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10.bin" ContentType="application/vnd.ms-office.activeX"/>
  <Override PartName="/ppt/activeX/activeX10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activeX/activeX9.bin" ContentType="application/vnd.ms-office.activeX"/>
  <Override PartName="/ppt/activeX/activeX9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112" r:id="rId3"/>
    <p:sldId id="1113" r:id="rId4"/>
    <p:sldId id="834" r:id="rId5"/>
    <p:sldId id="1115" r:id="rId6"/>
    <p:sldId id="260" r:id="rId7"/>
    <p:sldId id="1070" r:id="rId8"/>
    <p:sldId id="366" r:id="rId9"/>
    <p:sldId id="1037" r:id="rId10"/>
    <p:sldId id="1038" r:id="rId11"/>
    <p:sldId id="1039" r:id="rId12"/>
    <p:sldId id="1040" r:id="rId13"/>
    <p:sldId id="1041" r:id="rId14"/>
    <p:sldId id="1042" r:id="rId15"/>
    <p:sldId id="1126" r:id="rId16"/>
    <p:sldId id="1127" r:id="rId17"/>
    <p:sldId id="1111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33"/>
    <a:srgbClr val="FFCCFF"/>
    <a:srgbClr val="2BBFEF"/>
    <a:srgbClr val="C72DED"/>
    <a:srgbClr val="6666FF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66"/>
      </p:cViewPr>
      <p:guideLst>
        <p:guide orient="horz" pos="2016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83D5AA-BB74-437C-880A-D68BA76EC53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9DE0C8-4582-4465-9886-25E79B790B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wmf"/><Relationship Id="rId3" Type="http://schemas.openxmlformats.org/officeDocument/2006/relationships/control" Target="../activeX/activeX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image" Target="../media/image2.wmf"/><Relationship Id="rId3" Type="http://schemas.openxmlformats.org/officeDocument/2006/relationships/control" Target="../activeX/activeX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image" Target="../media/image2.wmf"/><Relationship Id="rId3" Type="http://schemas.openxmlformats.org/officeDocument/2006/relationships/control" Target="../activeX/activeX1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2.wmf"/><Relationship Id="rId3" Type="http://schemas.openxmlformats.org/officeDocument/2006/relationships/control" Target="../activeX/activeX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2.wmf"/><Relationship Id="rId3" Type="http://schemas.openxmlformats.org/officeDocument/2006/relationships/control" Target="../activeX/activeX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2.wmf"/><Relationship Id="rId3" Type="http://schemas.openxmlformats.org/officeDocument/2006/relationships/control" Target="../activeX/activeX4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image" Target="../media/image2.wmf"/><Relationship Id="rId3" Type="http://schemas.openxmlformats.org/officeDocument/2006/relationships/control" Target="../activeX/activeX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image" Target="../media/image2.wmf"/><Relationship Id="rId3" Type="http://schemas.openxmlformats.org/officeDocument/2006/relationships/control" Target="../activeX/activeX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image" Target="../media/image2.wmf"/><Relationship Id="rId3" Type="http://schemas.openxmlformats.org/officeDocument/2006/relationships/control" Target="../activeX/activeX7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image" Target="../media/image2.wmf"/><Relationship Id="rId3" Type="http://schemas.openxmlformats.org/officeDocument/2006/relationships/control" Target="../activeX/activeX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" r:id="rId3" imgW="1871662" imgH="476250"/>
        </mc:Choice>
        <mc:Fallback>
          <p:control name="" r:id="rId3" imgW="1871662" imgH="476250">
            <p:pic>
              <p:nvPicPr>
                <p:cNvPr id="0" name="Host Control  2055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2" name="" r:id="rId3" imgW="1871662" imgH="476250"/>
        </mc:Choice>
        <mc:Fallback>
          <p:control name="" r:id="rId3" imgW="1871662" imgH="476250">
            <p:pic>
              <p:nvPicPr>
                <p:cNvPr id="0" name="Host Control  1127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6753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6" name="" r:id="rId3" imgW="1871662" imgH="476250"/>
        </mc:Choice>
        <mc:Fallback>
          <p:control name="" r:id="rId3" imgW="1871662" imgH="476250">
            <p:pic>
              <p:nvPicPr>
                <p:cNvPr id="0" name="Host Control  12295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0" name="" r:id="rId3" imgW="1871662" imgH="476250"/>
        </mc:Choice>
        <mc:Fallback>
          <p:control name="" r:id="rId3" imgW="1871662" imgH="476250">
            <p:pic>
              <p:nvPicPr>
                <p:cNvPr id="0" name="Host Control  3079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" r:id="rId3" imgW="1871662" imgH="476250"/>
        </mc:Choice>
        <mc:Fallback>
          <p:control name="" r:id="rId3" imgW="1871662" imgH="476250">
            <p:pic>
              <p:nvPicPr>
                <p:cNvPr id="0" name="Host Control  4103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64000" cy="4608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8" name="" r:id="rId3" imgW="1871662" imgH="476250"/>
        </mc:Choice>
        <mc:Fallback>
          <p:control name="" r:id="rId3" imgW="1871662" imgH="476250">
            <p:pic>
              <p:nvPicPr>
                <p:cNvPr id="0" name="Host Control  5127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2" name="" r:id="rId3" imgW="1871662" imgH="476250"/>
        </mc:Choice>
        <mc:Fallback>
          <p:control name="" r:id="rId3" imgW="1871662" imgH="476250">
            <p:pic>
              <p:nvPicPr>
                <p:cNvPr id="0" name="Host Control  615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6" name="" r:id="rId3" imgW="1871662" imgH="476250"/>
        </mc:Choice>
        <mc:Fallback>
          <p:control name="" r:id="rId3" imgW="1871662" imgH="476250">
            <p:pic>
              <p:nvPicPr>
                <p:cNvPr id="0" name="Host Control  7175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4" name="" r:id="rId3" imgW="1871662" imgH="476250"/>
        </mc:Choice>
        <mc:Fallback>
          <p:control name="" r:id="rId3" imgW="1871662" imgH="476250">
            <p:pic>
              <p:nvPicPr>
                <p:cNvPr id="0" name="Host Control  9223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8" name="" r:id="rId3" imgW="1871662" imgH="476250"/>
        </mc:Choice>
        <mc:Fallback>
          <p:control name="" r:id="rId3" imgW="1871662" imgH="476250">
            <p:pic>
              <p:nvPicPr>
                <p:cNvPr id="0" name="Host Control  10247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31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Rectangle 30"/>
          <p:cNvSpPr>
            <a:spLocks noChangeArrowheads="1"/>
          </p:cNvSpPr>
          <p:nvPr userDrawn="1"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WordArt 16"/>
          <p:cNvSpPr/>
          <p:nvPr userDrawn="1"/>
        </p:nvSpPr>
        <p:spPr>
          <a:xfrm>
            <a:off x="395288" y="684212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项目八</a:t>
            </a:r>
            <a:endParaRPr lang="zh-CN" altLang="en-US" sz="3600" strike="noStrike" noProof="1"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6770" y="3928110"/>
            <a:ext cx="568325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项目八 ：劳动关系管理</a:t>
            </a:r>
            <a:endParaRPr lang="zh-CN" altLang="en-US" sz="36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 descr="u=3965246865,613952960&amp;fm=27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6" r="10316" b="9689"/>
          <a:stretch>
            <a:fillRect/>
          </a:stretch>
        </p:blipFill>
        <p:spPr>
          <a:xfrm>
            <a:off x="4857750" y="3700463"/>
            <a:ext cx="3232150" cy="258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08" name="Rectangle 4"/>
          <p:cNvSpPr/>
          <p:nvPr/>
        </p:nvSpPr>
        <p:spPr>
          <a:xfrm>
            <a:off x="1044575" y="1865313"/>
            <a:ext cx="2951163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（三）劳动关系的客体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79" name="Text Box 14"/>
          <p:cNvSpPr txBox="1"/>
          <p:nvPr/>
        </p:nvSpPr>
        <p:spPr>
          <a:xfrm>
            <a:off x="1689100" y="2754313"/>
            <a:ext cx="5464175" cy="167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劳动关系是基于劳动者有偿让渡劳动力使用权而产生的法律关系，劳动者向用人单位提供有偿的劳动力，用人单位通过支配、使用劳动力来创造社会财富。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390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390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347"/>
          <p:cNvSpPr/>
          <p:nvPr/>
        </p:nvSpPr>
        <p:spPr>
          <a:xfrm>
            <a:off x="901700" y="1636713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三、劳动关系调整的方式</a:t>
            </a:r>
            <a:endParaRPr lang="zh-CN" altLang="en-US" sz="2400" b="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31775" y="2130425"/>
            <a:ext cx="8661400" cy="4292600"/>
            <a:chOff x="0" y="0"/>
            <a:chExt cx="13638" cy="6759"/>
          </a:xfrm>
        </p:grpSpPr>
        <p:sp>
          <p:nvSpPr>
            <p:cNvPr id="25603" name="Rectangle 3"/>
            <p:cNvSpPr/>
            <p:nvPr/>
          </p:nvSpPr>
          <p:spPr>
            <a:xfrm rot="3419336">
              <a:off x="10953" y="-62"/>
              <a:ext cx="1455" cy="158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475E00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4" name="Text Box 4"/>
            <p:cNvSpPr txBox="1"/>
            <p:nvPr/>
          </p:nvSpPr>
          <p:spPr>
            <a:xfrm>
              <a:off x="10200" y="2055"/>
              <a:ext cx="3438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劳动合同和集体合同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05" name="Rectangle 5"/>
            <p:cNvSpPr/>
            <p:nvPr/>
          </p:nvSpPr>
          <p:spPr>
            <a:xfrm rot="3419336">
              <a:off x="1734" y="1043"/>
              <a:ext cx="1455" cy="158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6" name="Text Box 6"/>
            <p:cNvSpPr txBox="1"/>
            <p:nvPr/>
          </p:nvSpPr>
          <p:spPr>
            <a:xfrm>
              <a:off x="2091" y="1618"/>
              <a:ext cx="6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1.</a:t>
              </a:r>
              <a:endPara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7" name="Rectangle 7"/>
            <p:cNvSpPr/>
            <p:nvPr/>
          </p:nvSpPr>
          <p:spPr>
            <a:xfrm rot="3419336">
              <a:off x="3994" y="4043"/>
              <a:ext cx="1455" cy="15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181847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8" name="Text Box 8"/>
            <p:cNvSpPr txBox="1"/>
            <p:nvPr/>
          </p:nvSpPr>
          <p:spPr>
            <a:xfrm>
              <a:off x="4351" y="4618"/>
              <a:ext cx="6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</a:t>
              </a:r>
              <a:endPara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9" name="Rectangle 9"/>
            <p:cNvSpPr/>
            <p:nvPr/>
          </p:nvSpPr>
          <p:spPr>
            <a:xfrm rot="3419336">
              <a:off x="7253" y="2228"/>
              <a:ext cx="1455" cy="158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4747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0" name="Text Box 10"/>
            <p:cNvSpPr txBox="1"/>
            <p:nvPr/>
          </p:nvSpPr>
          <p:spPr>
            <a:xfrm>
              <a:off x="7611" y="2803"/>
              <a:ext cx="6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3.</a:t>
              </a:r>
              <a:endPara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1" name="Text Box 11"/>
            <p:cNvSpPr txBox="1"/>
            <p:nvPr/>
          </p:nvSpPr>
          <p:spPr>
            <a:xfrm>
              <a:off x="11311" y="503"/>
              <a:ext cx="68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24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</a:t>
              </a:r>
              <a:endPara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50" name="Line 12"/>
            <p:cNvSpPr>
              <a:spLocks noChangeShapeType="1"/>
            </p:cNvSpPr>
            <p:nvPr/>
          </p:nvSpPr>
          <p:spPr bwMode="auto">
            <a:xfrm>
              <a:off x="3000" y="2555"/>
              <a:ext cx="1200" cy="168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51" name="Line 13"/>
            <p:cNvSpPr>
              <a:spLocks noChangeShapeType="1"/>
            </p:cNvSpPr>
            <p:nvPr/>
          </p:nvSpPr>
          <p:spPr bwMode="auto">
            <a:xfrm flipV="1">
              <a:off x="5519" y="3394"/>
              <a:ext cx="1680" cy="96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4952" name="Line 14"/>
            <p:cNvSpPr>
              <a:spLocks noChangeShapeType="1"/>
            </p:cNvSpPr>
            <p:nvPr/>
          </p:nvSpPr>
          <p:spPr bwMode="auto">
            <a:xfrm flipV="1">
              <a:off x="8881" y="1215"/>
              <a:ext cx="2040" cy="1220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615" name="Text Box 16"/>
            <p:cNvSpPr txBox="1"/>
            <p:nvPr/>
          </p:nvSpPr>
          <p:spPr>
            <a:xfrm>
              <a:off x="3360" y="6134"/>
              <a:ext cx="3509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劳动争议处理机制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6" name="Text Box 17"/>
            <p:cNvSpPr txBox="1"/>
            <p:nvPr/>
          </p:nvSpPr>
          <p:spPr>
            <a:xfrm>
              <a:off x="6949" y="4467"/>
              <a:ext cx="3729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企业内部劳动标准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7" name="Text Box 18"/>
            <p:cNvSpPr txBox="1"/>
            <p:nvPr/>
          </p:nvSpPr>
          <p:spPr>
            <a:xfrm>
              <a:off x="0" y="3135"/>
              <a:ext cx="309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立法建设</a:t>
              </a:r>
              <a:endParaRPr lang="en-US" altLang="zh-CN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347"/>
          <p:cNvSpPr/>
          <p:nvPr/>
        </p:nvSpPr>
        <p:spPr>
          <a:xfrm>
            <a:off x="758825" y="1708150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四、处理劳动关系的原则</a:t>
            </a:r>
            <a:endParaRPr lang="zh-CN" altLang="en-US" sz="2400" b="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550863" y="1635125"/>
            <a:ext cx="8558212" cy="4646613"/>
            <a:chOff x="0" y="0"/>
            <a:chExt cx="13477" cy="7318"/>
          </a:xfrm>
        </p:grpSpPr>
        <p:sp>
          <p:nvSpPr>
            <p:cNvPr id="125973" name="Freeform 2"/>
            <p:cNvSpPr/>
            <p:nvPr/>
          </p:nvSpPr>
          <p:spPr bwMode="auto">
            <a:xfrm rot="21120000">
              <a:off x="125" y="2725"/>
              <a:ext cx="2855" cy="3678"/>
            </a:xfrm>
            <a:custGeom>
              <a:avLst/>
              <a:gdLst>
                <a:gd name="T0" fmla="*/ 0 w 2220"/>
                <a:gd name="T1" fmla="*/ 0 h 2878"/>
                <a:gd name="T2" fmla="*/ 2220 w 2220"/>
                <a:gd name="T3" fmla="*/ 2878 h 2878"/>
              </a:gdLst>
              <a:ahLst/>
              <a:cxnLst>
                <a:cxn ang="0">
                  <a:pos x="756" y="0"/>
                </a:cxn>
                <a:cxn ang="0">
                  <a:pos x="568" y="112"/>
                </a:cxn>
                <a:cxn ang="0">
                  <a:pos x="464" y="212"/>
                </a:cxn>
                <a:cxn ang="0">
                  <a:pos x="300" y="164"/>
                </a:cxn>
                <a:cxn ang="0">
                  <a:pos x="180" y="156"/>
                </a:cxn>
                <a:cxn ang="0">
                  <a:pos x="16" y="184"/>
                </a:cxn>
                <a:cxn ang="0">
                  <a:pos x="68" y="368"/>
                </a:cxn>
                <a:cxn ang="0">
                  <a:pos x="224" y="460"/>
                </a:cxn>
                <a:cxn ang="0">
                  <a:pos x="272" y="664"/>
                </a:cxn>
                <a:cxn ang="0">
                  <a:pos x="248" y="900"/>
                </a:cxn>
                <a:cxn ang="0">
                  <a:pos x="180" y="1072"/>
                </a:cxn>
                <a:cxn ang="0">
                  <a:pos x="144" y="1240"/>
                </a:cxn>
                <a:cxn ang="0">
                  <a:pos x="236" y="1476"/>
                </a:cxn>
                <a:cxn ang="0">
                  <a:pos x="328" y="1556"/>
                </a:cxn>
                <a:cxn ang="0">
                  <a:pos x="436" y="1772"/>
                </a:cxn>
                <a:cxn ang="0">
                  <a:pos x="452" y="1964"/>
                </a:cxn>
                <a:cxn ang="0">
                  <a:pos x="384" y="2196"/>
                </a:cxn>
                <a:cxn ang="0">
                  <a:pos x="140" y="2420"/>
                </a:cxn>
                <a:cxn ang="0">
                  <a:pos x="64" y="2572"/>
                </a:cxn>
                <a:cxn ang="0">
                  <a:pos x="188" y="2848"/>
                </a:cxn>
                <a:cxn ang="0">
                  <a:pos x="360" y="2556"/>
                </a:cxn>
                <a:cxn ang="0">
                  <a:pos x="680" y="2340"/>
                </a:cxn>
                <a:cxn ang="0">
                  <a:pos x="744" y="2076"/>
                </a:cxn>
                <a:cxn ang="0">
                  <a:pos x="736" y="1644"/>
                </a:cxn>
                <a:cxn ang="0">
                  <a:pos x="756" y="1412"/>
                </a:cxn>
                <a:cxn ang="0">
                  <a:pos x="888" y="1304"/>
                </a:cxn>
                <a:cxn ang="0">
                  <a:pos x="1060" y="1292"/>
                </a:cxn>
                <a:cxn ang="0">
                  <a:pos x="1260" y="1328"/>
                </a:cxn>
                <a:cxn ang="0">
                  <a:pos x="1400" y="1380"/>
                </a:cxn>
                <a:cxn ang="0">
                  <a:pos x="1672" y="1484"/>
                </a:cxn>
                <a:cxn ang="0">
                  <a:pos x="1856" y="1432"/>
                </a:cxn>
                <a:cxn ang="0">
                  <a:pos x="1896" y="1148"/>
                </a:cxn>
                <a:cxn ang="0">
                  <a:pos x="2032" y="832"/>
                </a:cxn>
                <a:cxn ang="0">
                  <a:pos x="2220" y="140"/>
                </a:cxn>
                <a:cxn ang="0">
                  <a:pos x="1788" y="108"/>
                </a:cxn>
                <a:cxn ang="0">
                  <a:pos x="1724" y="320"/>
                </a:cxn>
                <a:cxn ang="0">
                  <a:pos x="1723" y="351"/>
                </a:cxn>
                <a:cxn ang="0">
                  <a:pos x="1620" y="548"/>
                </a:cxn>
                <a:cxn ang="0">
                  <a:pos x="1700" y="780"/>
                </a:cxn>
                <a:cxn ang="0">
                  <a:pos x="1632" y="904"/>
                </a:cxn>
                <a:cxn ang="0">
                  <a:pos x="1424" y="952"/>
                </a:cxn>
                <a:cxn ang="0">
                  <a:pos x="1216" y="992"/>
                </a:cxn>
                <a:cxn ang="0">
                  <a:pos x="992" y="956"/>
                </a:cxn>
                <a:cxn ang="0">
                  <a:pos x="876" y="884"/>
                </a:cxn>
                <a:cxn ang="0">
                  <a:pos x="928" y="728"/>
                </a:cxn>
                <a:cxn ang="0">
                  <a:pos x="1204" y="740"/>
                </a:cxn>
                <a:cxn ang="0">
                  <a:pos x="1468" y="592"/>
                </a:cxn>
                <a:cxn ang="0">
                  <a:pos x="1592" y="520"/>
                </a:cxn>
                <a:cxn ang="0">
                  <a:pos x="1612" y="492"/>
                </a:cxn>
                <a:cxn ang="0">
                  <a:pos x="1648" y="376"/>
                </a:cxn>
                <a:cxn ang="0">
                  <a:pos x="1584" y="344"/>
                </a:cxn>
                <a:cxn ang="0">
                  <a:pos x="1496" y="424"/>
                </a:cxn>
                <a:cxn ang="0">
                  <a:pos x="1392" y="492"/>
                </a:cxn>
                <a:cxn ang="0">
                  <a:pos x="1300" y="540"/>
                </a:cxn>
                <a:cxn ang="0">
                  <a:pos x="1148" y="564"/>
                </a:cxn>
                <a:cxn ang="0">
                  <a:pos x="1028" y="500"/>
                </a:cxn>
                <a:cxn ang="0">
                  <a:pos x="936" y="388"/>
                </a:cxn>
                <a:cxn ang="0">
                  <a:pos x="824" y="344"/>
                </a:cxn>
                <a:cxn ang="0">
                  <a:pos x="860" y="212"/>
                </a:cxn>
                <a:cxn ang="0">
                  <a:pos x="876" y="96"/>
                </a:cxn>
                <a:cxn ang="0">
                  <a:pos x="832" y="20"/>
                </a:cxn>
              </a:cxnLst>
              <a:rect l="T0" t="T1" r="T2" b="T3"/>
              <a:pathLst>
                <a:path w="2220" h="2878">
                  <a:moveTo>
                    <a:pt x="832" y="20"/>
                  </a:moveTo>
                  <a:lnTo>
                    <a:pt x="784" y="20"/>
                  </a:lnTo>
                  <a:lnTo>
                    <a:pt x="756" y="0"/>
                  </a:lnTo>
                  <a:lnTo>
                    <a:pt x="676" y="20"/>
                  </a:lnTo>
                  <a:lnTo>
                    <a:pt x="624" y="44"/>
                  </a:lnTo>
                  <a:lnTo>
                    <a:pt x="568" y="112"/>
                  </a:lnTo>
                  <a:lnTo>
                    <a:pt x="536" y="164"/>
                  </a:lnTo>
                  <a:lnTo>
                    <a:pt x="508" y="208"/>
                  </a:lnTo>
                  <a:lnTo>
                    <a:pt x="464" y="212"/>
                  </a:lnTo>
                  <a:lnTo>
                    <a:pt x="392" y="164"/>
                  </a:lnTo>
                  <a:lnTo>
                    <a:pt x="352" y="140"/>
                  </a:lnTo>
                  <a:lnTo>
                    <a:pt x="300" y="164"/>
                  </a:lnTo>
                  <a:lnTo>
                    <a:pt x="280" y="184"/>
                  </a:lnTo>
                  <a:lnTo>
                    <a:pt x="216" y="184"/>
                  </a:lnTo>
                  <a:lnTo>
                    <a:pt x="180" y="156"/>
                  </a:lnTo>
                  <a:lnTo>
                    <a:pt x="108" y="152"/>
                  </a:lnTo>
                  <a:lnTo>
                    <a:pt x="48" y="184"/>
                  </a:lnTo>
                  <a:lnTo>
                    <a:pt x="16" y="184"/>
                  </a:lnTo>
                  <a:lnTo>
                    <a:pt x="0" y="264"/>
                  </a:lnTo>
                  <a:lnTo>
                    <a:pt x="4" y="312"/>
                  </a:lnTo>
                  <a:lnTo>
                    <a:pt x="68" y="368"/>
                  </a:lnTo>
                  <a:lnTo>
                    <a:pt x="124" y="408"/>
                  </a:lnTo>
                  <a:lnTo>
                    <a:pt x="196" y="432"/>
                  </a:lnTo>
                  <a:lnTo>
                    <a:pt x="224" y="460"/>
                  </a:lnTo>
                  <a:lnTo>
                    <a:pt x="256" y="588"/>
                  </a:lnTo>
                  <a:lnTo>
                    <a:pt x="272" y="636"/>
                  </a:lnTo>
                  <a:lnTo>
                    <a:pt x="272" y="664"/>
                  </a:lnTo>
                  <a:lnTo>
                    <a:pt x="276" y="724"/>
                  </a:lnTo>
                  <a:lnTo>
                    <a:pt x="256" y="812"/>
                  </a:lnTo>
                  <a:lnTo>
                    <a:pt x="248" y="900"/>
                  </a:lnTo>
                  <a:lnTo>
                    <a:pt x="216" y="964"/>
                  </a:lnTo>
                  <a:lnTo>
                    <a:pt x="216" y="1012"/>
                  </a:lnTo>
                  <a:lnTo>
                    <a:pt x="180" y="1072"/>
                  </a:lnTo>
                  <a:lnTo>
                    <a:pt x="180" y="1100"/>
                  </a:lnTo>
                  <a:lnTo>
                    <a:pt x="132" y="1160"/>
                  </a:lnTo>
                  <a:lnTo>
                    <a:pt x="144" y="1240"/>
                  </a:lnTo>
                  <a:lnTo>
                    <a:pt x="156" y="1296"/>
                  </a:lnTo>
                  <a:lnTo>
                    <a:pt x="184" y="1372"/>
                  </a:lnTo>
                  <a:lnTo>
                    <a:pt x="236" y="1476"/>
                  </a:lnTo>
                  <a:lnTo>
                    <a:pt x="268" y="1500"/>
                  </a:lnTo>
                  <a:lnTo>
                    <a:pt x="292" y="1500"/>
                  </a:lnTo>
                  <a:lnTo>
                    <a:pt x="328" y="1556"/>
                  </a:lnTo>
                  <a:lnTo>
                    <a:pt x="404" y="1640"/>
                  </a:lnTo>
                  <a:lnTo>
                    <a:pt x="412" y="1716"/>
                  </a:lnTo>
                  <a:lnTo>
                    <a:pt x="436" y="1772"/>
                  </a:lnTo>
                  <a:lnTo>
                    <a:pt x="452" y="1796"/>
                  </a:lnTo>
                  <a:lnTo>
                    <a:pt x="460" y="1824"/>
                  </a:lnTo>
                  <a:lnTo>
                    <a:pt x="452" y="1964"/>
                  </a:lnTo>
                  <a:lnTo>
                    <a:pt x="452" y="2152"/>
                  </a:lnTo>
                  <a:lnTo>
                    <a:pt x="424" y="2196"/>
                  </a:lnTo>
                  <a:lnTo>
                    <a:pt x="384" y="2196"/>
                  </a:lnTo>
                  <a:lnTo>
                    <a:pt x="264" y="2276"/>
                  </a:lnTo>
                  <a:lnTo>
                    <a:pt x="116" y="2392"/>
                  </a:lnTo>
                  <a:lnTo>
                    <a:pt x="140" y="2420"/>
                  </a:lnTo>
                  <a:lnTo>
                    <a:pt x="76" y="2420"/>
                  </a:lnTo>
                  <a:lnTo>
                    <a:pt x="16" y="2472"/>
                  </a:lnTo>
                  <a:lnTo>
                    <a:pt x="64" y="2572"/>
                  </a:lnTo>
                  <a:lnTo>
                    <a:pt x="100" y="2708"/>
                  </a:lnTo>
                  <a:lnTo>
                    <a:pt x="136" y="2828"/>
                  </a:lnTo>
                  <a:cubicBezTo>
                    <a:pt x="151" y="2851"/>
                    <a:pt x="171" y="2878"/>
                    <a:pt x="188" y="2848"/>
                  </a:cubicBezTo>
                  <a:cubicBezTo>
                    <a:pt x="213" y="2839"/>
                    <a:pt x="221" y="2698"/>
                    <a:pt x="240" y="2648"/>
                  </a:cubicBezTo>
                  <a:cubicBezTo>
                    <a:pt x="259" y="2598"/>
                    <a:pt x="280" y="2563"/>
                    <a:pt x="300" y="2548"/>
                  </a:cubicBezTo>
                  <a:lnTo>
                    <a:pt x="360" y="2556"/>
                  </a:lnTo>
                  <a:lnTo>
                    <a:pt x="408" y="2484"/>
                  </a:lnTo>
                  <a:lnTo>
                    <a:pt x="524" y="2420"/>
                  </a:lnTo>
                  <a:lnTo>
                    <a:pt x="680" y="2340"/>
                  </a:lnTo>
                  <a:lnTo>
                    <a:pt x="736" y="2224"/>
                  </a:lnTo>
                  <a:lnTo>
                    <a:pt x="752" y="2144"/>
                  </a:lnTo>
                  <a:lnTo>
                    <a:pt x="744" y="2076"/>
                  </a:lnTo>
                  <a:lnTo>
                    <a:pt x="748" y="1972"/>
                  </a:lnTo>
                  <a:lnTo>
                    <a:pt x="756" y="1720"/>
                  </a:lnTo>
                  <a:lnTo>
                    <a:pt x="736" y="1644"/>
                  </a:lnTo>
                  <a:lnTo>
                    <a:pt x="728" y="1584"/>
                  </a:lnTo>
                  <a:lnTo>
                    <a:pt x="728" y="1500"/>
                  </a:lnTo>
                  <a:lnTo>
                    <a:pt x="756" y="1412"/>
                  </a:lnTo>
                  <a:lnTo>
                    <a:pt x="808" y="1412"/>
                  </a:lnTo>
                  <a:lnTo>
                    <a:pt x="844" y="1332"/>
                  </a:lnTo>
                  <a:lnTo>
                    <a:pt x="888" y="1304"/>
                  </a:lnTo>
                  <a:lnTo>
                    <a:pt x="940" y="1320"/>
                  </a:lnTo>
                  <a:lnTo>
                    <a:pt x="980" y="1308"/>
                  </a:lnTo>
                  <a:lnTo>
                    <a:pt x="1060" y="1292"/>
                  </a:lnTo>
                  <a:lnTo>
                    <a:pt x="1164" y="1312"/>
                  </a:lnTo>
                  <a:lnTo>
                    <a:pt x="1240" y="1304"/>
                  </a:lnTo>
                  <a:lnTo>
                    <a:pt x="1260" y="1328"/>
                  </a:lnTo>
                  <a:lnTo>
                    <a:pt x="1312" y="1332"/>
                  </a:lnTo>
                  <a:lnTo>
                    <a:pt x="1364" y="1360"/>
                  </a:lnTo>
                  <a:lnTo>
                    <a:pt x="1400" y="1380"/>
                  </a:lnTo>
                  <a:lnTo>
                    <a:pt x="1488" y="1384"/>
                  </a:lnTo>
                  <a:lnTo>
                    <a:pt x="1548" y="1460"/>
                  </a:lnTo>
                  <a:lnTo>
                    <a:pt x="1672" y="1484"/>
                  </a:lnTo>
                  <a:lnTo>
                    <a:pt x="1744" y="1500"/>
                  </a:lnTo>
                  <a:lnTo>
                    <a:pt x="1808" y="1488"/>
                  </a:lnTo>
                  <a:lnTo>
                    <a:pt x="1856" y="1432"/>
                  </a:lnTo>
                  <a:lnTo>
                    <a:pt x="1908" y="1304"/>
                  </a:lnTo>
                  <a:lnTo>
                    <a:pt x="1912" y="1228"/>
                  </a:lnTo>
                  <a:lnTo>
                    <a:pt x="1896" y="1148"/>
                  </a:lnTo>
                  <a:lnTo>
                    <a:pt x="1932" y="1028"/>
                  </a:lnTo>
                  <a:lnTo>
                    <a:pt x="1996" y="936"/>
                  </a:lnTo>
                  <a:lnTo>
                    <a:pt x="2032" y="832"/>
                  </a:lnTo>
                  <a:lnTo>
                    <a:pt x="2168" y="856"/>
                  </a:lnTo>
                  <a:lnTo>
                    <a:pt x="2196" y="860"/>
                  </a:lnTo>
                  <a:lnTo>
                    <a:pt x="2220" y="140"/>
                  </a:lnTo>
                  <a:lnTo>
                    <a:pt x="2144" y="132"/>
                  </a:lnTo>
                  <a:lnTo>
                    <a:pt x="1988" y="136"/>
                  </a:lnTo>
                  <a:lnTo>
                    <a:pt x="1788" y="108"/>
                  </a:lnTo>
                  <a:lnTo>
                    <a:pt x="1724" y="120"/>
                  </a:lnTo>
                  <a:lnTo>
                    <a:pt x="1712" y="188"/>
                  </a:lnTo>
                  <a:lnTo>
                    <a:pt x="1724" y="320"/>
                  </a:lnTo>
                  <a:lnTo>
                    <a:pt x="1652" y="340"/>
                  </a:lnTo>
                  <a:lnTo>
                    <a:pt x="1674" y="356"/>
                  </a:lnTo>
                  <a:lnTo>
                    <a:pt x="1723" y="351"/>
                  </a:lnTo>
                  <a:lnTo>
                    <a:pt x="1724" y="536"/>
                  </a:lnTo>
                  <a:lnTo>
                    <a:pt x="1660" y="536"/>
                  </a:lnTo>
                  <a:lnTo>
                    <a:pt x="1620" y="548"/>
                  </a:lnTo>
                  <a:lnTo>
                    <a:pt x="1712" y="584"/>
                  </a:lnTo>
                  <a:lnTo>
                    <a:pt x="1720" y="612"/>
                  </a:lnTo>
                  <a:lnTo>
                    <a:pt x="1700" y="780"/>
                  </a:lnTo>
                  <a:lnTo>
                    <a:pt x="1668" y="820"/>
                  </a:lnTo>
                  <a:lnTo>
                    <a:pt x="1664" y="868"/>
                  </a:lnTo>
                  <a:lnTo>
                    <a:pt x="1632" y="904"/>
                  </a:lnTo>
                  <a:lnTo>
                    <a:pt x="1564" y="900"/>
                  </a:lnTo>
                  <a:lnTo>
                    <a:pt x="1496" y="924"/>
                  </a:lnTo>
                  <a:lnTo>
                    <a:pt x="1424" y="952"/>
                  </a:lnTo>
                  <a:lnTo>
                    <a:pt x="1384" y="980"/>
                  </a:lnTo>
                  <a:lnTo>
                    <a:pt x="1368" y="1008"/>
                  </a:lnTo>
                  <a:lnTo>
                    <a:pt x="1216" y="992"/>
                  </a:lnTo>
                  <a:lnTo>
                    <a:pt x="1168" y="956"/>
                  </a:lnTo>
                  <a:lnTo>
                    <a:pt x="1088" y="956"/>
                  </a:lnTo>
                  <a:lnTo>
                    <a:pt x="992" y="956"/>
                  </a:lnTo>
                  <a:lnTo>
                    <a:pt x="924" y="940"/>
                  </a:lnTo>
                  <a:lnTo>
                    <a:pt x="892" y="924"/>
                  </a:lnTo>
                  <a:lnTo>
                    <a:pt x="876" y="884"/>
                  </a:lnTo>
                  <a:lnTo>
                    <a:pt x="888" y="832"/>
                  </a:lnTo>
                  <a:lnTo>
                    <a:pt x="912" y="784"/>
                  </a:lnTo>
                  <a:lnTo>
                    <a:pt x="928" y="728"/>
                  </a:lnTo>
                  <a:lnTo>
                    <a:pt x="976" y="712"/>
                  </a:lnTo>
                  <a:lnTo>
                    <a:pt x="1060" y="732"/>
                  </a:lnTo>
                  <a:lnTo>
                    <a:pt x="1204" y="740"/>
                  </a:lnTo>
                  <a:lnTo>
                    <a:pt x="1288" y="712"/>
                  </a:lnTo>
                  <a:lnTo>
                    <a:pt x="1388" y="660"/>
                  </a:lnTo>
                  <a:lnTo>
                    <a:pt x="1468" y="592"/>
                  </a:lnTo>
                  <a:lnTo>
                    <a:pt x="1520" y="536"/>
                  </a:lnTo>
                  <a:lnTo>
                    <a:pt x="1544" y="508"/>
                  </a:lnTo>
                  <a:lnTo>
                    <a:pt x="1592" y="520"/>
                  </a:lnTo>
                  <a:lnTo>
                    <a:pt x="1624" y="548"/>
                  </a:lnTo>
                  <a:lnTo>
                    <a:pt x="1647" y="536"/>
                  </a:lnTo>
                  <a:lnTo>
                    <a:pt x="1612" y="492"/>
                  </a:lnTo>
                  <a:lnTo>
                    <a:pt x="1632" y="456"/>
                  </a:lnTo>
                  <a:lnTo>
                    <a:pt x="1632" y="420"/>
                  </a:lnTo>
                  <a:lnTo>
                    <a:pt x="1648" y="376"/>
                  </a:lnTo>
                  <a:lnTo>
                    <a:pt x="1672" y="356"/>
                  </a:lnTo>
                  <a:lnTo>
                    <a:pt x="1656" y="341"/>
                  </a:lnTo>
                  <a:lnTo>
                    <a:pt x="1584" y="344"/>
                  </a:lnTo>
                  <a:lnTo>
                    <a:pt x="1536" y="356"/>
                  </a:lnTo>
                  <a:lnTo>
                    <a:pt x="1540" y="392"/>
                  </a:lnTo>
                  <a:lnTo>
                    <a:pt x="1496" y="424"/>
                  </a:lnTo>
                  <a:lnTo>
                    <a:pt x="1444" y="464"/>
                  </a:lnTo>
                  <a:lnTo>
                    <a:pt x="1444" y="492"/>
                  </a:lnTo>
                  <a:lnTo>
                    <a:pt x="1392" y="492"/>
                  </a:lnTo>
                  <a:lnTo>
                    <a:pt x="1384" y="520"/>
                  </a:lnTo>
                  <a:lnTo>
                    <a:pt x="1340" y="520"/>
                  </a:lnTo>
                  <a:lnTo>
                    <a:pt x="1300" y="540"/>
                  </a:lnTo>
                  <a:lnTo>
                    <a:pt x="1236" y="572"/>
                  </a:lnTo>
                  <a:lnTo>
                    <a:pt x="1208" y="584"/>
                  </a:lnTo>
                  <a:lnTo>
                    <a:pt x="1148" y="564"/>
                  </a:lnTo>
                  <a:lnTo>
                    <a:pt x="1080" y="556"/>
                  </a:lnTo>
                  <a:lnTo>
                    <a:pt x="1048" y="528"/>
                  </a:lnTo>
                  <a:lnTo>
                    <a:pt x="1028" y="500"/>
                  </a:lnTo>
                  <a:lnTo>
                    <a:pt x="1012" y="480"/>
                  </a:lnTo>
                  <a:lnTo>
                    <a:pt x="976" y="432"/>
                  </a:lnTo>
                  <a:lnTo>
                    <a:pt x="936" y="388"/>
                  </a:lnTo>
                  <a:lnTo>
                    <a:pt x="904" y="368"/>
                  </a:lnTo>
                  <a:lnTo>
                    <a:pt x="844" y="372"/>
                  </a:lnTo>
                  <a:lnTo>
                    <a:pt x="824" y="344"/>
                  </a:lnTo>
                  <a:lnTo>
                    <a:pt x="820" y="316"/>
                  </a:lnTo>
                  <a:lnTo>
                    <a:pt x="844" y="264"/>
                  </a:lnTo>
                  <a:lnTo>
                    <a:pt x="860" y="212"/>
                  </a:lnTo>
                  <a:lnTo>
                    <a:pt x="868" y="152"/>
                  </a:lnTo>
                  <a:lnTo>
                    <a:pt x="880" y="120"/>
                  </a:lnTo>
                  <a:lnTo>
                    <a:pt x="876" y="96"/>
                  </a:lnTo>
                  <a:lnTo>
                    <a:pt x="856" y="72"/>
                  </a:lnTo>
                  <a:lnTo>
                    <a:pt x="852" y="48"/>
                  </a:lnTo>
                  <a:lnTo>
                    <a:pt x="83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5974" name="Line 3"/>
            <p:cNvSpPr>
              <a:spLocks noChangeShapeType="1"/>
            </p:cNvSpPr>
            <p:nvPr/>
          </p:nvSpPr>
          <p:spPr bwMode="auto">
            <a:xfrm flipV="1">
              <a:off x="2202" y="1948"/>
              <a:ext cx="7535" cy="47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6629" name="Group 23"/>
            <p:cNvGrpSpPr/>
            <p:nvPr/>
          </p:nvGrpSpPr>
          <p:grpSpPr>
            <a:xfrm>
              <a:off x="2160" y="6520"/>
              <a:ext cx="320" cy="300"/>
              <a:chOff x="0" y="0"/>
              <a:chExt cx="183" cy="172"/>
            </a:xfrm>
          </p:grpSpPr>
          <p:pic>
            <p:nvPicPr>
              <p:cNvPr id="26630" name="Picture 5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" y="0"/>
                <a:ext cx="174" cy="1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5977" name="Oval 6"/>
              <p:cNvSpPr>
                <a:spLocks noChangeArrowheads="1"/>
              </p:cNvSpPr>
              <p:nvPr/>
            </p:nvSpPr>
            <p:spPr bwMode="auto">
              <a:xfrm>
                <a:off x="9" y="0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chemeClr val="tx2">
                      <a:alpha val="50000"/>
                    </a:schemeClr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6632" name="Group 26"/>
              <p:cNvGrpSpPr/>
              <p:nvPr/>
            </p:nvGrpSpPr>
            <p:grpSpPr>
              <a:xfrm rot="-1297425" flipH="1" flipV="1">
                <a:off x="22" y="134"/>
                <a:ext cx="151" cy="37"/>
                <a:chOff x="0" y="0"/>
                <a:chExt cx="893" cy="246"/>
              </a:xfrm>
            </p:grpSpPr>
            <p:grpSp>
              <p:nvGrpSpPr>
                <p:cNvPr id="26633" name="Group 27"/>
                <p:cNvGrpSpPr/>
                <p:nvPr/>
              </p:nvGrpSpPr>
              <p:grpSpPr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26634" name="AutoShape 9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35" name="AutoShape 10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36" name="AutoShape 11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37" name="AutoShape 12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638" name="Group 32"/>
                <p:cNvGrpSpPr/>
                <p:nvPr/>
              </p:nvGrpSpPr>
              <p:grpSpPr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26639" name="AutoShape 14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40" name="AutoShape 15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41" name="AutoShape 16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42" name="AutoShape 17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pic>
            <p:nvPicPr>
              <p:cNvPr id="26643" name="Picture 18" descr="light_shadow1"/>
              <p:cNvPicPr>
                <a:picLocks noChangeAspect="1"/>
              </p:cNvPicPr>
              <p:nvPr/>
            </p:nvPicPr>
            <p:blipFill>
              <a:blip r:embed="rId2"/>
              <a:srcRect t="23740"/>
              <a:stretch>
                <a:fillRect/>
              </a:stretch>
            </p:blipFill>
            <p:spPr>
              <a:xfrm rot="-2569845">
                <a:off x="0" y="15"/>
                <a:ext cx="129" cy="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6644" name="Group 38"/>
            <p:cNvGrpSpPr/>
            <p:nvPr/>
          </p:nvGrpSpPr>
          <p:grpSpPr>
            <a:xfrm>
              <a:off x="4810" y="4795"/>
              <a:ext cx="320" cy="300"/>
              <a:chOff x="0" y="0"/>
              <a:chExt cx="183" cy="172"/>
            </a:xfrm>
          </p:grpSpPr>
          <p:pic>
            <p:nvPicPr>
              <p:cNvPr id="26645" name="Picture 20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" y="0"/>
                <a:ext cx="174" cy="1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5992" name="Oval 21"/>
              <p:cNvSpPr>
                <a:spLocks noChangeArrowheads="1"/>
              </p:cNvSpPr>
              <p:nvPr/>
            </p:nvSpPr>
            <p:spPr bwMode="auto">
              <a:xfrm>
                <a:off x="9" y="0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chemeClr val="tx2">
                      <a:alpha val="50000"/>
                    </a:schemeClr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6647" name="Group 41"/>
              <p:cNvGrpSpPr/>
              <p:nvPr/>
            </p:nvGrpSpPr>
            <p:grpSpPr>
              <a:xfrm rot="-1297425" flipH="1" flipV="1">
                <a:off x="22" y="134"/>
                <a:ext cx="151" cy="37"/>
                <a:chOff x="0" y="0"/>
                <a:chExt cx="893" cy="246"/>
              </a:xfrm>
            </p:grpSpPr>
            <p:grpSp>
              <p:nvGrpSpPr>
                <p:cNvPr id="26648" name="Group 42"/>
                <p:cNvGrpSpPr/>
                <p:nvPr/>
              </p:nvGrpSpPr>
              <p:grpSpPr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26649" name="AutoShape 24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50" name="AutoShape 25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51" name="AutoShape 26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52" name="AutoShape 27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653" name="Group 47"/>
                <p:cNvGrpSpPr/>
                <p:nvPr/>
              </p:nvGrpSpPr>
              <p:grpSpPr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26654" name="AutoShape 29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55" name="AutoShape 30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56" name="AutoShape 31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57" name="AutoShape 32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pic>
            <p:nvPicPr>
              <p:cNvPr id="26658" name="Picture 33" descr="light_shadow1"/>
              <p:cNvPicPr>
                <a:picLocks noChangeAspect="1"/>
              </p:cNvPicPr>
              <p:nvPr/>
            </p:nvPicPr>
            <p:blipFill>
              <a:blip r:embed="rId2"/>
              <a:srcRect t="23740"/>
              <a:stretch>
                <a:fillRect/>
              </a:stretch>
            </p:blipFill>
            <p:spPr>
              <a:xfrm rot="-2569845">
                <a:off x="0" y="15"/>
                <a:ext cx="129" cy="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6659" name="Group 53"/>
            <p:cNvGrpSpPr/>
            <p:nvPr/>
          </p:nvGrpSpPr>
          <p:grpSpPr>
            <a:xfrm>
              <a:off x="7342" y="3223"/>
              <a:ext cx="320" cy="300"/>
              <a:chOff x="0" y="0"/>
              <a:chExt cx="183" cy="172"/>
            </a:xfrm>
          </p:grpSpPr>
          <p:pic>
            <p:nvPicPr>
              <p:cNvPr id="26660" name="Picture 35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" y="0"/>
                <a:ext cx="174" cy="1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6007" name="Oval 36"/>
              <p:cNvSpPr>
                <a:spLocks noChangeArrowheads="1"/>
              </p:cNvSpPr>
              <p:nvPr/>
            </p:nvSpPr>
            <p:spPr bwMode="auto">
              <a:xfrm>
                <a:off x="9" y="0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chemeClr val="tx2">
                      <a:alpha val="50000"/>
                    </a:schemeClr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6662" name="Group 56"/>
              <p:cNvGrpSpPr/>
              <p:nvPr/>
            </p:nvGrpSpPr>
            <p:grpSpPr>
              <a:xfrm rot="-1297425" flipH="1" flipV="1">
                <a:off x="22" y="134"/>
                <a:ext cx="151" cy="37"/>
                <a:chOff x="0" y="0"/>
                <a:chExt cx="893" cy="246"/>
              </a:xfrm>
            </p:grpSpPr>
            <p:grpSp>
              <p:nvGrpSpPr>
                <p:cNvPr id="26663" name="Group 57"/>
                <p:cNvGrpSpPr/>
                <p:nvPr/>
              </p:nvGrpSpPr>
              <p:grpSpPr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26664" name="AutoShape 39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65" name="AutoShape 40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66" name="AutoShape 41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67" name="AutoShape 42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668" name="Group 62"/>
                <p:cNvGrpSpPr/>
                <p:nvPr/>
              </p:nvGrpSpPr>
              <p:grpSpPr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26669" name="AutoShape 44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70" name="AutoShape 45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71" name="AutoShape 46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72" name="AutoShape 47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pic>
            <p:nvPicPr>
              <p:cNvPr id="26673" name="Picture 48" descr="light_shadow1"/>
              <p:cNvPicPr>
                <a:picLocks noChangeAspect="1"/>
              </p:cNvPicPr>
              <p:nvPr/>
            </p:nvPicPr>
            <p:blipFill>
              <a:blip r:embed="rId2"/>
              <a:srcRect t="23740"/>
              <a:stretch>
                <a:fillRect/>
              </a:stretch>
            </p:blipFill>
            <p:spPr>
              <a:xfrm rot="-2569845">
                <a:off x="0" y="15"/>
                <a:ext cx="129" cy="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6674" name="Group 68"/>
            <p:cNvGrpSpPr/>
            <p:nvPr/>
          </p:nvGrpSpPr>
          <p:grpSpPr>
            <a:xfrm>
              <a:off x="9477" y="1830"/>
              <a:ext cx="320" cy="300"/>
              <a:chOff x="0" y="0"/>
              <a:chExt cx="183" cy="172"/>
            </a:xfrm>
          </p:grpSpPr>
          <p:pic>
            <p:nvPicPr>
              <p:cNvPr id="26675" name="Picture 50" descr="circuler_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" y="0"/>
                <a:ext cx="174" cy="1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6676" name="Group 70"/>
              <p:cNvGrpSpPr/>
              <p:nvPr/>
            </p:nvGrpSpPr>
            <p:grpSpPr>
              <a:xfrm>
                <a:off x="8" y="-1"/>
                <a:ext cx="176" cy="171"/>
                <a:chOff x="0" y="0"/>
                <a:chExt cx="195072" cy="188976"/>
              </a:xfrm>
            </p:grpSpPr>
            <p:pic>
              <p:nvPicPr>
                <p:cNvPr id="26677" name="Oval 5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95072" cy="1889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6678" name="Text Box 72"/>
                <p:cNvSpPr txBox="1"/>
                <p:nvPr/>
              </p:nvSpPr>
              <p:spPr>
                <a:xfrm>
                  <a:off x="29616" y="29041"/>
                  <a:ext cx="135832" cy="1347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b="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6679" name="Group 73"/>
              <p:cNvGrpSpPr/>
              <p:nvPr/>
            </p:nvGrpSpPr>
            <p:grpSpPr>
              <a:xfrm rot="-1297425" flipH="1" flipV="1">
                <a:off x="22" y="134"/>
                <a:ext cx="151" cy="37"/>
                <a:chOff x="0" y="0"/>
                <a:chExt cx="893" cy="246"/>
              </a:xfrm>
            </p:grpSpPr>
            <p:grpSp>
              <p:nvGrpSpPr>
                <p:cNvPr id="26680" name="Group 74"/>
                <p:cNvGrpSpPr/>
                <p:nvPr/>
              </p:nvGrpSpPr>
              <p:grpSpPr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26681" name="AutoShape 54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82" name="AutoShape 55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83" name="AutoShape 56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84" name="AutoShape 57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6685" name="Group 79"/>
                <p:cNvGrpSpPr/>
                <p:nvPr/>
              </p:nvGrpSpPr>
              <p:grpSpPr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26686" name="AutoShape 59"/>
                  <p:cNvSpPr/>
                  <p:nvPr/>
                </p:nvSpPr>
                <p:spPr>
                  <a:xfrm rot="5263130">
                    <a:off x="280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87" name="AutoShape 60"/>
                  <p:cNvSpPr/>
                  <p:nvPr/>
                </p:nvSpPr>
                <p:spPr>
                  <a:xfrm rot="6078281">
                    <a:off x="416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88" name="AutoShape 61"/>
                  <p:cNvSpPr/>
                  <p:nvPr/>
                </p:nvSpPr>
                <p:spPr>
                  <a:xfrm rot="6373927">
                    <a:off x="492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6689" name="AutoShape 62"/>
                  <p:cNvSpPr/>
                  <p:nvPr/>
                </p:nvSpPr>
                <p:spPr>
                  <a:xfrm rot="6906312">
                    <a:off x="582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b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pic>
            <p:nvPicPr>
              <p:cNvPr id="26690" name="Picture 63" descr="light_shadow1"/>
              <p:cNvPicPr>
                <a:picLocks noChangeAspect="1"/>
              </p:cNvPicPr>
              <p:nvPr/>
            </p:nvPicPr>
            <p:blipFill>
              <a:blip r:embed="rId2"/>
              <a:srcRect t="23740"/>
              <a:stretch>
                <a:fillRect/>
              </a:stretch>
            </p:blipFill>
            <p:spPr>
              <a:xfrm rot="-2569845">
                <a:off x="0" y="15"/>
                <a:ext cx="129" cy="8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6691" name="AutoShape 64"/>
            <p:cNvSpPr/>
            <p:nvPr/>
          </p:nvSpPr>
          <p:spPr>
            <a:xfrm>
              <a:off x="0" y="6005"/>
              <a:ext cx="2110" cy="515"/>
            </a:xfrm>
            <a:prstGeom prst="roundRect">
              <a:avLst>
                <a:gd name="adj" fmla="val 22815"/>
              </a:avLst>
            </a:prstGeom>
            <a:solidFill>
              <a:schemeClr val="accent2"/>
            </a:solidFill>
            <a:ln w="127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92" name="AutoShape 65"/>
            <p:cNvSpPr/>
            <p:nvPr/>
          </p:nvSpPr>
          <p:spPr>
            <a:xfrm>
              <a:off x="2700" y="4280"/>
              <a:ext cx="2110" cy="515"/>
            </a:xfrm>
            <a:prstGeom prst="roundRect">
              <a:avLst>
                <a:gd name="adj" fmla="val 22815"/>
              </a:avLst>
            </a:prstGeom>
            <a:solidFill>
              <a:schemeClr val="accent2"/>
            </a:solidFill>
            <a:ln w="127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93" name="AutoShape 66"/>
            <p:cNvSpPr/>
            <p:nvPr/>
          </p:nvSpPr>
          <p:spPr>
            <a:xfrm>
              <a:off x="5130" y="2708"/>
              <a:ext cx="2110" cy="515"/>
            </a:xfrm>
            <a:prstGeom prst="roundRect">
              <a:avLst>
                <a:gd name="adj" fmla="val 22815"/>
              </a:avLst>
            </a:prstGeom>
            <a:solidFill>
              <a:schemeClr val="accent2"/>
            </a:solidFill>
            <a:ln w="12700" cap="flat" cmpd="sng">
              <a:solidFill>
                <a:srgbClr val="08080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6993903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94" name="Text Box 67"/>
            <p:cNvSpPr txBox="1"/>
            <p:nvPr/>
          </p:nvSpPr>
          <p:spPr>
            <a:xfrm>
              <a:off x="430" y="5975"/>
              <a:ext cx="1270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Step 3</a:t>
              </a:r>
              <a:endParaRPr lang="en-US" altLang="zh-CN" sz="16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95" name="Text Box 68"/>
            <p:cNvSpPr txBox="1"/>
            <p:nvPr/>
          </p:nvSpPr>
          <p:spPr>
            <a:xfrm>
              <a:off x="3055" y="4260"/>
              <a:ext cx="1270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Step 2</a:t>
              </a:r>
              <a:endParaRPr lang="en-US" altLang="zh-CN" sz="16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96" name="Text Box 69"/>
            <p:cNvSpPr txBox="1"/>
            <p:nvPr/>
          </p:nvSpPr>
          <p:spPr>
            <a:xfrm>
              <a:off x="5580" y="2680"/>
              <a:ext cx="1270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lang="en-US" altLang="zh-CN" sz="160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Step 1</a:t>
              </a:r>
              <a:endParaRPr lang="en-US" altLang="zh-CN" sz="16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697" name="Picture 70" descr="0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0" y="0"/>
              <a:ext cx="2260" cy="20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98" name="Text Box 71"/>
            <p:cNvSpPr txBox="1"/>
            <p:nvPr/>
          </p:nvSpPr>
          <p:spPr>
            <a:xfrm>
              <a:off x="2327" y="6693"/>
              <a:ext cx="11150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har char="•"/>
              </a:pPr>
              <a:r>
                <a:rPr lang="zh-CN" altLang="en-US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维护劳动者合法权益原则</a:t>
              </a:r>
              <a:endPara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99" name="Text Box 72"/>
            <p:cNvSpPr txBox="1"/>
            <p:nvPr/>
          </p:nvSpPr>
          <p:spPr>
            <a:xfrm>
              <a:off x="5035" y="4968"/>
              <a:ext cx="7987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har char="•"/>
              </a:pPr>
              <a:r>
                <a:rPr lang="zh-CN" altLang="en-US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预防和化解劳动关系矛盾在先原则</a:t>
              </a:r>
              <a:endPara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700" name="Text Box 73"/>
            <p:cNvSpPr txBox="1"/>
            <p:nvPr/>
          </p:nvSpPr>
          <p:spPr>
            <a:xfrm>
              <a:off x="7575" y="3338"/>
              <a:ext cx="5787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  <a:buChar char="•"/>
              </a:pPr>
              <a:r>
                <a:rPr lang="en-US" altLang="zh-CN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公平公正处理劳动争议与向弱势劳动者倾斜原则</a:t>
              </a:r>
              <a:endPara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347"/>
          <p:cNvSpPr/>
          <p:nvPr/>
        </p:nvSpPr>
        <p:spPr>
          <a:xfrm>
            <a:off x="855663" y="1771650"/>
            <a:ext cx="3954462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五、改善劳动关系的途径</a:t>
            </a:r>
            <a:endParaRPr lang="zh-CN" altLang="en-US" sz="2400" b="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1787525" y="2579688"/>
            <a:ext cx="6049963" cy="3960812"/>
            <a:chOff x="0" y="0"/>
            <a:chExt cx="3946" cy="2694"/>
          </a:xfrm>
        </p:grpSpPr>
        <p:sp>
          <p:nvSpPr>
            <p:cNvPr id="127056" name="任意多边形 5"/>
            <p:cNvSpPr/>
            <p:nvPr/>
          </p:nvSpPr>
          <p:spPr bwMode="auto">
            <a:xfrm>
              <a:off x="966" y="1369"/>
              <a:ext cx="1043" cy="1322"/>
            </a:xfrm>
            <a:custGeom>
              <a:avLst/>
              <a:gdLst/>
              <a:ahLst/>
              <a:cxnLst>
                <a:cxn ang="0">
                  <a:pos x="1011" y="0"/>
                </a:cxn>
                <a:cxn ang="0">
                  <a:pos x="1145628" y="685142"/>
                </a:cxn>
                <a:cxn ang="0">
                  <a:pos x="1145628" y="1568011"/>
                </a:cxn>
                <a:cxn ang="0">
                  <a:pos x="0" y="580039"/>
                </a:cxn>
                <a:cxn ang="0">
                  <a:pos x="1011" y="0"/>
                </a:cxn>
              </a:cxnLst>
              <a:rect l="0" t="0" r="r" b="b"/>
              <a:pathLst>
                <a:path w="1145628" h="1568011">
                  <a:moveTo>
                    <a:pt x="1011" y="0"/>
                  </a:moveTo>
                  <a:lnTo>
                    <a:pt x="1145628" y="685142"/>
                  </a:lnTo>
                  <a:lnTo>
                    <a:pt x="1145628" y="1568011"/>
                  </a:lnTo>
                  <a:lnTo>
                    <a:pt x="0" y="580039"/>
                  </a:lnTo>
                  <a:lnTo>
                    <a:pt x="1011" y="0"/>
                  </a:lnTo>
                  <a:close/>
                </a:path>
              </a:pathLst>
            </a:cu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</a:gradFill>
            <a:ln w="3175" cap="flat" cmpd="sng">
              <a:solidFill>
                <a:srgbClr val="F2F2F2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7057" name="任意多边形 6"/>
            <p:cNvSpPr/>
            <p:nvPr/>
          </p:nvSpPr>
          <p:spPr bwMode="auto">
            <a:xfrm>
              <a:off x="2008" y="1336"/>
              <a:ext cx="1003" cy="1358"/>
            </a:xfrm>
            <a:custGeom>
              <a:avLst/>
              <a:gdLst/>
              <a:ahLst/>
              <a:cxnLst>
                <a:cxn ang="0">
                  <a:pos x="0" y="725214"/>
                </a:cxn>
                <a:cxn ang="0">
                  <a:pos x="2312" y="1611448"/>
                </a:cxn>
                <a:cxn ang="0">
                  <a:pos x="1072056" y="588580"/>
                </a:cxn>
                <a:cxn ang="0">
                  <a:pos x="1072056" y="0"/>
                </a:cxn>
                <a:cxn ang="0">
                  <a:pos x="0" y="725214"/>
                </a:cxn>
              </a:cxnLst>
              <a:rect l="0" t="0" r="r" b="b"/>
              <a:pathLst>
                <a:path w="1072056" h="1611448">
                  <a:moveTo>
                    <a:pt x="0" y="725214"/>
                  </a:moveTo>
                  <a:cubicBezTo>
                    <a:pt x="1541" y="1019038"/>
                    <a:pt x="771" y="1317624"/>
                    <a:pt x="2312" y="1611448"/>
                  </a:cubicBezTo>
                  <a:lnTo>
                    <a:pt x="1072056" y="588580"/>
                  </a:lnTo>
                  <a:lnTo>
                    <a:pt x="1072056" y="0"/>
                  </a:lnTo>
                  <a:lnTo>
                    <a:pt x="0" y="725214"/>
                  </a:lnTo>
                  <a:close/>
                </a:path>
              </a:pathLst>
            </a:cu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0" scaled="1"/>
            </a:gradFill>
            <a:ln w="3175" cap="flat" cmpd="sng">
              <a:solidFill>
                <a:srgbClr val="F2F2F2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7058" name="任意多边形 9"/>
            <p:cNvSpPr/>
            <p:nvPr/>
          </p:nvSpPr>
          <p:spPr bwMode="auto">
            <a:xfrm>
              <a:off x="46" y="393"/>
              <a:ext cx="1911" cy="956"/>
            </a:xfrm>
            <a:custGeom>
              <a:avLst/>
              <a:gdLst/>
              <a:ahLst/>
              <a:cxnLst>
                <a:cxn ang="0">
                  <a:pos x="1215654" y="1387365"/>
                </a:cxn>
                <a:cxn ang="0">
                  <a:pos x="2575034" y="609600"/>
                </a:cxn>
                <a:cxn ang="0">
                  <a:pos x="1387365" y="0"/>
                </a:cxn>
                <a:cxn ang="0">
                  <a:pos x="0" y="651641"/>
                </a:cxn>
                <a:cxn ang="0">
                  <a:pos x="1215654" y="1387365"/>
                </a:cxn>
              </a:cxnLst>
              <a:rect l="0" t="0" r="r" b="b"/>
              <a:pathLst>
                <a:path w="2575034" h="1387365">
                  <a:moveTo>
                    <a:pt x="1215654" y="1387365"/>
                  </a:moveTo>
                  <a:lnTo>
                    <a:pt x="2575034" y="609600"/>
                  </a:lnTo>
                  <a:lnTo>
                    <a:pt x="1387365" y="0"/>
                  </a:lnTo>
                  <a:lnTo>
                    <a:pt x="0" y="651641"/>
                  </a:lnTo>
                  <a:lnTo>
                    <a:pt x="1215654" y="1387365"/>
                  </a:lnTo>
                  <a:close/>
                </a:path>
              </a:pathLst>
            </a:cu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7059" name="任意多边形 10"/>
            <p:cNvSpPr/>
            <p:nvPr/>
          </p:nvSpPr>
          <p:spPr bwMode="auto">
            <a:xfrm>
              <a:off x="1106" y="0"/>
              <a:ext cx="1753" cy="811"/>
            </a:xfrm>
            <a:custGeom>
              <a:avLst/>
              <a:gdLst/>
              <a:ahLst/>
              <a:cxnLst>
                <a:cxn ang="0">
                  <a:pos x="1187669" y="1177159"/>
                </a:cxn>
                <a:cxn ang="0">
                  <a:pos x="2364828" y="536028"/>
                </a:cxn>
                <a:cxn ang="0">
                  <a:pos x="1177159" y="0"/>
                </a:cxn>
                <a:cxn ang="0">
                  <a:pos x="0" y="557049"/>
                </a:cxn>
                <a:cxn ang="0">
                  <a:pos x="1187669" y="1177159"/>
                </a:cxn>
              </a:cxnLst>
              <a:rect l="0" t="0" r="r" b="b"/>
              <a:pathLst>
                <a:path w="2364828" h="1177159">
                  <a:moveTo>
                    <a:pt x="1187669" y="1177159"/>
                  </a:moveTo>
                  <a:lnTo>
                    <a:pt x="2364828" y="536028"/>
                  </a:lnTo>
                  <a:lnTo>
                    <a:pt x="1177159" y="0"/>
                  </a:lnTo>
                  <a:lnTo>
                    <a:pt x="0" y="557049"/>
                  </a:lnTo>
                  <a:lnTo>
                    <a:pt x="1187669" y="1177159"/>
                  </a:ln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7060" name="任意多边形 11"/>
            <p:cNvSpPr/>
            <p:nvPr/>
          </p:nvSpPr>
          <p:spPr bwMode="auto">
            <a:xfrm>
              <a:off x="46" y="847"/>
              <a:ext cx="904" cy="1003"/>
            </a:xfrm>
            <a:custGeom>
              <a:avLst/>
              <a:gdLst/>
              <a:ahLst/>
              <a:cxnLst>
                <a:cxn ang="0">
                  <a:pos x="962324" y="590550"/>
                </a:cxn>
                <a:cxn ang="0">
                  <a:pos x="966952" y="1187669"/>
                </a:cxn>
                <a:cxn ang="0">
                  <a:pos x="0" y="304800"/>
                </a:cxn>
                <a:cxn ang="0">
                  <a:pos x="0" y="0"/>
                </a:cxn>
                <a:cxn ang="0">
                  <a:pos x="962324" y="590550"/>
                </a:cxn>
              </a:cxnLst>
              <a:rect l="0" t="0" r="r" b="b"/>
              <a:pathLst>
                <a:path w="966952" h="1187669">
                  <a:moveTo>
                    <a:pt x="962324" y="590550"/>
                  </a:moveTo>
                  <a:cubicBezTo>
                    <a:pt x="963867" y="789590"/>
                    <a:pt x="965409" y="988629"/>
                    <a:pt x="966952" y="1187669"/>
                  </a:cubicBezTo>
                  <a:lnTo>
                    <a:pt x="0" y="304800"/>
                  </a:lnTo>
                  <a:lnTo>
                    <a:pt x="0" y="0"/>
                  </a:lnTo>
                  <a:lnTo>
                    <a:pt x="962324" y="590550"/>
                  </a:lnTo>
                  <a:close/>
                </a:path>
              </a:pathLst>
            </a:cu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</a:gradFill>
            <a:ln w="3175" cap="flat" cmpd="sng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7656" name="Group 85"/>
            <p:cNvGrpSpPr/>
            <p:nvPr/>
          </p:nvGrpSpPr>
          <p:grpSpPr>
            <a:xfrm>
              <a:off x="0" y="847"/>
              <a:ext cx="3946" cy="1740"/>
              <a:chOff x="0" y="0"/>
              <a:chExt cx="4346309" cy="2063819"/>
            </a:xfrm>
          </p:grpSpPr>
          <p:grpSp>
            <p:nvGrpSpPr>
              <p:cNvPr id="27657" name="Group 86"/>
              <p:cNvGrpSpPr/>
              <p:nvPr/>
            </p:nvGrpSpPr>
            <p:grpSpPr>
              <a:xfrm>
                <a:off x="0" y="0"/>
                <a:ext cx="4346309" cy="2004029"/>
                <a:chOff x="0" y="0"/>
                <a:chExt cx="4346309" cy="2004029"/>
              </a:xfrm>
            </p:grpSpPr>
            <p:pic>
              <p:nvPicPr>
                <p:cNvPr id="27658" name="任意多边形 17"/>
                <p:cNvPicPr/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-1464" y="42765"/>
                  <a:ext cx="2231136" cy="19568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7659" name="任意多边形 18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11384" y="93"/>
                  <a:ext cx="2139696" cy="20116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27660" name="Group 89"/>
              <p:cNvGrpSpPr/>
              <p:nvPr/>
            </p:nvGrpSpPr>
            <p:grpSpPr>
              <a:xfrm>
                <a:off x="20665" y="5343"/>
                <a:ext cx="4320478" cy="2058476"/>
                <a:chOff x="0" y="0"/>
                <a:chExt cx="4320478" cy="2058476"/>
              </a:xfrm>
            </p:grpSpPr>
            <p:pic>
              <p:nvPicPr>
                <p:cNvPr id="27661" name="任意多边形 1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55" y="49614"/>
                  <a:ext cx="2194560" cy="20055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7662" name="任意多边形 1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90719" y="846"/>
                  <a:ext cx="2133600" cy="20665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27068" name="任意多边形 4"/>
            <p:cNvSpPr/>
            <p:nvPr/>
          </p:nvSpPr>
          <p:spPr bwMode="auto">
            <a:xfrm>
              <a:off x="3024" y="785"/>
              <a:ext cx="865" cy="1020"/>
            </a:xfrm>
            <a:custGeom>
              <a:avLst/>
              <a:gdLst/>
              <a:ahLst/>
              <a:cxnLst>
                <a:cxn ang="0">
                  <a:pos x="0" y="633002"/>
                </a:cxn>
                <a:cxn ang="0">
                  <a:pos x="16669" y="1208690"/>
                </a:cxn>
                <a:cxn ang="0">
                  <a:pos x="952089" y="336331"/>
                </a:cxn>
                <a:cxn ang="0">
                  <a:pos x="952089" y="0"/>
                </a:cxn>
                <a:cxn ang="0">
                  <a:pos x="0" y="633002"/>
                </a:cxn>
              </a:cxnLst>
              <a:rect l="0" t="0" r="r" b="b"/>
              <a:pathLst>
                <a:path w="952089" h="1208690">
                  <a:moveTo>
                    <a:pt x="0" y="633002"/>
                  </a:moveTo>
                  <a:lnTo>
                    <a:pt x="16669" y="1208690"/>
                  </a:lnTo>
                  <a:lnTo>
                    <a:pt x="952089" y="336331"/>
                  </a:lnTo>
                  <a:lnTo>
                    <a:pt x="952089" y="0"/>
                  </a:lnTo>
                  <a:lnTo>
                    <a:pt x="0" y="633002"/>
                  </a:lnTo>
                  <a:close/>
                </a:path>
              </a:pathLst>
            </a:cu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ap="flat" cmpd="sng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7069" name="任意多边形 7"/>
            <p:cNvSpPr/>
            <p:nvPr/>
          </p:nvSpPr>
          <p:spPr bwMode="auto">
            <a:xfrm>
              <a:off x="965" y="831"/>
              <a:ext cx="2046" cy="1130"/>
            </a:xfrm>
            <a:custGeom>
              <a:avLst/>
              <a:gdLst/>
              <a:ahLst/>
              <a:cxnLst>
                <a:cxn ang="0">
                  <a:pos x="1397876" y="1639613"/>
                </a:cxn>
                <a:cxn ang="0">
                  <a:pos x="0" y="777765"/>
                </a:cxn>
                <a:cxn ang="0">
                  <a:pos x="1366345" y="0"/>
                </a:cxn>
                <a:cxn ang="0">
                  <a:pos x="2753711" y="735724"/>
                </a:cxn>
                <a:cxn ang="0">
                  <a:pos x="1397876" y="1639613"/>
                </a:cxn>
              </a:cxnLst>
              <a:rect l="0" t="0" r="r" b="b"/>
              <a:pathLst>
                <a:path w="2753711" h="1639613">
                  <a:moveTo>
                    <a:pt x="1397876" y="1639613"/>
                  </a:moveTo>
                  <a:lnTo>
                    <a:pt x="0" y="777765"/>
                  </a:lnTo>
                  <a:lnTo>
                    <a:pt x="1366345" y="0"/>
                  </a:lnTo>
                  <a:lnTo>
                    <a:pt x="2753711" y="735724"/>
                  </a:lnTo>
                  <a:lnTo>
                    <a:pt x="1397876" y="1639613"/>
                  </a:lnTo>
                  <a:close/>
                </a:path>
              </a:pathLst>
            </a:cu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ap="flat" cmpd="sng">
              <a:solidFill>
                <a:srgbClr val="F2F2F2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7070" name="任意多边形 8"/>
            <p:cNvSpPr/>
            <p:nvPr/>
          </p:nvSpPr>
          <p:spPr bwMode="auto">
            <a:xfrm>
              <a:off x="2008" y="378"/>
              <a:ext cx="1889" cy="943"/>
            </a:xfrm>
            <a:custGeom>
              <a:avLst/>
              <a:gdLst/>
              <a:ahLst/>
              <a:cxnLst>
                <a:cxn ang="0">
                  <a:pos x="1366345" y="1366345"/>
                </a:cxn>
                <a:cxn ang="0">
                  <a:pos x="0" y="630621"/>
                </a:cxn>
                <a:cxn ang="0">
                  <a:pos x="1187669" y="0"/>
                </a:cxn>
                <a:cxn ang="0">
                  <a:pos x="2543503" y="609600"/>
                </a:cxn>
                <a:cxn ang="0">
                  <a:pos x="1366345" y="1366345"/>
                </a:cxn>
              </a:cxnLst>
              <a:rect l="0" t="0" r="r" b="b"/>
              <a:pathLst>
                <a:path w="2543503" h="1366345">
                  <a:moveTo>
                    <a:pt x="1366345" y="1366345"/>
                  </a:moveTo>
                  <a:lnTo>
                    <a:pt x="0" y="630621"/>
                  </a:lnTo>
                  <a:lnTo>
                    <a:pt x="1187669" y="0"/>
                  </a:lnTo>
                  <a:lnTo>
                    <a:pt x="2543503" y="609600"/>
                  </a:lnTo>
                  <a:lnTo>
                    <a:pt x="1366345" y="1366345"/>
                  </a:lnTo>
                  <a:close/>
                </a:path>
              </a:pathLst>
            </a:cu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7666" name="TextBox 11"/>
            <p:cNvSpPr txBox="1"/>
            <p:nvPr/>
          </p:nvSpPr>
          <p:spPr>
            <a:xfrm flipH="1">
              <a:off x="1315" y="1274"/>
              <a:ext cx="1324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培训管理人员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67" name="TextBox 11"/>
            <p:cNvSpPr txBox="1"/>
            <p:nvPr/>
          </p:nvSpPr>
          <p:spPr>
            <a:xfrm flipH="1">
              <a:off x="350" y="615"/>
              <a:ext cx="1323" cy="4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发挥工会及企业党组织的作用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68" name="TextBox 11"/>
            <p:cNvSpPr txBox="1"/>
            <p:nvPr/>
          </p:nvSpPr>
          <p:spPr>
            <a:xfrm flipH="1">
              <a:off x="2317" y="616"/>
              <a:ext cx="1324" cy="4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提高员工工作生活质量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7669" name="TextBox 11"/>
            <p:cNvSpPr txBox="1"/>
            <p:nvPr/>
          </p:nvSpPr>
          <p:spPr>
            <a:xfrm flipH="1">
              <a:off x="1315" y="253"/>
              <a:ext cx="1322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完善劳动立法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13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623" t="-1049" r="19190" b="4515"/>
          <a:stretch>
            <a:fillRect/>
          </a:stretch>
        </p:blipFill>
        <p:spPr>
          <a:xfrm>
            <a:off x="229870" y="5132070"/>
            <a:ext cx="2117725" cy="1643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1690" y="1562100"/>
            <a:ext cx="791210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李某2000年被甲公司雇佣，并与公司签订了劳动合同，其工作岗位是在产生大量粉尘的生产车间，李某上班后，要求发给劳动保护用品，被公司以资金短缺为由拒绝。李某于2006年初生病住院。2006年3月，经承担职业病鉴定的医疗卫生机构诊断，李某被确诊患有尘肺病。出院时职业病鉴定机构提出李某不应再从事原岗位工作。李某返回公司后．要求调到无粉尘环境的岗位工作，井对其尘肺病进行疗养和治疗．但公司3个月后仍没有为其更换工作岗位．也未对其病进行治疗当李某再次催促公司领导调动工作岗位时，公司以各岗位满员．不好安排别的工作为由，让其继续从事原工作，李某无奈向当地劳动争议仲裁委员会提出申诉，要求用人单位为其更换工作岗位，对其尘肺病进行疗养和治疗，并承担治疗和疗养的费用。请分析本题指出甲公司的做法违背了哪些劳动法律法规?应该如何正确解决?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39925" y="978535"/>
            <a:ext cx="23742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案例</a:t>
            </a:r>
            <a:r>
              <a:rPr lang="zh-CN" altLang="en-US"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分析</a:t>
            </a:r>
            <a:endParaRPr lang="zh-CN" altLang="en-US" sz="32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 (4)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-415" t="-219" r="1937" b="4554"/>
          <a:stretch>
            <a:fillRect/>
          </a:stretch>
        </p:blipFill>
        <p:spPr>
          <a:xfrm flipH="1">
            <a:off x="-99695" y="4665980"/>
            <a:ext cx="2256790" cy="22136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7900" y="1387475"/>
            <a:ext cx="743394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(1)本案例是因用人单位违反劳动安全卫生法规，不对职工实施劳动安全保护而引发的劳动争议案件。 </a:t>
            </a:r>
            <a:endParaRPr lang="zh-CN" altLang="en-US"/>
          </a:p>
          <a:p>
            <a:r>
              <a:rPr lang="zh-CN" altLang="en-US"/>
              <a:t>(2)按照劳动法有关规定，劳动者有获得劳动安全保护的权利。公司没有为李某提供必要的劳动保护用品，违反了劳动安全卫生法规，公司必须发给李某劳动保护用品。</a:t>
            </a:r>
            <a:endParaRPr lang="zh-CN" altLang="en-US"/>
          </a:p>
          <a:p>
            <a:r>
              <a:rPr lang="zh-CN" altLang="en-US"/>
              <a:t>(3)劳动者因患职业病需要暂停工作接受工伤医疗的期间为停工留薪。劳动者在评定伤残等级后，劳动者在停工留薪期满后仍需治疗的，继续享受工伤医疗待遇。 </a:t>
            </a:r>
            <a:endParaRPr lang="zh-CN" altLang="en-US"/>
          </a:p>
          <a:p>
            <a:r>
              <a:rPr lang="zh-CN" altLang="en-US"/>
              <a:t>(4)本案中李某被职业病鉴定机构确诊为尘肺病，患有尘肺病的劳动者有权享受职业病待遇。李某在暂停工作接受工伤医疗期间，公司应给予李某停工留薪待遇。同时，在医疗期终结后，公司依据劳动鉴定委员会的伤残鉴定等级，支付李某一次性伤残补助金。</a:t>
            </a:r>
            <a:endParaRPr lang="zh-CN" altLang="en-US"/>
          </a:p>
          <a:p>
            <a:r>
              <a:rPr lang="zh-CN" altLang="en-US"/>
              <a:t>(5)本案中李某被确诊为职业病后，即向公司提出调离岗位的请求。李某的要求是正当合理的。本案中公司在李某提出调离要求3个月后，仍不调换李某的工作岗位，这是违法的。公司应为李某调换工作岗位，并承担在此期间的治疗费用。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76425" y="933450"/>
            <a:ext cx="23742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案例</a:t>
            </a:r>
            <a:r>
              <a:rPr lang="zh-CN" altLang="en-US"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分析</a:t>
            </a:r>
            <a:endParaRPr lang="zh-CN" altLang="en-US" sz="32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5766" y="1897378"/>
            <a:ext cx="8153400" cy="260667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accent4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3063" y="2206625"/>
            <a:ext cx="6119813" cy="3108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明确劳动关系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进行劳动管理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制定社会保险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任务四 处理劳动争议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" descr="timg (6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9999" contrast="11999"/>
          </a:blip>
          <a:srcRect t="15834" r="1717" b="9134"/>
          <a:stretch>
            <a:fillRect/>
          </a:stretch>
        </p:blipFill>
        <p:spPr>
          <a:xfrm>
            <a:off x="33338" y="4291013"/>
            <a:ext cx="4360862" cy="249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Text Box 4" descr="金融10"/>
          <p:cNvSpPr txBox="1"/>
          <p:nvPr/>
        </p:nvSpPr>
        <p:spPr>
          <a:xfrm>
            <a:off x="2141538" y="2349500"/>
            <a:ext cx="4699000" cy="2244725"/>
          </a:xfrm>
          <a:prstGeom prst="rect">
            <a:avLst/>
          </a:prstGeom>
          <a:noFill/>
          <a:ln w="31750" cap="flat" cmpd="dbl">
            <a:solidFill>
              <a:srgbClr val="1C679A">
                <a:alpha val="59999"/>
              </a:srgb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buSzTx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掌握劳动关系的概念和劳动关系的三个要素；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SzTx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理解劳动合同、集体合同的订立和使用规则；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SzTx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了解劳动管理的基本技巧；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SzTx/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了解社会保险和劳动争议处理方式的主要规则。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7" name="Text Box 17" descr="金融10"/>
          <p:cNvSpPr txBox="1"/>
          <p:nvPr/>
        </p:nvSpPr>
        <p:spPr>
          <a:xfrm>
            <a:off x="2632710" y="1498916"/>
            <a:ext cx="2272665" cy="706754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4000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+mn-cs"/>
              </a:rPr>
              <a:t>知识目标</a:t>
            </a:r>
            <a:endParaRPr lang="zh-CN" altLang="en-US" sz="4000" noProof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2" descr="C:\Users\Administrator\Desktop\新建文件夹\timg (5).jpgtimg (5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2" t="6735" r="5426" b="7370"/>
          <a:stretch>
            <a:fillRect/>
          </a:stretch>
        </p:blipFill>
        <p:spPr>
          <a:xfrm>
            <a:off x="312738" y="4059238"/>
            <a:ext cx="5005387" cy="266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7"/>
          <p:cNvSpPr txBox="1"/>
          <p:nvPr/>
        </p:nvSpPr>
        <p:spPr>
          <a:xfrm>
            <a:off x="1974850" y="2638425"/>
            <a:ext cx="5314950" cy="1771650"/>
          </a:xfrm>
          <a:prstGeom prst="rect">
            <a:avLst/>
          </a:prstGeom>
          <a:noFill/>
          <a:ln w="31750" cap="flat" cmpd="dbl">
            <a:solidFill>
              <a:srgbClr val="1C679A">
                <a:alpha val="59999"/>
              </a:srgb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通过对以劳动关系为基础的知识点的理解，能够解决人力资源管理中劳动关系的相关问题。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4" name="WordArt 9"/>
          <p:cNvSpPr/>
          <p:nvPr/>
        </p:nvSpPr>
        <p:spPr>
          <a:xfrm>
            <a:off x="2031365" y="1726565"/>
            <a:ext cx="2306320" cy="5575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r>
              <a:rPr lang="zh-CN" altLang="en-US" sz="3600" b="1" strike="noStrike" baseline="30000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能力目标：</a:t>
            </a:r>
            <a:endParaRPr lang="zh-CN" altLang="en-US" sz="3600" b="1" strike="noStrike" baseline="30000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-1044575" y="1620838"/>
            <a:ext cx="6877050" cy="2128837"/>
            <a:chOff x="454" y="-1192"/>
            <a:chExt cx="9638" cy="2792"/>
          </a:xfrm>
        </p:grpSpPr>
        <p:sp>
          <p:nvSpPr>
            <p:cNvPr id="19458" name="WordArt 4"/>
            <p:cNvSpPr/>
            <p:nvPr/>
          </p:nvSpPr>
          <p:spPr>
            <a:xfrm>
              <a:off x="3784" y="-1192"/>
              <a:ext cx="3600" cy="8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12700" cap="flat" cmpd="sng">
                    <a:solidFill>
                      <a:srgbClr val="EAEAE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prstShdw prst="shdw11" dir="16200000">
                      <a:srgbClr val="C0C0C0">
                        <a:alpha val="75000"/>
                      </a:srgbClr>
                    </a:prst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背景知识</a:t>
              </a:r>
              <a:endPara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59" name="Text Box 5"/>
            <p:cNvSpPr txBox="1"/>
            <p:nvPr/>
          </p:nvSpPr>
          <p:spPr>
            <a:xfrm>
              <a:off x="454" y="1021"/>
              <a:ext cx="9638" cy="5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endPara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9460" name="Text Box 6" descr="金融10"/>
          <p:cNvSpPr txBox="1"/>
          <p:nvPr/>
        </p:nvSpPr>
        <p:spPr>
          <a:xfrm>
            <a:off x="1187450" y="2347913"/>
            <a:ext cx="6840538" cy="3378200"/>
          </a:xfrm>
          <a:prstGeom prst="rect">
            <a:avLst/>
          </a:prstGeom>
          <a:noFill/>
          <a:ln w="31750" cap="flat" cmpd="dbl">
            <a:solidFill>
              <a:srgbClr val="1C679A">
                <a:alpha val="57999"/>
              </a:srgb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与国外比较成熟的劳动关系管理模式相比较，我国对劳动关系的研究还处于起步阶段。劳动管理主要包括员工的招聘与解聘、劳动合同的管理、工作时间与劳动保护、劳动纪律与奖惩等。劳动管理依据的主要法律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劳动法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，以及与之配套的相关法规。社会保险具有强制性，用人单位和劳动者不得以任何理由拒绝缴纳。我国的社会保险项目有：养老保险；工伤保险；医疗保险；失业保险；生育保险等。本学习情境将带领大家学习如何明晰劳动关系，进行劳动管理，制定社会保险，以及如何处理劳动争议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1" name="组合 1"/>
          <p:cNvGrpSpPr/>
          <p:nvPr/>
        </p:nvGrpSpPr>
        <p:grpSpPr>
          <a:xfrm>
            <a:off x="821690" y="1739265"/>
            <a:ext cx="7499350" cy="4174173"/>
            <a:chOff x="1462" y="2112"/>
            <a:chExt cx="11812" cy="6575"/>
          </a:xfrm>
        </p:grpSpPr>
        <p:pic>
          <p:nvPicPr>
            <p:cNvPr id="20482" name="Picture 18" descr="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1462" y="2112"/>
              <a:ext cx="11812" cy="65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20" descr="金融10"/>
            <p:cNvSpPr txBox="1">
              <a:spLocks noChangeArrowheads="1"/>
            </p:cNvSpPr>
            <p:nvPr/>
          </p:nvSpPr>
          <p:spPr bwMode="auto">
            <a:xfrm>
              <a:off x="2675" y="4843"/>
              <a:ext cx="9047" cy="1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任务一</a:t>
              </a:r>
              <a:r>
                <a:rPr kumimoji="0" lang="zh-CN" altLang="en-US" sz="4000" kern="1200" cap="none" spc="0" normalizeH="0" baseline="0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：明确劳动关系</a:t>
              </a:r>
              <a:endParaRPr kumimoji="0" lang="en-US" altLang="zh-CN" sz="40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1" descr="aae5732aa871775584d70f36fcf320e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563" y="3932238"/>
            <a:ext cx="6907212" cy="2230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47"/>
          <p:cNvSpPr/>
          <p:nvPr/>
        </p:nvSpPr>
        <p:spPr>
          <a:xfrm>
            <a:off x="1577975" y="1508125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一、劳动关系的含义</a:t>
            </a:r>
            <a:endParaRPr lang="zh-CN" altLang="en-US" sz="2400" b="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28" name="Text Box 84" descr="金融10"/>
          <p:cNvSpPr txBox="1">
            <a:spLocks noChangeArrowheads="1"/>
          </p:cNvSpPr>
          <p:nvPr/>
        </p:nvSpPr>
        <p:spPr bwMode="auto">
          <a:xfrm>
            <a:off x="1965325" y="2773363"/>
            <a:ext cx="4764088" cy="1630363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广义的劳动关系是指人们在社会劳动过程中发生的一切关系，包括劳动力的使用关系、劳动管理关系、劳动服务关系等。狭义的劳动关系以我国的</a:t>
            </a:r>
            <a:r>
              <a:rPr kumimoji="0" lang="en-US" altLang="zh-CN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劳动法</a:t>
            </a:r>
            <a:r>
              <a:rPr kumimoji="0" lang="en-US" altLang="zh-CN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》</a:t>
            </a:r>
            <a:r>
              <a:rPr kumimoji="0" lang="zh-CN" altLang="en-US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的规定为准。</a:t>
            </a:r>
            <a:endParaRPr kumimoji="0" lang="zh-CN" altLang="en-US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4)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b="4409"/>
          <a:stretch>
            <a:fillRect/>
          </a:stretch>
        </p:blipFill>
        <p:spPr>
          <a:xfrm flipH="1">
            <a:off x="108585" y="4004945"/>
            <a:ext cx="2794000" cy="2670810"/>
          </a:xfrm>
          <a:prstGeom prst="octagon">
            <a:avLst/>
          </a:prstGeom>
        </p:spPr>
      </p:pic>
      <p:sp>
        <p:nvSpPr>
          <p:cNvPr id="22530" name="Rectangle 347"/>
          <p:cNvSpPr/>
          <p:nvPr/>
        </p:nvSpPr>
        <p:spPr>
          <a:xfrm>
            <a:off x="1131888" y="1306513"/>
            <a:ext cx="3954462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二、劳动关系的要素</a:t>
            </a:r>
            <a:endParaRPr lang="zh-CN" altLang="en-US" sz="2400" b="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1865" name="Rectangle 9"/>
          <p:cNvSpPr/>
          <p:nvPr/>
        </p:nvSpPr>
        <p:spPr>
          <a:xfrm>
            <a:off x="1152525" y="2341563"/>
            <a:ext cx="2951163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（一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） 劳动关系的主体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1867" name="Text Box 11" descr="金融10"/>
          <p:cNvSpPr txBox="1">
            <a:spLocks noChangeArrowheads="1"/>
          </p:cNvSpPr>
          <p:nvPr/>
        </p:nvSpPr>
        <p:spPr bwMode="auto">
          <a:xfrm>
            <a:off x="1800225" y="3078163"/>
            <a:ext cx="6084888" cy="1014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劳动关系的主体是在劳动关系中享有权利承担义务的当事人。在我国当前的市场经济条件下，劳动关系的主体由劳动者、用人单位和工会三方构成。</a:t>
            </a:r>
            <a:endParaRPr kumimoji="0" lang="zh-CN" altLang="en-US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186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186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 descr="timg (9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68" r="8919" b="-1358"/>
          <a:stretch>
            <a:fillRect/>
          </a:stretch>
        </p:blipFill>
        <p:spPr>
          <a:xfrm>
            <a:off x="115888" y="4400550"/>
            <a:ext cx="2336800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4" name="Rectangle 4"/>
          <p:cNvSpPr/>
          <p:nvPr/>
        </p:nvSpPr>
        <p:spPr>
          <a:xfrm>
            <a:off x="1179513" y="1973263"/>
            <a:ext cx="2951162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p>
            <a:pPr marL="571500" indent="-571500" eaLnBrk="0" hangingPunct="0"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（二）劳动关系的内容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547813" y="2954338"/>
            <a:ext cx="6261100" cy="1784350"/>
          </a:xfrm>
          <a:prstGeom prst="rect">
            <a:avLst/>
          </a:prstGeom>
          <a:noFill/>
          <a:ln w="31750" cmpd="dbl">
            <a:solidFill>
              <a:schemeClr val="accent1">
                <a:shade val="50000"/>
                <a:alpha val="58000"/>
              </a:schemeClr>
            </a:solidFill>
            <a:prstDash val="sysDash"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劳动关系的内容是指在劳动关系中，劳动关系主体之间享有的权利和承担的义务。劳动权利义务作为劳动法的内容是以法律规范的形式存在的，法律规范是一种行为规则，调整劳动关系的法律规范分为基准法和合同法两部分。</a:t>
            </a:r>
            <a:endParaRPr kumimoji="0" lang="zh-CN" altLang="en-US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88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88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主题1_2">
  <a:themeElements>
    <a:clrScheme name="主题1_2 3">
      <a:dk1>
        <a:srgbClr val="003366"/>
      </a:dk1>
      <a:lt1>
        <a:srgbClr val="FFFFFF"/>
      </a:lt1>
      <a:dk2>
        <a:srgbClr val="000000"/>
      </a:dk2>
      <a:lt2>
        <a:srgbClr val="DDDDDD"/>
      </a:lt2>
      <a:accent1>
        <a:srgbClr val="2A8ED2"/>
      </a:accent1>
      <a:accent2>
        <a:srgbClr val="7BD254"/>
      </a:accent2>
      <a:accent3>
        <a:srgbClr val="FFFFFF"/>
      </a:accent3>
      <a:accent4>
        <a:srgbClr val="002A56"/>
      </a:accent4>
      <a:accent5>
        <a:srgbClr val="ACC6E5"/>
      </a:accent5>
      <a:accent6>
        <a:srgbClr val="6FBE4B"/>
      </a:accent6>
      <a:hlink>
        <a:srgbClr val="269063"/>
      </a:hlink>
      <a:folHlink>
        <a:srgbClr val="878FA5"/>
      </a:folHlink>
    </a:clrScheme>
    <a:fontScheme name="主题1_2">
      <a:majorFont>
        <a:latin typeface="Verdana"/>
        <a:ea typeface="华文新魏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主题1_2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99D72"/>
        </a:accent1>
        <a:accent2>
          <a:srgbClr val="E3DE15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CEC912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2A8ED2"/>
        </a:accent1>
        <a:accent2>
          <a:srgbClr val="7BD254"/>
        </a:accent2>
        <a:accent3>
          <a:srgbClr val="FFFFFF"/>
        </a:accent3>
        <a:accent4>
          <a:srgbClr val="002A56"/>
        </a:accent4>
        <a:accent5>
          <a:srgbClr val="ACC6E5"/>
        </a:accent5>
        <a:accent6>
          <a:srgbClr val="6FBE4B"/>
        </a:accent6>
        <a:hlink>
          <a:srgbClr val="26906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1741</Words>
  <Application>WPS 演示</Application>
  <PresentationFormat/>
  <Paragraphs>107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黑体</vt:lpstr>
      <vt:lpstr>Verdana</vt:lpstr>
      <vt:lpstr>华文新魏</vt:lpstr>
      <vt:lpstr>Calibri</vt:lpstr>
      <vt:lpstr>楷体</vt:lpstr>
      <vt:lpstr>微软雅黑</vt:lpstr>
      <vt:lpstr>Arial Unicode MS</vt:lpstr>
      <vt:lpstr>主题1_2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318</cp:revision>
  <dcterms:created xsi:type="dcterms:W3CDTF">2019-05-08T02:04:00Z</dcterms:created>
  <dcterms:modified xsi:type="dcterms:W3CDTF">2019-06-09T05:02:40Z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