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1112" r:id="rId2"/>
    <p:sldId id="1113" r:id="rId3"/>
    <p:sldId id="1072" r:id="rId4"/>
    <p:sldId id="1059" r:id="rId5"/>
    <p:sldId id="1060" r:id="rId6"/>
    <p:sldId id="1061" r:id="rId7"/>
    <p:sldId id="1062" r:id="rId8"/>
    <p:sldId id="1063" r:id="rId9"/>
    <p:sldId id="1064" r:id="rId10"/>
    <p:sldId id="1111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2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33"/>
    <a:srgbClr val="FFCCFF"/>
    <a:srgbClr val="2BBFEF"/>
    <a:srgbClr val="C72DED"/>
    <a:srgbClr val="6666FF"/>
    <a:srgbClr val="CC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546" y="66"/>
      </p:cViewPr>
      <p:guideLst>
        <p:guide orient="horz" pos="2016"/>
        <p:guide pos="28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b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83D5AA-BB74-437C-880A-D68BA76EC53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2019-11-16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b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9DE0C8-4582-4465-9886-25E79B790B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wmf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wmf"/><Relationship Id="rId4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wmf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wmf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wmf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wmf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wmf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9" name="ShockwaveFlash1" r:id="rId2" imgW="1871640" imgH="476280"/>
        </mc:Choice>
        <mc:Fallback>
          <p:control name="ShockwaveFlash1" r:id="rId2" imgW="1871640" imgH="476280">
            <p:pic>
              <p:nvPicPr>
                <p:cNvPr id="3" name="ShockwaveFlash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75" name="ShockwaveFlash1" r:id="rId2" imgW="1871640" imgH="476280"/>
        </mc:Choice>
        <mc:Fallback>
          <p:control name="ShockwaveFlash1" r:id="rId2" imgW="1871640" imgH="476280">
            <p:pic>
              <p:nvPicPr>
                <p:cNvPr id="3" name="ShockwaveFlash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67531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299" name="ShockwaveFlash1" r:id="rId2" imgW="1871640" imgH="476280"/>
        </mc:Choice>
        <mc:Fallback>
          <p:control name="ShockwaveFlash1" r:id="rId2" imgW="1871640" imgH="476280">
            <p:pic>
              <p:nvPicPr>
                <p:cNvPr id="2" name="ShockwaveFlash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3" name="ShockwaveFlash1" r:id="rId2" imgW="1871640" imgH="476280"/>
        </mc:Choice>
        <mc:Fallback>
          <p:control name="ShockwaveFlash1" r:id="rId2" imgW="1871640" imgH="476280">
            <p:pic>
              <p:nvPicPr>
                <p:cNvPr id="3" name="ShockwaveFlash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7" name="ShockwaveFlash1" r:id="rId2" imgW="1871640" imgH="476280"/>
        </mc:Choice>
        <mc:Fallback>
          <p:control name="ShockwaveFlash1" r:id="rId2" imgW="1871640" imgH="476280">
            <p:pic>
              <p:nvPicPr>
                <p:cNvPr id="2" name="ShockwaveFlash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4064000" cy="4608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31" name="ShockwaveFlash1" r:id="rId2" imgW="1871640" imgH="476280"/>
        </mc:Choice>
        <mc:Fallback>
          <p:control name="ShockwaveFlash1" r:id="rId2" imgW="1871640" imgH="476280">
            <p:pic>
              <p:nvPicPr>
                <p:cNvPr id="4" name="ShockwaveFlash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5" name="ShockwaveFlash1" r:id="rId2" imgW="1871640" imgH="476280"/>
        </mc:Choice>
        <mc:Fallback>
          <p:control name="ShockwaveFlash1" r:id="rId2" imgW="1871640" imgH="476280">
            <p:pic>
              <p:nvPicPr>
                <p:cNvPr id="6" name="ShockwaveFlash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9" name="ShockwaveFlash1" r:id="rId2" imgW="1871640" imgH="476280"/>
        </mc:Choice>
        <mc:Fallback>
          <p:control name="ShockwaveFlash1" r:id="rId2" imgW="1871640" imgH="476280">
            <p:pic>
              <p:nvPicPr>
                <p:cNvPr id="3" name="ShockwaveFlash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27" name="ShockwaveFlash1" r:id="rId2" imgW="1871640" imgH="476280"/>
        </mc:Choice>
        <mc:Fallback>
          <p:control name="ShockwaveFlash1" r:id="rId2" imgW="1871640" imgH="476280">
            <p:pic>
              <p:nvPicPr>
                <p:cNvPr id="3" name="ShockwaveFlash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51" name="ShockwaveFlash1" r:id="rId2" imgW="1871640" imgH="476280"/>
        </mc:Choice>
        <mc:Fallback>
          <p:control name="ShockwaveFlash1" r:id="rId2" imgW="1871640" imgH="476280">
            <p:pic>
              <p:nvPicPr>
                <p:cNvPr id="4" name="ShockwaveFlash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37413" y="5589588"/>
                  <a:ext cx="1871662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30"/>
          <p:cNvSpPr>
            <a:spLocks noChangeArrowheads="1"/>
          </p:cNvSpPr>
          <p:nvPr userDrawn="1"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2" name="Rectangle 30"/>
          <p:cNvSpPr>
            <a:spLocks noChangeArrowheads="1"/>
          </p:cNvSpPr>
          <p:nvPr userDrawn="1"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3" name="Rectangle 31"/>
          <p:cNvSpPr>
            <a:spLocks noChangeArrowheads="1"/>
          </p:cNvSpPr>
          <p:nvPr userDrawn="1"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4" name="Rectangle 30"/>
          <p:cNvSpPr>
            <a:spLocks noChangeArrowheads="1"/>
          </p:cNvSpPr>
          <p:nvPr userDrawn="1"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WordArt 16"/>
          <p:cNvSpPr/>
          <p:nvPr userDrawn="1"/>
        </p:nvSpPr>
        <p:spPr>
          <a:xfrm>
            <a:off x="395288" y="684212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  <a:scene3d>
              <a:camera prst="orthographicFront"/>
              <a:lightRig rig="balanced" dir="t">
                <a:rot lat="0" lon="0" rev="0"/>
              </a:lightRig>
            </a:scene3d>
            <a:sp3d prstMaterial="metal"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3600" strike="noStrike" noProof="1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项目八</a:t>
            </a:r>
          </a:p>
        </p:txBody>
      </p:sp>
      <p:sp>
        <p:nvSpPr>
          <p:cNvPr id="3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7500" lnSpcReduction="10000"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1000" strike="noStrike" noProof="1">
                <a:solidFill>
                  <a:schemeClr val="accent5">
                    <a:lumMod val="75000"/>
                  </a:schemeClr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人力资源管理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anose="020B0604030504040204" pitchFamily="34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23698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 descr="C:\Users\Administrator\Desktop\tim g.jpgtim 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941" t="-2060" r="-827"/>
          <a:stretch>
            <a:fillRect/>
          </a:stretch>
        </p:blipFill>
        <p:spPr>
          <a:xfrm>
            <a:off x="6340475" y="244475"/>
            <a:ext cx="2814638" cy="1119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01875" y="2403475"/>
            <a:ext cx="454183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《人力资源管理》</a:t>
            </a:r>
            <a:endParaRPr lang="zh-CN" altLang="en-US" sz="4400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66770" y="3928110"/>
            <a:ext cx="568325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项目八 ：劳动关系管理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5766" y="1897378"/>
            <a:ext cx="8153400" cy="260667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本项目结束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accent4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谢谢聆听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ti m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-1920000">
            <a:off x="155575" y="1949450"/>
            <a:ext cx="3508375" cy="351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42950" y="2206625"/>
            <a:ext cx="676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4800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目录</a:t>
            </a:r>
            <a:endParaRPr lang="zh-CN" altLang="en-US" sz="4800" noProof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13063" y="2206625"/>
            <a:ext cx="6119813" cy="31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任务一 明确劳动关系</a:t>
            </a:r>
          </a:p>
          <a:p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任务二 进行劳动管理</a:t>
            </a:r>
          </a:p>
          <a:p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任务三 制定社会保险</a:t>
            </a:r>
          </a:p>
          <a:p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任务四 处理劳动争议</a:t>
            </a:r>
            <a:endParaRPr lang="zh-CN" altLang="en-US" sz="2800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组合 1"/>
          <p:cNvGrpSpPr/>
          <p:nvPr/>
        </p:nvGrpSpPr>
        <p:grpSpPr>
          <a:xfrm>
            <a:off x="917575" y="1814513"/>
            <a:ext cx="7307263" cy="4138612"/>
            <a:chOff x="1462" y="2112"/>
            <a:chExt cx="11813" cy="6575"/>
          </a:xfrm>
        </p:grpSpPr>
        <p:pic>
          <p:nvPicPr>
            <p:cNvPr id="46082" name="Picture 18" descr="5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3410" t="3204" r="2625" b="3352"/>
            <a:stretch>
              <a:fillRect/>
            </a:stretch>
          </p:blipFill>
          <p:spPr>
            <a:xfrm>
              <a:off x="1462" y="2112"/>
              <a:ext cx="11812" cy="65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Text Box 20" descr="金融10"/>
            <p:cNvSpPr txBox="1">
              <a:spLocks noChangeArrowheads="1"/>
            </p:cNvSpPr>
            <p:nvPr/>
          </p:nvSpPr>
          <p:spPr bwMode="auto">
            <a:xfrm>
              <a:off x="2845" y="4842"/>
              <a:ext cx="9048" cy="11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任务三：制定社会保险</a:t>
              </a:r>
              <a:endParaRPr kumimoji="0" lang="en-US" altLang="zh-CN" sz="4000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47"/>
          <p:cNvSpPr/>
          <p:nvPr/>
        </p:nvSpPr>
        <p:spPr>
          <a:xfrm>
            <a:off x="2593975" y="1568450"/>
            <a:ext cx="3954463" cy="574675"/>
          </a:xfrm>
          <a:prstGeom prst="rect">
            <a:avLst/>
          </a:prstGeom>
          <a:gradFill rotWithShape="0">
            <a:gsLst>
              <a:gs pos="0">
                <a:srgbClr val="990000">
                  <a:alpha val="70000"/>
                </a:srgbClr>
              </a:gs>
              <a:gs pos="100000">
                <a:srgbClr val="470000">
                  <a:alpha val="79999"/>
                </a:srgbClr>
              </a:gs>
            </a:gsLst>
            <a:path path="rect">
              <a:fillToRect r="100000" b="100000"/>
            </a:path>
            <a:tileRect/>
          </a:gradFill>
          <a:ln w="9525"/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400" b="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一、养老保险</a:t>
            </a:r>
          </a:p>
        </p:txBody>
      </p:sp>
      <p:grpSp>
        <p:nvGrpSpPr>
          <p:cNvPr id="47107" name="组合 3"/>
          <p:cNvGrpSpPr/>
          <p:nvPr/>
        </p:nvGrpSpPr>
        <p:grpSpPr>
          <a:xfrm>
            <a:off x="1209675" y="2536825"/>
            <a:ext cx="7564438" cy="3743325"/>
            <a:chOff x="2166" y="3964"/>
            <a:chExt cx="11914" cy="5896"/>
          </a:xfrm>
        </p:grpSpPr>
        <p:pic>
          <p:nvPicPr>
            <p:cNvPr id="47108" name="图片 2" descr="884fff628ba8d794fdf4cea50a95235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48" t="15872" r="5492" b="4344"/>
            <a:stretch>
              <a:fillRect/>
            </a:stretch>
          </p:blipFill>
          <p:spPr>
            <a:xfrm>
              <a:off x="2166" y="3964"/>
              <a:ext cx="11914" cy="589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7109" name="组合 1"/>
            <p:cNvGrpSpPr/>
            <p:nvPr/>
          </p:nvGrpSpPr>
          <p:grpSpPr>
            <a:xfrm>
              <a:off x="2786" y="5410"/>
              <a:ext cx="7679" cy="3806"/>
              <a:chOff x="2248" y="5862"/>
              <a:chExt cx="10965" cy="3016"/>
            </a:xfrm>
          </p:grpSpPr>
          <p:sp>
            <p:nvSpPr>
              <p:cNvPr id="47110" name="Rectangle 70"/>
              <p:cNvSpPr/>
              <p:nvPr/>
            </p:nvSpPr>
            <p:spPr>
              <a:xfrm>
                <a:off x="2248" y="5862"/>
                <a:ext cx="10965" cy="5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</a:pPr>
                <a:r>
                  <a:rPr lang="zh-CN" altLang="en-US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享受养老保险的法定年龄是老年人</a:t>
                </a:r>
              </a:p>
            </p:txBody>
          </p:sp>
          <p:sp>
            <p:nvSpPr>
              <p:cNvPr id="47111" name="Rectangle 73"/>
              <p:cNvSpPr/>
              <p:nvPr/>
            </p:nvSpPr>
            <p:spPr>
              <a:xfrm>
                <a:off x="2248" y="6535"/>
                <a:ext cx="10965" cy="10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</a:pPr>
                <a:r>
                  <a:rPr lang="zh-CN" altLang="en-US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养老保险的目的是为保障老年人的基本生活需求，为其提供稳定可靠的生活来源</a:t>
                </a:r>
              </a:p>
            </p:txBody>
          </p:sp>
          <p:sp>
            <p:nvSpPr>
              <p:cNvPr id="47112" name="Rectangle 76"/>
              <p:cNvSpPr/>
              <p:nvPr/>
            </p:nvSpPr>
            <p:spPr>
              <a:xfrm>
                <a:off x="2248" y="7842"/>
                <a:ext cx="10965" cy="10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</a:pPr>
                <a:r>
                  <a:rPr lang="zh-CN" altLang="en-US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养老保险是以社会保险为手段来达到保障目的的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47"/>
          <p:cNvSpPr/>
          <p:nvPr/>
        </p:nvSpPr>
        <p:spPr>
          <a:xfrm>
            <a:off x="2593975" y="1563688"/>
            <a:ext cx="3954463" cy="574675"/>
          </a:xfrm>
          <a:prstGeom prst="rect">
            <a:avLst/>
          </a:prstGeom>
          <a:gradFill rotWithShape="0">
            <a:gsLst>
              <a:gs pos="0">
                <a:srgbClr val="990000">
                  <a:alpha val="70000"/>
                </a:srgbClr>
              </a:gs>
              <a:gs pos="100000">
                <a:srgbClr val="470000">
                  <a:alpha val="79999"/>
                </a:srgbClr>
              </a:gs>
            </a:gsLst>
            <a:path path="rect">
              <a:fillToRect r="100000" b="100000"/>
            </a:path>
            <a:tileRect/>
          </a:gradFill>
          <a:ln w="9525"/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400" b="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二、工伤保险</a:t>
            </a:r>
          </a:p>
        </p:txBody>
      </p:sp>
      <p:sp>
        <p:nvSpPr>
          <p:cNvPr id="145412" name="Rectangle 4"/>
          <p:cNvSpPr/>
          <p:nvPr/>
        </p:nvSpPr>
        <p:spPr>
          <a:xfrm>
            <a:off x="2593975" y="2533650"/>
            <a:ext cx="3744913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lstStyle/>
          <a:p>
            <a:pPr marL="571500" indent="-571500" eaLnBrk="0" hangingPunct="0">
              <a:lnSpc>
                <a:spcPct val="9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（一）工伤保险的主要内容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2124075" y="3640138"/>
            <a:ext cx="4824413" cy="2092325"/>
            <a:chOff x="0" y="0"/>
            <a:chExt cx="7598" cy="3299"/>
          </a:xfrm>
        </p:grpSpPr>
        <p:sp>
          <p:nvSpPr>
            <p:cNvPr id="145423" name="Oval 10"/>
            <p:cNvSpPr>
              <a:spLocks noChangeArrowheads="1"/>
            </p:cNvSpPr>
            <p:nvPr/>
          </p:nvSpPr>
          <p:spPr bwMode="auto">
            <a:xfrm>
              <a:off x="0" y="0"/>
              <a:ext cx="3288" cy="328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rgbClr val="FFFFFF"/>
                </a:gs>
                <a:gs pos="100000">
                  <a:schemeClr val="folHlink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133" name="Oval 11"/>
            <p:cNvSpPr/>
            <p:nvPr/>
          </p:nvSpPr>
          <p:spPr>
            <a:xfrm>
              <a:off x="0" y="0"/>
              <a:ext cx="3288" cy="328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1998"/>
                  </a:schemeClr>
                </a:gs>
                <a:gs pos="100000">
                  <a:srgbClr val="000000">
                    <a:alpha val="89998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5425" name="Oval 12"/>
            <p:cNvSpPr>
              <a:spLocks noChangeArrowheads="1"/>
            </p:cNvSpPr>
            <p:nvPr/>
          </p:nvSpPr>
          <p:spPr bwMode="auto">
            <a:xfrm>
              <a:off x="215" y="215"/>
              <a:ext cx="2858" cy="285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rgbClr val="536E00"/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135" name="Oval 13"/>
            <p:cNvSpPr/>
            <p:nvPr/>
          </p:nvSpPr>
          <p:spPr>
            <a:xfrm>
              <a:off x="217" y="220"/>
              <a:ext cx="2859" cy="2859"/>
            </a:xfrm>
            <a:prstGeom prst="ellipse">
              <a:avLst/>
            </a:prstGeom>
            <a:gradFill rotWithShape="1">
              <a:gsLst>
                <a:gs pos="0">
                  <a:srgbClr val="618200"/>
                </a:gs>
                <a:gs pos="100000">
                  <a:schemeClr val="folHlink">
                    <a:alpha val="0"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36" name="Oval 14"/>
            <p:cNvSpPr/>
            <p:nvPr/>
          </p:nvSpPr>
          <p:spPr>
            <a:xfrm>
              <a:off x="357" y="357"/>
              <a:ext cx="2574" cy="2575"/>
            </a:xfrm>
            <a:prstGeom prst="ellipse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8137" name="Group 20"/>
            <p:cNvGrpSpPr/>
            <p:nvPr/>
          </p:nvGrpSpPr>
          <p:grpSpPr>
            <a:xfrm>
              <a:off x="399" y="396"/>
              <a:ext cx="2490" cy="2492"/>
              <a:chOff x="0" y="0"/>
              <a:chExt cx="1252" cy="1252"/>
            </a:xfrm>
          </p:grpSpPr>
          <p:sp>
            <p:nvSpPr>
              <p:cNvPr id="48138" name="Oval 16"/>
              <p:cNvSpPr/>
              <p:nvPr/>
            </p:nvSpPr>
            <p:spPr>
              <a:xfrm>
                <a:off x="0" y="0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139" name="Oval 17"/>
              <p:cNvSpPr/>
              <p:nvPr/>
            </p:nvSpPr>
            <p:spPr>
              <a:xfrm>
                <a:off x="16" y="7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140" name="Oval 18"/>
              <p:cNvSpPr/>
              <p:nvPr/>
            </p:nvSpPr>
            <p:spPr>
              <a:xfrm>
                <a:off x="29" y="19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141" name="Oval 19"/>
              <p:cNvSpPr/>
              <p:nvPr/>
            </p:nvSpPr>
            <p:spPr>
              <a:xfrm>
                <a:off x="97" y="51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8142" name="Text Box 38"/>
            <p:cNvSpPr txBox="1"/>
            <p:nvPr/>
          </p:nvSpPr>
          <p:spPr>
            <a:xfrm>
              <a:off x="560" y="915"/>
              <a:ext cx="2302" cy="11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 eaLnBrk="0" hangingPunct="0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工伤保险费</a:t>
              </a:r>
            </a:p>
            <a:p>
              <a:pPr algn="ctr" eaLnBrk="0" hangingPunct="0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的负担</a:t>
              </a:r>
            </a:p>
          </p:txBody>
        </p:sp>
        <p:sp>
          <p:nvSpPr>
            <p:cNvPr id="145434" name="Oval 20"/>
            <p:cNvSpPr>
              <a:spLocks noChangeArrowheads="1"/>
            </p:cNvSpPr>
            <p:nvPr/>
          </p:nvSpPr>
          <p:spPr bwMode="auto">
            <a:xfrm>
              <a:off x="4310" y="10"/>
              <a:ext cx="3288" cy="328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144" name="Oval 21"/>
            <p:cNvSpPr/>
            <p:nvPr/>
          </p:nvSpPr>
          <p:spPr>
            <a:xfrm>
              <a:off x="4310" y="10"/>
              <a:ext cx="3288" cy="32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1998"/>
                  </a:schemeClr>
                </a:gs>
                <a:gs pos="100000">
                  <a:srgbClr val="576869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5436" name="Oval 22"/>
            <p:cNvSpPr>
              <a:spLocks noChangeArrowheads="1"/>
            </p:cNvSpPr>
            <p:nvPr/>
          </p:nvSpPr>
          <p:spPr bwMode="auto">
            <a:xfrm>
              <a:off x="4525" y="225"/>
              <a:ext cx="2858" cy="285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rgbClr val="65797B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146" name="Oval 23"/>
            <p:cNvSpPr/>
            <p:nvPr/>
          </p:nvSpPr>
          <p:spPr>
            <a:xfrm>
              <a:off x="4527" y="230"/>
              <a:ext cx="2859" cy="2859"/>
            </a:xfrm>
            <a:prstGeom prst="ellipse">
              <a:avLst/>
            </a:prstGeom>
            <a:gradFill rotWithShape="1">
              <a:gsLst>
                <a:gs pos="0">
                  <a:srgbClr val="778E90"/>
                </a:gs>
                <a:gs pos="100000">
                  <a:schemeClr val="accent1">
                    <a:alpha val="0"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147" name="Oval 24"/>
            <p:cNvSpPr/>
            <p:nvPr/>
          </p:nvSpPr>
          <p:spPr>
            <a:xfrm>
              <a:off x="4667" y="367"/>
              <a:ext cx="2574" cy="2575"/>
            </a:xfrm>
            <a:prstGeom prst="ellipse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anchor="ctr">
              <a:spAutoFit/>
            </a:bodyPr>
            <a:lstStyle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8148" name="Group 31"/>
            <p:cNvGrpSpPr/>
            <p:nvPr/>
          </p:nvGrpSpPr>
          <p:grpSpPr>
            <a:xfrm>
              <a:off x="4709" y="396"/>
              <a:ext cx="2490" cy="2493"/>
              <a:chOff x="0" y="0"/>
              <a:chExt cx="1252" cy="1252"/>
            </a:xfrm>
          </p:grpSpPr>
          <p:sp>
            <p:nvSpPr>
              <p:cNvPr id="48149" name="Oval 26"/>
              <p:cNvSpPr/>
              <p:nvPr/>
            </p:nvSpPr>
            <p:spPr>
              <a:xfrm>
                <a:off x="0" y="0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150" name="Oval 27"/>
              <p:cNvSpPr/>
              <p:nvPr/>
            </p:nvSpPr>
            <p:spPr>
              <a:xfrm>
                <a:off x="16" y="7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151" name="Oval 28"/>
              <p:cNvSpPr/>
              <p:nvPr/>
            </p:nvSpPr>
            <p:spPr>
              <a:xfrm>
                <a:off x="29" y="19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152" name="Oval 29"/>
              <p:cNvSpPr/>
              <p:nvPr/>
            </p:nvSpPr>
            <p:spPr>
              <a:xfrm>
                <a:off x="97" y="51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 lang="zh-CN" altLang="en-US" sz="18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8153" name="Text Box 38"/>
            <p:cNvSpPr txBox="1"/>
            <p:nvPr/>
          </p:nvSpPr>
          <p:spPr>
            <a:xfrm>
              <a:off x="5058" y="915"/>
              <a:ext cx="1900" cy="11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 eaLnBrk="0" hangingPunct="0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无过错</a:t>
              </a:r>
            </a:p>
            <a:p>
              <a:pPr algn="ctr" eaLnBrk="0" hangingPunct="0"/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补偿原则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54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54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/>
          <p:nvPr/>
        </p:nvSpPr>
        <p:spPr>
          <a:xfrm>
            <a:off x="2668588" y="1690688"/>
            <a:ext cx="3744912" cy="577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anchor="t">
            <a:flatTx/>
          </a:bodyPr>
          <a:lstStyle/>
          <a:p>
            <a:pPr marL="571500" indent="-571500" eaLnBrk="0" hangingPunct="0">
              <a:lnSpc>
                <a:spcPct val="9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（二）工伤认定的范围</a:t>
            </a:r>
          </a:p>
        </p:txBody>
      </p:sp>
      <p:sp>
        <p:nvSpPr>
          <p:cNvPr id="146460" name="Rectangle 28"/>
          <p:cNvSpPr>
            <a:spLocks noChangeArrowheads="1"/>
          </p:cNvSpPr>
          <p:nvPr/>
        </p:nvSpPr>
        <p:spPr bwMode="auto">
          <a:xfrm>
            <a:off x="285750" y="2557463"/>
            <a:ext cx="8640763" cy="34163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0" cmpd="dbl">
            <a:solidFill>
              <a:schemeClr val="accent1">
                <a:shade val="50000"/>
                <a:alpha val="62000"/>
              </a:schemeClr>
            </a:solidFill>
            <a:prstDash val="sysDash"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）在工作时间和工作场所内，因工作原因受到事故伤害的；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）工作时间前后在工作场所内，从事与工作有关的预备性或者收尾性工作受到事故伤害的；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3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）在工作时间和工作场所内，因履行工作职责受到暴力等意外伤害的；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4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）患职业病的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5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）因工外出期间，由于工作原因受到伤害或者发生事故下落不明的；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）在上下班途中，受到机动车事故伤害的；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7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）在工作时间和工作岗位，突发疾病死亡或者在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48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小时之内经抢救无效死亡的；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8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）在抢险救灾等维护国家利益、公共利益活动中受到伤害的；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9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）职工原在军队服役，因战、因公负伤致残，已取得革命伤残军人证，到用人单位后旧伤复发的。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10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）法律、行政法规规定应当认定为工伤的其他情形。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64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64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47"/>
          <p:cNvSpPr/>
          <p:nvPr/>
        </p:nvSpPr>
        <p:spPr>
          <a:xfrm>
            <a:off x="2632075" y="1778000"/>
            <a:ext cx="3954463" cy="574675"/>
          </a:xfrm>
          <a:prstGeom prst="rect">
            <a:avLst/>
          </a:prstGeom>
          <a:gradFill rotWithShape="0">
            <a:gsLst>
              <a:gs pos="0">
                <a:srgbClr val="990000">
                  <a:alpha val="70000"/>
                </a:srgbClr>
              </a:gs>
              <a:gs pos="100000">
                <a:srgbClr val="470000">
                  <a:alpha val="79999"/>
                </a:srgbClr>
              </a:gs>
            </a:gsLst>
            <a:path path="rect">
              <a:fillToRect r="100000" b="100000"/>
            </a:path>
            <a:tileRect/>
          </a:gradFill>
          <a:ln w="9525"/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400" b="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三、医疗保险</a:t>
            </a:r>
          </a:p>
        </p:txBody>
      </p:sp>
      <p:grpSp>
        <p:nvGrpSpPr>
          <p:cNvPr id="50178" name="组合 2"/>
          <p:cNvGrpSpPr/>
          <p:nvPr/>
        </p:nvGrpSpPr>
        <p:grpSpPr>
          <a:xfrm>
            <a:off x="1217613" y="1603375"/>
            <a:ext cx="6480175" cy="4032250"/>
            <a:chOff x="1350" y="2612"/>
            <a:chExt cx="10206" cy="6350"/>
          </a:xfrm>
        </p:grpSpPr>
        <p:pic>
          <p:nvPicPr>
            <p:cNvPr id="50179" name="图片 1" descr="timg (7)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138" t="20580" r="18593" b="16048"/>
            <a:stretch>
              <a:fillRect/>
            </a:stretch>
          </p:blipFill>
          <p:spPr>
            <a:xfrm>
              <a:off x="1350" y="2612"/>
              <a:ext cx="10207" cy="63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7463" name="Text Box 7" descr="金融10"/>
            <p:cNvSpPr txBox="1">
              <a:spLocks noChangeArrowheads="1"/>
            </p:cNvSpPr>
            <p:nvPr/>
          </p:nvSpPr>
          <p:spPr bwMode="auto">
            <a:xfrm>
              <a:off x="2155" y="5419"/>
              <a:ext cx="8598" cy="30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zh-CN" altLang="en-US" kern="1200" cap="none" spc="0" normalizeH="0" baseline="0" noProof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医疗保险是指对劳动者由于疾病、非因工负伤引起的医疗费用给予保障的制度。根据国务院规定，城镇所有用人单位，包括各种类型所有制形式的企业、机关、事业单位、社会团体、民办非企业单位及其员工，都要参加基本的医疗保险</a:t>
              </a:r>
              <a:r>
                <a:rPr kumimoji="0" lang="zh-CN" altLang="en-US" kern="1200" cap="none" spc="0" normalizeH="0" baseline="0" noProof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rPr>
                <a:t>。。</a:t>
              </a:r>
              <a:endParaRPr kumimoji="0" lang="zh-CN" altLang="en-US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1" descr="timg (14)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925" y="2457450"/>
            <a:ext cx="2327275" cy="315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2" name="Rectangle 347"/>
          <p:cNvSpPr/>
          <p:nvPr/>
        </p:nvSpPr>
        <p:spPr>
          <a:xfrm>
            <a:off x="2593975" y="1544638"/>
            <a:ext cx="3954463" cy="574675"/>
          </a:xfrm>
          <a:prstGeom prst="rect">
            <a:avLst/>
          </a:prstGeom>
          <a:gradFill rotWithShape="0">
            <a:gsLst>
              <a:gs pos="0">
                <a:srgbClr val="990000">
                  <a:alpha val="70000"/>
                </a:srgbClr>
              </a:gs>
              <a:gs pos="100000">
                <a:srgbClr val="470000">
                  <a:alpha val="79999"/>
                </a:srgbClr>
              </a:gs>
            </a:gsLst>
            <a:path path="rect">
              <a:fillToRect r="100000" b="100000"/>
            </a:path>
            <a:tileRect/>
          </a:gradFill>
          <a:ln w="9525"/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400" b="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四、失业保险</a:t>
            </a:r>
          </a:p>
        </p:txBody>
      </p:sp>
      <p:sp>
        <p:nvSpPr>
          <p:cNvPr id="148487" name="Rectangle 7" descr="金融10"/>
          <p:cNvSpPr>
            <a:spLocks noChangeArrowheads="1"/>
          </p:cNvSpPr>
          <p:nvPr/>
        </p:nvSpPr>
        <p:spPr bwMode="auto">
          <a:xfrm>
            <a:off x="1725613" y="3168650"/>
            <a:ext cx="6146800" cy="2246313"/>
          </a:xfrm>
          <a:prstGeom prst="rect">
            <a:avLst/>
          </a:prstGeom>
          <a:blipFill rotWithShape="1">
            <a:blip r:embed="rId3">
              <a:alphaModFix amt="53000"/>
            </a:blip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失业保险是指国家通过立法强制实行的，由社会集中建立基金，对因失业而暂时中断生活来源的劳动者提供物质帮助的制度。它是社会保障体系的重要组成部分，是社会保险的主要项目之一。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政策规定应该参加失业保险的单位和人员有：国有企业、城镇集体企业、外商投资企业、城镇私营企业和其他城镇企业及其职工，事业单位及其职工。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47"/>
          <p:cNvSpPr/>
          <p:nvPr/>
        </p:nvSpPr>
        <p:spPr>
          <a:xfrm>
            <a:off x="2593975" y="1593850"/>
            <a:ext cx="3954463" cy="574675"/>
          </a:xfrm>
          <a:prstGeom prst="rect">
            <a:avLst/>
          </a:prstGeom>
          <a:gradFill rotWithShape="0">
            <a:gsLst>
              <a:gs pos="0">
                <a:srgbClr val="990000">
                  <a:alpha val="70000"/>
                </a:srgbClr>
              </a:gs>
              <a:gs pos="100000">
                <a:srgbClr val="470000">
                  <a:alpha val="79999"/>
                </a:srgbClr>
              </a:gs>
            </a:gsLst>
            <a:path path="rect">
              <a:fillToRect r="100000" b="100000"/>
            </a:path>
            <a:tileRect/>
          </a:gradFill>
          <a:ln w="9525"/>
          <a:scene3d>
            <a:camera prst="legacyObliqueBottomLeft">
              <a:rot lat="0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400" b="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五、生育保险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684213" y="3068638"/>
            <a:ext cx="8186737" cy="2268537"/>
            <a:chOff x="0" y="0"/>
            <a:chExt cx="12893" cy="3573"/>
          </a:xfrm>
        </p:grpSpPr>
        <p:sp>
          <p:nvSpPr>
            <p:cNvPr id="52227" name="Oval 2"/>
            <p:cNvSpPr/>
            <p:nvPr/>
          </p:nvSpPr>
          <p:spPr>
            <a:xfrm>
              <a:off x="6963" y="2510"/>
              <a:ext cx="4820" cy="106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7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28" name="Oval 3"/>
            <p:cNvSpPr/>
            <p:nvPr/>
          </p:nvSpPr>
          <p:spPr>
            <a:xfrm>
              <a:off x="470" y="2510"/>
              <a:ext cx="4820" cy="1063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37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29" name="Oval 4"/>
            <p:cNvSpPr/>
            <p:nvPr/>
          </p:nvSpPr>
          <p:spPr>
            <a:xfrm>
              <a:off x="13" y="350"/>
              <a:ext cx="6120" cy="1978"/>
            </a:xfrm>
            <a:prstGeom prst="ellipse">
              <a:avLst/>
            </a:prstGeom>
            <a:gradFill rotWithShape="1">
              <a:gsLst>
                <a:gs pos="0">
                  <a:srgbClr val="004A5C"/>
                </a:gs>
                <a:gs pos="50000">
                  <a:srgbClr val="00CCFF"/>
                </a:gs>
                <a:gs pos="100000">
                  <a:srgbClr val="004A5C"/>
                </a:gs>
              </a:gsLst>
              <a:lin ang="18900000" scaled="1"/>
              <a:tileRect/>
            </a:gradFill>
            <a:ln w="9525"/>
            <a:scene3d>
              <a:camera prst="legacyPerspectiveBottom">
                <a:rot lat="0" lon="0" rev="0"/>
              </a:camera>
              <a:lightRig rig="legacyFlat3" dir="t"/>
            </a:scene3d>
            <a:sp3d extrusionH="18780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30" name="Oval 5"/>
            <p:cNvSpPr/>
            <p:nvPr/>
          </p:nvSpPr>
          <p:spPr>
            <a:xfrm>
              <a:off x="6133" y="170"/>
              <a:ext cx="6190" cy="2160"/>
            </a:xfrm>
            <a:prstGeom prst="ellipse">
              <a:avLst/>
            </a:prstGeom>
            <a:gradFill rotWithShape="1">
              <a:gsLst>
                <a:gs pos="0">
                  <a:srgbClr val="4A1200"/>
                </a:gs>
                <a:gs pos="50000">
                  <a:srgbClr val="CC3300"/>
                </a:gs>
                <a:gs pos="100000">
                  <a:srgbClr val="4A1200"/>
                </a:gs>
              </a:gsLst>
              <a:lin ang="18900000" scaled="1"/>
              <a:tileRect/>
            </a:gradFill>
            <a:ln w="9525"/>
            <a:scene3d>
              <a:camera prst="legacyPerspectiveBottom">
                <a:rot lat="0" lon="0" rev="0"/>
              </a:camera>
              <a:lightRig rig="legacyFlat3" dir="t"/>
            </a:scene3d>
            <a:sp3d extrusionH="18780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ctr" latinLnBrk="1"/>
              <a:endParaRPr lang="zh-CN" altLang="en-US" sz="1400" dirty="0">
                <a:solidFill>
                  <a:schemeClr val="tx1"/>
                </a:solidFill>
                <a:latin typeface="GulimChe" pitchFamily="49" charset="-127"/>
                <a:ea typeface="GulimChe" pitchFamily="49" charset="-127"/>
              </a:endParaRPr>
            </a:p>
          </p:txBody>
        </p:sp>
        <p:sp>
          <p:nvSpPr>
            <p:cNvPr id="52231" name="Oval 8"/>
            <p:cNvSpPr/>
            <p:nvPr/>
          </p:nvSpPr>
          <p:spPr>
            <a:xfrm rot="468918">
              <a:off x="0" y="200"/>
              <a:ext cx="7320" cy="1800"/>
            </a:xfrm>
            <a:prstGeom prst="ellipse">
              <a:avLst/>
            </a:prstGeom>
            <a:noFill/>
            <a:ln w="19050" cap="flat" cmpd="sng">
              <a:solidFill>
                <a:srgbClr val="00CC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32" name="Oval 17"/>
            <p:cNvSpPr/>
            <p:nvPr/>
          </p:nvSpPr>
          <p:spPr>
            <a:xfrm rot="10122088">
              <a:off x="4820" y="0"/>
              <a:ext cx="8073" cy="1800"/>
            </a:xfrm>
            <a:prstGeom prst="ellipse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33" name="Text Box 13"/>
            <p:cNvSpPr txBox="1"/>
            <p:nvPr/>
          </p:nvSpPr>
          <p:spPr>
            <a:xfrm>
              <a:off x="1637" y="907"/>
              <a:ext cx="3108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生育保险的概念</a:t>
              </a:r>
            </a:p>
          </p:txBody>
        </p:sp>
        <p:sp>
          <p:nvSpPr>
            <p:cNvPr id="52234" name="Text Box 14"/>
            <p:cNvSpPr txBox="1"/>
            <p:nvPr/>
          </p:nvSpPr>
          <p:spPr>
            <a:xfrm>
              <a:off x="7558" y="908"/>
              <a:ext cx="3912" cy="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生育保险待遇的内容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主题1_2">
  <a:themeElements>
    <a:clrScheme name="主题1_2 3">
      <a:dk1>
        <a:srgbClr val="003366"/>
      </a:dk1>
      <a:lt1>
        <a:srgbClr val="FFFFFF"/>
      </a:lt1>
      <a:dk2>
        <a:srgbClr val="000000"/>
      </a:dk2>
      <a:lt2>
        <a:srgbClr val="DDDDDD"/>
      </a:lt2>
      <a:accent1>
        <a:srgbClr val="2A8ED2"/>
      </a:accent1>
      <a:accent2>
        <a:srgbClr val="7BD254"/>
      </a:accent2>
      <a:accent3>
        <a:srgbClr val="FFFFFF"/>
      </a:accent3>
      <a:accent4>
        <a:srgbClr val="002A56"/>
      </a:accent4>
      <a:accent5>
        <a:srgbClr val="ACC6E5"/>
      </a:accent5>
      <a:accent6>
        <a:srgbClr val="6FBE4B"/>
      </a:accent6>
      <a:hlink>
        <a:srgbClr val="269063"/>
      </a:hlink>
      <a:folHlink>
        <a:srgbClr val="878FA5"/>
      </a:folHlink>
    </a:clrScheme>
    <a:fontScheme name="主题1_2">
      <a:majorFont>
        <a:latin typeface="Verdana"/>
        <a:ea typeface="华文新魏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rgbClr val="CCFF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rgbClr val="CCFF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主题1_2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1B9AD9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1_2 2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399D72"/>
        </a:accent1>
        <a:accent2>
          <a:srgbClr val="E3DE15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CEC912"/>
        </a:accent6>
        <a:hlink>
          <a:srgbClr val="66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1_2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2A8ED2"/>
        </a:accent1>
        <a:accent2>
          <a:srgbClr val="7BD254"/>
        </a:accent2>
        <a:accent3>
          <a:srgbClr val="FFFFFF"/>
        </a:accent3>
        <a:accent4>
          <a:srgbClr val="002A56"/>
        </a:accent4>
        <a:accent5>
          <a:srgbClr val="ACC6E5"/>
        </a:accent5>
        <a:accent6>
          <a:srgbClr val="6FBE4B"/>
        </a:accent6>
        <a:hlink>
          <a:srgbClr val="269063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466</Words>
  <Application>Microsoft Office PowerPoint</Application>
  <PresentationFormat>全屏显示(4:3)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GulimChe</vt:lpstr>
      <vt:lpstr>黑体</vt:lpstr>
      <vt:lpstr>华文新魏</vt:lpstr>
      <vt:lpstr>楷体</vt:lpstr>
      <vt:lpstr>宋体</vt:lpstr>
      <vt:lpstr>Arial</vt:lpstr>
      <vt:lpstr>Calibri</vt:lpstr>
      <vt:lpstr>Times New Roman</vt:lpstr>
      <vt:lpstr>Verdana</vt:lpstr>
      <vt:lpstr>Wingdings</vt:lpstr>
      <vt:lpstr>主题1_2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bbq</cp:lastModifiedBy>
  <cp:revision>317</cp:revision>
  <dcterms:created xsi:type="dcterms:W3CDTF">2019-05-08T02:04:52Z</dcterms:created>
  <dcterms:modified xsi:type="dcterms:W3CDTF">2019-11-16T00:03:55Z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