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10.bin" ContentType="application/vnd.ms-office.activeX"/>
  <Override PartName="/ppt/activeX/activeX10.xml" ContentType="application/vnd.ms-office.activeX+xml"/>
  <Override PartName="/ppt/activeX/activeX11.bin" ContentType="application/vnd.ms-office.activeX"/>
  <Override PartName="/ppt/activeX/activeX11.xml" ContentType="application/vnd.ms-office.activeX+xml"/>
  <Override PartName="/ppt/activeX/activeX12.bin" ContentType="application/vnd.ms-office.activeX"/>
  <Override PartName="/ppt/activeX/activeX12.xml" ContentType="application/vnd.ms-office.activeX+xml"/>
  <Override PartName="/ppt/activeX/activeX13.bin" ContentType="application/vnd.ms-office.activeX"/>
  <Override PartName="/ppt/activeX/activeX13.xml" ContentType="application/vnd.ms-office.activeX+xml"/>
  <Override PartName="/ppt/activeX/activeX14.bin" ContentType="application/vnd.ms-office.activeX"/>
  <Override PartName="/ppt/activeX/activeX14.xml" ContentType="application/vnd.ms-office.activeX+xml"/>
  <Override PartName="/ppt/activeX/activeX15.bin" ContentType="application/vnd.ms-office.activeX"/>
  <Override PartName="/ppt/activeX/activeX15.xml" ContentType="application/vnd.ms-office.activeX+xml"/>
  <Override PartName="/ppt/activeX/activeX16.bin" ContentType="application/vnd.ms-office.activeX"/>
  <Override PartName="/ppt/activeX/activeX16.xml" ContentType="application/vnd.ms-office.activeX+xml"/>
  <Override PartName="/ppt/activeX/activeX17.bin" ContentType="application/vnd.ms-office.activeX"/>
  <Override PartName="/ppt/activeX/activeX17.xml" ContentType="application/vnd.ms-office.activeX+xml"/>
  <Override PartName="/ppt/activeX/activeX18.bin" ContentType="application/vnd.ms-office.activeX"/>
  <Override PartName="/ppt/activeX/activeX18.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activeX/activeX5.bin" ContentType="application/vnd.ms-office.activeX"/>
  <Override PartName="/ppt/activeX/activeX5.xml" ContentType="application/vnd.ms-office.activeX+xml"/>
  <Override PartName="/ppt/activeX/activeX6.bin" ContentType="application/vnd.ms-office.activeX"/>
  <Override PartName="/ppt/activeX/activeX6.xml" ContentType="application/vnd.ms-office.activeX+xml"/>
  <Override PartName="/ppt/activeX/activeX7.bin" ContentType="application/vnd.ms-office.activeX"/>
  <Override PartName="/ppt/activeX/activeX7.xml" ContentType="application/vnd.ms-office.activeX+xml"/>
  <Override PartName="/ppt/activeX/activeX8.bin" ContentType="application/vnd.ms-office.activeX"/>
  <Override PartName="/ppt/activeX/activeX8.xml" ContentType="application/vnd.ms-office.activeX+xml"/>
  <Override PartName="/ppt/activeX/activeX9.bin" ContentType="application/vnd.ms-office.activeX"/>
  <Override PartName="/ppt/activeX/activeX9.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1030" r:id="rId3"/>
    <p:sldId id="1031" r:id="rId4"/>
    <p:sldId id="1032" r:id="rId5"/>
    <p:sldId id="1033" r:id="rId6"/>
    <p:sldId id="260" r:id="rId7"/>
    <p:sldId id="991" r:id="rId8"/>
    <p:sldId id="366" r:id="rId9"/>
    <p:sldId id="961" r:id="rId10"/>
    <p:sldId id="962" r:id="rId11"/>
    <p:sldId id="963" r:id="rId12"/>
    <p:sldId id="964" r:id="rId13"/>
    <p:sldId id="965" r:id="rId14"/>
    <p:sldId id="966" r:id="rId15"/>
    <p:sldId id="967" r:id="rId16"/>
    <p:sldId id="968" r:id="rId17"/>
    <p:sldId id="1029" r:id="rId1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FF"/>
    <a:srgbClr val="2BBFEF"/>
    <a:srgbClr val="C72DED"/>
    <a:srgbClr val="6666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1386" y="66"/>
      </p:cViewPr>
      <p:guideLst>
        <p:guide orient="horz" pos="199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17.xml><?xml version="1.0" encoding="utf-8"?>
<ax:ocx xmlns:ax="http://schemas.microsoft.com/office/2006/activeX" xmlns:r="http://schemas.openxmlformats.org/officeDocument/2006/relationships" ax:classid="{D27CDB6E-AE6D-11CF-96B8-444553540000}" ax:persistence="persistStorage" r:id="rId1"/>
</file>

<file path=ppt/activeX/activeX18.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022576B-CE32-41E8-9507-DCB276E167DE}" type="datetimeFigureOut">
              <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effectLst>
                  <a:outerShdw blurRad="38100" dist="38100" dir="2700000" algn="tl">
                    <a:srgbClr val="C0C0C0"/>
                  </a:outerShdw>
                </a:effectLst>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3ACCC76-4E2C-4081-97A8-F6EE083FE054}" type="slidenum">
              <a:rPr kumimoji="0" lang="zh-CN" altLang="en-US" sz="12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84F726DD-D697-489A-B5B1-8A969CA145A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noRot="1"/>
          </p:cNvSpPr>
          <p:nvPr>
            <p:ph type="sldImg"/>
          </p:nvPr>
        </p:nvSpPr>
        <p:spPr>
          <a:xfrm>
            <a:off x="1143000" y="685800"/>
            <a:ext cx="4572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buFont typeface="Arial" panose="020B0604020202020204" pitchFamily="34" charset="0"/>
              <a:buNone/>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F0C2E73-1E5B-44DB-85FC-9842460028C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control" Target="../activeX/activeX16.xml"/><Relationship Id="rId4" Type="http://schemas.openxmlformats.org/officeDocument/2006/relationships/image" Target="../media/image3.wmf"/><Relationship Id="rId3" Type="http://schemas.openxmlformats.org/officeDocument/2006/relationships/control" Target="../activeX/activeX1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control" Target="../activeX/activeX18.xml"/><Relationship Id="rId4" Type="http://schemas.openxmlformats.org/officeDocument/2006/relationships/image" Target="../media/image3.wmf"/><Relationship Id="rId3" Type="http://schemas.openxmlformats.org/officeDocument/2006/relationships/control" Target="../activeX/activeX17.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control" Target="../activeX/activeX2.xml"/><Relationship Id="rId4" Type="http://schemas.openxmlformats.org/officeDocument/2006/relationships/image" Target="../media/image3.wmf"/><Relationship Id="rId3" Type="http://schemas.openxmlformats.org/officeDocument/2006/relationships/control" Target="../activeX/activeX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control" Target="../activeX/activeX4.xml"/><Relationship Id="rId4" Type="http://schemas.openxmlformats.org/officeDocument/2006/relationships/image" Target="../media/image3.wmf"/><Relationship Id="rId3" Type="http://schemas.openxmlformats.org/officeDocument/2006/relationships/control" Target="../activeX/activeX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control" Target="../activeX/activeX6.xml"/><Relationship Id="rId4" Type="http://schemas.openxmlformats.org/officeDocument/2006/relationships/image" Target="../media/image3.wmf"/><Relationship Id="rId3" Type="http://schemas.openxmlformats.org/officeDocument/2006/relationships/control" Target="../activeX/activeX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control" Target="../activeX/activeX8.xml"/><Relationship Id="rId4" Type="http://schemas.openxmlformats.org/officeDocument/2006/relationships/image" Target="../media/image3.wmf"/><Relationship Id="rId3" Type="http://schemas.openxmlformats.org/officeDocument/2006/relationships/control" Target="../activeX/activeX7.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control" Target="../activeX/activeX10.xml"/><Relationship Id="rId4" Type="http://schemas.openxmlformats.org/officeDocument/2006/relationships/image" Target="../media/image3.wmf"/><Relationship Id="rId3" Type="http://schemas.openxmlformats.org/officeDocument/2006/relationships/control" Target="../activeX/activeX9.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control" Target="../activeX/activeX12.xml"/><Relationship Id="rId4" Type="http://schemas.openxmlformats.org/officeDocument/2006/relationships/image" Target="../media/image3.wmf"/><Relationship Id="rId3" Type="http://schemas.openxmlformats.org/officeDocument/2006/relationships/control" Target="../activeX/activeX1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control" Target="../activeX/activeX14.xml"/><Relationship Id="rId4" Type="http://schemas.openxmlformats.org/officeDocument/2006/relationships/image" Target="../media/image3.wmf"/><Relationship Id="rId3" Type="http://schemas.openxmlformats.org/officeDocument/2006/relationships/control" Target="../activeX/activeX1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项目六</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4"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266"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11271"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11272"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PhAnim="0" showMasterSp="0" userDrawn="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290"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竖排文字占位符 2"/>
          <p:cNvSpPr>
            <a:spLocks noGrp="1"/>
          </p:cNvSpPr>
          <p:nvPr>
            <p:ph type="body" orient="vert" idx="1"/>
          </p:nvPr>
        </p:nvSpPr>
        <p:spPr>
          <a:xfrm>
            <a:off x="395288" y="274638"/>
            <a:ext cx="6067425" cy="567531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12295"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12296"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074"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3079"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3080"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PhAnim="0" showMasterSp="0"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098"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4103"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4104"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PhAnim="0" showMasterSp="0" userDrawn="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5122"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95288" y="1341438"/>
            <a:ext cx="4064000" cy="4608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5127"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5128"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6151"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6152"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170"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7175"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7176"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项目六</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PhAnim="0" showMasterSp="0" userDrawn="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218"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9223"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9224"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242"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10247"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10248"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项目六</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4"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102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3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03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03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1031" grpId="0" animBg="1"/>
      <p:bldP spid="1032" grpId="0" animBg="1"/>
    </p:bldLst>
  </p:timing>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marL="342900" indent="-342900" algn="l" rtl="0" eaLnBrk="0" fontAlgn="base" hangingPunct="0">
        <a:lnSpc>
          <a:spcPct val="130000"/>
        </a:lnSpc>
        <a:spcBef>
          <a:spcPct val="20000"/>
        </a:spcBef>
        <a:spcAft>
          <a:spcPct val="0"/>
        </a:spcAft>
        <a:buClr>
          <a:schemeClr val="hlink"/>
        </a:buClr>
        <a:buFont typeface="Wingdings" panose="05000000000000000000" pitchFamily="2" charset="2"/>
        <a:buChar char="•"/>
        <a:defRPr sz="20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n-ea"/>
        </a:defRPr>
      </a:lvl2pPr>
      <a:lvl3pPr marL="1236980" indent="-22860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Arial" panose="020B0604020202020204" pitchFamily="34" charset="0"/>
          <a:ea typeface="+mn-ea"/>
        </a:defRPr>
      </a:lvl3pPr>
      <a:lvl4pPr marL="164465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2689225" y="3928110"/>
            <a:ext cx="6466203"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项目六 ：素质测评与绩效考核</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1" descr="timg (11)"/>
          <p:cNvPicPr>
            <a:picLocks noChangeAspect="1"/>
          </p:cNvPicPr>
          <p:nvPr/>
        </p:nvPicPr>
        <p:blipFill>
          <a:blip r:embed="rId1">
            <a:clrChange>
              <a:clrFrom>
                <a:srgbClr val="FFFFFF"/>
              </a:clrFrom>
              <a:clrTo>
                <a:srgbClr val="FFFFFF">
                  <a:alpha val="0"/>
                </a:srgbClr>
              </a:clrTo>
            </a:clrChange>
          </a:blip>
          <a:srcRect l="17624" t="85" r="-647" b="10115"/>
          <a:stretch>
            <a:fillRect/>
          </a:stretch>
        </p:blipFill>
        <p:spPr>
          <a:xfrm flipH="1">
            <a:off x="5349875" y="3109913"/>
            <a:ext cx="3665538" cy="3308350"/>
          </a:xfrm>
          <a:prstGeom prst="rect">
            <a:avLst/>
          </a:prstGeom>
          <a:noFill/>
          <a:ln w="9525">
            <a:noFill/>
          </a:ln>
        </p:spPr>
      </p:pic>
      <p:sp>
        <p:nvSpPr>
          <p:cNvPr id="9220" name="Rectangle 4"/>
          <p:cNvSpPr/>
          <p:nvPr/>
        </p:nvSpPr>
        <p:spPr>
          <a:xfrm>
            <a:off x="2555875" y="1557338"/>
            <a:ext cx="40322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（四）素质测评与绩效测评相结合</a:t>
            </a:r>
            <a:endParaRPr lang="zh-CN" altLang="zh-CN" dirty="0">
              <a:latin typeface="Times New Roman" panose="02020603050405020304" pitchFamily="18" charset="0"/>
              <a:ea typeface="黑体" panose="02010609060101010101" pitchFamily="49" charset="-122"/>
            </a:endParaRPr>
          </a:p>
        </p:txBody>
      </p:sp>
      <p:sp>
        <p:nvSpPr>
          <p:cNvPr id="9224" name="Text Box 8"/>
          <p:cNvSpPr txBox="1">
            <a:spLocks noChangeArrowheads="1"/>
          </p:cNvSpPr>
          <p:nvPr/>
        </p:nvSpPr>
        <p:spPr bwMode="auto">
          <a:xfrm>
            <a:off x="1365250" y="2401888"/>
            <a:ext cx="6624638" cy="1785938"/>
          </a:xfrm>
          <a:prstGeom prst="rect">
            <a:avLst/>
          </a:prstGeom>
          <a:noFill/>
          <a:ln w="31750" cmpd="dbl">
            <a:solidFill>
              <a:schemeClr val="accent1">
                <a:shade val="50000"/>
                <a:alpha val="66000"/>
              </a:schemeClr>
            </a:solidFill>
            <a:prstDash val="sysDash"/>
            <a:miter lim="800000"/>
          </a:ln>
          <a:effectLst/>
        </p:spPr>
        <p:txBody>
          <a:bodyPr>
            <a:spAutoFit/>
          </a:bodyPr>
          <a:lstStyle/>
          <a:p>
            <a:pPr marR="0" defTabSz="914400">
              <a:lnSpc>
                <a:spcPct val="110000"/>
              </a:lnSpc>
              <a:buClrTx/>
              <a:buSzTx/>
              <a:buFont typeface="Arial" panose="020B0604020202020204" pitchFamily="34" charset="0"/>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素质测评是对一个人的德、能、识、体的素质的测评，而绩效测评是一种业绩实效考查评定。素质与绩效互为表里，素质是取得绩效的条件保证，而绩效是素质高低的事实证明。因此，应该从素质测评中预测绩效，从绩效测评中来验证素质。</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1000" fill="hold"/>
                                        <p:tgtEl>
                                          <p:spTgt spid="9220"/>
                                        </p:tgtEl>
                                        <p:attrNameLst>
                                          <p:attrName>ppt_x</p:attrName>
                                        </p:attrNameLst>
                                      </p:cBhvr>
                                      <p:tavLst>
                                        <p:tav tm="0">
                                          <p:val>
                                            <p:strVal val="#ppt_x"/>
                                          </p:val>
                                        </p:tav>
                                        <p:tav tm="100000">
                                          <p:val>
                                            <p:strVal val="#ppt_x"/>
                                          </p:val>
                                        </p:tav>
                                      </p:tavLst>
                                    </p:anim>
                                    <p:anim calcmode="lin" valueType="num">
                                      <p:cBhvr additive="base">
                                        <p:cTn id="8" dur="1000" fill="hold"/>
                                        <p:tgtEl>
                                          <p:spTgt spid="92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220">
                                            <p:txEl>
                                              <p:charRg st="0" end="16"/>
                                            </p:txEl>
                                          </p:spTgt>
                                        </p:tgtEl>
                                        <p:attrNameLst>
                                          <p:attrName>style.visibility</p:attrName>
                                        </p:attrNameLst>
                                      </p:cBhvr>
                                      <p:to>
                                        <p:strVal val="visible"/>
                                      </p:to>
                                    </p:set>
                                    <p:anim calcmode="lin" valueType="num">
                                      <p:cBhvr additive="base">
                                        <p:cTn id="11" dur="1000" fill="hold"/>
                                        <p:tgtEl>
                                          <p:spTgt spid="9220">
                                            <p:txEl>
                                              <p:charRg st="0" end="1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220">
                                            <p:txEl>
                                              <p:charRg st="0"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1" descr="timg (12)"/>
          <p:cNvPicPr>
            <a:picLocks noChangeAspect="1"/>
          </p:cNvPicPr>
          <p:nvPr/>
        </p:nvPicPr>
        <p:blipFill>
          <a:blip r:embed="rId1">
            <a:clrChange>
              <a:clrFrom>
                <a:srgbClr val="FFFFFF"/>
              </a:clrFrom>
              <a:clrTo>
                <a:srgbClr val="FFFFFF">
                  <a:alpha val="0"/>
                </a:srgbClr>
              </a:clrTo>
            </a:clrChange>
          </a:blip>
          <a:srcRect b="25185"/>
          <a:stretch>
            <a:fillRect/>
          </a:stretch>
        </p:blipFill>
        <p:spPr>
          <a:xfrm>
            <a:off x="69850" y="3429000"/>
            <a:ext cx="2052638" cy="2894013"/>
          </a:xfrm>
          <a:prstGeom prst="rect">
            <a:avLst/>
          </a:prstGeom>
          <a:noFill/>
          <a:ln w="9525">
            <a:noFill/>
          </a:ln>
        </p:spPr>
      </p:pic>
      <p:sp>
        <p:nvSpPr>
          <p:cNvPr id="10244" name="Rectangle 4"/>
          <p:cNvSpPr/>
          <p:nvPr/>
        </p:nvSpPr>
        <p:spPr>
          <a:xfrm>
            <a:off x="2555875" y="1487488"/>
            <a:ext cx="40322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（五）分项测试与综合测评相结合</a:t>
            </a:r>
            <a:endParaRPr lang="zh-CN" altLang="zh-CN" dirty="0">
              <a:latin typeface="Times New Roman" panose="02020603050405020304" pitchFamily="18" charset="0"/>
              <a:ea typeface="黑体" panose="02010609060101010101" pitchFamily="49" charset="-122"/>
            </a:endParaRPr>
          </a:p>
        </p:txBody>
      </p:sp>
      <p:sp>
        <p:nvSpPr>
          <p:cNvPr id="25603" name="Rectangle 15"/>
          <p:cNvSpPr/>
          <p:nvPr/>
        </p:nvSpPr>
        <p:spPr>
          <a:xfrm>
            <a:off x="1397000" y="2560638"/>
            <a:ext cx="6829425" cy="2554287"/>
          </a:xfrm>
          <a:prstGeom prst="rect">
            <a:avLst/>
          </a:prstGeom>
          <a:noFill/>
          <a:ln w="31750" cap="flat" cmpd="dbl">
            <a:solidFill>
              <a:srgbClr val="1C679A">
                <a:alpha val="57999"/>
              </a:srgbClr>
            </a:solidFill>
            <a:prstDash val="sysDash"/>
            <a:round/>
            <a:headEnd type="none" w="med" len="med"/>
            <a:tailEnd type="none" w="med" len="med"/>
          </a:ln>
        </p:spPr>
        <p:txBody>
          <a:bodyPr anchor="t">
            <a:spAutoFit/>
          </a:bodyPr>
          <a:p>
            <a:pPr>
              <a:buFont typeface="Arial" panose="020B0604020202020204" pitchFamily="34" charset="0"/>
            </a:pPr>
            <a:r>
              <a:rPr lang="zh-CN" altLang="en-US" b="0" dirty="0">
                <a:latin typeface="Times New Roman" panose="02020603050405020304" pitchFamily="18" charset="0"/>
                <a:ea typeface="黑体" panose="02010609060101010101" pitchFamily="49" charset="-122"/>
              </a:rPr>
              <a:t>所谓分项测评，是把素质分解为一个个的项目分别独立地进行测评，然后将测评结果简单相加。所谓综合测评，则是对综合素质的各个方面进行整体系统的测评。素质是一种相当复杂的行为系统，对它进行必要的分解、逐项测评，有助于提高测评的准确性，但是素质被分解为一个个要素之后，不少整体特征就可能被弱化，尽管最后总和相加，也反映不了其原貌。因此，在实际测评中，应将分项测评与综合测评相结合。</a:t>
            </a:r>
            <a:endParaRPr lang="zh-CN" altLang="en-US" b="0" dirty="0">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1000" fill="hold"/>
                                        <p:tgtEl>
                                          <p:spTgt spid="10244"/>
                                        </p:tgtEl>
                                        <p:attrNameLst>
                                          <p:attrName>ppt_x</p:attrName>
                                        </p:attrNameLst>
                                      </p:cBhvr>
                                      <p:tavLst>
                                        <p:tav tm="0">
                                          <p:val>
                                            <p:strVal val="#ppt_x"/>
                                          </p:val>
                                        </p:tav>
                                        <p:tav tm="100000">
                                          <p:val>
                                            <p:strVal val="#ppt_x"/>
                                          </p:val>
                                        </p:tav>
                                      </p:tavLst>
                                    </p:anim>
                                    <p:anim calcmode="lin" valueType="num">
                                      <p:cBhvr additive="base">
                                        <p:cTn id="8" dur="1000" fill="hold"/>
                                        <p:tgtEl>
                                          <p:spTgt spid="102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244">
                                            <p:txEl>
                                              <p:charRg st="0" end="16"/>
                                            </p:txEl>
                                          </p:spTgt>
                                        </p:tgtEl>
                                        <p:attrNameLst>
                                          <p:attrName>style.visibility</p:attrName>
                                        </p:attrNameLst>
                                      </p:cBhvr>
                                      <p:to>
                                        <p:strVal val="visible"/>
                                      </p:to>
                                    </p:set>
                                    <p:anim calcmode="lin" valueType="num">
                                      <p:cBhvr additive="base">
                                        <p:cTn id="11" dur="1000" fill="hold"/>
                                        <p:tgtEl>
                                          <p:spTgt spid="10244">
                                            <p:txEl>
                                              <p:charRg st="0" end="1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244">
                                            <p:txEl>
                                              <p:charRg st="0"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347"/>
          <p:cNvSpPr/>
          <p:nvPr/>
        </p:nvSpPr>
        <p:spPr>
          <a:xfrm>
            <a:off x="2233613" y="1174750"/>
            <a:ext cx="4675187"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Arial" panose="020B0604020202020204" pitchFamily="34" charset="0"/>
                <a:ea typeface="黑体" panose="02010609060101010101" pitchFamily="49" charset="-122"/>
              </a:rPr>
              <a:t>二、员工素质测评的内容</a:t>
            </a:r>
            <a:endParaRPr lang="zh-CN" altLang="en-US" sz="2400" b="0" dirty="0">
              <a:solidFill>
                <a:schemeClr val="tx1"/>
              </a:solidFill>
              <a:latin typeface="Arial" panose="020B0604020202020204" pitchFamily="34" charset="0"/>
              <a:ea typeface="黑体" panose="02010609060101010101" pitchFamily="49" charset="-122"/>
            </a:endParaRPr>
          </a:p>
        </p:txBody>
      </p:sp>
      <p:grpSp>
        <p:nvGrpSpPr>
          <p:cNvPr id="2" name="Group 4"/>
          <p:cNvGrpSpPr/>
          <p:nvPr/>
        </p:nvGrpSpPr>
        <p:grpSpPr>
          <a:xfrm>
            <a:off x="2446338" y="2182813"/>
            <a:ext cx="4321175" cy="3724275"/>
            <a:chOff x="0" y="0"/>
            <a:chExt cx="7482" cy="6433"/>
          </a:xfrm>
        </p:grpSpPr>
        <p:grpSp>
          <p:nvGrpSpPr>
            <p:cNvPr id="26627" name="Group 5"/>
            <p:cNvGrpSpPr/>
            <p:nvPr/>
          </p:nvGrpSpPr>
          <p:grpSpPr>
            <a:xfrm>
              <a:off x="3085" y="615"/>
              <a:ext cx="1215" cy="1082"/>
              <a:chOff x="0" y="0"/>
              <a:chExt cx="563" cy="529"/>
            </a:xfrm>
          </p:grpSpPr>
          <p:sp>
            <p:nvSpPr>
              <p:cNvPr id="26628" name="AutoShape 5"/>
              <p:cNvSpPr/>
              <p:nvPr/>
            </p:nvSpPr>
            <p:spPr>
              <a:xfrm>
                <a:off x="0" y="91"/>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29" name="AutoShape 6"/>
              <p:cNvSpPr/>
              <p:nvPr/>
            </p:nvSpPr>
            <p:spPr>
              <a:xfrm>
                <a:off x="0" y="47"/>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0" name="AutoShape 7"/>
              <p:cNvSpPr/>
              <p:nvPr/>
            </p:nvSpPr>
            <p:spPr>
              <a:xfrm>
                <a:off x="0" y="0"/>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31" name="Group 9"/>
            <p:cNvGrpSpPr/>
            <p:nvPr/>
          </p:nvGrpSpPr>
          <p:grpSpPr>
            <a:xfrm>
              <a:off x="3725" y="10"/>
              <a:ext cx="3757" cy="3300"/>
              <a:chOff x="0" y="0"/>
              <a:chExt cx="1743" cy="1611"/>
            </a:xfrm>
          </p:grpSpPr>
          <p:sp>
            <p:nvSpPr>
              <p:cNvPr id="26632" name="AutoShape 9"/>
              <p:cNvSpPr/>
              <p:nvPr/>
            </p:nvSpPr>
            <p:spPr>
              <a:xfrm>
                <a:off x="0" y="264"/>
                <a:ext cx="1731" cy="1347"/>
              </a:xfrm>
              <a:prstGeom prst="diamond">
                <a:avLst/>
              </a:prstGeom>
              <a:solidFill>
                <a:srgbClr val="FFFFCC"/>
              </a:solidFill>
              <a:ln w="9525"/>
              <a:scene3d>
                <a:camera prst="legacyObliqueBottom">
                  <a:rot lat="0" lon="0" rev="0"/>
                </a:camera>
                <a:lightRig rig="legacyFlat2" dir="t"/>
              </a:scene3d>
              <a:sp3d extrusionH="227000" prstMaterial="legacyMatte">
                <a:bevelT w="13500" h="13500" prst="angle"/>
                <a:bevelB w="13500" h="13500" prst="angle"/>
                <a:extrusionClr>
                  <a:srgbClr val="FFFFCC"/>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3" name="AutoShape 10"/>
              <p:cNvSpPr/>
              <p:nvPr/>
            </p:nvSpPr>
            <p:spPr>
              <a:xfrm>
                <a:off x="1" y="121"/>
                <a:ext cx="1731" cy="1347"/>
              </a:xfrm>
              <a:prstGeom prst="diamond">
                <a:avLst/>
              </a:prstGeom>
              <a:solidFill>
                <a:srgbClr val="FFCC66"/>
              </a:solidFill>
              <a:ln w="9525"/>
              <a:scene3d>
                <a:camera prst="legacyObliqueBottom">
                  <a:rot lat="0" lon="0" rev="0"/>
                </a:camera>
                <a:lightRig rig="legacyFlat2" dir="t"/>
              </a:scene3d>
              <a:sp3d extrusionH="227000" prstMaterial="legacyMatte">
                <a:bevelT w="13500" h="13500" prst="angle"/>
                <a:bevelB w="13500" h="13500" prst="angle"/>
                <a:extrusionClr>
                  <a:srgbClr val="FFCC6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4" name="AutoShape 11"/>
              <p:cNvSpPr/>
              <p:nvPr/>
            </p:nvSpPr>
            <p:spPr>
              <a:xfrm>
                <a:off x="12" y="0"/>
                <a:ext cx="1731" cy="1347"/>
              </a:xfrm>
              <a:prstGeom prst="diamond">
                <a:avLst/>
              </a:prstGeom>
              <a:gradFill rotWithShape="1">
                <a:gsLst>
                  <a:gs pos="0">
                    <a:srgbClr val="A96500"/>
                  </a:gs>
                  <a:gs pos="100000">
                    <a:srgbClr val="FF9900"/>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FF9900"/>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35" name="Group 13"/>
            <p:cNvGrpSpPr/>
            <p:nvPr/>
          </p:nvGrpSpPr>
          <p:grpSpPr>
            <a:xfrm>
              <a:off x="2" y="0"/>
              <a:ext cx="3758" cy="3280"/>
              <a:chOff x="0" y="0"/>
              <a:chExt cx="1743" cy="1601"/>
            </a:xfrm>
          </p:grpSpPr>
          <p:sp>
            <p:nvSpPr>
              <p:cNvPr id="26636" name="AutoShape 13"/>
              <p:cNvSpPr/>
              <p:nvPr/>
            </p:nvSpPr>
            <p:spPr>
              <a:xfrm>
                <a:off x="0" y="254"/>
                <a:ext cx="1731" cy="1347"/>
              </a:xfrm>
              <a:prstGeom prst="diamond">
                <a:avLst/>
              </a:prstGeom>
              <a:solidFill>
                <a:srgbClr val="CCECFF"/>
              </a:solidFill>
              <a:ln w="9525"/>
              <a:scene3d>
                <a:camera prst="legacyObliqueBottom">
                  <a:rot lat="0" lon="0" rev="0"/>
                </a:camera>
                <a:lightRig rig="legacyFlat2" dir="t"/>
              </a:scene3d>
              <a:sp3d extrusionH="227000" prstMaterial="legacyMatte">
                <a:bevelT w="13500" h="13500" prst="angle"/>
                <a:bevelB w="13500" h="13500" prst="angle"/>
                <a:extrusionClr>
                  <a:srgbClr val="CCECFF"/>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7" name="AutoShape 14"/>
              <p:cNvSpPr/>
              <p:nvPr/>
            </p:nvSpPr>
            <p:spPr>
              <a:xfrm>
                <a:off x="1" y="121"/>
                <a:ext cx="1731" cy="1347"/>
              </a:xfrm>
              <a:prstGeom prst="diamond">
                <a:avLst/>
              </a:prstGeom>
              <a:solidFill>
                <a:srgbClr val="CC99FF"/>
              </a:solidFill>
              <a:ln w="9525"/>
              <a:scene3d>
                <a:camera prst="legacyObliqueBottom">
                  <a:rot lat="0" lon="0" rev="0"/>
                </a:camera>
                <a:lightRig rig="legacyFlat2" dir="t"/>
              </a:scene3d>
              <a:sp3d extrusionH="227000" prstMaterial="legacyMatte">
                <a:bevelT w="13500" h="13500" prst="angle"/>
                <a:bevelB w="13500" h="13500" prst="angle"/>
                <a:extrusionClr>
                  <a:srgbClr val="CC99FF"/>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8" name="AutoShape 15"/>
              <p:cNvSpPr/>
              <p:nvPr/>
            </p:nvSpPr>
            <p:spPr>
              <a:xfrm>
                <a:off x="12" y="0"/>
                <a:ext cx="1731" cy="1347"/>
              </a:xfrm>
              <a:prstGeom prst="diamond">
                <a:avLst/>
              </a:prstGeom>
              <a:gradFill rotWithShape="1">
                <a:gsLst>
                  <a:gs pos="0">
                    <a:srgbClr val="393956"/>
                  </a:gs>
                  <a:gs pos="100000">
                    <a:srgbClr val="666699"/>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666699"/>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6639" name="Rectangle 16"/>
            <p:cNvSpPr/>
            <p:nvPr/>
          </p:nvSpPr>
          <p:spPr>
            <a:xfrm>
              <a:off x="880" y="1185"/>
              <a:ext cx="2089" cy="685"/>
            </a:xfrm>
            <a:prstGeom prst="rect">
              <a:avLst/>
            </a:prstGeom>
            <a:noFill/>
            <a:ln w="9525">
              <a:noFill/>
            </a:ln>
          </p:spPr>
          <p:txBody>
            <a:bodyPr wrap="none" anchor="t">
              <a:spAutoFit/>
            </a:bodyPr>
            <a:p>
              <a:pPr algn="ctr" eaLnBrk="0" hangingPunct="0">
                <a:buFont typeface="Arial" panose="020B0604020202020204" pitchFamily="34" charset="0"/>
              </a:pPr>
              <a:r>
                <a:rPr lang="zh-CN" altLang="en-US" dirty="0">
                  <a:solidFill>
                    <a:schemeClr val="bg1"/>
                  </a:solidFill>
                  <a:latin typeface="Arial" panose="020B0604020202020204" pitchFamily="34" charset="0"/>
                  <a:ea typeface="黑体" panose="02010609060101010101" pitchFamily="49" charset="-122"/>
                </a:rPr>
                <a:t>品德测评</a:t>
              </a:r>
              <a:endParaRPr lang="zh-CN" altLang="en-US" dirty="0">
                <a:solidFill>
                  <a:schemeClr val="bg1"/>
                </a:solidFill>
                <a:latin typeface="Arial" panose="020B0604020202020204" pitchFamily="34" charset="0"/>
                <a:ea typeface="黑体" panose="02010609060101010101" pitchFamily="49" charset="-122"/>
              </a:endParaRPr>
            </a:p>
          </p:txBody>
        </p:sp>
        <p:sp>
          <p:nvSpPr>
            <p:cNvPr id="26640" name="Rectangle 17"/>
            <p:cNvSpPr/>
            <p:nvPr/>
          </p:nvSpPr>
          <p:spPr>
            <a:xfrm>
              <a:off x="4549" y="1185"/>
              <a:ext cx="2089" cy="685"/>
            </a:xfrm>
            <a:prstGeom prst="rect">
              <a:avLst/>
            </a:prstGeom>
            <a:noFill/>
            <a:ln w="9525">
              <a:noFill/>
            </a:ln>
          </p:spPr>
          <p:txBody>
            <a:bodyPr wrap="none" anchor="t">
              <a:spAutoFit/>
            </a:bodyPr>
            <a:p>
              <a:pPr algn="ctr" eaLnBrk="0" hangingPunct="0">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知识测评</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26641" name="Oval 19"/>
            <p:cNvSpPr/>
            <p:nvPr/>
          </p:nvSpPr>
          <p:spPr>
            <a:xfrm>
              <a:off x="1655" y="465"/>
              <a:ext cx="757" cy="722"/>
            </a:xfrm>
            <a:prstGeom prst="ellipse">
              <a:avLst/>
            </a:prstGeom>
            <a:solidFill>
              <a:srgbClr val="CCCCFF"/>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2" name="Text Box 20"/>
            <p:cNvSpPr txBox="1"/>
            <p:nvPr/>
          </p:nvSpPr>
          <p:spPr>
            <a:xfrm>
              <a:off x="1717" y="396"/>
              <a:ext cx="638" cy="720"/>
            </a:xfrm>
            <a:prstGeom prst="rect">
              <a:avLst/>
            </a:prstGeom>
            <a:noFill/>
            <a:ln w="9525">
              <a:noFill/>
            </a:ln>
          </p:spPr>
          <p:txBody>
            <a:bodyPr wrap="none" anchor="t">
              <a:spAutoFit/>
            </a:bodyPr>
            <a:p>
              <a:pPr algn="ctr" eaLnBrk="0" hangingPunct="0">
                <a:buFont typeface="Arial" panose="020B0604020202020204" pitchFamily="34" charset="0"/>
              </a:pPr>
              <a:r>
                <a:rPr lang="en-US" altLang="zh-CN" sz="2400" dirty="0">
                  <a:solidFill>
                    <a:srgbClr val="5F5F5F"/>
                  </a:solidFill>
                  <a:latin typeface="Arial" panose="020B0604020202020204" pitchFamily="34" charset="0"/>
                  <a:ea typeface="宋体" panose="02010600030101010101" pitchFamily="2" charset="-122"/>
                </a:rPr>
                <a:t>A</a:t>
              </a:r>
              <a:endParaRPr lang="en-US" altLang="zh-CN" sz="2400" dirty="0">
                <a:solidFill>
                  <a:srgbClr val="5F5F5F"/>
                </a:solidFill>
                <a:latin typeface="Arial" panose="020B0604020202020204" pitchFamily="34" charset="0"/>
                <a:ea typeface="宋体" panose="02010600030101010101" pitchFamily="2" charset="-122"/>
              </a:endParaRPr>
            </a:p>
          </p:txBody>
        </p:sp>
        <p:sp>
          <p:nvSpPr>
            <p:cNvPr id="26643" name="Oval 21"/>
            <p:cNvSpPr/>
            <p:nvPr/>
          </p:nvSpPr>
          <p:spPr>
            <a:xfrm>
              <a:off x="5375" y="465"/>
              <a:ext cx="760" cy="722"/>
            </a:xfrm>
            <a:prstGeom prst="ellipse">
              <a:avLst/>
            </a:prstGeom>
            <a:solidFill>
              <a:srgbClr val="FFCC99"/>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4" name="Text Box 22"/>
            <p:cNvSpPr txBox="1"/>
            <p:nvPr/>
          </p:nvSpPr>
          <p:spPr>
            <a:xfrm>
              <a:off x="5445" y="401"/>
              <a:ext cx="637" cy="720"/>
            </a:xfrm>
            <a:prstGeom prst="rect">
              <a:avLst/>
            </a:prstGeom>
            <a:noFill/>
            <a:ln w="9525">
              <a:noFill/>
            </a:ln>
          </p:spPr>
          <p:txBody>
            <a:bodyPr wrap="none" anchor="t">
              <a:spAutoFit/>
            </a:bodyPr>
            <a:p>
              <a:pPr algn="ctr" eaLnBrk="0" hangingPunct="0">
                <a:buFont typeface="Arial" panose="020B0604020202020204" pitchFamily="34" charset="0"/>
              </a:pPr>
              <a:r>
                <a:rPr lang="en-US" altLang="zh-CN" sz="2400" dirty="0">
                  <a:solidFill>
                    <a:srgbClr val="5F5F5F"/>
                  </a:solidFill>
                  <a:latin typeface="Arial" panose="020B0604020202020204" pitchFamily="34" charset="0"/>
                  <a:ea typeface="宋体" panose="02010600030101010101" pitchFamily="2" charset="-122"/>
                </a:rPr>
                <a:t>B</a:t>
              </a:r>
              <a:endParaRPr lang="en-US" altLang="zh-CN" sz="2400" dirty="0">
                <a:solidFill>
                  <a:srgbClr val="5F5F5F"/>
                </a:solidFill>
                <a:latin typeface="Arial" panose="020B0604020202020204" pitchFamily="34" charset="0"/>
                <a:ea typeface="宋体" panose="02010600030101010101" pitchFamily="2" charset="-122"/>
              </a:endParaRPr>
            </a:p>
          </p:txBody>
        </p:sp>
        <p:grpSp>
          <p:nvGrpSpPr>
            <p:cNvPr id="26645" name="Group 23"/>
            <p:cNvGrpSpPr/>
            <p:nvPr/>
          </p:nvGrpSpPr>
          <p:grpSpPr>
            <a:xfrm>
              <a:off x="5642" y="2677"/>
              <a:ext cx="1215" cy="1085"/>
              <a:chOff x="0" y="0"/>
              <a:chExt cx="563" cy="529"/>
            </a:xfrm>
          </p:grpSpPr>
          <p:sp>
            <p:nvSpPr>
              <p:cNvPr id="26646" name="AutoShape 24"/>
              <p:cNvSpPr/>
              <p:nvPr/>
            </p:nvSpPr>
            <p:spPr>
              <a:xfrm>
                <a:off x="0" y="91"/>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7" name="AutoShape 25"/>
              <p:cNvSpPr/>
              <p:nvPr/>
            </p:nvSpPr>
            <p:spPr>
              <a:xfrm>
                <a:off x="0" y="47"/>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8" name="AutoShape 26"/>
              <p:cNvSpPr/>
              <p:nvPr/>
            </p:nvSpPr>
            <p:spPr>
              <a:xfrm>
                <a:off x="0" y="0"/>
                <a:ext cx="563" cy="438"/>
              </a:xfrm>
              <a:prstGeom prst="diamond">
                <a:avLst/>
              </a:prstGeom>
              <a:gradFill rotWithShape="1">
                <a:gsLst>
                  <a:gs pos="0">
                    <a:srgbClr val="B2B2B2"/>
                  </a:gs>
                  <a:gs pos="100000">
                    <a:srgbClr val="B7B7B7"/>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49" name="Group 27"/>
            <p:cNvGrpSpPr/>
            <p:nvPr/>
          </p:nvGrpSpPr>
          <p:grpSpPr>
            <a:xfrm>
              <a:off x="3725" y="3142"/>
              <a:ext cx="3757" cy="3291"/>
              <a:chOff x="0" y="0"/>
              <a:chExt cx="1743" cy="1605"/>
            </a:xfrm>
          </p:grpSpPr>
          <p:sp>
            <p:nvSpPr>
              <p:cNvPr id="26650" name="AutoShape 28"/>
              <p:cNvSpPr/>
              <p:nvPr/>
            </p:nvSpPr>
            <p:spPr>
              <a:xfrm>
                <a:off x="0" y="258"/>
                <a:ext cx="1731" cy="1347"/>
              </a:xfrm>
              <a:prstGeom prst="diamond">
                <a:avLst/>
              </a:prstGeom>
              <a:solidFill>
                <a:srgbClr val="CCFFFF"/>
              </a:solidFill>
              <a:ln w="9525"/>
              <a:scene3d>
                <a:camera prst="legacyObliqueBottom">
                  <a:rot lat="0" lon="0" rev="0"/>
                </a:camera>
                <a:lightRig rig="legacyFlat2" dir="t"/>
              </a:scene3d>
              <a:sp3d extrusionH="227000" prstMaterial="legacyMatte">
                <a:bevelT w="13500" h="13500" prst="angle"/>
                <a:bevelB w="13500" h="13500" prst="angle"/>
                <a:extrusionClr>
                  <a:srgbClr val="CCFFFF"/>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1" name="AutoShape 29"/>
              <p:cNvSpPr/>
              <p:nvPr/>
            </p:nvSpPr>
            <p:spPr>
              <a:xfrm>
                <a:off x="1" y="128"/>
                <a:ext cx="1731" cy="1347"/>
              </a:xfrm>
              <a:prstGeom prst="diamond">
                <a:avLst/>
              </a:prstGeom>
              <a:solidFill>
                <a:srgbClr val="33CCFF"/>
              </a:solidFill>
              <a:ln w="9525"/>
              <a:scene3d>
                <a:camera prst="legacyObliqueBottom">
                  <a:rot lat="0" lon="0" rev="0"/>
                </a:camera>
                <a:lightRig rig="legacyFlat2" dir="t"/>
              </a:scene3d>
              <a:sp3d extrusionH="227000" prstMaterial="legacyMatte">
                <a:bevelT w="13500" h="13500" prst="angle"/>
                <a:bevelB w="13500" h="13500" prst="angle"/>
                <a:extrusionClr>
                  <a:srgbClr val="33CCFF"/>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2" name="AutoShape 30"/>
              <p:cNvSpPr/>
              <p:nvPr/>
            </p:nvSpPr>
            <p:spPr>
              <a:xfrm>
                <a:off x="12" y="0"/>
                <a:ext cx="1731" cy="1347"/>
              </a:xfrm>
              <a:prstGeom prst="diamond">
                <a:avLst/>
              </a:prstGeom>
              <a:gradFill rotWithShape="1">
                <a:gsLst>
                  <a:gs pos="0">
                    <a:srgbClr val="006587"/>
                  </a:gs>
                  <a:gs pos="100000">
                    <a:srgbClr val="0099CC"/>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0099CC"/>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6653" name="Rectangle 31"/>
            <p:cNvSpPr/>
            <p:nvPr/>
          </p:nvSpPr>
          <p:spPr>
            <a:xfrm>
              <a:off x="4222" y="4456"/>
              <a:ext cx="2974" cy="685"/>
            </a:xfrm>
            <a:prstGeom prst="rect">
              <a:avLst/>
            </a:prstGeom>
            <a:noFill/>
            <a:ln w="9525">
              <a:noFill/>
            </a:ln>
          </p:spPr>
          <p:txBody>
            <a:bodyPr wrap="none" anchor="t">
              <a:spAutoFit/>
            </a:bodyPr>
            <a:p>
              <a:pPr algn="ctr" eaLnBrk="0" hangingPunct="0">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学习能力测评</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26654" name="Oval 32"/>
            <p:cNvSpPr/>
            <p:nvPr/>
          </p:nvSpPr>
          <p:spPr>
            <a:xfrm>
              <a:off x="5355" y="3702"/>
              <a:ext cx="757" cy="723"/>
            </a:xfrm>
            <a:prstGeom prst="ellipse">
              <a:avLst/>
            </a:prstGeom>
            <a:solidFill>
              <a:srgbClr val="CCFFFF">
                <a:alpha val="79999"/>
              </a:srgbClr>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5" name="Text Box 33"/>
            <p:cNvSpPr txBox="1"/>
            <p:nvPr/>
          </p:nvSpPr>
          <p:spPr>
            <a:xfrm>
              <a:off x="5437" y="3641"/>
              <a:ext cx="638" cy="720"/>
            </a:xfrm>
            <a:prstGeom prst="rect">
              <a:avLst/>
            </a:prstGeom>
            <a:noFill/>
            <a:ln w="9525">
              <a:noFill/>
            </a:ln>
          </p:spPr>
          <p:txBody>
            <a:bodyPr wrap="none" anchor="t">
              <a:spAutoFit/>
            </a:bodyPr>
            <a:p>
              <a:pPr algn="ctr" eaLnBrk="0" hangingPunct="0">
                <a:buFont typeface="Arial" panose="020B0604020202020204" pitchFamily="34" charset="0"/>
              </a:pPr>
              <a:r>
                <a:rPr lang="en-US" altLang="zh-CN" sz="2400" dirty="0">
                  <a:solidFill>
                    <a:srgbClr val="5F5F5F"/>
                  </a:solidFill>
                  <a:latin typeface="Arial" panose="020B0604020202020204" pitchFamily="34" charset="0"/>
                  <a:ea typeface="宋体" panose="02010600030101010101" pitchFamily="2" charset="-122"/>
                </a:rPr>
                <a:t>D</a:t>
              </a:r>
              <a:endParaRPr lang="en-US" altLang="zh-CN" sz="2400" dirty="0">
                <a:solidFill>
                  <a:srgbClr val="5F5F5F"/>
                </a:solidFill>
                <a:latin typeface="Arial" panose="020B0604020202020204" pitchFamily="34" charset="0"/>
                <a:ea typeface="宋体" panose="02010600030101010101" pitchFamily="2" charset="-122"/>
              </a:endParaRPr>
            </a:p>
          </p:txBody>
        </p:sp>
        <p:grpSp>
          <p:nvGrpSpPr>
            <p:cNvPr id="26656" name="Group 34"/>
            <p:cNvGrpSpPr/>
            <p:nvPr/>
          </p:nvGrpSpPr>
          <p:grpSpPr>
            <a:xfrm>
              <a:off x="670" y="2752"/>
              <a:ext cx="1215" cy="1083"/>
              <a:chOff x="0" y="0"/>
              <a:chExt cx="563" cy="529"/>
            </a:xfrm>
          </p:grpSpPr>
          <p:sp>
            <p:nvSpPr>
              <p:cNvPr id="26657" name="AutoShape 35"/>
              <p:cNvSpPr/>
              <p:nvPr/>
            </p:nvSpPr>
            <p:spPr>
              <a:xfrm>
                <a:off x="0" y="91"/>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8" name="AutoShape 36"/>
              <p:cNvSpPr/>
              <p:nvPr/>
            </p:nvSpPr>
            <p:spPr>
              <a:xfrm>
                <a:off x="0" y="47"/>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9" name="AutoShape 37"/>
              <p:cNvSpPr/>
              <p:nvPr/>
            </p:nvSpPr>
            <p:spPr>
              <a:xfrm>
                <a:off x="0" y="0"/>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60" name="Group 38"/>
            <p:cNvGrpSpPr/>
            <p:nvPr/>
          </p:nvGrpSpPr>
          <p:grpSpPr>
            <a:xfrm>
              <a:off x="0" y="3137"/>
              <a:ext cx="3757" cy="3278"/>
              <a:chOff x="0" y="0"/>
              <a:chExt cx="1743" cy="1599"/>
            </a:xfrm>
          </p:grpSpPr>
          <p:sp>
            <p:nvSpPr>
              <p:cNvPr id="26661" name="AutoShape 39"/>
              <p:cNvSpPr/>
              <p:nvPr/>
            </p:nvSpPr>
            <p:spPr>
              <a:xfrm>
                <a:off x="0" y="252"/>
                <a:ext cx="1731" cy="1347"/>
              </a:xfrm>
              <a:prstGeom prst="diamond">
                <a:avLst/>
              </a:prstGeom>
              <a:solidFill>
                <a:srgbClr val="CCFFCC"/>
              </a:solidFill>
              <a:ln w="9525"/>
              <a:scene3d>
                <a:camera prst="legacyObliqueBottom">
                  <a:rot lat="0" lon="0" rev="0"/>
                </a:camera>
                <a:lightRig rig="legacyFlat2" dir="t"/>
              </a:scene3d>
              <a:sp3d extrusionH="227000" prstMaterial="legacyMatte">
                <a:bevelT w="13500" h="13500" prst="angle"/>
                <a:bevelB w="13500" h="13500" prst="angle"/>
                <a:extrusionClr>
                  <a:srgbClr val="CCFFCC"/>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62" name="AutoShape 40"/>
              <p:cNvSpPr/>
              <p:nvPr/>
            </p:nvSpPr>
            <p:spPr>
              <a:xfrm>
                <a:off x="1" y="121"/>
                <a:ext cx="1731" cy="1347"/>
              </a:xfrm>
              <a:prstGeom prst="diamond">
                <a:avLst/>
              </a:prstGeom>
              <a:solidFill>
                <a:srgbClr val="66FF66"/>
              </a:solidFill>
              <a:ln w="9525"/>
              <a:scene3d>
                <a:camera prst="legacyObliqueBottom">
                  <a:rot lat="0" lon="0" rev="0"/>
                </a:camera>
                <a:lightRig rig="legacyFlat2" dir="t"/>
              </a:scene3d>
              <a:sp3d extrusionH="227000" prstMaterial="legacyMatte">
                <a:bevelT w="13500" h="13500" prst="angle"/>
                <a:bevelB w="13500" h="13500" prst="angle"/>
                <a:extrusionClr>
                  <a:srgbClr val="66FF6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63" name="AutoShape 41"/>
              <p:cNvSpPr/>
              <p:nvPr/>
            </p:nvSpPr>
            <p:spPr>
              <a:xfrm>
                <a:off x="12" y="0"/>
                <a:ext cx="1731" cy="1347"/>
              </a:xfrm>
              <a:prstGeom prst="diamond">
                <a:avLst/>
              </a:prstGeom>
              <a:gradFill rotWithShape="1">
                <a:gsLst>
                  <a:gs pos="0">
                    <a:srgbClr val="009B4E"/>
                  </a:gs>
                  <a:gs pos="100000">
                    <a:srgbClr val="00CC66"/>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00CC6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6664" name="Rectangle 42"/>
            <p:cNvSpPr/>
            <p:nvPr/>
          </p:nvSpPr>
          <p:spPr>
            <a:xfrm>
              <a:off x="775" y="4456"/>
              <a:ext cx="2089" cy="685"/>
            </a:xfrm>
            <a:prstGeom prst="rect">
              <a:avLst/>
            </a:prstGeom>
            <a:noFill/>
            <a:ln w="9525">
              <a:noFill/>
            </a:ln>
          </p:spPr>
          <p:txBody>
            <a:bodyPr wrap="none" anchor="t">
              <a:spAutoFit/>
            </a:bodyPr>
            <a:p>
              <a:pPr algn="ctr" eaLnBrk="0" hangingPunct="0">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能力测评</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26665" name="Oval 43"/>
            <p:cNvSpPr/>
            <p:nvPr/>
          </p:nvSpPr>
          <p:spPr>
            <a:xfrm>
              <a:off x="1655" y="3702"/>
              <a:ext cx="757" cy="723"/>
            </a:xfrm>
            <a:prstGeom prst="ellipse">
              <a:avLst/>
            </a:prstGeom>
            <a:solidFill>
              <a:srgbClr val="CCFFCC">
                <a:alpha val="70195"/>
              </a:srgbClr>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66" name="Text Box 44"/>
            <p:cNvSpPr txBox="1"/>
            <p:nvPr/>
          </p:nvSpPr>
          <p:spPr>
            <a:xfrm>
              <a:off x="1725" y="3646"/>
              <a:ext cx="637" cy="720"/>
            </a:xfrm>
            <a:prstGeom prst="rect">
              <a:avLst/>
            </a:prstGeom>
            <a:noFill/>
            <a:ln w="9525">
              <a:noFill/>
            </a:ln>
          </p:spPr>
          <p:txBody>
            <a:bodyPr wrap="none" anchor="t">
              <a:spAutoFit/>
            </a:bodyPr>
            <a:p>
              <a:pPr algn="ctr" eaLnBrk="0" hangingPunct="0">
                <a:buFont typeface="Arial" panose="020B0604020202020204" pitchFamily="34" charset="0"/>
              </a:pPr>
              <a:r>
                <a:rPr lang="en-US" altLang="zh-CN" sz="2400" dirty="0">
                  <a:solidFill>
                    <a:srgbClr val="5F5F5F"/>
                  </a:solidFill>
                  <a:latin typeface="Arial" panose="020B0604020202020204" pitchFamily="34" charset="0"/>
                  <a:ea typeface="宋体" panose="02010600030101010101" pitchFamily="2" charset="-122"/>
                </a:rPr>
                <a:t>C</a:t>
              </a:r>
              <a:endParaRPr lang="en-US" altLang="zh-CN" sz="2400" dirty="0">
                <a:solidFill>
                  <a:srgbClr val="5F5F5F"/>
                </a:solidFill>
                <a:latin typeface="Arial" panose="020B0604020202020204" pitchFamily="34" charset="0"/>
                <a:ea typeface="宋体" panose="02010600030101010101" pitchFamily="2" charset="-122"/>
              </a:endParaRPr>
            </a:p>
          </p:txBody>
        </p:sp>
        <p:grpSp>
          <p:nvGrpSpPr>
            <p:cNvPr id="26667" name="Group 45"/>
            <p:cNvGrpSpPr/>
            <p:nvPr/>
          </p:nvGrpSpPr>
          <p:grpSpPr>
            <a:xfrm>
              <a:off x="3085" y="4882"/>
              <a:ext cx="1215" cy="1085"/>
              <a:chOff x="0" y="0"/>
              <a:chExt cx="563" cy="529"/>
            </a:xfrm>
          </p:grpSpPr>
          <p:sp>
            <p:nvSpPr>
              <p:cNvPr id="26668" name="AutoShape 46"/>
              <p:cNvSpPr/>
              <p:nvPr/>
            </p:nvSpPr>
            <p:spPr>
              <a:xfrm>
                <a:off x="0" y="91"/>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69" name="AutoShape 47"/>
              <p:cNvSpPr/>
              <p:nvPr/>
            </p:nvSpPr>
            <p:spPr>
              <a:xfrm>
                <a:off x="0" y="47"/>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0" name="AutoShape 48"/>
              <p:cNvSpPr/>
              <p:nvPr/>
            </p:nvSpPr>
            <p:spPr>
              <a:xfrm>
                <a:off x="0" y="0"/>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347"/>
          <p:cNvSpPr/>
          <p:nvPr/>
        </p:nvSpPr>
        <p:spPr>
          <a:xfrm>
            <a:off x="2317750" y="1130300"/>
            <a:ext cx="4675188"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Times New Roman" panose="02020603050405020304" pitchFamily="18" charset="0"/>
                <a:ea typeface="黑体" panose="02010609060101010101" pitchFamily="49" charset="-122"/>
              </a:rPr>
              <a:t>三、员工素质测评的具体实施</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12292" name="Rectangle 4"/>
          <p:cNvSpPr/>
          <p:nvPr/>
        </p:nvSpPr>
        <p:spPr>
          <a:xfrm>
            <a:off x="3384550" y="1854200"/>
            <a:ext cx="22320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（一）准备阶段</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1116013" y="2708275"/>
            <a:ext cx="6767512" cy="3622675"/>
            <a:chOff x="0" y="0"/>
            <a:chExt cx="10936" cy="5933"/>
          </a:xfrm>
        </p:grpSpPr>
        <p:sp>
          <p:nvSpPr>
            <p:cNvPr id="12294" name="Freeform 3"/>
            <p:cNvSpPr/>
            <p:nvPr/>
          </p:nvSpPr>
          <p:spPr bwMode="auto">
            <a:xfrm>
              <a:off x="503" y="2496"/>
              <a:ext cx="10433" cy="3437"/>
            </a:xfrm>
            <a:custGeom>
              <a:avLst/>
              <a:gdLst>
                <a:gd name="T0" fmla="*/ 0 w 5016"/>
                <a:gd name="T1" fmla="*/ 0 h 2256"/>
                <a:gd name="T2" fmla="*/ 5016 w 5016"/>
                <a:gd name="T3" fmla="*/ 2256 h 2256"/>
              </a:gdLst>
              <a:ahLst/>
              <a:cxnLst>
                <a:cxn ang="0">
                  <a:pos x="0" y="2240"/>
                </a:cxn>
                <a:cxn ang="0">
                  <a:pos x="1122" y="702"/>
                </a:cxn>
                <a:cxn ang="0">
                  <a:pos x="972" y="744"/>
                </a:cxn>
                <a:cxn ang="0">
                  <a:pos x="1140" y="438"/>
                </a:cxn>
                <a:cxn ang="0">
                  <a:pos x="1422" y="642"/>
                </a:cxn>
                <a:cxn ang="0">
                  <a:pos x="1272" y="672"/>
                </a:cxn>
                <a:cxn ang="0">
                  <a:pos x="1968" y="1284"/>
                </a:cxn>
                <a:cxn ang="0">
                  <a:pos x="2466" y="318"/>
                </a:cxn>
                <a:cxn ang="0">
                  <a:pos x="2280" y="318"/>
                </a:cxn>
                <a:cxn ang="0">
                  <a:pos x="2598" y="0"/>
                </a:cxn>
                <a:cxn ang="0">
                  <a:pos x="2898" y="330"/>
                </a:cxn>
                <a:cxn ang="0">
                  <a:pos x="2724" y="324"/>
                </a:cxn>
                <a:cxn ang="0">
                  <a:pos x="3210" y="1302"/>
                </a:cxn>
                <a:cxn ang="0">
                  <a:pos x="3870" y="654"/>
                </a:cxn>
                <a:cxn ang="0">
                  <a:pos x="3702" y="642"/>
                </a:cxn>
                <a:cxn ang="0">
                  <a:pos x="3984" y="420"/>
                </a:cxn>
                <a:cxn ang="0">
                  <a:pos x="4182" y="678"/>
                </a:cxn>
                <a:cxn ang="0">
                  <a:pos x="4026" y="672"/>
                </a:cxn>
                <a:cxn ang="0">
                  <a:pos x="5016" y="2225"/>
                </a:cxn>
                <a:cxn ang="0">
                  <a:pos x="0" y="2240"/>
                </a:cxn>
              </a:cxnLst>
              <a:rect l="T0" t="T1" r="T2" b="T3"/>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27653" name="Picture 4" descr="circuler_1"/>
            <p:cNvPicPr>
              <a:picLocks noChangeAspect="1"/>
            </p:cNvPicPr>
            <p:nvPr/>
          </p:nvPicPr>
          <p:blipFill>
            <a:blip r:embed="rId1"/>
            <a:stretch>
              <a:fillRect/>
            </a:stretch>
          </p:blipFill>
          <p:spPr>
            <a:xfrm>
              <a:off x="4922" y="0"/>
              <a:ext cx="1882" cy="1777"/>
            </a:xfrm>
            <a:prstGeom prst="rect">
              <a:avLst/>
            </a:prstGeom>
            <a:noFill/>
            <a:ln w="9525">
              <a:noFill/>
            </a:ln>
          </p:spPr>
        </p:pic>
        <p:grpSp>
          <p:nvGrpSpPr>
            <p:cNvPr id="27654" name="Group 8"/>
            <p:cNvGrpSpPr/>
            <p:nvPr/>
          </p:nvGrpSpPr>
          <p:grpSpPr>
            <a:xfrm>
              <a:off x="4923" y="0"/>
              <a:ext cx="1869" cy="1781"/>
              <a:chOff x="0" y="0"/>
              <a:chExt cx="937" cy="937"/>
            </a:xfrm>
          </p:grpSpPr>
          <p:pic>
            <p:nvPicPr>
              <p:cNvPr id="27655" name="Oval 5"/>
              <p:cNvPicPr/>
              <p:nvPr/>
            </p:nvPicPr>
            <p:blipFill>
              <a:blip r:embed="rId2"/>
              <a:stretch>
                <a:fillRect/>
              </a:stretch>
            </p:blipFill>
            <p:spPr>
              <a:xfrm>
                <a:off x="0" y="0"/>
                <a:ext cx="937" cy="937"/>
              </a:xfrm>
              <a:prstGeom prst="rect">
                <a:avLst/>
              </a:prstGeom>
              <a:noFill/>
              <a:ln w="9525">
                <a:noFill/>
              </a:ln>
            </p:spPr>
          </p:pic>
          <p:sp>
            <p:nvSpPr>
              <p:cNvPr id="27656" name="Text Box 10"/>
              <p:cNvSpPr txBox="1"/>
              <p:nvPr/>
            </p:nvSpPr>
            <p:spPr>
              <a:xfrm>
                <a:off x="136" y="137"/>
                <a:ext cx="664" cy="663"/>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2299" name="Freeform 6"/>
            <p:cNvSpPr/>
            <p:nvPr/>
          </p:nvSpPr>
          <p:spPr bwMode="auto">
            <a:xfrm>
              <a:off x="5115" y="34"/>
              <a:ext cx="1470" cy="619"/>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9"/>
                  </a:srgb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7658" name="Group 12"/>
            <p:cNvGrpSpPr/>
            <p:nvPr/>
          </p:nvGrpSpPr>
          <p:grpSpPr>
            <a:xfrm>
              <a:off x="5053" y="1429"/>
              <a:ext cx="1649" cy="296"/>
              <a:chOff x="0" y="0"/>
              <a:chExt cx="827" cy="156"/>
            </a:xfrm>
          </p:grpSpPr>
          <p:grpSp>
            <p:nvGrpSpPr>
              <p:cNvPr id="27659" name="Group 13"/>
              <p:cNvGrpSpPr/>
              <p:nvPr/>
            </p:nvGrpSpPr>
            <p:grpSpPr>
              <a:xfrm rot="-1297425" flipH="1" flipV="1">
                <a:off x="146" y="0"/>
                <a:ext cx="681" cy="150"/>
                <a:chOff x="0" y="0"/>
                <a:chExt cx="1118" cy="279"/>
              </a:xfrm>
            </p:grpSpPr>
            <p:sp>
              <p:nvSpPr>
                <p:cNvPr id="27660" name="AutoShape 9"/>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61" name="AutoShape 10"/>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62" name="AutoShape 11"/>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63" name="AutoShape 12"/>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7664" name="Group 18"/>
              <p:cNvGrpSpPr/>
              <p:nvPr/>
            </p:nvGrpSpPr>
            <p:grpSpPr>
              <a:xfrm rot="56115" flipH="1" flipV="1">
                <a:off x="0" y="6"/>
                <a:ext cx="681" cy="150"/>
                <a:chOff x="0" y="0"/>
                <a:chExt cx="1118" cy="279"/>
              </a:xfrm>
            </p:grpSpPr>
            <p:sp>
              <p:nvSpPr>
                <p:cNvPr id="27665" name="AutoShape 14"/>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66" name="AutoShape 15"/>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67" name="AutoShape 16"/>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68" name="AutoShape 17"/>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7669" name="Text Box 18"/>
            <p:cNvSpPr txBox="1"/>
            <p:nvPr/>
          </p:nvSpPr>
          <p:spPr>
            <a:xfrm>
              <a:off x="5095" y="736"/>
              <a:ext cx="1660" cy="749"/>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buFont typeface="Arial" panose="020B0604020202020204" pitchFamily="34" charset="0"/>
              </a:pPr>
              <a:r>
                <a:rPr lang="en-US" altLang="zh-CN" sz="2400" dirty="0">
                  <a:solidFill>
                    <a:srgbClr val="1C1C1C"/>
                  </a:solidFill>
                  <a:latin typeface="Arial" panose="020B0604020202020204" pitchFamily="34" charset="0"/>
                  <a:ea typeface="宋体" panose="02010600030101010101" pitchFamily="2" charset="-122"/>
                </a:rPr>
                <a:t>2</a:t>
              </a:r>
              <a:endParaRPr lang="en-US" altLang="zh-CN" sz="2400" dirty="0">
                <a:solidFill>
                  <a:srgbClr val="1C1C1C"/>
                </a:solidFill>
                <a:latin typeface="Arial" panose="020B0604020202020204" pitchFamily="34" charset="0"/>
                <a:ea typeface="宋体" panose="02010600030101010101" pitchFamily="2" charset="-122"/>
              </a:endParaRPr>
            </a:p>
          </p:txBody>
        </p:sp>
        <p:pic>
          <p:nvPicPr>
            <p:cNvPr id="27670" name="Picture 19" descr="circuler_1"/>
            <p:cNvPicPr>
              <a:picLocks noChangeAspect="1"/>
            </p:cNvPicPr>
            <p:nvPr/>
          </p:nvPicPr>
          <p:blipFill>
            <a:blip r:embed="rId1"/>
            <a:stretch>
              <a:fillRect/>
            </a:stretch>
          </p:blipFill>
          <p:spPr>
            <a:xfrm>
              <a:off x="1900" y="729"/>
              <a:ext cx="1883" cy="1778"/>
            </a:xfrm>
            <a:prstGeom prst="rect">
              <a:avLst/>
            </a:prstGeom>
            <a:noFill/>
            <a:ln w="9525">
              <a:noFill/>
            </a:ln>
          </p:spPr>
        </p:pic>
        <p:grpSp>
          <p:nvGrpSpPr>
            <p:cNvPr id="27671" name="Group 25"/>
            <p:cNvGrpSpPr/>
            <p:nvPr/>
          </p:nvGrpSpPr>
          <p:grpSpPr>
            <a:xfrm>
              <a:off x="1899" y="729"/>
              <a:ext cx="1876" cy="1782"/>
              <a:chOff x="0" y="0"/>
              <a:chExt cx="941" cy="937"/>
            </a:xfrm>
          </p:grpSpPr>
          <p:pic>
            <p:nvPicPr>
              <p:cNvPr id="27672" name="Oval 20"/>
              <p:cNvPicPr/>
              <p:nvPr/>
            </p:nvPicPr>
            <p:blipFill>
              <a:blip r:embed="rId3"/>
              <a:stretch>
                <a:fillRect/>
              </a:stretch>
            </p:blipFill>
            <p:spPr>
              <a:xfrm>
                <a:off x="0" y="0"/>
                <a:ext cx="941" cy="937"/>
              </a:xfrm>
              <a:prstGeom prst="rect">
                <a:avLst/>
              </a:prstGeom>
              <a:noFill/>
              <a:ln w="9525">
                <a:noFill/>
              </a:ln>
            </p:spPr>
          </p:pic>
          <p:sp>
            <p:nvSpPr>
              <p:cNvPr id="27673" name="Text Box 27"/>
              <p:cNvSpPr txBox="1"/>
              <p:nvPr/>
            </p:nvSpPr>
            <p:spPr>
              <a:xfrm>
                <a:off x="138" y="137"/>
                <a:ext cx="664" cy="663"/>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2316" name="Freeform 21"/>
            <p:cNvSpPr/>
            <p:nvPr/>
          </p:nvSpPr>
          <p:spPr bwMode="auto">
            <a:xfrm>
              <a:off x="2093" y="764"/>
              <a:ext cx="1470" cy="619"/>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9"/>
                  </a:srgb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7675" name="Group 29"/>
            <p:cNvGrpSpPr/>
            <p:nvPr/>
          </p:nvGrpSpPr>
          <p:grpSpPr>
            <a:xfrm>
              <a:off x="2032" y="2159"/>
              <a:ext cx="1649" cy="296"/>
              <a:chOff x="0" y="0"/>
              <a:chExt cx="827" cy="156"/>
            </a:xfrm>
          </p:grpSpPr>
          <p:grpSp>
            <p:nvGrpSpPr>
              <p:cNvPr id="27676" name="Group 30"/>
              <p:cNvGrpSpPr/>
              <p:nvPr/>
            </p:nvGrpSpPr>
            <p:grpSpPr>
              <a:xfrm rot="-1297425" flipH="1" flipV="1">
                <a:off x="146" y="0"/>
                <a:ext cx="681" cy="150"/>
                <a:chOff x="0" y="0"/>
                <a:chExt cx="1118" cy="279"/>
              </a:xfrm>
            </p:grpSpPr>
            <p:sp>
              <p:nvSpPr>
                <p:cNvPr id="27677" name="AutoShape 24"/>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78" name="AutoShape 25"/>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79" name="AutoShape 26"/>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80" name="AutoShape 27"/>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7681" name="Group 35"/>
              <p:cNvGrpSpPr/>
              <p:nvPr/>
            </p:nvGrpSpPr>
            <p:grpSpPr>
              <a:xfrm rot="56115" flipH="1" flipV="1">
                <a:off x="0" y="6"/>
                <a:ext cx="681" cy="150"/>
                <a:chOff x="0" y="0"/>
                <a:chExt cx="1118" cy="279"/>
              </a:xfrm>
            </p:grpSpPr>
            <p:sp>
              <p:nvSpPr>
                <p:cNvPr id="27682" name="AutoShape 29"/>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83" name="AutoShape 30"/>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84" name="AutoShape 31"/>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85" name="AutoShape 32"/>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7686" name="Text Box 33"/>
            <p:cNvSpPr txBox="1"/>
            <p:nvPr/>
          </p:nvSpPr>
          <p:spPr>
            <a:xfrm>
              <a:off x="2055" y="1482"/>
              <a:ext cx="1573" cy="749"/>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buFont typeface="Arial" panose="020B0604020202020204" pitchFamily="34" charset="0"/>
              </a:pPr>
              <a:r>
                <a:rPr lang="en-US" altLang="zh-CN" sz="2400" dirty="0">
                  <a:solidFill>
                    <a:srgbClr val="1C1C1C"/>
                  </a:solidFill>
                  <a:latin typeface="Arial" panose="020B0604020202020204" pitchFamily="34" charset="0"/>
                  <a:ea typeface="宋体" panose="02010600030101010101" pitchFamily="2" charset="-122"/>
                </a:rPr>
                <a:t>1</a:t>
              </a:r>
              <a:endParaRPr lang="en-US" altLang="zh-CN" sz="2400" dirty="0">
                <a:solidFill>
                  <a:srgbClr val="1C1C1C"/>
                </a:solidFill>
                <a:latin typeface="Arial" panose="020B0604020202020204" pitchFamily="34" charset="0"/>
                <a:ea typeface="宋体" panose="02010600030101010101" pitchFamily="2" charset="-122"/>
              </a:endParaRPr>
            </a:p>
          </p:txBody>
        </p:sp>
        <p:pic>
          <p:nvPicPr>
            <p:cNvPr id="27687" name="Picture 34" descr="circuler_1"/>
            <p:cNvPicPr>
              <a:picLocks noChangeAspect="1"/>
            </p:cNvPicPr>
            <p:nvPr/>
          </p:nvPicPr>
          <p:blipFill>
            <a:blip r:embed="rId1"/>
            <a:stretch>
              <a:fillRect/>
            </a:stretch>
          </p:blipFill>
          <p:spPr>
            <a:xfrm>
              <a:off x="7767" y="679"/>
              <a:ext cx="1882" cy="1778"/>
            </a:xfrm>
            <a:prstGeom prst="rect">
              <a:avLst/>
            </a:prstGeom>
            <a:noFill/>
            <a:ln w="9525">
              <a:noFill/>
            </a:ln>
          </p:spPr>
        </p:pic>
        <p:grpSp>
          <p:nvGrpSpPr>
            <p:cNvPr id="27688" name="Group 42"/>
            <p:cNvGrpSpPr/>
            <p:nvPr/>
          </p:nvGrpSpPr>
          <p:grpSpPr>
            <a:xfrm>
              <a:off x="7763" y="683"/>
              <a:ext cx="1877" cy="1782"/>
              <a:chOff x="0" y="0"/>
              <a:chExt cx="941" cy="937"/>
            </a:xfrm>
          </p:grpSpPr>
          <p:pic>
            <p:nvPicPr>
              <p:cNvPr id="27689" name="Oval 35"/>
              <p:cNvPicPr/>
              <p:nvPr/>
            </p:nvPicPr>
            <p:blipFill>
              <a:blip r:embed="rId4"/>
              <a:stretch>
                <a:fillRect/>
              </a:stretch>
            </p:blipFill>
            <p:spPr>
              <a:xfrm>
                <a:off x="0" y="0"/>
                <a:ext cx="941" cy="937"/>
              </a:xfrm>
              <a:prstGeom prst="rect">
                <a:avLst/>
              </a:prstGeom>
              <a:noFill/>
              <a:ln w="9525">
                <a:noFill/>
              </a:ln>
            </p:spPr>
          </p:pic>
          <p:sp>
            <p:nvSpPr>
              <p:cNvPr id="27690" name="Text Box 44"/>
              <p:cNvSpPr txBox="1"/>
              <p:nvPr/>
            </p:nvSpPr>
            <p:spPr>
              <a:xfrm>
                <a:off x="139" y="135"/>
                <a:ext cx="664" cy="663"/>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2333" name="Freeform 36"/>
            <p:cNvSpPr/>
            <p:nvPr/>
          </p:nvSpPr>
          <p:spPr bwMode="auto">
            <a:xfrm>
              <a:off x="7960" y="715"/>
              <a:ext cx="1470" cy="619"/>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9"/>
                  </a:srgb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7692" name="Group 46"/>
            <p:cNvGrpSpPr/>
            <p:nvPr/>
          </p:nvGrpSpPr>
          <p:grpSpPr>
            <a:xfrm>
              <a:off x="7899" y="2109"/>
              <a:ext cx="1649" cy="297"/>
              <a:chOff x="0" y="0"/>
              <a:chExt cx="827" cy="156"/>
            </a:xfrm>
          </p:grpSpPr>
          <p:grpSp>
            <p:nvGrpSpPr>
              <p:cNvPr id="27693" name="Group 47"/>
              <p:cNvGrpSpPr/>
              <p:nvPr/>
            </p:nvGrpSpPr>
            <p:grpSpPr>
              <a:xfrm rot="-1297425" flipH="1" flipV="1">
                <a:off x="146" y="0"/>
                <a:ext cx="681" cy="150"/>
                <a:chOff x="0" y="0"/>
                <a:chExt cx="1118" cy="279"/>
              </a:xfrm>
            </p:grpSpPr>
            <p:sp>
              <p:nvSpPr>
                <p:cNvPr id="27694" name="AutoShape 39"/>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95" name="AutoShape 40"/>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96" name="AutoShape 41"/>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697" name="AutoShape 42"/>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7698" name="Group 52"/>
              <p:cNvGrpSpPr/>
              <p:nvPr/>
            </p:nvGrpSpPr>
            <p:grpSpPr>
              <a:xfrm rot="56115" flipH="1" flipV="1">
                <a:off x="0" y="6"/>
                <a:ext cx="681" cy="150"/>
                <a:chOff x="0" y="0"/>
                <a:chExt cx="1118" cy="279"/>
              </a:xfrm>
            </p:grpSpPr>
            <p:sp>
              <p:nvSpPr>
                <p:cNvPr id="27699" name="AutoShape 44"/>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700" name="AutoShape 45"/>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701" name="AutoShape 46"/>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7702" name="AutoShape 47"/>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7703" name="Text Box 48"/>
            <p:cNvSpPr txBox="1"/>
            <p:nvPr/>
          </p:nvSpPr>
          <p:spPr>
            <a:xfrm>
              <a:off x="7894" y="1339"/>
              <a:ext cx="1657" cy="749"/>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buFont typeface="Arial" panose="020B0604020202020204" pitchFamily="34" charset="0"/>
              </a:pPr>
              <a:r>
                <a:rPr lang="en-US" altLang="zh-CN" sz="2400" dirty="0">
                  <a:solidFill>
                    <a:srgbClr val="1C1C1C"/>
                  </a:solidFill>
                  <a:latin typeface="Arial" panose="020B0604020202020204" pitchFamily="34" charset="0"/>
                  <a:ea typeface="宋体" panose="02010600030101010101" pitchFamily="2" charset="-122"/>
                </a:rPr>
                <a:t>3</a:t>
              </a:r>
              <a:endParaRPr lang="en-US" altLang="zh-CN" sz="2400" dirty="0">
                <a:solidFill>
                  <a:srgbClr val="1C1C1C"/>
                </a:solidFill>
                <a:latin typeface="Arial" panose="020B0604020202020204" pitchFamily="34" charset="0"/>
                <a:ea typeface="宋体" panose="02010600030101010101" pitchFamily="2" charset="-122"/>
              </a:endParaRPr>
            </a:p>
          </p:txBody>
        </p:sp>
        <p:sp>
          <p:nvSpPr>
            <p:cNvPr id="27704" name="Text Box 50"/>
            <p:cNvSpPr txBox="1"/>
            <p:nvPr/>
          </p:nvSpPr>
          <p:spPr>
            <a:xfrm>
              <a:off x="3497" y="1908"/>
              <a:ext cx="4783" cy="451"/>
            </a:xfrm>
            <a:prstGeom prst="rect">
              <a:avLst/>
            </a:prstGeom>
            <a:noFill/>
            <a:ln w="9525">
              <a:noFill/>
            </a:ln>
          </p:spPr>
          <p:txBody>
            <a:bodyPr wrap="square" anchor="t">
              <a:spAutoFit/>
            </a:bodyPr>
            <a:p>
              <a:pPr marL="120650" indent="-120650" algn="ctr">
                <a:lnSpc>
                  <a:spcPct val="60000"/>
                </a:lnSpc>
                <a:spcBef>
                  <a:spcPct val="50000"/>
                </a:spcBef>
                <a:buFont typeface="Arial" panose="020B0604020202020204" pitchFamily="34" charset="0"/>
                <a:buChar char="•"/>
              </a:pPr>
              <a:r>
                <a:rPr lang="zh-CN" altLang="en-US" b="0" dirty="0">
                  <a:latin typeface="Times New Roman" panose="02020603050405020304" pitchFamily="18" charset="0"/>
                  <a:ea typeface="黑体" panose="02010609060101010101" pitchFamily="49" charset="-122"/>
                </a:rPr>
                <a:t>组织强有力的测评小组</a:t>
              </a:r>
              <a:endParaRPr lang="zh-CN" altLang="en-US" b="0" dirty="0">
                <a:latin typeface="Times New Roman" panose="02020603050405020304" pitchFamily="18" charset="0"/>
                <a:ea typeface="黑体" panose="02010609060101010101" pitchFamily="49" charset="-122"/>
              </a:endParaRPr>
            </a:p>
          </p:txBody>
        </p:sp>
        <p:sp>
          <p:nvSpPr>
            <p:cNvPr id="27705" name="Text Box 51"/>
            <p:cNvSpPr txBox="1"/>
            <p:nvPr/>
          </p:nvSpPr>
          <p:spPr>
            <a:xfrm>
              <a:off x="0" y="2608"/>
              <a:ext cx="5036" cy="449"/>
            </a:xfrm>
            <a:prstGeom prst="rect">
              <a:avLst/>
            </a:prstGeom>
            <a:noFill/>
            <a:ln w="9525">
              <a:noFill/>
            </a:ln>
          </p:spPr>
          <p:txBody>
            <a:bodyPr anchor="t">
              <a:spAutoFit/>
            </a:bodyPr>
            <a:p>
              <a:pPr marL="120650" indent="-120650" algn="ctr">
                <a:lnSpc>
                  <a:spcPct val="60000"/>
                </a:lnSpc>
                <a:spcBef>
                  <a:spcPct val="50000"/>
                </a:spcBef>
                <a:buFont typeface="Arial" panose="020B0604020202020204" pitchFamily="34" charset="0"/>
                <a:buChar char="•"/>
              </a:pPr>
              <a:r>
                <a:rPr lang="zh-CN" altLang="en-US" b="0" dirty="0">
                  <a:latin typeface="Times New Roman" panose="02020603050405020304" pitchFamily="18" charset="0"/>
                  <a:ea typeface="黑体" panose="02010609060101010101" pitchFamily="49" charset="-122"/>
                </a:rPr>
                <a:t>收集必要的资料</a:t>
              </a:r>
              <a:endParaRPr lang="zh-CN" altLang="en-US" b="0" dirty="0">
                <a:latin typeface="Times New Roman" panose="02020603050405020304" pitchFamily="18" charset="0"/>
                <a:ea typeface="黑体" panose="02010609060101010101" pitchFamily="49" charset="-122"/>
              </a:endParaRPr>
            </a:p>
          </p:txBody>
        </p:sp>
        <p:sp>
          <p:nvSpPr>
            <p:cNvPr id="27706" name="Text Box 52"/>
            <p:cNvSpPr txBox="1"/>
            <p:nvPr/>
          </p:nvSpPr>
          <p:spPr>
            <a:xfrm>
              <a:off x="6626" y="2709"/>
              <a:ext cx="4300" cy="450"/>
            </a:xfrm>
            <a:prstGeom prst="rect">
              <a:avLst/>
            </a:prstGeom>
            <a:noFill/>
            <a:ln w="9525">
              <a:noFill/>
            </a:ln>
          </p:spPr>
          <p:txBody>
            <a:bodyPr anchor="t">
              <a:spAutoFit/>
            </a:bodyPr>
            <a:p>
              <a:pPr marL="120650" indent="-120650" algn="ctr">
                <a:lnSpc>
                  <a:spcPct val="60000"/>
                </a:lnSpc>
                <a:spcBef>
                  <a:spcPct val="50000"/>
                </a:spcBef>
                <a:buFont typeface="Arial" panose="020B0604020202020204" pitchFamily="34" charset="0"/>
                <a:buChar char="•"/>
              </a:pPr>
              <a:r>
                <a:rPr lang="zh-CN" altLang="en-US" b="0" dirty="0">
                  <a:latin typeface="Times New Roman" panose="02020603050405020304" pitchFamily="18" charset="0"/>
                  <a:ea typeface="黑体" panose="02010609060101010101" pitchFamily="49" charset="-122"/>
                </a:rPr>
                <a:t>测评方案的制定</a:t>
              </a:r>
              <a:endParaRPr lang="zh-CN" altLang="en-US" b="0" dirty="0">
                <a:latin typeface="Times New Roman" panose="02020603050405020304" pitchFamily="18" charset="0"/>
                <a:ea typeface="黑体" panose="02010609060101010101" pitchFamily="49" charset="-122"/>
              </a:endParaRPr>
            </a:p>
          </p:txBody>
        </p:sp>
        <p:sp>
          <p:nvSpPr>
            <p:cNvPr id="12349" name="Text Box 61"/>
            <p:cNvSpPr txBox="1">
              <a:spLocks noChangeArrowheads="1"/>
            </p:cNvSpPr>
            <p:nvPr/>
          </p:nvSpPr>
          <p:spPr bwMode="auto">
            <a:xfrm>
              <a:off x="3430" y="5062"/>
              <a:ext cx="298" cy="749"/>
            </a:xfrm>
            <a:prstGeom prst="rect">
              <a:avLst/>
            </a:prstGeom>
            <a:noFill/>
            <a:ln w="9525">
              <a:noFill/>
              <a:miter lim="800000"/>
            </a:ln>
            <a:effectLst/>
          </p:spPr>
          <p:txBody>
            <a:bodyPr wrap="none">
              <a:spAutoFit/>
            </a:bodyPr>
            <a:lstStyle/>
            <a:p>
              <a:pPr marR="0" defTabSz="914400">
                <a:buClrTx/>
                <a:buSzTx/>
                <a:buFont typeface="Arial" panose="020B0604020202020204" pitchFamily="34" charset="0"/>
                <a:defRPr/>
              </a:pPr>
              <a:endParaRPr kumimoji="0" lang="zh-CN" altLang="en-US" sz="2400"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1000" fill="hold"/>
                                        <p:tgtEl>
                                          <p:spTgt spid="12292"/>
                                        </p:tgtEl>
                                        <p:attrNameLst>
                                          <p:attrName>ppt_x</p:attrName>
                                        </p:attrNameLst>
                                      </p:cBhvr>
                                      <p:tavLst>
                                        <p:tav tm="0">
                                          <p:val>
                                            <p:strVal val="#ppt_x"/>
                                          </p:val>
                                        </p:tav>
                                        <p:tav tm="100000">
                                          <p:val>
                                            <p:strVal val="#ppt_x"/>
                                          </p:val>
                                        </p:tav>
                                      </p:tavLst>
                                    </p:anim>
                                    <p:anim calcmode="lin" valueType="num">
                                      <p:cBhvr additive="base">
                                        <p:cTn id="8" dur="1000" fill="hold"/>
                                        <p:tgtEl>
                                          <p:spTgt spid="122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292">
                                            <p:txEl>
                                              <p:charRg st="0" end="8"/>
                                            </p:txEl>
                                          </p:spTgt>
                                        </p:tgtEl>
                                        <p:attrNameLst>
                                          <p:attrName>style.visibility</p:attrName>
                                        </p:attrNameLst>
                                      </p:cBhvr>
                                      <p:to>
                                        <p:strVal val="visible"/>
                                      </p:to>
                                    </p:set>
                                    <p:anim calcmode="lin" valueType="num">
                                      <p:cBhvr additive="base">
                                        <p:cTn id="11" dur="1000" fill="hold"/>
                                        <p:tgtEl>
                                          <p:spTgt spid="12292">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292">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Rectangle 4"/>
          <p:cNvSpPr/>
          <p:nvPr/>
        </p:nvSpPr>
        <p:spPr>
          <a:xfrm>
            <a:off x="3382963" y="1563688"/>
            <a:ext cx="22320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（二）实施阶段</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569913" y="2644775"/>
            <a:ext cx="8004175" cy="2973388"/>
            <a:chOff x="0" y="0"/>
            <a:chExt cx="12617" cy="5396"/>
          </a:xfrm>
        </p:grpSpPr>
        <p:sp>
          <p:nvSpPr>
            <p:cNvPr id="28675" name="Oval 279"/>
            <p:cNvSpPr/>
            <p:nvPr/>
          </p:nvSpPr>
          <p:spPr>
            <a:xfrm>
              <a:off x="4594" y="2308"/>
              <a:ext cx="15" cy="784"/>
            </a:xfrm>
            <a:prstGeom prst="ellipse">
              <a:avLst/>
            </a:prstGeom>
            <a:solidFill>
              <a:srgbClr val="292929">
                <a:alpha val="39999"/>
              </a:srgbClr>
            </a:solidFill>
            <a:ln w="9525" cap="flat" cmpd="sng">
              <a:solidFill>
                <a:schemeClr val="bg1"/>
              </a:solidFill>
              <a:prstDash val="dash"/>
              <a:round/>
              <a:headEnd type="none" w="med" len="med"/>
              <a:tailEnd type="none" w="med" len="med"/>
            </a:ln>
          </p:spPr>
          <p:txBody>
            <a:bodyPr wrap="square"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3319" name="Oval 280"/>
            <p:cNvSpPr>
              <a:spLocks noChangeAspect="1" noChangeArrowheads="1"/>
            </p:cNvSpPr>
            <p:nvPr/>
          </p:nvSpPr>
          <p:spPr bwMode="auto">
            <a:xfrm>
              <a:off x="6518" y="700"/>
              <a:ext cx="2540" cy="784"/>
            </a:xfrm>
            <a:prstGeom prst="ellipse">
              <a:avLst/>
            </a:prstGeom>
            <a:solidFill>
              <a:schemeClr val="tx1"/>
            </a:solidFill>
            <a:ln w="9525" cmpd="sng">
              <a:round/>
            </a:ln>
            <a:effectLst/>
            <a:scene3d>
              <a:camera prst="legacyPerspectiveBottomRight"/>
              <a:lightRig rig="legacyFlat1" dir="r"/>
            </a:scene3d>
            <a:sp3d extrusionH="11100" prstMaterial="legacyMatte">
              <a:bevelT w="13500" h="13500" prst="angle"/>
              <a:bevelB w="13500" h="13500" prst="angle"/>
              <a:extrusionClr>
                <a:schemeClr val="tx1"/>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8677" name="Group 8"/>
            <p:cNvGrpSpPr/>
            <p:nvPr/>
          </p:nvGrpSpPr>
          <p:grpSpPr>
            <a:xfrm>
              <a:off x="6161" y="397"/>
              <a:ext cx="1699" cy="1508"/>
              <a:chOff x="0" y="0"/>
              <a:chExt cx="788" cy="715"/>
            </a:xfrm>
          </p:grpSpPr>
          <p:grpSp>
            <p:nvGrpSpPr>
              <p:cNvPr id="28678" name="Group 9"/>
              <p:cNvGrpSpPr/>
              <p:nvPr/>
            </p:nvGrpSpPr>
            <p:grpSpPr>
              <a:xfrm>
                <a:off x="46" y="153"/>
                <a:ext cx="742" cy="562"/>
                <a:chOff x="0" y="0"/>
                <a:chExt cx="742" cy="562"/>
              </a:xfrm>
            </p:grpSpPr>
            <p:grpSp>
              <p:nvGrpSpPr>
                <p:cNvPr id="28679" name="Group 10"/>
                <p:cNvGrpSpPr/>
                <p:nvPr/>
              </p:nvGrpSpPr>
              <p:grpSpPr>
                <a:xfrm>
                  <a:off x="0" y="0"/>
                  <a:ext cx="629" cy="269"/>
                  <a:chOff x="0" y="0"/>
                  <a:chExt cx="629" cy="269"/>
                </a:xfrm>
              </p:grpSpPr>
              <p:sp>
                <p:nvSpPr>
                  <p:cNvPr id="13323" name="AutoShape 284"/>
                  <p:cNvSpPr>
                    <a:spLocks noChangeArrowheads="1"/>
                  </p:cNvSpPr>
                  <p:nvPr/>
                </p:nvSpPr>
                <p:spPr bwMode="auto">
                  <a:xfrm>
                    <a:off x="0" y="4"/>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24" name="AutoShape 285"/>
                  <p:cNvSpPr>
                    <a:spLocks noChangeArrowheads="1"/>
                  </p:cNvSpPr>
                  <p:nvPr/>
                </p:nvSpPr>
                <p:spPr bwMode="auto">
                  <a:xfrm rot="5400000">
                    <a:off x="488" y="129"/>
                    <a:ext cx="265"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8682" name="Group 13"/>
                <p:cNvGrpSpPr/>
                <p:nvPr/>
              </p:nvGrpSpPr>
              <p:grpSpPr>
                <a:xfrm rot="2700000">
                  <a:off x="270" y="90"/>
                  <a:ext cx="282" cy="662"/>
                  <a:chOff x="0" y="0"/>
                  <a:chExt cx="282" cy="662"/>
                </a:xfrm>
              </p:grpSpPr>
              <p:sp>
                <p:nvSpPr>
                  <p:cNvPr id="13326" name="AutoShape 287"/>
                  <p:cNvSpPr>
                    <a:spLocks noChangeArrowheads="1"/>
                  </p:cNvSpPr>
                  <p:nvPr/>
                </p:nvSpPr>
                <p:spPr bwMode="auto">
                  <a:xfrm>
                    <a:off x="0" y="0"/>
                    <a:ext cx="264"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27" name="AutoShape 288"/>
                  <p:cNvSpPr>
                    <a:spLocks noChangeArrowheads="1"/>
                  </p:cNvSpPr>
                  <p:nvPr/>
                </p:nvSpPr>
                <p:spPr bwMode="auto">
                  <a:xfrm rot="5400000">
                    <a:off x="141" y="521"/>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8685" name="Group 16"/>
              <p:cNvGrpSpPr/>
              <p:nvPr/>
            </p:nvGrpSpPr>
            <p:grpSpPr>
              <a:xfrm rot="1320000">
                <a:off x="0" y="0"/>
                <a:ext cx="753" cy="596"/>
                <a:chOff x="0" y="0"/>
                <a:chExt cx="753" cy="596"/>
              </a:xfrm>
            </p:grpSpPr>
            <p:grpSp>
              <p:nvGrpSpPr>
                <p:cNvPr id="28686" name="Group 17"/>
                <p:cNvGrpSpPr/>
                <p:nvPr/>
              </p:nvGrpSpPr>
              <p:grpSpPr>
                <a:xfrm>
                  <a:off x="0" y="0"/>
                  <a:ext cx="659" cy="272"/>
                  <a:chOff x="0" y="0"/>
                  <a:chExt cx="659" cy="272"/>
                </a:xfrm>
              </p:grpSpPr>
              <p:sp>
                <p:nvSpPr>
                  <p:cNvPr id="13330" name="AutoShape 291"/>
                  <p:cNvSpPr>
                    <a:spLocks noChangeArrowheads="1"/>
                  </p:cNvSpPr>
                  <p:nvPr/>
                </p:nvSpPr>
                <p:spPr bwMode="auto">
                  <a:xfrm>
                    <a:off x="0" y="0"/>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31" name="AutoShape 292"/>
                  <p:cNvSpPr>
                    <a:spLocks noChangeArrowheads="1"/>
                  </p:cNvSpPr>
                  <p:nvPr/>
                </p:nvSpPr>
                <p:spPr bwMode="auto">
                  <a:xfrm rot="5400000">
                    <a:off x="519" y="131"/>
                    <a:ext cx="266"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8689" name="Group 20"/>
                <p:cNvGrpSpPr/>
                <p:nvPr/>
              </p:nvGrpSpPr>
              <p:grpSpPr>
                <a:xfrm rot="2700000">
                  <a:off x="272" y="115"/>
                  <a:ext cx="303" cy="649"/>
                  <a:chOff x="0" y="0"/>
                  <a:chExt cx="303" cy="649"/>
                </a:xfrm>
              </p:grpSpPr>
              <p:sp>
                <p:nvSpPr>
                  <p:cNvPr id="13333" name="AutoShape 294"/>
                  <p:cNvSpPr>
                    <a:spLocks noChangeArrowheads="1"/>
                  </p:cNvSpPr>
                  <p:nvPr/>
                </p:nvSpPr>
                <p:spPr bwMode="auto">
                  <a:xfrm>
                    <a:off x="0" y="0"/>
                    <a:ext cx="265"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34" name="AutoShape 295"/>
                  <p:cNvSpPr>
                    <a:spLocks noChangeArrowheads="1"/>
                  </p:cNvSpPr>
                  <p:nvPr/>
                </p:nvSpPr>
                <p:spPr bwMode="auto">
                  <a:xfrm rot="5400000">
                    <a:off x="162" y="508"/>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13335" name="Oval 296"/>
            <p:cNvSpPr>
              <a:spLocks noChangeAspect="1" noChangeArrowheads="1"/>
            </p:cNvSpPr>
            <p:nvPr/>
          </p:nvSpPr>
          <p:spPr bwMode="auto">
            <a:xfrm>
              <a:off x="6446" y="613"/>
              <a:ext cx="2534" cy="785"/>
            </a:xfrm>
            <a:prstGeom prst="ellipse">
              <a:avLst/>
            </a:prstGeom>
            <a:gradFill rotWithShape="1">
              <a:gsLst>
                <a:gs pos="0">
                  <a:schemeClr val="tx1"/>
                </a:gs>
                <a:gs pos="100000">
                  <a:srgbClr val="333333"/>
                </a:gs>
              </a:gsLst>
              <a:lin ang="18900000" scaled="1"/>
            </a:gradFill>
            <a:ln w="9525" cmpd="sng">
              <a:round/>
            </a:ln>
            <a:effectLst/>
            <a:scene3d>
              <a:camera prst="legacyPerspectiveBottomRight"/>
              <a:lightRig rig="legacyFlat1" dir="r"/>
            </a:scene3d>
            <a:sp3d extrusionH="11100" prstMaterial="legacyMatte">
              <a:bevelT w="13500" h="13500" prst="angle"/>
              <a:bevelB w="13500" h="13500" prst="angle"/>
              <a:extrusionClr>
                <a:srgbClr val="333333"/>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36" name="Oval 301"/>
            <p:cNvSpPr>
              <a:spLocks noChangeAspect="1" noChangeArrowheads="1"/>
            </p:cNvSpPr>
            <p:nvPr/>
          </p:nvSpPr>
          <p:spPr bwMode="auto">
            <a:xfrm>
              <a:off x="3172" y="2438"/>
              <a:ext cx="2539" cy="784"/>
            </a:xfrm>
            <a:prstGeom prst="ellipse">
              <a:avLst/>
            </a:prstGeom>
            <a:solidFill>
              <a:schemeClr val="tx1"/>
            </a:solidFill>
            <a:ln w="9525" cmpd="sng">
              <a:round/>
            </a:ln>
            <a:effectLst/>
            <a:scene3d>
              <a:camera prst="legacyPerspectiveBottomRight"/>
              <a:lightRig rig="legacyFlat1" dir="r"/>
            </a:scene3d>
            <a:sp3d extrusionH="11100" prstMaterial="legacyMatte">
              <a:bevelT w="13500" h="13500" prst="angle"/>
              <a:bevelB w="13500" h="13500" prst="angle"/>
              <a:extrusionClr>
                <a:schemeClr val="tx1"/>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8694" name="Group 25"/>
            <p:cNvGrpSpPr/>
            <p:nvPr/>
          </p:nvGrpSpPr>
          <p:grpSpPr>
            <a:xfrm>
              <a:off x="2819" y="2139"/>
              <a:ext cx="1696" cy="1501"/>
              <a:chOff x="0" y="0"/>
              <a:chExt cx="787" cy="712"/>
            </a:xfrm>
          </p:grpSpPr>
          <p:grpSp>
            <p:nvGrpSpPr>
              <p:cNvPr id="28695" name="Group 26"/>
              <p:cNvGrpSpPr/>
              <p:nvPr/>
            </p:nvGrpSpPr>
            <p:grpSpPr>
              <a:xfrm>
                <a:off x="44" y="152"/>
                <a:ext cx="743" cy="560"/>
                <a:chOff x="0" y="0"/>
                <a:chExt cx="743" cy="560"/>
              </a:xfrm>
            </p:grpSpPr>
            <p:grpSp>
              <p:nvGrpSpPr>
                <p:cNvPr id="28696" name="Group 27"/>
                <p:cNvGrpSpPr/>
                <p:nvPr/>
              </p:nvGrpSpPr>
              <p:grpSpPr>
                <a:xfrm>
                  <a:off x="0" y="0"/>
                  <a:ext cx="630" cy="269"/>
                  <a:chOff x="0" y="0"/>
                  <a:chExt cx="630" cy="269"/>
                </a:xfrm>
              </p:grpSpPr>
              <p:sp>
                <p:nvSpPr>
                  <p:cNvPr id="13340" name="AutoShape 305"/>
                  <p:cNvSpPr>
                    <a:spLocks noChangeArrowheads="1"/>
                  </p:cNvSpPr>
                  <p:nvPr/>
                </p:nvSpPr>
                <p:spPr bwMode="auto">
                  <a:xfrm>
                    <a:off x="0" y="4"/>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41" name="AutoShape 306"/>
                  <p:cNvSpPr>
                    <a:spLocks noChangeArrowheads="1"/>
                  </p:cNvSpPr>
                  <p:nvPr/>
                </p:nvSpPr>
                <p:spPr bwMode="auto">
                  <a:xfrm rot="5400000">
                    <a:off x="489" y="129"/>
                    <a:ext cx="265"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8699" name="Group 30"/>
                <p:cNvGrpSpPr/>
                <p:nvPr/>
              </p:nvGrpSpPr>
              <p:grpSpPr>
                <a:xfrm rot="2700000">
                  <a:off x="270" y="87"/>
                  <a:ext cx="282" cy="664"/>
                  <a:chOff x="0" y="0"/>
                  <a:chExt cx="282" cy="664"/>
                </a:xfrm>
              </p:grpSpPr>
              <p:sp>
                <p:nvSpPr>
                  <p:cNvPr id="13343" name="AutoShape 308"/>
                  <p:cNvSpPr>
                    <a:spLocks noChangeArrowheads="1"/>
                  </p:cNvSpPr>
                  <p:nvPr/>
                </p:nvSpPr>
                <p:spPr bwMode="auto">
                  <a:xfrm>
                    <a:off x="0" y="0"/>
                    <a:ext cx="266"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44" name="AutoShape 309"/>
                  <p:cNvSpPr>
                    <a:spLocks noChangeArrowheads="1"/>
                  </p:cNvSpPr>
                  <p:nvPr/>
                </p:nvSpPr>
                <p:spPr bwMode="auto">
                  <a:xfrm rot="5400000">
                    <a:off x="141" y="523"/>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8702" name="Group 33"/>
              <p:cNvGrpSpPr/>
              <p:nvPr/>
            </p:nvGrpSpPr>
            <p:grpSpPr>
              <a:xfrm rot="1320000">
                <a:off x="0" y="0"/>
                <a:ext cx="751" cy="595"/>
                <a:chOff x="0" y="0"/>
                <a:chExt cx="751" cy="595"/>
              </a:xfrm>
            </p:grpSpPr>
            <p:grpSp>
              <p:nvGrpSpPr>
                <p:cNvPr id="28703" name="Group 34"/>
                <p:cNvGrpSpPr/>
                <p:nvPr/>
              </p:nvGrpSpPr>
              <p:grpSpPr>
                <a:xfrm>
                  <a:off x="0" y="0"/>
                  <a:ext cx="656" cy="273"/>
                  <a:chOff x="0" y="0"/>
                  <a:chExt cx="656" cy="273"/>
                </a:xfrm>
              </p:grpSpPr>
              <p:sp>
                <p:nvSpPr>
                  <p:cNvPr id="13347" name="AutoShape 312"/>
                  <p:cNvSpPr>
                    <a:spLocks noChangeArrowheads="1"/>
                  </p:cNvSpPr>
                  <p:nvPr/>
                </p:nvSpPr>
                <p:spPr bwMode="auto">
                  <a:xfrm>
                    <a:off x="0" y="0"/>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48" name="AutoShape 313"/>
                  <p:cNvSpPr>
                    <a:spLocks noChangeArrowheads="1"/>
                  </p:cNvSpPr>
                  <p:nvPr/>
                </p:nvSpPr>
                <p:spPr bwMode="auto">
                  <a:xfrm rot="5400000">
                    <a:off x="516" y="132"/>
                    <a:ext cx="266"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8706" name="Group 37"/>
                <p:cNvGrpSpPr/>
                <p:nvPr/>
              </p:nvGrpSpPr>
              <p:grpSpPr>
                <a:xfrm rot="2700000">
                  <a:off x="274" y="118"/>
                  <a:ext cx="304" cy="650"/>
                  <a:chOff x="0" y="0"/>
                  <a:chExt cx="304" cy="650"/>
                </a:xfrm>
              </p:grpSpPr>
              <p:sp>
                <p:nvSpPr>
                  <p:cNvPr id="13350" name="AutoShape 315"/>
                  <p:cNvSpPr>
                    <a:spLocks noChangeArrowheads="1"/>
                  </p:cNvSpPr>
                  <p:nvPr/>
                </p:nvSpPr>
                <p:spPr bwMode="auto">
                  <a:xfrm>
                    <a:off x="0" y="0"/>
                    <a:ext cx="264"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51" name="AutoShape 316"/>
                  <p:cNvSpPr>
                    <a:spLocks noChangeArrowheads="1"/>
                  </p:cNvSpPr>
                  <p:nvPr/>
                </p:nvSpPr>
                <p:spPr bwMode="auto">
                  <a:xfrm rot="5400000">
                    <a:off x="163" y="509"/>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13352" name="Oval 317"/>
            <p:cNvSpPr>
              <a:spLocks noChangeAspect="1" noChangeArrowheads="1"/>
            </p:cNvSpPr>
            <p:nvPr/>
          </p:nvSpPr>
          <p:spPr bwMode="auto">
            <a:xfrm>
              <a:off x="3099" y="2354"/>
              <a:ext cx="2535" cy="784"/>
            </a:xfrm>
            <a:prstGeom prst="ellipse">
              <a:avLst/>
            </a:prstGeom>
            <a:gradFill rotWithShape="1">
              <a:gsLst>
                <a:gs pos="0">
                  <a:schemeClr val="tx1"/>
                </a:gs>
                <a:gs pos="100000">
                  <a:srgbClr val="333333"/>
                </a:gs>
              </a:gsLst>
              <a:lin ang="18900000" scaled="1"/>
            </a:gradFill>
            <a:ln w="9525" cmpd="sng">
              <a:round/>
            </a:ln>
            <a:effectLst/>
            <a:scene3d>
              <a:camera prst="legacyPerspectiveBottomRight"/>
              <a:lightRig rig="legacyFlat1" dir="r"/>
            </a:scene3d>
            <a:sp3d extrusionH="11100" prstMaterial="legacyMatte">
              <a:bevelT w="13500" h="13500" prst="angle"/>
              <a:bevelB w="13500" h="13500" prst="angle"/>
              <a:extrusionClr>
                <a:srgbClr val="333333"/>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53" name="Oval 318"/>
            <p:cNvSpPr>
              <a:spLocks noChangeAspect="1" noChangeArrowheads="1"/>
            </p:cNvSpPr>
            <p:nvPr/>
          </p:nvSpPr>
          <p:spPr bwMode="auto">
            <a:xfrm>
              <a:off x="6521" y="4066"/>
              <a:ext cx="2534" cy="784"/>
            </a:xfrm>
            <a:prstGeom prst="ellipse">
              <a:avLst/>
            </a:prstGeom>
            <a:solidFill>
              <a:schemeClr val="tx1"/>
            </a:solidFill>
            <a:ln w="9525" cmpd="sng">
              <a:round/>
            </a:ln>
            <a:effectLst/>
            <a:scene3d>
              <a:camera prst="legacyPerspectiveBottomRight"/>
              <a:lightRig rig="legacyFlat1" dir="r"/>
            </a:scene3d>
            <a:sp3d extrusionH="11100" prstMaterial="legacyMatte">
              <a:bevelT w="13500" h="13500" prst="angle"/>
              <a:bevelB w="13500" h="13500" prst="angle"/>
              <a:extrusionClr>
                <a:schemeClr val="tx1"/>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8711" name="Group 42"/>
            <p:cNvGrpSpPr/>
            <p:nvPr/>
          </p:nvGrpSpPr>
          <p:grpSpPr>
            <a:xfrm>
              <a:off x="6168" y="3769"/>
              <a:ext cx="1689" cy="1503"/>
              <a:chOff x="0" y="0"/>
              <a:chExt cx="784" cy="713"/>
            </a:xfrm>
          </p:grpSpPr>
          <p:grpSp>
            <p:nvGrpSpPr>
              <p:cNvPr id="28712" name="Group 43"/>
              <p:cNvGrpSpPr/>
              <p:nvPr/>
            </p:nvGrpSpPr>
            <p:grpSpPr>
              <a:xfrm>
                <a:off x="44" y="151"/>
                <a:ext cx="740" cy="562"/>
                <a:chOff x="0" y="0"/>
                <a:chExt cx="740" cy="562"/>
              </a:xfrm>
            </p:grpSpPr>
            <p:grpSp>
              <p:nvGrpSpPr>
                <p:cNvPr id="28713" name="Group 44"/>
                <p:cNvGrpSpPr/>
                <p:nvPr/>
              </p:nvGrpSpPr>
              <p:grpSpPr>
                <a:xfrm>
                  <a:off x="0" y="0"/>
                  <a:ext cx="630" cy="269"/>
                  <a:chOff x="0" y="0"/>
                  <a:chExt cx="630" cy="269"/>
                </a:xfrm>
              </p:grpSpPr>
              <p:sp>
                <p:nvSpPr>
                  <p:cNvPr id="13357" name="AutoShape 322"/>
                  <p:cNvSpPr>
                    <a:spLocks noChangeArrowheads="1"/>
                  </p:cNvSpPr>
                  <p:nvPr/>
                </p:nvSpPr>
                <p:spPr bwMode="auto">
                  <a:xfrm>
                    <a:off x="0" y="4"/>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58" name="AutoShape 323"/>
                  <p:cNvSpPr>
                    <a:spLocks noChangeArrowheads="1"/>
                  </p:cNvSpPr>
                  <p:nvPr/>
                </p:nvSpPr>
                <p:spPr bwMode="auto">
                  <a:xfrm rot="5400000">
                    <a:off x="489" y="129"/>
                    <a:ext cx="265"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8716" name="Group 47"/>
                <p:cNvGrpSpPr/>
                <p:nvPr/>
              </p:nvGrpSpPr>
              <p:grpSpPr>
                <a:xfrm rot="2700000">
                  <a:off x="264" y="86"/>
                  <a:ext cx="281" cy="661"/>
                  <a:chOff x="0" y="0"/>
                  <a:chExt cx="281" cy="661"/>
                </a:xfrm>
              </p:grpSpPr>
              <p:sp>
                <p:nvSpPr>
                  <p:cNvPr id="13360" name="AutoShape 325"/>
                  <p:cNvSpPr>
                    <a:spLocks noChangeArrowheads="1"/>
                  </p:cNvSpPr>
                  <p:nvPr/>
                </p:nvSpPr>
                <p:spPr bwMode="auto">
                  <a:xfrm>
                    <a:off x="0" y="0"/>
                    <a:ext cx="265" cy="6"/>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61" name="AutoShape 326"/>
                  <p:cNvSpPr>
                    <a:spLocks noChangeArrowheads="1"/>
                  </p:cNvSpPr>
                  <p:nvPr/>
                </p:nvSpPr>
                <p:spPr bwMode="auto">
                  <a:xfrm rot="5400000">
                    <a:off x="140" y="520"/>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8719" name="Group 50"/>
              <p:cNvGrpSpPr/>
              <p:nvPr/>
            </p:nvGrpSpPr>
            <p:grpSpPr>
              <a:xfrm rot="1320000">
                <a:off x="0" y="0"/>
                <a:ext cx="754" cy="595"/>
                <a:chOff x="0" y="0"/>
                <a:chExt cx="754" cy="595"/>
              </a:xfrm>
            </p:grpSpPr>
            <p:grpSp>
              <p:nvGrpSpPr>
                <p:cNvPr id="28720" name="Group 51"/>
                <p:cNvGrpSpPr/>
                <p:nvPr/>
              </p:nvGrpSpPr>
              <p:grpSpPr>
                <a:xfrm>
                  <a:off x="0" y="0"/>
                  <a:ext cx="659" cy="274"/>
                  <a:chOff x="0" y="0"/>
                  <a:chExt cx="659" cy="274"/>
                </a:xfrm>
              </p:grpSpPr>
              <p:sp>
                <p:nvSpPr>
                  <p:cNvPr id="13364" name="AutoShape 329"/>
                  <p:cNvSpPr>
                    <a:spLocks noChangeArrowheads="1"/>
                  </p:cNvSpPr>
                  <p:nvPr/>
                </p:nvSpPr>
                <p:spPr bwMode="auto">
                  <a:xfrm>
                    <a:off x="0" y="0"/>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65" name="AutoShape 330"/>
                  <p:cNvSpPr>
                    <a:spLocks noChangeArrowheads="1"/>
                  </p:cNvSpPr>
                  <p:nvPr/>
                </p:nvSpPr>
                <p:spPr bwMode="auto">
                  <a:xfrm rot="5400000">
                    <a:off x="518" y="133"/>
                    <a:ext cx="265"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8723" name="Group 54"/>
                <p:cNvGrpSpPr/>
                <p:nvPr/>
              </p:nvGrpSpPr>
              <p:grpSpPr>
                <a:xfrm rot="2700000">
                  <a:off x="270" y="111"/>
                  <a:ext cx="305" cy="653"/>
                  <a:chOff x="0" y="0"/>
                  <a:chExt cx="305" cy="653"/>
                </a:xfrm>
              </p:grpSpPr>
              <p:sp>
                <p:nvSpPr>
                  <p:cNvPr id="13367" name="AutoShape 332"/>
                  <p:cNvSpPr>
                    <a:spLocks noChangeArrowheads="1"/>
                  </p:cNvSpPr>
                  <p:nvPr/>
                </p:nvSpPr>
                <p:spPr bwMode="auto">
                  <a:xfrm>
                    <a:off x="0" y="0"/>
                    <a:ext cx="265"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68" name="AutoShape 333"/>
                  <p:cNvSpPr>
                    <a:spLocks noChangeArrowheads="1"/>
                  </p:cNvSpPr>
                  <p:nvPr/>
                </p:nvSpPr>
                <p:spPr bwMode="auto">
                  <a:xfrm rot="5400000">
                    <a:off x="164" y="512"/>
                    <a:ext cx="7" cy="265"/>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squar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13369" name="Oval 334"/>
            <p:cNvSpPr>
              <a:spLocks noChangeAspect="1" noChangeArrowheads="1"/>
            </p:cNvSpPr>
            <p:nvPr/>
          </p:nvSpPr>
          <p:spPr bwMode="auto">
            <a:xfrm>
              <a:off x="6448" y="3984"/>
              <a:ext cx="2535" cy="784"/>
            </a:xfrm>
            <a:prstGeom prst="ellipse">
              <a:avLst/>
            </a:prstGeom>
            <a:gradFill rotWithShape="1">
              <a:gsLst>
                <a:gs pos="0">
                  <a:schemeClr val="tx1"/>
                </a:gs>
                <a:gs pos="100000">
                  <a:srgbClr val="333333"/>
                </a:gs>
              </a:gsLst>
              <a:lin ang="18900000" scaled="1"/>
            </a:gradFill>
            <a:ln w="9525" cmpd="sng">
              <a:round/>
            </a:ln>
            <a:effectLst/>
            <a:scene3d>
              <a:camera prst="legacyPerspectiveBottomRight"/>
              <a:lightRig rig="legacyFlat1" dir="r"/>
            </a:scene3d>
            <a:sp3d extrusionH="11100" prstMaterial="legacyMatte">
              <a:bevelT w="13500" h="13500" prst="angle"/>
              <a:bevelB w="13500" h="13500" prst="angle"/>
              <a:extrusionClr>
                <a:srgbClr val="333333"/>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8727" name="Group 58"/>
            <p:cNvGrpSpPr>
              <a:grpSpLocks noChangeAspect="1"/>
            </p:cNvGrpSpPr>
            <p:nvPr/>
          </p:nvGrpSpPr>
          <p:grpSpPr>
            <a:xfrm>
              <a:off x="5468" y="1696"/>
              <a:ext cx="2051" cy="2007"/>
              <a:chOff x="0" y="0"/>
              <a:chExt cx="1408" cy="1410"/>
            </a:xfrm>
          </p:grpSpPr>
          <p:sp>
            <p:nvSpPr>
              <p:cNvPr id="28728" name="Oval 336"/>
              <p:cNvSpPr>
                <a:spLocks noChangeAspect="1"/>
              </p:cNvSpPr>
              <p:nvPr/>
            </p:nvSpPr>
            <p:spPr>
              <a:xfrm>
                <a:off x="0" y="0"/>
                <a:ext cx="1408" cy="1410"/>
              </a:xfrm>
              <a:prstGeom prst="ellipse">
                <a:avLst/>
              </a:prstGeom>
              <a:gradFill rotWithShape="1">
                <a:gsLst>
                  <a:gs pos="0">
                    <a:srgbClr val="767600"/>
                  </a:gs>
                  <a:gs pos="100000">
                    <a:srgbClr val="FFFF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29" name="Oval 337"/>
              <p:cNvSpPr>
                <a:spLocks noChangeAspect="1"/>
              </p:cNvSpPr>
              <p:nvPr/>
            </p:nvSpPr>
            <p:spPr>
              <a:xfrm>
                <a:off x="17" y="8"/>
                <a:ext cx="1375" cy="1374"/>
              </a:xfrm>
              <a:prstGeom prst="ellipse">
                <a:avLst/>
              </a:prstGeom>
              <a:gradFill rotWithShape="1">
                <a:gsLst>
                  <a:gs pos="0">
                    <a:srgbClr val="FFFF00">
                      <a:alpha val="0"/>
                    </a:srgbClr>
                  </a:gs>
                  <a:gs pos="100000">
                    <a:srgbClr val="FFFF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30" name="Oval 338"/>
              <p:cNvSpPr>
                <a:spLocks noChangeAspect="1"/>
              </p:cNvSpPr>
              <p:nvPr/>
            </p:nvSpPr>
            <p:spPr>
              <a:xfrm>
                <a:off x="51" y="21"/>
                <a:ext cx="1308" cy="1285"/>
              </a:xfrm>
              <a:prstGeom prst="ellipse">
                <a:avLst/>
              </a:prstGeom>
              <a:gradFill rotWithShape="1">
                <a:gsLst>
                  <a:gs pos="0">
                    <a:srgbClr val="CACA00"/>
                  </a:gs>
                  <a:gs pos="100000">
                    <a:srgbClr val="FFFF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31" name="Oval 339"/>
              <p:cNvSpPr>
                <a:spLocks noChangeAspect="1"/>
              </p:cNvSpPr>
              <p:nvPr/>
            </p:nvSpPr>
            <p:spPr>
              <a:xfrm>
                <a:off x="123" y="58"/>
                <a:ext cx="1164" cy="1042"/>
              </a:xfrm>
              <a:prstGeom prst="ellipse">
                <a:avLst/>
              </a:prstGeom>
              <a:gradFill rotWithShape="1">
                <a:gsLst>
                  <a:gs pos="0">
                    <a:srgbClr val="FFFFFF"/>
                  </a:gs>
                  <a:gs pos="100000">
                    <a:srgbClr val="FFFF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732" name="Rectangle 341"/>
            <p:cNvSpPr/>
            <p:nvPr/>
          </p:nvSpPr>
          <p:spPr>
            <a:xfrm>
              <a:off x="7718" y="741"/>
              <a:ext cx="4302" cy="541"/>
            </a:xfrm>
            <a:prstGeom prst="rect">
              <a:avLst/>
            </a:prstGeom>
            <a:gradFill rotWithShape="1">
              <a:gsLst>
                <a:gs pos="0">
                  <a:srgbClr val="CC0000">
                    <a:alpha val="39998"/>
                  </a:srgbClr>
                </a:gs>
                <a:gs pos="100000">
                  <a:srgbClr val="5E0000">
                    <a:alpha val="0"/>
                  </a:srgbClr>
                </a:gs>
              </a:gsLst>
              <a:lin ang="0" scaled="1"/>
              <a:tileRect/>
            </a:gradFill>
            <a:ln w="9525">
              <a:noFill/>
            </a:ln>
          </p:spPr>
          <p:txBody>
            <a:bodyPr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8733" name="Group 64"/>
            <p:cNvGrpSpPr/>
            <p:nvPr/>
          </p:nvGrpSpPr>
          <p:grpSpPr>
            <a:xfrm>
              <a:off x="6711" y="0"/>
              <a:ext cx="2055" cy="2016"/>
              <a:chOff x="0" y="0"/>
              <a:chExt cx="1407" cy="1410"/>
            </a:xfrm>
          </p:grpSpPr>
          <p:sp>
            <p:nvSpPr>
              <p:cNvPr id="28734" name="Oval 343"/>
              <p:cNvSpPr/>
              <p:nvPr/>
            </p:nvSpPr>
            <p:spPr>
              <a:xfrm>
                <a:off x="0" y="0"/>
                <a:ext cx="1407" cy="1410"/>
              </a:xfrm>
              <a:prstGeom prst="ellipse">
                <a:avLst/>
              </a:prstGeom>
              <a:gradFill rotWithShape="1">
                <a:gsLst>
                  <a:gs pos="0">
                    <a:srgbClr val="761800"/>
                  </a:gs>
                  <a:gs pos="100000">
                    <a:srgbClr val="FF33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35" name="Oval 344"/>
              <p:cNvSpPr/>
              <p:nvPr/>
            </p:nvSpPr>
            <p:spPr>
              <a:xfrm>
                <a:off x="17" y="8"/>
                <a:ext cx="1375" cy="1374"/>
              </a:xfrm>
              <a:prstGeom prst="ellipse">
                <a:avLst/>
              </a:prstGeom>
              <a:gradFill rotWithShape="1">
                <a:gsLst>
                  <a:gs pos="0">
                    <a:srgbClr val="FF3300">
                      <a:alpha val="0"/>
                    </a:srgbClr>
                  </a:gs>
                  <a:gs pos="100000">
                    <a:srgbClr val="FFB8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36" name="Oval 345"/>
              <p:cNvSpPr/>
              <p:nvPr/>
            </p:nvSpPr>
            <p:spPr>
              <a:xfrm>
                <a:off x="50" y="21"/>
                <a:ext cx="1308" cy="1285"/>
              </a:xfrm>
              <a:prstGeom prst="ellipse">
                <a:avLst/>
              </a:prstGeom>
              <a:gradFill rotWithShape="1">
                <a:gsLst>
                  <a:gs pos="0">
                    <a:srgbClr val="CA2800"/>
                  </a:gs>
                  <a:gs pos="100000">
                    <a:srgbClr val="FF33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37" name="Oval 346"/>
              <p:cNvSpPr/>
              <p:nvPr/>
            </p:nvSpPr>
            <p:spPr>
              <a:xfrm>
                <a:off x="122" y="58"/>
                <a:ext cx="1164" cy="1042"/>
              </a:xfrm>
              <a:prstGeom prst="ellipse">
                <a:avLst/>
              </a:prstGeom>
              <a:gradFill rotWithShape="1">
                <a:gsLst>
                  <a:gs pos="0">
                    <a:srgbClr val="FFFFFF"/>
                  </a:gs>
                  <a:gs pos="100000">
                    <a:srgbClr val="FF33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738" name="Rectangle 349"/>
            <p:cNvSpPr/>
            <p:nvPr/>
          </p:nvSpPr>
          <p:spPr>
            <a:xfrm rot="10800000">
              <a:off x="675" y="2475"/>
              <a:ext cx="3814" cy="540"/>
            </a:xfrm>
            <a:prstGeom prst="rect">
              <a:avLst/>
            </a:prstGeom>
            <a:gradFill rotWithShape="1">
              <a:gsLst>
                <a:gs pos="0">
                  <a:srgbClr val="CC0000">
                    <a:alpha val="39998"/>
                  </a:srgbClr>
                </a:gs>
                <a:gs pos="100000">
                  <a:srgbClr val="5E0000">
                    <a:alpha val="0"/>
                  </a:srgbClr>
                </a:gs>
              </a:gsLst>
              <a:lin ang="0" scaled="1"/>
              <a:tileRect/>
            </a:gradFill>
            <a:ln w="9525">
              <a:noFill/>
            </a:ln>
          </p:spPr>
          <p:txBody>
            <a:bodyPr rot="10800000"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8739" name="Group 70"/>
            <p:cNvGrpSpPr/>
            <p:nvPr/>
          </p:nvGrpSpPr>
          <p:grpSpPr>
            <a:xfrm>
              <a:off x="3375" y="1740"/>
              <a:ext cx="2056" cy="2016"/>
              <a:chOff x="0" y="0"/>
              <a:chExt cx="1407" cy="1410"/>
            </a:xfrm>
          </p:grpSpPr>
          <p:sp>
            <p:nvSpPr>
              <p:cNvPr id="28740" name="Oval 351"/>
              <p:cNvSpPr/>
              <p:nvPr/>
            </p:nvSpPr>
            <p:spPr>
              <a:xfrm>
                <a:off x="0" y="0"/>
                <a:ext cx="1407" cy="1410"/>
              </a:xfrm>
              <a:prstGeom prst="ellipse">
                <a:avLst/>
              </a:prstGeom>
              <a:gradFill rotWithShape="1">
                <a:gsLst>
                  <a:gs pos="0">
                    <a:srgbClr val="761800"/>
                  </a:gs>
                  <a:gs pos="100000">
                    <a:srgbClr val="FF33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41" name="Oval 352"/>
              <p:cNvSpPr/>
              <p:nvPr/>
            </p:nvSpPr>
            <p:spPr>
              <a:xfrm>
                <a:off x="17" y="8"/>
                <a:ext cx="1375" cy="1374"/>
              </a:xfrm>
              <a:prstGeom prst="ellipse">
                <a:avLst/>
              </a:prstGeom>
              <a:gradFill rotWithShape="1">
                <a:gsLst>
                  <a:gs pos="0">
                    <a:srgbClr val="FF3300">
                      <a:alpha val="0"/>
                    </a:srgbClr>
                  </a:gs>
                  <a:gs pos="100000">
                    <a:srgbClr val="FFB8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42" name="Oval 353"/>
              <p:cNvSpPr/>
              <p:nvPr/>
            </p:nvSpPr>
            <p:spPr>
              <a:xfrm>
                <a:off x="50" y="21"/>
                <a:ext cx="1308" cy="1285"/>
              </a:xfrm>
              <a:prstGeom prst="ellipse">
                <a:avLst/>
              </a:prstGeom>
              <a:gradFill rotWithShape="1">
                <a:gsLst>
                  <a:gs pos="0">
                    <a:srgbClr val="CA2800"/>
                  </a:gs>
                  <a:gs pos="100000">
                    <a:srgbClr val="FF33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43" name="Oval 354"/>
              <p:cNvSpPr/>
              <p:nvPr/>
            </p:nvSpPr>
            <p:spPr>
              <a:xfrm>
                <a:off x="122" y="58"/>
                <a:ext cx="1164" cy="1042"/>
              </a:xfrm>
              <a:prstGeom prst="ellipse">
                <a:avLst/>
              </a:prstGeom>
              <a:gradFill rotWithShape="1">
                <a:gsLst>
                  <a:gs pos="0">
                    <a:srgbClr val="FFFFFF"/>
                  </a:gs>
                  <a:gs pos="100000">
                    <a:srgbClr val="FF33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744" name="Rectangle 356"/>
            <p:cNvSpPr/>
            <p:nvPr/>
          </p:nvSpPr>
          <p:spPr>
            <a:xfrm>
              <a:off x="7718" y="4109"/>
              <a:ext cx="4302" cy="540"/>
            </a:xfrm>
            <a:prstGeom prst="rect">
              <a:avLst/>
            </a:prstGeom>
            <a:gradFill rotWithShape="1">
              <a:gsLst>
                <a:gs pos="0">
                  <a:srgbClr val="CC0000">
                    <a:alpha val="39998"/>
                  </a:srgbClr>
                </a:gs>
                <a:gs pos="100000">
                  <a:srgbClr val="5E0000">
                    <a:alpha val="0"/>
                  </a:srgbClr>
                </a:gs>
              </a:gsLst>
              <a:lin ang="0" scaled="1"/>
              <a:tileRect/>
            </a:gradFill>
            <a:ln w="9525">
              <a:noFill/>
            </a:ln>
          </p:spPr>
          <p:txBody>
            <a:bodyPr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8745" name="Group 76"/>
            <p:cNvGrpSpPr/>
            <p:nvPr/>
          </p:nvGrpSpPr>
          <p:grpSpPr>
            <a:xfrm>
              <a:off x="6726" y="3368"/>
              <a:ext cx="2056" cy="2016"/>
              <a:chOff x="0" y="0"/>
              <a:chExt cx="1407" cy="1410"/>
            </a:xfrm>
          </p:grpSpPr>
          <p:sp>
            <p:nvSpPr>
              <p:cNvPr id="28746" name="Oval 358"/>
              <p:cNvSpPr/>
              <p:nvPr/>
            </p:nvSpPr>
            <p:spPr>
              <a:xfrm>
                <a:off x="0" y="0"/>
                <a:ext cx="1407" cy="1410"/>
              </a:xfrm>
              <a:prstGeom prst="ellipse">
                <a:avLst/>
              </a:prstGeom>
              <a:gradFill rotWithShape="1">
                <a:gsLst>
                  <a:gs pos="0">
                    <a:srgbClr val="761800"/>
                  </a:gs>
                  <a:gs pos="100000">
                    <a:srgbClr val="FF33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47" name="Oval 359"/>
              <p:cNvSpPr/>
              <p:nvPr/>
            </p:nvSpPr>
            <p:spPr>
              <a:xfrm>
                <a:off x="17" y="8"/>
                <a:ext cx="1375" cy="1374"/>
              </a:xfrm>
              <a:prstGeom prst="ellipse">
                <a:avLst/>
              </a:prstGeom>
              <a:gradFill rotWithShape="1">
                <a:gsLst>
                  <a:gs pos="0">
                    <a:srgbClr val="FF3300">
                      <a:alpha val="0"/>
                    </a:srgbClr>
                  </a:gs>
                  <a:gs pos="100000">
                    <a:srgbClr val="FFB8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48" name="Oval 360"/>
              <p:cNvSpPr/>
              <p:nvPr/>
            </p:nvSpPr>
            <p:spPr>
              <a:xfrm>
                <a:off x="50" y="21"/>
                <a:ext cx="1308" cy="1285"/>
              </a:xfrm>
              <a:prstGeom prst="ellipse">
                <a:avLst/>
              </a:prstGeom>
              <a:gradFill rotWithShape="1">
                <a:gsLst>
                  <a:gs pos="0">
                    <a:srgbClr val="CA2800"/>
                  </a:gs>
                  <a:gs pos="100000">
                    <a:srgbClr val="FF33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49" name="Oval 361"/>
              <p:cNvSpPr/>
              <p:nvPr/>
            </p:nvSpPr>
            <p:spPr>
              <a:xfrm>
                <a:off x="122" y="58"/>
                <a:ext cx="1164" cy="1042"/>
              </a:xfrm>
              <a:prstGeom prst="ellipse">
                <a:avLst/>
              </a:prstGeom>
              <a:gradFill rotWithShape="1">
                <a:gsLst>
                  <a:gs pos="0">
                    <a:srgbClr val="FFFFFF"/>
                  </a:gs>
                  <a:gs pos="100000">
                    <a:srgbClr val="FF33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750" name="Text Box 370"/>
            <p:cNvSpPr txBox="1"/>
            <p:nvPr/>
          </p:nvSpPr>
          <p:spPr>
            <a:xfrm>
              <a:off x="6806" y="593"/>
              <a:ext cx="1347" cy="836"/>
            </a:xfrm>
            <a:prstGeom prst="rect">
              <a:avLst/>
            </a:prstGeom>
            <a:noFill/>
            <a:ln w="9525">
              <a:noFill/>
            </a:ln>
            <a:effectLst>
              <a:outerShdw dist="35921" dir="2699999" algn="ctr" rotWithShape="0">
                <a:schemeClr val="tx1"/>
              </a:outerShdw>
            </a:effectLst>
          </p:spPr>
          <p:txBody>
            <a:bodyPr wrap="square" anchor="t">
              <a:spAutoFit/>
            </a:bodyPr>
            <a:p>
              <a:pPr marL="85725" indent="-85725">
                <a:buFont typeface="Arial" panose="020B0604020202020204" pitchFamily="34" charset="0"/>
              </a:pPr>
              <a:r>
                <a:rPr lang="zh-CN" altLang="en-US" sz="2400" dirty="0">
                  <a:solidFill>
                    <a:schemeClr val="bg1"/>
                  </a:solidFill>
                  <a:latin typeface="HY헤드라인M" pitchFamily="2" charset="-127"/>
                  <a:ea typeface="宋体" panose="02010600030101010101" pitchFamily="2" charset="-122"/>
                </a:rPr>
                <a:t>    </a:t>
              </a:r>
              <a:r>
                <a:rPr lang="en-US" altLang="zh-CN" sz="2400" dirty="0">
                  <a:solidFill>
                    <a:schemeClr val="bg1"/>
                  </a:solidFill>
                  <a:latin typeface="HY헤드라인M" pitchFamily="2" charset="-127"/>
                  <a:ea typeface="宋体" panose="02010600030101010101" pitchFamily="2" charset="-122"/>
                </a:rPr>
                <a:t>1.</a:t>
              </a:r>
              <a:endParaRPr lang="en-US" altLang="zh-CN" sz="2400" dirty="0">
                <a:solidFill>
                  <a:schemeClr val="bg1"/>
                </a:solidFill>
                <a:latin typeface="HY헤드라인M" pitchFamily="2" charset="-127"/>
                <a:ea typeface="宋体" panose="02010600030101010101" pitchFamily="2" charset="-122"/>
              </a:endParaRPr>
            </a:p>
          </p:txBody>
        </p:sp>
        <p:sp>
          <p:nvSpPr>
            <p:cNvPr id="28751" name="Text Box 371"/>
            <p:cNvSpPr txBox="1"/>
            <p:nvPr/>
          </p:nvSpPr>
          <p:spPr>
            <a:xfrm>
              <a:off x="9265" y="650"/>
              <a:ext cx="3207" cy="724"/>
            </a:xfrm>
            <a:prstGeom prst="rect">
              <a:avLst/>
            </a:prstGeom>
            <a:noFill/>
            <a:ln w="9525">
              <a:noFill/>
            </a:ln>
            <a:effectLst>
              <a:outerShdw dist="17961" dir="2699999" algn="ctr" rotWithShape="0">
                <a:schemeClr val="tx1"/>
              </a:outerShdw>
            </a:effectLst>
          </p:spPr>
          <p:txBody>
            <a:bodyPr anchor="t">
              <a:spAutoFit/>
            </a:bodyPr>
            <a:p>
              <a:pPr marL="85725" indent="-85725">
                <a:buFont typeface="Arial" panose="020B0604020202020204" pitchFamily="34" charset="0"/>
              </a:pPr>
              <a:r>
                <a:rPr lang="zh-CN" altLang="en-US" b="0" dirty="0">
                  <a:latin typeface="Times New Roman" panose="02020603050405020304" pitchFamily="18" charset="0"/>
                  <a:ea typeface="黑体" panose="02010609060101010101" pitchFamily="49" charset="-122"/>
                </a:rPr>
                <a:t>测评前的动员</a:t>
              </a:r>
              <a:endParaRPr lang="zh-CN" altLang="en-US" b="0" dirty="0">
                <a:latin typeface="Times New Roman" panose="02020603050405020304" pitchFamily="18" charset="0"/>
                <a:ea typeface="黑体" panose="02010609060101010101" pitchFamily="49" charset="-122"/>
              </a:endParaRPr>
            </a:p>
          </p:txBody>
        </p:sp>
        <p:sp>
          <p:nvSpPr>
            <p:cNvPr id="28752" name="Text Box 372"/>
            <p:cNvSpPr txBox="1"/>
            <p:nvPr/>
          </p:nvSpPr>
          <p:spPr>
            <a:xfrm>
              <a:off x="3602" y="2408"/>
              <a:ext cx="1190" cy="836"/>
            </a:xfrm>
            <a:prstGeom prst="rect">
              <a:avLst/>
            </a:prstGeom>
            <a:noFill/>
            <a:ln w="9525">
              <a:noFill/>
            </a:ln>
            <a:effectLst>
              <a:outerShdw dist="35921" dir="2699999" algn="ctr" rotWithShape="0">
                <a:schemeClr val="tx1"/>
              </a:outerShdw>
            </a:effectLst>
          </p:spPr>
          <p:txBody>
            <a:bodyPr wrap="square" anchor="t">
              <a:spAutoFit/>
            </a:bodyPr>
            <a:p>
              <a:pPr marL="85725" indent="-85725">
                <a:buFont typeface="Arial" panose="020B0604020202020204" pitchFamily="34" charset="0"/>
              </a:pPr>
              <a:r>
                <a:rPr lang="zh-CN" altLang="en-US" sz="2400" dirty="0">
                  <a:solidFill>
                    <a:schemeClr val="bg1"/>
                  </a:solidFill>
                  <a:latin typeface="HY헤드라인M" pitchFamily="2" charset="-127"/>
                  <a:ea typeface="宋体" panose="02010600030101010101" pitchFamily="2" charset="-122"/>
                </a:rPr>
                <a:t>   </a:t>
              </a:r>
              <a:r>
                <a:rPr lang="en-US" altLang="zh-CN" sz="2400" dirty="0">
                  <a:solidFill>
                    <a:schemeClr val="bg1"/>
                  </a:solidFill>
                  <a:latin typeface="HY헤드라인M" pitchFamily="2" charset="-127"/>
                  <a:ea typeface="宋体" panose="02010600030101010101" pitchFamily="2" charset="-122"/>
                </a:rPr>
                <a:t>3.</a:t>
              </a:r>
              <a:endParaRPr lang="en-US" altLang="zh-CN" sz="2400" dirty="0">
                <a:solidFill>
                  <a:schemeClr val="bg1"/>
                </a:solidFill>
                <a:latin typeface="HY헤드라인M" pitchFamily="2" charset="-127"/>
                <a:ea typeface="宋体" panose="02010600030101010101" pitchFamily="2" charset="-122"/>
              </a:endParaRPr>
            </a:p>
          </p:txBody>
        </p:sp>
        <p:sp>
          <p:nvSpPr>
            <p:cNvPr id="28753" name="Text Box 373"/>
            <p:cNvSpPr txBox="1"/>
            <p:nvPr/>
          </p:nvSpPr>
          <p:spPr>
            <a:xfrm>
              <a:off x="6918" y="3997"/>
              <a:ext cx="1347" cy="836"/>
            </a:xfrm>
            <a:prstGeom prst="rect">
              <a:avLst/>
            </a:prstGeom>
            <a:noFill/>
            <a:ln w="9525">
              <a:noFill/>
            </a:ln>
            <a:effectLst>
              <a:outerShdw dist="35921" dir="2699999" algn="ctr" rotWithShape="0">
                <a:schemeClr val="tx1"/>
              </a:outerShdw>
            </a:effectLst>
          </p:spPr>
          <p:txBody>
            <a:bodyPr wrap="square" anchor="t">
              <a:spAutoFit/>
            </a:bodyPr>
            <a:p>
              <a:pPr marL="85725" indent="-85725">
                <a:buFont typeface="Arial" panose="020B0604020202020204" pitchFamily="34" charset="0"/>
              </a:pPr>
              <a:r>
                <a:rPr lang="zh-CN" altLang="en-US" sz="2400" dirty="0">
                  <a:solidFill>
                    <a:schemeClr val="bg1"/>
                  </a:solidFill>
                  <a:latin typeface="HY헤드라인M" pitchFamily="2" charset="-127"/>
                  <a:ea typeface="宋体" panose="02010600030101010101" pitchFamily="2" charset="-122"/>
                </a:rPr>
                <a:t>    </a:t>
              </a:r>
              <a:r>
                <a:rPr lang="en-US" altLang="zh-CN" sz="2400" dirty="0">
                  <a:solidFill>
                    <a:schemeClr val="bg1"/>
                  </a:solidFill>
                  <a:latin typeface="HY헤드라인M" pitchFamily="2" charset="-127"/>
                  <a:ea typeface="宋体" panose="02010600030101010101" pitchFamily="2" charset="-122"/>
                </a:rPr>
                <a:t>2.</a:t>
              </a:r>
              <a:endParaRPr lang="en-US" altLang="zh-CN" sz="2400" dirty="0">
                <a:solidFill>
                  <a:schemeClr val="bg1"/>
                </a:solidFill>
                <a:latin typeface="HY헤드라인M" pitchFamily="2" charset="-127"/>
                <a:ea typeface="宋体" panose="02010600030101010101" pitchFamily="2" charset="-122"/>
              </a:endParaRPr>
            </a:p>
          </p:txBody>
        </p:sp>
        <p:sp>
          <p:nvSpPr>
            <p:cNvPr id="28754" name="Text Box 371"/>
            <p:cNvSpPr txBox="1"/>
            <p:nvPr/>
          </p:nvSpPr>
          <p:spPr>
            <a:xfrm>
              <a:off x="9185" y="4113"/>
              <a:ext cx="3432" cy="1283"/>
            </a:xfrm>
            <a:prstGeom prst="rect">
              <a:avLst/>
            </a:prstGeom>
            <a:noFill/>
            <a:ln w="9525">
              <a:noFill/>
            </a:ln>
            <a:effectLst>
              <a:outerShdw dist="17961" dir="2699999" algn="ctr" rotWithShape="0">
                <a:schemeClr val="tx1"/>
              </a:outerShdw>
            </a:effectLst>
          </p:spPr>
          <p:txBody>
            <a:bodyPr anchor="t">
              <a:spAutoFit/>
            </a:bodyPr>
            <a:p>
              <a:pPr marL="85725" indent="-85725">
                <a:buFont typeface="Arial" panose="020B0604020202020204" pitchFamily="34" charset="0"/>
              </a:pPr>
              <a:r>
                <a:rPr lang="zh-CN" altLang="en-US" b="0" dirty="0">
                  <a:latin typeface="Times New Roman" panose="02020603050405020304" pitchFamily="18" charset="0"/>
                  <a:ea typeface="黑体" panose="02010609060101010101" pitchFamily="49" charset="-122"/>
                </a:rPr>
                <a:t>测评时间和环境的选择</a:t>
              </a:r>
              <a:endParaRPr lang="zh-CN" altLang="en-US" b="0" dirty="0">
                <a:latin typeface="Times New Roman" panose="02020603050405020304" pitchFamily="18" charset="0"/>
                <a:ea typeface="黑体" panose="02010609060101010101" pitchFamily="49" charset="-122"/>
              </a:endParaRPr>
            </a:p>
          </p:txBody>
        </p:sp>
        <p:sp>
          <p:nvSpPr>
            <p:cNvPr id="28755" name="Text Box 371"/>
            <p:cNvSpPr txBox="1"/>
            <p:nvPr/>
          </p:nvSpPr>
          <p:spPr>
            <a:xfrm>
              <a:off x="0" y="1955"/>
              <a:ext cx="2947" cy="780"/>
            </a:xfrm>
            <a:prstGeom prst="rect">
              <a:avLst/>
            </a:prstGeom>
            <a:noFill/>
            <a:ln w="9525">
              <a:noFill/>
            </a:ln>
            <a:effectLst>
              <a:outerShdw dist="17961" dir="2699999" algn="ctr" rotWithShape="0">
                <a:schemeClr val="tx1"/>
              </a:outerShdw>
            </a:effectLst>
          </p:spPr>
          <p:txBody>
            <a:bodyPr anchor="t">
              <a:spAutoFit/>
            </a:bodyPr>
            <a:p>
              <a:pPr marL="85725" indent="-85725" eaLnBrk="0" hangingPunct="0">
                <a:lnSpc>
                  <a:spcPct val="110000"/>
                </a:lnSpc>
                <a:buFont typeface="Arial" panose="020B0604020202020204" pitchFamily="34" charset="0"/>
              </a:pPr>
              <a:r>
                <a:rPr lang="zh-CN" altLang="en-US" dirty="0">
                  <a:latin typeface="Times New Roman" panose="02020603050405020304" pitchFamily="18" charset="0"/>
                  <a:ea typeface="黑体" panose="02010609060101010101" pitchFamily="49" charset="-122"/>
                </a:rPr>
                <a:t>测评操作程序</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1000" fill="hold"/>
                                        <p:tgtEl>
                                          <p:spTgt spid="13316"/>
                                        </p:tgtEl>
                                        <p:attrNameLst>
                                          <p:attrName>ppt_x</p:attrName>
                                        </p:attrNameLst>
                                      </p:cBhvr>
                                      <p:tavLst>
                                        <p:tav tm="0">
                                          <p:val>
                                            <p:strVal val="#ppt_x"/>
                                          </p:val>
                                        </p:tav>
                                        <p:tav tm="100000">
                                          <p:val>
                                            <p:strVal val="#ppt_x"/>
                                          </p:val>
                                        </p:tav>
                                      </p:tavLst>
                                    </p:anim>
                                    <p:anim calcmode="lin" valueType="num">
                                      <p:cBhvr additive="base">
                                        <p:cTn id="8" dur="1000" fill="hold"/>
                                        <p:tgtEl>
                                          <p:spTgt spid="133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316">
                                            <p:txEl>
                                              <p:charRg st="0" end="8"/>
                                            </p:txEl>
                                          </p:spTgt>
                                        </p:tgtEl>
                                        <p:attrNameLst>
                                          <p:attrName>style.visibility</p:attrName>
                                        </p:attrNameLst>
                                      </p:cBhvr>
                                      <p:to>
                                        <p:strVal val="visible"/>
                                      </p:to>
                                    </p:set>
                                    <p:anim calcmode="lin" valueType="num">
                                      <p:cBhvr additive="base">
                                        <p:cTn id="11" dur="1000" fill="hold"/>
                                        <p:tgtEl>
                                          <p:spTgt spid="13316">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316">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Rectangle 4"/>
          <p:cNvSpPr/>
          <p:nvPr/>
        </p:nvSpPr>
        <p:spPr>
          <a:xfrm>
            <a:off x="3095625" y="1520825"/>
            <a:ext cx="29527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（三）测评结果调整</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1130300" y="2516188"/>
            <a:ext cx="6948488" cy="3194050"/>
            <a:chOff x="184" y="0"/>
            <a:chExt cx="8945" cy="4077"/>
          </a:xfrm>
        </p:grpSpPr>
        <p:sp>
          <p:nvSpPr>
            <p:cNvPr id="29699" name="Text Box 3"/>
            <p:cNvSpPr txBox="1"/>
            <p:nvPr/>
          </p:nvSpPr>
          <p:spPr>
            <a:xfrm>
              <a:off x="5576" y="53"/>
              <a:ext cx="2007" cy="1285"/>
            </a:xfrm>
            <a:prstGeom prst="rect">
              <a:avLst/>
            </a:prstGeom>
            <a:noFill/>
            <a:ln w="9525">
              <a:noFill/>
            </a:ln>
          </p:spPr>
          <p:txBody>
            <a:bodyPr anchor="t">
              <a:spAutoFit/>
            </a:bodyPr>
            <a:p>
              <a:pP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引起测评结果误差的原因</a:t>
              </a:r>
              <a:endParaRPr lang="en-US" altLang="zh-CN" dirty="0">
                <a:latin typeface="Times New Roman" panose="02020603050405020304" pitchFamily="18" charset="0"/>
                <a:ea typeface="黑体" panose="02010609060101010101" pitchFamily="49" charset="-122"/>
              </a:endParaRPr>
            </a:p>
          </p:txBody>
        </p:sp>
        <p:sp>
          <p:nvSpPr>
            <p:cNvPr id="29700" name="Oval 7"/>
            <p:cNvSpPr/>
            <p:nvPr/>
          </p:nvSpPr>
          <p:spPr>
            <a:xfrm>
              <a:off x="3232" y="991"/>
              <a:ext cx="2930" cy="3074"/>
            </a:xfrm>
            <a:prstGeom prst="ellipse">
              <a:avLst/>
            </a:prstGeom>
            <a:noFill/>
            <a:ln w="50800" cap="flat" cmpd="sng">
              <a:solidFill>
                <a:schemeClr val="folHlink"/>
              </a:solidFill>
              <a:prstDash val="sysDot"/>
              <a:round/>
              <a:headEnd type="none" w="med" len="med"/>
              <a:tailEnd type="none" w="med" len="med"/>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9701" name="Group 10"/>
            <p:cNvGrpSpPr/>
            <p:nvPr/>
          </p:nvGrpSpPr>
          <p:grpSpPr>
            <a:xfrm>
              <a:off x="3799" y="0"/>
              <a:ext cx="1796" cy="1883"/>
              <a:chOff x="0" y="0"/>
              <a:chExt cx="912" cy="912"/>
            </a:xfrm>
          </p:grpSpPr>
          <p:sp>
            <p:nvSpPr>
              <p:cNvPr id="29702" name="Oval 9"/>
              <p:cNvSpPr/>
              <p:nvPr/>
            </p:nvSpPr>
            <p:spPr>
              <a:xfrm>
                <a:off x="0" y="0"/>
                <a:ext cx="912" cy="912"/>
              </a:xfrm>
              <a:prstGeom prst="ellipse">
                <a:avLst/>
              </a:prstGeom>
              <a:gradFill rotWithShape="0">
                <a:gsLst>
                  <a:gs pos="0">
                    <a:schemeClr val="bg1"/>
                  </a:gs>
                  <a:gs pos="100000">
                    <a:schemeClr val="accent1"/>
                  </a:gs>
                </a:gsLst>
                <a:path path="rect">
                  <a:fillToRect r="100000" b="100000"/>
                </a:path>
                <a:tileRect/>
              </a:gradFill>
              <a:ln w="9525"/>
              <a:scene3d>
                <a:camera prst="legacyPerspectiveFront">
                  <a:rot lat="20100000" lon="20100000" rev="0"/>
                </a:camera>
                <a:lightRig rig="legacyFlat2" dir="t"/>
              </a:scene3d>
              <a:sp3d extrusionH="430200" prstMaterial="legacyMatte">
                <a:bevelT w="13500" h="13500" prst="angle"/>
                <a:bevelB w="13500" h="13500" prst="angle"/>
                <a:extrusionClr>
                  <a:schemeClr val="bg1"/>
                </a:extrusionClr>
              </a:sp3d>
            </p:spPr>
            <p:txBody>
              <a:bodyPr wrap="none" anchor="ctr">
                <a:flatTx/>
              </a:bodyPr>
              <a:p>
                <a:pPr algn="ctr" latinLnBrk="1">
                  <a:buFont typeface="Arial" panose="020B0604020202020204" pitchFamily="34" charset="0"/>
                </a:pPr>
                <a:endParaRPr lang="ko-KR" altLang="en-US" sz="2400" b="0" dirty="0">
                  <a:solidFill>
                    <a:schemeClr val="tx1"/>
                  </a:solidFill>
                  <a:latin typeface="Times New Roman" panose="02020603050405020304" pitchFamily="18" charset="0"/>
                  <a:ea typeface="Gulim" pitchFamily="34" charset="-127"/>
                </a:endParaRPr>
              </a:p>
            </p:txBody>
          </p:sp>
          <p:sp>
            <p:nvSpPr>
              <p:cNvPr id="29703" name="Text Box 10"/>
              <p:cNvSpPr txBox="1"/>
              <p:nvPr/>
            </p:nvSpPr>
            <p:spPr>
              <a:xfrm>
                <a:off x="96" y="297"/>
                <a:ext cx="730" cy="404"/>
              </a:xfrm>
              <a:prstGeom prst="rect">
                <a:avLst/>
              </a:prstGeom>
              <a:noFill/>
              <a:ln w="9525">
                <a:noFill/>
              </a:ln>
            </p:spPr>
            <p:txBody>
              <a:bodyPr wrap="none" anchor="t">
                <a:spAutoFit/>
              </a:bodyPr>
              <a:p>
                <a:pPr algn="ctr" latinLnBrk="1">
                  <a:buFont typeface="Arial" panose="020B0604020202020204" pitchFamily="34" charset="0"/>
                </a:pPr>
                <a:r>
                  <a:rPr lang="en-US" altLang="zh-CN" b="0" dirty="0">
                    <a:solidFill>
                      <a:schemeClr val="tx1"/>
                    </a:solidFill>
                    <a:latin typeface="Verdana" panose="020B0604030504040204" pitchFamily="34" charset="0"/>
                    <a:ea typeface="Gulim" pitchFamily="34" charset="-127"/>
                  </a:rPr>
                  <a:t> </a:t>
                </a:r>
                <a:r>
                  <a:rPr lang="en-US" altLang="zh-CN" sz="2400" b="0" dirty="0">
                    <a:solidFill>
                      <a:schemeClr val="tx1"/>
                    </a:solidFill>
                    <a:latin typeface="Verdana" panose="020B0604030504040204" pitchFamily="34" charset="0"/>
                    <a:ea typeface="Gulim" pitchFamily="34" charset="-127"/>
                  </a:rPr>
                  <a:t>1</a:t>
                </a:r>
                <a:endParaRPr lang="en-US" altLang="zh-CN" sz="2400" b="0" dirty="0">
                  <a:solidFill>
                    <a:schemeClr val="tx1"/>
                  </a:solidFill>
                  <a:latin typeface="Verdana" panose="020B0604030504040204" pitchFamily="34" charset="0"/>
                  <a:ea typeface="Gulim" pitchFamily="34" charset="-127"/>
                </a:endParaRPr>
              </a:p>
            </p:txBody>
          </p:sp>
        </p:grpSp>
        <p:grpSp>
          <p:nvGrpSpPr>
            <p:cNvPr id="29704" name="Group 13"/>
            <p:cNvGrpSpPr/>
            <p:nvPr/>
          </p:nvGrpSpPr>
          <p:grpSpPr>
            <a:xfrm>
              <a:off x="2499" y="2051"/>
              <a:ext cx="1796" cy="1884"/>
              <a:chOff x="0" y="0"/>
              <a:chExt cx="912" cy="912"/>
            </a:xfrm>
          </p:grpSpPr>
          <p:sp>
            <p:nvSpPr>
              <p:cNvPr id="29705" name="Oval 12"/>
              <p:cNvSpPr/>
              <p:nvPr/>
            </p:nvSpPr>
            <p:spPr>
              <a:xfrm>
                <a:off x="0" y="0"/>
                <a:ext cx="912" cy="912"/>
              </a:xfrm>
              <a:prstGeom prst="ellipse">
                <a:avLst/>
              </a:prstGeom>
              <a:gradFill rotWithShape="0">
                <a:gsLst>
                  <a:gs pos="0">
                    <a:schemeClr val="bg1"/>
                  </a:gs>
                  <a:gs pos="100000">
                    <a:schemeClr val="accent1"/>
                  </a:gs>
                </a:gsLst>
                <a:path path="rect">
                  <a:fillToRect r="100000" b="100000"/>
                </a:path>
                <a:tileRect/>
              </a:gradFill>
              <a:ln w="9525"/>
              <a:scene3d>
                <a:camera prst="legacyPerspectiveFront">
                  <a:rot lat="20100000" lon="20100000" rev="0"/>
                </a:camera>
                <a:lightRig rig="legacyFlat2" dir="t"/>
              </a:scene3d>
              <a:sp3d extrusionH="430200" prstMaterial="legacyMatte">
                <a:bevelT w="13500" h="13500" prst="angle"/>
                <a:bevelB w="13500" h="13500" prst="angle"/>
                <a:extrusionClr>
                  <a:schemeClr val="bg1"/>
                </a:extrusionClr>
              </a:sp3d>
            </p:spPr>
            <p:txBody>
              <a:bodyPr wrap="none" anchor="ctr">
                <a:flatTx/>
              </a:bodyPr>
              <a:p>
                <a:pPr algn="ctr" latinLnBrk="1">
                  <a:buFont typeface="Arial" panose="020B0604020202020204" pitchFamily="34" charset="0"/>
                </a:pPr>
                <a:endParaRPr lang="ko-KR" altLang="en-US" sz="2400" b="0" dirty="0">
                  <a:solidFill>
                    <a:schemeClr val="tx1"/>
                  </a:solidFill>
                  <a:latin typeface="Times New Roman" panose="02020603050405020304" pitchFamily="18" charset="0"/>
                  <a:ea typeface="Gulim" pitchFamily="34" charset="-127"/>
                </a:endParaRPr>
              </a:p>
            </p:txBody>
          </p:sp>
          <p:sp>
            <p:nvSpPr>
              <p:cNvPr id="29706" name="Text Box 13"/>
              <p:cNvSpPr txBox="1"/>
              <p:nvPr/>
            </p:nvSpPr>
            <p:spPr>
              <a:xfrm>
                <a:off x="96" y="297"/>
                <a:ext cx="730" cy="404"/>
              </a:xfrm>
              <a:prstGeom prst="rect">
                <a:avLst/>
              </a:prstGeom>
              <a:noFill/>
              <a:ln w="9525">
                <a:noFill/>
              </a:ln>
            </p:spPr>
            <p:txBody>
              <a:bodyPr wrap="none" anchor="t">
                <a:spAutoFit/>
              </a:bodyPr>
              <a:p>
                <a:pPr algn="ctr" latinLnBrk="1">
                  <a:buFont typeface="Arial" panose="020B0604020202020204" pitchFamily="34" charset="0"/>
                </a:pPr>
                <a:r>
                  <a:rPr lang="en-US" altLang="zh-CN" sz="2400" b="0" dirty="0">
                    <a:solidFill>
                      <a:schemeClr val="tx1"/>
                    </a:solidFill>
                    <a:latin typeface="Verdana" panose="020B0604030504040204" pitchFamily="34" charset="0"/>
                    <a:ea typeface="Gulim" pitchFamily="34" charset="-127"/>
                  </a:rPr>
                  <a:t> 2</a:t>
                </a:r>
                <a:endParaRPr lang="en-US" altLang="zh-CN" sz="2400" b="0" dirty="0">
                  <a:solidFill>
                    <a:schemeClr val="tx1"/>
                  </a:solidFill>
                  <a:latin typeface="Verdana" panose="020B0604030504040204" pitchFamily="34" charset="0"/>
                  <a:ea typeface="Gulim" pitchFamily="34" charset="-127"/>
                </a:endParaRPr>
              </a:p>
            </p:txBody>
          </p:sp>
        </p:grpSp>
        <p:grpSp>
          <p:nvGrpSpPr>
            <p:cNvPr id="29707" name="Group 16"/>
            <p:cNvGrpSpPr/>
            <p:nvPr/>
          </p:nvGrpSpPr>
          <p:grpSpPr>
            <a:xfrm>
              <a:off x="5264" y="2082"/>
              <a:ext cx="1797" cy="1883"/>
              <a:chOff x="0" y="0"/>
              <a:chExt cx="912" cy="912"/>
            </a:xfrm>
          </p:grpSpPr>
          <p:sp>
            <p:nvSpPr>
              <p:cNvPr id="29708" name="Oval 15"/>
              <p:cNvSpPr/>
              <p:nvPr/>
            </p:nvSpPr>
            <p:spPr>
              <a:xfrm>
                <a:off x="0" y="0"/>
                <a:ext cx="912" cy="912"/>
              </a:xfrm>
              <a:prstGeom prst="ellipse">
                <a:avLst/>
              </a:prstGeom>
              <a:gradFill rotWithShape="0">
                <a:gsLst>
                  <a:gs pos="0">
                    <a:schemeClr val="bg1"/>
                  </a:gs>
                  <a:gs pos="100000">
                    <a:schemeClr val="accent1"/>
                  </a:gs>
                </a:gsLst>
                <a:path path="rect">
                  <a:fillToRect r="100000" b="100000"/>
                </a:path>
                <a:tileRect/>
              </a:gradFill>
              <a:ln w="9525"/>
              <a:scene3d>
                <a:camera prst="legacyPerspectiveFront">
                  <a:rot lat="20100000" lon="20100000" rev="0"/>
                </a:camera>
                <a:lightRig rig="legacyFlat2" dir="t"/>
              </a:scene3d>
              <a:sp3d extrusionH="430200" prstMaterial="legacyMatte">
                <a:bevelT w="13500" h="13500" prst="angle"/>
                <a:bevelB w="13500" h="13500" prst="angle"/>
                <a:extrusionClr>
                  <a:schemeClr val="bg1"/>
                </a:extrusionClr>
              </a:sp3d>
            </p:spPr>
            <p:txBody>
              <a:bodyPr wrap="none" anchor="ctr">
                <a:flatTx/>
              </a:bodyPr>
              <a:p>
                <a:pPr algn="ctr" latinLnBrk="1">
                  <a:buFont typeface="Arial" panose="020B0604020202020204" pitchFamily="34" charset="0"/>
                </a:pPr>
                <a:endParaRPr lang="ko-KR" altLang="en-US" sz="2400" b="0" dirty="0">
                  <a:solidFill>
                    <a:schemeClr val="tx1"/>
                  </a:solidFill>
                  <a:latin typeface="Times New Roman" panose="02020603050405020304" pitchFamily="18" charset="0"/>
                  <a:ea typeface="Gulim" pitchFamily="34" charset="-127"/>
                </a:endParaRPr>
              </a:p>
            </p:txBody>
          </p:sp>
          <p:sp>
            <p:nvSpPr>
              <p:cNvPr id="29709" name="Text Box 16"/>
              <p:cNvSpPr txBox="1"/>
              <p:nvPr/>
            </p:nvSpPr>
            <p:spPr>
              <a:xfrm>
                <a:off x="96" y="297"/>
                <a:ext cx="730" cy="404"/>
              </a:xfrm>
              <a:prstGeom prst="rect">
                <a:avLst/>
              </a:prstGeom>
              <a:noFill/>
              <a:ln w="9525">
                <a:noFill/>
              </a:ln>
            </p:spPr>
            <p:txBody>
              <a:bodyPr wrap="none" anchor="t">
                <a:spAutoFit/>
              </a:bodyPr>
              <a:p>
                <a:pPr algn="ctr" latinLnBrk="1">
                  <a:buFont typeface="Arial" panose="020B0604020202020204" pitchFamily="34" charset="0"/>
                </a:pPr>
                <a:r>
                  <a:rPr lang="en-US" altLang="zh-CN" sz="2400" b="0" dirty="0">
                    <a:solidFill>
                      <a:schemeClr val="tx1"/>
                    </a:solidFill>
                    <a:latin typeface="Verdana" panose="020B0604030504040204" pitchFamily="34" charset="0"/>
                    <a:ea typeface="Gulim" pitchFamily="34" charset="-127"/>
                  </a:rPr>
                  <a:t> 3</a:t>
                </a:r>
                <a:endParaRPr lang="en-US" altLang="zh-CN" sz="2400" b="0" dirty="0">
                  <a:solidFill>
                    <a:schemeClr val="tx1"/>
                  </a:solidFill>
                  <a:latin typeface="Verdana" panose="020B0604030504040204" pitchFamily="34" charset="0"/>
                  <a:ea typeface="Gulim" pitchFamily="34" charset="-127"/>
                </a:endParaRPr>
              </a:p>
            </p:txBody>
          </p:sp>
        </p:grpSp>
        <p:sp>
          <p:nvSpPr>
            <p:cNvPr id="29710" name="Text Box 3"/>
            <p:cNvSpPr txBox="1"/>
            <p:nvPr/>
          </p:nvSpPr>
          <p:spPr>
            <a:xfrm>
              <a:off x="7089" y="2792"/>
              <a:ext cx="2040" cy="896"/>
            </a:xfrm>
            <a:prstGeom prst="rect">
              <a:avLst/>
            </a:prstGeom>
            <a:noFill/>
            <a:ln w="9525">
              <a:noFill/>
            </a:ln>
          </p:spPr>
          <p:txBody>
            <a:bodyPr anchor="t">
              <a:spAutoFit/>
            </a:bodyPr>
            <a:p>
              <a:pP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测评数据处理</a:t>
              </a:r>
              <a:endParaRPr lang="en-US" altLang="zh-CN" dirty="0">
                <a:latin typeface="Times New Roman" panose="02020603050405020304" pitchFamily="18" charset="0"/>
                <a:ea typeface="黑体" panose="02010609060101010101" pitchFamily="49" charset="-122"/>
              </a:endParaRPr>
            </a:p>
          </p:txBody>
        </p:sp>
        <p:sp>
          <p:nvSpPr>
            <p:cNvPr id="29711" name="Text Box 3"/>
            <p:cNvSpPr txBox="1"/>
            <p:nvPr/>
          </p:nvSpPr>
          <p:spPr>
            <a:xfrm>
              <a:off x="184" y="2792"/>
              <a:ext cx="2042" cy="1285"/>
            </a:xfrm>
            <a:prstGeom prst="rect">
              <a:avLst/>
            </a:prstGeom>
            <a:noFill/>
            <a:ln w="9525">
              <a:noFill/>
            </a:ln>
          </p:spPr>
          <p:txBody>
            <a:bodyPr anchor="t">
              <a:spAutoFit/>
            </a:bodyPr>
            <a:p>
              <a:pP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测评结果处理的常用分析方法</a:t>
              </a:r>
              <a:endParaRPr lang="en-US" altLang="zh-CN"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1000" fill="hold"/>
                                        <p:tgtEl>
                                          <p:spTgt spid="14340"/>
                                        </p:tgtEl>
                                        <p:attrNameLst>
                                          <p:attrName>ppt_x</p:attrName>
                                        </p:attrNameLst>
                                      </p:cBhvr>
                                      <p:tavLst>
                                        <p:tav tm="0">
                                          <p:val>
                                            <p:strVal val="#ppt_x"/>
                                          </p:val>
                                        </p:tav>
                                        <p:tav tm="100000">
                                          <p:val>
                                            <p:strVal val="#ppt_x"/>
                                          </p:val>
                                        </p:tav>
                                      </p:tavLst>
                                    </p:anim>
                                    <p:anim calcmode="lin" valueType="num">
                                      <p:cBhvr additive="base">
                                        <p:cTn id="8" dur="1000" fill="hold"/>
                                        <p:tgtEl>
                                          <p:spTgt spid="143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340">
                                            <p:txEl>
                                              <p:charRg st="0" end="10"/>
                                            </p:txEl>
                                          </p:spTgt>
                                        </p:tgtEl>
                                        <p:attrNameLst>
                                          <p:attrName>style.visibility</p:attrName>
                                        </p:attrNameLst>
                                      </p:cBhvr>
                                      <p:to>
                                        <p:strVal val="visible"/>
                                      </p:to>
                                    </p:set>
                                    <p:anim calcmode="lin" valueType="num">
                                      <p:cBhvr additive="base">
                                        <p:cTn id="11" dur="1000" fill="hold"/>
                                        <p:tgtEl>
                                          <p:spTgt spid="14340">
                                            <p:txEl>
                                              <p:charRg st="0" end="1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4340">
                                            <p:txEl>
                                              <p:charRg st="0" end="1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425766" y="1897378"/>
            <a:ext cx="8153400" cy="2606675"/>
          </a:xfrm>
          <a:prstGeom prst="rect">
            <a:avLst/>
          </a:prstGeo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822575" y="2713038"/>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构建素质测评</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选择绩效考核的方法</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实施绩效考核</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1" descr="timg"/>
          <p:cNvPicPr>
            <a:picLocks noChangeAspect="1"/>
          </p:cNvPicPr>
          <p:nvPr/>
        </p:nvPicPr>
        <p:blipFill>
          <a:blip r:embed="rId1">
            <a:clrChange>
              <a:clrFrom>
                <a:srgbClr val="FFFFFF"/>
              </a:clrFrom>
              <a:clrTo>
                <a:srgbClr val="FFFFFF">
                  <a:alpha val="0"/>
                </a:srgbClr>
              </a:clrTo>
            </a:clrChange>
          </a:blip>
          <a:srcRect l="14066" t="13235" r="10492" b="9639"/>
          <a:stretch>
            <a:fillRect/>
          </a:stretch>
        </p:blipFill>
        <p:spPr>
          <a:xfrm flipH="1">
            <a:off x="5969000" y="2552700"/>
            <a:ext cx="3151188" cy="3865563"/>
          </a:xfrm>
          <a:prstGeom prst="rect">
            <a:avLst/>
          </a:prstGeom>
          <a:noFill/>
          <a:ln w="9525">
            <a:noFill/>
          </a:ln>
        </p:spPr>
      </p:pic>
      <p:sp>
        <p:nvSpPr>
          <p:cNvPr id="62476" name="Text Box 12"/>
          <p:cNvSpPr txBox="1">
            <a:spLocks noChangeArrowheads="1"/>
          </p:cNvSpPr>
          <p:nvPr/>
        </p:nvSpPr>
        <p:spPr bwMode="auto">
          <a:xfrm>
            <a:off x="-107950" y="3659188"/>
            <a:ext cx="6188075" cy="754063"/>
          </a:xfrm>
          <a:prstGeom prst="rect">
            <a:avLst/>
          </a:prstGeom>
          <a:noFill/>
          <a:ln w="9525">
            <a:noFill/>
            <a:miter lim="800000"/>
          </a:ln>
        </p:spPr>
        <p:txBody>
          <a:bodyPr>
            <a:spAutoFit/>
          </a:bodyPr>
          <a:lstStyle/>
          <a:p>
            <a:pPr marR="0" defTabSz="914400" eaLnBrk="0" hangingPunct="0">
              <a:lnSpc>
                <a:spcPct val="130000"/>
              </a:lnSpc>
              <a:buClrTx/>
              <a:buSzTx/>
              <a:buFont typeface="Wingdings" panose="05000000000000000000" pitchFamily="2" charset="2"/>
              <a:defRPr/>
            </a:pPr>
            <a:endParaRPr kumimoji="0" lang="zh-CN" altLang="en-US" sz="1800" kern="1200" cap="none" spc="0" normalizeH="0" baseline="0" noProof="0">
              <a:solidFill>
                <a:schemeClr val="bg1"/>
              </a:solidFill>
              <a:latin typeface="黑体" panose="02010609060101010101" pitchFamily="49" charset="-122"/>
              <a:ea typeface="黑体" panose="02010609060101010101" pitchFamily="49" charset="-122"/>
              <a:cs typeface="+mn-cs"/>
            </a:endParaRPr>
          </a:p>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17411" name="Text Box 13" descr="金融10"/>
          <p:cNvSpPr txBox="1"/>
          <p:nvPr/>
        </p:nvSpPr>
        <p:spPr>
          <a:xfrm>
            <a:off x="1200150" y="2460625"/>
            <a:ext cx="6518275" cy="1936750"/>
          </a:xfrm>
          <a:prstGeom prst="rect">
            <a:avLst/>
          </a:prstGeom>
          <a:noFill/>
          <a:ln w="9525">
            <a:noFill/>
          </a:ln>
        </p:spPr>
        <p:txBody>
          <a:bodyPr wrap="square" anchor="t">
            <a:spAutoFit/>
          </a:bodyPr>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了解素质测评的主要原则和内容；</a:t>
            </a:r>
            <a:endParaRPr lang="zh-CN" altLang="en-US" dirty="0">
              <a:latin typeface="Times New Roman" panose="02020603050405020304" pitchFamily="18" charset="0"/>
              <a:ea typeface="黑体" panose="02010609060101010101" pitchFamily="49" charset="-122"/>
            </a:endParaRPr>
          </a:p>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了解绩效的含义及特性；</a:t>
            </a:r>
            <a:endParaRPr lang="zh-CN" altLang="en-US" dirty="0">
              <a:latin typeface="Times New Roman" panose="02020603050405020304" pitchFamily="18" charset="0"/>
              <a:ea typeface="黑体" panose="02010609060101010101" pitchFamily="49" charset="-122"/>
            </a:endParaRPr>
          </a:p>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理解绩效考核的概念、内容、方法和程序；</a:t>
            </a:r>
            <a:endParaRPr lang="zh-CN" altLang="en-US" dirty="0">
              <a:latin typeface="Times New Roman" panose="02020603050405020304" pitchFamily="18" charset="0"/>
              <a:ea typeface="黑体" panose="02010609060101010101" pitchFamily="49" charset="-122"/>
            </a:endParaRPr>
          </a:p>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掌握绩效考核方法的优缺点和适用范围；</a:t>
            </a:r>
            <a:endParaRPr lang="zh-CN" altLang="en-US" dirty="0">
              <a:latin typeface="Times New Roman" panose="02020603050405020304" pitchFamily="18" charset="0"/>
              <a:ea typeface="黑体" panose="02010609060101010101" pitchFamily="49" charset="-122"/>
            </a:endParaRPr>
          </a:p>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了解绩效考核实施中影响反馈结果的因素和解决对策。</a:t>
            </a:r>
            <a:endParaRPr lang="zh-CN" altLang="en-US" dirty="0">
              <a:latin typeface="Times New Roman" panose="02020603050405020304" pitchFamily="18" charset="0"/>
              <a:ea typeface="黑体" panose="02010609060101010101" pitchFamily="49" charset="-122"/>
            </a:endParaRPr>
          </a:p>
          <a:p>
            <a:endParaRPr lang="zh-CN" altLang="en-US" dirty="0">
              <a:latin typeface="Times New Roman" panose="02020603050405020304" pitchFamily="18" charset="0"/>
              <a:ea typeface="黑体" panose="02010609060101010101" pitchFamily="49" charset="-122"/>
            </a:endParaRPr>
          </a:p>
        </p:txBody>
      </p:sp>
      <p:sp>
        <p:nvSpPr>
          <p:cNvPr id="9217" name="Text Box 17" descr="金融10"/>
          <p:cNvSpPr txBox="1"/>
          <p:nvPr/>
        </p:nvSpPr>
        <p:spPr>
          <a:xfrm>
            <a:off x="1199515" y="1601151"/>
            <a:ext cx="2272663" cy="706755"/>
          </a:xfrm>
          <a:prstGeom prst="rect">
            <a:avLst/>
          </a:prstGeom>
          <a:noFill/>
          <a:ln w="9525">
            <a:noFill/>
          </a:ln>
        </p:spPr>
        <p:txBody>
          <a:bodyPr wrap="square" anchor="ctr" anchorCtr="0">
            <a:spAutoFit/>
            <a:scene3d>
              <a:camera prst="orthographicFront"/>
              <a:lightRig rig="threePt" dir="t"/>
            </a:scene3d>
          </a:bodyPr>
          <a:p>
            <a:pPr>
              <a:spcBef>
                <a:spcPct val="50000"/>
              </a:spcBef>
            </a:pPr>
            <a:r>
              <a:rPr lang="zh-CN" altLang="en-US" sz="4000" noProof="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rPr>
              <a:t>知识目标</a:t>
            </a:r>
            <a:endParaRPr lang="zh-CN" altLang="en-US" sz="4000" noProof="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2" descr="C:\Users\Administrator\Desktop\timg (3).jpgtimg (3)"/>
          <p:cNvPicPr>
            <a:picLocks noChangeAspect="1"/>
          </p:cNvPicPr>
          <p:nvPr/>
        </p:nvPicPr>
        <p:blipFill>
          <a:blip r:embed="rId1">
            <a:clrChange>
              <a:clrFrom>
                <a:srgbClr val="FFFFFF"/>
              </a:clrFrom>
              <a:clrTo>
                <a:srgbClr val="FFFFFF">
                  <a:alpha val="0"/>
                </a:srgbClr>
              </a:clrTo>
            </a:clrChange>
          </a:blip>
          <a:srcRect t="21848" b="21848"/>
          <a:stretch>
            <a:fillRect/>
          </a:stretch>
        </p:blipFill>
        <p:spPr>
          <a:xfrm>
            <a:off x="-14287" y="3438525"/>
            <a:ext cx="4448175" cy="3336925"/>
          </a:xfrm>
          <a:prstGeom prst="rect">
            <a:avLst/>
          </a:prstGeom>
          <a:noFill/>
          <a:ln w="9525">
            <a:noFill/>
          </a:ln>
        </p:spPr>
      </p:pic>
      <p:sp>
        <p:nvSpPr>
          <p:cNvPr id="18434" name="Text Box 7"/>
          <p:cNvSpPr txBox="1"/>
          <p:nvPr/>
        </p:nvSpPr>
        <p:spPr>
          <a:xfrm>
            <a:off x="1843088" y="2887663"/>
            <a:ext cx="5976937" cy="1014412"/>
          </a:xfrm>
          <a:prstGeom prst="rect">
            <a:avLst/>
          </a:prstGeom>
          <a:noFill/>
          <a:ln w="9525">
            <a:noFill/>
          </a:ln>
        </p:spPr>
        <p:txBody>
          <a:bodyPr anchor="t">
            <a:spAutoFit/>
          </a:bodyPr>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能够根据实际情况，选择运用合适的绩效考核方法；能够根据实际分析、处理绩效考核中出现的问题，并提出改进建议。</a:t>
            </a:r>
            <a:endParaRPr lang="zh-CN" altLang="en-US" dirty="0">
              <a:latin typeface="Times New Roman" panose="02020603050405020304" pitchFamily="18" charset="0"/>
              <a:ea typeface="黑体" panose="02010609060101010101" pitchFamily="49" charset="-122"/>
            </a:endParaRPr>
          </a:p>
        </p:txBody>
      </p:sp>
      <p:sp>
        <p:nvSpPr>
          <p:cNvPr id="10244" name="WordArt 9"/>
          <p:cNvSpPr/>
          <p:nvPr/>
        </p:nvSpPr>
        <p:spPr>
          <a:xfrm>
            <a:off x="1986280" y="1982470"/>
            <a:ext cx="2343785" cy="584835"/>
          </a:xfrm>
          <a:prstGeom prst="rect">
            <a:avLst/>
          </a:prstGeom>
        </p:spPr>
        <p:txBody>
          <a:bodyPr wrap="none" fromWordArt="1">
            <a:prstTxWarp prst="textPlain">
              <a:avLst>
                <a:gd name="adj" fmla="val 50000"/>
              </a:avLst>
            </a:prstTxWarp>
          </a:bodyPr>
          <a:p>
            <a:pPr algn="ctr" fontAlgn="base"/>
            <a:r>
              <a:rPr lang="zh-CN" altLang="en-US" sz="28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rPr>
              <a:t>能力目标：</a:t>
            </a:r>
            <a:endParaRPr lang="zh-CN" altLang="en-US" sz="28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2" descr="u=1126063497,2967770029&amp;fm=27&amp;gp=0"/>
          <p:cNvPicPr>
            <a:picLocks noChangeAspect="1"/>
          </p:cNvPicPr>
          <p:nvPr/>
        </p:nvPicPr>
        <p:blipFill>
          <a:blip r:embed="rId1">
            <a:clrChange>
              <a:clrFrom>
                <a:srgbClr val="FFFFFF"/>
              </a:clrFrom>
              <a:clrTo>
                <a:srgbClr val="FFFFFF">
                  <a:alpha val="0"/>
                </a:srgbClr>
              </a:clrTo>
            </a:clrChange>
            <a:lum bright="12000" contrast="-6001"/>
          </a:blip>
          <a:srcRect l="18500" t="5888" r="22018" b="7556"/>
          <a:stretch>
            <a:fillRect/>
          </a:stretch>
        </p:blipFill>
        <p:spPr>
          <a:xfrm>
            <a:off x="6856413" y="4381500"/>
            <a:ext cx="2039937" cy="1978025"/>
          </a:xfrm>
          <a:prstGeom prst="rect">
            <a:avLst/>
          </a:prstGeom>
          <a:noFill/>
          <a:ln w="9525">
            <a:noFill/>
          </a:ln>
        </p:spPr>
      </p:pic>
      <p:grpSp>
        <p:nvGrpSpPr>
          <p:cNvPr id="2" name="Group 2"/>
          <p:cNvGrpSpPr/>
          <p:nvPr/>
        </p:nvGrpSpPr>
        <p:grpSpPr>
          <a:xfrm>
            <a:off x="1498600" y="1187450"/>
            <a:ext cx="7219950" cy="985838"/>
            <a:chOff x="454" y="202"/>
            <a:chExt cx="9638" cy="1279"/>
          </a:xfrm>
        </p:grpSpPr>
        <p:sp>
          <p:nvSpPr>
            <p:cNvPr id="19459" name="WordArt 4"/>
            <p:cNvSpPr/>
            <p:nvPr/>
          </p:nvSpPr>
          <p:spPr>
            <a:xfrm>
              <a:off x="2756" y="202"/>
              <a:ext cx="3600" cy="821"/>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黑体" panose="02010609060101010101" pitchFamily="49" charset="-122"/>
                  <a:ea typeface="黑体" panose="02010609060101010101" pitchFamily="49" charset="-122"/>
                </a:rPr>
                <a:t>背景知识</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黑体" panose="02010609060101010101" pitchFamily="49" charset="-122"/>
                <a:ea typeface="黑体" panose="02010609060101010101" pitchFamily="49" charset="-122"/>
              </a:endParaRPr>
            </a:p>
          </p:txBody>
        </p:sp>
        <p:sp>
          <p:nvSpPr>
            <p:cNvPr id="19460" name="Text Box 5"/>
            <p:cNvSpPr txBox="1"/>
            <p:nvPr/>
          </p:nvSpPr>
          <p:spPr>
            <a:xfrm>
              <a:off x="454" y="1023"/>
              <a:ext cx="9638" cy="458"/>
            </a:xfrm>
            <a:prstGeom prst="rect">
              <a:avLst/>
            </a:prstGeom>
            <a:noFill/>
            <a:ln w="9525">
              <a:noFill/>
            </a:ln>
          </p:spPr>
          <p:txBody>
            <a:bodyPr anchor="t">
              <a:spAutoFit/>
            </a:bodyPr>
            <a:p>
              <a:pPr algn="ctr">
                <a:buFont typeface="Arial" panose="020B0604020202020204" pitchFamily="34" charset="0"/>
              </a:pPr>
              <a:endParaRPr lang="zh-CN" altLang="zh-CN" b="0" dirty="0">
                <a:latin typeface="Times New Roman" panose="02020603050405020304" pitchFamily="18" charset="0"/>
                <a:ea typeface="黑体" panose="02010609060101010101" pitchFamily="49" charset="-122"/>
              </a:endParaRPr>
            </a:p>
          </p:txBody>
        </p:sp>
      </p:grpSp>
      <p:sp>
        <p:nvSpPr>
          <p:cNvPr id="19461" name="Text Box 6" descr="金融10"/>
          <p:cNvSpPr txBox="1"/>
          <p:nvPr/>
        </p:nvSpPr>
        <p:spPr>
          <a:xfrm>
            <a:off x="1042988" y="1951038"/>
            <a:ext cx="7058025" cy="3743325"/>
          </a:xfrm>
          <a:prstGeom prst="rect">
            <a:avLst/>
          </a:prstGeom>
          <a:noFill/>
          <a:ln w="9525">
            <a:noFill/>
          </a:ln>
        </p:spPr>
        <p:txBody>
          <a:bodyPr anchor="t">
            <a:spAutoFit/>
          </a:bodyPr>
          <a:p>
            <a:pPr>
              <a:lnSpc>
                <a:spcPct val="120000"/>
              </a:lnSpc>
              <a:buFont typeface="Arial" panose="020B0604020202020204" pitchFamily="34" charset="0"/>
            </a:pPr>
            <a:r>
              <a:rPr lang="zh-CN" altLang="en-US" dirty="0">
                <a:latin typeface="Times New Roman" panose="02020603050405020304" pitchFamily="18" charset="0"/>
                <a:ea typeface="黑体" panose="02010609060101010101" pitchFamily="49" charset="-122"/>
              </a:rPr>
              <a:t>素质测评是测评者运用科学的方法对被测评者的思想品格、知识水平、能力结构、个性特点、职业倾向和发展潜能等多种素质进行测量和评价的一种科学的综合的选才方法体系。绩效考核的关键就是运用各种考核方法收集到每个员工的工作状态、工作行为和工作结果等各方面的信息，并将其转化为对员工工作的评价。绩效考核方法的选择，直接影响到绩效考核的效果。任何一件工序的完成都有其实施程序，绩效考核的实施也不例外。按照绩效考核的实施程序来开展工作，将有助于减少考核过程中的阻力，提高考核的效率及业绩。</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908050" y="1728788"/>
            <a:ext cx="7500938" cy="4175125"/>
          </a:xfrm>
          <a:prstGeom prst="rect">
            <a:avLst/>
          </a:prstGeom>
          <a:noFill/>
          <a:ln w="9525">
            <a:noFill/>
          </a:ln>
        </p:spPr>
      </p:pic>
      <p:sp>
        <p:nvSpPr>
          <p:cNvPr id="4" name="Text Box 20" descr="金融10"/>
          <p:cNvSpPr txBox="1">
            <a:spLocks noChangeArrowheads="1"/>
          </p:cNvSpPr>
          <p:nvPr/>
        </p:nvSpPr>
        <p:spPr bwMode="auto">
          <a:xfrm>
            <a:off x="1785938" y="3462338"/>
            <a:ext cx="5745163" cy="708025"/>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任务一：构建素质测评</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347"/>
          <p:cNvSpPr/>
          <p:nvPr/>
        </p:nvSpPr>
        <p:spPr>
          <a:xfrm>
            <a:off x="1874838" y="1184275"/>
            <a:ext cx="53943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Arial" panose="020B0604020202020204" pitchFamily="34" charset="0"/>
                <a:ea typeface="黑体" panose="02010609060101010101" pitchFamily="49" charset="-122"/>
              </a:rPr>
              <a:t>一、员工素质测评的主要原则</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6148" name="Rectangle 4"/>
          <p:cNvSpPr/>
          <p:nvPr/>
        </p:nvSpPr>
        <p:spPr>
          <a:xfrm>
            <a:off x="276225" y="2936875"/>
            <a:ext cx="8448675" cy="2676525"/>
          </a:xfrm>
          <a:prstGeom prst="rect">
            <a:avLst/>
          </a:prstGeom>
          <a:solidFill>
            <a:srgbClr val="33CCFF">
              <a:alpha val="53999"/>
            </a:srgbClr>
          </a:solidFill>
          <a:ln w="9525"/>
          <a:scene3d>
            <a:camera prst="legacyObliqueTopRight">
              <a:rot lat="0" lon="0" rev="0"/>
            </a:camera>
            <a:lightRig rig="legacyFlat3" dir="b"/>
          </a:scene3d>
          <a:sp3d extrusionH="430200" prstMaterial="legacyMatte">
            <a:bevelT w="13500" h="13500" prst="angle"/>
            <a:bevelB w="13500" h="13500" prst="angle"/>
            <a:extrusionClr>
              <a:srgbClr val="33CCFF"/>
            </a:extrusionClr>
          </a:sp3d>
        </p:spPr>
        <p:txBody>
          <a:bodyPr wrap="square" anchor="t">
            <a:spAutoFit/>
            <a:flatTx/>
          </a:bodyPr>
          <a:p>
            <a:pPr>
              <a:lnSpc>
                <a:spcPct val="120000"/>
              </a:lnSpc>
              <a:buFont typeface="Arial" panose="020B0604020202020204" pitchFamily="34" charset="0"/>
            </a:pPr>
            <a:r>
              <a:rPr lang="en-US" altLang="zh-CN" dirty="0">
                <a:latin typeface="Times New Roman" panose="02020603050405020304" pitchFamily="18" charset="0"/>
                <a:ea typeface="黑体" panose="02010609060101010101" pitchFamily="49" charset="-122"/>
              </a:rPr>
              <a:t>所谓客观测评与主观测评相结合是指在素质测评过程中，既要尽量采取客观的测评手段与方法，又不能忽视主观性综合评定的作用；既要强调客观性，又不能完全追求客观性，要最大限度地发挥测评工具客观性与测评主体主观能动性的作用，让它们彼此优势互补，而不要相互对立。</a:t>
            </a:r>
            <a:r>
              <a:rPr lang="zh-CN" altLang="en-US" dirty="0">
                <a:latin typeface="Times New Roman" panose="02020603050405020304" pitchFamily="18" charset="0"/>
                <a:ea typeface="黑体" panose="02010609060101010101" pitchFamily="49" charset="-122"/>
              </a:rPr>
              <a:t>客观测评与主观测评相结合，应具体体现在测评目标体系制定、手段方法选择以及评判与解释结果的全过程中，应该是一个有机的结合过程，而不是机械的相加过程。</a:t>
            </a:r>
            <a:endParaRPr lang="zh-CN" altLang="en-US" dirty="0">
              <a:latin typeface="Times New Roman" panose="02020603050405020304" pitchFamily="18" charset="0"/>
              <a:ea typeface="黑体" panose="02010609060101010101" pitchFamily="49" charset="-122"/>
            </a:endParaRPr>
          </a:p>
        </p:txBody>
      </p:sp>
      <p:sp>
        <p:nvSpPr>
          <p:cNvPr id="6149" name="Rectangle 5"/>
          <p:cNvSpPr/>
          <p:nvPr/>
        </p:nvSpPr>
        <p:spPr>
          <a:xfrm>
            <a:off x="2444750" y="1992313"/>
            <a:ext cx="40322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（一）客观测评与主观测评相结合</a:t>
            </a:r>
            <a:endParaRPr lang="zh-CN" altLang="zh-CN" dirty="0">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 calcmode="lin" valueType="num">
                                      <p:cBhvr additive="base">
                                        <p:cTn id="10" dur="1000" fill="hold"/>
                                        <p:tgtEl>
                                          <p:spTgt spid="6149"/>
                                        </p:tgtEl>
                                        <p:attrNameLst>
                                          <p:attrName>ppt_x</p:attrName>
                                        </p:attrNameLst>
                                      </p:cBhvr>
                                      <p:tavLst>
                                        <p:tav tm="0">
                                          <p:val>
                                            <p:strVal val="#ppt_x"/>
                                          </p:val>
                                        </p:tav>
                                        <p:tav tm="100000">
                                          <p:val>
                                            <p:strVal val="#ppt_x"/>
                                          </p:val>
                                        </p:tav>
                                      </p:tavLst>
                                    </p:anim>
                                    <p:anim calcmode="lin" valueType="num">
                                      <p:cBhvr additive="base">
                                        <p:cTn id="11" dur="1000" fill="hold"/>
                                        <p:tgtEl>
                                          <p:spTgt spid="6149"/>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6149">
                                            <p:txEl>
                                              <p:charRg st="0" end="16"/>
                                            </p:txEl>
                                          </p:spTgt>
                                        </p:tgtEl>
                                        <p:attrNameLst>
                                          <p:attrName>style.visibility</p:attrName>
                                        </p:attrNameLst>
                                      </p:cBhvr>
                                      <p:to>
                                        <p:strVal val="visible"/>
                                      </p:to>
                                    </p:set>
                                    <p:anim calcmode="lin" valueType="num">
                                      <p:cBhvr additive="base">
                                        <p:cTn id="14" dur="1000" fill="hold"/>
                                        <p:tgtEl>
                                          <p:spTgt spid="6149">
                                            <p:txEl>
                                              <p:charRg st="0" end="16"/>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149">
                                            <p:txEl>
                                              <p:charRg st="0"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6149"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 descr="u=3163082589,897364512&amp;fm=26&amp;gp=0"/>
          <p:cNvPicPr>
            <a:picLocks noChangeAspect="1"/>
          </p:cNvPicPr>
          <p:nvPr/>
        </p:nvPicPr>
        <p:blipFill>
          <a:blip r:embed="rId1">
            <a:clrChange>
              <a:clrFrom>
                <a:srgbClr val="FFFFFF"/>
              </a:clrFrom>
              <a:clrTo>
                <a:srgbClr val="FFFFFF">
                  <a:alpha val="0"/>
                </a:srgbClr>
              </a:clrTo>
            </a:clrChange>
          </a:blip>
          <a:srcRect t="10294" b="8853"/>
          <a:stretch>
            <a:fillRect/>
          </a:stretch>
        </p:blipFill>
        <p:spPr>
          <a:xfrm>
            <a:off x="1990725" y="5024438"/>
            <a:ext cx="5345113" cy="1630362"/>
          </a:xfrm>
          <a:prstGeom prst="rect">
            <a:avLst/>
          </a:prstGeom>
          <a:noFill/>
          <a:ln w="9525">
            <a:noFill/>
          </a:ln>
        </p:spPr>
      </p:pic>
      <p:sp>
        <p:nvSpPr>
          <p:cNvPr id="7172" name="Rectangle 4"/>
          <p:cNvSpPr/>
          <p:nvPr/>
        </p:nvSpPr>
        <p:spPr>
          <a:xfrm>
            <a:off x="2339975" y="1430338"/>
            <a:ext cx="40322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（二）定性测评与定量测评相结合</a:t>
            </a:r>
            <a:endParaRPr lang="zh-CN" altLang="zh-CN" dirty="0">
              <a:latin typeface="Times New Roman" panose="02020603050405020304" pitchFamily="18" charset="0"/>
              <a:ea typeface="黑体" panose="02010609060101010101" pitchFamily="49" charset="-122"/>
            </a:endParaRPr>
          </a:p>
        </p:txBody>
      </p:sp>
      <p:sp>
        <p:nvSpPr>
          <p:cNvPr id="7176" name="Text Box 8" descr="金融10"/>
          <p:cNvSpPr txBox="1">
            <a:spLocks noChangeArrowheads="1"/>
          </p:cNvSpPr>
          <p:nvPr/>
        </p:nvSpPr>
        <p:spPr bwMode="auto">
          <a:xfrm>
            <a:off x="1350963" y="2289175"/>
            <a:ext cx="6624638" cy="2530475"/>
          </a:xfrm>
          <a:prstGeom prst="rect">
            <a:avLst/>
          </a:prstGeom>
          <a:noFill/>
          <a:ln w="9525">
            <a:noFill/>
            <a:miter lim="800000"/>
          </a:ln>
          <a:effectLst/>
        </p:spPr>
        <p:txBody>
          <a:bodyPr>
            <a:spAutoFit/>
          </a:bodyPr>
          <a:lstStyle/>
          <a:p>
            <a:pPr marR="0" defTabSz="914400">
              <a:buClrTx/>
              <a:buSzTx/>
              <a:buFont typeface="Arial" panose="020B0604020202020204" pitchFamily="34" charset="0"/>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所谓定性测评，就是采取经验判断与观察的方法，侧重从行为的性质方面对素质进行测评；而定量测评，就是采取量化的方法，侧重从行为的数量特点方面对素质进行测评。</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 typeface="Arial" panose="020B0604020202020204" pitchFamily="34" charset="0"/>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何事物都有质与量的形式，光是定性测评，那么只反映了素质的性质特点；仅是定量测评，那么可能会忽视素质的质量特征。此外，只从定性内容上去测评是不深入的，往往是一种模糊的印象判断；而仅仅从定量形式方面去测评素质，则往往是不完全的，是一种表面的与形式的测评。</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000" fill="hold"/>
                                        <p:tgtEl>
                                          <p:spTgt spid="7172"/>
                                        </p:tgtEl>
                                        <p:attrNameLst>
                                          <p:attrName>ppt_x</p:attrName>
                                        </p:attrNameLst>
                                      </p:cBhvr>
                                      <p:tavLst>
                                        <p:tav tm="0">
                                          <p:val>
                                            <p:strVal val="#ppt_x"/>
                                          </p:val>
                                        </p:tav>
                                        <p:tav tm="100000">
                                          <p:val>
                                            <p:strVal val="#ppt_x"/>
                                          </p:val>
                                        </p:tav>
                                      </p:tavLst>
                                    </p:anim>
                                    <p:anim calcmode="lin" valueType="num">
                                      <p:cBhvr additive="base">
                                        <p:cTn id="8" dur="1000" fill="hold"/>
                                        <p:tgtEl>
                                          <p:spTgt spid="71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2">
                                            <p:txEl>
                                              <p:charRg st="0" end="16"/>
                                            </p:txEl>
                                          </p:spTgt>
                                        </p:tgtEl>
                                        <p:attrNameLst>
                                          <p:attrName>style.visibility</p:attrName>
                                        </p:attrNameLst>
                                      </p:cBhvr>
                                      <p:to>
                                        <p:strVal val="visible"/>
                                      </p:to>
                                    </p:set>
                                    <p:anim calcmode="lin" valueType="num">
                                      <p:cBhvr additive="base">
                                        <p:cTn id="11" dur="1000" fill="hold"/>
                                        <p:tgtEl>
                                          <p:spTgt spid="7172">
                                            <p:txEl>
                                              <p:charRg st="0" end="1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172">
                                            <p:txEl>
                                              <p:charRg st="0"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Rectangle 4"/>
          <p:cNvSpPr/>
          <p:nvPr/>
        </p:nvSpPr>
        <p:spPr>
          <a:xfrm>
            <a:off x="2555875" y="1484313"/>
            <a:ext cx="40322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（三）静态测评与动态测评相结合</a:t>
            </a:r>
            <a:endParaRPr lang="zh-CN" altLang="zh-CN" dirty="0">
              <a:latin typeface="Times New Roman" panose="02020603050405020304" pitchFamily="18" charset="0"/>
              <a:ea typeface="黑体" panose="02010609060101010101" pitchFamily="49" charset="-122"/>
            </a:endParaRPr>
          </a:p>
        </p:txBody>
      </p:sp>
      <p:grpSp>
        <p:nvGrpSpPr>
          <p:cNvPr id="23554" name="组合 1"/>
          <p:cNvGrpSpPr/>
          <p:nvPr/>
        </p:nvGrpSpPr>
        <p:grpSpPr>
          <a:xfrm>
            <a:off x="1187450" y="2349500"/>
            <a:ext cx="6553200" cy="3817938"/>
            <a:chOff x="1758" y="3700"/>
            <a:chExt cx="10318" cy="6012"/>
          </a:xfrm>
        </p:grpSpPr>
        <p:sp>
          <p:nvSpPr>
            <p:cNvPr id="8197" name="未知" descr="colored_paper2">
              <a:hlinkClick r:id="" action="ppaction://hlinkshowjump?jump=nextslide"/>
            </p:cNvPr>
            <p:cNvSpPr/>
            <p:nvPr/>
          </p:nvSpPr>
          <p:spPr bwMode="auto">
            <a:xfrm>
              <a:off x="1757" y="3700"/>
              <a:ext cx="10317" cy="6012"/>
            </a:xfrm>
            <a:custGeom>
              <a:avLst/>
              <a:gdLst/>
              <a:ahLst/>
              <a:cxnLst>
                <a:cxn ang="0">
                  <a:pos x="119" y="70"/>
                </a:cxn>
                <a:cxn ang="0">
                  <a:pos x="685" y="305"/>
                </a:cxn>
                <a:cxn ang="0">
                  <a:pos x="1463" y="70"/>
                </a:cxn>
                <a:cxn ang="0">
                  <a:pos x="1886" y="305"/>
                </a:cxn>
                <a:cxn ang="0">
                  <a:pos x="2687" y="24"/>
                </a:cxn>
                <a:cxn ang="0">
                  <a:pos x="3182" y="351"/>
                </a:cxn>
                <a:cxn ang="0">
                  <a:pos x="4124" y="0"/>
                </a:cxn>
                <a:cxn ang="0">
                  <a:pos x="4501" y="351"/>
                </a:cxn>
                <a:cxn ang="0">
                  <a:pos x="5420" y="46"/>
                </a:cxn>
                <a:cxn ang="0">
                  <a:pos x="5361" y="598"/>
                </a:cxn>
                <a:cxn ang="0">
                  <a:pos x="5538" y="938"/>
                </a:cxn>
                <a:cxn ang="0">
                  <a:pos x="5396" y="1454"/>
                </a:cxn>
                <a:cxn ang="0">
                  <a:pos x="5585" y="2182"/>
                </a:cxn>
                <a:cxn ang="0">
                  <a:pos x="5361" y="2636"/>
                </a:cxn>
                <a:cxn ang="0">
                  <a:pos x="5585" y="3587"/>
                </a:cxn>
                <a:cxn ang="0">
                  <a:pos x="5349" y="4407"/>
                </a:cxn>
                <a:cxn ang="0">
                  <a:pos x="5479" y="5323"/>
                </a:cxn>
                <a:cxn ang="0">
                  <a:pos x="5349" y="6003"/>
                </a:cxn>
                <a:cxn ang="0">
                  <a:pos x="5514" y="6543"/>
                </a:cxn>
                <a:cxn ang="0">
                  <a:pos x="5409" y="6753"/>
                </a:cxn>
                <a:cxn ang="0">
                  <a:pos x="5490" y="7083"/>
                </a:cxn>
                <a:cxn ang="0">
                  <a:pos x="4972" y="6919"/>
                </a:cxn>
                <a:cxn ang="0">
                  <a:pos x="4360" y="7154"/>
                </a:cxn>
                <a:cxn ang="0">
                  <a:pos x="4124" y="7001"/>
                </a:cxn>
                <a:cxn ang="0">
                  <a:pos x="3393" y="7200"/>
                </a:cxn>
                <a:cxn ang="0">
                  <a:pos x="2839" y="6977"/>
                </a:cxn>
                <a:cxn ang="0">
                  <a:pos x="2098" y="7154"/>
                </a:cxn>
                <a:cxn ang="0">
                  <a:pos x="1379" y="6919"/>
                </a:cxn>
                <a:cxn ang="0">
                  <a:pos x="414" y="7119"/>
                </a:cxn>
                <a:cxn ang="0">
                  <a:pos x="236" y="6919"/>
                </a:cxn>
                <a:cxn ang="0">
                  <a:pos x="165" y="6801"/>
                </a:cxn>
                <a:cxn ang="0">
                  <a:pos x="0" y="6260"/>
                </a:cxn>
                <a:cxn ang="0">
                  <a:pos x="260" y="5510"/>
                </a:cxn>
                <a:cxn ang="0">
                  <a:pos x="48" y="4525"/>
                </a:cxn>
                <a:cxn ang="0">
                  <a:pos x="165" y="3751"/>
                </a:cxn>
                <a:cxn ang="0">
                  <a:pos x="24" y="3023"/>
                </a:cxn>
                <a:cxn ang="0">
                  <a:pos x="189" y="2439"/>
                </a:cxn>
                <a:cxn ang="0">
                  <a:pos x="48" y="1877"/>
                </a:cxn>
                <a:cxn ang="0">
                  <a:pos x="189" y="985"/>
                </a:cxn>
                <a:cxn ang="0">
                  <a:pos x="119" y="70"/>
                </a:cxn>
              </a:cxnLst>
              <a:rect l="0" t="0" r="r" b="b"/>
              <a:pathLst>
                <a:path w="5585" h="7200">
                  <a:moveTo>
                    <a:pt x="119" y="70"/>
                  </a:moveTo>
                  <a:lnTo>
                    <a:pt x="685" y="305"/>
                  </a:lnTo>
                  <a:lnTo>
                    <a:pt x="1463" y="70"/>
                  </a:lnTo>
                  <a:lnTo>
                    <a:pt x="1886" y="305"/>
                  </a:lnTo>
                  <a:lnTo>
                    <a:pt x="2687" y="24"/>
                  </a:lnTo>
                  <a:lnTo>
                    <a:pt x="3182" y="351"/>
                  </a:lnTo>
                  <a:lnTo>
                    <a:pt x="4124" y="0"/>
                  </a:lnTo>
                  <a:lnTo>
                    <a:pt x="4501" y="351"/>
                  </a:lnTo>
                  <a:lnTo>
                    <a:pt x="5420" y="46"/>
                  </a:lnTo>
                  <a:lnTo>
                    <a:pt x="5361" y="598"/>
                  </a:lnTo>
                  <a:lnTo>
                    <a:pt x="5538" y="938"/>
                  </a:lnTo>
                  <a:lnTo>
                    <a:pt x="5396" y="1454"/>
                  </a:lnTo>
                  <a:lnTo>
                    <a:pt x="5585" y="2182"/>
                  </a:lnTo>
                  <a:lnTo>
                    <a:pt x="5361" y="2636"/>
                  </a:lnTo>
                  <a:lnTo>
                    <a:pt x="5585" y="3587"/>
                  </a:lnTo>
                  <a:lnTo>
                    <a:pt x="5349" y="4407"/>
                  </a:lnTo>
                  <a:lnTo>
                    <a:pt x="5479" y="5323"/>
                  </a:lnTo>
                  <a:lnTo>
                    <a:pt x="5349" y="6003"/>
                  </a:lnTo>
                  <a:lnTo>
                    <a:pt x="5514" y="6543"/>
                  </a:lnTo>
                  <a:lnTo>
                    <a:pt x="5409" y="6753"/>
                  </a:lnTo>
                  <a:lnTo>
                    <a:pt x="5490" y="7083"/>
                  </a:lnTo>
                  <a:lnTo>
                    <a:pt x="4972" y="6919"/>
                  </a:lnTo>
                  <a:lnTo>
                    <a:pt x="4360" y="7154"/>
                  </a:lnTo>
                  <a:lnTo>
                    <a:pt x="4124" y="7001"/>
                  </a:lnTo>
                  <a:lnTo>
                    <a:pt x="3393" y="7200"/>
                  </a:lnTo>
                  <a:lnTo>
                    <a:pt x="2839" y="6977"/>
                  </a:lnTo>
                  <a:lnTo>
                    <a:pt x="2098" y="7154"/>
                  </a:lnTo>
                  <a:lnTo>
                    <a:pt x="1379" y="6919"/>
                  </a:lnTo>
                  <a:lnTo>
                    <a:pt x="414" y="7119"/>
                  </a:lnTo>
                  <a:lnTo>
                    <a:pt x="236" y="6919"/>
                  </a:lnTo>
                  <a:lnTo>
                    <a:pt x="165" y="6801"/>
                  </a:lnTo>
                  <a:lnTo>
                    <a:pt x="0" y="6260"/>
                  </a:lnTo>
                  <a:lnTo>
                    <a:pt x="260" y="5510"/>
                  </a:lnTo>
                  <a:lnTo>
                    <a:pt x="48" y="4525"/>
                  </a:lnTo>
                  <a:lnTo>
                    <a:pt x="165" y="3751"/>
                  </a:lnTo>
                  <a:lnTo>
                    <a:pt x="24" y="3023"/>
                  </a:lnTo>
                  <a:lnTo>
                    <a:pt x="189" y="2439"/>
                  </a:lnTo>
                  <a:lnTo>
                    <a:pt x="48" y="1877"/>
                  </a:lnTo>
                  <a:lnTo>
                    <a:pt x="189" y="985"/>
                  </a:lnTo>
                  <a:lnTo>
                    <a:pt x="119" y="70"/>
                  </a:lnTo>
                  <a:close/>
                </a:path>
              </a:pathLst>
            </a:custGeom>
            <a:blipFill dpi="0" rotWithShape="0">
              <a:blip r:embed="rId1">
                <a:alphaModFix amt="54000"/>
              </a:blip>
              <a:srcRect/>
              <a:tile tx="0" ty="0" sx="100000" sy="100000" flip="none" algn="tl"/>
            </a:blip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3556" name="Text Box 6" descr="金融10"/>
            <p:cNvSpPr txBox="1"/>
            <p:nvPr/>
          </p:nvSpPr>
          <p:spPr>
            <a:xfrm>
              <a:off x="2322" y="4232"/>
              <a:ext cx="9412" cy="4991"/>
            </a:xfrm>
            <a:prstGeom prst="rect">
              <a:avLst/>
            </a:prstGeom>
            <a:noFill/>
            <a:ln w="9525">
              <a:noFill/>
            </a:ln>
          </p:spPr>
          <p:txBody>
            <a:bodyPr anchor="t">
              <a:spAutoFit/>
            </a:bodyPr>
            <a:p>
              <a:pPr>
                <a:buSzTx/>
                <a:buFont typeface="Arial" panose="020B0604020202020204" pitchFamily="34" charset="0"/>
              </a:pPr>
              <a:r>
                <a:rPr lang="zh-CN" altLang="en-US">
                  <a:latin typeface="Times New Roman" panose="02020603050405020304" pitchFamily="18" charset="0"/>
                  <a:ea typeface="黑体" panose="02010609060101010101" pitchFamily="49" charset="-122"/>
                </a:rPr>
                <a:t>静态测评与动态测评相结合还表现在方法上。心理测验一般都是静态的，而评价中心、面试与观察评定具有动态性，要两方在相结合，让被测评者在各种活动中充分表现出自己的才能，在与主测者的交谈中展示自己的优良素质。</a:t>
              </a:r>
              <a:endParaRPr lang="zh-CN" altLang="en-US">
                <a:latin typeface="Times New Roman" panose="02020603050405020304" pitchFamily="18" charset="0"/>
                <a:ea typeface="黑体" panose="02010609060101010101" pitchFamily="49" charset="-122"/>
              </a:endParaRPr>
            </a:p>
            <a:p>
              <a:pPr>
                <a:buSzTx/>
                <a:buFont typeface="Arial" panose="020B0604020202020204" pitchFamily="34" charset="0"/>
              </a:pPr>
              <a:r>
                <a:rPr lang="zh-CN" altLang="en-US">
                  <a:latin typeface="Times New Roman" panose="02020603050405020304" pitchFamily="18" charset="0"/>
                  <a:ea typeface="黑体" panose="02010609060101010101" pitchFamily="49" charset="-122"/>
                </a:rPr>
                <a:t>在素质测评中，既要看目前所达到的水平标准，又要看过去的基础与将来发展的潜能。因此，应把静态测评与动态测评相结合，如很多企业在招聘时，既采取问卷、考试等统一的静态形式，又采取评价中心、面试等动态的方法来测评人的素质。</a:t>
              </a:r>
              <a:endParaRPr lang="zh-CN" altLang="en-US">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1000" fill="hold"/>
                                        <p:tgtEl>
                                          <p:spTgt spid="8196"/>
                                        </p:tgtEl>
                                        <p:attrNameLst>
                                          <p:attrName>ppt_x</p:attrName>
                                        </p:attrNameLst>
                                      </p:cBhvr>
                                      <p:tavLst>
                                        <p:tav tm="0">
                                          <p:val>
                                            <p:strVal val="#ppt_x"/>
                                          </p:val>
                                        </p:tav>
                                        <p:tav tm="100000">
                                          <p:val>
                                            <p:strVal val="#ppt_x"/>
                                          </p:val>
                                        </p:tav>
                                      </p:tavLst>
                                    </p:anim>
                                    <p:anim calcmode="lin" valueType="num">
                                      <p:cBhvr additive="base">
                                        <p:cTn id="8" dur="1000" fill="hold"/>
                                        <p:tgtEl>
                                          <p:spTgt spid="819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6">
                                            <p:txEl>
                                              <p:charRg st="0" end="16"/>
                                            </p:txEl>
                                          </p:spTgt>
                                        </p:tgtEl>
                                        <p:attrNameLst>
                                          <p:attrName>style.visibility</p:attrName>
                                        </p:attrNameLst>
                                      </p:cBhvr>
                                      <p:to>
                                        <p:strVal val="visible"/>
                                      </p:to>
                                    </p:set>
                                    <p:anim calcmode="lin" valueType="num">
                                      <p:cBhvr additive="base">
                                        <p:cTn id="11" dur="1000" fill="hold"/>
                                        <p:tgtEl>
                                          <p:spTgt spid="8196">
                                            <p:txEl>
                                              <p:charRg st="0" end="1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196">
                                            <p:txEl>
                                              <p:charRg st="0"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1621</Words>
  <Application>WPS 演示</Application>
  <PresentationFormat/>
  <Paragraphs>122</Paragraphs>
  <Slides>16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Times New Roman</vt:lpstr>
      <vt:lpstr>黑体</vt:lpstr>
      <vt:lpstr>Verdana</vt:lpstr>
      <vt:lpstr>华文新魏</vt:lpstr>
      <vt:lpstr>Calibri</vt:lpstr>
      <vt:lpstr>HY헤드라인M</vt:lpstr>
      <vt:lpstr>Malgun Gothic</vt:lpstr>
      <vt:lpstr>Gulim</vt:lpstr>
      <vt:lpstr>GulimChe</vt:lpstr>
      <vt:lpstr>HY견고딕</vt:lpstr>
      <vt:lpstr>微软雅黑</vt:lpstr>
      <vt:lpstr>Arial Unicode MS</vt:lpstr>
      <vt:lpstr>楷体</vt:lpstr>
      <vt:lpstr>主题1_2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242</cp:revision>
  <dcterms:created xsi:type="dcterms:W3CDTF">2015-05-12T07:07:58Z</dcterms:created>
  <dcterms:modified xsi:type="dcterms:W3CDTF">2019-05-15T11:30:08Z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