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962" r:id="rId3"/>
    <p:sldId id="963" r:id="rId4"/>
    <p:sldId id="940" r:id="rId5"/>
    <p:sldId id="928" r:id="rId6"/>
    <p:sldId id="929" r:id="rId7"/>
    <p:sldId id="930" r:id="rId8"/>
    <p:sldId id="931" r:id="rId9"/>
    <p:sldId id="932" r:id="rId10"/>
    <p:sldId id="933" r:id="rId11"/>
    <p:sldId id="934" r:id="rId12"/>
    <p:sldId id="935" r:id="rId13"/>
    <p:sldId id="936" r:id="rId14"/>
    <p:sldId id="833" r:id="rId15"/>
  </p:sldIdLst>
  <p:sldSz cx="9144000" cy="6858000" type="screen4x3"/>
  <p:notesSz cx="6858000" cy="9947275"/>
  <p:defaultTextStyle>
    <a:defPPr>
      <a:defRPr lang="zh-CN"/>
    </a:defPPr>
    <a:lvl1pPr marL="0" lvl="0"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CCFF33"/>
    <a:srgbClr val="FFCCFF"/>
    <a:srgbClr val="2BBFEF"/>
    <a:srgbClr val="C72DED"/>
    <a:srgbClr val="6666FF"/>
    <a:srgbClr val="CC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996"/>
    <p:restoredTop sz="92821"/>
  </p:normalViewPr>
  <p:slideViewPr>
    <p:cSldViewPr showGuides="1">
      <p:cViewPr varScale="1">
        <p:scale>
          <a:sx n="69" d="100"/>
          <a:sy n="69" d="100"/>
        </p:scale>
        <p:origin x="1560" y="66"/>
      </p:cViewPr>
      <p:guideLst>
        <p:guide orient="horz" pos="2065"/>
        <p:guide pos="2777"/>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72034" name="Rectangle 2"/>
          <p:cNvSpPr>
            <a:spLocks noGrp="1" noChangeArrowheads="1"/>
          </p:cNvSpPr>
          <p:nvPr>
            <p:ph type="hdr" sz="quarter"/>
          </p:nvPr>
        </p:nvSpPr>
        <p:spPr bwMode="auto">
          <a:xfrm>
            <a:off x="0" y="0"/>
            <a:ext cx="2971800" cy="496888"/>
          </a:xfrm>
          <a:prstGeom prst="rect">
            <a:avLst/>
          </a:prstGeom>
          <a:noFill/>
          <a:ln w="9525">
            <a:noFill/>
            <a:miter lim="800000"/>
          </a:ln>
          <a:effectLst/>
        </p:spPr>
        <p:txBody>
          <a:bodyPr vert="horz" wrap="square" lIns="91440" tIns="45720" rIns="91440" bIns="45720" numCol="1" anchor="t" anchorCtr="0" compatLnSpc="1"/>
          <a:lstStyle>
            <a:lvl1pP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2035" name="Rectangle 3"/>
          <p:cNvSpPr>
            <a:spLocks noGrp="1" noChangeArrowheads="1"/>
          </p:cNvSpPr>
          <p:nvPr>
            <p:ph type="dt" sz="quarter" idx="1"/>
          </p:nvPr>
        </p:nvSpPr>
        <p:spPr bwMode="auto">
          <a:xfrm>
            <a:off x="3884613" y="0"/>
            <a:ext cx="2971800" cy="496888"/>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44AEE4E-0F29-418E-847F-E07D093E8885}"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2036" name="Rectangle 4"/>
          <p:cNvSpPr>
            <a:spLocks noGrp="1" noChangeArrowheads="1"/>
          </p:cNvSpPr>
          <p:nvPr>
            <p:ph type="ftr" sz="quarter" idx="2"/>
          </p:nvPr>
        </p:nvSpPr>
        <p:spPr bwMode="auto">
          <a:xfrm>
            <a:off x="0" y="9448800"/>
            <a:ext cx="2971800" cy="496888"/>
          </a:xfrm>
          <a:prstGeom prst="rect">
            <a:avLst/>
          </a:prstGeom>
          <a:noFill/>
          <a:ln w="9525">
            <a:noFill/>
            <a:miter lim="800000"/>
          </a:ln>
          <a:effectLst/>
        </p:spPr>
        <p:txBody>
          <a:bodyPr vert="horz" wrap="square" lIns="91440" tIns="45720" rIns="91440" bIns="45720" numCol="1" anchor="b" anchorCtr="0" compatLnSpc="1"/>
          <a:lstStyle>
            <a:lvl1pP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2037" name="Rectangle 5"/>
          <p:cNvSpPr>
            <a:spLocks noGrp="1" noChangeArrowheads="1"/>
          </p:cNvSpPr>
          <p:nvPr>
            <p:ph type="sldNum" sz="quarter" idx="3"/>
          </p:nvPr>
        </p:nvSpPr>
        <p:spPr bwMode="auto">
          <a:xfrm>
            <a:off x="3884613" y="9448800"/>
            <a:ext cx="2971800" cy="496888"/>
          </a:xfrm>
          <a:prstGeom prst="rect">
            <a:avLst/>
          </a:prstGeom>
          <a:noFill/>
          <a:ln w="9525">
            <a:noFill/>
            <a:miter lim="800000"/>
          </a:ln>
          <a:effectLst/>
        </p:spPr>
        <p:txBody>
          <a:bodyPr vert="horz" wrap="square" lIns="91440" tIns="45720" rIns="91440" bIns="45720" numCol="1" anchor="b" anchorCtr="0" compatLnSpc="1"/>
          <a:lstStyle>
            <a:lvl1pPr algn="r" eaLnBrk="0" hangingPunct="0">
              <a:defRPr sz="1200" b="0">
                <a:solidFill>
                  <a:schemeClr val="tx1"/>
                </a:solidFill>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FF8B661F-5ED8-4628-BFF4-AFB2791AB451}"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Rectangle 2"/>
          <p:cNvSpPr>
            <a:spLocks noGrp="1" noChangeArrowheads="1"/>
          </p:cNvSpPr>
          <p:nvPr>
            <p:ph type="hdr" sz="quarter"/>
          </p:nvPr>
        </p:nvSpPr>
        <p:spPr bwMode="auto">
          <a:xfrm>
            <a:off x="0" y="0"/>
            <a:ext cx="2970213" cy="496888"/>
          </a:xfrm>
          <a:prstGeom prst="rect">
            <a:avLst/>
          </a:prstGeom>
          <a:noFill/>
          <a:ln w="9525">
            <a:noFill/>
            <a:miter lim="800000"/>
          </a:ln>
          <a:effectLst/>
        </p:spPr>
        <p:txBody>
          <a:bodyPr vert="horz" wrap="square" lIns="91440" tIns="45720" rIns="91440" bIns="45720" numCol="1" anchor="t" anchorCtr="0" compatLnSpc="1"/>
          <a:lstStyle>
            <a:lvl1pP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7" name="Rectangle 3"/>
          <p:cNvSpPr>
            <a:spLocks noGrp="1" noChangeArrowheads="1"/>
          </p:cNvSpPr>
          <p:nvPr>
            <p:ph type="dt" idx="1"/>
          </p:nvPr>
        </p:nvSpPr>
        <p:spPr bwMode="auto">
          <a:xfrm>
            <a:off x="3883025" y="0"/>
            <a:ext cx="2973388" cy="496888"/>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68C51356-2981-451E-8F60-4AB22BFDBE61}"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6" name="Rectangle 4"/>
          <p:cNvSpPr>
            <a:spLocks noGrp="1" noRot="1"/>
          </p:cNvSpPr>
          <p:nvPr>
            <p:ph type="sldImg"/>
          </p:nvPr>
        </p:nvSpPr>
        <p:spPr>
          <a:xfrm>
            <a:off x="942975" y="746125"/>
            <a:ext cx="4973638" cy="3730625"/>
          </a:xfrm>
          <a:prstGeom prst="rect">
            <a:avLst/>
          </a:prstGeom>
          <a:noFill/>
          <a:ln w="9525">
            <a:noFill/>
          </a:ln>
        </p:spPr>
      </p:sp>
      <p:sp>
        <p:nvSpPr>
          <p:cNvPr id="6149" name="Rectangle 5"/>
          <p:cNvSpPr>
            <a:spLocks noGrp="1" noRot="1" noChangeArrowheads="1"/>
          </p:cNvSpPr>
          <p:nvPr>
            <p:ph type="body" sz="quarter" idx="3"/>
          </p:nvPr>
        </p:nvSpPr>
        <p:spPr bwMode="auto">
          <a:xfrm>
            <a:off x="685800" y="4724400"/>
            <a:ext cx="5486400" cy="447675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50" name="Rectangle 6"/>
          <p:cNvSpPr>
            <a:spLocks noGrp="1" noChangeArrowheads="1"/>
          </p:cNvSpPr>
          <p:nvPr>
            <p:ph type="ftr" sz="quarter" idx="4"/>
          </p:nvPr>
        </p:nvSpPr>
        <p:spPr bwMode="auto">
          <a:xfrm>
            <a:off x="0" y="9448800"/>
            <a:ext cx="2970213" cy="496888"/>
          </a:xfrm>
          <a:prstGeom prst="rect">
            <a:avLst/>
          </a:prstGeom>
          <a:noFill/>
          <a:ln w="9525">
            <a:noFill/>
            <a:miter lim="800000"/>
          </a:ln>
          <a:effectLst/>
        </p:spPr>
        <p:txBody>
          <a:bodyPr vert="horz" wrap="square" lIns="91440" tIns="45720" rIns="91440" bIns="45720" numCol="1" anchor="b" anchorCtr="0" compatLnSpc="1"/>
          <a:lstStyle>
            <a:lvl1pP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51" name="Rectangle 7"/>
          <p:cNvSpPr>
            <a:spLocks noGrp="1" noChangeArrowheads="1"/>
          </p:cNvSpPr>
          <p:nvPr>
            <p:ph type="sldNum" sz="quarter" idx="5"/>
          </p:nvPr>
        </p:nvSpPr>
        <p:spPr bwMode="auto">
          <a:xfrm>
            <a:off x="3883025" y="9448800"/>
            <a:ext cx="2973388" cy="496888"/>
          </a:xfrm>
          <a:prstGeom prst="rect">
            <a:avLst/>
          </a:prstGeom>
          <a:noFill/>
          <a:ln w="9525">
            <a:noFill/>
            <a:miter lim="800000"/>
          </a:ln>
          <a:effectLst/>
        </p:spPr>
        <p:txBody>
          <a:bodyPr vert="horz" wrap="square" lIns="91440" tIns="45720" rIns="91440" bIns="45720" numCol="1" anchor="b" anchorCtr="0" compatLnSpc="1"/>
          <a:lstStyle>
            <a:lvl1pPr algn="r" eaLnBrk="0" hangingPunct="0">
              <a:defRPr sz="1200" b="0">
                <a:solidFill>
                  <a:schemeClr val="tx1"/>
                </a:solidFill>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EAAE8C5F-34DE-4E4B-A331-6834089DB1C4}"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49"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49" charset="-122"/>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49"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49" charset="-122"/>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p:spPr>
        <p:txBody>
          <a:bodyPr/>
          <a:lstStyle/>
          <a:p>
            <a:pPr fontAlgn="base"/>
            <a:fld id="{263DB197-84B0-484E-9C0F-88358ECCB797}" type="datetimeFigureOut">
              <a:rPr lang="zh-CN" altLang="en-US" strike="noStrike" noProof="1" smtClean="0">
                <a:latin typeface="Times New Roman" panose="02020603050405020304" pitchFamily="18" charset="0"/>
                <a:ea typeface="黑体" panose="02010609060101010101" pitchFamily="49" charset="-122"/>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610600" y="6356350"/>
            <a:ext cx="2743200" cy="365125"/>
          </a:xfrm>
        </p:spPr>
        <p:txBody>
          <a:bodyPr/>
          <a:lstStyle/>
          <a:p>
            <a:pPr fontAlgn="base"/>
            <a:fld id="{E077DA78-E013-4A8C-AD75-63A150561B10}" type="slidenum">
              <a:rPr lang="zh-CN" altLang="en-US" strike="noStrike" noProof="1" smtClean="0">
                <a:latin typeface="Times New Roman" panose="02020603050405020304" pitchFamily="18" charset="0"/>
                <a:ea typeface="黑体" panose="02010609060101010101" pitchFamily="49" charset="-122"/>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PhAnim="0" showMasterSp="0">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Rectangle 30"/>
          <p:cNvSpPr>
            <a:spLocks noChangeArrowheads="1"/>
          </p:cNvSpPr>
          <p:nvPr userDrawn="1"/>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Rectangle 30"/>
          <p:cNvSpPr>
            <a:spLocks noChangeArrowheads="1"/>
          </p:cNvSpPr>
          <p:nvPr userDrawn="1"/>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Rectangle 31"/>
          <p:cNvSpPr>
            <a:spLocks noChangeArrowheads="1"/>
          </p:cNvSpPr>
          <p:nvPr userDrawn="1"/>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Rectangle 30"/>
          <p:cNvSpPr>
            <a:spLocks noChangeArrowheads="1"/>
          </p:cNvSpPr>
          <p:nvPr userDrawn="1"/>
        </p:nvSpPr>
        <p:spPr bwMode="auto">
          <a:xfrm>
            <a:off x="0" y="0"/>
            <a:ext cx="358775" cy="925513"/>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WordArt 16"/>
          <p:cNvSpPr/>
          <p:nvPr userDrawn="1"/>
        </p:nvSpPr>
        <p:spPr>
          <a:xfrm>
            <a:off x="456883" y="684212"/>
            <a:ext cx="1371600" cy="1028700"/>
          </a:xfrm>
          <a:prstGeom prst="rect">
            <a:avLst/>
          </a:prstGeom>
        </p:spPr>
        <p:txBody>
          <a:bodyPr wrap="none" fromWordArt="1">
            <a:prstTxWarp prst="textSlantUp">
              <a:avLst>
                <a:gd name="adj" fmla="val 55556"/>
              </a:avLst>
            </a:prstTxWarp>
            <a:normAutofit/>
            <a:scene3d>
              <a:camera prst="orthographicFront"/>
              <a:lightRig rig="balanced" dir="t">
                <a:rot lat="0" lon="0" rev="0"/>
              </a:lightRig>
            </a:scene3d>
            <a:sp3d prstMaterial="metal"/>
          </a:bodyPr>
          <a:p>
            <a:pPr lvl="0" algn="ctr" fontAlgn="base">
              <a:buClrTx/>
              <a:buSzTx/>
              <a:buFontTx/>
            </a:pPr>
            <a:r>
              <a:rPr lang="zh-CN" altLang="en-US" sz="3600" strike="noStrike" noProof="1">
                <a:solidFill>
                  <a:schemeClr val="accent5">
                    <a:lumMod val="75000"/>
                  </a:schemeClr>
                </a:solidFill>
                <a:effectLst/>
                <a:latin typeface="黑体" panose="02010609060101010101" pitchFamily="49" charset="-122"/>
                <a:ea typeface="黑体" panose="02010609060101010101" pitchFamily="49" charset="-122"/>
                <a:cs typeface="+mn-cs"/>
                <a:sym typeface="+mn-ea"/>
              </a:rPr>
              <a:t>项目五</a:t>
            </a:r>
            <a:endParaRPr lang="zh-CN" altLang="en-US" sz="3600" strike="noStrike" noProof="1">
              <a:solidFill>
                <a:schemeClr val="accent5">
                  <a:lumMod val="75000"/>
                </a:schemeClr>
              </a:solidFill>
              <a:effectLst/>
              <a:latin typeface="黑体" panose="02010609060101010101" pitchFamily="49" charset="-122"/>
              <a:ea typeface="黑体" panose="02010609060101010101" pitchFamily="49" charset="-122"/>
              <a:cs typeface="+mn-cs"/>
              <a:sym typeface="+mn-ea"/>
            </a:endParaRPr>
          </a:p>
        </p:txBody>
      </p:sp>
      <p:sp>
        <p:nvSpPr>
          <p:cNvPr id="1031" name="WordArt 17"/>
          <p:cNvSpPr/>
          <p:nvPr userDrawn="1"/>
        </p:nvSpPr>
        <p:spPr>
          <a:xfrm>
            <a:off x="7813675" y="3175"/>
            <a:ext cx="1330325" cy="180975"/>
          </a:xfrm>
          <a:prstGeom prst="rect">
            <a:avLst/>
          </a:prstGeom>
        </p:spPr>
        <p:txBody>
          <a:bodyPr wrap="none" fromWordArt="1">
            <a:prstTxWarp prst="textPlain">
              <a:avLst>
                <a:gd name="adj" fmla="val 50000"/>
              </a:avLst>
            </a:prstTxWarp>
            <a:normAutofit fontScale="50000"/>
          </a:bodyPr>
          <a:p>
            <a:pPr lvl="0" algn="ctr" fontAlgn="base">
              <a:buClrTx/>
              <a:buSzTx/>
              <a:buFontTx/>
            </a:pPr>
            <a:r>
              <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rPr>
              <a:t>人力资源管理</a:t>
            </a:r>
            <a:endPar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9"/>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10"/>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100" fill="hold"/>
                                        <p:tgtEl>
                                          <p:spTgt spid="11"/>
                                        </p:tgtEl>
                                        <p:attrNameLst>
                                          <p:attrName>ppt_x</p:attrName>
                                          <p:attrName>ppt_y</p:attrName>
                                        </p:attrNameLst>
                                      </p:cBhvr>
                                      <p:rCtr x="117900" y="0"/>
                                    </p:animMotion>
                                  </p:childTnLst>
                                </p:cTn>
                              </p:par>
                              <p:par>
                                <p:cTn id="11" presetID="63" presetClass="path" presetSubtype="0" repeatCount="indefinite" fill="hold" grpId="0" nodeType="withEffect">
                                  <p:stCondLst>
                                    <p:cond delay="0"/>
                                  </p:stCondLst>
                                  <p:childTnLst>
                                    <p:animMotion origin="layout" path="M 2.77778E-6 4.95146E-6 L 2.35868 -0.0037 " pathEditMode="relative" rAng="0" ptsTypes="AA">
                                      <p:cBhvr>
                                        <p:cTn id="12" dur="3500" fill="hold"/>
                                        <p:tgtEl>
                                          <p:spTgt spid="12"/>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3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2"/>
              </a:solidFill>
              <a:effectLst>
                <a:outerShdw blurRad="38100" dist="38100" dir="2700000" algn="tl">
                  <a:srgbClr val="C0C0C0"/>
                </a:outerShdw>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34963" y="1162050"/>
            <a:ext cx="8280400" cy="4608512"/>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5113" y="274638"/>
            <a:ext cx="2071687" cy="5675312"/>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95288" y="274638"/>
            <a:ext cx="6067425" cy="5675312"/>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2.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0"/>
          <a:stretch>
            <a:fillRect/>
          </a:stretch>
        </a:blipFill>
        <a:effectLst/>
      </p:bgPr>
    </p:bg>
    <p:spTree>
      <p:nvGrpSpPr>
        <p:cNvPr id="1" name=""/>
        <p:cNvGrpSpPr/>
        <p:nvPr/>
      </p:nvGrpSpPr>
      <p:grpSpPr/>
      <p:sp>
        <p:nvSpPr>
          <p:cNvPr id="2055" name="Rectangle 30"/>
          <p:cNvSpPr>
            <a:spLocks noChangeArrowheads="1"/>
          </p:cNvSpPr>
          <p:nvPr userDrawn="1"/>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6" name="Rectangle 30"/>
          <p:cNvSpPr>
            <a:spLocks noChangeArrowheads="1"/>
          </p:cNvSpPr>
          <p:nvPr userDrawn="1"/>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7" name="Rectangle 31"/>
          <p:cNvSpPr>
            <a:spLocks noChangeArrowheads="1"/>
          </p:cNvSpPr>
          <p:nvPr userDrawn="1"/>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WordArt 16"/>
          <p:cNvSpPr/>
          <p:nvPr userDrawn="1"/>
        </p:nvSpPr>
        <p:spPr>
          <a:xfrm>
            <a:off x="456883" y="684212"/>
            <a:ext cx="1371600" cy="1028700"/>
          </a:xfrm>
          <a:prstGeom prst="rect">
            <a:avLst/>
          </a:prstGeom>
        </p:spPr>
        <p:txBody>
          <a:bodyPr wrap="none" fromWordArt="1">
            <a:prstTxWarp prst="textSlantUp">
              <a:avLst>
                <a:gd name="adj" fmla="val 55556"/>
              </a:avLst>
            </a:prstTxWarp>
            <a:normAutofit/>
            <a:scene3d>
              <a:camera prst="orthographicFront"/>
              <a:lightRig rig="balanced" dir="t">
                <a:rot lat="0" lon="0" rev="0"/>
              </a:lightRig>
            </a:scene3d>
            <a:sp3d prstMaterial="metal"/>
          </a:bodyPr>
          <a:p>
            <a:pPr lvl="0" algn="ctr" fontAlgn="base">
              <a:buClrTx/>
              <a:buSzTx/>
              <a:buFontTx/>
            </a:pPr>
            <a:r>
              <a:rPr lang="zh-CN" altLang="en-US" sz="3600" strike="noStrike" noProof="1">
                <a:solidFill>
                  <a:schemeClr val="accent5">
                    <a:lumMod val="75000"/>
                  </a:schemeClr>
                </a:solidFill>
                <a:effectLst/>
                <a:latin typeface="黑体" panose="02010609060101010101" pitchFamily="49" charset="-122"/>
                <a:ea typeface="黑体" panose="02010609060101010101" pitchFamily="49" charset="-122"/>
                <a:cs typeface="+mn-cs"/>
                <a:sym typeface="+mn-ea"/>
              </a:rPr>
              <a:t>项目五</a:t>
            </a:r>
            <a:endParaRPr lang="zh-CN" altLang="en-US" sz="3600" strike="noStrike" noProof="1">
              <a:solidFill>
                <a:schemeClr val="accent5">
                  <a:lumMod val="75000"/>
                </a:schemeClr>
              </a:solidFill>
              <a:effectLst/>
              <a:latin typeface="黑体" panose="02010609060101010101" pitchFamily="49" charset="-122"/>
              <a:ea typeface="黑体" panose="02010609060101010101" pitchFamily="49" charset="-122"/>
              <a:cs typeface="+mn-cs"/>
              <a:sym typeface="+mn-ea"/>
            </a:endParaRPr>
          </a:p>
        </p:txBody>
      </p:sp>
      <p:sp>
        <p:nvSpPr>
          <p:cNvPr id="1031" name="WordArt 17"/>
          <p:cNvSpPr/>
          <p:nvPr userDrawn="1"/>
        </p:nvSpPr>
        <p:spPr>
          <a:xfrm>
            <a:off x="7813675" y="3175"/>
            <a:ext cx="1330325" cy="180975"/>
          </a:xfrm>
          <a:prstGeom prst="rect">
            <a:avLst/>
          </a:prstGeom>
        </p:spPr>
        <p:txBody>
          <a:bodyPr wrap="none" fromWordArt="1">
            <a:prstTxWarp prst="textPlain">
              <a:avLst>
                <a:gd name="adj" fmla="val 50000"/>
              </a:avLst>
            </a:prstTxWarp>
            <a:normAutofit fontScale="50000"/>
          </a:bodyPr>
          <a:p>
            <a:pPr lvl="0" algn="ctr" fontAlgn="base">
              <a:buClrTx/>
              <a:buSzTx/>
              <a:buFontTx/>
            </a:pPr>
            <a:r>
              <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rPr>
              <a:t>人力资源管理</a:t>
            </a:r>
            <a:endPar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2055"/>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2056"/>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100" fill="hold"/>
                                        <p:tgtEl>
                                          <p:spTgt spid="2057"/>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animBg="1"/>
      <p:bldP spid="2057" grpId="0" animBg="1"/>
    </p:bldLst>
  </p:timing>
  <p:hf sldNum="0" hdr="0" ftr="0" dt="0"/>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2pPr>
      <a:lvl3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3pPr>
      <a:lvl4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4pPr>
      <a:lvl5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5pPr>
      <a:lvl6pPr marL="4572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6pPr>
      <a:lvl7pPr marL="9144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7pPr>
      <a:lvl8pPr marL="13716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8pPr>
      <a:lvl9pPr marL="18288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9pPr>
    </p:titleStyle>
    <p:bodyStyle>
      <a:lvl1pPr marL="342900" indent="-342900" algn="l" rtl="0" eaLnBrk="0" fontAlgn="base" hangingPunct="0">
        <a:lnSpc>
          <a:spcPct val="130000"/>
        </a:lnSpc>
        <a:spcBef>
          <a:spcPct val="20000"/>
        </a:spcBef>
        <a:spcAft>
          <a:spcPct val="0"/>
        </a:spcAft>
        <a:buClr>
          <a:schemeClr val="hlink"/>
        </a:buClr>
        <a:buFont typeface="Wingdings" panose="05000000000000000000" pitchFamily="2" charset="2"/>
        <a:buChar char="•"/>
        <a:defRPr sz="2000">
          <a:solidFill>
            <a:schemeClr val="tx2"/>
          </a:solidFill>
          <a:effectLst>
            <a:outerShdw blurRad="38100" dist="38100" dir="2700000" algn="tl">
              <a:srgbClr val="C0C0C0"/>
            </a:outerShdw>
          </a:effectLst>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mn-ea"/>
        </a:defRPr>
      </a:lvl2pPr>
      <a:lvl3pPr marL="1236980" indent="-228600" algn="l" rtl="0" eaLnBrk="0" fontAlgn="base" hangingPunct="0">
        <a:spcBef>
          <a:spcPct val="20000"/>
        </a:spcBef>
        <a:spcAft>
          <a:spcPct val="0"/>
        </a:spcAft>
        <a:buClr>
          <a:schemeClr val="tx1"/>
        </a:buClr>
        <a:buChar char="•"/>
        <a:defRPr sz="2200">
          <a:solidFill>
            <a:schemeClr val="tx1"/>
          </a:solidFill>
          <a:latin typeface="Arial" panose="020B0604020202020204" pitchFamily="34" charset="0"/>
          <a:ea typeface="+mn-ea"/>
        </a:defRPr>
      </a:lvl3pPr>
      <a:lvl4pPr marL="164465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5.jpe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9218" name="图片 4" descr="C:\Users\Administrator\Desktop\tim g.jpgtim g"/>
          <p:cNvPicPr>
            <a:picLocks noChangeAspect="1"/>
          </p:cNvPicPr>
          <p:nvPr/>
        </p:nvPicPr>
        <p:blipFill>
          <a:blip r:embed="rId2">
            <a:clrChange>
              <a:clrFrom>
                <a:srgbClr val="FEFEFE"/>
              </a:clrFrom>
              <a:clrTo>
                <a:srgbClr val="FEFEFE">
                  <a:alpha val="0"/>
                </a:srgbClr>
              </a:clrTo>
            </a:clrChange>
          </a:blip>
          <a:srcRect l="-1941" t="-2060" r="-827"/>
          <a:stretch>
            <a:fillRect/>
          </a:stretch>
        </p:blipFill>
        <p:spPr>
          <a:xfrm>
            <a:off x="6340475" y="244475"/>
            <a:ext cx="2814638" cy="1119188"/>
          </a:xfrm>
          <a:prstGeom prst="rect">
            <a:avLst/>
          </a:prstGeom>
          <a:noFill/>
          <a:ln w="9525">
            <a:noFill/>
          </a:ln>
        </p:spPr>
      </p:pic>
      <p:sp>
        <p:nvSpPr>
          <p:cNvPr id="2" name="文本框 1"/>
          <p:cNvSpPr txBox="1"/>
          <p:nvPr/>
        </p:nvSpPr>
        <p:spPr>
          <a:xfrm>
            <a:off x="2301875" y="2403475"/>
            <a:ext cx="4541838" cy="768350"/>
          </a:xfrm>
          <a:prstGeom prst="rect">
            <a:avLst/>
          </a:prstGeom>
          <a:noFill/>
        </p:spPr>
        <p:txBody>
          <a:bodyPr wrap="square" rtlCol="0">
            <a:spAutoFit/>
          </a:bodyPr>
          <a:p>
            <a:r>
              <a:rPr lang="zh-CN" altLang="en-US" sz="4400" noProof="1">
                <a:solidFill>
                  <a:srgbClr val="FFFD25"/>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cs"/>
              </a:rPr>
              <a:t>《人力资源管理》</a:t>
            </a:r>
            <a:endParaRPr lang="zh-CN" altLang="en-US" sz="4400" noProof="1">
              <a:solidFill>
                <a:srgbClr val="FFFD25"/>
              </a:solidFill>
              <a:effectLst>
                <a:outerShdw blurRad="38100" dist="25400" dir="5400000" algn="ctr" rotWithShape="0">
                  <a:srgbClr val="6E747A">
                    <a:alpha val="43000"/>
                  </a:srgbClr>
                </a:outerShdw>
              </a:effectLst>
            </a:endParaRPr>
          </a:p>
        </p:txBody>
      </p:sp>
      <p:sp>
        <p:nvSpPr>
          <p:cNvPr id="4" name="文本框 3"/>
          <p:cNvSpPr txBox="1"/>
          <p:nvPr/>
        </p:nvSpPr>
        <p:spPr>
          <a:xfrm>
            <a:off x="3223260" y="3928110"/>
            <a:ext cx="5932169" cy="645160"/>
          </a:xfrm>
          <a:prstGeom prst="rect">
            <a:avLst/>
          </a:prstGeom>
          <a:noFill/>
        </p:spPr>
        <p:txBody>
          <a:bodyPr wrap="square" rtlCol="0">
            <a:spAutoFit/>
            <a:scene3d>
              <a:camera prst="orthographicFront"/>
              <a:lightRig rig="threePt" dir="t"/>
            </a:scene3d>
          </a:bodyPr>
          <a:p>
            <a:r>
              <a:rPr lang="zh-CN" altLang="en-US" sz="3600" noProof="1">
                <a:solidFill>
                  <a:srgbClr val="FFFD25"/>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项目五 ：培训与开发员工</a:t>
            </a:r>
            <a:endParaRPr lang="zh-CN" altLang="en-US" sz="3600" noProof="1">
              <a:solidFill>
                <a:srgbClr val="FFFD25"/>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图片 1" descr="timg (4)"/>
          <p:cNvPicPr>
            <a:picLocks noChangeAspect="1"/>
          </p:cNvPicPr>
          <p:nvPr/>
        </p:nvPicPr>
        <p:blipFill>
          <a:blip r:embed="rId1">
            <a:clrChange>
              <a:clrFrom>
                <a:srgbClr val="F6F6F6"/>
              </a:clrFrom>
              <a:clrTo>
                <a:srgbClr val="F6F6F6">
                  <a:alpha val="0"/>
                </a:srgbClr>
              </a:clrTo>
            </a:clrChange>
          </a:blip>
          <a:srcRect l="10333" t="3636" r="7619" b="4300"/>
          <a:stretch>
            <a:fillRect/>
          </a:stretch>
        </p:blipFill>
        <p:spPr>
          <a:xfrm flipH="1">
            <a:off x="47625" y="2103438"/>
            <a:ext cx="2382838" cy="4217987"/>
          </a:xfrm>
          <a:prstGeom prst="rect">
            <a:avLst/>
          </a:prstGeom>
          <a:noFill/>
          <a:ln w="9525">
            <a:noFill/>
          </a:ln>
        </p:spPr>
      </p:pic>
      <p:sp>
        <p:nvSpPr>
          <p:cNvPr id="167940" name="Rectangle 4"/>
          <p:cNvSpPr/>
          <p:nvPr/>
        </p:nvSpPr>
        <p:spPr>
          <a:xfrm>
            <a:off x="2590800" y="1525588"/>
            <a:ext cx="3960813" cy="577850"/>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nchor="ctr" anchorCtr="0">
            <a:flatTx/>
          </a:bodyPr>
          <a:p>
            <a:pPr marL="571500" indent="-571500" eaLnBrk="0" fontAlgn="base" hangingPunct="0">
              <a:lnSpc>
                <a:spcPct val="90000"/>
              </a:lnSpc>
            </a:pPr>
            <a:r>
              <a:rPr lang="zh-CN" altLang="en-US" strike="noStrike" noProof="1" dirty="0">
                <a:latin typeface="Times New Roman" panose="02020603050405020304" pitchFamily="18" charset="0"/>
                <a:ea typeface="黑体" panose="02010609060101010101" pitchFamily="49" charset="-122"/>
              </a:rPr>
              <a:t>（二）树立清晰的职业发展目标</a:t>
            </a:r>
            <a:endParaRPr lang="zh-CN" altLang="en-US" strike="noStrike" noProof="1" dirty="0">
              <a:latin typeface="Times New Roman" panose="02020603050405020304" pitchFamily="18" charset="0"/>
              <a:ea typeface="黑体" panose="02010609060101010101" pitchFamily="49" charset="-122"/>
            </a:endParaRPr>
          </a:p>
        </p:txBody>
      </p:sp>
      <p:sp>
        <p:nvSpPr>
          <p:cNvPr id="167942" name="Text Box 6" descr="金融10"/>
          <p:cNvSpPr txBox="1">
            <a:spLocks noChangeArrowheads="1"/>
          </p:cNvSpPr>
          <p:nvPr/>
        </p:nvSpPr>
        <p:spPr bwMode="auto">
          <a:xfrm>
            <a:off x="2171700" y="2473325"/>
            <a:ext cx="5761038" cy="2225675"/>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职业发展首先是个人的事，公司只能给予一定的支持和机会。通常在一个公司里，各个员工相对于同类职位的同事而言，发展机会都是均等的。但由于管理职位的有限性，只有那些有明确职业目标并为此不断努力的人，才更有可能获得机会。因为这不仅意味着要有好的工作表现，同时也反映了一个人的事业心和追求成功的态度。</a:t>
            </a:r>
            <a:endPar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67940"/>
                                        </p:tgtEl>
                                        <p:attrNameLst>
                                          <p:attrName>style.visibility</p:attrName>
                                        </p:attrNameLst>
                                      </p:cBhvr>
                                      <p:to>
                                        <p:strVal val="visible"/>
                                      </p:to>
                                    </p:set>
                                    <p:anim calcmode="lin" valueType="num">
                                      <p:cBhvr>
                                        <p:cTn id="7" dur="1000" fill="hold"/>
                                        <p:tgtEl>
                                          <p:spTgt spid="167940"/>
                                        </p:tgtEl>
                                        <p:attrNameLst>
                                          <p:attrName>ppt_x</p:attrName>
                                        </p:attrNameLst>
                                      </p:cBhvr>
                                      <p:tavLst>
                                        <p:tav tm="0">
                                          <p:val>
                                            <p:strVal val="#ppt_x"/>
                                          </p:val>
                                        </p:tav>
                                        <p:tav tm="100000">
                                          <p:val>
                                            <p:strVal val="#ppt_x"/>
                                          </p:val>
                                        </p:tav>
                                      </p:tavLst>
                                    </p:anim>
                                    <p:anim calcmode="lin" valueType="num">
                                      <p:cBhvr>
                                        <p:cTn id="8" dur="1000" fill="hold"/>
                                        <p:tgtEl>
                                          <p:spTgt spid="16794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7940">
                                            <p:txEl>
                                              <p:charRg st="0" end="15"/>
                                            </p:txEl>
                                          </p:spTgt>
                                        </p:tgtEl>
                                        <p:attrNameLst>
                                          <p:attrName>style.visibility</p:attrName>
                                        </p:attrNameLst>
                                      </p:cBhvr>
                                      <p:to>
                                        <p:strVal val="visible"/>
                                      </p:to>
                                    </p:set>
                                    <p:anim calcmode="lin" valueType="num">
                                      <p:cBhvr>
                                        <p:cTn id="11" dur="1000" fill="hold"/>
                                        <p:tgtEl>
                                          <p:spTgt spid="167940">
                                            <p:txEl>
                                              <p:charRg st="0" end="15"/>
                                            </p:txEl>
                                          </p:spTgt>
                                        </p:tgtEl>
                                        <p:attrNameLst>
                                          <p:attrName>ppt_x</p:attrName>
                                        </p:attrNameLst>
                                      </p:cBhvr>
                                      <p:tavLst>
                                        <p:tav tm="0">
                                          <p:val>
                                            <p:strVal val="#ppt_x"/>
                                          </p:val>
                                        </p:tav>
                                        <p:tav tm="100000">
                                          <p:val>
                                            <p:strVal val="#ppt_x"/>
                                          </p:val>
                                        </p:tav>
                                      </p:tavLst>
                                    </p:anim>
                                    <p:anim calcmode="lin" valueType="num">
                                      <p:cBhvr>
                                        <p:cTn id="12" dur="1000" fill="hold"/>
                                        <p:tgtEl>
                                          <p:spTgt spid="167940">
                                            <p:txEl>
                                              <p:charRg st="0" end="1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69" name="图片 1" descr="u=2533229061,4019243874&amp;fm=26&amp;gp=0"/>
          <p:cNvPicPr>
            <a:picLocks noChangeAspect="1"/>
          </p:cNvPicPr>
          <p:nvPr/>
        </p:nvPicPr>
        <p:blipFill>
          <a:blip r:embed="rId1">
            <a:clrChange>
              <a:clrFrom>
                <a:srgbClr val="FFFFFF"/>
              </a:clrFrom>
              <a:clrTo>
                <a:srgbClr val="FFFFFF">
                  <a:alpha val="0"/>
                </a:srgbClr>
              </a:clrTo>
            </a:clrChange>
          </a:blip>
          <a:srcRect b="2022"/>
          <a:stretch>
            <a:fillRect/>
          </a:stretch>
        </p:blipFill>
        <p:spPr>
          <a:xfrm>
            <a:off x="1679575" y="3930650"/>
            <a:ext cx="5159375" cy="2955925"/>
          </a:xfrm>
          <a:prstGeom prst="rect">
            <a:avLst/>
          </a:prstGeom>
          <a:noFill/>
          <a:ln w="9525">
            <a:noFill/>
          </a:ln>
        </p:spPr>
      </p:pic>
      <p:sp>
        <p:nvSpPr>
          <p:cNvPr id="168964" name="Rectangle 4"/>
          <p:cNvSpPr/>
          <p:nvPr/>
        </p:nvSpPr>
        <p:spPr>
          <a:xfrm>
            <a:off x="2590800" y="1431925"/>
            <a:ext cx="3960813" cy="577850"/>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nchor="ctr" anchorCtr="0">
            <a:flatTx/>
          </a:bodyPr>
          <a:p>
            <a:pPr marL="571500" indent="-571500" eaLnBrk="0" fontAlgn="base" hangingPunct="0">
              <a:lnSpc>
                <a:spcPct val="90000"/>
              </a:lnSpc>
            </a:pPr>
            <a:r>
              <a:rPr lang="zh-CN" altLang="en-US" strike="noStrike" noProof="1" dirty="0">
                <a:latin typeface="Times New Roman" panose="02020603050405020304" pitchFamily="18" charset="0"/>
                <a:ea typeface="黑体" panose="02010609060101010101" pitchFamily="49" charset="-122"/>
              </a:rPr>
              <a:t>（三）展现良好的工作绩效</a:t>
            </a:r>
            <a:endParaRPr lang="zh-CN" altLang="en-US" strike="noStrike" noProof="1" dirty="0">
              <a:latin typeface="Times New Roman" panose="02020603050405020304" pitchFamily="18" charset="0"/>
              <a:ea typeface="黑体" panose="02010609060101010101" pitchFamily="49" charset="-122"/>
            </a:endParaRPr>
          </a:p>
        </p:txBody>
      </p:sp>
      <p:sp>
        <p:nvSpPr>
          <p:cNvPr id="168968" name="Text Box 8" descr="金融10"/>
          <p:cNvSpPr txBox="1">
            <a:spLocks noChangeArrowheads="1"/>
          </p:cNvSpPr>
          <p:nvPr/>
        </p:nvSpPr>
        <p:spPr bwMode="auto">
          <a:xfrm>
            <a:off x="1712913" y="2074863"/>
            <a:ext cx="5441950" cy="1938338"/>
          </a:xfrm>
          <a:prstGeom prst="rect">
            <a:avLst/>
          </a:prstGeom>
          <a:noFill/>
          <a:ln w="9525">
            <a:noFill/>
            <a:miter lim="800000"/>
          </a:ln>
          <a:effectLst/>
        </p:spPr>
        <p:txBody>
          <a:bodyPr wrap="square">
            <a:spAutoFit/>
          </a:bodyPr>
          <a:lstStyle/>
          <a:p>
            <a:pPr marR="0" defTabSz="914400">
              <a:spcBef>
                <a:spcPct val="50000"/>
              </a:spcBef>
              <a:buClrTx/>
              <a:buSzTx/>
              <a:buFontTx/>
              <a:defRPr/>
            </a:pP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大部分公司在正式给员工晋升之前会对其能力进行全面的考察，而其中的一个考察方式就是在不变动该员工现有职位和薪酬的前提下给予其与新职位相关的更多的工作职责。因此，员工首先应该充分做好现有的工作，展现出良好的工作绩效。</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68964"/>
                                        </p:tgtEl>
                                        <p:attrNameLst>
                                          <p:attrName>style.visibility</p:attrName>
                                        </p:attrNameLst>
                                      </p:cBhvr>
                                      <p:to>
                                        <p:strVal val="visible"/>
                                      </p:to>
                                    </p:set>
                                    <p:anim calcmode="lin" valueType="num">
                                      <p:cBhvr>
                                        <p:cTn id="7" dur="1000" fill="hold"/>
                                        <p:tgtEl>
                                          <p:spTgt spid="168964"/>
                                        </p:tgtEl>
                                        <p:attrNameLst>
                                          <p:attrName>ppt_x</p:attrName>
                                        </p:attrNameLst>
                                      </p:cBhvr>
                                      <p:tavLst>
                                        <p:tav tm="0">
                                          <p:val>
                                            <p:strVal val="#ppt_x"/>
                                          </p:val>
                                        </p:tav>
                                        <p:tav tm="100000">
                                          <p:val>
                                            <p:strVal val="#ppt_x"/>
                                          </p:val>
                                        </p:tav>
                                      </p:tavLst>
                                    </p:anim>
                                    <p:anim calcmode="lin" valueType="num">
                                      <p:cBhvr>
                                        <p:cTn id="8" dur="1000" fill="hold"/>
                                        <p:tgtEl>
                                          <p:spTgt spid="16896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8964">
                                            <p:txEl>
                                              <p:charRg st="0" end="13"/>
                                            </p:txEl>
                                          </p:spTgt>
                                        </p:tgtEl>
                                        <p:attrNameLst>
                                          <p:attrName>style.visibility</p:attrName>
                                        </p:attrNameLst>
                                      </p:cBhvr>
                                      <p:to>
                                        <p:strVal val="visible"/>
                                      </p:to>
                                    </p:set>
                                    <p:anim calcmode="lin" valueType="num">
                                      <p:cBhvr>
                                        <p:cTn id="11" dur="1000" fill="hold"/>
                                        <p:tgtEl>
                                          <p:spTgt spid="168964">
                                            <p:txEl>
                                              <p:charRg st="0" end="13"/>
                                            </p:txEl>
                                          </p:spTgt>
                                        </p:tgtEl>
                                        <p:attrNameLst>
                                          <p:attrName>ppt_x</p:attrName>
                                        </p:attrNameLst>
                                      </p:cBhvr>
                                      <p:tavLst>
                                        <p:tav tm="0">
                                          <p:val>
                                            <p:strVal val="#ppt_x"/>
                                          </p:val>
                                        </p:tav>
                                        <p:tav tm="100000">
                                          <p:val>
                                            <p:strVal val="#ppt_x"/>
                                          </p:val>
                                        </p:tav>
                                      </p:tavLst>
                                    </p:anim>
                                    <p:anim calcmode="lin" valueType="num">
                                      <p:cBhvr>
                                        <p:cTn id="12" dur="1000" fill="hold"/>
                                        <p:tgtEl>
                                          <p:spTgt spid="168964">
                                            <p:txEl>
                                              <p:charRg st="0" end="1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8" name="Rectangle 4"/>
          <p:cNvSpPr/>
          <p:nvPr/>
        </p:nvSpPr>
        <p:spPr>
          <a:xfrm>
            <a:off x="2590800" y="1439863"/>
            <a:ext cx="3960813" cy="577850"/>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nchor="ctr" anchorCtr="0">
            <a:flatTx/>
          </a:bodyPr>
          <a:p>
            <a:pPr marL="571500" indent="-571500" eaLnBrk="0" fontAlgn="base" hangingPunct="0">
              <a:lnSpc>
                <a:spcPct val="90000"/>
              </a:lnSpc>
            </a:pPr>
            <a:r>
              <a:rPr lang="zh-CN" altLang="en-US" strike="noStrike" noProof="1" dirty="0">
                <a:latin typeface="Times New Roman" panose="02020603050405020304" pitchFamily="18" charset="0"/>
                <a:ea typeface="黑体" panose="02010609060101010101" pitchFamily="49" charset="-122"/>
              </a:rPr>
              <a:t>（四）主动展开横向、纵向沟通</a:t>
            </a:r>
            <a:endParaRPr lang="zh-CN" altLang="en-US" strike="noStrike" noProof="1" dirty="0">
              <a:latin typeface="Times New Roman" panose="02020603050405020304" pitchFamily="18" charset="0"/>
              <a:ea typeface="黑体" panose="02010609060101010101" pitchFamily="49" charset="-122"/>
            </a:endParaRPr>
          </a:p>
        </p:txBody>
      </p:sp>
      <p:sp>
        <p:nvSpPr>
          <p:cNvPr id="169991" name="Rectangle 7"/>
          <p:cNvSpPr>
            <a:spLocks noChangeArrowheads="1"/>
          </p:cNvSpPr>
          <p:nvPr/>
        </p:nvSpPr>
        <p:spPr bwMode="auto">
          <a:xfrm>
            <a:off x="1231900" y="2343150"/>
            <a:ext cx="6965950" cy="1930400"/>
          </a:xfrm>
          <a:prstGeom prst="rect">
            <a:avLst/>
          </a:prstGeom>
          <a:noFill/>
          <a:ln w="28575" cmpd="dbl">
            <a:solidFill>
              <a:schemeClr val="accent1">
                <a:shade val="50000"/>
                <a:alpha val="64000"/>
              </a:schemeClr>
            </a:solidFill>
            <a:prstDash val="solid"/>
            <a:miter lim="800000"/>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1</a:t>
            </a:r>
            <a:r>
              <a:rPr kumimoji="0" lang="zh-CN" altLang="en-US" sz="20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．主动同上司或管理者开展有关职业生涯设计的面谈</a:t>
            </a:r>
            <a:endParaRPr kumimoji="0" lang="zh-CN" altLang="en-US" sz="20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2</a:t>
            </a:r>
            <a:r>
              <a:rPr kumimoji="0" lang="zh-CN" altLang="en-US" sz="20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．从同事、客户等信息源那里获得有效的反馈</a:t>
            </a:r>
            <a:endParaRPr kumimoji="0" lang="zh-CN" altLang="en-US" sz="20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3</a:t>
            </a:r>
            <a:r>
              <a:rPr kumimoji="0" lang="zh-CN" altLang="en-US" sz="20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．主动了解公司内部的学习活动、培训项目</a:t>
            </a:r>
            <a:endParaRPr kumimoji="0" lang="zh-CN" altLang="en-US" sz="20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4</a:t>
            </a:r>
            <a:r>
              <a:rPr kumimoji="0" lang="zh-CN" altLang="en-US" sz="20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．与来自公司内外不同的群体进行接触，收集行业最新信息</a:t>
            </a:r>
            <a:endParaRPr kumimoji="0" lang="zh-CN" altLang="en-US" sz="20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5</a:t>
            </a:r>
            <a:r>
              <a:rPr kumimoji="0" lang="zh-CN" altLang="en-US" sz="20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．停止抱怨，勇于承担责任</a:t>
            </a:r>
            <a:endParaRPr kumimoji="0" lang="zh-CN" altLang="en-US" sz="20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6</a:t>
            </a:r>
            <a:r>
              <a:rPr kumimoji="0" lang="zh-CN" altLang="en-US" sz="20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．塑造良好的职业操守</a:t>
            </a:r>
            <a:endParaRPr kumimoji="0" lang="zh-CN" altLang="en-US" sz="20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p:txBody>
      </p:sp>
      <p:pic>
        <p:nvPicPr>
          <p:cNvPr id="33795" name="图片 1" descr="timg (4)"/>
          <p:cNvPicPr>
            <a:picLocks noChangeAspect="1"/>
          </p:cNvPicPr>
          <p:nvPr/>
        </p:nvPicPr>
        <p:blipFill>
          <a:blip r:embed="rId1">
            <a:clrChange>
              <a:clrFrom>
                <a:srgbClr val="FFFFFF"/>
              </a:clrFrom>
              <a:clrTo>
                <a:srgbClr val="FFFFFF">
                  <a:alpha val="0"/>
                </a:srgbClr>
              </a:clrTo>
            </a:clrChange>
          </a:blip>
          <a:srcRect t="12936" r="2126" b="6448"/>
          <a:stretch>
            <a:fillRect/>
          </a:stretch>
        </p:blipFill>
        <p:spPr>
          <a:xfrm>
            <a:off x="1519238" y="4246563"/>
            <a:ext cx="4475162" cy="2611437"/>
          </a:xfrm>
          <a:prstGeom prst="rect">
            <a:avLst/>
          </a:prstGeom>
          <a:noFill/>
          <a:ln w="9525">
            <a:no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69988"/>
                                        </p:tgtEl>
                                        <p:attrNameLst>
                                          <p:attrName>style.visibility</p:attrName>
                                        </p:attrNameLst>
                                      </p:cBhvr>
                                      <p:to>
                                        <p:strVal val="visible"/>
                                      </p:to>
                                    </p:set>
                                    <p:anim calcmode="lin" valueType="num">
                                      <p:cBhvr>
                                        <p:cTn id="7" dur="1000" fill="hold"/>
                                        <p:tgtEl>
                                          <p:spTgt spid="169988"/>
                                        </p:tgtEl>
                                        <p:attrNameLst>
                                          <p:attrName>ppt_x</p:attrName>
                                        </p:attrNameLst>
                                      </p:cBhvr>
                                      <p:tavLst>
                                        <p:tav tm="0">
                                          <p:val>
                                            <p:strVal val="#ppt_x"/>
                                          </p:val>
                                        </p:tav>
                                        <p:tav tm="100000">
                                          <p:val>
                                            <p:strVal val="#ppt_x"/>
                                          </p:val>
                                        </p:tav>
                                      </p:tavLst>
                                    </p:anim>
                                    <p:anim calcmode="lin" valueType="num">
                                      <p:cBhvr>
                                        <p:cTn id="8" dur="1000" fill="hold"/>
                                        <p:tgtEl>
                                          <p:spTgt spid="16998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9988">
                                            <p:txEl>
                                              <p:charRg st="0" end="15"/>
                                            </p:txEl>
                                          </p:spTgt>
                                        </p:tgtEl>
                                        <p:attrNameLst>
                                          <p:attrName>style.visibility</p:attrName>
                                        </p:attrNameLst>
                                      </p:cBhvr>
                                      <p:to>
                                        <p:strVal val="visible"/>
                                      </p:to>
                                    </p:set>
                                    <p:anim calcmode="lin" valueType="num">
                                      <p:cBhvr>
                                        <p:cTn id="11" dur="1000" fill="hold"/>
                                        <p:tgtEl>
                                          <p:spTgt spid="169988">
                                            <p:txEl>
                                              <p:charRg st="0" end="15"/>
                                            </p:txEl>
                                          </p:spTgt>
                                        </p:tgtEl>
                                        <p:attrNameLst>
                                          <p:attrName>ppt_x</p:attrName>
                                        </p:attrNameLst>
                                      </p:cBhvr>
                                      <p:tavLst>
                                        <p:tav tm="0">
                                          <p:val>
                                            <p:strVal val="#ppt_x"/>
                                          </p:val>
                                        </p:tav>
                                        <p:tav tm="100000">
                                          <p:val>
                                            <p:strVal val="#ppt_x"/>
                                          </p:val>
                                        </p:tav>
                                      </p:tavLst>
                                    </p:anim>
                                    <p:anim calcmode="lin" valueType="num">
                                      <p:cBhvr>
                                        <p:cTn id="12" dur="1000" fill="hold"/>
                                        <p:tgtEl>
                                          <p:spTgt spid="169988">
                                            <p:txEl>
                                              <p:charRg st="0" end="1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nimBg="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3" name="Rectangle 3"/>
          <p:cNvSpPr>
            <a:spLocks noGrp="1" noRot="1" noChangeArrowheads="1"/>
          </p:cNvSpPr>
          <p:nvPr>
            <p:ph idx="4294967295"/>
          </p:nvPr>
        </p:nvSpPr>
        <p:spPr>
          <a:xfrm>
            <a:off x="425766" y="1897378"/>
            <a:ext cx="8153400" cy="2606675"/>
          </a:xfrm>
          <a:prstGeom prst="rect">
            <a:avLst/>
          </a:prstGeom>
        </p:spPr>
        <p:txBody>
          <a:bodyPr anchor="ctr">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defRPr/>
            </a:pPr>
            <a:r>
              <a:rPr kumimoji="0" lang="zh-CN" altLang="en-US" sz="6000" b="1" i="0" u="none" strike="noStrike" kern="0" cap="none" spc="0" normalizeH="0" baseline="0" noProof="0" dirty="0" smtClean="0">
                <a:solidFill>
                  <a:schemeClr val="accent4"/>
                </a:solidFill>
                <a:effectLst>
                  <a:outerShdw blurRad="38100" dist="38100" dir="2700000" algn="tl">
                    <a:srgbClr val="C0C0C0"/>
                  </a:outerShdw>
                </a:effectLst>
                <a:uLnTx/>
                <a:uFillTx/>
                <a:latin typeface="+mn-lt"/>
                <a:ea typeface="宋体" panose="02010600030101010101" pitchFamily="2" charset="-122"/>
                <a:cs typeface="+mn-cs"/>
              </a:rPr>
              <a:t>本项目结束</a:t>
            </a:r>
            <a:endParaRPr kumimoji="0" lang="zh-CN" altLang="en-US" sz="6000" b="1" i="0" u="none" strike="noStrike" kern="0" cap="none" spc="0" normalizeH="0" baseline="0" noProof="0" dirty="0" smtClean="0">
              <a:solidFill>
                <a:schemeClr val="accent4"/>
              </a:solidFill>
              <a:effectLst>
                <a:outerShdw blurRad="38100" dist="38100" dir="2700000" algn="tl">
                  <a:srgbClr val="C0C0C0"/>
                </a:outerShdw>
              </a:effectLst>
              <a:uLnTx/>
              <a:uFillTx/>
              <a:latin typeface="+mn-lt"/>
              <a:ea typeface="宋体" panose="02010600030101010101" pitchFamily="2" charset="-122"/>
              <a:cs typeface="+mn-cs"/>
            </a:endParaRPr>
          </a:p>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defRPr/>
            </a:pPr>
            <a:r>
              <a:rPr kumimoji="0" lang="zh-CN" altLang="en-US" sz="6000" b="1" i="0" u="none" strike="noStrike" kern="0" cap="none" spc="0" normalizeH="0" baseline="0" noProof="0" dirty="0" smtClean="0">
                <a:solidFill>
                  <a:schemeClr val="accent4"/>
                </a:solidFill>
                <a:effectLst/>
                <a:uLnTx/>
                <a:uFillTx/>
                <a:latin typeface="+mn-lt"/>
                <a:ea typeface="宋体" panose="02010600030101010101" pitchFamily="2" charset="-122"/>
                <a:cs typeface="+mn-cs"/>
              </a:rPr>
              <a:t>谢谢聆听</a:t>
            </a:r>
            <a:endParaRPr kumimoji="0" lang="zh-CN" altLang="en-US" sz="6000" b="1" i="0" u="none" strike="noStrike" kern="0" cap="none" spc="0" normalizeH="0" baseline="0" noProof="0" dirty="0" smtClean="0">
              <a:solidFill>
                <a:schemeClr val="accent4"/>
              </a:solidFill>
              <a:effectLst/>
              <a:uLnTx/>
              <a:uFillTx/>
              <a:latin typeface="+mn-lt"/>
              <a:ea typeface="宋体" panose="02010600030101010101" pitchFamily="2" charset="-122"/>
              <a:cs typeface="+mn-cs"/>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图片 3" descr="ti mg"/>
          <p:cNvPicPr>
            <a:picLocks noChangeAspect="1"/>
          </p:cNvPicPr>
          <p:nvPr/>
        </p:nvPicPr>
        <p:blipFill>
          <a:blip r:embed="rId1">
            <a:clrChange>
              <a:clrFrom>
                <a:srgbClr val="F6F6F6"/>
              </a:clrFrom>
              <a:clrTo>
                <a:srgbClr val="F6F6F6">
                  <a:alpha val="0"/>
                </a:srgbClr>
              </a:clrTo>
            </a:clrChange>
          </a:blip>
          <a:stretch>
            <a:fillRect/>
          </a:stretch>
        </p:blipFill>
        <p:spPr>
          <a:xfrm rot="-1920000">
            <a:off x="155575" y="1949450"/>
            <a:ext cx="3508375" cy="3516313"/>
          </a:xfrm>
          <a:prstGeom prst="rect">
            <a:avLst/>
          </a:prstGeom>
          <a:noFill/>
          <a:ln w="9525">
            <a:noFill/>
          </a:ln>
        </p:spPr>
      </p:pic>
      <p:sp>
        <p:nvSpPr>
          <p:cNvPr id="2" name="文本框 1"/>
          <p:cNvSpPr txBox="1"/>
          <p:nvPr/>
        </p:nvSpPr>
        <p:spPr>
          <a:xfrm>
            <a:off x="742950" y="2206625"/>
            <a:ext cx="676275" cy="1568450"/>
          </a:xfrm>
          <a:prstGeom prst="rect">
            <a:avLst/>
          </a:prstGeom>
          <a:noFill/>
        </p:spPr>
        <p:txBody>
          <a:bodyPr wrap="square" rtlCol="0">
            <a:spAutoFit/>
          </a:bodyPr>
          <a:p>
            <a:pPr>
              <a:buClrTx/>
              <a:buSzTx/>
              <a:buFontTx/>
            </a:pPr>
            <a:r>
              <a:rPr lang="zh-CN" altLang="en-US" sz="4800" noProof="0" dirty="0">
                <a:solidFill>
                  <a:schemeClr val="accent5">
                    <a:lumMod val="50000"/>
                  </a:schemeClr>
                </a:solidFill>
                <a:effectLst>
                  <a:outerShdw blurRad="38100" dist="38100" dir="2700000" algn="tl">
                    <a:srgbClr val="C0C0C0"/>
                  </a:outerShdw>
                </a:effectLst>
                <a:latin typeface="Arial" panose="020B0604020202020204" pitchFamily="34" charset="0"/>
                <a:ea typeface="黑体" panose="02010609060101010101" pitchFamily="49" charset="-122"/>
                <a:cs typeface="+mn-cs"/>
                <a:sym typeface="+mn-ea"/>
              </a:rPr>
              <a:t>目录</a:t>
            </a:r>
            <a:endParaRPr lang="zh-CN" altLang="en-US" sz="4800" noProof="0" dirty="0">
              <a:solidFill>
                <a:schemeClr val="accent5">
                  <a:lumMod val="50000"/>
                </a:schemeClr>
              </a:solidFill>
              <a:effectLst>
                <a:outerShdw blurRad="38100" dist="38100" dir="2700000" algn="tl">
                  <a:srgbClr val="C0C0C0"/>
                </a:outerShdw>
              </a:effectLst>
              <a:ea typeface="黑体" panose="02010609060101010101" pitchFamily="49" charset="-122"/>
              <a:sym typeface="+mn-ea"/>
            </a:endParaRPr>
          </a:p>
        </p:txBody>
      </p:sp>
      <p:sp>
        <p:nvSpPr>
          <p:cNvPr id="3" name="文本框 2"/>
          <p:cNvSpPr txBox="1"/>
          <p:nvPr/>
        </p:nvSpPr>
        <p:spPr>
          <a:xfrm>
            <a:off x="2822575" y="2713038"/>
            <a:ext cx="6119813" cy="2244725"/>
          </a:xfrm>
          <a:prstGeom prst="rect">
            <a:avLst/>
          </a:prstGeom>
          <a:noFill/>
        </p:spPr>
        <p:txBody>
          <a:bodyPr wrap="square" rtlCol="0">
            <a:spAutoFit/>
          </a:bodyPr>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任务一 设计员工培训</a:t>
            </a:r>
            <a:endParaRPr lang="zh-CN" altLang="en-US" sz="2800" noProof="0" dirty="0">
              <a:effectLst>
                <a:outerShdw blurRad="38100" dist="38100" dir="2700000" algn="tl">
                  <a:srgbClr val="C0C0C0"/>
                </a:outerShdw>
              </a:effectLst>
              <a:ea typeface="黑体" panose="02010609060101010101" pitchFamily="49" charset="-122"/>
            </a:endParaRPr>
          </a:p>
          <a:p>
            <a:endParaRPr lang="zh-CN" altLang="en-US" sz="2800" noProof="0" dirty="0">
              <a:effectLst>
                <a:outerShdw blurRad="38100" dist="38100" dir="2700000" algn="tl">
                  <a:srgbClr val="C0C0C0"/>
                </a:outerShdw>
              </a:effectLst>
              <a:ea typeface="黑体" panose="02010609060101010101" pitchFamily="49" charset="-122"/>
            </a:endParaRPr>
          </a:p>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任务二 实施员工培训</a:t>
            </a:r>
            <a:endParaRPr lang="zh-CN" altLang="en-US" sz="2800" noProof="0" dirty="0">
              <a:effectLst>
                <a:outerShdw blurRad="38100" dist="38100" dir="2700000" algn="tl">
                  <a:srgbClr val="C0C0C0"/>
                </a:outerShdw>
              </a:effectLst>
              <a:ea typeface="黑体" panose="02010609060101010101" pitchFamily="49" charset="-122"/>
            </a:endParaRPr>
          </a:p>
          <a:p>
            <a:endParaRPr lang="zh-CN" altLang="en-US" sz="2800" noProof="0" dirty="0">
              <a:effectLst>
                <a:outerShdw blurRad="38100" dist="38100" dir="2700000" algn="tl">
                  <a:srgbClr val="C0C0C0"/>
                </a:outerShdw>
              </a:effectLst>
              <a:ea typeface="黑体" panose="02010609060101010101" pitchFamily="49" charset="-122"/>
            </a:endParaRPr>
          </a:p>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任务三 进行职业生涯规划</a:t>
            </a:r>
            <a:endParaRPr lang="zh-CN" altLang="en-US" sz="2800" noProof="0" dirty="0">
              <a:effectLst>
                <a:outerShdw blurRad="38100" dist="38100" dir="2700000" algn="tl">
                  <a:srgbClr val="C0C0C0"/>
                </a:outerShdw>
              </a:effectLst>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577" name="组合 4"/>
          <p:cNvGrpSpPr/>
          <p:nvPr/>
        </p:nvGrpSpPr>
        <p:grpSpPr>
          <a:xfrm>
            <a:off x="755650" y="1806575"/>
            <a:ext cx="7500938" cy="4032250"/>
            <a:chOff x="928688" y="1175580"/>
            <a:chExt cx="7500937" cy="5143500"/>
          </a:xfrm>
        </p:grpSpPr>
        <p:pic>
          <p:nvPicPr>
            <p:cNvPr id="24578" name="Picture 18" descr="57"/>
            <p:cNvPicPr>
              <a:picLocks noChangeAspect="1"/>
            </p:cNvPicPr>
            <p:nvPr/>
          </p:nvPicPr>
          <p:blipFill>
            <a:blip r:embed="rId1">
              <a:clrChange>
                <a:clrFrom>
                  <a:srgbClr val="FFFFFD"/>
                </a:clrFrom>
                <a:clrTo>
                  <a:srgbClr val="FFFFFD">
                    <a:alpha val="0"/>
                  </a:srgbClr>
                </a:clrTo>
              </a:clrChange>
            </a:blip>
            <a:srcRect l="3410" t="3204" r="2625" b="3352"/>
            <a:stretch>
              <a:fillRect/>
            </a:stretch>
          </p:blipFill>
          <p:spPr>
            <a:xfrm>
              <a:off x="928688" y="1175580"/>
              <a:ext cx="7500937" cy="5143500"/>
            </a:xfrm>
            <a:prstGeom prst="rect">
              <a:avLst/>
            </a:prstGeom>
            <a:noFill/>
            <a:ln w="9525">
              <a:noFill/>
            </a:ln>
          </p:spPr>
        </p:pic>
        <p:sp>
          <p:nvSpPr>
            <p:cNvPr id="4" name="Text Box 19" descr="金融10"/>
            <p:cNvSpPr txBox="1">
              <a:spLocks noChangeArrowheads="1"/>
            </p:cNvSpPr>
            <p:nvPr/>
          </p:nvSpPr>
          <p:spPr bwMode="auto">
            <a:xfrm>
              <a:off x="1576388" y="2175524"/>
              <a:ext cx="3270250" cy="400950"/>
            </a:xfrm>
            <a:prstGeom prst="rect">
              <a:avLst/>
            </a:prstGeom>
            <a:noFill/>
            <a:ln w="9525">
              <a:noFill/>
              <a:miter lim="800000"/>
            </a:ln>
            <a:effectLst/>
          </p:spPr>
          <p:txBody>
            <a:bodyPr>
              <a:spAutoFit/>
            </a:bodyPr>
            <a:lstStyle/>
            <a:p>
              <a:pPr marR="0" defTabSz="914400">
                <a:buClrTx/>
                <a:buSzTx/>
                <a:buFontTx/>
                <a:defRPr/>
              </a:pPr>
              <a:endPar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
          <p:nvSpPr>
            <p:cNvPr id="5" name="Text Box 20" descr="金融10"/>
            <p:cNvSpPr txBox="1">
              <a:spLocks noChangeArrowheads="1"/>
            </p:cNvSpPr>
            <p:nvPr/>
          </p:nvSpPr>
          <p:spPr bwMode="auto">
            <a:xfrm>
              <a:off x="1806576" y="2540024"/>
              <a:ext cx="5745161" cy="824176"/>
            </a:xfrm>
            <a:prstGeom prst="rect">
              <a:avLst/>
            </a:prstGeom>
            <a:noFill/>
            <a:ln w="9525">
              <a:noFill/>
              <a:miter lim="800000"/>
            </a:ln>
            <a:effectLst/>
          </p:spPr>
          <p:txBody>
            <a:bodyPr>
              <a:spAutoFit/>
            </a:bodyPr>
            <a:lstStyle/>
            <a:p>
              <a:pPr marR="0" algn="ctr" defTabSz="914400">
                <a:buClrTx/>
                <a:buSzTx/>
                <a:buFontTx/>
                <a:defRPr/>
              </a:pPr>
              <a:r>
                <a:rPr kumimoji="0" lang="zh-CN" altLang="en-US" sz="3600"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任务三：进行职业生涯规划</a:t>
              </a:r>
              <a:endParaRPr kumimoji="0" lang="en-US" altLang="zh-CN" sz="3600"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图片 2" descr="aae5732aa871775584d70f36fcf320e0"/>
          <p:cNvPicPr>
            <a:picLocks noChangeAspect="1"/>
          </p:cNvPicPr>
          <p:nvPr/>
        </p:nvPicPr>
        <p:blipFill>
          <a:blip r:embed="rId1">
            <a:clrChange>
              <a:clrFrom>
                <a:srgbClr val="FFFFFF"/>
              </a:clrFrom>
              <a:clrTo>
                <a:srgbClr val="FFFFFF">
                  <a:alpha val="0"/>
                </a:srgbClr>
              </a:clrTo>
            </a:clrChange>
          </a:blip>
          <a:srcRect l="11432" r="15791"/>
          <a:stretch>
            <a:fillRect/>
          </a:stretch>
        </p:blipFill>
        <p:spPr>
          <a:xfrm>
            <a:off x="1604963" y="3997325"/>
            <a:ext cx="5934075" cy="2663825"/>
          </a:xfrm>
          <a:prstGeom prst="rect">
            <a:avLst/>
          </a:prstGeom>
          <a:noFill/>
          <a:ln w="9525">
            <a:noFill/>
          </a:ln>
        </p:spPr>
      </p:pic>
      <p:sp>
        <p:nvSpPr>
          <p:cNvPr id="26625" name="Rectangle 347"/>
          <p:cNvSpPr/>
          <p:nvPr/>
        </p:nvSpPr>
        <p:spPr>
          <a:xfrm>
            <a:off x="2806700" y="1241425"/>
            <a:ext cx="3529013" cy="5746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nchor="ctr">
            <a:flatTx/>
          </a:bodyPr>
          <a:p>
            <a:pPr algn="ctr" fontAlgn="base"/>
            <a:r>
              <a:rPr lang="zh-CN" altLang="en-US" sz="2400" b="0" strike="noStrike" noProof="1" dirty="0">
                <a:solidFill>
                  <a:schemeClr val="tx1"/>
                </a:solidFill>
                <a:latin typeface="Arial" panose="020B0604020202020204" pitchFamily="34" charset="0"/>
                <a:ea typeface="黑体" panose="02010609060101010101" pitchFamily="49" charset="-122"/>
              </a:rPr>
              <a:t>一、职业发展的内涵</a:t>
            </a:r>
            <a:endParaRPr lang="zh-CN" altLang="en-US" sz="2400" b="0" strike="noStrike" noProof="1" dirty="0">
              <a:solidFill>
                <a:schemeClr val="tx1"/>
              </a:solidFill>
              <a:latin typeface="Arial" panose="020B0604020202020204" pitchFamily="34" charset="0"/>
              <a:ea typeface="黑体" panose="02010609060101010101" pitchFamily="49" charset="-122"/>
            </a:endParaRPr>
          </a:p>
        </p:txBody>
      </p:sp>
      <p:grpSp>
        <p:nvGrpSpPr>
          <p:cNvPr id="2" name="Group 42"/>
          <p:cNvGrpSpPr/>
          <p:nvPr/>
        </p:nvGrpSpPr>
        <p:grpSpPr>
          <a:xfrm>
            <a:off x="633413" y="2006600"/>
            <a:ext cx="7705725" cy="2825750"/>
            <a:chOff x="0" y="0"/>
            <a:chExt cx="10205" cy="4876"/>
          </a:xfrm>
        </p:grpSpPr>
        <p:grpSp>
          <p:nvGrpSpPr>
            <p:cNvPr id="25604" name="Group 43"/>
            <p:cNvGrpSpPr/>
            <p:nvPr/>
          </p:nvGrpSpPr>
          <p:grpSpPr>
            <a:xfrm>
              <a:off x="0" y="0"/>
              <a:ext cx="10205" cy="4876"/>
              <a:chOff x="0" y="0"/>
              <a:chExt cx="1440" cy="448"/>
            </a:xfrm>
          </p:grpSpPr>
          <p:sp>
            <p:nvSpPr>
              <p:cNvPr id="161836" name="Freeform 23"/>
              <p:cNvSpPr/>
              <p:nvPr/>
            </p:nvSpPr>
            <p:spPr bwMode="auto">
              <a:xfrm>
                <a:off x="85" y="258"/>
                <a:ext cx="1270" cy="190"/>
              </a:xfrm>
              <a:custGeom>
                <a:avLst/>
                <a:gdLst>
                  <a:gd name="T0" fmla="*/ 0 w 1120"/>
                  <a:gd name="T1" fmla="*/ 0 h 252"/>
                  <a:gd name="T2" fmla="*/ 1120 w 1120"/>
                  <a:gd name="T3" fmla="*/ 252 h 252"/>
                </a:gdLst>
                <a:ahLst/>
                <a:cxnLst>
                  <a:cxn ang="0">
                    <a:pos x="1120" y="252"/>
                  </a:cxn>
                  <a:cxn ang="0">
                    <a:pos x="1116" y="250"/>
                  </a:cxn>
                  <a:cxn ang="0">
                    <a:pos x="1100" y="246"/>
                  </a:cxn>
                  <a:cxn ang="0">
                    <a:pos x="1074" y="240"/>
                  </a:cxn>
                  <a:cxn ang="0">
                    <a:pos x="1038" y="232"/>
                  </a:cxn>
                  <a:cxn ang="0">
                    <a:pos x="992" y="222"/>
                  </a:cxn>
                  <a:cxn ang="0">
                    <a:pos x="938" y="212"/>
                  </a:cxn>
                  <a:cxn ang="0">
                    <a:pos x="876" y="204"/>
                  </a:cxn>
                  <a:cxn ang="0">
                    <a:pos x="806" y="196"/>
                  </a:cxn>
                  <a:cxn ang="0">
                    <a:pos x="730" y="190"/>
                  </a:cxn>
                  <a:cxn ang="0">
                    <a:pos x="646" y="184"/>
                  </a:cxn>
                  <a:cxn ang="0">
                    <a:pos x="556" y="184"/>
                  </a:cxn>
                  <a:cxn ang="0">
                    <a:pos x="466" y="184"/>
                  </a:cxn>
                  <a:cxn ang="0">
                    <a:pos x="384" y="190"/>
                  </a:cxn>
                  <a:cxn ang="0">
                    <a:pos x="308" y="196"/>
                  </a:cxn>
                  <a:cxn ang="0">
                    <a:pos x="238" y="204"/>
                  </a:cxn>
                  <a:cxn ang="0">
                    <a:pos x="178" y="212"/>
                  </a:cxn>
                  <a:cxn ang="0">
                    <a:pos x="126" y="222"/>
                  </a:cxn>
                  <a:cxn ang="0">
                    <a:pos x="82" y="232"/>
                  </a:cxn>
                  <a:cxn ang="0">
                    <a:pos x="46" y="240"/>
                  </a:cxn>
                  <a:cxn ang="0">
                    <a:pos x="20" y="246"/>
                  </a:cxn>
                  <a:cxn ang="0">
                    <a:pos x="6" y="250"/>
                  </a:cxn>
                  <a:cxn ang="0">
                    <a:pos x="0" y="252"/>
                  </a:cxn>
                  <a:cxn ang="0">
                    <a:pos x="0" y="62"/>
                  </a:cxn>
                  <a:cxn ang="0">
                    <a:pos x="560" y="0"/>
                  </a:cxn>
                  <a:cxn ang="0">
                    <a:pos x="1120" y="62"/>
                  </a:cxn>
                  <a:cxn ang="0">
                    <a:pos x="1120" y="252"/>
                  </a:cxn>
                </a:cxnLst>
                <a:rect l="T0" t="T1" r="T2" b="T3"/>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chemeClr val="tx1">
                  <a:lumMod val="20000"/>
                  <a:lumOff val="80000"/>
                </a:schemeClr>
              </a:solidFill>
              <a:ln w="9525" cap="flat" cmpd="sng">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5606" name="Rectangle 24"/>
              <p:cNvSpPr/>
              <p:nvPr/>
            </p:nvSpPr>
            <p:spPr>
              <a:xfrm>
                <a:off x="0" y="0"/>
                <a:ext cx="1440" cy="393"/>
              </a:xfrm>
              <a:prstGeom prst="rect">
                <a:avLst/>
              </a:prstGeom>
              <a:solidFill>
                <a:srgbClr val="ADD6FF"/>
              </a:solidFill>
              <a:ln w="9525">
                <a:noFill/>
              </a:ln>
            </p:spPr>
            <p:txBody>
              <a:bodyPr wrap="none" anchor="ctr"/>
              <a:p>
                <a:pPr algn="ctr"/>
                <a:endParaRPr lang="en-US" altLang="zh-CN" sz="1800" dirty="0">
                  <a:solidFill>
                    <a:schemeClr val="bg1"/>
                  </a:solidFill>
                  <a:latin typeface="Arial" panose="020B0604020202020204" pitchFamily="34" charset="0"/>
                  <a:ea typeface="宋体" panose="02010600030101010101" pitchFamily="2" charset="-122"/>
                </a:endParaRPr>
              </a:p>
            </p:txBody>
          </p:sp>
        </p:grpSp>
        <p:sp>
          <p:nvSpPr>
            <p:cNvPr id="25607" name="Text Box 46"/>
            <p:cNvSpPr txBox="1"/>
            <p:nvPr/>
          </p:nvSpPr>
          <p:spPr>
            <a:xfrm>
              <a:off x="341" y="218"/>
              <a:ext cx="9748" cy="3843"/>
            </a:xfrm>
            <a:prstGeom prst="rect">
              <a:avLst/>
            </a:prstGeom>
            <a:noFill/>
            <a:ln w="9525">
              <a:noFill/>
            </a:ln>
          </p:spPr>
          <p:txBody>
            <a:bodyPr anchor="t">
              <a:spAutoFit/>
            </a:bodyPr>
            <a:p>
              <a:pPr>
                <a:lnSpc>
                  <a:spcPct val="140000"/>
                </a:lnSpc>
              </a:pPr>
              <a:r>
                <a:rPr lang="zh-CN" altLang="en-US" b="0" dirty="0">
                  <a:latin typeface="Times New Roman" panose="02020603050405020304" pitchFamily="18" charset="0"/>
                  <a:ea typeface="黑体" panose="02010609060101010101" pitchFamily="49" charset="-122"/>
                </a:rPr>
                <a:t>从狭义上来说，人具有自我实现需要，企业员工都希望自己可以在工作中得到成长和发展，从而实现对自身提高的愿望和需求。从广义上来说，企业通过提供满足员工在职业生涯上的愿望与需求的环境的同时，也可以实现企业组织的发展，即企业人力资源管理部门为协调和激励员工职业计划而做出的一系列的发展行为。</a:t>
              </a:r>
              <a:endParaRPr lang="zh-CN" altLang="en-US" b="0" dirty="0">
                <a:latin typeface="Times New Roman" panose="02020603050405020304" pitchFamily="18" charset="0"/>
                <a:ea typeface="黑体" panose="02010609060101010101" pitchFamily="49" charset="-122"/>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Rectangle 347"/>
          <p:cNvSpPr/>
          <p:nvPr/>
        </p:nvSpPr>
        <p:spPr>
          <a:xfrm>
            <a:off x="2806700" y="1231900"/>
            <a:ext cx="3529013" cy="5746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nchor="ctr">
            <a:flatTx/>
          </a:bodyPr>
          <a:p>
            <a:pPr algn="ctr" fontAlgn="base"/>
            <a:r>
              <a:rPr lang="zh-CN" altLang="en-US" sz="2400" b="0" strike="noStrike" noProof="1" dirty="0">
                <a:solidFill>
                  <a:schemeClr val="tx1"/>
                </a:solidFill>
                <a:latin typeface="Arial" panose="020B0604020202020204" pitchFamily="34" charset="0"/>
                <a:ea typeface="黑体" panose="02010609060101010101" pitchFamily="49" charset="-122"/>
              </a:rPr>
              <a:t>二、职业发展的作用</a:t>
            </a:r>
            <a:endParaRPr lang="zh-CN" altLang="en-US" sz="2400" b="0" strike="noStrike" noProof="1" dirty="0">
              <a:solidFill>
                <a:schemeClr val="tx1"/>
              </a:solidFill>
              <a:latin typeface="Arial" panose="020B0604020202020204" pitchFamily="34" charset="0"/>
              <a:ea typeface="黑体" panose="02010609060101010101" pitchFamily="49" charset="-122"/>
            </a:endParaRPr>
          </a:p>
        </p:txBody>
      </p:sp>
      <p:grpSp>
        <p:nvGrpSpPr>
          <p:cNvPr id="2" name="Group 9"/>
          <p:cNvGrpSpPr/>
          <p:nvPr/>
        </p:nvGrpSpPr>
        <p:grpSpPr>
          <a:xfrm>
            <a:off x="668338" y="2212975"/>
            <a:ext cx="7878762" cy="3178175"/>
            <a:chOff x="-441" y="0"/>
            <a:chExt cx="12408" cy="4654"/>
          </a:xfrm>
        </p:grpSpPr>
        <p:sp>
          <p:nvSpPr>
            <p:cNvPr id="26627" name="Oval 2"/>
            <p:cNvSpPr/>
            <p:nvPr/>
          </p:nvSpPr>
          <p:spPr>
            <a:xfrm>
              <a:off x="2782" y="0"/>
              <a:ext cx="6193" cy="2640"/>
            </a:xfrm>
            <a:prstGeom prst="ellipse">
              <a:avLst/>
            </a:prstGeom>
            <a:noFill/>
            <a:ln w="12700" cap="flat" cmpd="sng">
              <a:solidFill>
                <a:schemeClr val="accent1"/>
              </a:solidFill>
              <a:prstDash val="sysDot"/>
              <a:round/>
              <a:headEnd type="none" w="med" len="med"/>
              <a:tailEnd type="none" w="med" len="med"/>
            </a:ln>
            <a:scene3d>
              <a:camera prst="legacyPerspectiveFront">
                <a:rot lat="20100000" lon="20100000" rev="0"/>
              </a:camera>
              <a:lightRig rig="legacyFlat2" dir="t"/>
            </a:scene3d>
            <a:sp3d extrusionH="430200" prstMaterial="legacyMatte">
              <a:bevelT w="13500" h="13500" prst="angle"/>
              <a:bevelB w="13500" h="13500" prst="angle"/>
              <a:extrusionClr>
                <a:schemeClr val="accent1"/>
              </a:extrusionClr>
            </a:sp3d>
          </p:spPr>
          <p:txBody>
            <a:bodyPr wrap="none" anchor="ctr">
              <a:flatTx/>
            </a:bodyPr>
            <a:p>
              <a:pPr algn="ctr" eaLnBrk="0" hangingPunct="0"/>
              <a:endParaRPr lang="ko-KR" altLang="en-US" sz="1800" b="0" dirty="0">
                <a:solidFill>
                  <a:schemeClr val="tx1"/>
                </a:solidFill>
                <a:latin typeface="Times New Roman" panose="02020603050405020304" pitchFamily="18" charset="0"/>
                <a:ea typeface="Gulim" pitchFamily="34" charset="-127"/>
              </a:endParaRPr>
            </a:p>
          </p:txBody>
        </p:sp>
        <p:sp>
          <p:nvSpPr>
            <p:cNvPr id="26628" name="Text Box 4"/>
            <p:cNvSpPr txBox="1"/>
            <p:nvPr/>
          </p:nvSpPr>
          <p:spPr>
            <a:xfrm>
              <a:off x="3970" y="3619"/>
              <a:ext cx="3515" cy="1035"/>
            </a:xfrm>
            <a:prstGeom prst="rect">
              <a:avLst/>
            </a:prstGeom>
            <a:noFill/>
            <a:ln w="9525">
              <a:noFill/>
            </a:ln>
          </p:spPr>
          <p:txBody>
            <a:bodyPr anchor="t">
              <a:spAutoFit/>
            </a:bodyPr>
            <a:p>
              <a:pPr algn="ctr" latinLnBrk="1"/>
              <a:r>
                <a:rPr lang="zh-CN" altLang="en-US" dirty="0">
                  <a:latin typeface="Times New Roman" panose="02020603050405020304" pitchFamily="18" charset="0"/>
                  <a:ea typeface="黑体" panose="02010609060101010101" pitchFamily="49" charset="-122"/>
                </a:rPr>
                <a:t>职业发展可以增加员工的工作满意度</a:t>
              </a:r>
              <a:endParaRPr lang="en-US" altLang="zh-CN" dirty="0">
                <a:latin typeface="Times New Roman" panose="02020603050405020304" pitchFamily="18" charset="0"/>
                <a:ea typeface="黑体" panose="02010609060101010101" pitchFamily="49" charset="-122"/>
              </a:endParaRPr>
            </a:p>
          </p:txBody>
        </p:sp>
        <p:sp>
          <p:nvSpPr>
            <p:cNvPr id="26629" name="Text Box 5"/>
            <p:cNvSpPr txBox="1"/>
            <p:nvPr/>
          </p:nvSpPr>
          <p:spPr>
            <a:xfrm>
              <a:off x="7707" y="2966"/>
              <a:ext cx="4260" cy="1486"/>
            </a:xfrm>
            <a:prstGeom prst="rect">
              <a:avLst/>
            </a:prstGeom>
            <a:noFill/>
            <a:ln w="9525">
              <a:noFill/>
            </a:ln>
          </p:spPr>
          <p:txBody>
            <a:bodyPr anchor="t">
              <a:spAutoFit/>
            </a:bodyPr>
            <a:p>
              <a:pPr algn="ctr" latinLnBrk="1"/>
              <a:r>
                <a:rPr lang="en-US" altLang="zh-CN" dirty="0">
                  <a:latin typeface="Times New Roman" panose="02020603050405020304" pitchFamily="18" charset="0"/>
                  <a:ea typeface="黑体" panose="02010609060101010101" pitchFamily="49" charset="-122"/>
                </a:rPr>
                <a:t>职业发展可以使得现代企业有效地使用人才</a:t>
              </a:r>
              <a:endParaRPr lang="en-US" altLang="zh-CN" dirty="0">
                <a:latin typeface="Times New Roman" panose="02020603050405020304" pitchFamily="18" charset="0"/>
                <a:ea typeface="黑体" panose="02010609060101010101" pitchFamily="49" charset="-122"/>
              </a:endParaRPr>
            </a:p>
          </p:txBody>
        </p:sp>
        <p:sp>
          <p:nvSpPr>
            <p:cNvPr id="26630" name="Text Box 6"/>
            <p:cNvSpPr txBox="1"/>
            <p:nvPr/>
          </p:nvSpPr>
          <p:spPr>
            <a:xfrm>
              <a:off x="-441" y="2640"/>
              <a:ext cx="3627" cy="1486"/>
            </a:xfrm>
            <a:prstGeom prst="rect">
              <a:avLst/>
            </a:prstGeom>
            <a:noFill/>
            <a:ln w="9525">
              <a:noFill/>
            </a:ln>
          </p:spPr>
          <p:txBody>
            <a:bodyPr anchor="t">
              <a:spAutoFit/>
            </a:bodyPr>
            <a:p>
              <a:pPr algn="ctr" eaLnBrk="0" hangingPunct="0"/>
              <a:r>
                <a:rPr lang="zh-CN" altLang="en-US" dirty="0">
                  <a:latin typeface="Times New Roman" panose="02020603050405020304" pitchFamily="18" charset="0"/>
                  <a:ea typeface="黑体" panose="02010609060101010101" pitchFamily="49" charset="-122"/>
                </a:rPr>
                <a:t>职业发展是建立和完善人力资源管理体系的重要措施</a:t>
              </a:r>
              <a:endParaRPr lang="en-US" altLang="zh-CN" dirty="0">
                <a:latin typeface="Times New Roman" panose="02020603050405020304" pitchFamily="18" charset="0"/>
                <a:ea typeface="黑体" panose="02010609060101010101" pitchFamily="49" charset="-122"/>
              </a:endParaRPr>
            </a:p>
          </p:txBody>
        </p:sp>
        <p:sp>
          <p:nvSpPr>
            <p:cNvPr id="26631" name="AutoShape 7"/>
            <p:cNvSpPr/>
            <p:nvPr/>
          </p:nvSpPr>
          <p:spPr>
            <a:xfrm rot="2820000">
              <a:off x="2643" y="2126"/>
              <a:ext cx="758" cy="482"/>
            </a:xfrm>
            <a:prstGeom prst="downArrow">
              <a:avLst>
                <a:gd name="adj1" fmla="val 50000"/>
                <a:gd name="adj2" fmla="val 25000"/>
              </a:avLst>
            </a:prstGeom>
            <a:solidFill>
              <a:schemeClr val="folHlink"/>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32" name="AutoShape 8"/>
            <p:cNvSpPr/>
            <p:nvPr/>
          </p:nvSpPr>
          <p:spPr>
            <a:xfrm>
              <a:off x="5169" y="2957"/>
              <a:ext cx="857" cy="427"/>
            </a:xfrm>
            <a:prstGeom prst="downArrow">
              <a:avLst>
                <a:gd name="adj1" fmla="val 50000"/>
                <a:gd name="adj2" fmla="val 25000"/>
              </a:avLst>
            </a:prstGeom>
            <a:solidFill>
              <a:schemeClr val="folHlink"/>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6633" name="AutoShape 9"/>
            <p:cNvSpPr/>
            <p:nvPr/>
          </p:nvSpPr>
          <p:spPr>
            <a:xfrm rot="-2880000">
              <a:off x="8047" y="2278"/>
              <a:ext cx="758" cy="483"/>
            </a:xfrm>
            <a:prstGeom prst="downArrow">
              <a:avLst>
                <a:gd name="adj1" fmla="val 50000"/>
                <a:gd name="adj2" fmla="val 25000"/>
              </a:avLst>
            </a:prstGeom>
            <a:solidFill>
              <a:schemeClr val="folHlink"/>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Rectangle 347"/>
          <p:cNvSpPr/>
          <p:nvPr/>
        </p:nvSpPr>
        <p:spPr>
          <a:xfrm>
            <a:off x="2806700" y="1216025"/>
            <a:ext cx="3529013" cy="5746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nchor="ctr">
            <a:flatTx/>
          </a:bodyPr>
          <a:p>
            <a:pPr algn="ctr" fontAlgn="base"/>
            <a:r>
              <a:rPr lang="zh-CN" altLang="en-US" sz="2400" b="0" strike="noStrike" noProof="1" dirty="0">
                <a:solidFill>
                  <a:schemeClr val="tx1"/>
                </a:solidFill>
                <a:latin typeface="Arial" panose="020B0604020202020204" pitchFamily="34" charset="0"/>
                <a:ea typeface="黑体" panose="02010609060101010101" pitchFamily="49" charset="-122"/>
              </a:rPr>
              <a:t>三、员工职业发展阶段</a:t>
            </a:r>
            <a:endParaRPr lang="zh-CN" altLang="en-US" sz="2400" b="0" strike="noStrike" noProof="1" dirty="0">
              <a:solidFill>
                <a:schemeClr val="tx1"/>
              </a:solidFill>
              <a:latin typeface="Arial" panose="020B0604020202020204" pitchFamily="34" charset="0"/>
              <a:ea typeface="黑体" panose="02010609060101010101" pitchFamily="49" charset="-122"/>
            </a:endParaRPr>
          </a:p>
        </p:txBody>
      </p:sp>
      <p:grpSp>
        <p:nvGrpSpPr>
          <p:cNvPr id="2" name="Group 12"/>
          <p:cNvGrpSpPr/>
          <p:nvPr/>
        </p:nvGrpSpPr>
        <p:grpSpPr>
          <a:xfrm>
            <a:off x="693738" y="1933575"/>
            <a:ext cx="7848600" cy="4105275"/>
            <a:chOff x="0" y="0"/>
            <a:chExt cx="13381" cy="6464"/>
          </a:xfrm>
        </p:grpSpPr>
        <p:sp>
          <p:nvSpPr>
            <p:cNvPr id="27651" name="AutoShape 5"/>
            <p:cNvSpPr/>
            <p:nvPr/>
          </p:nvSpPr>
          <p:spPr>
            <a:xfrm>
              <a:off x="149" y="0"/>
              <a:ext cx="13067" cy="6464"/>
            </a:xfrm>
            <a:prstGeom prst="roundRect">
              <a:avLst>
                <a:gd name="adj" fmla="val 2972"/>
              </a:avLst>
            </a:prstGeom>
            <a:no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27652" name="Oval 11"/>
            <p:cNvSpPr/>
            <p:nvPr/>
          </p:nvSpPr>
          <p:spPr>
            <a:xfrm>
              <a:off x="4422" y="1216"/>
              <a:ext cx="4522" cy="4131"/>
            </a:xfrm>
            <a:prstGeom prst="ellipse">
              <a:avLst/>
            </a:prstGeom>
            <a:noFill/>
            <a:ln w="57150" cap="flat" cmpd="sng">
              <a:solidFill>
                <a:schemeClr val="bg1"/>
              </a:solidFill>
              <a:prstDash val="solid"/>
              <a:round/>
              <a:headEnd type="none" w="med" len="med"/>
              <a:tailEnd type="none" w="med" len="med"/>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63855" name="AutoShape 16"/>
            <p:cNvSpPr/>
            <p:nvPr/>
          </p:nvSpPr>
          <p:spPr bwMode="auto">
            <a:xfrm>
              <a:off x="4465" y="1255"/>
              <a:ext cx="4436" cy="4052"/>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663" y="10800"/>
                </a:cxn>
                <a:cxn ang="0">
                  <a:pos x="10800" y="20937"/>
                </a:cxn>
                <a:cxn ang="0">
                  <a:pos x="20937" y="10800"/>
                </a:cxn>
                <a:cxn ang="0">
                  <a:pos x="10800" y="663"/>
                </a:cxn>
                <a:cxn ang="0">
                  <a:pos x="663"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63" y="10800"/>
                  </a:moveTo>
                  <a:cubicBezTo>
                    <a:pt x="663" y="16399"/>
                    <a:pt x="5201" y="20937"/>
                    <a:pt x="10800" y="20937"/>
                  </a:cubicBezTo>
                  <a:cubicBezTo>
                    <a:pt x="16399" y="20937"/>
                    <a:pt x="20937" y="16399"/>
                    <a:pt x="20937" y="10800"/>
                  </a:cubicBezTo>
                  <a:cubicBezTo>
                    <a:pt x="20937" y="5201"/>
                    <a:pt x="16399" y="663"/>
                    <a:pt x="10800" y="663"/>
                  </a:cubicBezTo>
                  <a:cubicBezTo>
                    <a:pt x="5201" y="663"/>
                    <a:pt x="663" y="5201"/>
                    <a:pt x="663" y="10800"/>
                  </a:cubicBezTo>
                  <a:close/>
                </a:path>
              </a:pathLst>
            </a:custGeom>
            <a:solidFill>
              <a:srgbClr val="663300">
                <a:alpha val="50000"/>
              </a:srgbClr>
            </a:solidFill>
            <a:ln w="9525" cap="flat" cmpd="sng">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3856" name="Line 17"/>
            <p:cNvSpPr>
              <a:spLocks noChangeShapeType="1"/>
            </p:cNvSpPr>
            <p:nvPr/>
          </p:nvSpPr>
          <p:spPr bwMode="auto">
            <a:xfrm>
              <a:off x="6679" y="1767"/>
              <a:ext cx="0" cy="1542"/>
            </a:xfrm>
            <a:prstGeom prst="line">
              <a:avLst/>
            </a:prstGeom>
            <a:noFill/>
            <a:ln w="38100">
              <a:solidFill>
                <a:schemeClr val="bg1"/>
              </a:solidFill>
              <a:round/>
              <a:headEnd type="triangle" w="med" len="med"/>
            </a:ln>
            <a:effectLst>
              <a:outerShdw dist="28398" dir="3806097" algn="ctr" rotWithShape="0">
                <a:srgbClr val="6633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3857" name="Line 22"/>
            <p:cNvSpPr>
              <a:spLocks noChangeShapeType="1"/>
            </p:cNvSpPr>
            <p:nvPr/>
          </p:nvSpPr>
          <p:spPr bwMode="auto">
            <a:xfrm flipV="1">
              <a:off x="5521" y="3309"/>
              <a:ext cx="1158" cy="1310"/>
            </a:xfrm>
            <a:prstGeom prst="line">
              <a:avLst/>
            </a:prstGeom>
            <a:noFill/>
            <a:ln w="38100">
              <a:solidFill>
                <a:schemeClr val="bg1"/>
              </a:solidFill>
              <a:round/>
              <a:headEnd type="triangle" w="med" len="med"/>
            </a:ln>
            <a:effectLst>
              <a:outerShdw dist="28398" dir="3806097" algn="ctr" rotWithShape="0">
                <a:srgbClr val="6633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3858" name="Line 23"/>
            <p:cNvSpPr>
              <a:spLocks noChangeShapeType="1"/>
            </p:cNvSpPr>
            <p:nvPr/>
          </p:nvSpPr>
          <p:spPr bwMode="auto">
            <a:xfrm>
              <a:off x="4912" y="2927"/>
              <a:ext cx="1767" cy="382"/>
            </a:xfrm>
            <a:prstGeom prst="line">
              <a:avLst/>
            </a:prstGeom>
            <a:noFill/>
            <a:ln w="38100">
              <a:solidFill>
                <a:schemeClr val="bg1"/>
              </a:solidFill>
              <a:round/>
              <a:headEnd type="triangle" w="med" len="med"/>
            </a:ln>
            <a:effectLst>
              <a:outerShdw dist="28398" dir="3806097" algn="ctr" rotWithShape="0">
                <a:srgbClr val="6633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3859" name="Line 24"/>
            <p:cNvSpPr>
              <a:spLocks noChangeShapeType="1"/>
            </p:cNvSpPr>
            <p:nvPr/>
          </p:nvSpPr>
          <p:spPr bwMode="auto">
            <a:xfrm flipH="1">
              <a:off x="6676" y="2927"/>
              <a:ext cx="1748" cy="382"/>
            </a:xfrm>
            <a:prstGeom prst="line">
              <a:avLst/>
            </a:prstGeom>
            <a:noFill/>
            <a:ln w="38100">
              <a:solidFill>
                <a:schemeClr val="bg1"/>
              </a:solidFill>
              <a:round/>
              <a:headEnd type="triangle" w="med" len="med"/>
            </a:ln>
            <a:effectLst>
              <a:outerShdw dist="28398" dir="3806097" algn="ctr" rotWithShape="0">
                <a:srgbClr val="6633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3860" name="Line 25"/>
            <p:cNvSpPr>
              <a:spLocks noChangeShapeType="1"/>
            </p:cNvSpPr>
            <p:nvPr/>
          </p:nvSpPr>
          <p:spPr bwMode="auto">
            <a:xfrm flipH="1" flipV="1">
              <a:off x="6676" y="3309"/>
              <a:ext cx="1129" cy="1342"/>
            </a:xfrm>
            <a:prstGeom prst="line">
              <a:avLst/>
            </a:prstGeom>
            <a:noFill/>
            <a:ln w="38100">
              <a:solidFill>
                <a:schemeClr val="bg1"/>
              </a:solidFill>
              <a:round/>
              <a:headEnd type="triangle" w="med" len="med"/>
            </a:ln>
            <a:effectLst>
              <a:outerShdw dist="28398" dir="3806097" algn="ctr" rotWithShape="0">
                <a:srgbClr val="66330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pic>
          <p:nvPicPr>
            <p:cNvPr id="27659" name="Picture 29" descr="3원_3"/>
            <p:cNvPicPr>
              <a:picLocks noChangeAspect="1"/>
            </p:cNvPicPr>
            <p:nvPr/>
          </p:nvPicPr>
          <p:blipFill>
            <a:blip r:embed="rId1">
              <a:lum bright="-12000" contrast="17998"/>
            </a:blip>
            <a:stretch>
              <a:fillRect/>
            </a:stretch>
          </p:blipFill>
          <p:spPr>
            <a:xfrm>
              <a:off x="5706" y="2369"/>
              <a:ext cx="1978" cy="1820"/>
            </a:xfrm>
            <a:prstGeom prst="rect">
              <a:avLst/>
            </a:prstGeom>
            <a:noFill/>
            <a:ln w="9525">
              <a:noFill/>
            </a:ln>
          </p:spPr>
        </p:pic>
        <p:sp>
          <p:nvSpPr>
            <p:cNvPr id="27660" name="AutoShape 30"/>
            <p:cNvSpPr/>
            <p:nvPr/>
          </p:nvSpPr>
          <p:spPr>
            <a:xfrm>
              <a:off x="5827" y="4"/>
              <a:ext cx="6532" cy="1732"/>
            </a:xfrm>
            <a:prstGeom prst="roundRect">
              <a:avLst>
                <a:gd name="adj" fmla="val 50000"/>
              </a:avLst>
            </a:prstGeom>
            <a:no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27661" name="AutoShape 32"/>
            <p:cNvSpPr/>
            <p:nvPr/>
          </p:nvSpPr>
          <p:spPr>
            <a:xfrm>
              <a:off x="8506" y="1957"/>
              <a:ext cx="4875" cy="1731"/>
            </a:xfrm>
            <a:prstGeom prst="roundRect">
              <a:avLst>
                <a:gd name="adj" fmla="val 50000"/>
              </a:avLst>
            </a:prstGeom>
            <a:no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27662" name="AutoShape 33"/>
            <p:cNvSpPr/>
            <p:nvPr/>
          </p:nvSpPr>
          <p:spPr>
            <a:xfrm>
              <a:off x="0" y="1957"/>
              <a:ext cx="4874" cy="1731"/>
            </a:xfrm>
            <a:prstGeom prst="roundRect">
              <a:avLst>
                <a:gd name="adj" fmla="val 50000"/>
              </a:avLst>
            </a:prstGeom>
            <a:no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27663" name="AutoShape 34"/>
            <p:cNvSpPr/>
            <p:nvPr/>
          </p:nvSpPr>
          <p:spPr>
            <a:xfrm>
              <a:off x="836" y="4384"/>
              <a:ext cx="4875" cy="1731"/>
            </a:xfrm>
            <a:prstGeom prst="roundRect">
              <a:avLst>
                <a:gd name="adj" fmla="val 50000"/>
              </a:avLst>
            </a:prstGeom>
            <a:no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27664" name="AutoShape 35"/>
            <p:cNvSpPr/>
            <p:nvPr/>
          </p:nvSpPr>
          <p:spPr>
            <a:xfrm>
              <a:off x="7576" y="4385"/>
              <a:ext cx="5351" cy="1731"/>
            </a:xfrm>
            <a:prstGeom prst="roundRect">
              <a:avLst>
                <a:gd name="adj" fmla="val 50000"/>
              </a:avLst>
            </a:prstGeom>
            <a:no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63867" name="AutoShape 36"/>
            <p:cNvSpPr/>
            <p:nvPr/>
          </p:nvSpPr>
          <p:spPr bwMode="auto">
            <a:xfrm>
              <a:off x="5865" y="120"/>
              <a:ext cx="1648" cy="1502"/>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2160" y="10800"/>
                </a:cxn>
                <a:cxn ang="0">
                  <a:pos x="10800" y="19440"/>
                </a:cxn>
                <a:cxn ang="0">
                  <a:pos x="19440" y="10800"/>
                </a:cxn>
                <a:cxn ang="0">
                  <a:pos x="10800" y="2160"/>
                </a:cxn>
                <a:cxn ang="0">
                  <a:pos x="2160"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18A46"/>
                </a:gs>
                <a:gs pos="100000">
                  <a:srgbClr val="EB5F01"/>
                </a:gs>
              </a:gsLst>
              <a:lin ang="5400000" scaled="1"/>
            </a:gradFill>
            <a:ln w="9525" cap="flat" cmpd="sng">
              <a:solidFill>
                <a:schemeClr val="bg1"/>
              </a:solidFill>
              <a:round/>
            </a:ln>
            <a:effectLst>
              <a:outerShdw dist="38100" dir="5400000" algn="ctr" rotWithShape="0">
                <a:srgbClr val="482400">
                  <a:alpha val="60999"/>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7666" name="Oval 46"/>
            <p:cNvSpPr/>
            <p:nvPr/>
          </p:nvSpPr>
          <p:spPr>
            <a:xfrm>
              <a:off x="5922" y="116"/>
              <a:ext cx="1513" cy="1381"/>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63869" name="AutoShape 47"/>
            <p:cNvSpPr/>
            <p:nvPr/>
          </p:nvSpPr>
          <p:spPr bwMode="auto">
            <a:xfrm>
              <a:off x="5932" y="130"/>
              <a:ext cx="1502" cy="1367"/>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1367" y="10800"/>
                </a:cxn>
                <a:cxn ang="0">
                  <a:pos x="10800" y="20233"/>
                </a:cxn>
                <a:cxn ang="0">
                  <a:pos x="20233" y="10800"/>
                </a:cxn>
                <a:cxn ang="0">
                  <a:pos x="10800" y="1367"/>
                </a:cxn>
                <a:cxn ang="0">
                  <a:pos x="1367"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noFill/>
            <a:ln w="9525" cap="flat" cmpd="sng">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3870" name="AutoShape 48"/>
            <p:cNvSpPr/>
            <p:nvPr/>
          </p:nvSpPr>
          <p:spPr bwMode="auto">
            <a:xfrm>
              <a:off x="8574" y="2072"/>
              <a:ext cx="1648" cy="1502"/>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2160" y="10800"/>
                </a:cxn>
                <a:cxn ang="0">
                  <a:pos x="10800" y="19440"/>
                </a:cxn>
                <a:cxn ang="0">
                  <a:pos x="19440" y="10800"/>
                </a:cxn>
                <a:cxn ang="0">
                  <a:pos x="10800" y="2160"/>
                </a:cxn>
                <a:cxn ang="0">
                  <a:pos x="2160"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08A46"/>
                </a:gs>
                <a:gs pos="100000">
                  <a:srgbClr val="EB5F01"/>
                </a:gs>
              </a:gsLst>
              <a:lin ang="5400000" scaled="1"/>
            </a:gradFill>
            <a:ln w="9525" cap="flat" cmpd="sng">
              <a:solidFill>
                <a:schemeClr val="bg1"/>
              </a:solidFill>
              <a:round/>
            </a:ln>
            <a:effectLst>
              <a:outerShdw dist="38100" dir="5400000" algn="ctr" rotWithShape="0">
                <a:srgbClr val="482400">
                  <a:alpha val="60999"/>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7669" name="Oval 49"/>
            <p:cNvSpPr/>
            <p:nvPr/>
          </p:nvSpPr>
          <p:spPr>
            <a:xfrm>
              <a:off x="8641" y="2069"/>
              <a:ext cx="1514" cy="1381"/>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63872" name="AutoShape 50"/>
            <p:cNvSpPr/>
            <p:nvPr/>
          </p:nvSpPr>
          <p:spPr bwMode="auto">
            <a:xfrm>
              <a:off x="8647" y="2077"/>
              <a:ext cx="1502" cy="1367"/>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1367" y="10800"/>
                </a:cxn>
                <a:cxn ang="0">
                  <a:pos x="10800" y="20233"/>
                </a:cxn>
                <a:cxn ang="0">
                  <a:pos x="20233" y="10800"/>
                </a:cxn>
                <a:cxn ang="0">
                  <a:pos x="10800" y="1367"/>
                </a:cxn>
                <a:cxn ang="0">
                  <a:pos x="1367"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gradFill>
            <a:ln w="9525" cap="flat" cmpd="sng">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3873" name="AutoShape 51"/>
            <p:cNvSpPr/>
            <p:nvPr/>
          </p:nvSpPr>
          <p:spPr bwMode="auto">
            <a:xfrm>
              <a:off x="7629" y="4499"/>
              <a:ext cx="1648" cy="1505"/>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2160" y="10800"/>
                </a:cxn>
                <a:cxn ang="0">
                  <a:pos x="10800" y="19440"/>
                </a:cxn>
                <a:cxn ang="0">
                  <a:pos x="19440" y="10800"/>
                </a:cxn>
                <a:cxn ang="0">
                  <a:pos x="10800" y="2160"/>
                </a:cxn>
                <a:cxn ang="0">
                  <a:pos x="2160"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08A46"/>
                </a:gs>
                <a:gs pos="100000">
                  <a:srgbClr val="EB5F01"/>
                </a:gs>
              </a:gsLst>
              <a:lin ang="5400000" scaled="1"/>
            </a:gradFill>
            <a:ln w="9525" cap="flat" cmpd="sng">
              <a:solidFill>
                <a:schemeClr val="bg1"/>
              </a:solidFill>
              <a:round/>
            </a:ln>
            <a:effectLst>
              <a:outerShdw dist="38100" dir="5400000" algn="ctr" rotWithShape="0">
                <a:srgbClr val="482400">
                  <a:alpha val="60999"/>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7672" name="Oval 52"/>
            <p:cNvSpPr/>
            <p:nvPr/>
          </p:nvSpPr>
          <p:spPr>
            <a:xfrm>
              <a:off x="7696" y="4497"/>
              <a:ext cx="1514" cy="1380"/>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63875" name="AutoShape 53"/>
            <p:cNvSpPr/>
            <p:nvPr/>
          </p:nvSpPr>
          <p:spPr bwMode="auto">
            <a:xfrm>
              <a:off x="7702" y="4507"/>
              <a:ext cx="1499" cy="1365"/>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1367" y="10800"/>
                </a:cxn>
                <a:cxn ang="0">
                  <a:pos x="10800" y="20233"/>
                </a:cxn>
                <a:cxn ang="0">
                  <a:pos x="20233" y="10800"/>
                </a:cxn>
                <a:cxn ang="0">
                  <a:pos x="10800" y="1367"/>
                </a:cxn>
                <a:cxn ang="0">
                  <a:pos x="1367"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gradFill>
            <a:ln w="9525" cap="flat" cmpd="sng">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3876" name="AutoShape 54"/>
            <p:cNvSpPr/>
            <p:nvPr/>
          </p:nvSpPr>
          <p:spPr bwMode="auto">
            <a:xfrm>
              <a:off x="4046" y="4499"/>
              <a:ext cx="1651" cy="1505"/>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2160" y="10800"/>
                </a:cxn>
                <a:cxn ang="0">
                  <a:pos x="10800" y="19440"/>
                </a:cxn>
                <a:cxn ang="0">
                  <a:pos x="19440" y="10800"/>
                </a:cxn>
                <a:cxn ang="0">
                  <a:pos x="10800" y="2160"/>
                </a:cxn>
                <a:cxn ang="0">
                  <a:pos x="2160"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08A46"/>
                </a:gs>
                <a:gs pos="100000">
                  <a:srgbClr val="EB5F01"/>
                </a:gs>
              </a:gsLst>
              <a:lin ang="5400000" scaled="1"/>
            </a:gradFill>
            <a:ln w="9525" cap="flat" cmpd="sng">
              <a:solidFill>
                <a:schemeClr val="bg1"/>
              </a:solidFill>
              <a:round/>
            </a:ln>
            <a:effectLst>
              <a:outerShdw dist="38100" dir="5400000" algn="ctr" rotWithShape="0">
                <a:srgbClr val="482400">
                  <a:alpha val="60999"/>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7675" name="Oval 55"/>
            <p:cNvSpPr/>
            <p:nvPr/>
          </p:nvSpPr>
          <p:spPr>
            <a:xfrm>
              <a:off x="4115" y="4497"/>
              <a:ext cx="1514" cy="1380"/>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63878" name="AutoShape 56"/>
            <p:cNvSpPr/>
            <p:nvPr/>
          </p:nvSpPr>
          <p:spPr bwMode="auto">
            <a:xfrm>
              <a:off x="4119" y="4507"/>
              <a:ext cx="1502" cy="1365"/>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1367" y="10800"/>
                </a:cxn>
                <a:cxn ang="0">
                  <a:pos x="10800" y="20233"/>
                </a:cxn>
                <a:cxn ang="0">
                  <a:pos x="20233" y="10800"/>
                </a:cxn>
                <a:cxn ang="0">
                  <a:pos x="10800" y="1367"/>
                </a:cxn>
                <a:cxn ang="0">
                  <a:pos x="1367"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gradFill>
            <a:ln w="9525" cap="flat" cmpd="sng">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3879" name="AutoShape 57"/>
            <p:cNvSpPr/>
            <p:nvPr/>
          </p:nvSpPr>
          <p:spPr bwMode="auto">
            <a:xfrm>
              <a:off x="3185" y="2072"/>
              <a:ext cx="1651" cy="1502"/>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2160" y="10800"/>
                </a:cxn>
                <a:cxn ang="0">
                  <a:pos x="10800" y="19440"/>
                </a:cxn>
                <a:cxn ang="0">
                  <a:pos x="19440" y="10800"/>
                </a:cxn>
                <a:cxn ang="0">
                  <a:pos x="10800" y="2160"/>
                </a:cxn>
                <a:cxn ang="0">
                  <a:pos x="2160"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60" y="10800"/>
                  </a:moveTo>
                  <a:cubicBezTo>
                    <a:pt x="2160" y="15572"/>
                    <a:pt x="6028" y="19440"/>
                    <a:pt x="10800" y="19440"/>
                  </a:cubicBezTo>
                  <a:cubicBezTo>
                    <a:pt x="15572" y="19440"/>
                    <a:pt x="19440" y="15572"/>
                    <a:pt x="19440" y="10800"/>
                  </a:cubicBezTo>
                  <a:cubicBezTo>
                    <a:pt x="19440" y="6028"/>
                    <a:pt x="15572" y="2160"/>
                    <a:pt x="10800" y="2160"/>
                  </a:cubicBezTo>
                  <a:cubicBezTo>
                    <a:pt x="6028" y="2160"/>
                    <a:pt x="2160" y="6028"/>
                    <a:pt x="2160" y="10800"/>
                  </a:cubicBezTo>
                  <a:close/>
                </a:path>
              </a:pathLst>
            </a:custGeom>
            <a:gradFill rotWithShape="1">
              <a:gsLst>
                <a:gs pos="0">
                  <a:srgbClr val="F08A46"/>
                </a:gs>
                <a:gs pos="100000">
                  <a:srgbClr val="EB5F01"/>
                </a:gs>
              </a:gsLst>
              <a:lin ang="5400000" scaled="1"/>
            </a:gradFill>
            <a:ln w="9525" cap="flat" cmpd="sng">
              <a:solidFill>
                <a:schemeClr val="bg1"/>
              </a:solidFill>
              <a:round/>
            </a:ln>
            <a:effectLst>
              <a:outerShdw dist="38100" dir="5400000" algn="ctr" rotWithShape="0">
                <a:srgbClr val="482400">
                  <a:alpha val="60999"/>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7678" name="Oval 58"/>
            <p:cNvSpPr/>
            <p:nvPr/>
          </p:nvSpPr>
          <p:spPr>
            <a:xfrm>
              <a:off x="3254" y="2069"/>
              <a:ext cx="1514" cy="1381"/>
            </a:xfrm>
            <a:prstGeom prst="ellipse">
              <a:avLst/>
            </a:prstGeom>
            <a:gradFill rotWithShape="1">
              <a:gsLst>
                <a:gs pos="0">
                  <a:srgbClr val="FED0A2"/>
                </a:gs>
                <a:gs pos="100000">
                  <a:srgbClr val="FFEFDF"/>
                </a:gs>
              </a:gsLst>
              <a:lin ang="5400000" scaled="1"/>
              <a:tileRect/>
            </a:gradFill>
            <a:ln w="9525">
              <a:noFill/>
            </a:ln>
          </p:spPr>
          <p:txBody>
            <a:bodyPr wrap="none" anchor="ctr"/>
            <a:p>
              <a:endParaRPr lang="zh-CN" altLang="en-US" sz="1800" dirty="0">
                <a:solidFill>
                  <a:schemeClr val="tx1"/>
                </a:solidFill>
                <a:latin typeface="Arial" panose="020B0604020202020204" pitchFamily="34" charset="0"/>
                <a:ea typeface="宋体" panose="02010600030101010101" pitchFamily="2" charset="-122"/>
              </a:endParaRPr>
            </a:p>
          </p:txBody>
        </p:sp>
        <p:sp>
          <p:nvSpPr>
            <p:cNvPr id="163881" name="AutoShape 59"/>
            <p:cNvSpPr/>
            <p:nvPr/>
          </p:nvSpPr>
          <p:spPr bwMode="auto">
            <a:xfrm>
              <a:off x="3258" y="2077"/>
              <a:ext cx="1502" cy="1367"/>
            </a:xfrm>
            <a:custGeom>
              <a:avLst/>
              <a:gdLst>
                <a:gd name="T0" fmla="*/ 3163 w 21600"/>
                <a:gd name="T1" fmla="*/ 3163 h 21600"/>
                <a:gd name="T2" fmla="*/ 18437 w 21600"/>
                <a:gd name="T3" fmla="*/ 18437 h 21600"/>
              </a:gdLst>
              <a:ahLst/>
              <a:cxnLst>
                <a:cxn ang="0">
                  <a:pos x="0" y="10800"/>
                </a:cxn>
                <a:cxn ang="0">
                  <a:pos x="10800" y="0"/>
                </a:cxn>
                <a:cxn ang="0">
                  <a:pos x="21600" y="10800"/>
                </a:cxn>
                <a:cxn ang="0">
                  <a:pos x="10800" y="21600"/>
                </a:cxn>
                <a:cxn ang="0">
                  <a:pos x="0" y="10800"/>
                </a:cxn>
                <a:cxn ang="0">
                  <a:pos x="1367" y="10800"/>
                </a:cxn>
                <a:cxn ang="0">
                  <a:pos x="10800" y="20233"/>
                </a:cxn>
                <a:cxn ang="0">
                  <a:pos x="20233" y="10800"/>
                </a:cxn>
                <a:cxn ang="0">
                  <a:pos x="10800" y="1367"/>
                </a:cxn>
                <a:cxn ang="0">
                  <a:pos x="1367" y="10800"/>
                </a:cxn>
              </a:cxnLst>
              <a:rect l="T0" t="T1" r="T2" b="T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67" y="10800"/>
                  </a:moveTo>
                  <a:cubicBezTo>
                    <a:pt x="1367" y="16010"/>
                    <a:pt x="5590" y="20233"/>
                    <a:pt x="10800" y="20233"/>
                  </a:cubicBezTo>
                  <a:cubicBezTo>
                    <a:pt x="16010" y="20233"/>
                    <a:pt x="20233" y="16010"/>
                    <a:pt x="20233" y="10800"/>
                  </a:cubicBezTo>
                  <a:cubicBezTo>
                    <a:pt x="20233" y="5590"/>
                    <a:pt x="16010" y="1367"/>
                    <a:pt x="10800" y="1367"/>
                  </a:cubicBezTo>
                  <a:cubicBezTo>
                    <a:pt x="5590" y="1367"/>
                    <a:pt x="1367" y="5590"/>
                    <a:pt x="1367" y="10800"/>
                  </a:cubicBezTo>
                  <a:close/>
                </a:path>
              </a:pathLst>
            </a:custGeom>
            <a:gradFill rotWithShape="1">
              <a:gsLst>
                <a:gs pos="0">
                  <a:srgbClr val="FEBD7C"/>
                </a:gs>
                <a:gs pos="100000">
                  <a:schemeClr val="bg1"/>
                </a:gs>
              </a:gsLst>
              <a:lin ang="5400000" scaled="1"/>
            </a:gradFill>
            <a:ln w="9525" cap="flat" cmpd="sng">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3882" name="Rectangle 72"/>
            <p:cNvSpPr>
              <a:spLocks noChangeArrowheads="1"/>
            </p:cNvSpPr>
            <p:nvPr/>
          </p:nvSpPr>
          <p:spPr bwMode="auto">
            <a:xfrm>
              <a:off x="6046" y="82"/>
              <a:ext cx="1283" cy="1350"/>
            </a:xfrm>
            <a:prstGeom prst="rect">
              <a:avLst/>
            </a:prstGeom>
            <a:noFill/>
            <a:ln w="9525">
              <a:noFill/>
              <a:miter lim="800000"/>
            </a:ln>
            <a:effectLst/>
          </p:spPr>
          <p:txBody>
            <a:bodyPr wrap="none" anchor="ctr"/>
            <a:lstStyle/>
            <a:p>
              <a:pPr marL="0" marR="0" lvl="0" algn="ctr" defTabSz="914400" rtl="0" eaLnBrk="1" fontAlgn="base" latinLnBrk="0" hangingPunct="1">
                <a:lnSpc>
                  <a:spcPct val="120000"/>
                </a:lnSpc>
                <a:buClrTx/>
                <a:buSzTx/>
                <a:buFontTx/>
                <a:buNone/>
                <a:defRPr/>
              </a:pPr>
              <a:r>
                <a:rPr kumimoji="0" lang="zh-CN" altLang="en-US" sz="2000" b="1" i="0" u="none" strike="noStrike" kern="1200" cap="none" spc="0" normalizeH="0" baseline="0" noProof="0">
                  <a:ln>
                    <a:noFill/>
                  </a:ln>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（一）</a:t>
              </a:r>
              <a:endParaRPr kumimoji="0" lang="zh-CN" altLang="en-US" sz="2000" i="0" u="none" strike="noStrike" kern="1200" cap="none" spc="0" normalizeH="0" baseline="0" noProof="0">
                <a:ln>
                  <a:noFill/>
                </a:ln>
                <a:effectLst>
                  <a:outerShdw blurRad="38100" dist="38100" dir="2700000" algn="tl">
                    <a:srgbClr val="C0C0C0"/>
                  </a:outerShdw>
                </a:effectLst>
                <a:uLnTx/>
                <a:uFillTx/>
                <a:latin typeface="黑体" panose="02010609060101010101" pitchFamily="49" charset="-122"/>
                <a:cs typeface="+mn-cs"/>
              </a:endParaRPr>
            </a:p>
          </p:txBody>
        </p:sp>
        <p:sp>
          <p:nvSpPr>
            <p:cNvPr id="163883" name="Rectangle 73"/>
            <p:cNvSpPr>
              <a:spLocks noChangeArrowheads="1"/>
            </p:cNvSpPr>
            <p:nvPr/>
          </p:nvSpPr>
          <p:spPr bwMode="auto">
            <a:xfrm>
              <a:off x="8758" y="2034"/>
              <a:ext cx="1280" cy="1350"/>
            </a:xfrm>
            <a:prstGeom prst="rect">
              <a:avLst/>
            </a:prstGeom>
            <a:noFill/>
            <a:ln w="9525">
              <a:noFill/>
              <a:miter lim="800000"/>
            </a:ln>
            <a:effectLst/>
          </p:spPr>
          <p:txBody>
            <a:bodyPr wrap="none" anchor="ctr"/>
            <a:lstStyle/>
            <a:p>
              <a:pPr marL="0" marR="0" lvl="0" algn="ctr" defTabSz="914400" rtl="0" eaLnBrk="1" fontAlgn="base" latinLnBrk="0" hangingPunct="1">
                <a:lnSpc>
                  <a:spcPct val="120000"/>
                </a:lnSpc>
                <a:buClrTx/>
                <a:buSzTx/>
                <a:buFontTx/>
                <a:buNone/>
                <a:defRPr/>
              </a:pPr>
              <a:r>
                <a:rPr kumimoji="0" lang="zh-CN" altLang="en-US" sz="2000" b="1" i="0" u="none" strike="noStrike" kern="1200" cap="none" spc="0" normalizeH="0" baseline="0" noProof="0">
                  <a:ln>
                    <a:noFill/>
                  </a:ln>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（二）</a:t>
              </a:r>
              <a:endParaRPr kumimoji="0" lang="zh-CN" altLang="en-US" sz="2000" i="0" u="none" strike="noStrike" kern="1200" cap="none" spc="0" normalizeH="0" baseline="0" noProof="0">
                <a:ln>
                  <a:noFill/>
                </a:ln>
                <a:effectLst>
                  <a:outerShdw blurRad="38100" dist="38100" dir="2700000" algn="tl">
                    <a:srgbClr val="C0C0C0"/>
                  </a:outerShdw>
                </a:effectLst>
                <a:uLnTx/>
                <a:uFillTx/>
                <a:latin typeface="黑体" panose="02010609060101010101" pitchFamily="49" charset="-122"/>
                <a:cs typeface="+mn-cs"/>
              </a:endParaRPr>
            </a:p>
          </p:txBody>
        </p:sp>
        <p:sp>
          <p:nvSpPr>
            <p:cNvPr id="163884" name="Rectangle 74"/>
            <p:cNvSpPr>
              <a:spLocks noChangeArrowheads="1"/>
            </p:cNvSpPr>
            <p:nvPr/>
          </p:nvSpPr>
          <p:spPr bwMode="auto">
            <a:xfrm>
              <a:off x="7813" y="4461"/>
              <a:ext cx="1280" cy="1350"/>
            </a:xfrm>
            <a:prstGeom prst="rect">
              <a:avLst/>
            </a:prstGeom>
            <a:noFill/>
            <a:ln w="9525">
              <a:noFill/>
              <a:miter lim="800000"/>
            </a:ln>
            <a:effectLst/>
          </p:spPr>
          <p:txBody>
            <a:bodyPr wrap="none" anchor="ct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（三）</a:t>
              </a:r>
              <a:endParaRPr kumimoji="0" lang="zh-CN" altLang="en-US" sz="2000" b="1" i="0" u="none" strike="noStrike" kern="1200" cap="none" spc="0" normalizeH="0" baseline="0" noProof="0">
                <a:ln>
                  <a:noFill/>
                </a:ln>
                <a:solidFill>
                  <a:schemeClr val="tx2"/>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endParaRPr>
            </a:p>
          </p:txBody>
        </p:sp>
        <p:sp>
          <p:nvSpPr>
            <p:cNvPr id="163885" name="Rectangle 75"/>
            <p:cNvSpPr>
              <a:spLocks noChangeArrowheads="1"/>
            </p:cNvSpPr>
            <p:nvPr/>
          </p:nvSpPr>
          <p:spPr bwMode="auto">
            <a:xfrm>
              <a:off x="4230" y="4461"/>
              <a:ext cx="1283" cy="1350"/>
            </a:xfrm>
            <a:prstGeom prst="rect">
              <a:avLst/>
            </a:prstGeom>
            <a:noFill/>
            <a:ln w="9525">
              <a:noFill/>
              <a:miter lim="800000"/>
            </a:ln>
            <a:effectLst/>
          </p:spPr>
          <p:txBody>
            <a:bodyPr wrap="none" anchor="ctr"/>
            <a:lstStyle/>
            <a:p>
              <a:pPr marL="0" marR="0" lvl="0" algn="ctr" defTabSz="914400" rtl="0" eaLnBrk="1" fontAlgn="base" latinLnBrk="0" hangingPunct="1">
                <a:lnSpc>
                  <a:spcPct val="120000"/>
                </a:lnSpc>
                <a:buClrTx/>
                <a:buSzTx/>
                <a:buFontTx/>
                <a:buNone/>
                <a:defRPr/>
              </a:pPr>
              <a:r>
                <a:rPr kumimoji="0" lang="zh-CN" altLang="en-US" sz="2000" b="1" i="0" u="none" strike="noStrike" kern="1200" cap="none" spc="0" normalizeH="0" baseline="0" noProof="0">
                  <a:ln>
                    <a:noFill/>
                  </a:ln>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（四）</a:t>
              </a:r>
              <a:endParaRPr kumimoji="0" lang="zh-CN" altLang="en-US" sz="2000" i="0" u="none" strike="noStrike" kern="1200" cap="none" spc="0" normalizeH="0" baseline="0" noProof="0">
                <a:ln>
                  <a:noFill/>
                </a:ln>
                <a:effectLst>
                  <a:outerShdw blurRad="38100" dist="38100" dir="2700000" algn="tl">
                    <a:srgbClr val="C0C0C0"/>
                  </a:outerShdw>
                </a:effectLst>
                <a:uLnTx/>
                <a:uFillTx/>
                <a:latin typeface="黑体" panose="02010609060101010101" pitchFamily="49" charset="-122"/>
                <a:cs typeface="+mn-cs"/>
              </a:endParaRPr>
            </a:p>
          </p:txBody>
        </p:sp>
        <p:sp>
          <p:nvSpPr>
            <p:cNvPr id="163886" name="Rectangle 76"/>
            <p:cNvSpPr>
              <a:spLocks noChangeArrowheads="1"/>
            </p:cNvSpPr>
            <p:nvPr/>
          </p:nvSpPr>
          <p:spPr bwMode="auto">
            <a:xfrm>
              <a:off x="3247" y="2034"/>
              <a:ext cx="1283" cy="1350"/>
            </a:xfrm>
            <a:prstGeom prst="rect">
              <a:avLst/>
            </a:prstGeom>
            <a:noFill/>
            <a:ln w="9525">
              <a:noFill/>
              <a:miter lim="800000"/>
            </a:ln>
            <a:effectLst/>
          </p:spPr>
          <p:txBody>
            <a:bodyPr wrap="none" anchor="ctr"/>
            <a:lstStyle/>
            <a:p>
              <a:pPr marL="0" marR="0" lvl="0" algn="ctr" defTabSz="914400" rtl="0" eaLnBrk="1" fontAlgn="base" latinLnBrk="0" hangingPunct="1">
                <a:lnSpc>
                  <a:spcPct val="120000"/>
                </a:lnSpc>
                <a:buClrTx/>
                <a:buSzTx/>
                <a:buFontTx/>
                <a:buNone/>
                <a:defRPr/>
              </a:pPr>
              <a:r>
                <a:rPr kumimoji="0" lang="zh-CN" altLang="en-US" sz="2000" b="1" i="0" u="none" strike="noStrike" kern="1200" cap="none" spc="0" normalizeH="0" baseline="0" noProof="0">
                  <a:ln>
                    <a:noFill/>
                  </a:ln>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（五)</a:t>
              </a:r>
              <a:endParaRPr kumimoji="0" lang="zh-CN" altLang="en-US" sz="2000" i="0" u="none" strike="noStrike" kern="1200" cap="none" spc="0" normalizeH="0" baseline="0" noProof="0">
                <a:ln>
                  <a:noFill/>
                </a:ln>
                <a:effectLst>
                  <a:outerShdw blurRad="38100" dist="38100" dir="2700000" algn="tl">
                    <a:srgbClr val="C0C0C0"/>
                  </a:outerShdw>
                </a:effectLst>
                <a:uLnTx/>
                <a:uFillTx/>
                <a:latin typeface="黑体" panose="02010609060101010101" pitchFamily="49" charset="-122"/>
                <a:cs typeface="+mn-cs"/>
              </a:endParaRPr>
            </a:p>
          </p:txBody>
        </p:sp>
        <p:sp>
          <p:nvSpPr>
            <p:cNvPr id="27685" name="Text Box 77"/>
            <p:cNvSpPr txBox="1"/>
            <p:nvPr/>
          </p:nvSpPr>
          <p:spPr>
            <a:xfrm>
              <a:off x="1867" y="5155"/>
              <a:ext cx="2814" cy="849"/>
            </a:xfrm>
            <a:prstGeom prst="rect">
              <a:avLst/>
            </a:prstGeom>
            <a:noFill/>
            <a:ln w="9525">
              <a:noFill/>
            </a:ln>
          </p:spPr>
          <p:txBody>
            <a:bodyPr anchor="ctr"/>
            <a:p>
              <a:r>
                <a:rPr lang="ko-KR" altLang="en-US" dirty="0">
                  <a:latin typeface="Times New Roman" panose="02020603050405020304" pitchFamily="18" charset="0"/>
                  <a:ea typeface="黑体" panose="02010609060101010101" pitchFamily="49" charset="-122"/>
                </a:rPr>
                <a:t>生涯中期</a:t>
              </a:r>
              <a:endParaRPr lang="ko-KR" altLang="en-US" dirty="0">
                <a:latin typeface="Times New Roman" panose="02020603050405020304" pitchFamily="18" charset="0"/>
                <a:ea typeface="黑体" panose="02010609060101010101" pitchFamily="49" charset="-122"/>
              </a:endParaRPr>
            </a:p>
          </p:txBody>
        </p:sp>
        <p:sp>
          <p:nvSpPr>
            <p:cNvPr id="27686" name="Text Box 78"/>
            <p:cNvSpPr txBox="1"/>
            <p:nvPr/>
          </p:nvSpPr>
          <p:spPr>
            <a:xfrm>
              <a:off x="9289" y="5155"/>
              <a:ext cx="3308" cy="849"/>
            </a:xfrm>
            <a:prstGeom prst="rect">
              <a:avLst/>
            </a:prstGeom>
            <a:noFill/>
            <a:ln w="9525">
              <a:noFill/>
            </a:ln>
          </p:spPr>
          <p:txBody>
            <a:bodyPr anchor="ctr"/>
            <a:p>
              <a:r>
                <a:rPr lang="zh-CN" altLang="en-US" dirty="0">
                  <a:latin typeface="Times New Roman" panose="02020603050405020304" pitchFamily="18" charset="0"/>
                  <a:ea typeface="黑体" panose="02010609060101010101" pitchFamily="49" charset="-122"/>
                </a:rPr>
                <a:t>生涯早期</a:t>
              </a:r>
              <a:endParaRPr lang="zh-CN" altLang="en-US" dirty="0">
                <a:latin typeface="Times New Roman" panose="02020603050405020304" pitchFamily="18" charset="0"/>
                <a:ea typeface="黑体" panose="02010609060101010101" pitchFamily="49" charset="-122"/>
              </a:endParaRPr>
            </a:p>
          </p:txBody>
        </p:sp>
        <p:sp>
          <p:nvSpPr>
            <p:cNvPr id="27687" name="Text Box 79"/>
            <p:cNvSpPr txBox="1"/>
            <p:nvPr/>
          </p:nvSpPr>
          <p:spPr>
            <a:xfrm>
              <a:off x="1083" y="2278"/>
              <a:ext cx="3032" cy="963"/>
            </a:xfrm>
            <a:prstGeom prst="rect">
              <a:avLst/>
            </a:prstGeom>
            <a:noFill/>
            <a:ln w="9525">
              <a:noFill/>
            </a:ln>
          </p:spPr>
          <p:txBody>
            <a:bodyPr anchor="ctr"/>
            <a:p>
              <a:r>
                <a:rPr lang="zh-CN" altLang="en-US" dirty="0">
                  <a:latin typeface="Times New Roman" panose="02020603050405020304" pitchFamily="18" charset="0"/>
                  <a:ea typeface="黑体" panose="02010609060101010101" pitchFamily="49" charset="-122"/>
                </a:rPr>
                <a:t>生涯晚期</a:t>
              </a:r>
              <a:endParaRPr lang="zh-CN" altLang="en-US" dirty="0">
                <a:latin typeface="Times New Roman" panose="02020603050405020304" pitchFamily="18" charset="0"/>
                <a:ea typeface="黑体" panose="02010609060101010101" pitchFamily="49" charset="-122"/>
              </a:endParaRPr>
            </a:p>
          </p:txBody>
        </p:sp>
        <p:sp>
          <p:nvSpPr>
            <p:cNvPr id="27688" name="Text Box 80"/>
            <p:cNvSpPr txBox="1"/>
            <p:nvPr/>
          </p:nvSpPr>
          <p:spPr>
            <a:xfrm>
              <a:off x="10252" y="2307"/>
              <a:ext cx="2686" cy="963"/>
            </a:xfrm>
            <a:prstGeom prst="rect">
              <a:avLst/>
            </a:prstGeom>
            <a:noFill/>
            <a:ln w="9525">
              <a:noFill/>
            </a:ln>
          </p:spPr>
          <p:txBody>
            <a:bodyPr anchor="ctr"/>
            <a:p>
              <a:r>
                <a:rPr lang="ko-KR" altLang="en-US" dirty="0">
                  <a:latin typeface="Times New Roman" panose="02020603050405020304" pitchFamily="18" charset="0"/>
                  <a:ea typeface="黑体" panose="02010609060101010101" pitchFamily="49" charset="-122"/>
                </a:rPr>
                <a:t>进入组织</a:t>
              </a:r>
              <a:endParaRPr lang="ko-KR" altLang="en-US" dirty="0">
                <a:latin typeface="Times New Roman" panose="02020603050405020304" pitchFamily="18" charset="0"/>
                <a:ea typeface="黑体" panose="02010609060101010101" pitchFamily="49" charset="-122"/>
              </a:endParaRPr>
            </a:p>
          </p:txBody>
        </p:sp>
        <p:sp>
          <p:nvSpPr>
            <p:cNvPr id="27689" name="Text Box 81"/>
            <p:cNvSpPr txBox="1"/>
            <p:nvPr/>
          </p:nvSpPr>
          <p:spPr>
            <a:xfrm>
              <a:off x="7575" y="340"/>
              <a:ext cx="3874" cy="968"/>
            </a:xfrm>
            <a:prstGeom prst="rect">
              <a:avLst/>
            </a:prstGeom>
            <a:noFill/>
            <a:ln w="9525">
              <a:noFill/>
            </a:ln>
          </p:spPr>
          <p:txBody>
            <a:bodyPr anchor="ctr"/>
            <a:p>
              <a:r>
                <a:rPr lang="ko-KR" altLang="en-US" dirty="0">
                  <a:latin typeface="Times New Roman" panose="02020603050405020304" pitchFamily="18" charset="0"/>
                  <a:ea typeface="黑体" panose="02010609060101010101" pitchFamily="49" charset="-122"/>
                </a:rPr>
                <a:t>职业选择</a:t>
              </a:r>
              <a:endParaRPr lang="ko-KR" altLang="en-US" dirty="0">
                <a:latin typeface="Times New Roman" panose="02020603050405020304" pitchFamily="18" charset="0"/>
                <a:ea typeface="黑体" panose="02010609060101010101" pitchFamily="49" charset="-122"/>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347"/>
          <p:cNvSpPr/>
          <p:nvPr/>
        </p:nvSpPr>
        <p:spPr>
          <a:xfrm>
            <a:off x="2806700" y="1154113"/>
            <a:ext cx="3529013" cy="5746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nchor="ctr">
            <a:flatTx/>
          </a:bodyPr>
          <a:p>
            <a:pPr algn="ctr" fontAlgn="base"/>
            <a:r>
              <a:rPr lang="zh-CN" altLang="en-US" sz="2400" b="0" strike="noStrike" noProof="1" dirty="0">
                <a:solidFill>
                  <a:schemeClr val="tx1"/>
                </a:solidFill>
                <a:latin typeface="Arial" panose="020B0604020202020204" pitchFamily="34" charset="0"/>
                <a:ea typeface="黑体" panose="02010609060101010101" pitchFamily="49" charset="-122"/>
              </a:rPr>
              <a:t>四、职业生涯路径</a:t>
            </a:r>
            <a:endParaRPr lang="zh-CN" altLang="en-US" sz="2400" b="0" strike="noStrike" noProof="1" dirty="0">
              <a:solidFill>
                <a:schemeClr val="tx1"/>
              </a:solidFill>
              <a:latin typeface="Arial" panose="020B0604020202020204" pitchFamily="34" charset="0"/>
              <a:ea typeface="黑体" panose="02010609060101010101" pitchFamily="49" charset="-122"/>
            </a:endParaRPr>
          </a:p>
        </p:txBody>
      </p:sp>
      <p:sp>
        <p:nvSpPr>
          <p:cNvPr id="164908" name="Rectangle 44"/>
          <p:cNvSpPr/>
          <p:nvPr/>
        </p:nvSpPr>
        <p:spPr>
          <a:xfrm>
            <a:off x="2592388" y="1712913"/>
            <a:ext cx="3959225" cy="577850"/>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nchor="ctr" anchorCtr="0">
            <a:flatTx/>
          </a:bodyPr>
          <a:p>
            <a:pPr marL="571500" indent="-571500" eaLnBrk="0" fontAlgn="base" hangingPunct="0">
              <a:lnSpc>
                <a:spcPct val="90000"/>
              </a:lnSpc>
            </a:pPr>
            <a:r>
              <a:rPr lang="zh-CN" altLang="en-US" strike="noStrike" noProof="1" dirty="0">
                <a:latin typeface="Times New Roman" panose="02020603050405020304" pitchFamily="18" charset="0"/>
                <a:ea typeface="黑体" panose="02010609060101010101" pitchFamily="49" charset="-122"/>
              </a:rPr>
              <a:t>（一）职业发展路径的类型</a:t>
            </a:r>
            <a:endParaRPr lang="zh-CN" altLang="en-US" strike="noStrike" noProof="1" dirty="0">
              <a:latin typeface="Times New Roman" panose="02020603050405020304" pitchFamily="18" charset="0"/>
              <a:ea typeface="黑体" panose="02010609060101010101" pitchFamily="49" charset="-122"/>
            </a:endParaRPr>
          </a:p>
        </p:txBody>
      </p:sp>
      <p:grpSp>
        <p:nvGrpSpPr>
          <p:cNvPr id="2" name="Group 45"/>
          <p:cNvGrpSpPr/>
          <p:nvPr/>
        </p:nvGrpSpPr>
        <p:grpSpPr>
          <a:xfrm>
            <a:off x="684213" y="2997200"/>
            <a:ext cx="8186737" cy="2268538"/>
            <a:chOff x="0" y="0"/>
            <a:chExt cx="12893" cy="3573"/>
          </a:xfrm>
        </p:grpSpPr>
        <p:sp>
          <p:nvSpPr>
            <p:cNvPr id="28676" name="Oval 2"/>
            <p:cNvSpPr/>
            <p:nvPr/>
          </p:nvSpPr>
          <p:spPr>
            <a:xfrm>
              <a:off x="6963" y="2510"/>
              <a:ext cx="4820" cy="1063"/>
            </a:xfrm>
            <a:prstGeom prst="ellipse">
              <a:avLst/>
            </a:prstGeom>
            <a:gradFill rotWithShape="1">
              <a:gsLst>
                <a:gs pos="0">
                  <a:srgbClr val="000000">
                    <a:alpha val="37999"/>
                  </a:srgbClr>
                </a:gs>
                <a:gs pos="100000">
                  <a:srgbClr val="000000">
                    <a:alpha val="0"/>
                  </a:srgbClr>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8677" name="Oval 3"/>
            <p:cNvSpPr/>
            <p:nvPr/>
          </p:nvSpPr>
          <p:spPr>
            <a:xfrm>
              <a:off x="470" y="2510"/>
              <a:ext cx="4820" cy="1063"/>
            </a:xfrm>
            <a:prstGeom prst="ellipse">
              <a:avLst/>
            </a:prstGeom>
            <a:gradFill rotWithShape="1">
              <a:gsLst>
                <a:gs pos="0">
                  <a:srgbClr val="000000">
                    <a:alpha val="37999"/>
                  </a:srgbClr>
                </a:gs>
                <a:gs pos="100000">
                  <a:srgbClr val="000000">
                    <a:alpha val="0"/>
                  </a:srgbClr>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8678" name="Oval 4"/>
            <p:cNvSpPr/>
            <p:nvPr/>
          </p:nvSpPr>
          <p:spPr>
            <a:xfrm>
              <a:off x="13" y="350"/>
              <a:ext cx="6120" cy="1978"/>
            </a:xfrm>
            <a:prstGeom prst="ellipse">
              <a:avLst/>
            </a:prstGeom>
            <a:gradFill rotWithShape="1">
              <a:gsLst>
                <a:gs pos="0">
                  <a:srgbClr val="004A5C"/>
                </a:gs>
                <a:gs pos="50000">
                  <a:srgbClr val="00CCFF"/>
                </a:gs>
                <a:gs pos="100000">
                  <a:srgbClr val="004A5C"/>
                </a:gs>
              </a:gsLst>
              <a:lin ang="18900000" scaled="1"/>
              <a:tileRect/>
            </a:gradFill>
            <a:ln w="9525"/>
            <a:scene3d>
              <a:camera prst="legacyPerspectiveBottom">
                <a:rot lat="0" lon="0" rev="0"/>
              </a:camera>
              <a:lightRig rig="legacyFlat3" dir="t"/>
            </a:scene3d>
            <a:sp3d extrusionH="1878000" prstMaterial="legacyMatte">
              <a:bevelT w="13500" h="13500" prst="angle"/>
              <a:bevelB w="13500" h="13500" prst="angle"/>
              <a:extrusionClr>
                <a:srgbClr val="00CCFF"/>
              </a:extrusionClr>
            </a:sp3d>
          </p:spPr>
          <p:txBody>
            <a:bodyPr wrap="none" anchor="ctr">
              <a:flatTx/>
            </a:bodyP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8679" name="Oval 5"/>
            <p:cNvSpPr/>
            <p:nvPr/>
          </p:nvSpPr>
          <p:spPr>
            <a:xfrm>
              <a:off x="6133" y="170"/>
              <a:ext cx="6190" cy="2160"/>
            </a:xfrm>
            <a:prstGeom prst="ellipse">
              <a:avLst/>
            </a:prstGeom>
            <a:gradFill rotWithShape="1">
              <a:gsLst>
                <a:gs pos="0">
                  <a:srgbClr val="4A1200"/>
                </a:gs>
                <a:gs pos="50000">
                  <a:srgbClr val="CC3300"/>
                </a:gs>
                <a:gs pos="100000">
                  <a:srgbClr val="4A1200"/>
                </a:gs>
              </a:gsLst>
              <a:lin ang="18900000" scaled="1"/>
              <a:tileRect/>
            </a:gradFill>
            <a:ln w="9525"/>
            <a:scene3d>
              <a:camera prst="legacyPerspectiveBottom">
                <a:rot lat="0" lon="0" rev="0"/>
              </a:camera>
              <a:lightRig rig="legacyFlat3" dir="t"/>
            </a:scene3d>
            <a:sp3d extrusionH="1878000" prstMaterial="legacyMatte">
              <a:bevelT w="13500" h="13500" prst="angle"/>
              <a:bevelB w="13500" h="13500" prst="angle"/>
              <a:extrusionClr>
                <a:srgbClr val="CC3300"/>
              </a:extrusionClr>
            </a:sp3d>
          </p:spPr>
          <p:txBody>
            <a:bodyPr wrap="none" anchor="ctr">
              <a:flatTx/>
            </a:bodyPr>
            <a:p>
              <a:pPr algn="ctr" latinLnBrk="1"/>
              <a:endParaRPr lang="zh-CN" altLang="en-US" sz="1400" dirty="0">
                <a:solidFill>
                  <a:schemeClr val="tx1"/>
                </a:solidFill>
                <a:latin typeface="GulimChe" pitchFamily="49" charset="-127"/>
                <a:ea typeface="GulimChe" pitchFamily="49" charset="-127"/>
              </a:endParaRPr>
            </a:p>
          </p:txBody>
        </p:sp>
        <p:sp>
          <p:nvSpPr>
            <p:cNvPr id="28680" name="Oval 8"/>
            <p:cNvSpPr/>
            <p:nvPr/>
          </p:nvSpPr>
          <p:spPr>
            <a:xfrm rot="468918">
              <a:off x="0" y="200"/>
              <a:ext cx="7320" cy="1800"/>
            </a:xfrm>
            <a:prstGeom prst="ellipse">
              <a:avLst/>
            </a:prstGeom>
            <a:noFill/>
            <a:ln w="19050" cap="flat" cmpd="sng">
              <a:solidFill>
                <a:srgbClr val="00CCFF"/>
              </a:solidFill>
              <a:prstDash val="solid"/>
              <a:round/>
              <a:headEnd type="none" w="med" len="med"/>
              <a:tailEnd type="none" w="med" len="med"/>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8681" name="Oval 17"/>
            <p:cNvSpPr/>
            <p:nvPr/>
          </p:nvSpPr>
          <p:spPr>
            <a:xfrm rot="10122088">
              <a:off x="4820" y="0"/>
              <a:ext cx="8073" cy="1800"/>
            </a:xfrm>
            <a:prstGeom prst="ellipse">
              <a:avLst/>
            </a:prstGeom>
            <a:noFill/>
            <a:ln w="19050" cap="flat" cmpd="sng">
              <a:solidFill>
                <a:srgbClr val="FF9900"/>
              </a:solidFill>
              <a:prstDash val="solid"/>
              <a:round/>
              <a:headEnd type="none" w="med" len="med"/>
              <a:tailEnd type="none" w="med" len="med"/>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8682" name="Text Box 52"/>
            <p:cNvSpPr txBox="1"/>
            <p:nvPr/>
          </p:nvSpPr>
          <p:spPr>
            <a:xfrm>
              <a:off x="1637" y="907"/>
              <a:ext cx="3108" cy="625"/>
            </a:xfrm>
            <a:prstGeom prst="rect">
              <a:avLst/>
            </a:prstGeom>
            <a:noFill/>
            <a:ln w="9525">
              <a:noFill/>
            </a:ln>
          </p:spPr>
          <p:txBody>
            <a:bodyPr wrap="none" anchor="t">
              <a:spAutoFit/>
            </a:bodyPr>
            <a:p>
              <a:r>
                <a:rPr lang="zh-CN" altLang="en-US" dirty="0">
                  <a:latin typeface="Times New Roman" panose="02020603050405020304" pitchFamily="18" charset="0"/>
                  <a:ea typeface="黑体" panose="02010609060101010101" pitchFamily="49" charset="-122"/>
                </a:rPr>
                <a:t>专业技术型路径</a:t>
              </a:r>
              <a:endParaRPr lang="zh-CN" altLang="en-US" dirty="0">
                <a:latin typeface="Times New Roman" panose="02020603050405020304" pitchFamily="18" charset="0"/>
                <a:ea typeface="黑体" panose="02010609060101010101" pitchFamily="49" charset="-122"/>
              </a:endParaRPr>
            </a:p>
          </p:txBody>
        </p:sp>
        <p:sp>
          <p:nvSpPr>
            <p:cNvPr id="28683" name="Text Box 53"/>
            <p:cNvSpPr txBox="1"/>
            <p:nvPr/>
          </p:nvSpPr>
          <p:spPr>
            <a:xfrm>
              <a:off x="7558" y="908"/>
              <a:ext cx="3107" cy="625"/>
            </a:xfrm>
            <a:prstGeom prst="rect">
              <a:avLst/>
            </a:prstGeom>
            <a:noFill/>
            <a:ln w="9525">
              <a:noFill/>
            </a:ln>
          </p:spPr>
          <p:txBody>
            <a:bodyPr wrap="none" anchor="t">
              <a:spAutoFit/>
            </a:bodyPr>
            <a:p>
              <a:r>
                <a:rPr lang="zh-CN" altLang="en-US" dirty="0">
                  <a:latin typeface="Times New Roman" panose="02020603050405020304" pitchFamily="18" charset="0"/>
                  <a:ea typeface="黑体" panose="02010609060101010101" pitchFamily="49" charset="-122"/>
                </a:rPr>
                <a:t>行政管理型路径</a:t>
              </a:r>
              <a:endParaRPr lang="zh-CN" altLang="en-US" dirty="0">
                <a:latin typeface="Times New Roman" panose="02020603050405020304" pitchFamily="18" charset="0"/>
                <a:ea typeface="黑体" panose="02010609060101010101" pitchFamily="49" charset="-122"/>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64908"/>
                                        </p:tgtEl>
                                        <p:attrNameLst>
                                          <p:attrName>style.visibility</p:attrName>
                                        </p:attrNameLst>
                                      </p:cBhvr>
                                      <p:to>
                                        <p:strVal val="visible"/>
                                      </p:to>
                                    </p:set>
                                    <p:anim calcmode="lin" valueType="num">
                                      <p:cBhvr>
                                        <p:cTn id="7" dur="1000" fill="hold"/>
                                        <p:tgtEl>
                                          <p:spTgt spid="164908"/>
                                        </p:tgtEl>
                                        <p:attrNameLst>
                                          <p:attrName>ppt_x</p:attrName>
                                        </p:attrNameLst>
                                      </p:cBhvr>
                                      <p:tavLst>
                                        <p:tav tm="0">
                                          <p:val>
                                            <p:strVal val="#ppt_x"/>
                                          </p:val>
                                        </p:tav>
                                        <p:tav tm="100000">
                                          <p:val>
                                            <p:strVal val="#ppt_x"/>
                                          </p:val>
                                        </p:tav>
                                      </p:tavLst>
                                    </p:anim>
                                    <p:anim calcmode="lin" valueType="num">
                                      <p:cBhvr>
                                        <p:cTn id="8" dur="1000" fill="hold"/>
                                        <p:tgtEl>
                                          <p:spTgt spid="16490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4908">
                                            <p:txEl>
                                              <p:charRg st="0" end="13"/>
                                            </p:txEl>
                                          </p:spTgt>
                                        </p:tgtEl>
                                        <p:attrNameLst>
                                          <p:attrName>style.visibility</p:attrName>
                                        </p:attrNameLst>
                                      </p:cBhvr>
                                      <p:to>
                                        <p:strVal val="visible"/>
                                      </p:to>
                                    </p:set>
                                    <p:anim calcmode="lin" valueType="num">
                                      <p:cBhvr>
                                        <p:cTn id="11" dur="1000" fill="hold"/>
                                        <p:tgtEl>
                                          <p:spTgt spid="164908">
                                            <p:txEl>
                                              <p:charRg st="0" end="13"/>
                                            </p:txEl>
                                          </p:spTgt>
                                        </p:tgtEl>
                                        <p:attrNameLst>
                                          <p:attrName>ppt_x</p:attrName>
                                        </p:attrNameLst>
                                      </p:cBhvr>
                                      <p:tavLst>
                                        <p:tav tm="0">
                                          <p:val>
                                            <p:strVal val="#ppt_x"/>
                                          </p:val>
                                        </p:tav>
                                        <p:tav tm="100000">
                                          <p:val>
                                            <p:strVal val="#ppt_x"/>
                                          </p:val>
                                        </p:tav>
                                      </p:tavLst>
                                    </p:anim>
                                    <p:anim calcmode="lin" valueType="num">
                                      <p:cBhvr>
                                        <p:cTn id="12" dur="1000" fill="hold"/>
                                        <p:tgtEl>
                                          <p:spTgt spid="164908">
                                            <p:txEl>
                                              <p:charRg st="0" end="13"/>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908"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2" name="Rectangle 4"/>
          <p:cNvSpPr/>
          <p:nvPr/>
        </p:nvSpPr>
        <p:spPr>
          <a:xfrm>
            <a:off x="2592388" y="1450975"/>
            <a:ext cx="3959225" cy="577850"/>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nchor="t">
            <a:flatTx/>
          </a:bodyPr>
          <a:p>
            <a:pPr marL="571500" indent="-571500" eaLnBrk="0" fontAlgn="base" hangingPunct="0">
              <a:lnSpc>
                <a:spcPct val="90000"/>
              </a:lnSpc>
            </a:pPr>
            <a:r>
              <a:rPr lang="zh-CN" altLang="en-US" strike="noStrike" noProof="1" dirty="0">
                <a:latin typeface="Times New Roman" panose="02020603050405020304" pitchFamily="18" charset="0"/>
                <a:ea typeface="黑体" panose="02010609060101010101" pitchFamily="49" charset="-122"/>
              </a:rPr>
              <a:t>（二）职业发展路径的运动方向</a:t>
            </a:r>
            <a:endParaRPr lang="zh-CN" altLang="en-US" strike="noStrike" noProof="1" dirty="0">
              <a:latin typeface="Times New Roman" panose="02020603050405020304" pitchFamily="18" charset="0"/>
              <a:ea typeface="黑体" panose="02010609060101010101" pitchFamily="49" charset="-122"/>
            </a:endParaRPr>
          </a:p>
        </p:txBody>
      </p:sp>
      <p:grpSp>
        <p:nvGrpSpPr>
          <p:cNvPr id="2" name="Group 14"/>
          <p:cNvGrpSpPr/>
          <p:nvPr/>
        </p:nvGrpSpPr>
        <p:grpSpPr>
          <a:xfrm>
            <a:off x="1114425" y="2489200"/>
            <a:ext cx="6996113" cy="3170238"/>
            <a:chOff x="0" y="7"/>
            <a:chExt cx="11490" cy="5333"/>
          </a:xfrm>
        </p:grpSpPr>
        <p:grpSp>
          <p:nvGrpSpPr>
            <p:cNvPr id="29699" name="Group 15"/>
            <p:cNvGrpSpPr/>
            <p:nvPr/>
          </p:nvGrpSpPr>
          <p:grpSpPr>
            <a:xfrm>
              <a:off x="674" y="3100"/>
              <a:ext cx="10132" cy="2240"/>
              <a:chOff x="0" y="0"/>
              <a:chExt cx="3789" cy="1410"/>
            </a:xfrm>
          </p:grpSpPr>
          <p:sp>
            <p:nvSpPr>
              <p:cNvPr id="165904" name="Line 16"/>
              <p:cNvSpPr>
                <a:spLocks noChangeShapeType="1"/>
              </p:cNvSpPr>
              <p:nvPr/>
            </p:nvSpPr>
            <p:spPr bwMode="auto">
              <a:xfrm>
                <a:off x="1452" y="1304"/>
                <a:ext cx="1088" cy="0"/>
              </a:xfrm>
              <a:prstGeom prst="line">
                <a:avLst/>
              </a:prstGeom>
              <a:noFill/>
              <a:ln w="9525">
                <a:solidFill>
                  <a:schemeClr val="hlink"/>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5905" name="AutoShape 17"/>
              <p:cNvSpPr>
                <a:spLocks noChangeArrowheads="1"/>
              </p:cNvSpPr>
              <p:nvPr/>
            </p:nvSpPr>
            <p:spPr bwMode="auto">
              <a:xfrm rot="20460000">
                <a:off x="1941" y="674"/>
                <a:ext cx="1346" cy="74"/>
              </a:xfrm>
              <a:prstGeom prst="roundRect">
                <a:avLst>
                  <a:gd name="adj" fmla="val 40903"/>
                </a:avLst>
              </a:prstGeom>
              <a:solidFill>
                <a:schemeClr val="accent1"/>
              </a:solidFill>
              <a:ln w="9525">
                <a:solidFill>
                  <a:schemeClr val="hlink"/>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5906" name="AutoShape 18"/>
              <p:cNvSpPr>
                <a:spLocks noChangeArrowheads="1"/>
              </p:cNvSpPr>
              <p:nvPr/>
            </p:nvSpPr>
            <p:spPr bwMode="auto">
              <a:xfrm>
                <a:off x="673" y="896"/>
                <a:ext cx="1343" cy="74"/>
              </a:xfrm>
              <a:prstGeom prst="roundRect">
                <a:avLst>
                  <a:gd name="adj" fmla="val 40903"/>
                </a:avLst>
              </a:prstGeom>
              <a:solidFill>
                <a:schemeClr val="accent1"/>
              </a:soli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5907" name="未知"/>
              <p:cNvSpPr/>
              <p:nvPr/>
            </p:nvSpPr>
            <p:spPr bwMode="auto">
              <a:xfrm>
                <a:off x="542" y="627"/>
                <a:ext cx="203" cy="338"/>
              </a:xfrm>
              <a:custGeom>
                <a:avLst/>
                <a:gdLst/>
                <a:ahLst/>
                <a:cxnLst>
                  <a:cxn ang="0">
                    <a:pos x="70" y="16"/>
                  </a:cxn>
                  <a:cxn ang="0">
                    <a:pos x="189" y="271"/>
                  </a:cxn>
                  <a:cxn ang="0">
                    <a:pos x="201" y="294"/>
                  </a:cxn>
                  <a:cxn ang="0">
                    <a:pos x="202" y="306"/>
                  </a:cxn>
                  <a:cxn ang="0">
                    <a:pos x="194" y="322"/>
                  </a:cxn>
                  <a:cxn ang="0">
                    <a:pos x="175" y="336"/>
                  </a:cxn>
                  <a:cxn ang="0">
                    <a:pos x="157" y="336"/>
                  </a:cxn>
                  <a:cxn ang="0">
                    <a:pos x="141" y="331"/>
                  </a:cxn>
                  <a:cxn ang="0">
                    <a:pos x="132" y="322"/>
                  </a:cxn>
                  <a:cxn ang="0">
                    <a:pos x="124" y="314"/>
                  </a:cxn>
                  <a:cxn ang="0">
                    <a:pos x="0" y="39"/>
                  </a:cxn>
                  <a:cxn ang="0">
                    <a:pos x="0" y="24"/>
                  </a:cxn>
                  <a:cxn ang="0">
                    <a:pos x="8" y="16"/>
                  </a:cxn>
                  <a:cxn ang="0">
                    <a:pos x="16" y="8"/>
                  </a:cxn>
                  <a:cxn ang="0">
                    <a:pos x="23" y="0"/>
                  </a:cxn>
                  <a:cxn ang="0">
                    <a:pos x="39" y="0"/>
                  </a:cxn>
                  <a:cxn ang="0">
                    <a:pos x="47" y="0"/>
                  </a:cxn>
                  <a:cxn ang="0">
                    <a:pos x="62" y="8"/>
                  </a:cxn>
                  <a:cxn ang="0">
                    <a:pos x="70" y="16"/>
                  </a:cxn>
                </a:cxnLst>
                <a:rect l="0" t="0" r="r" b="b"/>
                <a:pathLst>
                  <a:path w="203" h="337">
                    <a:moveTo>
                      <a:pt x="70" y="16"/>
                    </a:moveTo>
                    <a:lnTo>
                      <a:pt x="189" y="271"/>
                    </a:lnTo>
                    <a:lnTo>
                      <a:pt x="201" y="294"/>
                    </a:lnTo>
                    <a:lnTo>
                      <a:pt x="202" y="306"/>
                    </a:lnTo>
                    <a:lnTo>
                      <a:pt x="194" y="322"/>
                    </a:lnTo>
                    <a:lnTo>
                      <a:pt x="175" y="336"/>
                    </a:lnTo>
                    <a:lnTo>
                      <a:pt x="157" y="336"/>
                    </a:lnTo>
                    <a:lnTo>
                      <a:pt x="141" y="331"/>
                    </a:lnTo>
                    <a:lnTo>
                      <a:pt x="132" y="322"/>
                    </a:lnTo>
                    <a:lnTo>
                      <a:pt x="124" y="314"/>
                    </a:lnTo>
                    <a:lnTo>
                      <a:pt x="0" y="39"/>
                    </a:lnTo>
                    <a:lnTo>
                      <a:pt x="0" y="24"/>
                    </a:lnTo>
                    <a:lnTo>
                      <a:pt x="8" y="16"/>
                    </a:lnTo>
                    <a:lnTo>
                      <a:pt x="16" y="8"/>
                    </a:lnTo>
                    <a:lnTo>
                      <a:pt x="23" y="0"/>
                    </a:lnTo>
                    <a:lnTo>
                      <a:pt x="39" y="0"/>
                    </a:lnTo>
                    <a:lnTo>
                      <a:pt x="47" y="0"/>
                    </a:lnTo>
                    <a:lnTo>
                      <a:pt x="62" y="8"/>
                    </a:lnTo>
                    <a:lnTo>
                      <a:pt x="70" y="16"/>
                    </a:lnTo>
                  </a:path>
                </a:pathLst>
              </a:custGeom>
              <a:solidFill>
                <a:schemeClr val="accent1"/>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5908" name="未知"/>
              <p:cNvSpPr/>
              <p:nvPr/>
            </p:nvSpPr>
            <p:spPr bwMode="auto">
              <a:xfrm>
                <a:off x="3175" y="156"/>
                <a:ext cx="78" cy="366"/>
              </a:xfrm>
              <a:custGeom>
                <a:avLst/>
                <a:gdLst/>
                <a:ahLst/>
                <a:cxnLst>
                  <a:cxn ang="0">
                    <a:pos x="0" y="316"/>
                  </a:cxn>
                  <a:cxn ang="0">
                    <a:pos x="0" y="47"/>
                  </a:cxn>
                  <a:cxn ang="0">
                    <a:pos x="9" y="24"/>
                  </a:cxn>
                  <a:cxn ang="0">
                    <a:pos x="17" y="8"/>
                  </a:cxn>
                  <a:cxn ang="0">
                    <a:pos x="24" y="0"/>
                  </a:cxn>
                  <a:cxn ang="0">
                    <a:pos x="39" y="0"/>
                  </a:cxn>
                  <a:cxn ang="0">
                    <a:pos x="61" y="8"/>
                  </a:cxn>
                  <a:cxn ang="0">
                    <a:pos x="69" y="16"/>
                  </a:cxn>
                  <a:cxn ang="0">
                    <a:pos x="76" y="24"/>
                  </a:cxn>
                  <a:cxn ang="0">
                    <a:pos x="76" y="39"/>
                  </a:cxn>
                  <a:cxn ang="0">
                    <a:pos x="77" y="316"/>
                  </a:cxn>
                  <a:cxn ang="0">
                    <a:pos x="77" y="344"/>
                  </a:cxn>
                  <a:cxn ang="0">
                    <a:pos x="71" y="356"/>
                  </a:cxn>
                  <a:cxn ang="0">
                    <a:pos x="60" y="362"/>
                  </a:cxn>
                  <a:cxn ang="0">
                    <a:pos x="50" y="365"/>
                  </a:cxn>
                  <a:cxn ang="0">
                    <a:pos x="35" y="365"/>
                  </a:cxn>
                  <a:cxn ang="0">
                    <a:pos x="24" y="364"/>
                  </a:cxn>
                  <a:cxn ang="0">
                    <a:pos x="15" y="361"/>
                  </a:cxn>
                  <a:cxn ang="0">
                    <a:pos x="9" y="356"/>
                  </a:cxn>
                  <a:cxn ang="0">
                    <a:pos x="2" y="343"/>
                  </a:cxn>
                  <a:cxn ang="0">
                    <a:pos x="0" y="316"/>
                  </a:cxn>
                </a:cxnLst>
                <a:rect l="0" t="0" r="r" b="b"/>
                <a:pathLst>
                  <a:path w="78" h="366">
                    <a:moveTo>
                      <a:pt x="0" y="316"/>
                    </a:moveTo>
                    <a:lnTo>
                      <a:pt x="0" y="47"/>
                    </a:lnTo>
                    <a:lnTo>
                      <a:pt x="9" y="24"/>
                    </a:lnTo>
                    <a:lnTo>
                      <a:pt x="17" y="8"/>
                    </a:lnTo>
                    <a:lnTo>
                      <a:pt x="24" y="0"/>
                    </a:lnTo>
                    <a:lnTo>
                      <a:pt x="39" y="0"/>
                    </a:lnTo>
                    <a:lnTo>
                      <a:pt x="61" y="8"/>
                    </a:lnTo>
                    <a:lnTo>
                      <a:pt x="69" y="16"/>
                    </a:lnTo>
                    <a:lnTo>
                      <a:pt x="76" y="24"/>
                    </a:lnTo>
                    <a:lnTo>
                      <a:pt x="76" y="39"/>
                    </a:lnTo>
                    <a:lnTo>
                      <a:pt x="77" y="316"/>
                    </a:lnTo>
                    <a:lnTo>
                      <a:pt x="77" y="344"/>
                    </a:lnTo>
                    <a:lnTo>
                      <a:pt x="71" y="356"/>
                    </a:lnTo>
                    <a:lnTo>
                      <a:pt x="60" y="362"/>
                    </a:lnTo>
                    <a:lnTo>
                      <a:pt x="50" y="365"/>
                    </a:lnTo>
                    <a:lnTo>
                      <a:pt x="35" y="365"/>
                    </a:lnTo>
                    <a:lnTo>
                      <a:pt x="24" y="364"/>
                    </a:lnTo>
                    <a:lnTo>
                      <a:pt x="15" y="361"/>
                    </a:lnTo>
                    <a:lnTo>
                      <a:pt x="9" y="356"/>
                    </a:lnTo>
                    <a:lnTo>
                      <a:pt x="2" y="343"/>
                    </a:lnTo>
                    <a:lnTo>
                      <a:pt x="0" y="316"/>
                    </a:lnTo>
                  </a:path>
                </a:pathLst>
              </a:custGeom>
              <a:solidFill>
                <a:schemeClr val="accent1"/>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5909" name="未知"/>
              <p:cNvSpPr/>
              <p:nvPr/>
            </p:nvSpPr>
            <p:spPr bwMode="auto">
              <a:xfrm>
                <a:off x="1711" y="1072"/>
                <a:ext cx="874" cy="338"/>
              </a:xfrm>
              <a:custGeom>
                <a:avLst/>
                <a:gdLst/>
                <a:ahLst/>
                <a:cxnLst>
                  <a:cxn ang="0">
                    <a:pos x="0" y="336"/>
                  </a:cxn>
                  <a:cxn ang="0">
                    <a:pos x="875" y="336"/>
                  </a:cxn>
                  <a:cxn ang="0">
                    <a:pos x="875" y="223"/>
                  </a:cxn>
                  <a:cxn ang="0">
                    <a:pos x="827" y="224"/>
                  </a:cxn>
                  <a:cxn ang="0">
                    <a:pos x="788" y="176"/>
                  </a:cxn>
                  <a:cxn ang="0">
                    <a:pos x="773" y="136"/>
                  </a:cxn>
                  <a:cxn ang="0">
                    <a:pos x="591" y="103"/>
                  </a:cxn>
                  <a:cxn ang="0">
                    <a:pos x="504" y="0"/>
                  </a:cxn>
                  <a:cxn ang="0">
                    <a:pos x="336" y="0"/>
                  </a:cxn>
                  <a:cxn ang="0">
                    <a:pos x="260" y="4"/>
                  </a:cxn>
                </a:cxnLst>
                <a:rect l="0" t="0" r="r" b="b"/>
                <a:pathLst>
                  <a:path w="876" h="337">
                    <a:moveTo>
                      <a:pt x="0" y="336"/>
                    </a:moveTo>
                    <a:lnTo>
                      <a:pt x="875" y="336"/>
                    </a:lnTo>
                    <a:lnTo>
                      <a:pt x="875" y="223"/>
                    </a:lnTo>
                    <a:lnTo>
                      <a:pt x="827" y="224"/>
                    </a:lnTo>
                    <a:lnTo>
                      <a:pt x="788" y="176"/>
                    </a:lnTo>
                    <a:lnTo>
                      <a:pt x="773" y="136"/>
                    </a:lnTo>
                    <a:lnTo>
                      <a:pt x="591" y="103"/>
                    </a:lnTo>
                    <a:lnTo>
                      <a:pt x="504" y="0"/>
                    </a:lnTo>
                    <a:lnTo>
                      <a:pt x="336" y="0"/>
                    </a:lnTo>
                    <a:lnTo>
                      <a:pt x="260" y="4"/>
                    </a:lnTo>
                  </a:path>
                </a:pathLst>
              </a:custGeom>
              <a:solidFill>
                <a:schemeClr val="accent2"/>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5910" name="未知"/>
              <p:cNvSpPr/>
              <p:nvPr/>
            </p:nvSpPr>
            <p:spPr bwMode="auto">
              <a:xfrm>
                <a:off x="1415" y="887"/>
                <a:ext cx="874" cy="521"/>
              </a:xfrm>
              <a:custGeom>
                <a:avLst/>
                <a:gdLst/>
                <a:ahLst/>
                <a:cxnLst>
                  <a:cxn ang="0">
                    <a:pos x="872" y="520"/>
                  </a:cxn>
                  <a:cxn ang="0">
                    <a:pos x="0" y="520"/>
                  </a:cxn>
                  <a:cxn ang="0">
                    <a:pos x="0" y="406"/>
                  </a:cxn>
                  <a:cxn ang="0">
                    <a:pos x="47" y="406"/>
                  </a:cxn>
                  <a:cxn ang="0">
                    <a:pos x="86" y="362"/>
                  </a:cxn>
                  <a:cxn ang="0">
                    <a:pos x="104" y="316"/>
                  </a:cxn>
                  <a:cxn ang="0">
                    <a:pos x="274" y="291"/>
                  </a:cxn>
                  <a:cxn ang="0">
                    <a:pos x="370" y="186"/>
                  </a:cxn>
                  <a:cxn ang="0">
                    <a:pos x="530" y="186"/>
                  </a:cxn>
                  <a:cxn ang="0">
                    <a:pos x="530" y="84"/>
                  </a:cxn>
                  <a:cxn ang="0">
                    <a:pos x="544" y="67"/>
                  </a:cxn>
                  <a:cxn ang="0">
                    <a:pos x="544" y="22"/>
                  </a:cxn>
                  <a:cxn ang="0">
                    <a:pos x="578" y="0"/>
                  </a:cxn>
                  <a:cxn ang="0">
                    <a:pos x="613" y="18"/>
                  </a:cxn>
                  <a:cxn ang="0">
                    <a:pos x="613" y="69"/>
                  </a:cxn>
                  <a:cxn ang="0">
                    <a:pos x="629" y="84"/>
                  </a:cxn>
                  <a:cxn ang="0">
                    <a:pos x="629" y="183"/>
                  </a:cxn>
                  <a:cxn ang="0">
                    <a:pos x="638" y="185"/>
                  </a:cxn>
                </a:cxnLst>
                <a:rect l="0" t="0" r="r" b="b"/>
                <a:pathLst>
                  <a:path w="873" h="521">
                    <a:moveTo>
                      <a:pt x="872" y="520"/>
                    </a:moveTo>
                    <a:lnTo>
                      <a:pt x="0" y="520"/>
                    </a:lnTo>
                    <a:lnTo>
                      <a:pt x="0" y="406"/>
                    </a:lnTo>
                    <a:lnTo>
                      <a:pt x="47" y="406"/>
                    </a:lnTo>
                    <a:lnTo>
                      <a:pt x="86" y="362"/>
                    </a:lnTo>
                    <a:lnTo>
                      <a:pt x="104" y="316"/>
                    </a:lnTo>
                    <a:lnTo>
                      <a:pt x="274" y="291"/>
                    </a:lnTo>
                    <a:lnTo>
                      <a:pt x="370" y="186"/>
                    </a:lnTo>
                    <a:lnTo>
                      <a:pt x="530" y="186"/>
                    </a:lnTo>
                    <a:lnTo>
                      <a:pt x="530" y="84"/>
                    </a:lnTo>
                    <a:lnTo>
                      <a:pt x="544" y="67"/>
                    </a:lnTo>
                    <a:lnTo>
                      <a:pt x="544" y="22"/>
                    </a:lnTo>
                    <a:lnTo>
                      <a:pt x="578" y="0"/>
                    </a:lnTo>
                    <a:lnTo>
                      <a:pt x="613" y="18"/>
                    </a:lnTo>
                    <a:lnTo>
                      <a:pt x="613" y="69"/>
                    </a:lnTo>
                    <a:lnTo>
                      <a:pt x="629" y="84"/>
                    </a:lnTo>
                    <a:lnTo>
                      <a:pt x="629" y="183"/>
                    </a:lnTo>
                    <a:lnTo>
                      <a:pt x="638" y="185"/>
                    </a:lnTo>
                  </a:path>
                </a:pathLst>
              </a:custGeom>
              <a:solidFill>
                <a:schemeClr val="accent2"/>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5911" name="未知"/>
              <p:cNvSpPr/>
              <p:nvPr/>
            </p:nvSpPr>
            <p:spPr bwMode="auto">
              <a:xfrm>
                <a:off x="3" y="469"/>
                <a:ext cx="867" cy="212"/>
              </a:xfrm>
              <a:custGeom>
                <a:avLst/>
                <a:gdLst/>
                <a:ahLst/>
                <a:cxnLst>
                  <a:cxn ang="0">
                    <a:pos x="659" y="0"/>
                  </a:cxn>
                  <a:cxn ang="0">
                    <a:pos x="405" y="0"/>
                  </a:cxn>
                  <a:cxn ang="0">
                    <a:pos x="215" y="0"/>
                  </a:cxn>
                  <a:cxn ang="0">
                    <a:pos x="79" y="0"/>
                  </a:cxn>
                  <a:cxn ang="0">
                    <a:pos x="8" y="0"/>
                  </a:cxn>
                  <a:cxn ang="0">
                    <a:pos x="0" y="16"/>
                  </a:cxn>
                  <a:cxn ang="0">
                    <a:pos x="0" y="39"/>
                  </a:cxn>
                  <a:cxn ang="0">
                    <a:pos x="16" y="47"/>
                  </a:cxn>
                  <a:cxn ang="0">
                    <a:pos x="40" y="47"/>
                  </a:cxn>
                  <a:cxn ang="0">
                    <a:pos x="56" y="54"/>
                  </a:cxn>
                  <a:cxn ang="0">
                    <a:pos x="79" y="70"/>
                  </a:cxn>
                  <a:cxn ang="0">
                    <a:pos x="103" y="86"/>
                  </a:cxn>
                  <a:cxn ang="0">
                    <a:pos x="119" y="93"/>
                  </a:cxn>
                  <a:cxn ang="0">
                    <a:pos x="143" y="93"/>
                  </a:cxn>
                  <a:cxn ang="0">
                    <a:pos x="167" y="93"/>
                  </a:cxn>
                  <a:cxn ang="0">
                    <a:pos x="199" y="93"/>
                  </a:cxn>
                  <a:cxn ang="0">
                    <a:pos x="230" y="93"/>
                  </a:cxn>
                  <a:cxn ang="0">
                    <a:pos x="262" y="93"/>
                  </a:cxn>
                  <a:cxn ang="0">
                    <a:pos x="286" y="101"/>
                  </a:cxn>
                  <a:cxn ang="0">
                    <a:pos x="302" y="109"/>
                  </a:cxn>
                  <a:cxn ang="0">
                    <a:pos x="326" y="109"/>
                  </a:cxn>
                  <a:cxn ang="0">
                    <a:pos x="334" y="124"/>
                  </a:cxn>
                  <a:cxn ang="0">
                    <a:pos x="358" y="132"/>
                  </a:cxn>
                  <a:cxn ang="0">
                    <a:pos x="373" y="140"/>
                  </a:cxn>
                  <a:cxn ang="0">
                    <a:pos x="397" y="140"/>
                  </a:cxn>
                  <a:cxn ang="0">
                    <a:pos x="421" y="140"/>
                  </a:cxn>
                  <a:cxn ang="0">
                    <a:pos x="453" y="140"/>
                  </a:cxn>
                  <a:cxn ang="0">
                    <a:pos x="477" y="140"/>
                  </a:cxn>
                  <a:cxn ang="0">
                    <a:pos x="501" y="140"/>
                  </a:cxn>
                  <a:cxn ang="0">
                    <a:pos x="524" y="140"/>
                  </a:cxn>
                  <a:cxn ang="0">
                    <a:pos x="524" y="163"/>
                  </a:cxn>
                  <a:cxn ang="0">
                    <a:pos x="524" y="187"/>
                  </a:cxn>
                  <a:cxn ang="0">
                    <a:pos x="540" y="202"/>
                  </a:cxn>
                  <a:cxn ang="0">
                    <a:pos x="556" y="210"/>
                  </a:cxn>
                  <a:cxn ang="0">
                    <a:pos x="580" y="210"/>
                  </a:cxn>
                  <a:cxn ang="0">
                    <a:pos x="604" y="202"/>
                  </a:cxn>
                  <a:cxn ang="0">
                    <a:pos x="620" y="187"/>
                  </a:cxn>
                  <a:cxn ang="0">
                    <a:pos x="620" y="163"/>
                  </a:cxn>
                  <a:cxn ang="0">
                    <a:pos x="620" y="140"/>
                  </a:cxn>
                  <a:cxn ang="0">
                    <a:pos x="644" y="140"/>
                  </a:cxn>
                  <a:cxn ang="0">
                    <a:pos x="667" y="140"/>
                  </a:cxn>
                  <a:cxn ang="0">
                    <a:pos x="691" y="140"/>
                  </a:cxn>
                  <a:cxn ang="0">
                    <a:pos x="866" y="0"/>
                  </a:cxn>
                </a:cxnLst>
                <a:rect l="0" t="0" r="r" b="b"/>
                <a:pathLst>
                  <a:path w="867" h="211">
                    <a:moveTo>
                      <a:pt x="866" y="0"/>
                    </a:moveTo>
                    <a:lnTo>
                      <a:pt x="755" y="0"/>
                    </a:lnTo>
                    <a:lnTo>
                      <a:pt x="659" y="0"/>
                    </a:lnTo>
                    <a:lnTo>
                      <a:pt x="572" y="0"/>
                    </a:lnTo>
                    <a:lnTo>
                      <a:pt x="485" y="0"/>
                    </a:lnTo>
                    <a:lnTo>
                      <a:pt x="405" y="0"/>
                    </a:lnTo>
                    <a:lnTo>
                      <a:pt x="334" y="0"/>
                    </a:lnTo>
                    <a:lnTo>
                      <a:pt x="270" y="0"/>
                    </a:lnTo>
                    <a:lnTo>
                      <a:pt x="215" y="0"/>
                    </a:lnTo>
                    <a:lnTo>
                      <a:pt x="159" y="0"/>
                    </a:lnTo>
                    <a:lnTo>
                      <a:pt x="119" y="0"/>
                    </a:lnTo>
                    <a:lnTo>
                      <a:pt x="79" y="0"/>
                    </a:lnTo>
                    <a:lnTo>
                      <a:pt x="48" y="0"/>
                    </a:lnTo>
                    <a:lnTo>
                      <a:pt x="24" y="0"/>
                    </a:lnTo>
                    <a:lnTo>
                      <a:pt x="8" y="0"/>
                    </a:lnTo>
                    <a:lnTo>
                      <a:pt x="0" y="0"/>
                    </a:lnTo>
                    <a:lnTo>
                      <a:pt x="0" y="8"/>
                    </a:lnTo>
                    <a:lnTo>
                      <a:pt x="0" y="16"/>
                    </a:lnTo>
                    <a:lnTo>
                      <a:pt x="0" y="23"/>
                    </a:lnTo>
                    <a:lnTo>
                      <a:pt x="0" y="31"/>
                    </a:lnTo>
                    <a:lnTo>
                      <a:pt x="0" y="39"/>
                    </a:lnTo>
                    <a:lnTo>
                      <a:pt x="0" y="47"/>
                    </a:lnTo>
                    <a:lnTo>
                      <a:pt x="8" y="47"/>
                    </a:lnTo>
                    <a:lnTo>
                      <a:pt x="16" y="47"/>
                    </a:lnTo>
                    <a:lnTo>
                      <a:pt x="24" y="47"/>
                    </a:lnTo>
                    <a:lnTo>
                      <a:pt x="32" y="47"/>
                    </a:lnTo>
                    <a:lnTo>
                      <a:pt x="40" y="47"/>
                    </a:lnTo>
                    <a:lnTo>
                      <a:pt x="48" y="47"/>
                    </a:lnTo>
                    <a:lnTo>
                      <a:pt x="48" y="54"/>
                    </a:lnTo>
                    <a:lnTo>
                      <a:pt x="56" y="54"/>
                    </a:lnTo>
                    <a:lnTo>
                      <a:pt x="64" y="62"/>
                    </a:lnTo>
                    <a:lnTo>
                      <a:pt x="72" y="62"/>
                    </a:lnTo>
                    <a:lnTo>
                      <a:pt x="79" y="70"/>
                    </a:lnTo>
                    <a:lnTo>
                      <a:pt x="87" y="78"/>
                    </a:lnTo>
                    <a:lnTo>
                      <a:pt x="95" y="78"/>
                    </a:lnTo>
                    <a:lnTo>
                      <a:pt x="103" y="86"/>
                    </a:lnTo>
                    <a:lnTo>
                      <a:pt x="111" y="86"/>
                    </a:lnTo>
                    <a:lnTo>
                      <a:pt x="111" y="93"/>
                    </a:lnTo>
                    <a:lnTo>
                      <a:pt x="119" y="93"/>
                    </a:lnTo>
                    <a:lnTo>
                      <a:pt x="127" y="93"/>
                    </a:lnTo>
                    <a:lnTo>
                      <a:pt x="135" y="93"/>
                    </a:lnTo>
                    <a:lnTo>
                      <a:pt x="143" y="93"/>
                    </a:lnTo>
                    <a:lnTo>
                      <a:pt x="151" y="93"/>
                    </a:lnTo>
                    <a:lnTo>
                      <a:pt x="159" y="93"/>
                    </a:lnTo>
                    <a:lnTo>
                      <a:pt x="167" y="93"/>
                    </a:lnTo>
                    <a:lnTo>
                      <a:pt x="175" y="93"/>
                    </a:lnTo>
                    <a:lnTo>
                      <a:pt x="183" y="93"/>
                    </a:lnTo>
                    <a:lnTo>
                      <a:pt x="199" y="93"/>
                    </a:lnTo>
                    <a:lnTo>
                      <a:pt x="207" y="93"/>
                    </a:lnTo>
                    <a:lnTo>
                      <a:pt x="222" y="93"/>
                    </a:lnTo>
                    <a:lnTo>
                      <a:pt x="230" y="93"/>
                    </a:lnTo>
                    <a:lnTo>
                      <a:pt x="238" y="93"/>
                    </a:lnTo>
                    <a:lnTo>
                      <a:pt x="246" y="93"/>
                    </a:lnTo>
                    <a:lnTo>
                      <a:pt x="262" y="93"/>
                    </a:lnTo>
                    <a:lnTo>
                      <a:pt x="270" y="101"/>
                    </a:lnTo>
                    <a:lnTo>
                      <a:pt x="278" y="101"/>
                    </a:lnTo>
                    <a:lnTo>
                      <a:pt x="286" y="101"/>
                    </a:lnTo>
                    <a:lnTo>
                      <a:pt x="294" y="101"/>
                    </a:lnTo>
                    <a:lnTo>
                      <a:pt x="302" y="101"/>
                    </a:lnTo>
                    <a:lnTo>
                      <a:pt x="302" y="109"/>
                    </a:lnTo>
                    <a:lnTo>
                      <a:pt x="310" y="109"/>
                    </a:lnTo>
                    <a:lnTo>
                      <a:pt x="318" y="109"/>
                    </a:lnTo>
                    <a:lnTo>
                      <a:pt x="326" y="109"/>
                    </a:lnTo>
                    <a:lnTo>
                      <a:pt x="326" y="117"/>
                    </a:lnTo>
                    <a:lnTo>
                      <a:pt x="334" y="117"/>
                    </a:lnTo>
                    <a:lnTo>
                      <a:pt x="334" y="124"/>
                    </a:lnTo>
                    <a:lnTo>
                      <a:pt x="342" y="124"/>
                    </a:lnTo>
                    <a:lnTo>
                      <a:pt x="350" y="132"/>
                    </a:lnTo>
                    <a:lnTo>
                      <a:pt x="358" y="132"/>
                    </a:lnTo>
                    <a:lnTo>
                      <a:pt x="358" y="140"/>
                    </a:lnTo>
                    <a:lnTo>
                      <a:pt x="365" y="140"/>
                    </a:lnTo>
                    <a:lnTo>
                      <a:pt x="373" y="140"/>
                    </a:lnTo>
                    <a:lnTo>
                      <a:pt x="381" y="140"/>
                    </a:lnTo>
                    <a:lnTo>
                      <a:pt x="389" y="140"/>
                    </a:lnTo>
                    <a:lnTo>
                      <a:pt x="397" y="140"/>
                    </a:lnTo>
                    <a:lnTo>
                      <a:pt x="405" y="140"/>
                    </a:lnTo>
                    <a:lnTo>
                      <a:pt x="413" y="140"/>
                    </a:lnTo>
                    <a:lnTo>
                      <a:pt x="421" y="140"/>
                    </a:lnTo>
                    <a:lnTo>
                      <a:pt x="429" y="140"/>
                    </a:lnTo>
                    <a:lnTo>
                      <a:pt x="445" y="140"/>
                    </a:lnTo>
                    <a:lnTo>
                      <a:pt x="453" y="140"/>
                    </a:lnTo>
                    <a:lnTo>
                      <a:pt x="461" y="140"/>
                    </a:lnTo>
                    <a:lnTo>
                      <a:pt x="469" y="140"/>
                    </a:lnTo>
                    <a:lnTo>
                      <a:pt x="477" y="140"/>
                    </a:lnTo>
                    <a:lnTo>
                      <a:pt x="485" y="140"/>
                    </a:lnTo>
                    <a:lnTo>
                      <a:pt x="493" y="140"/>
                    </a:lnTo>
                    <a:lnTo>
                      <a:pt x="501" y="140"/>
                    </a:lnTo>
                    <a:lnTo>
                      <a:pt x="508" y="140"/>
                    </a:lnTo>
                    <a:lnTo>
                      <a:pt x="516" y="140"/>
                    </a:lnTo>
                    <a:lnTo>
                      <a:pt x="524" y="140"/>
                    </a:lnTo>
                    <a:lnTo>
                      <a:pt x="524" y="148"/>
                    </a:lnTo>
                    <a:lnTo>
                      <a:pt x="524" y="156"/>
                    </a:lnTo>
                    <a:lnTo>
                      <a:pt x="524" y="163"/>
                    </a:lnTo>
                    <a:lnTo>
                      <a:pt x="524" y="171"/>
                    </a:lnTo>
                    <a:lnTo>
                      <a:pt x="524" y="179"/>
                    </a:lnTo>
                    <a:lnTo>
                      <a:pt x="524" y="187"/>
                    </a:lnTo>
                    <a:lnTo>
                      <a:pt x="524" y="194"/>
                    </a:lnTo>
                    <a:lnTo>
                      <a:pt x="532" y="202"/>
                    </a:lnTo>
                    <a:lnTo>
                      <a:pt x="540" y="202"/>
                    </a:lnTo>
                    <a:lnTo>
                      <a:pt x="540" y="210"/>
                    </a:lnTo>
                    <a:lnTo>
                      <a:pt x="548" y="210"/>
                    </a:lnTo>
                    <a:lnTo>
                      <a:pt x="556" y="210"/>
                    </a:lnTo>
                    <a:lnTo>
                      <a:pt x="564" y="210"/>
                    </a:lnTo>
                    <a:lnTo>
                      <a:pt x="572" y="210"/>
                    </a:lnTo>
                    <a:lnTo>
                      <a:pt x="580" y="210"/>
                    </a:lnTo>
                    <a:lnTo>
                      <a:pt x="588" y="210"/>
                    </a:lnTo>
                    <a:lnTo>
                      <a:pt x="596" y="210"/>
                    </a:lnTo>
                    <a:lnTo>
                      <a:pt x="604" y="202"/>
                    </a:lnTo>
                    <a:lnTo>
                      <a:pt x="612" y="194"/>
                    </a:lnTo>
                    <a:lnTo>
                      <a:pt x="612" y="187"/>
                    </a:lnTo>
                    <a:lnTo>
                      <a:pt x="620" y="187"/>
                    </a:lnTo>
                    <a:lnTo>
                      <a:pt x="620" y="179"/>
                    </a:lnTo>
                    <a:lnTo>
                      <a:pt x="620" y="171"/>
                    </a:lnTo>
                    <a:lnTo>
                      <a:pt x="620" y="163"/>
                    </a:lnTo>
                    <a:lnTo>
                      <a:pt x="620" y="156"/>
                    </a:lnTo>
                    <a:lnTo>
                      <a:pt x="620" y="148"/>
                    </a:lnTo>
                    <a:lnTo>
                      <a:pt x="620" y="140"/>
                    </a:lnTo>
                    <a:lnTo>
                      <a:pt x="628" y="140"/>
                    </a:lnTo>
                    <a:lnTo>
                      <a:pt x="636" y="140"/>
                    </a:lnTo>
                    <a:lnTo>
                      <a:pt x="644" y="140"/>
                    </a:lnTo>
                    <a:lnTo>
                      <a:pt x="651" y="140"/>
                    </a:lnTo>
                    <a:lnTo>
                      <a:pt x="659" y="140"/>
                    </a:lnTo>
                    <a:lnTo>
                      <a:pt x="667" y="140"/>
                    </a:lnTo>
                    <a:lnTo>
                      <a:pt x="675" y="140"/>
                    </a:lnTo>
                    <a:lnTo>
                      <a:pt x="683" y="140"/>
                    </a:lnTo>
                    <a:lnTo>
                      <a:pt x="691" y="140"/>
                    </a:lnTo>
                    <a:lnTo>
                      <a:pt x="699" y="140"/>
                    </a:lnTo>
                    <a:lnTo>
                      <a:pt x="707" y="140"/>
                    </a:lnTo>
                    <a:lnTo>
                      <a:pt x="866" y="0"/>
                    </a:lnTo>
                  </a:path>
                </a:pathLst>
              </a:custGeom>
              <a:solidFill>
                <a:schemeClr val="accent2"/>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5912" name="未知"/>
              <p:cNvSpPr/>
              <p:nvPr/>
            </p:nvSpPr>
            <p:spPr bwMode="auto">
              <a:xfrm>
                <a:off x="0" y="469"/>
                <a:ext cx="627" cy="217"/>
              </a:xfrm>
              <a:custGeom>
                <a:avLst/>
                <a:gdLst/>
                <a:ahLst/>
                <a:cxnLst>
                  <a:cxn ang="0">
                    <a:pos x="0" y="0"/>
                  </a:cxn>
                  <a:cxn ang="0">
                    <a:pos x="0" y="48"/>
                  </a:cxn>
                  <a:cxn ang="0">
                    <a:pos x="40" y="48"/>
                  </a:cxn>
                  <a:cxn ang="0">
                    <a:pos x="112" y="96"/>
                  </a:cxn>
                  <a:cxn ang="0">
                    <a:pos x="248" y="96"/>
                  </a:cxn>
                  <a:cxn ang="0">
                    <a:pos x="359" y="144"/>
                  </a:cxn>
                  <a:cxn ang="0">
                    <a:pos x="530" y="144"/>
                  </a:cxn>
                  <a:cxn ang="0">
                    <a:pos x="528" y="200"/>
                  </a:cxn>
                  <a:cxn ang="0">
                    <a:pos x="554" y="216"/>
                  </a:cxn>
                  <a:cxn ang="0">
                    <a:pos x="598" y="216"/>
                  </a:cxn>
                  <a:cxn ang="0">
                    <a:pos x="626" y="203"/>
                  </a:cxn>
                  <a:cxn ang="0">
                    <a:pos x="626" y="144"/>
                  </a:cxn>
                </a:cxnLst>
                <a:rect l="0" t="0" r="r" b="b"/>
                <a:pathLst>
                  <a:path w="627" h="217">
                    <a:moveTo>
                      <a:pt x="0" y="0"/>
                    </a:moveTo>
                    <a:lnTo>
                      <a:pt x="0" y="48"/>
                    </a:lnTo>
                    <a:lnTo>
                      <a:pt x="40" y="48"/>
                    </a:lnTo>
                    <a:lnTo>
                      <a:pt x="112" y="96"/>
                    </a:lnTo>
                    <a:lnTo>
                      <a:pt x="248" y="96"/>
                    </a:lnTo>
                    <a:lnTo>
                      <a:pt x="359" y="144"/>
                    </a:lnTo>
                    <a:lnTo>
                      <a:pt x="530" y="144"/>
                    </a:lnTo>
                    <a:lnTo>
                      <a:pt x="528" y="200"/>
                    </a:lnTo>
                    <a:lnTo>
                      <a:pt x="554" y="216"/>
                    </a:lnTo>
                    <a:lnTo>
                      <a:pt x="598" y="216"/>
                    </a:lnTo>
                    <a:lnTo>
                      <a:pt x="626" y="203"/>
                    </a:lnTo>
                    <a:lnTo>
                      <a:pt x="626" y="144"/>
                    </a:lnTo>
                  </a:path>
                </a:pathLst>
              </a:custGeom>
              <a:solidFill>
                <a:schemeClr val="accent2"/>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5913" name="未知"/>
              <p:cNvSpPr/>
              <p:nvPr/>
            </p:nvSpPr>
            <p:spPr bwMode="auto">
              <a:xfrm>
                <a:off x="299" y="469"/>
                <a:ext cx="852" cy="213"/>
              </a:xfrm>
              <a:custGeom>
                <a:avLst/>
                <a:gdLst/>
                <a:ahLst/>
                <a:cxnLst>
                  <a:cxn ang="0">
                    <a:pos x="111" y="0"/>
                  </a:cxn>
                  <a:cxn ang="0">
                    <a:pos x="294" y="0"/>
                  </a:cxn>
                  <a:cxn ang="0">
                    <a:pos x="461" y="0"/>
                  </a:cxn>
                  <a:cxn ang="0">
                    <a:pos x="596" y="0"/>
                  </a:cxn>
                  <a:cxn ang="0">
                    <a:pos x="707" y="0"/>
                  </a:cxn>
                  <a:cxn ang="0">
                    <a:pos x="787" y="0"/>
                  </a:cxn>
                  <a:cxn ang="0">
                    <a:pos x="842" y="0"/>
                  </a:cxn>
                  <a:cxn ang="0">
                    <a:pos x="866" y="0"/>
                  </a:cxn>
                  <a:cxn ang="0">
                    <a:pos x="866" y="16"/>
                  </a:cxn>
                  <a:cxn ang="0">
                    <a:pos x="866" y="32"/>
                  </a:cxn>
                  <a:cxn ang="0">
                    <a:pos x="866" y="47"/>
                  </a:cxn>
                  <a:cxn ang="0">
                    <a:pos x="850" y="47"/>
                  </a:cxn>
                  <a:cxn ang="0">
                    <a:pos x="834" y="47"/>
                  </a:cxn>
                  <a:cxn ang="0">
                    <a:pos x="818" y="47"/>
                  </a:cxn>
                  <a:cxn ang="0">
                    <a:pos x="810" y="55"/>
                  </a:cxn>
                  <a:cxn ang="0">
                    <a:pos x="794" y="63"/>
                  </a:cxn>
                  <a:cxn ang="0">
                    <a:pos x="779" y="79"/>
                  </a:cxn>
                  <a:cxn ang="0">
                    <a:pos x="763" y="87"/>
                  </a:cxn>
                  <a:cxn ang="0">
                    <a:pos x="755" y="95"/>
                  </a:cxn>
                  <a:cxn ang="0">
                    <a:pos x="739" y="95"/>
                  </a:cxn>
                  <a:cxn ang="0">
                    <a:pos x="723" y="95"/>
                  </a:cxn>
                  <a:cxn ang="0">
                    <a:pos x="707" y="95"/>
                  </a:cxn>
                  <a:cxn ang="0">
                    <a:pos x="691" y="95"/>
                  </a:cxn>
                  <a:cxn ang="0">
                    <a:pos x="667" y="95"/>
                  </a:cxn>
                  <a:cxn ang="0">
                    <a:pos x="644" y="95"/>
                  </a:cxn>
                  <a:cxn ang="0">
                    <a:pos x="628" y="95"/>
                  </a:cxn>
                  <a:cxn ang="0">
                    <a:pos x="508" y="142"/>
                  </a:cxn>
                  <a:cxn ang="0">
                    <a:pos x="493" y="142"/>
                  </a:cxn>
                  <a:cxn ang="0">
                    <a:pos x="477" y="142"/>
                  </a:cxn>
                  <a:cxn ang="0">
                    <a:pos x="461" y="142"/>
                  </a:cxn>
                  <a:cxn ang="0">
                    <a:pos x="445" y="142"/>
                  </a:cxn>
                  <a:cxn ang="0">
                    <a:pos x="421" y="142"/>
                  </a:cxn>
                  <a:cxn ang="0">
                    <a:pos x="405" y="142"/>
                  </a:cxn>
                  <a:cxn ang="0">
                    <a:pos x="389" y="142"/>
                  </a:cxn>
                  <a:cxn ang="0">
                    <a:pos x="373" y="142"/>
                  </a:cxn>
                  <a:cxn ang="0">
                    <a:pos x="358" y="142"/>
                  </a:cxn>
                  <a:cxn ang="0">
                    <a:pos x="342" y="142"/>
                  </a:cxn>
                  <a:cxn ang="0">
                    <a:pos x="342" y="158"/>
                  </a:cxn>
                  <a:cxn ang="0">
                    <a:pos x="342" y="174"/>
                  </a:cxn>
                  <a:cxn ang="0">
                    <a:pos x="342" y="189"/>
                  </a:cxn>
                  <a:cxn ang="0">
                    <a:pos x="334" y="205"/>
                  </a:cxn>
                  <a:cxn ang="0">
                    <a:pos x="326" y="213"/>
                  </a:cxn>
                  <a:cxn ang="0">
                    <a:pos x="310" y="213"/>
                  </a:cxn>
                  <a:cxn ang="0">
                    <a:pos x="294" y="213"/>
                  </a:cxn>
                  <a:cxn ang="0">
                    <a:pos x="278" y="213"/>
                  </a:cxn>
                  <a:cxn ang="0">
                    <a:pos x="262" y="205"/>
                  </a:cxn>
                  <a:cxn ang="0">
                    <a:pos x="254" y="189"/>
                  </a:cxn>
                  <a:cxn ang="0">
                    <a:pos x="246" y="181"/>
                  </a:cxn>
                  <a:cxn ang="0">
                    <a:pos x="246" y="120"/>
                  </a:cxn>
                </a:cxnLst>
                <a:rect l="0" t="0" r="r" b="b"/>
                <a:pathLst>
                  <a:path w="867" h="214">
                    <a:moveTo>
                      <a:pt x="0" y="0"/>
                    </a:moveTo>
                    <a:lnTo>
                      <a:pt x="111" y="0"/>
                    </a:lnTo>
                    <a:lnTo>
                      <a:pt x="207" y="0"/>
                    </a:lnTo>
                    <a:lnTo>
                      <a:pt x="294" y="0"/>
                    </a:lnTo>
                    <a:lnTo>
                      <a:pt x="381" y="0"/>
                    </a:lnTo>
                    <a:lnTo>
                      <a:pt x="461" y="0"/>
                    </a:lnTo>
                    <a:lnTo>
                      <a:pt x="532" y="0"/>
                    </a:lnTo>
                    <a:lnTo>
                      <a:pt x="596" y="0"/>
                    </a:lnTo>
                    <a:lnTo>
                      <a:pt x="651" y="0"/>
                    </a:lnTo>
                    <a:lnTo>
                      <a:pt x="707" y="0"/>
                    </a:lnTo>
                    <a:lnTo>
                      <a:pt x="747" y="0"/>
                    </a:lnTo>
                    <a:lnTo>
                      <a:pt x="787" y="0"/>
                    </a:lnTo>
                    <a:lnTo>
                      <a:pt x="818" y="0"/>
                    </a:lnTo>
                    <a:lnTo>
                      <a:pt x="842" y="0"/>
                    </a:lnTo>
                    <a:lnTo>
                      <a:pt x="858" y="0"/>
                    </a:lnTo>
                    <a:lnTo>
                      <a:pt x="866" y="0"/>
                    </a:lnTo>
                    <a:lnTo>
                      <a:pt x="866" y="8"/>
                    </a:lnTo>
                    <a:lnTo>
                      <a:pt x="866" y="16"/>
                    </a:lnTo>
                    <a:lnTo>
                      <a:pt x="866" y="24"/>
                    </a:lnTo>
                    <a:lnTo>
                      <a:pt x="866" y="32"/>
                    </a:lnTo>
                    <a:lnTo>
                      <a:pt x="866" y="39"/>
                    </a:lnTo>
                    <a:lnTo>
                      <a:pt x="866" y="47"/>
                    </a:lnTo>
                    <a:lnTo>
                      <a:pt x="858" y="47"/>
                    </a:lnTo>
                    <a:lnTo>
                      <a:pt x="850" y="47"/>
                    </a:lnTo>
                    <a:lnTo>
                      <a:pt x="842" y="47"/>
                    </a:lnTo>
                    <a:lnTo>
                      <a:pt x="834" y="47"/>
                    </a:lnTo>
                    <a:lnTo>
                      <a:pt x="826" y="47"/>
                    </a:lnTo>
                    <a:lnTo>
                      <a:pt x="818" y="47"/>
                    </a:lnTo>
                    <a:lnTo>
                      <a:pt x="818" y="55"/>
                    </a:lnTo>
                    <a:lnTo>
                      <a:pt x="810" y="55"/>
                    </a:lnTo>
                    <a:lnTo>
                      <a:pt x="802" y="63"/>
                    </a:lnTo>
                    <a:lnTo>
                      <a:pt x="794" y="63"/>
                    </a:lnTo>
                    <a:lnTo>
                      <a:pt x="787" y="71"/>
                    </a:lnTo>
                    <a:lnTo>
                      <a:pt x="779" y="79"/>
                    </a:lnTo>
                    <a:lnTo>
                      <a:pt x="771" y="79"/>
                    </a:lnTo>
                    <a:lnTo>
                      <a:pt x="763" y="87"/>
                    </a:lnTo>
                    <a:lnTo>
                      <a:pt x="755" y="87"/>
                    </a:lnTo>
                    <a:lnTo>
                      <a:pt x="755" y="95"/>
                    </a:lnTo>
                    <a:lnTo>
                      <a:pt x="747" y="95"/>
                    </a:lnTo>
                    <a:lnTo>
                      <a:pt x="739" y="95"/>
                    </a:lnTo>
                    <a:lnTo>
                      <a:pt x="731" y="95"/>
                    </a:lnTo>
                    <a:lnTo>
                      <a:pt x="723" y="95"/>
                    </a:lnTo>
                    <a:lnTo>
                      <a:pt x="715" y="95"/>
                    </a:lnTo>
                    <a:lnTo>
                      <a:pt x="707" y="95"/>
                    </a:lnTo>
                    <a:lnTo>
                      <a:pt x="699" y="95"/>
                    </a:lnTo>
                    <a:lnTo>
                      <a:pt x="691" y="95"/>
                    </a:lnTo>
                    <a:lnTo>
                      <a:pt x="683" y="95"/>
                    </a:lnTo>
                    <a:lnTo>
                      <a:pt x="667" y="95"/>
                    </a:lnTo>
                    <a:lnTo>
                      <a:pt x="659" y="95"/>
                    </a:lnTo>
                    <a:lnTo>
                      <a:pt x="644" y="95"/>
                    </a:lnTo>
                    <a:lnTo>
                      <a:pt x="636" y="95"/>
                    </a:lnTo>
                    <a:lnTo>
                      <a:pt x="628" y="95"/>
                    </a:lnTo>
                    <a:lnTo>
                      <a:pt x="620" y="95"/>
                    </a:lnTo>
                    <a:lnTo>
                      <a:pt x="508" y="142"/>
                    </a:lnTo>
                    <a:lnTo>
                      <a:pt x="501" y="142"/>
                    </a:lnTo>
                    <a:lnTo>
                      <a:pt x="493" y="142"/>
                    </a:lnTo>
                    <a:lnTo>
                      <a:pt x="485" y="142"/>
                    </a:lnTo>
                    <a:lnTo>
                      <a:pt x="477" y="142"/>
                    </a:lnTo>
                    <a:lnTo>
                      <a:pt x="469" y="142"/>
                    </a:lnTo>
                    <a:lnTo>
                      <a:pt x="461" y="142"/>
                    </a:lnTo>
                    <a:lnTo>
                      <a:pt x="453" y="142"/>
                    </a:lnTo>
                    <a:lnTo>
                      <a:pt x="445" y="142"/>
                    </a:lnTo>
                    <a:lnTo>
                      <a:pt x="437" y="142"/>
                    </a:lnTo>
                    <a:lnTo>
                      <a:pt x="421" y="142"/>
                    </a:lnTo>
                    <a:lnTo>
                      <a:pt x="413" y="142"/>
                    </a:lnTo>
                    <a:lnTo>
                      <a:pt x="405" y="142"/>
                    </a:lnTo>
                    <a:lnTo>
                      <a:pt x="397" y="142"/>
                    </a:lnTo>
                    <a:lnTo>
                      <a:pt x="389" y="142"/>
                    </a:lnTo>
                    <a:lnTo>
                      <a:pt x="381" y="142"/>
                    </a:lnTo>
                    <a:lnTo>
                      <a:pt x="373" y="142"/>
                    </a:lnTo>
                    <a:lnTo>
                      <a:pt x="365" y="142"/>
                    </a:lnTo>
                    <a:lnTo>
                      <a:pt x="358" y="142"/>
                    </a:lnTo>
                    <a:lnTo>
                      <a:pt x="350" y="142"/>
                    </a:lnTo>
                    <a:lnTo>
                      <a:pt x="342" y="142"/>
                    </a:lnTo>
                    <a:lnTo>
                      <a:pt x="342" y="150"/>
                    </a:lnTo>
                    <a:lnTo>
                      <a:pt x="342" y="158"/>
                    </a:lnTo>
                    <a:lnTo>
                      <a:pt x="342" y="166"/>
                    </a:lnTo>
                    <a:lnTo>
                      <a:pt x="342" y="174"/>
                    </a:lnTo>
                    <a:lnTo>
                      <a:pt x="342" y="181"/>
                    </a:lnTo>
                    <a:lnTo>
                      <a:pt x="342" y="189"/>
                    </a:lnTo>
                    <a:lnTo>
                      <a:pt x="342" y="197"/>
                    </a:lnTo>
                    <a:lnTo>
                      <a:pt x="334" y="205"/>
                    </a:lnTo>
                    <a:lnTo>
                      <a:pt x="326" y="205"/>
                    </a:lnTo>
                    <a:lnTo>
                      <a:pt x="326" y="213"/>
                    </a:lnTo>
                    <a:lnTo>
                      <a:pt x="318" y="213"/>
                    </a:lnTo>
                    <a:lnTo>
                      <a:pt x="310" y="213"/>
                    </a:lnTo>
                    <a:lnTo>
                      <a:pt x="302" y="213"/>
                    </a:lnTo>
                    <a:lnTo>
                      <a:pt x="294" y="213"/>
                    </a:lnTo>
                    <a:lnTo>
                      <a:pt x="286" y="213"/>
                    </a:lnTo>
                    <a:lnTo>
                      <a:pt x="278" y="213"/>
                    </a:lnTo>
                    <a:lnTo>
                      <a:pt x="270" y="213"/>
                    </a:lnTo>
                    <a:lnTo>
                      <a:pt x="262" y="205"/>
                    </a:lnTo>
                    <a:lnTo>
                      <a:pt x="254" y="197"/>
                    </a:lnTo>
                    <a:lnTo>
                      <a:pt x="254" y="189"/>
                    </a:lnTo>
                    <a:lnTo>
                      <a:pt x="246" y="189"/>
                    </a:lnTo>
                    <a:lnTo>
                      <a:pt x="246" y="181"/>
                    </a:lnTo>
                    <a:lnTo>
                      <a:pt x="246" y="174"/>
                    </a:lnTo>
                    <a:lnTo>
                      <a:pt x="246" y="120"/>
                    </a:lnTo>
                    <a:lnTo>
                      <a:pt x="0" y="0"/>
                    </a:lnTo>
                  </a:path>
                </a:pathLst>
              </a:custGeom>
              <a:solidFill>
                <a:schemeClr val="accent2"/>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5914" name="未知"/>
              <p:cNvSpPr/>
              <p:nvPr/>
            </p:nvSpPr>
            <p:spPr bwMode="auto">
              <a:xfrm>
                <a:off x="535" y="467"/>
                <a:ext cx="626" cy="222"/>
              </a:xfrm>
              <a:custGeom>
                <a:avLst/>
                <a:gdLst/>
                <a:ahLst/>
                <a:cxnLst>
                  <a:cxn ang="0">
                    <a:pos x="625" y="0"/>
                  </a:cxn>
                  <a:cxn ang="0">
                    <a:pos x="625" y="49"/>
                  </a:cxn>
                  <a:cxn ang="0">
                    <a:pos x="585" y="49"/>
                  </a:cxn>
                  <a:cxn ang="0">
                    <a:pos x="513" y="98"/>
                  </a:cxn>
                  <a:cxn ang="0">
                    <a:pos x="377" y="98"/>
                  </a:cxn>
                  <a:cxn ang="0">
                    <a:pos x="264" y="147"/>
                  </a:cxn>
                  <a:cxn ang="0">
                    <a:pos x="96" y="147"/>
                  </a:cxn>
                  <a:cxn ang="0">
                    <a:pos x="96" y="204"/>
                  </a:cxn>
                  <a:cxn ang="0">
                    <a:pos x="70" y="220"/>
                  </a:cxn>
                  <a:cxn ang="0">
                    <a:pos x="26" y="220"/>
                  </a:cxn>
                  <a:cxn ang="0">
                    <a:pos x="0" y="199"/>
                  </a:cxn>
                  <a:cxn ang="0">
                    <a:pos x="0" y="147"/>
                  </a:cxn>
                </a:cxnLst>
                <a:rect l="0" t="0" r="r" b="b"/>
                <a:pathLst>
                  <a:path w="626" h="221">
                    <a:moveTo>
                      <a:pt x="625" y="0"/>
                    </a:moveTo>
                    <a:lnTo>
                      <a:pt x="625" y="49"/>
                    </a:lnTo>
                    <a:lnTo>
                      <a:pt x="585" y="49"/>
                    </a:lnTo>
                    <a:lnTo>
                      <a:pt x="513" y="98"/>
                    </a:lnTo>
                    <a:lnTo>
                      <a:pt x="377" y="98"/>
                    </a:lnTo>
                    <a:lnTo>
                      <a:pt x="264" y="147"/>
                    </a:lnTo>
                    <a:lnTo>
                      <a:pt x="96" y="147"/>
                    </a:lnTo>
                    <a:lnTo>
                      <a:pt x="96" y="204"/>
                    </a:lnTo>
                    <a:lnTo>
                      <a:pt x="70" y="220"/>
                    </a:lnTo>
                    <a:lnTo>
                      <a:pt x="26" y="220"/>
                    </a:lnTo>
                    <a:lnTo>
                      <a:pt x="0" y="199"/>
                    </a:lnTo>
                    <a:lnTo>
                      <a:pt x="0" y="147"/>
                    </a:lnTo>
                  </a:path>
                </a:pathLst>
              </a:custGeom>
              <a:solidFill>
                <a:schemeClr val="accent2"/>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5915" name="未知"/>
              <p:cNvSpPr/>
              <p:nvPr/>
            </p:nvSpPr>
            <p:spPr bwMode="auto">
              <a:xfrm>
                <a:off x="2640" y="2"/>
                <a:ext cx="867" cy="210"/>
              </a:xfrm>
              <a:custGeom>
                <a:avLst/>
                <a:gdLst/>
                <a:ahLst/>
                <a:cxnLst>
                  <a:cxn ang="0">
                    <a:pos x="659" y="0"/>
                  </a:cxn>
                  <a:cxn ang="0">
                    <a:pos x="405" y="0"/>
                  </a:cxn>
                  <a:cxn ang="0">
                    <a:pos x="215" y="0"/>
                  </a:cxn>
                  <a:cxn ang="0">
                    <a:pos x="79" y="0"/>
                  </a:cxn>
                  <a:cxn ang="0">
                    <a:pos x="8" y="0"/>
                  </a:cxn>
                  <a:cxn ang="0">
                    <a:pos x="0" y="16"/>
                  </a:cxn>
                  <a:cxn ang="0">
                    <a:pos x="0" y="39"/>
                  </a:cxn>
                  <a:cxn ang="0">
                    <a:pos x="16" y="47"/>
                  </a:cxn>
                  <a:cxn ang="0">
                    <a:pos x="40" y="47"/>
                  </a:cxn>
                  <a:cxn ang="0">
                    <a:pos x="56" y="54"/>
                  </a:cxn>
                  <a:cxn ang="0">
                    <a:pos x="79" y="70"/>
                  </a:cxn>
                  <a:cxn ang="0">
                    <a:pos x="103" y="86"/>
                  </a:cxn>
                  <a:cxn ang="0">
                    <a:pos x="119" y="93"/>
                  </a:cxn>
                  <a:cxn ang="0">
                    <a:pos x="143" y="93"/>
                  </a:cxn>
                  <a:cxn ang="0">
                    <a:pos x="167" y="93"/>
                  </a:cxn>
                  <a:cxn ang="0">
                    <a:pos x="199" y="93"/>
                  </a:cxn>
                  <a:cxn ang="0">
                    <a:pos x="230" y="93"/>
                  </a:cxn>
                  <a:cxn ang="0">
                    <a:pos x="262" y="93"/>
                  </a:cxn>
                  <a:cxn ang="0">
                    <a:pos x="286" y="101"/>
                  </a:cxn>
                  <a:cxn ang="0">
                    <a:pos x="302" y="109"/>
                  </a:cxn>
                  <a:cxn ang="0">
                    <a:pos x="326" y="109"/>
                  </a:cxn>
                  <a:cxn ang="0">
                    <a:pos x="334" y="124"/>
                  </a:cxn>
                  <a:cxn ang="0">
                    <a:pos x="358" y="132"/>
                  </a:cxn>
                  <a:cxn ang="0">
                    <a:pos x="373" y="140"/>
                  </a:cxn>
                  <a:cxn ang="0">
                    <a:pos x="397" y="140"/>
                  </a:cxn>
                  <a:cxn ang="0">
                    <a:pos x="421" y="140"/>
                  </a:cxn>
                  <a:cxn ang="0">
                    <a:pos x="453" y="140"/>
                  </a:cxn>
                  <a:cxn ang="0">
                    <a:pos x="477" y="140"/>
                  </a:cxn>
                  <a:cxn ang="0">
                    <a:pos x="501" y="140"/>
                  </a:cxn>
                  <a:cxn ang="0">
                    <a:pos x="524" y="140"/>
                  </a:cxn>
                  <a:cxn ang="0">
                    <a:pos x="524" y="163"/>
                  </a:cxn>
                  <a:cxn ang="0">
                    <a:pos x="524" y="187"/>
                  </a:cxn>
                  <a:cxn ang="0">
                    <a:pos x="540" y="202"/>
                  </a:cxn>
                  <a:cxn ang="0">
                    <a:pos x="556" y="210"/>
                  </a:cxn>
                  <a:cxn ang="0">
                    <a:pos x="580" y="210"/>
                  </a:cxn>
                  <a:cxn ang="0">
                    <a:pos x="604" y="202"/>
                  </a:cxn>
                  <a:cxn ang="0">
                    <a:pos x="620" y="187"/>
                  </a:cxn>
                  <a:cxn ang="0">
                    <a:pos x="620" y="163"/>
                  </a:cxn>
                  <a:cxn ang="0">
                    <a:pos x="620" y="140"/>
                  </a:cxn>
                  <a:cxn ang="0">
                    <a:pos x="644" y="140"/>
                  </a:cxn>
                  <a:cxn ang="0">
                    <a:pos x="667" y="140"/>
                  </a:cxn>
                  <a:cxn ang="0">
                    <a:pos x="691" y="140"/>
                  </a:cxn>
                  <a:cxn ang="0">
                    <a:pos x="866" y="0"/>
                  </a:cxn>
                </a:cxnLst>
                <a:rect l="0" t="0" r="r" b="b"/>
                <a:pathLst>
                  <a:path w="867" h="211">
                    <a:moveTo>
                      <a:pt x="866" y="0"/>
                    </a:moveTo>
                    <a:lnTo>
                      <a:pt x="755" y="0"/>
                    </a:lnTo>
                    <a:lnTo>
                      <a:pt x="659" y="0"/>
                    </a:lnTo>
                    <a:lnTo>
                      <a:pt x="572" y="0"/>
                    </a:lnTo>
                    <a:lnTo>
                      <a:pt x="485" y="0"/>
                    </a:lnTo>
                    <a:lnTo>
                      <a:pt x="405" y="0"/>
                    </a:lnTo>
                    <a:lnTo>
                      <a:pt x="334" y="0"/>
                    </a:lnTo>
                    <a:lnTo>
                      <a:pt x="270" y="0"/>
                    </a:lnTo>
                    <a:lnTo>
                      <a:pt x="215" y="0"/>
                    </a:lnTo>
                    <a:lnTo>
                      <a:pt x="159" y="0"/>
                    </a:lnTo>
                    <a:lnTo>
                      <a:pt x="119" y="0"/>
                    </a:lnTo>
                    <a:lnTo>
                      <a:pt x="79" y="0"/>
                    </a:lnTo>
                    <a:lnTo>
                      <a:pt x="48" y="0"/>
                    </a:lnTo>
                    <a:lnTo>
                      <a:pt x="24" y="0"/>
                    </a:lnTo>
                    <a:lnTo>
                      <a:pt x="8" y="0"/>
                    </a:lnTo>
                    <a:lnTo>
                      <a:pt x="0" y="0"/>
                    </a:lnTo>
                    <a:lnTo>
                      <a:pt x="0" y="8"/>
                    </a:lnTo>
                    <a:lnTo>
                      <a:pt x="0" y="16"/>
                    </a:lnTo>
                    <a:lnTo>
                      <a:pt x="0" y="23"/>
                    </a:lnTo>
                    <a:lnTo>
                      <a:pt x="0" y="31"/>
                    </a:lnTo>
                    <a:lnTo>
                      <a:pt x="0" y="39"/>
                    </a:lnTo>
                    <a:lnTo>
                      <a:pt x="0" y="47"/>
                    </a:lnTo>
                    <a:lnTo>
                      <a:pt x="8" y="47"/>
                    </a:lnTo>
                    <a:lnTo>
                      <a:pt x="16" y="47"/>
                    </a:lnTo>
                    <a:lnTo>
                      <a:pt x="24" y="47"/>
                    </a:lnTo>
                    <a:lnTo>
                      <a:pt x="32" y="47"/>
                    </a:lnTo>
                    <a:lnTo>
                      <a:pt x="40" y="47"/>
                    </a:lnTo>
                    <a:lnTo>
                      <a:pt x="48" y="47"/>
                    </a:lnTo>
                    <a:lnTo>
                      <a:pt x="48" y="54"/>
                    </a:lnTo>
                    <a:lnTo>
                      <a:pt x="56" y="54"/>
                    </a:lnTo>
                    <a:lnTo>
                      <a:pt x="64" y="62"/>
                    </a:lnTo>
                    <a:lnTo>
                      <a:pt x="72" y="62"/>
                    </a:lnTo>
                    <a:lnTo>
                      <a:pt x="79" y="70"/>
                    </a:lnTo>
                    <a:lnTo>
                      <a:pt x="87" y="78"/>
                    </a:lnTo>
                    <a:lnTo>
                      <a:pt x="95" y="78"/>
                    </a:lnTo>
                    <a:lnTo>
                      <a:pt x="103" y="86"/>
                    </a:lnTo>
                    <a:lnTo>
                      <a:pt x="111" y="86"/>
                    </a:lnTo>
                    <a:lnTo>
                      <a:pt x="111" y="93"/>
                    </a:lnTo>
                    <a:lnTo>
                      <a:pt x="119" y="93"/>
                    </a:lnTo>
                    <a:lnTo>
                      <a:pt x="127" y="93"/>
                    </a:lnTo>
                    <a:lnTo>
                      <a:pt x="135" y="93"/>
                    </a:lnTo>
                    <a:lnTo>
                      <a:pt x="143" y="93"/>
                    </a:lnTo>
                    <a:lnTo>
                      <a:pt x="151" y="93"/>
                    </a:lnTo>
                    <a:lnTo>
                      <a:pt x="159" y="93"/>
                    </a:lnTo>
                    <a:lnTo>
                      <a:pt x="167" y="93"/>
                    </a:lnTo>
                    <a:lnTo>
                      <a:pt x="175" y="93"/>
                    </a:lnTo>
                    <a:lnTo>
                      <a:pt x="183" y="93"/>
                    </a:lnTo>
                    <a:lnTo>
                      <a:pt x="199" y="93"/>
                    </a:lnTo>
                    <a:lnTo>
                      <a:pt x="207" y="93"/>
                    </a:lnTo>
                    <a:lnTo>
                      <a:pt x="222" y="93"/>
                    </a:lnTo>
                    <a:lnTo>
                      <a:pt x="230" y="93"/>
                    </a:lnTo>
                    <a:lnTo>
                      <a:pt x="238" y="93"/>
                    </a:lnTo>
                    <a:lnTo>
                      <a:pt x="246" y="93"/>
                    </a:lnTo>
                    <a:lnTo>
                      <a:pt x="262" y="93"/>
                    </a:lnTo>
                    <a:lnTo>
                      <a:pt x="270" y="101"/>
                    </a:lnTo>
                    <a:lnTo>
                      <a:pt x="278" y="101"/>
                    </a:lnTo>
                    <a:lnTo>
                      <a:pt x="286" y="101"/>
                    </a:lnTo>
                    <a:lnTo>
                      <a:pt x="294" y="101"/>
                    </a:lnTo>
                    <a:lnTo>
                      <a:pt x="302" y="101"/>
                    </a:lnTo>
                    <a:lnTo>
                      <a:pt x="302" y="109"/>
                    </a:lnTo>
                    <a:lnTo>
                      <a:pt x="310" y="109"/>
                    </a:lnTo>
                    <a:lnTo>
                      <a:pt x="318" y="109"/>
                    </a:lnTo>
                    <a:lnTo>
                      <a:pt x="326" y="109"/>
                    </a:lnTo>
                    <a:lnTo>
                      <a:pt x="326" y="117"/>
                    </a:lnTo>
                    <a:lnTo>
                      <a:pt x="334" y="117"/>
                    </a:lnTo>
                    <a:lnTo>
                      <a:pt x="334" y="124"/>
                    </a:lnTo>
                    <a:lnTo>
                      <a:pt x="342" y="124"/>
                    </a:lnTo>
                    <a:lnTo>
                      <a:pt x="350" y="132"/>
                    </a:lnTo>
                    <a:lnTo>
                      <a:pt x="358" y="132"/>
                    </a:lnTo>
                    <a:lnTo>
                      <a:pt x="358" y="140"/>
                    </a:lnTo>
                    <a:lnTo>
                      <a:pt x="365" y="140"/>
                    </a:lnTo>
                    <a:lnTo>
                      <a:pt x="373" y="140"/>
                    </a:lnTo>
                    <a:lnTo>
                      <a:pt x="381" y="140"/>
                    </a:lnTo>
                    <a:lnTo>
                      <a:pt x="389" y="140"/>
                    </a:lnTo>
                    <a:lnTo>
                      <a:pt x="397" y="140"/>
                    </a:lnTo>
                    <a:lnTo>
                      <a:pt x="405" y="140"/>
                    </a:lnTo>
                    <a:lnTo>
                      <a:pt x="413" y="140"/>
                    </a:lnTo>
                    <a:lnTo>
                      <a:pt x="421" y="140"/>
                    </a:lnTo>
                    <a:lnTo>
                      <a:pt x="429" y="140"/>
                    </a:lnTo>
                    <a:lnTo>
                      <a:pt x="445" y="140"/>
                    </a:lnTo>
                    <a:lnTo>
                      <a:pt x="453" y="140"/>
                    </a:lnTo>
                    <a:lnTo>
                      <a:pt x="461" y="140"/>
                    </a:lnTo>
                    <a:lnTo>
                      <a:pt x="469" y="140"/>
                    </a:lnTo>
                    <a:lnTo>
                      <a:pt x="477" y="140"/>
                    </a:lnTo>
                    <a:lnTo>
                      <a:pt x="485" y="140"/>
                    </a:lnTo>
                    <a:lnTo>
                      <a:pt x="493" y="140"/>
                    </a:lnTo>
                    <a:lnTo>
                      <a:pt x="501" y="140"/>
                    </a:lnTo>
                    <a:lnTo>
                      <a:pt x="508" y="140"/>
                    </a:lnTo>
                    <a:lnTo>
                      <a:pt x="516" y="140"/>
                    </a:lnTo>
                    <a:lnTo>
                      <a:pt x="524" y="140"/>
                    </a:lnTo>
                    <a:lnTo>
                      <a:pt x="524" y="148"/>
                    </a:lnTo>
                    <a:lnTo>
                      <a:pt x="524" y="156"/>
                    </a:lnTo>
                    <a:lnTo>
                      <a:pt x="524" y="163"/>
                    </a:lnTo>
                    <a:lnTo>
                      <a:pt x="524" y="171"/>
                    </a:lnTo>
                    <a:lnTo>
                      <a:pt x="524" y="179"/>
                    </a:lnTo>
                    <a:lnTo>
                      <a:pt x="524" y="187"/>
                    </a:lnTo>
                    <a:lnTo>
                      <a:pt x="524" y="194"/>
                    </a:lnTo>
                    <a:lnTo>
                      <a:pt x="532" y="202"/>
                    </a:lnTo>
                    <a:lnTo>
                      <a:pt x="540" y="202"/>
                    </a:lnTo>
                    <a:lnTo>
                      <a:pt x="540" y="210"/>
                    </a:lnTo>
                    <a:lnTo>
                      <a:pt x="548" y="210"/>
                    </a:lnTo>
                    <a:lnTo>
                      <a:pt x="556" y="210"/>
                    </a:lnTo>
                    <a:lnTo>
                      <a:pt x="564" y="210"/>
                    </a:lnTo>
                    <a:lnTo>
                      <a:pt x="572" y="210"/>
                    </a:lnTo>
                    <a:lnTo>
                      <a:pt x="580" y="210"/>
                    </a:lnTo>
                    <a:lnTo>
                      <a:pt x="588" y="210"/>
                    </a:lnTo>
                    <a:lnTo>
                      <a:pt x="596" y="210"/>
                    </a:lnTo>
                    <a:lnTo>
                      <a:pt x="604" y="202"/>
                    </a:lnTo>
                    <a:lnTo>
                      <a:pt x="612" y="194"/>
                    </a:lnTo>
                    <a:lnTo>
                      <a:pt x="612" y="187"/>
                    </a:lnTo>
                    <a:lnTo>
                      <a:pt x="620" y="187"/>
                    </a:lnTo>
                    <a:lnTo>
                      <a:pt x="620" y="179"/>
                    </a:lnTo>
                    <a:lnTo>
                      <a:pt x="620" y="171"/>
                    </a:lnTo>
                    <a:lnTo>
                      <a:pt x="620" y="163"/>
                    </a:lnTo>
                    <a:lnTo>
                      <a:pt x="620" y="156"/>
                    </a:lnTo>
                    <a:lnTo>
                      <a:pt x="620" y="148"/>
                    </a:lnTo>
                    <a:lnTo>
                      <a:pt x="620" y="140"/>
                    </a:lnTo>
                    <a:lnTo>
                      <a:pt x="628" y="140"/>
                    </a:lnTo>
                    <a:lnTo>
                      <a:pt x="636" y="140"/>
                    </a:lnTo>
                    <a:lnTo>
                      <a:pt x="644" y="140"/>
                    </a:lnTo>
                    <a:lnTo>
                      <a:pt x="651" y="140"/>
                    </a:lnTo>
                    <a:lnTo>
                      <a:pt x="659" y="140"/>
                    </a:lnTo>
                    <a:lnTo>
                      <a:pt x="667" y="140"/>
                    </a:lnTo>
                    <a:lnTo>
                      <a:pt x="675" y="140"/>
                    </a:lnTo>
                    <a:lnTo>
                      <a:pt x="683" y="140"/>
                    </a:lnTo>
                    <a:lnTo>
                      <a:pt x="691" y="140"/>
                    </a:lnTo>
                    <a:lnTo>
                      <a:pt x="699" y="140"/>
                    </a:lnTo>
                    <a:lnTo>
                      <a:pt x="707" y="140"/>
                    </a:lnTo>
                    <a:lnTo>
                      <a:pt x="866" y="0"/>
                    </a:lnTo>
                  </a:path>
                </a:pathLst>
              </a:custGeom>
              <a:solidFill>
                <a:schemeClr val="accent2"/>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5916" name="未知"/>
              <p:cNvSpPr/>
              <p:nvPr/>
            </p:nvSpPr>
            <p:spPr bwMode="auto">
              <a:xfrm>
                <a:off x="2634" y="2"/>
                <a:ext cx="627" cy="217"/>
              </a:xfrm>
              <a:custGeom>
                <a:avLst/>
                <a:gdLst/>
                <a:ahLst/>
                <a:cxnLst>
                  <a:cxn ang="0">
                    <a:pos x="0" y="0"/>
                  </a:cxn>
                  <a:cxn ang="0">
                    <a:pos x="0" y="48"/>
                  </a:cxn>
                  <a:cxn ang="0">
                    <a:pos x="40" y="48"/>
                  </a:cxn>
                  <a:cxn ang="0">
                    <a:pos x="112" y="96"/>
                  </a:cxn>
                  <a:cxn ang="0">
                    <a:pos x="248" y="96"/>
                  </a:cxn>
                  <a:cxn ang="0">
                    <a:pos x="359" y="144"/>
                  </a:cxn>
                  <a:cxn ang="0">
                    <a:pos x="530" y="144"/>
                  </a:cxn>
                  <a:cxn ang="0">
                    <a:pos x="528" y="200"/>
                  </a:cxn>
                  <a:cxn ang="0">
                    <a:pos x="554" y="216"/>
                  </a:cxn>
                  <a:cxn ang="0">
                    <a:pos x="598" y="216"/>
                  </a:cxn>
                  <a:cxn ang="0">
                    <a:pos x="626" y="203"/>
                  </a:cxn>
                  <a:cxn ang="0">
                    <a:pos x="626" y="144"/>
                  </a:cxn>
                </a:cxnLst>
                <a:rect l="0" t="0" r="r" b="b"/>
                <a:pathLst>
                  <a:path w="627" h="217">
                    <a:moveTo>
                      <a:pt x="0" y="0"/>
                    </a:moveTo>
                    <a:lnTo>
                      <a:pt x="0" y="48"/>
                    </a:lnTo>
                    <a:lnTo>
                      <a:pt x="40" y="48"/>
                    </a:lnTo>
                    <a:lnTo>
                      <a:pt x="112" y="96"/>
                    </a:lnTo>
                    <a:lnTo>
                      <a:pt x="248" y="96"/>
                    </a:lnTo>
                    <a:lnTo>
                      <a:pt x="359" y="144"/>
                    </a:lnTo>
                    <a:lnTo>
                      <a:pt x="530" y="144"/>
                    </a:lnTo>
                    <a:lnTo>
                      <a:pt x="528" y="200"/>
                    </a:lnTo>
                    <a:lnTo>
                      <a:pt x="554" y="216"/>
                    </a:lnTo>
                    <a:lnTo>
                      <a:pt x="598" y="216"/>
                    </a:lnTo>
                    <a:lnTo>
                      <a:pt x="626" y="203"/>
                    </a:lnTo>
                    <a:lnTo>
                      <a:pt x="626" y="144"/>
                    </a:lnTo>
                  </a:path>
                </a:pathLst>
              </a:custGeom>
              <a:solidFill>
                <a:schemeClr val="accent2"/>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5917" name="未知"/>
              <p:cNvSpPr/>
              <p:nvPr/>
            </p:nvSpPr>
            <p:spPr bwMode="auto">
              <a:xfrm>
                <a:off x="2918" y="2"/>
                <a:ext cx="867" cy="213"/>
              </a:xfrm>
              <a:custGeom>
                <a:avLst/>
                <a:gdLst/>
                <a:ahLst/>
                <a:cxnLst>
                  <a:cxn ang="0">
                    <a:pos x="111" y="0"/>
                  </a:cxn>
                  <a:cxn ang="0">
                    <a:pos x="294" y="0"/>
                  </a:cxn>
                  <a:cxn ang="0">
                    <a:pos x="461" y="0"/>
                  </a:cxn>
                  <a:cxn ang="0">
                    <a:pos x="596" y="0"/>
                  </a:cxn>
                  <a:cxn ang="0">
                    <a:pos x="707" y="0"/>
                  </a:cxn>
                  <a:cxn ang="0">
                    <a:pos x="787" y="0"/>
                  </a:cxn>
                  <a:cxn ang="0">
                    <a:pos x="842" y="0"/>
                  </a:cxn>
                  <a:cxn ang="0">
                    <a:pos x="866" y="0"/>
                  </a:cxn>
                  <a:cxn ang="0">
                    <a:pos x="866" y="16"/>
                  </a:cxn>
                  <a:cxn ang="0">
                    <a:pos x="866" y="32"/>
                  </a:cxn>
                  <a:cxn ang="0">
                    <a:pos x="866" y="47"/>
                  </a:cxn>
                  <a:cxn ang="0">
                    <a:pos x="850" y="47"/>
                  </a:cxn>
                  <a:cxn ang="0">
                    <a:pos x="834" y="47"/>
                  </a:cxn>
                  <a:cxn ang="0">
                    <a:pos x="818" y="47"/>
                  </a:cxn>
                  <a:cxn ang="0">
                    <a:pos x="810" y="55"/>
                  </a:cxn>
                  <a:cxn ang="0">
                    <a:pos x="794" y="63"/>
                  </a:cxn>
                  <a:cxn ang="0">
                    <a:pos x="779" y="79"/>
                  </a:cxn>
                  <a:cxn ang="0">
                    <a:pos x="763" y="87"/>
                  </a:cxn>
                  <a:cxn ang="0">
                    <a:pos x="755" y="95"/>
                  </a:cxn>
                  <a:cxn ang="0">
                    <a:pos x="739" y="95"/>
                  </a:cxn>
                  <a:cxn ang="0">
                    <a:pos x="723" y="95"/>
                  </a:cxn>
                  <a:cxn ang="0">
                    <a:pos x="707" y="95"/>
                  </a:cxn>
                  <a:cxn ang="0">
                    <a:pos x="691" y="95"/>
                  </a:cxn>
                  <a:cxn ang="0">
                    <a:pos x="667" y="95"/>
                  </a:cxn>
                  <a:cxn ang="0">
                    <a:pos x="644" y="95"/>
                  </a:cxn>
                  <a:cxn ang="0">
                    <a:pos x="628" y="95"/>
                  </a:cxn>
                  <a:cxn ang="0">
                    <a:pos x="508" y="142"/>
                  </a:cxn>
                  <a:cxn ang="0">
                    <a:pos x="493" y="142"/>
                  </a:cxn>
                  <a:cxn ang="0">
                    <a:pos x="477" y="142"/>
                  </a:cxn>
                  <a:cxn ang="0">
                    <a:pos x="461" y="142"/>
                  </a:cxn>
                  <a:cxn ang="0">
                    <a:pos x="445" y="142"/>
                  </a:cxn>
                  <a:cxn ang="0">
                    <a:pos x="421" y="142"/>
                  </a:cxn>
                  <a:cxn ang="0">
                    <a:pos x="405" y="142"/>
                  </a:cxn>
                  <a:cxn ang="0">
                    <a:pos x="389" y="142"/>
                  </a:cxn>
                  <a:cxn ang="0">
                    <a:pos x="373" y="142"/>
                  </a:cxn>
                  <a:cxn ang="0">
                    <a:pos x="358" y="142"/>
                  </a:cxn>
                  <a:cxn ang="0">
                    <a:pos x="342" y="142"/>
                  </a:cxn>
                  <a:cxn ang="0">
                    <a:pos x="342" y="158"/>
                  </a:cxn>
                  <a:cxn ang="0">
                    <a:pos x="342" y="174"/>
                  </a:cxn>
                  <a:cxn ang="0">
                    <a:pos x="342" y="189"/>
                  </a:cxn>
                  <a:cxn ang="0">
                    <a:pos x="334" y="205"/>
                  </a:cxn>
                  <a:cxn ang="0">
                    <a:pos x="326" y="213"/>
                  </a:cxn>
                  <a:cxn ang="0">
                    <a:pos x="310" y="213"/>
                  </a:cxn>
                  <a:cxn ang="0">
                    <a:pos x="294" y="213"/>
                  </a:cxn>
                  <a:cxn ang="0">
                    <a:pos x="278" y="213"/>
                  </a:cxn>
                  <a:cxn ang="0">
                    <a:pos x="262" y="205"/>
                  </a:cxn>
                  <a:cxn ang="0">
                    <a:pos x="254" y="189"/>
                  </a:cxn>
                  <a:cxn ang="0">
                    <a:pos x="246" y="181"/>
                  </a:cxn>
                  <a:cxn ang="0">
                    <a:pos x="246" y="120"/>
                  </a:cxn>
                </a:cxnLst>
                <a:rect l="0" t="0" r="r" b="b"/>
                <a:pathLst>
                  <a:path w="867" h="214">
                    <a:moveTo>
                      <a:pt x="0" y="0"/>
                    </a:moveTo>
                    <a:lnTo>
                      <a:pt x="111" y="0"/>
                    </a:lnTo>
                    <a:lnTo>
                      <a:pt x="207" y="0"/>
                    </a:lnTo>
                    <a:lnTo>
                      <a:pt x="294" y="0"/>
                    </a:lnTo>
                    <a:lnTo>
                      <a:pt x="381" y="0"/>
                    </a:lnTo>
                    <a:lnTo>
                      <a:pt x="461" y="0"/>
                    </a:lnTo>
                    <a:lnTo>
                      <a:pt x="532" y="0"/>
                    </a:lnTo>
                    <a:lnTo>
                      <a:pt x="596" y="0"/>
                    </a:lnTo>
                    <a:lnTo>
                      <a:pt x="651" y="0"/>
                    </a:lnTo>
                    <a:lnTo>
                      <a:pt x="707" y="0"/>
                    </a:lnTo>
                    <a:lnTo>
                      <a:pt x="747" y="0"/>
                    </a:lnTo>
                    <a:lnTo>
                      <a:pt x="787" y="0"/>
                    </a:lnTo>
                    <a:lnTo>
                      <a:pt x="818" y="0"/>
                    </a:lnTo>
                    <a:lnTo>
                      <a:pt x="842" y="0"/>
                    </a:lnTo>
                    <a:lnTo>
                      <a:pt x="858" y="0"/>
                    </a:lnTo>
                    <a:lnTo>
                      <a:pt x="866" y="0"/>
                    </a:lnTo>
                    <a:lnTo>
                      <a:pt x="866" y="8"/>
                    </a:lnTo>
                    <a:lnTo>
                      <a:pt x="866" y="16"/>
                    </a:lnTo>
                    <a:lnTo>
                      <a:pt x="866" y="24"/>
                    </a:lnTo>
                    <a:lnTo>
                      <a:pt x="866" y="32"/>
                    </a:lnTo>
                    <a:lnTo>
                      <a:pt x="866" y="39"/>
                    </a:lnTo>
                    <a:lnTo>
                      <a:pt x="866" y="47"/>
                    </a:lnTo>
                    <a:lnTo>
                      <a:pt x="858" y="47"/>
                    </a:lnTo>
                    <a:lnTo>
                      <a:pt x="850" y="47"/>
                    </a:lnTo>
                    <a:lnTo>
                      <a:pt x="842" y="47"/>
                    </a:lnTo>
                    <a:lnTo>
                      <a:pt x="834" y="47"/>
                    </a:lnTo>
                    <a:lnTo>
                      <a:pt x="826" y="47"/>
                    </a:lnTo>
                    <a:lnTo>
                      <a:pt x="818" y="47"/>
                    </a:lnTo>
                    <a:lnTo>
                      <a:pt x="818" y="55"/>
                    </a:lnTo>
                    <a:lnTo>
                      <a:pt x="810" y="55"/>
                    </a:lnTo>
                    <a:lnTo>
                      <a:pt x="802" y="63"/>
                    </a:lnTo>
                    <a:lnTo>
                      <a:pt x="794" y="63"/>
                    </a:lnTo>
                    <a:lnTo>
                      <a:pt x="787" y="71"/>
                    </a:lnTo>
                    <a:lnTo>
                      <a:pt x="779" y="79"/>
                    </a:lnTo>
                    <a:lnTo>
                      <a:pt x="771" y="79"/>
                    </a:lnTo>
                    <a:lnTo>
                      <a:pt x="763" y="87"/>
                    </a:lnTo>
                    <a:lnTo>
                      <a:pt x="755" y="87"/>
                    </a:lnTo>
                    <a:lnTo>
                      <a:pt x="755" y="95"/>
                    </a:lnTo>
                    <a:lnTo>
                      <a:pt x="747" y="95"/>
                    </a:lnTo>
                    <a:lnTo>
                      <a:pt x="739" y="95"/>
                    </a:lnTo>
                    <a:lnTo>
                      <a:pt x="731" y="95"/>
                    </a:lnTo>
                    <a:lnTo>
                      <a:pt x="723" y="95"/>
                    </a:lnTo>
                    <a:lnTo>
                      <a:pt x="715" y="95"/>
                    </a:lnTo>
                    <a:lnTo>
                      <a:pt x="707" y="95"/>
                    </a:lnTo>
                    <a:lnTo>
                      <a:pt x="699" y="95"/>
                    </a:lnTo>
                    <a:lnTo>
                      <a:pt x="691" y="95"/>
                    </a:lnTo>
                    <a:lnTo>
                      <a:pt x="683" y="95"/>
                    </a:lnTo>
                    <a:lnTo>
                      <a:pt x="667" y="95"/>
                    </a:lnTo>
                    <a:lnTo>
                      <a:pt x="659" y="95"/>
                    </a:lnTo>
                    <a:lnTo>
                      <a:pt x="644" y="95"/>
                    </a:lnTo>
                    <a:lnTo>
                      <a:pt x="636" y="95"/>
                    </a:lnTo>
                    <a:lnTo>
                      <a:pt x="628" y="95"/>
                    </a:lnTo>
                    <a:lnTo>
                      <a:pt x="620" y="95"/>
                    </a:lnTo>
                    <a:lnTo>
                      <a:pt x="508" y="142"/>
                    </a:lnTo>
                    <a:lnTo>
                      <a:pt x="501" y="142"/>
                    </a:lnTo>
                    <a:lnTo>
                      <a:pt x="493" y="142"/>
                    </a:lnTo>
                    <a:lnTo>
                      <a:pt x="485" y="142"/>
                    </a:lnTo>
                    <a:lnTo>
                      <a:pt x="477" y="142"/>
                    </a:lnTo>
                    <a:lnTo>
                      <a:pt x="469" y="142"/>
                    </a:lnTo>
                    <a:lnTo>
                      <a:pt x="461" y="142"/>
                    </a:lnTo>
                    <a:lnTo>
                      <a:pt x="453" y="142"/>
                    </a:lnTo>
                    <a:lnTo>
                      <a:pt x="445" y="142"/>
                    </a:lnTo>
                    <a:lnTo>
                      <a:pt x="437" y="142"/>
                    </a:lnTo>
                    <a:lnTo>
                      <a:pt x="421" y="142"/>
                    </a:lnTo>
                    <a:lnTo>
                      <a:pt x="413" y="142"/>
                    </a:lnTo>
                    <a:lnTo>
                      <a:pt x="405" y="142"/>
                    </a:lnTo>
                    <a:lnTo>
                      <a:pt x="397" y="142"/>
                    </a:lnTo>
                    <a:lnTo>
                      <a:pt x="389" y="142"/>
                    </a:lnTo>
                    <a:lnTo>
                      <a:pt x="381" y="142"/>
                    </a:lnTo>
                    <a:lnTo>
                      <a:pt x="373" y="142"/>
                    </a:lnTo>
                    <a:lnTo>
                      <a:pt x="365" y="142"/>
                    </a:lnTo>
                    <a:lnTo>
                      <a:pt x="358" y="142"/>
                    </a:lnTo>
                    <a:lnTo>
                      <a:pt x="350" y="142"/>
                    </a:lnTo>
                    <a:lnTo>
                      <a:pt x="342" y="142"/>
                    </a:lnTo>
                    <a:lnTo>
                      <a:pt x="342" y="150"/>
                    </a:lnTo>
                    <a:lnTo>
                      <a:pt x="342" y="158"/>
                    </a:lnTo>
                    <a:lnTo>
                      <a:pt x="342" y="166"/>
                    </a:lnTo>
                    <a:lnTo>
                      <a:pt x="342" y="174"/>
                    </a:lnTo>
                    <a:lnTo>
                      <a:pt x="342" y="181"/>
                    </a:lnTo>
                    <a:lnTo>
                      <a:pt x="342" y="189"/>
                    </a:lnTo>
                    <a:lnTo>
                      <a:pt x="342" y="197"/>
                    </a:lnTo>
                    <a:lnTo>
                      <a:pt x="334" y="205"/>
                    </a:lnTo>
                    <a:lnTo>
                      <a:pt x="326" y="205"/>
                    </a:lnTo>
                    <a:lnTo>
                      <a:pt x="326" y="213"/>
                    </a:lnTo>
                    <a:lnTo>
                      <a:pt x="318" y="213"/>
                    </a:lnTo>
                    <a:lnTo>
                      <a:pt x="310" y="213"/>
                    </a:lnTo>
                    <a:lnTo>
                      <a:pt x="302" y="213"/>
                    </a:lnTo>
                    <a:lnTo>
                      <a:pt x="294" y="213"/>
                    </a:lnTo>
                    <a:lnTo>
                      <a:pt x="286" y="213"/>
                    </a:lnTo>
                    <a:lnTo>
                      <a:pt x="278" y="213"/>
                    </a:lnTo>
                    <a:lnTo>
                      <a:pt x="270" y="213"/>
                    </a:lnTo>
                    <a:lnTo>
                      <a:pt x="262" y="205"/>
                    </a:lnTo>
                    <a:lnTo>
                      <a:pt x="254" y="197"/>
                    </a:lnTo>
                    <a:lnTo>
                      <a:pt x="254" y="189"/>
                    </a:lnTo>
                    <a:lnTo>
                      <a:pt x="246" y="189"/>
                    </a:lnTo>
                    <a:lnTo>
                      <a:pt x="246" y="181"/>
                    </a:lnTo>
                    <a:lnTo>
                      <a:pt x="246" y="174"/>
                    </a:lnTo>
                    <a:lnTo>
                      <a:pt x="246" y="120"/>
                    </a:lnTo>
                    <a:lnTo>
                      <a:pt x="0" y="0"/>
                    </a:lnTo>
                  </a:path>
                </a:pathLst>
              </a:custGeom>
              <a:solidFill>
                <a:schemeClr val="accent2"/>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5918" name="未知"/>
              <p:cNvSpPr/>
              <p:nvPr/>
            </p:nvSpPr>
            <p:spPr bwMode="auto">
              <a:xfrm>
                <a:off x="3163" y="0"/>
                <a:ext cx="626" cy="222"/>
              </a:xfrm>
              <a:custGeom>
                <a:avLst/>
                <a:gdLst/>
                <a:ahLst/>
                <a:cxnLst>
                  <a:cxn ang="0">
                    <a:pos x="625" y="0"/>
                  </a:cxn>
                  <a:cxn ang="0">
                    <a:pos x="625" y="49"/>
                  </a:cxn>
                  <a:cxn ang="0">
                    <a:pos x="585" y="49"/>
                  </a:cxn>
                  <a:cxn ang="0">
                    <a:pos x="513" y="98"/>
                  </a:cxn>
                  <a:cxn ang="0">
                    <a:pos x="377" y="98"/>
                  </a:cxn>
                  <a:cxn ang="0">
                    <a:pos x="264" y="147"/>
                  </a:cxn>
                  <a:cxn ang="0">
                    <a:pos x="96" y="147"/>
                  </a:cxn>
                  <a:cxn ang="0">
                    <a:pos x="96" y="204"/>
                  </a:cxn>
                  <a:cxn ang="0">
                    <a:pos x="70" y="220"/>
                  </a:cxn>
                  <a:cxn ang="0">
                    <a:pos x="26" y="220"/>
                  </a:cxn>
                  <a:cxn ang="0">
                    <a:pos x="0" y="199"/>
                  </a:cxn>
                  <a:cxn ang="0">
                    <a:pos x="0" y="147"/>
                  </a:cxn>
                </a:cxnLst>
                <a:rect l="0" t="0" r="r" b="b"/>
                <a:pathLst>
                  <a:path w="626" h="221">
                    <a:moveTo>
                      <a:pt x="625" y="0"/>
                    </a:moveTo>
                    <a:lnTo>
                      <a:pt x="625" y="49"/>
                    </a:lnTo>
                    <a:lnTo>
                      <a:pt x="585" y="49"/>
                    </a:lnTo>
                    <a:lnTo>
                      <a:pt x="513" y="98"/>
                    </a:lnTo>
                    <a:lnTo>
                      <a:pt x="377" y="98"/>
                    </a:lnTo>
                    <a:lnTo>
                      <a:pt x="264" y="147"/>
                    </a:lnTo>
                    <a:lnTo>
                      <a:pt x="96" y="147"/>
                    </a:lnTo>
                    <a:lnTo>
                      <a:pt x="96" y="204"/>
                    </a:lnTo>
                    <a:lnTo>
                      <a:pt x="70" y="220"/>
                    </a:lnTo>
                    <a:lnTo>
                      <a:pt x="26" y="220"/>
                    </a:lnTo>
                    <a:lnTo>
                      <a:pt x="0" y="199"/>
                    </a:lnTo>
                    <a:lnTo>
                      <a:pt x="0" y="147"/>
                    </a:lnTo>
                  </a:path>
                </a:pathLst>
              </a:custGeom>
              <a:solidFill>
                <a:schemeClr val="accent2"/>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sp>
          <p:nvSpPr>
            <p:cNvPr id="165919" name="Rectangle 31"/>
            <p:cNvSpPr>
              <a:spLocks noChangeArrowheads="1"/>
            </p:cNvSpPr>
            <p:nvPr/>
          </p:nvSpPr>
          <p:spPr bwMode="auto">
            <a:xfrm>
              <a:off x="0" y="852"/>
              <a:ext cx="4442" cy="2892"/>
            </a:xfrm>
            <a:prstGeom prst="rect">
              <a:avLst/>
            </a:prstGeom>
            <a:noFill/>
            <a:ln w="38100">
              <a:solidFill>
                <a:schemeClr val="bg2"/>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5920" name="Rectangle 32"/>
            <p:cNvSpPr>
              <a:spLocks noChangeArrowheads="1"/>
            </p:cNvSpPr>
            <p:nvPr/>
          </p:nvSpPr>
          <p:spPr bwMode="auto">
            <a:xfrm>
              <a:off x="297" y="1135"/>
              <a:ext cx="4119" cy="668"/>
            </a:xfrm>
            <a:prstGeom prst="rect">
              <a:avLst/>
            </a:prstGeom>
            <a:noFill/>
            <a:ln w="9525">
              <a:noFill/>
              <a:miter lim="800000"/>
            </a:ln>
            <a:effectLst/>
          </p:spPr>
          <p:txBody>
            <a:bodyPr lIns="0" tIns="0" rIns="0" bIns="0">
              <a:spAutoFit/>
            </a:bodyPr>
            <a:lstStyle/>
            <a:p>
              <a:pPr marL="0" marR="0" lvl="0" indent="0" algn="l" defTabSz="914400" rtl="0" eaLnBrk="0" fontAlgn="base" latinLnBrk="0" hangingPunct="0">
                <a:lnSpc>
                  <a:spcPct val="130000"/>
                </a:lnSpc>
                <a:spcBef>
                  <a:spcPct val="20000"/>
                </a:spcBef>
                <a:spcAft>
                  <a:spcPct val="0"/>
                </a:spcAft>
                <a:buClr>
                  <a:schemeClr val="hlink"/>
                </a:buClr>
                <a:buSzTx/>
                <a:buFont typeface="Wingdings" panose="05000000000000000000" pitchFamily="2" charset="2"/>
                <a:buNone/>
                <a:defRPr/>
              </a:pPr>
              <a:r>
                <a:rPr kumimoji="0" lang="zh-CN" altLang="en-US" sz="20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横向运动方向</a:t>
              </a:r>
              <a:endParaRPr kumimoji="0" lang="zh-CN" altLang="en-US" sz="20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sp>
          <p:nvSpPr>
            <p:cNvPr id="165921" name="Rectangle 33"/>
            <p:cNvSpPr>
              <a:spLocks noChangeArrowheads="1"/>
            </p:cNvSpPr>
            <p:nvPr/>
          </p:nvSpPr>
          <p:spPr bwMode="auto">
            <a:xfrm>
              <a:off x="7048" y="7"/>
              <a:ext cx="4442" cy="2889"/>
            </a:xfrm>
            <a:prstGeom prst="rect">
              <a:avLst/>
            </a:prstGeom>
            <a:noFill/>
            <a:ln w="9525">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5922" name="Rectangle 34"/>
            <p:cNvSpPr>
              <a:spLocks noChangeArrowheads="1"/>
            </p:cNvSpPr>
            <p:nvPr/>
          </p:nvSpPr>
          <p:spPr bwMode="auto">
            <a:xfrm>
              <a:off x="7273" y="227"/>
              <a:ext cx="4122" cy="668"/>
            </a:xfrm>
            <a:prstGeom prst="rect">
              <a:avLst/>
            </a:prstGeom>
            <a:noFill/>
            <a:ln w="9525">
              <a:noFill/>
              <a:miter lim="800000"/>
            </a:ln>
            <a:effectLst/>
          </p:spPr>
          <p:txBody>
            <a:bodyPr lIns="0" tIns="0" rIns="0" bIns="0">
              <a:spAutoFit/>
            </a:bodyPr>
            <a:lstStyle/>
            <a:p>
              <a:pPr marL="0" marR="0" lvl="0" indent="0" algn="l" defTabSz="914400" rtl="0" eaLnBrk="0" fontAlgn="base" latinLnBrk="0" hangingPunct="0">
                <a:lnSpc>
                  <a:spcPct val="130000"/>
                </a:lnSpc>
                <a:spcBef>
                  <a:spcPct val="20000"/>
                </a:spcBef>
                <a:spcAft>
                  <a:spcPct val="0"/>
                </a:spcAft>
                <a:buClr>
                  <a:schemeClr val="hlink"/>
                </a:buClr>
                <a:buSzTx/>
                <a:buFont typeface="Wingdings" panose="05000000000000000000" pitchFamily="2" charset="2"/>
                <a:buNone/>
                <a:defRPr/>
              </a:pPr>
              <a:r>
                <a:rPr kumimoji="0" lang="zh-CN" altLang="zh-CN" sz="20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rPr>
                <a:t>纵向运动方向</a:t>
              </a:r>
              <a:endParaRPr kumimoji="0" lang="zh-CN" altLang="en-US" sz="2000" b="0" i="0" u="none" strike="noStrike" kern="1200" cap="none" spc="0" normalizeH="0" baseline="0" noProof="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65892"/>
                                        </p:tgtEl>
                                        <p:attrNameLst>
                                          <p:attrName>style.visibility</p:attrName>
                                        </p:attrNameLst>
                                      </p:cBhvr>
                                      <p:to>
                                        <p:strVal val="visible"/>
                                      </p:to>
                                    </p:set>
                                    <p:anim calcmode="lin" valueType="num">
                                      <p:cBhvr>
                                        <p:cTn id="7" dur="1000" fill="hold"/>
                                        <p:tgtEl>
                                          <p:spTgt spid="165892"/>
                                        </p:tgtEl>
                                        <p:attrNameLst>
                                          <p:attrName>ppt_x</p:attrName>
                                        </p:attrNameLst>
                                      </p:cBhvr>
                                      <p:tavLst>
                                        <p:tav tm="0">
                                          <p:val>
                                            <p:strVal val="#ppt_x"/>
                                          </p:val>
                                        </p:tav>
                                        <p:tav tm="100000">
                                          <p:val>
                                            <p:strVal val="#ppt_x"/>
                                          </p:val>
                                        </p:tav>
                                      </p:tavLst>
                                    </p:anim>
                                    <p:anim calcmode="lin" valueType="num">
                                      <p:cBhvr>
                                        <p:cTn id="8" dur="1000" fill="hold"/>
                                        <p:tgtEl>
                                          <p:spTgt spid="16589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5892">
                                            <p:txEl>
                                              <p:charRg st="0" end="15"/>
                                            </p:txEl>
                                          </p:spTgt>
                                        </p:tgtEl>
                                        <p:attrNameLst>
                                          <p:attrName>style.visibility</p:attrName>
                                        </p:attrNameLst>
                                      </p:cBhvr>
                                      <p:to>
                                        <p:strVal val="visible"/>
                                      </p:to>
                                    </p:set>
                                    <p:anim calcmode="lin" valueType="num">
                                      <p:cBhvr>
                                        <p:cTn id="11" dur="1000" fill="hold"/>
                                        <p:tgtEl>
                                          <p:spTgt spid="165892">
                                            <p:txEl>
                                              <p:charRg st="0" end="15"/>
                                            </p:txEl>
                                          </p:spTgt>
                                        </p:tgtEl>
                                        <p:attrNameLst>
                                          <p:attrName>ppt_x</p:attrName>
                                        </p:attrNameLst>
                                      </p:cBhvr>
                                      <p:tavLst>
                                        <p:tav tm="0">
                                          <p:val>
                                            <p:strVal val="#ppt_x"/>
                                          </p:val>
                                        </p:tav>
                                        <p:tav tm="100000">
                                          <p:val>
                                            <p:strVal val="#ppt_x"/>
                                          </p:val>
                                        </p:tav>
                                      </p:tavLst>
                                    </p:anim>
                                    <p:anim calcmode="lin" valueType="num">
                                      <p:cBhvr>
                                        <p:cTn id="12" dur="1000" fill="hold"/>
                                        <p:tgtEl>
                                          <p:spTgt spid="165892">
                                            <p:txEl>
                                              <p:charRg st="0" end="15"/>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00000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animBg="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Rectangle 347"/>
          <p:cNvSpPr/>
          <p:nvPr/>
        </p:nvSpPr>
        <p:spPr>
          <a:xfrm>
            <a:off x="2879725" y="1217613"/>
            <a:ext cx="3384550" cy="57467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nchor="ctr">
            <a:flatTx/>
          </a:bodyPr>
          <a:p>
            <a:pPr algn="ctr" fontAlgn="base"/>
            <a:r>
              <a:rPr lang="zh-CN" altLang="en-US" sz="2400" b="0" strike="noStrike" noProof="1" dirty="0">
                <a:solidFill>
                  <a:schemeClr val="tx1"/>
                </a:solidFill>
                <a:latin typeface="Arial" panose="020B0604020202020204" pitchFamily="34" charset="0"/>
                <a:ea typeface="黑体" panose="02010609060101010101" pitchFamily="49" charset="-122"/>
              </a:rPr>
              <a:t>五、个人职业管理</a:t>
            </a:r>
            <a:endParaRPr lang="zh-CN" altLang="en-US" sz="2400" b="0" strike="noStrike" noProof="1" dirty="0">
              <a:solidFill>
                <a:schemeClr val="tx1"/>
              </a:solidFill>
              <a:latin typeface="Arial" panose="020B0604020202020204" pitchFamily="34" charset="0"/>
              <a:ea typeface="黑体" panose="02010609060101010101" pitchFamily="49" charset="-122"/>
            </a:endParaRPr>
          </a:p>
        </p:txBody>
      </p:sp>
      <p:sp>
        <p:nvSpPr>
          <p:cNvPr id="166916" name="Rectangle 4"/>
          <p:cNvSpPr/>
          <p:nvPr/>
        </p:nvSpPr>
        <p:spPr>
          <a:xfrm>
            <a:off x="2735263" y="1692275"/>
            <a:ext cx="3673475" cy="577850"/>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nchor="ctr" anchorCtr="0">
            <a:flatTx/>
          </a:bodyPr>
          <a:p>
            <a:pPr marL="571500" indent="-571500" eaLnBrk="0" fontAlgn="base" hangingPunct="0">
              <a:lnSpc>
                <a:spcPct val="90000"/>
              </a:lnSpc>
            </a:pPr>
            <a:r>
              <a:rPr lang="zh-CN" altLang="en-US" strike="noStrike" noProof="1" dirty="0">
                <a:latin typeface="Times New Roman" panose="02020603050405020304" pitchFamily="18" charset="0"/>
                <a:ea typeface="黑体" panose="02010609060101010101" pitchFamily="49" charset="-122"/>
              </a:rPr>
              <a:t>（一）初步了解职业生涯规划</a:t>
            </a:r>
            <a:endParaRPr lang="zh-CN" altLang="en-US" strike="noStrike" noProof="1" dirty="0">
              <a:latin typeface="Times New Roman" panose="02020603050405020304" pitchFamily="18" charset="0"/>
              <a:ea typeface="黑体" panose="02010609060101010101" pitchFamily="49" charset="-122"/>
            </a:endParaRPr>
          </a:p>
        </p:txBody>
      </p:sp>
      <p:grpSp>
        <p:nvGrpSpPr>
          <p:cNvPr id="30723" name="组合 2"/>
          <p:cNvGrpSpPr/>
          <p:nvPr/>
        </p:nvGrpSpPr>
        <p:grpSpPr>
          <a:xfrm>
            <a:off x="1673225" y="1219200"/>
            <a:ext cx="6831013" cy="4859338"/>
            <a:chOff x="2867" y="1919"/>
            <a:chExt cx="10758" cy="7654"/>
          </a:xfrm>
        </p:grpSpPr>
        <p:pic>
          <p:nvPicPr>
            <p:cNvPr id="30724" name="图片 1" descr="图片3"/>
            <p:cNvPicPr>
              <a:picLocks noChangeAspect="1"/>
            </p:cNvPicPr>
            <p:nvPr/>
          </p:nvPicPr>
          <p:blipFill>
            <a:blip r:embed="rId1"/>
            <a:stretch>
              <a:fillRect/>
            </a:stretch>
          </p:blipFill>
          <p:spPr>
            <a:xfrm>
              <a:off x="2867" y="1919"/>
              <a:ext cx="10758" cy="7654"/>
            </a:xfrm>
            <a:prstGeom prst="rect">
              <a:avLst/>
            </a:prstGeom>
            <a:noFill/>
            <a:ln w="9525">
              <a:noFill/>
            </a:ln>
          </p:spPr>
        </p:pic>
        <p:sp>
          <p:nvSpPr>
            <p:cNvPr id="166939" name="Text Box 27" descr="金融10"/>
            <p:cNvSpPr txBox="1">
              <a:spLocks noChangeArrowheads="1"/>
            </p:cNvSpPr>
            <p:nvPr/>
          </p:nvSpPr>
          <p:spPr bwMode="auto">
            <a:xfrm>
              <a:off x="3444" y="5410"/>
              <a:ext cx="7044" cy="3536"/>
            </a:xfrm>
            <a:prstGeom prst="rect">
              <a:avLst/>
            </a:prstGeom>
            <a:noFill/>
            <a:ln w="9525">
              <a:noFill/>
              <a:miter lim="800000"/>
            </a:ln>
            <a:effectLst/>
          </p:spPr>
          <p:txBody>
            <a:bodyPr wrap="square">
              <a:spAutoFit/>
            </a:bodyPr>
            <a:lstStyle/>
            <a:p>
              <a:pPr marR="0" defTabSz="914400">
                <a:spcBef>
                  <a:spcPct val="50000"/>
                </a:spcBef>
                <a:buClrTx/>
                <a:buSzTx/>
                <a:buFontTx/>
                <a:defRPr/>
              </a:pP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一些管理职位需要有更强的人际影响力，否则将不能带动团队完成目标；而另一些管理工作则对经理人的深度思考和分析能力有着更高的要求，因为他需要更多地充当顾问的角色。因此，要认清自己的才干和优势，在此基础上选择职业方向。</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66916"/>
                                        </p:tgtEl>
                                        <p:attrNameLst>
                                          <p:attrName>style.visibility</p:attrName>
                                        </p:attrNameLst>
                                      </p:cBhvr>
                                      <p:to>
                                        <p:strVal val="visible"/>
                                      </p:to>
                                    </p:set>
                                    <p:anim calcmode="lin" valueType="num">
                                      <p:cBhvr>
                                        <p:cTn id="7" dur="1000" fill="hold"/>
                                        <p:tgtEl>
                                          <p:spTgt spid="166916"/>
                                        </p:tgtEl>
                                        <p:attrNameLst>
                                          <p:attrName>ppt_x</p:attrName>
                                        </p:attrNameLst>
                                      </p:cBhvr>
                                      <p:tavLst>
                                        <p:tav tm="0">
                                          <p:val>
                                            <p:strVal val="#ppt_x"/>
                                          </p:val>
                                        </p:tav>
                                        <p:tav tm="100000">
                                          <p:val>
                                            <p:strVal val="#ppt_x"/>
                                          </p:val>
                                        </p:tav>
                                      </p:tavLst>
                                    </p:anim>
                                    <p:anim calcmode="lin" valueType="num">
                                      <p:cBhvr>
                                        <p:cTn id="8" dur="1000" fill="hold"/>
                                        <p:tgtEl>
                                          <p:spTgt spid="16691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6916">
                                            <p:txEl>
                                              <p:charRg st="0" end="14"/>
                                            </p:txEl>
                                          </p:spTgt>
                                        </p:tgtEl>
                                        <p:attrNameLst>
                                          <p:attrName>style.visibility</p:attrName>
                                        </p:attrNameLst>
                                      </p:cBhvr>
                                      <p:to>
                                        <p:strVal val="visible"/>
                                      </p:to>
                                    </p:set>
                                    <p:anim calcmode="lin" valueType="num">
                                      <p:cBhvr>
                                        <p:cTn id="11" dur="1000" fill="hold"/>
                                        <p:tgtEl>
                                          <p:spTgt spid="166916">
                                            <p:txEl>
                                              <p:charRg st="0" end="14"/>
                                            </p:txEl>
                                          </p:spTgt>
                                        </p:tgtEl>
                                        <p:attrNameLst>
                                          <p:attrName>ppt_x</p:attrName>
                                        </p:attrNameLst>
                                      </p:cBhvr>
                                      <p:tavLst>
                                        <p:tav tm="0">
                                          <p:val>
                                            <p:strVal val="#ppt_x"/>
                                          </p:val>
                                        </p:tav>
                                        <p:tav tm="100000">
                                          <p:val>
                                            <p:strVal val="#ppt_x"/>
                                          </p:val>
                                        </p:tav>
                                      </p:tavLst>
                                    </p:anim>
                                    <p:anim calcmode="lin" valueType="num">
                                      <p:cBhvr>
                                        <p:cTn id="12" dur="1000" fill="hold"/>
                                        <p:tgtEl>
                                          <p:spTgt spid="166916">
                                            <p:txEl>
                                              <p:charRg st="0" end="1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animBg="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主题1_2">
  <a:themeElements>
    <a:clrScheme name="主题1_2 3">
      <a:dk1>
        <a:srgbClr val="003366"/>
      </a:dk1>
      <a:lt1>
        <a:srgbClr val="FFFFFF"/>
      </a:lt1>
      <a:dk2>
        <a:srgbClr val="000000"/>
      </a:dk2>
      <a:lt2>
        <a:srgbClr val="DDDDDD"/>
      </a:lt2>
      <a:accent1>
        <a:srgbClr val="2A8ED2"/>
      </a:accent1>
      <a:accent2>
        <a:srgbClr val="7BD254"/>
      </a:accent2>
      <a:accent3>
        <a:srgbClr val="FFFFFF"/>
      </a:accent3>
      <a:accent4>
        <a:srgbClr val="002A56"/>
      </a:accent4>
      <a:accent5>
        <a:srgbClr val="ACC6E5"/>
      </a:accent5>
      <a:accent6>
        <a:srgbClr val="6FBE4B"/>
      </a:accent6>
      <a:hlink>
        <a:srgbClr val="269063"/>
      </a:hlink>
      <a:folHlink>
        <a:srgbClr val="878FA5"/>
      </a:folHlink>
    </a:clrScheme>
    <a:fontScheme name="主题1_2">
      <a:majorFont>
        <a:latin typeface="Verdana"/>
        <a:ea typeface="华文新魏"/>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CCFFFF"/>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sz="2000" b="1"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CCFFFF"/>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sz="2000" b="1"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lnDef>
  </a:objectDefaults>
  <a:extraClrSchemeLst>
    <a:extraClrScheme>
      <a:clrScheme name="主题1_2 1">
        <a:dk1>
          <a:srgbClr val="1D528D"/>
        </a:dk1>
        <a:lt1>
          <a:srgbClr val="FFFFFF"/>
        </a:lt1>
        <a:dk2>
          <a:srgbClr val="000000"/>
        </a:dk2>
        <a:lt2>
          <a:srgbClr val="DDDDDD"/>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主题1_2 2">
        <a:dk1>
          <a:srgbClr val="1D528D"/>
        </a:dk1>
        <a:lt1>
          <a:srgbClr val="FFFFFF"/>
        </a:lt1>
        <a:dk2>
          <a:srgbClr val="000000"/>
        </a:dk2>
        <a:lt2>
          <a:srgbClr val="DDDDDD"/>
        </a:lt2>
        <a:accent1>
          <a:srgbClr val="399D72"/>
        </a:accent1>
        <a:accent2>
          <a:srgbClr val="E3DE15"/>
        </a:accent2>
        <a:accent3>
          <a:srgbClr val="FFFFFF"/>
        </a:accent3>
        <a:accent4>
          <a:srgbClr val="174578"/>
        </a:accent4>
        <a:accent5>
          <a:srgbClr val="AECCBC"/>
        </a:accent5>
        <a:accent6>
          <a:srgbClr val="CEC912"/>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主题1_2 3">
        <a:dk1>
          <a:srgbClr val="003366"/>
        </a:dk1>
        <a:lt1>
          <a:srgbClr val="FFFFFF"/>
        </a:lt1>
        <a:dk2>
          <a:srgbClr val="000000"/>
        </a:dk2>
        <a:lt2>
          <a:srgbClr val="DDDDDD"/>
        </a:lt2>
        <a:accent1>
          <a:srgbClr val="2A8ED2"/>
        </a:accent1>
        <a:accent2>
          <a:srgbClr val="7BD254"/>
        </a:accent2>
        <a:accent3>
          <a:srgbClr val="FFFFFF"/>
        </a:accent3>
        <a:accent4>
          <a:srgbClr val="002A56"/>
        </a:accent4>
        <a:accent5>
          <a:srgbClr val="ACC6E5"/>
        </a:accent5>
        <a:accent6>
          <a:srgbClr val="6FBE4B"/>
        </a:accent6>
        <a:hlink>
          <a:srgbClr val="269063"/>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931</Words>
  <Application>WPS 演示</Application>
  <PresentationFormat>全屏显示(4:3)</PresentationFormat>
  <Paragraphs>88</Paragraphs>
  <Slides>13</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13</vt:i4>
      </vt:variant>
    </vt:vector>
  </HeadingPairs>
  <TitlesOfParts>
    <vt:vector size="28" baseType="lpstr">
      <vt:lpstr>Arial</vt:lpstr>
      <vt:lpstr>宋体</vt:lpstr>
      <vt:lpstr>Wingdings</vt:lpstr>
      <vt:lpstr>Times New Roman</vt:lpstr>
      <vt:lpstr>黑体</vt:lpstr>
      <vt:lpstr>Verdana</vt:lpstr>
      <vt:lpstr>华文新魏</vt:lpstr>
      <vt:lpstr>Calibri</vt:lpstr>
      <vt:lpstr>微软雅黑</vt:lpstr>
      <vt:lpstr>Arial Unicode MS</vt:lpstr>
      <vt:lpstr>Gulim</vt:lpstr>
      <vt:lpstr>Malgun Gothic</vt:lpstr>
      <vt:lpstr>GulimChe</vt:lpstr>
      <vt:lpstr>楷体</vt:lpstr>
      <vt:lpstr>主题1_2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她貌</cp:lastModifiedBy>
  <cp:revision>212</cp:revision>
  <dcterms:created xsi:type="dcterms:W3CDTF">2019-05-08T01:51:00Z</dcterms:created>
  <dcterms:modified xsi:type="dcterms:W3CDTF">2019-05-15T11:25:58Z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