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10.bin" ContentType="application/vnd.ms-office.activeX"/>
  <Override PartName="/ppt/activeX/activeX10.xml" ContentType="application/vnd.ms-office.activeX+xml"/>
  <Override PartName="/ppt/activeX/activeX11.bin" ContentType="application/vnd.ms-office.activeX"/>
  <Override PartName="/ppt/activeX/activeX11.xml" ContentType="application/vnd.ms-office.activeX+xml"/>
  <Override PartName="/ppt/activeX/activeX12.bin" ContentType="application/vnd.ms-office.activeX"/>
  <Override PartName="/ppt/activeX/activeX12.xml" ContentType="application/vnd.ms-office.activeX+xml"/>
  <Override PartName="/ppt/activeX/activeX13.bin" ContentType="application/vnd.ms-office.activeX"/>
  <Override PartName="/ppt/activeX/activeX13.xml" ContentType="application/vnd.ms-office.activeX+xml"/>
  <Override PartName="/ppt/activeX/activeX14.bin" ContentType="application/vnd.ms-office.activeX"/>
  <Override PartName="/ppt/activeX/activeX14.xml" ContentType="application/vnd.ms-office.activeX+xml"/>
  <Override PartName="/ppt/activeX/activeX15.bin" ContentType="application/vnd.ms-office.activeX"/>
  <Override PartName="/ppt/activeX/activeX15.xml" ContentType="application/vnd.ms-office.activeX+xml"/>
  <Override PartName="/ppt/activeX/activeX16.bin" ContentType="application/vnd.ms-office.activeX"/>
  <Override PartName="/ppt/activeX/activeX16.xml" ContentType="application/vnd.ms-office.activeX+xml"/>
  <Override PartName="/ppt/activeX/activeX17.bin" ContentType="application/vnd.ms-office.activeX"/>
  <Override PartName="/ppt/activeX/activeX17.xml" ContentType="application/vnd.ms-office.activeX+xml"/>
  <Override PartName="/ppt/activeX/activeX18.bin" ContentType="application/vnd.ms-office.activeX"/>
  <Override PartName="/ppt/activeX/activeX18.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activeX/activeX5.bin" ContentType="application/vnd.ms-office.activeX"/>
  <Override PartName="/ppt/activeX/activeX5.xml" ContentType="application/vnd.ms-office.activeX+xml"/>
  <Override PartName="/ppt/activeX/activeX6.bin" ContentType="application/vnd.ms-office.activeX"/>
  <Override PartName="/ppt/activeX/activeX6.xml" ContentType="application/vnd.ms-office.activeX+xml"/>
  <Override PartName="/ppt/activeX/activeX7.bin" ContentType="application/vnd.ms-office.activeX"/>
  <Override PartName="/ppt/activeX/activeX7.xml" ContentType="application/vnd.ms-office.activeX+xml"/>
  <Override PartName="/ppt/activeX/activeX8.bin" ContentType="application/vnd.ms-office.activeX"/>
  <Override PartName="/ppt/activeX/activeX8.xml" ContentType="application/vnd.ms-office.activeX+xml"/>
  <Override PartName="/ppt/activeX/activeX9.bin" ContentType="application/vnd.ms-office.activeX"/>
  <Override PartName="/ppt/activeX/activeX9.xml" ContentType="application/vnd.ms-office.activeX+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1030" r:id="rId3"/>
    <p:sldId id="1031" r:id="rId4"/>
    <p:sldId id="993" r:id="rId5"/>
    <p:sldId id="976" r:id="rId6"/>
    <p:sldId id="977" r:id="rId7"/>
    <p:sldId id="978" r:id="rId8"/>
    <p:sldId id="979" r:id="rId9"/>
    <p:sldId id="980" r:id="rId10"/>
    <p:sldId id="981" r:id="rId11"/>
    <p:sldId id="982" r:id="rId12"/>
    <p:sldId id="983" r:id="rId13"/>
    <p:sldId id="984" r:id="rId14"/>
    <p:sldId id="985" r:id="rId15"/>
    <p:sldId id="986" r:id="rId16"/>
    <p:sldId id="987" r:id="rId17"/>
    <p:sldId id="988" r:id="rId18"/>
    <p:sldId id="989" r:id="rId19"/>
    <p:sldId id="994" r:id="rId20"/>
    <p:sldId id="1029" r:id="rId2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33"/>
    <a:srgbClr val="FFCCFF"/>
    <a:srgbClr val="2BBFEF"/>
    <a:srgbClr val="C72DED"/>
    <a:srgbClr val="6666FF"/>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1386" y="66"/>
      </p:cViewPr>
      <p:guideLst>
        <p:guide orient="horz" pos="199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15.xml><?xml version="1.0" encoding="utf-8"?>
<ax:ocx xmlns:ax="http://schemas.microsoft.com/office/2006/activeX" xmlns:r="http://schemas.openxmlformats.org/officeDocument/2006/relationships" ax:classid="{D27CDB6E-AE6D-11CF-96B8-444553540000}" ax:persistence="persistStorage" r:id="rId1"/>
</file>

<file path=ppt/activeX/activeX16.xml><?xml version="1.0" encoding="utf-8"?>
<ax:ocx xmlns:ax="http://schemas.microsoft.com/office/2006/activeX" xmlns:r="http://schemas.openxmlformats.org/officeDocument/2006/relationships" ax:classid="{D27CDB6E-AE6D-11CF-96B8-444553540000}" ax:persistence="persistStorage" r:id="rId1"/>
</file>

<file path=ppt/activeX/activeX17.xml><?xml version="1.0" encoding="utf-8"?>
<ax:ocx xmlns:ax="http://schemas.microsoft.com/office/2006/activeX" xmlns:r="http://schemas.openxmlformats.org/officeDocument/2006/relationships" ax:classid="{D27CDB6E-AE6D-11CF-96B8-444553540000}" ax:persistence="persistStorage" r:id="rId1"/>
</file>

<file path=ppt/activeX/activeX18.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022576B-CE32-41E8-9507-DCB276E167DE}" type="datetimeFigureOut">
              <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effectLst>
                  <a:outerShdw blurRad="38100" dist="38100" dir="2700000" algn="tl">
                    <a:srgbClr val="C0C0C0"/>
                  </a:outerShdw>
                </a:effectLst>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3ACCC76-4E2C-4081-97A8-F6EE083FE054}" type="slidenum">
              <a:rPr kumimoji="0" lang="zh-CN" altLang="en-US" sz="12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84F726DD-D697-489A-B5B1-8A969CA145A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Grp="1" noRot="1"/>
          </p:cNvSpPr>
          <p:nvPr>
            <p:ph type="sldImg"/>
          </p:nvPr>
        </p:nvSpPr>
        <p:spPr>
          <a:xfrm>
            <a:off x="1143000" y="685800"/>
            <a:ext cx="4572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buFont typeface="Arial" panose="020B0604020202020204" pitchFamily="34" charset="0"/>
              <a:buNone/>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F0C2E73-1E5B-44DB-85FC-9842460028C6}"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control" Target="../activeX/activeX16.xml"/><Relationship Id="rId4" Type="http://schemas.openxmlformats.org/officeDocument/2006/relationships/image" Target="../media/image3.wmf"/><Relationship Id="rId3" Type="http://schemas.openxmlformats.org/officeDocument/2006/relationships/control" Target="../activeX/activeX15.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control" Target="../activeX/activeX18.xml"/><Relationship Id="rId4" Type="http://schemas.openxmlformats.org/officeDocument/2006/relationships/image" Target="../media/image3.wmf"/><Relationship Id="rId3" Type="http://schemas.openxmlformats.org/officeDocument/2006/relationships/control" Target="../activeX/activeX17.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control" Target="../activeX/activeX2.xml"/><Relationship Id="rId4" Type="http://schemas.openxmlformats.org/officeDocument/2006/relationships/image" Target="../media/image3.wmf"/><Relationship Id="rId3" Type="http://schemas.openxmlformats.org/officeDocument/2006/relationships/control" Target="../activeX/activeX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control" Target="../activeX/activeX4.xml"/><Relationship Id="rId4" Type="http://schemas.openxmlformats.org/officeDocument/2006/relationships/image" Target="../media/image3.wmf"/><Relationship Id="rId3" Type="http://schemas.openxmlformats.org/officeDocument/2006/relationships/control" Target="../activeX/activeX3.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control" Target="../activeX/activeX6.xml"/><Relationship Id="rId4" Type="http://schemas.openxmlformats.org/officeDocument/2006/relationships/image" Target="../media/image3.wmf"/><Relationship Id="rId3" Type="http://schemas.openxmlformats.org/officeDocument/2006/relationships/control" Target="../activeX/activeX5.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control" Target="../activeX/activeX8.xml"/><Relationship Id="rId4" Type="http://schemas.openxmlformats.org/officeDocument/2006/relationships/image" Target="../media/image3.wmf"/><Relationship Id="rId3" Type="http://schemas.openxmlformats.org/officeDocument/2006/relationships/control" Target="../activeX/activeX7.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control" Target="../activeX/activeX10.xml"/><Relationship Id="rId4" Type="http://schemas.openxmlformats.org/officeDocument/2006/relationships/image" Target="../media/image3.wmf"/><Relationship Id="rId3" Type="http://schemas.openxmlformats.org/officeDocument/2006/relationships/control" Target="../activeX/activeX9.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control" Target="../activeX/activeX12.xml"/><Relationship Id="rId4" Type="http://schemas.openxmlformats.org/officeDocument/2006/relationships/image" Target="../media/image3.wmf"/><Relationship Id="rId3" Type="http://schemas.openxmlformats.org/officeDocument/2006/relationships/control" Target="../activeX/activeX1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control" Target="../activeX/activeX14.xml"/><Relationship Id="rId4" Type="http://schemas.openxmlformats.org/officeDocument/2006/relationships/image" Target="../media/image3.wmf"/><Relationship Id="rId3" Type="http://schemas.openxmlformats.org/officeDocument/2006/relationships/control" Target="../activeX/activeX13.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项目六</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
        <p:nvSpPr>
          <p:cNvPr id="4"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266"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ontrols>
      <mc:AlternateContent xmlns:mc="http://schemas.openxmlformats.org/markup-compatibility/2006">
        <mc:Choice xmlns:v="urn:schemas-microsoft-com:vml" Requires="v">
          <p:control spid="11271"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11272"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PhAnim="0" showMasterSp="0" userDrawn="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290"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竖排文字占位符 2"/>
          <p:cNvSpPr>
            <a:spLocks noGrp="1"/>
          </p:cNvSpPr>
          <p:nvPr>
            <p:ph type="body" orient="vert" idx="1"/>
          </p:nvPr>
        </p:nvSpPr>
        <p:spPr>
          <a:xfrm>
            <a:off x="395288" y="274638"/>
            <a:ext cx="6067425" cy="567531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ontrols>
      <mc:AlternateContent xmlns:mc="http://schemas.openxmlformats.org/markup-compatibility/2006">
        <mc:Choice xmlns:v="urn:schemas-microsoft-com:vml" Requires="v">
          <p:control spid="12295"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12296"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074"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ontrols>
      <mc:AlternateContent xmlns:mc="http://schemas.openxmlformats.org/markup-compatibility/2006">
        <mc:Choice xmlns:v="urn:schemas-microsoft-com:vml" Requires="v">
          <p:control spid="3079"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3080"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PhAnim="0" showMasterSp="0"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098"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4103"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4104"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PhAnim="0" showMasterSp="0" userDrawn="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5122"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95288" y="1341438"/>
            <a:ext cx="4064000" cy="4608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ontrols>
      <mc:AlternateContent xmlns:mc="http://schemas.openxmlformats.org/markup-compatibility/2006">
        <mc:Choice xmlns:v="urn:schemas-microsoft-com:vml" Requires="v">
          <p:control spid="5127"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5128"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6151"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6152"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170"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ontrols>
      <mc:AlternateContent xmlns:mc="http://schemas.openxmlformats.org/markup-compatibility/2006">
        <mc:Choice xmlns:v="urn:schemas-microsoft-com:vml" Requires="v">
          <p:control spid="7175"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7176"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
        <p:nvSpPr>
          <p:cNvPr id="1030"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项目六</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PhAnim="0" showMasterSp="0" userDrawn="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218"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9223"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9224"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242" name="WordArt 3"/>
          <p:cNvSpPr/>
          <p:nvPr userDrawn="1"/>
        </p:nvSpPr>
        <p:spPr>
          <a:xfrm>
            <a:off x="179388" y="0"/>
            <a:ext cx="1371600" cy="1028700"/>
          </a:xfrm>
          <a:prstGeom prst="rect">
            <a:avLst/>
          </a:prstGeom>
        </p:spPr>
        <p:txBody>
          <a:bodyPr wrap="none" fromWordArt="1">
            <a:prstTxWarp prst="textSlantUp">
              <a:avLst>
                <a:gd name="adj" fmla="val 55556"/>
              </a:avLst>
            </a:prstTxWarp>
            <a:normAutofit/>
          </a:bodyPr>
          <a:p>
            <a:pPr algn="ctr"/>
            <a:r>
              <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rPr>
              <a:t>项目六</a:t>
            </a:r>
            <a:endParaRPr lang="zh-CN" altLang="en-US" sz="3600" b="1">
              <a:gradFill rotWithShape="1">
                <a:gsLst>
                  <a:gs pos="0">
                    <a:srgbClr val="FF9900"/>
                  </a:gs>
                  <a:gs pos="100000">
                    <a:srgbClr val="FFFF00"/>
                  </a:gs>
                </a:gsLst>
                <a:path path="rect">
                  <a:fillToRect t="100000" r="100000"/>
                </a:path>
                <a:tileRect/>
              </a:gradFill>
              <a:effectLst>
                <a:prstShdw prst="shdw17" dist="17961" dir="13499999">
                  <a:srgbClr val="995C00"/>
                </a:prstShdw>
              </a:effectLst>
              <a:latin typeface="黑体" panose="02010609060101010101" pitchFamily="49" charset="-122"/>
              <a:ea typeface="黑体" panose="02010609060101010101" pitchFamily="49" charset="-122"/>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10247" name="" r:id="rId3" imgW="1871662" imgH="476250"/>
        </mc:Choice>
        <mc:Fallback>
          <p:control name="" r:id="rId3" imgW="1871662" imgH="476250">
            <p:pic>
              <p:nvPicPr>
                <p:cNvPr id="0" name="ShockwaveFlash1"/>
                <p:cNvPicPr/>
                <p:nvPr userDrawn="1"/>
              </p:nvPicPr>
              <p:blipFill>
                <a:blip r:embed="rId4"/>
                <a:stretch>
                  <a:fillRect/>
                </a:stretch>
              </p:blipFill>
              <p:spPr>
                <a:xfrm>
                  <a:off x="7237413" y="5545138"/>
                  <a:ext cx="1871662" cy="476250"/>
                </a:xfrm>
                <a:prstGeom prst="rect">
                  <a:avLst/>
                </a:prstGeom>
              </p:spPr>
            </p:pic>
          </p:control>
        </mc:Fallback>
      </mc:AlternateContent>
      <mc:AlternateContent xmlns:mc="http://schemas.openxmlformats.org/markup-compatibility/2006">
        <mc:Choice xmlns:v="urn:schemas-microsoft-com:vml" Requires="v">
          <p:control spid="10248" name="" r:id="rId5" imgW="1871662" imgH="476250"/>
        </mc:Choice>
        <mc:Fallback>
          <p:control name="" r:id="rId5" imgW="1871662" imgH="476250">
            <p:pic>
              <p:nvPicPr>
                <p:cNvPr id="0" name="ShockwaveFlash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项目六</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
        <p:nvSpPr>
          <p:cNvPr id="4"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102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3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03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03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P spid="1031" grpId="0" animBg="1"/>
      <p:bldP spid="1032" grpId="0" animBg="1"/>
    </p:bldLst>
  </p:timing>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2pPr>
      <a:lvl3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3pPr>
      <a:lvl4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4pPr>
      <a:lvl5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5pPr>
      <a:lvl6pPr marL="4572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6pPr>
      <a:lvl7pPr marL="9144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7pPr>
      <a:lvl8pPr marL="13716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8pPr>
      <a:lvl9pPr marL="18288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9pPr>
    </p:titleStyle>
    <p:bodyStyle>
      <a:lvl1pPr marL="342900" indent="-342900" algn="l" rtl="0" eaLnBrk="0" fontAlgn="base" hangingPunct="0">
        <a:lnSpc>
          <a:spcPct val="130000"/>
        </a:lnSpc>
        <a:spcBef>
          <a:spcPct val="20000"/>
        </a:spcBef>
        <a:spcAft>
          <a:spcPct val="0"/>
        </a:spcAft>
        <a:buClr>
          <a:schemeClr val="hlink"/>
        </a:buClr>
        <a:buFont typeface="Wingdings" panose="05000000000000000000" pitchFamily="2" charset="2"/>
        <a:buChar char="•"/>
        <a:defRPr sz="2000">
          <a:solidFill>
            <a:schemeClr val="tx2"/>
          </a:solidFill>
          <a:effectLst>
            <a:outerShdw blurRad="38100" dist="38100" dir="2700000" algn="tl">
              <a:srgbClr val="C0C0C0"/>
            </a:outerShdw>
          </a:effectLst>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mn-ea"/>
        </a:defRPr>
      </a:lvl2pPr>
      <a:lvl3pPr marL="1236980" indent="-22860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Arial" panose="020B0604020202020204" pitchFamily="34" charset="0"/>
          <a:ea typeface="+mn-ea"/>
        </a:defRPr>
      </a:lvl3pPr>
      <a:lvl4pPr marL="164465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hyperlink" Target="&#23439;&#21147;&#22826;&#38451;&#33021;&#32489;&#25928;&#31649;&#29702;" TargetMode="Externa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2689225" y="3928110"/>
            <a:ext cx="6466203"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项目六 ：素质测评与绩效考核</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6" name="Rectangle 4"/>
          <p:cNvSpPr/>
          <p:nvPr/>
        </p:nvSpPr>
        <p:spPr>
          <a:xfrm>
            <a:off x="3106738" y="1581150"/>
            <a:ext cx="26638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algn="ctr"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（二）步骤</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900113" y="2636838"/>
            <a:ext cx="6934200" cy="3240087"/>
            <a:chOff x="0" y="0"/>
            <a:chExt cx="10936" cy="5933"/>
          </a:xfrm>
        </p:grpSpPr>
        <p:sp>
          <p:nvSpPr>
            <p:cNvPr id="28678" name="Freeform 3"/>
            <p:cNvSpPr/>
            <p:nvPr/>
          </p:nvSpPr>
          <p:spPr bwMode="auto">
            <a:xfrm>
              <a:off x="503" y="2495"/>
              <a:ext cx="10433" cy="3438"/>
            </a:xfrm>
            <a:custGeom>
              <a:avLst/>
              <a:gdLst>
                <a:gd name="T0" fmla="*/ 0 w 5016"/>
                <a:gd name="T1" fmla="*/ 0 h 2256"/>
                <a:gd name="T2" fmla="*/ 5016 w 5016"/>
                <a:gd name="T3" fmla="*/ 2256 h 2256"/>
              </a:gdLst>
              <a:ahLst/>
              <a:cxnLst>
                <a:cxn ang="0">
                  <a:pos x="0" y="2240"/>
                </a:cxn>
                <a:cxn ang="0">
                  <a:pos x="1122" y="702"/>
                </a:cxn>
                <a:cxn ang="0">
                  <a:pos x="972" y="744"/>
                </a:cxn>
                <a:cxn ang="0">
                  <a:pos x="1140" y="438"/>
                </a:cxn>
                <a:cxn ang="0">
                  <a:pos x="1422" y="642"/>
                </a:cxn>
                <a:cxn ang="0">
                  <a:pos x="1272" y="672"/>
                </a:cxn>
                <a:cxn ang="0">
                  <a:pos x="1968" y="1284"/>
                </a:cxn>
                <a:cxn ang="0">
                  <a:pos x="2466" y="318"/>
                </a:cxn>
                <a:cxn ang="0">
                  <a:pos x="2280" y="318"/>
                </a:cxn>
                <a:cxn ang="0">
                  <a:pos x="2598" y="0"/>
                </a:cxn>
                <a:cxn ang="0">
                  <a:pos x="2898" y="330"/>
                </a:cxn>
                <a:cxn ang="0">
                  <a:pos x="2724" y="324"/>
                </a:cxn>
                <a:cxn ang="0">
                  <a:pos x="3210" y="1302"/>
                </a:cxn>
                <a:cxn ang="0">
                  <a:pos x="3870" y="654"/>
                </a:cxn>
                <a:cxn ang="0">
                  <a:pos x="3702" y="642"/>
                </a:cxn>
                <a:cxn ang="0">
                  <a:pos x="3984" y="420"/>
                </a:cxn>
                <a:cxn ang="0">
                  <a:pos x="4182" y="678"/>
                </a:cxn>
                <a:cxn ang="0">
                  <a:pos x="4026" y="672"/>
                </a:cxn>
                <a:cxn ang="0">
                  <a:pos x="5016" y="2225"/>
                </a:cxn>
                <a:cxn ang="0">
                  <a:pos x="0" y="2240"/>
                </a:cxn>
              </a:cxnLst>
              <a:rect l="T0" t="T1" r="T2" b="T3"/>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C0C0C0"/>
                </a:gs>
                <a:gs pos="100000">
                  <a:schemeClr val="bg1"/>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46084" name="Picture 4" descr="circuler_1"/>
            <p:cNvPicPr>
              <a:picLocks noChangeAspect="1"/>
            </p:cNvPicPr>
            <p:nvPr/>
          </p:nvPicPr>
          <p:blipFill>
            <a:blip r:embed="rId1"/>
            <a:stretch>
              <a:fillRect/>
            </a:stretch>
          </p:blipFill>
          <p:spPr>
            <a:xfrm>
              <a:off x="4922" y="0"/>
              <a:ext cx="1882" cy="1777"/>
            </a:xfrm>
            <a:prstGeom prst="rect">
              <a:avLst/>
            </a:prstGeom>
            <a:noFill/>
            <a:ln w="9525">
              <a:noFill/>
            </a:ln>
          </p:spPr>
        </p:pic>
        <p:grpSp>
          <p:nvGrpSpPr>
            <p:cNvPr id="46085" name="Group 8"/>
            <p:cNvGrpSpPr/>
            <p:nvPr/>
          </p:nvGrpSpPr>
          <p:grpSpPr>
            <a:xfrm>
              <a:off x="4923" y="0"/>
              <a:ext cx="1869" cy="1781"/>
              <a:chOff x="0" y="0"/>
              <a:chExt cx="937" cy="937"/>
            </a:xfrm>
          </p:grpSpPr>
          <p:pic>
            <p:nvPicPr>
              <p:cNvPr id="46086" name="Oval 5"/>
              <p:cNvPicPr/>
              <p:nvPr/>
            </p:nvPicPr>
            <p:blipFill>
              <a:blip r:embed="rId2"/>
              <a:stretch>
                <a:fillRect/>
              </a:stretch>
            </p:blipFill>
            <p:spPr>
              <a:xfrm>
                <a:off x="0" y="0"/>
                <a:ext cx="937" cy="937"/>
              </a:xfrm>
              <a:prstGeom prst="rect">
                <a:avLst/>
              </a:prstGeom>
              <a:noFill/>
              <a:ln w="9525">
                <a:noFill/>
              </a:ln>
            </p:spPr>
          </p:pic>
          <p:sp>
            <p:nvSpPr>
              <p:cNvPr id="46087" name="Text Box 10"/>
              <p:cNvSpPr txBox="1"/>
              <p:nvPr/>
            </p:nvSpPr>
            <p:spPr>
              <a:xfrm>
                <a:off x="136" y="137"/>
                <a:ext cx="664" cy="663"/>
              </a:xfrm>
              <a:prstGeom prst="rect">
                <a:avLst/>
              </a:prstGeom>
              <a:no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8683" name="Freeform 6"/>
            <p:cNvSpPr/>
            <p:nvPr/>
          </p:nvSpPr>
          <p:spPr bwMode="auto">
            <a:xfrm>
              <a:off x="5115" y="33"/>
              <a:ext cx="1470" cy="620"/>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9"/>
                  </a:srgb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46089" name="Group 12"/>
            <p:cNvGrpSpPr/>
            <p:nvPr/>
          </p:nvGrpSpPr>
          <p:grpSpPr>
            <a:xfrm>
              <a:off x="5053" y="1429"/>
              <a:ext cx="1649" cy="296"/>
              <a:chOff x="0" y="0"/>
              <a:chExt cx="827" cy="156"/>
            </a:xfrm>
          </p:grpSpPr>
          <p:grpSp>
            <p:nvGrpSpPr>
              <p:cNvPr id="46090" name="Group 13"/>
              <p:cNvGrpSpPr/>
              <p:nvPr/>
            </p:nvGrpSpPr>
            <p:grpSpPr>
              <a:xfrm rot="-1297425" flipH="1" flipV="1">
                <a:off x="146" y="0"/>
                <a:ext cx="681" cy="150"/>
                <a:chOff x="0" y="0"/>
                <a:chExt cx="1118" cy="279"/>
              </a:xfrm>
            </p:grpSpPr>
            <p:sp>
              <p:nvSpPr>
                <p:cNvPr id="46091" name="AutoShape 9"/>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092" name="AutoShape 10"/>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093" name="AutoShape 11"/>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094" name="AutoShape 12"/>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46095" name="Group 18"/>
              <p:cNvGrpSpPr/>
              <p:nvPr/>
            </p:nvGrpSpPr>
            <p:grpSpPr>
              <a:xfrm rot="56115" flipH="1" flipV="1">
                <a:off x="0" y="6"/>
                <a:ext cx="681" cy="150"/>
                <a:chOff x="0" y="0"/>
                <a:chExt cx="1118" cy="279"/>
              </a:xfrm>
            </p:grpSpPr>
            <p:sp>
              <p:nvSpPr>
                <p:cNvPr id="46096" name="AutoShape 14"/>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097" name="AutoShape 15"/>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098" name="AutoShape 16"/>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099" name="AutoShape 17"/>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46100" name="Text Box 18"/>
            <p:cNvSpPr txBox="1"/>
            <p:nvPr/>
          </p:nvSpPr>
          <p:spPr>
            <a:xfrm>
              <a:off x="5095" y="736"/>
              <a:ext cx="1660" cy="843"/>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buFont typeface="Arial" panose="020B0604020202020204" pitchFamily="34" charset="0"/>
              </a:pPr>
              <a:r>
                <a:rPr lang="en-US" altLang="zh-CN" sz="2400" dirty="0">
                  <a:solidFill>
                    <a:srgbClr val="1C1C1C"/>
                  </a:solidFill>
                  <a:latin typeface="Arial" panose="020B0604020202020204" pitchFamily="34" charset="0"/>
                  <a:ea typeface="宋体" panose="02010600030101010101" pitchFamily="2" charset="-122"/>
                </a:rPr>
                <a:t>2</a:t>
              </a:r>
              <a:endParaRPr lang="en-US" altLang="zh-CN" sz="2400" dirty="0">
                <a:solidFill>
                  <a:srgbClr val="1C1C1C"/>
                </a:solidFill>
                <a:latin typeface="Arial" panose="020B0604020202020204" pitchFamily="34" charset="0"/>
                <a:ea typeface="宋体" panose="02010600030101010101" pitchFamily="2" charset="-122"/>
              </a:endParaRPr>
            </a:p>
          </p:txBody>
        </p:sp>
        <p:pic>
          <p:nvPicPr>
            <p:cNvPr id="46101" name="Picture 19" descr="circuler_1"/>
            <p:cNvPicPr>
              <a:picLocks noChangeAspect="1"/>
            </p:cNvPicPr>
            <p:nvPr/>
          </p:nvPicPr>
          <p:blipFill>
            <a:blip r:embed="rId1"/>
            <a:stretch>
              <a:fillRect/>
            </a:stretch>
          </p:blipFill>
          <p:spPr>
            <a:xfrm>
              <a:off x="1900" y="729"/>
              <a:ext cx="1883" cy="1778"/>
            </a:xfrm>
            <a:prstGeom prst="rect">
              <a:avLst/>
            </a:prstGeom>
            <a:noFill/>
            <a:ln w="9525">
              <a:noFill/>
            </a:ln>
          </p:spPr>
        </p:pic>
        <p:grpSp>
          <p:nvGrpSpPr>
            <p:cNvPr id="46102" name="Group 25"/>
            <p:cNvGrpSpPr/>
            <p:nvPr/>
          </p:nvGrpSpPr>
          <p:grpSpPr>
            <a:xfrm>
              <a:off x="1899" y="729"/>
              <a:ext cx="1876" cy="1782"/>
              <a:chOff x="0" y="0"/>
              <a:chExt cx="941" cy="937"/>
            </a:xfrm>
          </p:grpSpPr>
          <p:pic>
            <p:nvPicPr>
              <p:cNvPr id="46103" name="Oval 20"/>
              <p:cNvPicPr/>
              <p:nvPr/>
            </p:nvPicPr>
            <p:blipFill>
              <a:blip r:embed="rId3"/>
              <a:stretch>
                <a:fillRect/>
              </a:stretch>
            </p:blipFill>
            <p:spPr>
              <a:xfrm>
                <a:off x="0" y="0"/>
                <a:ext cx="941" cy="937"/>
              </a:xfrm>
              <a:prstGeom prst="rect">
                <a:avLst/>
              </a:prstGeom>
              <a:noFill/>
              <a:ln w="9525">
                <a:noFill/>
              </a:ln>
            </p:spPr>
          </p:pic>
          <p:sp>
            <p:nvSpPr>
              <p:cNvPr id="46104" name="Text Box 27"/>
              <p:cNvSpPr txBox="1"/>
              <p:nvPr/>
            </p:nvSpPr>
            <p:spPr>
              <a:xfrm>
                <a:off x="138" y="137"/>
                <a:ext cx="664" cy="663"/>
              </a:xfrm>
              <a:prstGeom prst="rect">
                <a:avLst/>
              </a:prstGeom>
              <a:no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8700" name="Freeform 21"/>
            <p:cNvSpPr/>
            <p:nvPr/>
          </p:nvSpPr>
          <p:spPr bwMode="auto">
            <a:xfrm>
              <a:off x="2093" y="765"/>
              <a:ext cx="1470" cy="617"/>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9"/>
                  </a:srgb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46106" name="Group 29"/>
            <p:cNvGrpSpPr/>
            <p:nvPr/>
          </p:nvGrpSpPr>
          <p:grpSpPr>
            <a:xfrm>
              <a:off x="2032" y="2159"/>
              <a:ext cx="1649" cy="296"/>
              <a:chOff x="0" y="0"/>
              <a:chExt cx="827" cy="156"/>
            </a:xfrm>
          </p:grpSpPr>
          <p:grpSp>
            <p:nvGrpSpPr>
              <p:cNvPr id="46107" name="Group 30"/>
              <p:cNvGrpSpPr/>
              <p:nvPr/>
            </p:nvGrpSpPr>
            <p:grpSpPr>
              <a:xfrm rot="-1297425" flipH="1" flipV="1">
                <a:off x="146" y="0"/>
                <a:ext cx="681" cy="150"/>
                <a:chOff x="0" y="0"/>
                <a:chExt cx="1118" cy="279"/>
              </a:xfrm>
            </p:grpSpPr>
            <p:sp>
              <p:nvSpPr>
                <p:cNvPr id="46108" name="AutoShape 24"/>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09" name="AutoShape 25"/>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10" name="AutoShape 26"/>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11" name="AutoShape 27"/>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46112" name="Group 35"/>
              <p:cNvGrpSpPr/>
              <p:nvPr/>
            </p:nvGrpSpPr>
            <p:grpSpPr>
              <a:xfrm rot="56115" flipH="1" flipV="1">
                <a:off x="0" y="6"/>
                <a:ext cx="681" cy="150"/>
                <a:chOff x="0" y="0"/>
                <a:chExt cx="1118" cy="279"/>
              </a:xfrm>
            </p:grpSpPr>
            <p:sp>
              <p:nvSpPr>
                <p:cNvPr id="46113" name="AutoShape 29"/>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14" name="AutoShape 30"/>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15" name="AutoShape 31"/>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16" name="AutoShape 32"/>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46117" name="Text Box 33"/>
            <p:cNvSpPr txBox="1"/>
            <p:nvPr/>
          </p:nvSpPr>
          <p:spPr>
            <a:xfrm>
              <a:off x="2055" y="1482"/>
              <a:ext cx="1573" cy="843"/>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buFont typeface="Arial" panose="020B0604020202020204" pitchFamily="34" charset="0"/>
              </a:pPr>
              <a:r>
                <a:rPr lang="en-US" altLang="zh-CN" sz="2400" dirty="0">
                  <a:solidFill>
                    <a:srgbClr val="1C1C1C"/>
                  </a:solidFill>
                  <a:latin typeface="Arial" panose="020B0604020202020204" pitchFamily="34" charset="0"/>
                  <a:ea typeface="宋体" panose="02010600030101010101" pitchFamily="2" charset="-122"/>
                </a:rPr>
                <a:t>1</a:t>
              </a:r>
              <a:endParaRPr lang="en-US" altLang="zh-CN" sz="2400" dirty="0">
                <a:solidFill>
                  <a:srgbClr val="1C1C1C"/>
                </a:solidFill>
                <a:latin typeface="Arial" panose="020B0604020202020204" pitchFamily="34" charset="0"/>
                <a:ea typeface="宋体" panose="02010600030101010101" pitchFamily="2" charset="-122"/>
              </a:endParaRPr>
            </a:p>
          </p:txBody>
        </p:sp>
        <p:pic>
          <p:nvPicPr>
            <p:cNvPr id="46118" name="Picture 34" descr="circuler_1"/>
            <p:cNvPicPr>
              <a:picLocks noChangeAspect="1"/>
            </p:cNvPicPr>
            <p:nvPr/>
          </p:nvPicPr>
          <p:blipFill>
            <a:blip r:embed="rId1"/>
            <a:stretch>
              <a:fillRect/>
            </a:stretch>
          </p:blipFill>
          <p:spPr>
            <a:xfrm>
              <a:off x="7767" y="679"/>
              <a:ext cx="1882" cy="1778"/>
            </a:xfrm>
            <a:prstGeom prst="rect">
              <a:avLst/>
            </a:prstGeom>
            <a:noFill/>
            <a:ln w="9525">
              <a:noFill/>
            </a:ln>
          </p:spPr>
        </p:pic>
        <p:grpSp>
          <p:nvGrpSpPr>
            <p:cNvPr id="46119" name="Group 42"/>
            <p:cNvGrpSpPr/>
            <p:nvPr/>
          </p:nvGrpSpPr>
          <p:grpSpPr>
            <a:xfrm>
              <a:off x="7763" y="683"/>
              <a:ext cx="1877" cy="1782"/>
              <a:chOff x="0" y="0"/>
              <a:chExt cx="941" cy="937"/>
            </a:xfrm>
          </p:grpSpPr>
          <p:pic>
            <p:nvPicPr>
              <p:cNvPr id="46120" name="Oval 35"/>
              <p:cNvPicPr/>
              <p:nvPr/>
            </p:nvPicPr>
            <p:blipFill>
              <a:blip r:embed="rId4"/>
              <a:stretch>
                <a:fillRect/>
              </a:stretch>
            </p:blipFill>
            <p:spPr>
              <a:xfrm>
                <a:off x="0" y="0"/>
                <a:ext cx="941" cy="937"/>
              </a:xfrm>
              <a:prstGeom prst="rect">
                <a:avLst/>
              </a:prstGeom>
              <a:noFill/>
              <a:ln w="9525">
                <a:noFill/>
              </a:ln>
            </p:spPr>
          </p:pic>
          <p:sp>
            <p:nvSpPr>
              <p:cNvPr id="46121" name="Text Box 44"/>
              <p:cNvSpPr txBox="1"/>
              <p:nvPr/>
            </p:nvSpPr>
            <p:spPr>
              <a:xfrm>
                <a:off x="139" y="135"/>
                <a:ext cx="664" cy="663"/>
              </a:xfrm>
              <a:prstGeom prst="rect">
                <a:avLst/>
              </a:prstGeom>
              <a:no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8717" name="Freeform 36"/>
            <p:cNvSpPr/>
            <p:nvPr/>
          </p:nvSpPr>
          <p:spPr bwMode="auto">
            <a:xfrm>
              <a:off x="7960" y="715"/>
              <a:ext cx="1470" cy="620"/>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alpha val="17999"/>
                  </a:srgb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46123" name="Group 46"/>
            <p:cNvGrpSpPr/>
            <p:nvPr/>
          </p:nvGrpSpPr>
          <p:grpSpPr>
            <a:xfrm>
              <a:off x="7899" y="2109"/>
              <a:ext cx="1649" cy="297"/>
              <a:chOff x="0" y="0"/>
              <a:chExt cx="827" cy="156"/>
            </a:xfrm>
          </p:grpSpPr>
          <p:grpSp>
            <p:nvGrpSpPr>
              <p:cNvPr id="46124" name="Group 47"/>
              <p:cNvGrpSpPr/>
              <p:nvPr/>
            </p:nvGrpSpPr>
            <p:grpSpPr>
              <a:xfrm rot="-1297425" flipH="1" flipV="1">
                <a:off x="146" y="0"/>
                <a:ext cx="681" cy="150"/>
                <a:chOff x="0" y="0"/>
                <a:chExt cx="1118" cy="279"/>
              </a:xfrm>
            </p:grpSpPr>
            <p:sp>
              <p:nvSpPr>
                <p:cNvPr id="46125" name="AutoShape 39"/>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26" name="AutoShape 40"/>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27" name="AutoShape 41"/>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28" name="AutoShape 42"/>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46129" name="Group 52"/>
              <p:cNvGrpSpPr/>
              <p:nvPr/>
            </p:nvGrpSpPr>
            <p:grpSpPr>
              <a:xfrm rot="56115" flipH="1" flipV="1">
                <a:off x="0" y="6"/>
                <a:ext cx="681" cy="150"/>
                <a:chOff x="0" y="0"/>
                <a:chExt cx="1118" cy="279"/>
              </a:xfrm>
            </p:grpSpPr>
            <p:sp>
              <p:nvSpPr>
                <p:cNvPr id="46130" name="AutoShape 44"/>
                <p:cNvSpPr/>
                <p:nvPr/>
              </p:nvSpPr>
              <p:spPr>
                <a:xfrm rot="5263130">
                  <a:off x="277"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31" name="AutoShape 45"/>
                <p:cNvSpPr/>
                <p:nvPr/>
              </p:nvSpPr>
              <p:spPr>
                <a:xfrm rot="6078281">
                  <a:off x="413" y="-294"/>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32" name="AutoShape 46"/>
                <p:cNvSpPr/>
                <p:nvPr/>
              </p:nvSpPr>
              <p:spPr>
                <a:xfrm rot="6373927">
                  <a:off x="489" y="-27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33" name="AutoShape 47"/>
                <p:cNvSpPr/>
                <p:nvPr/>
              </p:nvSpPr>
              <p:spPr>
                <a:xfrm rot="6906312">
                  <a:off x="579" y="-242"/>
                  <a:ext cx="227" cy="816"/>
                </a:xfrm>
                <a:prstGeom prst="moon">
                  <a:avLst>
                    <a:gd name="adj" fmla="val 49773"/>
                  </a:avLst>
                </a:prstGeom>
                <a:solidFill>
                  <a:srgbClr val="FFFFFF">
                    <a:alpha val="3922"/>
                  </a:srgbClr>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46134" name="Text Box 48"/>
            <p:cNvSpPr txBox="1"/>
            <p:nvPr/>
          </p:nvSpPr>
          <p:spPr>
            <a:xfrm>
              <a:off x="7894" y="1339"/>
              <a:ext cx="1657" cy="843"/>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buFont typeface="Arial" panose="020B0604020202020204" pitchFamily="34" charset="0"/>
              </a:pPr>
              <a:r>
                <a:rPr lang="en-US" altLang="zh-CN" sz="2400" dirty="0">
                  <a:solidFill>
                    <a:srgbClr val="1C1C1C"/>
                  </a:solidFill>
                  <a:latin typeface="Arial" panose="020B0604020202020204" pitchFamily="34" charset="0"/>
                  <a:ea typeface="宋体" panose="02010600030101010101" pitchFamily="2" charset="-122"/>
                </a:rPr>
                <a:t>3</a:t>
              </a:r>
              <a:endParaRPr lang="en-US" altLang="zh-CN" sz="2400" dirty="0">
                <a:solidFill>
                  <a:srgbClr val="1C1C1C"/>
                </a:solidFill>
                <a:latin typeface="Arial" panose="020B0604020202020204" pitchFamily="34" charset="0"/>
                <a:ea typeface="宋体" panose="02010600030101010101" pitchFamily="2" charset="-122"/>
              </a:endParaRPr>
            </a:p>
          </p:txBody>
        </p:sp>
        <p:sp>
          <p:nvSpPr>
            <p:cNvPr id="46135" name="Text Box 50"/>
            <p:cNvSpPr txBox="1"/>
            <p:nvPr/>
          </p:nvSpPr>
          <p:spPr>
            <a:xfrm>
              <a:off x="3448" y="1929"/>
              <a:ext cx="4643" cy="505"/>
            </a:xfrm>
            <a:prstGeom prst="rect">
              <a:avLst/>
            </a:prstGeom>
            <a:noFill/>
            <a:ln w="9525">
              <a:noFill/>
            </a:ln>
          </p:spPr>
          <p:txBody>
            <a:bodyPr anchor="t">
              <a:spAutoFit/>
            </a:bodyPr>
            <a:p>
              <a:pPr marL="120650" indent="-120650" algn="ctr">
                <a:lnSpc>
                  <a:spcPct val="60000"/>
                </a:lnSpc>
                <a:spcBef>
                  <a:spcPct val="50000"/>
                </a:spcBef>
                <a:buFont typeface="Arial" panose="020B0604020202020204" pitchFamily="34" charset="0"/>
                <a:buChar char="•"/>
              </a:pPr>
              <a:r>
                <a:rPr lang="zh-CN" altLang="en-US" dirty="0">
                  <a:solidFill>
                    <a:schemeClr val="tx1"/>
                  </a:solidFill>
                  <a:latin typeface="Arial" panose="020B0604020202020204" pitchFamily="34" charset="0"/>
                  <a:ea typeface="黑体" panose="02010609060101010101" pitchFamily="49" charset="-122"/>
                </a:rPr>
                <a:t>具体过程</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36" name="Text Box 51"/>
            <p:cNvSpPr txBox="1"/>
            <p:nvPr/>
          </p:nvSpPr>
          <p:spPr>
            <a:xfrm>
              <a:off x="0" y="2608"/>
              <a:ext cx="5036" cy="505"/>
            </a:xfrm>
            <a:prstGeom prst="rect">
              <a:avLst/>
            </a:prstGeom>
            <a:noFill/>
            <a:ln w="9525">
              <a:noFill/>
            </a:ln>
          </p:spPr>
          <p:txBody>
            <a:bodyPr anchor="t">
              <a:spAutoFit/>
            </a:bodyPr>
            <a:p>
              <a:pPr marL="120650" indent="-120650" algn="ctr">
                <a:lnSpc>
                  <a:spcPct val="60000"/>
                </a:lnSpc>
                <a:spcBef>
                  <a:spcPct val="50000"/>
                </a:spcBef>
                <a:buFont typeface="Arial" panose="020B0604020202020204" pitchFamily="34" charset="0"/>
                <a:buChar char="•"/>
              </a:pPr>
              <a:r>
                <a:rPr lang="zh-CN" altLang="en-US" dirty="0">
                  <a:solidFill>
                    <a:schemeClr val="tx1"/>
                  </a:solidFill>
                  <a:latin typeface="Arial" panose="020B0604020202020204" pitchFamily="34" charset="0"/>
                  <a:ea typeface="黑体" panose="02010609060101010101" pitchFamily="49" charset="-122"/>
                </a:rPr>
                <a:t>准备</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6137" name="Text Box 52"/>
            <p:cNvSpPr txBox="1"/>
            <p:nvPr/>
          </p:nvSpPr>
          <p:spPr>
            <a:xfrm>
              <a:off x="6626" y="2709"/>
              <a:ext cx="4300" cy="505"/>
            </a:xfrm>
            <a:prstGeom prst="rect">
              <a:avLst/>
            </a:prstGeom>
            <a:noFill/>
            <a:ln w="9525">
              <a:noFill/>
            </a:ln>
          </p:spPr>
          <p:txBody>
            <a:bodyPr anchor="t">
              <a:spAutoFit/>
            </a:bodyPr>
            <a:p>
              <a:pPr marL="120650" indent="-120650" algn="ctr">
                <a:lnSpc>
                  <a:spcPct val="60000"/>
                </a:lnSpc>
                <a:spcBef>
                  <a:spcPct val="50000"/>
                </a:spcBef>
                <a:buFont typeface="Arial" panose="020B0604020202020204" pitchFamily="34" charset="0"/>
                <a:buChar char="•"/>
              </a:pPr>
              <a:r>
                <a:rPr lang="zh-CN" altLang="en-US" dirty="0">
                  <a:solidFill>
                    <a:schemeClr val="tx1"/>
                  </a:solidFill>
                  <a:latin typeface="Arial" panose="020B0604020202020204" pitchFamily="34" charset="0"/>
                  <a:ea typeface="黑体" panose="02010609060101010101" pitchFamily="49" charset="-122"/>
                </a:rPr>
                <a:t>确定绩效改进计划</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733" name="Text Box 61"/>
            <p:cNvSpPr txBox="1">
              <a:spLocks noChangeArrowheads="1"/>
            </p:cNvSpPr>
            <p:nvPr/>
          </p:nvSpPr>
          <p:spPr bwMode="auto">
            <a:xfrm>
              <a:off x="3430" y="5061"/>
              <a:ext cx="298" cy="751"/>
            </a:xfrm>
            <a:prstGeom prst="rect">
              <a:avLst/>
            </a:prstGeom>
            <a:noFill/>
            <a:ln w="9525">
              <a:noFill/>
              <a:miter lim="800000"/>
            </a:ln>
            <a:effectLst/>
          </p:spPr>
          <p:txBody>
            <a:bodyPr wrap="square">
              <a:spAutoFit/>
            </a:bodyPr>
            <a:lstStyle/>
            <a:p>
              <a:pPr marR="0" defTabSz="914400">
                <a:buClrTx/>
                <a:buSzTx/>
                <a:buFont typeface="Arial" panose="020B0604020202020204" pitchFamily="34" charset="0"/>
                <a:defRPr/>
              </a:pPr>
              <a:endParaRPr kumimoji="0" lang="zh-CN" altLang="en-US" sz="2400"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1000" fill="hold"/>
                                        <p:tgtEl>
                                          <p:spTgt spid="28676"/>
                                        </p:tgtEl>
                                        <p:attrNameLst>
                                          <p:attrName>ppt_x</p:attrName>
                                        </p:attrNameLst>
                                      </p:cBhvr>
                                      <p:tavLst>
                                        <p:tav tm="0">
                                          <p:val>
                                            <p:strVal val="#ppt_x"/>
                                          </p:val>
                                        </p:tav>
                                        <p:tav tm="100000">
                                          <p:val>
                                            <p:strVal val="#ppt_x"/>
                                          </p:val>
                                        </p:tav>
                                      </p:tavLst>
                                    </p:anim>
                                    <p:anim calcmode="lin" valueType="num">
                                      <p:cBhvr additive="base">
                                        <p:cTn id="8" dur="1000" fill="hold"/>
                                        <p:tgtEl>
                                          <p:spTgt spid="2867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8676">
                                            <p:txEl>
                                              <p:charRg st="0" end="6"/>
                                            </p:txEl>
                                          </p:spTgt>
                                        </p:tgtEl>
                                        <p:attrNameLst>
                                          <p:attrName>style.visibility</p:attrName>
                                        </p:attrNameLst>
                                      </p:cBhvr>
                                      <p:to>
                                        <p:strVal val="visible"/>
                                      </p:to>
                                    </p:set>
                                    <p:anim calcmode="lin" valueType="num">
                                      <p:cBhvr additive="base">
                                        <p:cTn id="11" dur="1000" fill="hold"/>
                                        <p:tgtEl>
                                          <p:spTgt spid="28676">
                                            <p:txEl>
                                              <p:charRg st="0" end="6"/>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8676">
                                            <p:txEl>
                                              <p:charRg st="0" end="6"/>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347"/>
          <p:cNvSpPr/>
          <p:nvPr/>
        </p:nvSpPr>
        <p:spPr>
          <a:xfrm>
            <a:off x="2630488" y="1122363"/>
            <a:ext cx="3883025"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b="0" dirty="0">
                <a:solidFill>
                  <a:schemeClr val="tx1"/>
                </a:solidFill>
                <a:latin typeface="Times New Roman" panose="02020603050405020304" pitchFamily="18" charset="0"/>
                <a:ea typeface="黑体" panose="02010609060101010101" pitchFamily="49" charset="-122"/>
              </a:rPr>
              <a:t>五、考绩结果的反馈与运用</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29700" name="Rectangle 4"/>
          <p:cNvSpPr/>
          <p:nvPr/>
        </p:nvSpPr>
        <p:spPr>
          <a:xfrm>
            <a:off x="2916238" y="1858963"/>
            <a:ext cx="331311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（一）考绩结果的反馈</a:t>
            </a:r>
            <a:endParaRPr lang="zh-CN" altLang="zh-CN" dirty="0">
              <a:latin typeface="Times New Roman" panose="02020603050405020304" pitchFamily="18" charset="0"/>
              <a:ea typeface="黑体" panose="02010609060101010101" pitchFamily="49" charset="-122"/>
            </a:endParaRPr>
          </a:p>
        </p:txBody>
      </p:sp>
      <p:grpSp>
        <p:nvGrpSpPr>
          <p:cNvPr id="47107" name="组合 2"/>
          <p:cNvGrpSpPr/>
          <p:nvPr/>
        </p:nvGrpSpPr>
        <p:grpSpPr>
          <a:xfrm>
            <a:off x="1042988" y="2636838"/>
            <a:ext cx="7489825" cy="3457575"/>
            <a:chOff x="1643" y="4153"/>
            <a:chExt cx="11794" cy="5444"/>
          </a:xfrm>
        </p:grpSpPr>
        <p:grpSp>
          <p:nvGrpSpPr>
            <p:cNvPr id="47108" name="Group 5"/>
            <p:cNvGrpSpPr/>
            <p:nvPr/>
          </p:nvGrpSpPr>
          <p:grpSpPr>
            <a:xfrm>
              <a:off x="1644" y="4153"/>
              <a:ext cx="11792" cy="1022"/>
              <a:chOff x="0" y="0"/>
              <a:chExt cx="3991" cy="949"/>
            </a:xfrm>
          </p:grpSpPr>
          <p:grpSp>
            <p:nvGrpSpPr>
              <p:cNvPr id="47109" name="Group 6"/>
              <p:cNvGrpSpPr/>
              <p:nvPr/>
            </p:nvGrpSpPr>
            <p:grpSpPr>
              <a:xfrm>
                <a:off x="0" y="0"/>
                <a:ext cx="3991" cy="949"/>
                <a:chOff x="0" y="0"/>
                <a:chExt cx="3072" cy="288"/>
              </a:xfrm>
            </p:grpSpPr>
            <p:sp>
              <p:nvSpPr>
                <p:cNvPr id="47110" name="Rectangle 49"/>
                <p:cNvSpPr/>
                <p:nvPr/>
              </p:nvSpPr>
              <p:spPr>
                <a:xfrm>
                  <a:off x="336" y="0"/>
                  <a:ext cx="2736" cy="288"/>
                </a:xfrm>
                <a:prstGeom prst="rect">
                  <a:avLst/>
                </a:prstGeom>
                <a:gradFill rotWithShape="1">
                  <a:gsLst>
                    <a:gs pos="0">
                      <a:srgbClr val="DCE2FF"/>
                    </a:gs>
                    <a:gs pos="100000">
                      <a:srgbClr val="9EB0FE"/>
                    </a:gs>
                  </a:gsLst>
                  <a:lin ang="0" scaled="1"/>
                  <a:tileRect/>
                </a:gradFill>
                <a:ln w="9525">
                  <a:noFill/>
                </a:ln>
                <a:effectLst>
                  <a:prstShdw prst="shdw17" dist="63500" dir="5400000">
                    <a:srgbClr val="5F6A98"/>
                  </a:prstShdw>
                </a:effectLst>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7111" name="Rectangle 50"/>
                <p:cNvSpPr/>
                <p:nvPr/>
              </p:nvSpPr>
              <p:spPr>
                <a:xfrm>
                  <a:off x="0" y="0"/>
                  <a:ext cx="384" cy="288"/>
                </a:xfrm>
                <a:prstGeom prst="rect">
                  <a:avLst/>
                </a:prstGeom>
                <a:gradFill rotWithShape="1">
                  <a:gsLst>
                    <a:gs pos="0">
                      <a:srgbClr val="A971ED"/>
                    </a:gs>
                    <a:gs pos="50000">
                      <a:srgbClr val="573A7A"/>
                    </a:gs>
                    <a:gs pos="100000">
                      <a:srgbClr val="A971ED"/>
                    </a:gs>
                  </a:gsLst>
                  <a:lin ang="0" scaled="1"/>
                  <a:tileRect/>
                </a:gradFill>
                <a:ln w="9525">
                  <a:noFill/>
                </a:ln>
                <a:effectLst>
                  <a:prstShdw prst="shdw17" dist="63500" dir="5400000">
                    <a:srgbClr val="65448E"/>
                  </a:prstShdw>
                </a:effectLst>
              </p:spPr>
              <p:txBody>
                <a:bodyPr wrap="none" anchor="ctr"/>
                <a:p>
                  <a:pPr algn="ctr" eaLnBrk="0" hangingPunct="0">
                    <a:buFont typeface="Arial" panose="020B0604020202020204" pitchFamily="34" charset="0"/>
                  </a:pPr>
                  <a:r>
                    <a:rPr lang="en-US" altLang="zh-CN" dirty="0">
                      <a:solidFill>
                        <a:schemeClr val="bg1"/>
                      </a:solidFill>
                      <a:latin typeface="Arial" panose="020B0604020202020204" pitchFamily="34" charset="0"/>
                      <a:ea typeface="宋体" panose="02010600030101010101" pitchFamily="2" charset="-122"/>
                    </a:rPr>
                    <a:t>1.</a:t>
                  </a:r>
                  <a:endParaRPr lang="en-US" altLang="zh-CN" dirty="0">
                    <a:solidFill>
                      <a:schemeClr val="bg1"/>
                    </a:solidFill>
                    <a:latin typeface="Arial" panose="020B0604020202020204" pitchFamily="34" charset="0"/>
                    <a:ea typeface="宋体" panose="02010600030101010101" pitchFamily="2" charset="-122"/>
                  </a:endParaRPr>
                </a:p>
              </p:txBody>
            </p:sp>
          </p:grpSp>
          <p:sp>
            <p:nvSpPr>
              <p:cNvPr id="47112" name="Rectangle 9"/>
              <p:cNvSpPr/>
              <p:nvPr/>
            </p:nvSpPr>
            <p:spPr>
              <a:xfrm>
                <a:off x="544" y="46"/>
                <a:ext cx="3311" cy="715"/>
              </a:xfrm>
              <a:prstGeom prst="rect">
                <a:avLst/>
              </a:prstGeom>
              <a:noFill/>
              <a:ln w="9525">
                <a:noFill/>
              </a:ln>
            </p:spPr>
            <p:txBody>
              <a:bodyPr anchor="t">
                <a:spAutoFit/>
              </a:bodyPr>
              <a:p>
                <a:pPr>
                  <a:lnSpc>
                    <a:spcPct val="130000"/>
                  </a:lnSpc>
                  <a:buFont typeface="Arial" panose="020B0604020202020204" pitchFamily="34" charset="0"/>
                </a:pPr>
                <a:r>
                  <a:rPr lang="zh-CN" altLang="en-US" b="0" dirty="0">
                    <a:latin typeface="Times New Roman" panose="02020603050405020304" pitchFamily="18" charset="0"/>
                    <a:ea typeface="黑体" panose="02010609060101010101" pitchFamily="49" charset="-122"/>
                  </a:rPr>
                  <a:t>员工同意考绩结果，而且愿意提高自己的绩效</a:t>
                </a:r>
                <a:endParaRPr lang="zh-CN" altLang="en-US" b="0" dirty="0">
                  <a:latin typeface="Times New Roman" panose="02020603050405020304" pitchFamily="18" charset="0"/>
                  <a:ea typeface="黑体" panose="02010609060101010101" pitchFamily="49" charset="-122"/>
                </a:endParaRPr>
              </a:p>
            </p:txBody>
          </p:sp>
        </p:grpSp>
        <p:grpSp>
          <p:nvGrpSpPr>
            <p:cNvPr id="47113" name="Group 10"/>
            <p:cNvGrpSpPr/>
            <p:nvPr/>
          </p:nvGrpSpPr>
          <p:grpSpPr>
            <a:xfrm>
              <a:off x="1644" y="5627"/>
              <a:ext cx="11680" cy="1020"/>
              <a:chOff x="0" y="0"/>
              <a:chExt cx="3991" cy="949"/>
            </a:xfrm>
          </p:grpSpPr>
          <p:grpSp>
            <p:nvGrpSpPr>
              <p:cNvPr id="47114" name="Group 11"/>
              <p:cNvGrpSpPr/>
              <p:nvPr/>
            </p:nvGrpSpPr>
            <p:grpSpPr>
              <a:xfrm>
                <a:off x="0" y="0"/>
                <a:ext cx="3991" cy="949"/>
                <a:chOff x="0" y="0"/>
                <a:chExt cx="3072" cy="288"/>
              </a:xfrm>
            </p:grpSpPr>
            <p:sp>
              <p:nvSpPr>
                <p:cNvPr id="47115" name="Rectangle 49"/>
                <p:cNvSpPr/>
                <p:nvPr/>
              </p:nvSpPr>
              <p:spPr>
                <a:xfrm>
                  <a:off x="336" y="0"/>
                  <a:ext cx="2736" cy="288"/>
                </a:xfrm>
                <a:prstGeom prst="rect">
                  <a:avLst/>
                </a:prstGeom>
                <a:gradFill rotWithShape="1">
                  <a:gsLst>
                    <a:gs pos="0">
                      <a:srgbClr val="DCE2FF"/>
                    </a:gs>
                    <a:gs pos="100000">
                      <a:srgbClr val="9EB0FE"/>
                    </a:gs>
                  </a:gsLst>
                  <a:lin ang="0" scaled="1"/>
                  <a:tileRect/>
                </a:gradFill>
                <a:ln w="9525">
                  <a:noFill/>
                </a:ln>
                <a:effectLst>
                  <a:prstShdw prst="shdw17" dist="63500" dir="5400000">
                    <a:srgbClr val="5F6A98"/>
                  </a:prstShdw>
                </a:effectLst>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7116" name="Rectangle 50"/>
                <p:cNvSpPr/>
                <p:nvPr/>
              </p:nvSpPr>
              <p:spPr>
                <a:xfrm>
                  <a:off x="0" y="0"/>
                  <a:ext cx="384" cy="288"/>
                </a:xfrm>
                <a:prstGeom prst="rect">
                  <a:avLst/>
                </a:prstGeom>
                <a:gradFill rotWithShape="1">
                  <a:gsLst>
                    <a:gs pos="0">
                      <a:srgbClr val="A971ED"/>
                    </a:gs>
                    <a:gs pos="50000">
                      <a:srgbClr val="573A7A"/>
                    </a:gs>
                    <a:gs pos="100000">
                      <a:srgbClr val="A971ED"/>
                    </a:gs>
                  </a:gsLst>
                  <a:lin ang="0" scaled="1"/>
                  <a:tileRect/>
                </a:gradFill>
                <a:ln w="9525">
                  <a:noFill/>
                </a:ln>
                <a:effectLst>
                  <a:prstShdw prst="shdw17" dist="63500" dir="5400000">
                    <a:srgbClr val="65448E"/>
                  </a:prstShdw>
                </a:effectLst>
              </p:spPr>
              <p:txBody>
                <a:bodyPr wrap="none" anchor="ctr"/>
                <a:p>
                  <a:pPr algn="ctr" eaLnBrk="0" hangingPunct="0">
                    <a:buFont typeface="Arial" panose="020B0604020202020204" pitchFamily="34" charset="0"/>
                  </a:pPr>
                  <a:r>
                    <a:rPr lang="en-US" altLang="zh-CN" dirty="0">
                      <a:solidFill>
                        <a:schemeClr val="bg1"/>
                      </a:solidFill>
                      <a:latin typeface="Arial" panose="020B0604020202020204" pitchFamily="34" charset="0"/>
                      <a:ea typeface="宋体" panose="02010600030101010101" pitchFamily="2" charset="-122"/>
                    </a:rPr>
                    <a:t>2.</a:t>
                  </a:r>
                  <a:endParaRPr lang="en-US" altLang="zh-CN" dirty="0">
                    <a:solidFill>
                      <a:schemeClr val="bg1"/>
                    </a:solidFill>
                    <a:latin typeface="Arial" panose="020B0604020202020204" pitchFamily="34" charset="0"/>
                    <a:ea typeface="宋体" panose="02010600030101010101" pitchFamily="2" charset="-122"/>
                  </a:endParaRPr>
                </a:p>
              </p:txBody>
            </p:sp>
          </p:grpSp>
          <p:sp>
            <p:nvSpPr>
              <p:cNvPr id="47117" name="Rectangle 14"/>
              <p:cNvSpPr/>
              <p:nvPr/>
            </p:nvSpPr>
            <p:spPr>
              <a:xfrm>
                <a:off x="544" y="47"/>
                <a:ext cx="3311" cy="716"/>
              </a:xfrm>
              <a:prstGeom prst="rect">
                <a:avLst/>
              </a:prstGeom>
              <a:noFill/>
              <a:ln w="9525">
                <a:noFill/>
              </a:ln>
            </p:spPr>
            <p:txBody>
              <a:bodyPr anchor="t">
                <a:spAutoFit/>
              </a:bodyPr>
              <a:p>
                <a:pPr>
                  <a:lnSpc>
                    <a:spcPct val="130000"/>
                  </a:lnSpc>
                  <a:buFont typeface="Arial" panose="020B0604020202020204" pitchFamily="34" charset="0"/>
                </a:pPr>
                <a:r>
                  <a:rPr lang="zh-CN" altLang="en-US" b="0" dirty="0">
                    <a:latin typeface="Times New Roman" panose="02020603050405020304" pitchFamily="18" charset="0"/>
                    <a:ea typeface="黑体" panose="02010609060101010101" pitchFamily="49" charset="-122"/>
                  </a:rPr>
                  <a:t>员工对自己低水平的绩效不愿意承担责任</a:t>
                </a:r>
                <a:endParaRPr lang="zh-CN" altLang="en-US" b="0" dirty="0">
                  <a:latin typeface="Times New Roman" panose="02020603050405020304" pitchFamily="18" charset="0"/>
                  <a:ea typeface="黑体" panose="02010609060101010101" pitchFamily="49" charset="-122"/>
                </a:endParaRPr>
              </a:p>
            </p:txBody>
          </p:sp>
        </p:grpSp>
        <p:grpSp>
          <p:nvGrpSpPr>
            <p:cNvPr id="47118" name="Group 15"/>
            <p:cNvGrpSpPr/>
            <p:nvPr/>
          </p:nvGrpSpPr>
          <p:grpSpPr>
            <a:xfrm>
              <a:off x="1642" y="7100"/>
              <a:ext cx="11680" cy="1022"/>
              <a:chOff x="0" y="0"/>
              <a:chExt cx="3991" cy="949"/>
            </a:xfrm>
          </p:grpSpPr>
          <p:grpSp>
            <p:nvGrpSpPr>
              <p:cNvPr id="47119" name="Group 16"/>
              <p:cNvGrpSpPr/>
              <p:nvPr/>
            </p:nvGrpSpPr>
            <p:grpSpPr>
              <a:xfrm>
                <a:off x="0" y="0"/>
                <a:ext cx="3991" cy="949"/>
                <a:chOff x="0" y="0"/>
                <a:chExt cx="3072" cy="288"/>
              </a:xfrm>
            </p:grpSpPr>
            <p:sp>
              <p:nvSpPr>
                <p:cNvPr id="47120" name="Rectangle 49"/>
                <p:cNvSpPr/>
                <p:nvPr/>
              </p:nvSpPr>
              <p:spPr>
                <a:xfrm>
                  <a:off x="336" y="0"/>
                  <a:ext cx="2736" cy="288"/>
                </a:xfrm>
                <a:prstGeom prst="rect">
                  <a:avLst/>
                </a:prstGeom>
                <a:gradFill rotWithShape="1">
                  <a:gsLst>
                    <a:gs pos="0">
                      <a:srgbClr val="DCE2FF"/>
                    </a:gs>
                    <a:gs pos="100000">
                      <a:srgbClr val="9EB0FE"/>
                    </a:gs>
                  </a:gsLst>
                  <a:lin ang="0" scaled="1"/>
                  <a:tileRect/>
                </a:gradFill>
                <a:ln w="9525">
                  <a:noFill/>
                </a:ln>
                <a:effectLst>
                  <a:prstShdw prst="shdw17" dist="63500" dir="5400000">
                    <a:srgbClr val="5F6A98"/>
                  </a:prstShdw>
                </a:effectLst>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7121" name="Rectangle 50"/>
                <p:cNvSpPr/>
                <p:nvPr/>
              </p:nvSpPr>
              <p:spPr>
                <a:xfrm>
                  <a:off x="0" y="0"/>
                  <a:ext cx="384" cy="288"/>
                </a:xfrm>
                <a:prstGeom prst="rect">
                  <a:avLst/>
                </a:prstGeom>
                <a:gradFill rotWithShape="1">
                  <a:gsLst>
                    <a:gs pos="0">
                      <a:srgbClr val="A971ED"/>
                    </a:gs>
                    <a:gs pos="50000">
                      <a:srgbClr val="573A7A"/>
                    </a:gs>
                    <a:gs pos="100000">
                      <a:srgbClr val="A971ED"/>
                    </a:gs>
                  </a:gsLst>
                  <a:lin ang="0" scaled="1"/>
                  <a:tileRect/>
                </a:gradFill>
                <a:ln w="9525">
                  <a:noFill/>
                </a:ln>
                <a:effectLst>
                  <a:prstShdw prst="shdw17" dist="63500" dir="5400000">
                    <a:srgbClr val="65448E"/>
                  </a:prstShdw>
                </a:effectLst>
              </p:spPr>
              <p:txBody>
                <a:bodyPr wrap="none" anchor="ctr"/>
                <a:p>
                  <a:pPr algn="ctr" eaLnBrk="0" hangingPunct="0">
                    <a:buFont typeface="Arial" panose="020B0604020202020204" pitchFamily="34" charset="0"/>
                  </a:pPr>
                  <a:r>
                    <a:rPr lang="en-US" altLang="zh-CN" dirty="0">
                      <a:solidFill>
                        <a:schemeClr val="bg1"/>
                      </a:solidFill>
                      <a:latin typeface="Arial" panose="020B0604020202020204" pitchFamily="34" charset="0"/>
                      <a:ea typeface="宋体" panose="02010600030101010101" pitchFamily="2" charset="-122"/>
                    </a:rPr>
                    <a:t>3.</a:t>
                  </a:r>
                  <a:endParaRPr lang="en-US" altLang="zh-CN" dirty="0">
                    <a:solidFill>
                      <a:schemeClr val="bg1"/>
                    </a:solidFill>
                    <a:latin typeface="Arial" panose="020B0604020202020204" pitchFamily="34" charset="0"/>
                    <a:ea typeface="宋体" panose="02010600030101010101" pitchFamily="2" charset="-122"/>
                  </a:endParaRPr>
                </a:p>
              </p:txBody>
            </p:sp>
          </p:grpSp>
          <p:sp>
            <p:nvSpPr>
              <p:cNvPr id="47122" name="Rectangle 19"/>
              <p:cNvSpPr/>
              <p:nvPr/>
            </p:nvSpPr>
            <p:spPr>
              <a:xfrm>
                <a:off x="544" y="46"/>
                <a:ext cx="3311" cy="715"/>
              </a:xfrm>
              <a:prstGeom prst="rect">
                <a:avLst/>
              </a:prstGeom>
              <a:noFill/>
              <a:ln w="9525">
                <a:noFill/>
              </a:ln>
            </p:spPr>
            <p:txBody>
              <a:bodyPr anchor="t">
                <a:spAutoFit/>
              </a:bodyPr>
              <a:p>
                <a:pPr>
                  <a:lnSpc>
                    <a:spcPct val="130000"/>
                  </a:lnSpc>
                  <a:buFont typeface="Arial" panose="020B0604020202020204" pitchFamily="34" charset="0"/>
                </a:pPr>
                <a:r>
                  <a:rPr lang="zh-CN" altLang="en-US" b="0" dirty="0">
                    <a:latin typeface="Times New Roman" panose="02020603050405020304" pitchFamily="18" charset="0"/>
                    <a:ea typeface="黑体" panose="02010609060101010101" pitchFamily="49" charset="-122"/>
                  </a:rPr>
                  <a:t>员工不同意考绩结果，而且提供了确切的材料来反驳</a:t>
                </a:r>
                <a:endParaRPr lang="zh-CN" altLang="en-US" b="0" dirty="0">
                  <a:latin typeface="Times New Roman" panose="02020603050405020304" pitchFamily="18" charset="0"/>
                  <a:ea typeface="黑体" panose="02010609060101010101" pitchFamily="49" charset="-122"/>
                </a:endParaRPr>
              </a:p>
            </p:txBody>
          </p:sp>
        </p:grpSp>
        <p:grpSp>
          <p:nvGrpSpPr>
            <p:cNvPr id="47123" name="Group 20"/>
            <p:cNvGrpSpPr/>
            <p:nvPr/>
          </p:nvGrpSpPr>
          <p:grpSpPr>
            <a:xfrm>
              <a:off x="1642" y="8575"/>
              <a:ext cx="11680" cy="1022"/>
              <a:chOff x="0" y="0"/>
              <a:chExt cx="3991" cy="949"/>
            </a:xfrm>
          </p:grpSpPr>
          <p:grpSp>
            <p:nvGrpSpPr>
              <p:cNvPr id="47124" name="Group 21"/>
              <p:cNvGrpSpPr/>
              <p:nvPr/>
            </p:nvGrpSpPr>
            <p:grpSpPr>
              <a:xfrm>
                <a:off x="0" y="0"/>
                <a:ext cx="3991" cy="949"/>
                <a:chOff x="0" y="0"/>
                <a:chExt cx="3072" cy="288"/>
              </a:xfrm>
            </p:grpSpPr>
            <p:sp>
              <p:nvSpPr>
                <p:cNvPr id="47125" name="Rectangle 49"/>
                <p:cNvSpPr/>
                <p:nvPr/>
              </p:nvSpPr>
              <p:spPr>
                <a:xfrm>
                  <a:off x="336" y="0"/>
                  <a:ext cx="2736" cy="288"/>
                </a:xfrm>
                <a:prstGeom prst="rect">
                  <a:avLst/>
                </a:prstGeom>
                <a:gradFill rotWithShape="1">
                  <a:gsLst>
                    <a:gs pos="0">
                      <a:srgbClr val="DCE2FF"/>
                    </a:gs>
                    <a:gs pos="100000">
                      <a:srgbClr val="9EB0FE"/>
                    </a:gs>
                  </a:gsLst>
                  <a:lin ang="0" scaled="1"/>
                  <a:tileRect/>
                </a:gradFill>
                <a:ln w="9525">
                  <a:noFill/>
                </a:ln>
                <a:effectLst>
                  <a:prstShdw prst="shdw17" dist="63500" dir="5400000">
                    <a:srgbClr val="5F6A98"/>
                  </a:prstShdw>
                </a:effectLst>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7126" name="Rectangle 50"/>
                <p:cNvSpPr/>
                <p:nvPr/>
              </p:nvSpPr>
              <p:spPr>
                <a:xfrm>
                  <a:off x="0" y="0"/>
                  <a:ext cx="384" cy="288"/>
                </a:xfrm>
                <a:prstGeom prst="rect">
                  <a:avLst/>
                </a:prstGeom>
                <a:gradFill rotWithShape="1">
                  <a:gsLst>
                    <a:gs pos="0">
                      <a:srgbClr val="A971ED"/>
                    </a:gs>
                    <a:gs pos="50000">
                      <a:srgbClr val="573A7A"/>
                    </a:gs>
                    <a:gs pos="100000">
                      <a:srgbClr val="A971ED"/>
                    </a:gs>
                  </a:gsLst>
                  <a:lin ang="0" scaled="1"/>
                  <a:tileRect/>
                </a:gradFill>
                <a:ln w="9525">
                  <a:noFill/>
                </a:ln>
                <a:effectLst>
                  <a:prstShdw prst="shdw17" dist="63500" dir="5400000">
                    <a:srgbClr val="65448E"/>
                  </a:prstShdw>
                </a:effectLst>
              </p:spPr>
              <p:txBody>
                <a:bodyPr wrap="none" anchor="ctr"/>
                <a:p>
                  <a:pPr algn="ctr" eaLnBrk="0" hangingPunct="0">
                    <a:buFont typeface="Arial" panose="020B0604020202020204" pitchFamily="34" charset="0"/>
                  </a:pPr>
                  <a:r>
                    <a:rPr lang="en-US" altLang="zh-CN" dirty="0">
                      <a:solidFill>
                        <a:schemeClr val="bg1"/>
                      </a:solidFill>
                      <a:latin typeface="Arial" panose="020B0604020202020204" pitchFamily="34" charset="0"/>
                      <a:ea typeface="宋体" panose="02010600030101010101" pitchFamily="2" charset="-122"/>
                    </a:rPr>
                    <a:t>4.</a:t>
                  </a:r>
                  <a:endParaRPr lang="en-US" altLang="zh-CN" dirty="0">
                    <a:solidFill>
                      <a:schemeClr val="bg1"/>
                    </a:solidFill>
                    <a:latin typeface="Arial" panose="020B0604020202020204" pitchFamily="34" charset="0"/>
                    <a:ea typeface="宋体" panose="02010600030101010101" pitchFamily="2" charset="-122"/>
                  </a:endParaRPr>
                </a:p>
              </p:txBody>
            </p:sp>
          </p:grpSp>
          <p:sp>
            <p:nvSpPr>
              <p:cNvPr id="47127" name="Rectangle 24"/>
              <p:cNvSpPr/>
              <p:nvPr/>
            </p:nvSpPr>
            <p:spPr>
              <a:xfrm>
                <a:off x="544" y="46"/>
                <a:ext cx="3311" cy="715"/>
              </a:xfrm>
              <a:prstGeom prst="rect">
                <a:avLst/>
              </a:prstGeom>
              <a:noFill/>
              <a:ln w="9525">
                <a:noFill/>
              </a:ln>
            </p:spPr>
            <p:txBody>
              <a:bodyPr anchor="t">
                <a:spAutoFit/>
              </a:bodyPr>
              <a:p>
                <a:pPr>
                  <a:lnSpc>
                    <a:spcPct val="130000"/>
                  </a:lnSpc>
                  <a:buFont typeface="Arial" panose="020B0604020202020204" pitchFamily="34" charset="0"/>
                </a:pPr>
                <a:r>
                  <a:rPr lang="zh-CN" altLang="en-US" b="0" dirty="0">
                    <a:latin typeface="Times New Roman" panose="02020603050405020304" pitchFamily="18" charset="0"/>
                    <a:ea typeface="黑体" panose="02010609060101010101" pitchFamily="49" charset="-122"/>
                  </a:rPr>
                  <a:t>员工一言不发地接受了考核结果</a:t>
                </a:r>
                <a:endParaRPr lang="zh-CN" altLang="en-US" b="0" dirty="0">
                  <a:latin typeface="Times New Roman" panose="02020603050405020304" pitchFamily="18" charset="0"/>
                  <a:ea typeface="黑体" panose="02010609060101010101" pitchFamily="49"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1000" fill="hold"/>
                                        <p:tgtEl>
                                          <p:spTgt spid="29700"/>
                                        </p:tgtEl>
                                        <p:attrNameLst>
                                          <p:attrName>ppt_x</p:attrName>
                                        </p:attrNameLst>
                                      </p:cBhvr>
                                      <p:tavLst>
                                        <p:tav tm="0">
                                          <p:val>
                                            <p:strVal val="#ppt_x"/>
                                          </p:val>
                                        </p:tav>
                                        <p:tav tm="100000">
                                          <p:val>
                                            <p:strVal val="#ppt_x"/>
                                          </p:val>
                                        </p:tav>
                                      </p:tavLst>
                                    </p:anim>
                                    <p:anim calcmode="lin" valueType="num">
                                      <p:cBhvr additive="base">
                                        <p:cTn id="8" dur="1000" fill="hold"/>
                                        <p:tgtEl>
                                          <p:spTgt spid="2970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9700">
                                            <p:txEl>
                                              <p:charRg st="0" end="11"/>
                                            </p:txEl>
                                          </p:spTgt>
                                        </p:tgtEl>
                                        <p:attrNameLst>
                                          <p:attrName>style.visibility</p:attrName>
                                        </p:attrNameLst>
                                      </p:cBhvr>
                                      <p:to>
                                        <p:strVal val="visible"/>
                                      </p:to>
                                    </p:set>
                                    <p:anim calcmode="lin" valueType="num">
                                      <p:cBhvr additive="base">
                                        <p:cTn id="11" dur="1000" fill="hold"/>
                                        <p:tgtEl>
                                          <p:spTgt spid="29700">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9700">
                                            <p:txEl>
                                              <p:charRg st="0"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4" name="Rectangle 4"/>
          <p:cNvSpPr/>
          <p:nvPr/>
        </p:nvSpPr>
        <p:spPr>
          <a:xfrm>
            <a:off x="2901950" y="1530350"/>
            <a:ext cx="3340100" cy="55880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（二）考绩结果的分析</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781050" y="2608263"/>
            <a:ext cx="8002588" cy="2728912"/>
            <a:chOff x="0" y="0"/>
            <a:chExt cx="11682" cy="4488"/>
          </a:xfrm>
        </p:grpSpPr>
        <p:sp>
          <p:nvSpPr>
            <p:cNvPr id="48131" name="Oval 2"/>
            <p:cNvSpPr/>
            <p:nvPr/>
          </p:nvSpPr>
          <p:spPr>
            <a:xfrm>
              <a:off x="2782" y="0"/>
              <a:ext cx="6193" cy="2640"/>
            </a:xfrm>
            <a:prstGeom prst="ellipse">
              <a:avLst/>
            </a:prstGeom>
            <a:noFill/>
            <a:ln w="12700" cap="flat" cmpd="sng">
              <a:solidFill>
                <a:schemeClr val="accent1"/>
              </a:solidFill>
              <a:prstDash val="sysDot"/>
              <a:round/>
              <a:headEnd type="none" w="med" len="med"/>
              <a:tailEnd type="none" w="med" len="med"/>
            </a:ln>
            <a:scene3d>
              <a:camera prst="legacyPerspectiveFront">
                <a:rot lat="20100000" lon="20100000" rev="0"/>
              </a:camera>
              <a:lightRig rig="legacyFlat2" dir="t"/>
            </a:scene3d>
            <a:sp3d extrusionH="430200" prstMaterial="legacyMatte">
              <a:bevelT w="13500" h="13500" prst="angle"/>
              <a:bevelB w="13500" h="13500" prst="angle"/>
              <a:extrusionClr>
                <a:schemeClr val="accent1"/>
              </a:extrusionClr>
            </a:sp3d>
          </p:spPr>
          <p:txBody>
            <a:bodyPr wrap="none" anchor="ctr">
              <a:flatTx/>
            </a:bodyPr>
            <a:p>
              <a:pPr algn="ctr" eaLnBrk="0" hangingPunct="0">
                <a:buFont typeface="Arial" panose="020B0604020202020204" pitchFamily="34" charset="0"/>
              </a:pPr>
              <a:endParaRPr lang="ko-KR" altLang="en-US" sz="1800" b="0" dirty="0">
                <a:solidFill>
                  <a:schemeClr val="tx1"/>
                </a:solidFill>
                <a:latin typeface="Times New Roman" panose="02020603050405020304" pitchFamily="18" charset="0"/>
                <a:ea typeface="Gulim" pitchFamily="34" charset="-127"/>
              </a:endParaRPr>
            </a:p>
          </p:txBody>
        </p:sp>
        <p:sp>
          <p:nvSpPr>
            <p:cNvPr id="48132" name="Text Box 4"/>
            <p:cNvSpPr txBox="1"/>
            <p:nvPr/>
          </p:nvSpPr>
          <p:spPr>
            <a:xfrm>
              <a:off x="3970" y="3832"/>
              <a:ext cx="3515" cy="656"/>
            </a:xfrm>
            <a:prstGeom prst="rect">
              <a:avLst/>
            </a:prstGeom>
            <a:noFill/>
            <a:ln w="9525">
              <a:noFill/>
            </a:ln>
          </p:spPr>
          <p:txBody>
            <a:bodyPr anchor="t">
              <a:spAutoFit/>
            </a:bodyPr>
            <a:p>
              <a:pPr algn="ctr" latinLnBrk="1">
                <a:buFont typeface="Arial" panose="020B0604020202020204" pitchFamily="34" charset="0"/>
              </a:pPr>
              <a:r>
                <a:rPr lang="zh-CN" altLang="en-US" dirty="0">
                  <a:latin typeface="Times New Roman" panose="02020603050405020304" pitchFamily="18" charset="0"/>
                  <a:ea typeface="黑体" panose="02010609060101010101" pitchFamily="49" charset="-122"/>
                </a:rPr>
                <a:t>工作态度</a:t>
              </a:r>
              <a:endParaRPr lang="en-US" altLang="zh-CN" dirty="0">
                <a:latin typeface="Times New Roman" panose="02020603050405020304" pitchFamily="18" charset="0"/>
                <a:ea typeface="黑体" panose="02010609060101010101" pitchFamily="49" charset="-122"/>
              </a:endParaRPr>
            </a:p>
          </p:txBody>
        </p:sp>
        <p:sp>
          <p:nvSpPr>
            <p:cNvPr id="48133" name="Text Box 5"/>
            <p:cNvSpPr txBox="1"/>
            <p:nvPr/>
          </p:nvSpPr>
          <p:spPr>
            <a:xfrm>
              <a:off x="7422" y="2584"/>
              <a:ext cx="4260" cy="656"/>
            </a:xfrm>
            <a:prstGeom prst="rect">
              <a:avLst/>
            </a:prstGeom>
            <a:noFill/>
            <a:ln w="9525">
              <a:noFill/>
            </a:ln>
          </p:spPr>
          <p:txBody>
            <a:bodyPr anchor="t">
              <a:spAutoFit/>
            </a:bodyPr>
            <a:p>
              <a:pPr algn="ctr" latinLnBrk="1">
                <a:buFont typeface="Arial" panose="020B0604020202020204" pitchFamily="34" charset="0"/>
              </a:pPr>
              <a:r>
                <a:rPr lang="en-US" altLang="zh-CN" dirty="0">
                  <a:latin typeface="Times New Roman" panose="02020603050405020304" pitchFamily="18" charset="0"/>
                  <a:ea typeface="黑体" panose="02010609060101010101" pitchFamily="49" charset="-122"/>
                </a:rPr>
                <a:t>工作能力</a:t>
              </a:r>
              <a:endParaRPr lang="en-US" altLang="zh-CN" dirty="0">
                <a:latin typeface="Times New Roman" panose="02020603050405020304" pitchFamily="18" charset="0"/>
                <a:ea typeface="黑体" panose="02010609060101010101" pitchFamily="49" charset="-122"/>
              </a:endParaRPr>
            </a:p>
          </p:txBody>
        </p:sp>
        <p:sp>
          <p:nvSpPr>
            <p:cNvPr id="48134" name="Text Box 6"/>
            <p:cNvSpPr txBox="1"/>
            <p:nvPr/>
          </p:nvSpPr>
          <p:spPr>
            <a:xfrm>
              <a:off x="0" y="2495"/>
              <a:ext cx="3627" cy="656"/>
            </a:xfrm>
            <a:prstGeom prst="rect">
              <a:avLst/>
            </a:prstGeom>
            <a:noFill/>
            <a:ln w="9525">
              <a:noFill/>
            </a:ln>
          </p:spPr>
          <p:txBody>
            <a:bodyPr anchor="t">
              <a:spAutoFit/>
            </a:bodyPr>
            <a:p>
              <a:pPr algn="ctr" eaLnBrk="0" hangingPunct="0">
                <a:buFont typeface="Arial" panose="020B0604020202020204" pitchFamily="34" charset="0"/>
              </a:pPr>
              <a:r>
                <a:rPr lang="zh-CN" altLang="en-US" dirty="0">
                  <a:latin typeface="Times New Roman" panose="02020603050405020304" pitchFamily="18" charset="0"/>
                  <a:ea typeface="黑体" panose="02010609060101010101" pitchFamily="49" charset="-122"/>
                </a:rPr>
                <a:t>工作业绩</a:t>
              </a:r>
              <a:endParaRPr lang="en-US" altLang="zh-CN" dirty="0">
                <a:latin typeface="Times New Roman" panose="02020603050405020304" pitchFamily="18" charset="0"/>
                <a:ea typeface="黑体" panose="02010609060101010101" pitchFamily="49" charset="-122"/>
              </a:endParaRPr>
            </a:p>
          </p:txBody>
        </p:sp>
        <p:sp>
          <p:nvSpPr>
            <p:cNvPr id="48135" name="AutoShape 7"/>
            <p:cNvSpPr/>
            <p:nvPr/>
          </p:nvSpPr>
          <p:spPr>
            <a:xfrm rot="2820000">
              <a:off x="2643" y="2126"/>
              <a:ext cx="758" cy="482"/>
            </a:xfrm>
            <a:prstGeom prst="downArrow">
              <a:avLst>
                <a:gd name="adj1" fmla="val 50000"/>
                <a:gd name="adj2" fmla="val 25000"/>
              </a:avLst>
            </a:prstGeom>
            <a:solidFill>
              <a:schemeClr val="folHlink"/>
            </a:solidFill>
            <a:ln w="9525">
              <a:noFill/>
            </a:ln>
          </p:spPr>
          <p:txBody>
            <a:bodyPr rot="10800000"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8136" name="AutoShape 8"/>
            <p:cNvSpPr/>
            <p:nvPr/>
          </p:nvSpPr>
          <p:spPr>
            <a:xfrm>
              <a:off x="5169" y="2957"/>
              <a:ext cx="857" cy="427"/>
            </a:xfrm>
            <a:prstGeom prst="downArrow">
              <a:avLst>
                <a:gd name="adj1" fmla="val 50000"/>
                <a:gd name="adj2" fmla="val 25000"/>
              </a:avLst>
            </a:prstGeom>
            <a:solidFill>
              <a:schemeClr val="folHlink"/>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8137" name="AutoShape 9"/>
            <p:cNvSpPr/>
            <p:nvPr/>
          </p:nvSpPr>
          <p:spPr>
            <a:xfrm rot="-2880000">
              <a:off x="8047" y="2278"/>
              <a:ext cx="758" cy="483"/>
            </a:xfrm>
            <a:prstGeom prst="downArrow">
              <a:avLst>
                <a:gd name="adj1" fmla="val 50000"/>
                <a:gd name="adj2" fmla="val 25000"/>
              </a:avLst>
            </a:prstGeom>
            <a:solidFill>
              <a:schemeClr val="folHlink"/>
            </a:soli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1000" fill="hold"/>
                                        <p:tgtEl>
                                          <p:spTgt spid="30724"/>
                                        </p:tgtEl>
                                        <p:attrNameLst>
                                          <p:attrName>ppt_x</p:attrName>
                                        </p:attrNameLst>
                                      </p:cBhvr>
                                      <p:tavLst>
                                        <p:tav tm="0">
                                          <p:val>
                                            <p:strVal val="#ppt_x"/>
                                          </p:val>
                                        </p:tav>
                                        <p:tav tm="100000">
                                          <p:val>
                                            <p:strVal val="#ppt_x"/>
                                          </p:val>
                                        </p:tav>
                                      </p:tavLst>
                                    </p:anim>
                                    <p:anim calcmode="lin" valueType="num">
                                      <p:cBhvr additive="base">
                                        <p:cTn id="8" dur="1000" fill="hold"/>
                                        <p:tgtEl>
                                          <p:spTgt spid="307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724">
                                            <p:txEl>
                                              <p:charRg st="0" end="11"/>
                                            </p:txEl>
                                          </p:spTgt>
                                        </p:tgtEl>
                                        <p:attrNameLst>
                                          <p:attrName>style.visibility</p:attrName>
                                        </p:attrNameLst>
                                      </p:cBhvr>
                                      <p:to>
                                        <p:strVal val="visible"/>
                                      </p:to>
                                    </p:set>
                                    <p:anim calcmode="lin" valueType="num">
                                      <p:cBhvr additive="base">
                                        <p:cTn id="11" dur="1000" fill="hold"/>
                                        <p:tgtEl>
                                          <p:spTgt spid="30724">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0724">
                                            <p:txEl>
                                              <p:charRg st="0" end="1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Rectangle 4"/>
          <p:cNvSpPr/>
          <p:nvPr/>
        </p:nvSpPr>
        <p:spPr>
          <a:xfrm>
            <a:off x="2916238" y="1519238"/>
            <a:ext cx="3313112" cy="506412"/>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（三）考绩结果的运用</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1395412" y="2276475"/>
            <a:ext cx="10429875" cy="3889375"/>
            <a:chOff x="0" y="0"/>
            <a:chExt cx="16428" cy="6980"/>
          </a:xfrm>
        </p:grpSpPr>
        <p:sp>
          <p:nvSpPr>
            <p:cNvPr id="49155" name="AutoShape 11"/>
            <p:cNvSpPr/>
            <p:nvPr/>
          </p:nvSpPr>
          <p:spPr>
            <a:xfrm>
              <a:off x="4928" y="866"/>
              <a:ext cx="9806" cy="833"/>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56" name="Text Box 46"/>
            <p:cNvSpPr txBox="1"/>
            <p:nvPr/>
          </p:nvSpPr>
          <p:spPr>
            <a:xfrm>
              <a:off x="5221" y="1000"/>
              <a:ext cx="9737" cy="716"/>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buFont typeface="Arial" panose="020B0604020202020204" pitchFamily="34" charset="0"/>
              </a:pPr>
              <a:r>
                <a:rPr lang="zh-CN" altLang="en-US" b="0" dirty="0">
                  <a:latin typeface="Times New Roman" panose="02020603050405020304" pitchFamily="18" charset="0"/>
                  <a:ea typeface="黑体" panose="02010609060101010101" pitchFamily="49" charset="-122"/>
                </a:rPr>
                <a:t>绩效考核结果运用于利益分配</a:t>
              </a:r>
              <a:endParaRPr lang="zh-CN" altLang="en-US" b="0" dirty="0">
                <a:latin typeface="Times New Roman" panose="02020603050405020304" pitchFamily="18" charset="0"/>
                <a:ea typeface="黑体" panose="02010609060101010101" pitchFamily="49" charset="-122"/>
              </a:endParaRPr>
            </a:p>
          </p:txBody>
        </p:sp>
        <p:sp>
          <p:nvSpPr>
            <p:cNvPr id="31752" name="AutoShape 2"/>
            <p:cNvSpPr/>
            <p:nvPr/>
          </p:nvSpPr>
          <p:spPr bwMode="auto">
            <a:xfrm rot="5400000">
              <a:off x="-434" y="1169"/>
              <a:ext cx="5504" cy="4636"/>
            </a:xfrm>
            <a:custGeom>
              <a:avLst/>
              <a:gdLst>
                <a:gd name="T0" fmla="*/ 0 w 21600"/>
                <a:gd name="T1" fmla="*/ 0 h 21600"/>
                <a:gd name="T2" fmla="*/ 21600 w 21600"/>
                <a:gd name="T3" fmla="*/ 7713 h 21600"/>
              </a:gdLst>
              <a:ahLst/>
              <a:cxnLst>
                <a:cxn ang="0">
                  <a:pos x="10736" y="10800"/>
                </a:cxn>
                <a:cxn ang="0">
                  <a:pos x="10800" y="10736"/>
                </a:cxn>
                <a:cxn ang="0">
                  <a:pos x="10864" y="10799"/>
                </a:cxn>
                <a:cxn ang="0">
                  <a:pos x="21600" y="10800"/>
                </a:cxn>
                <a:cxn ang="0">
                  <a:pos x="10800" y="0"/>
                </a:cxn>
                <a:cxn ang="0">
                  <a:pos x="0" y="10800"/>
                </a:cxn>
                <a:cxn ang="0">
                  <a:pos x="10736" y="10800"/>
                </a:cxn>
              </a:cxnLst>
              <a:rect l="T0" t="T1" r="T2" b="T3"/>
              <a:pathLst>
                <a:path w="21600" h="21600">
                  <a:moveTo>
                    <a:pt x="10736" y="10800"/>
                  </a:moveTo>
                  <a:cubicBezTo>
                    <a:pt x="10736" y="10764"/>
                    <a:pt x="10764" y="10736"/>
                    <a:pt x="10800" y="10736"/>
                  </a:cubicBezTo>
                  <a:cubicBezTo>
                    <a:pt x="10835" y="10735"/>
                    <a:pt x="10863" y="10764"/>
                    <a:pt x="10864" y="10799"/>
                  </a:cubicBezTo>
                  <a:lnTo>
                    <a:pt x="21600" y="10800"/>
                  </a:lnTo>
                  <a:cubicBezTo>
                    <a:pt x="21600" y="4835"/>
                    <a:pt x="16764" y="0"/>
                    <a:pt x="10800" y="0"/>
                  </a:cubicBezTo>
                  <a:cubicBezTo>
                    <a:pt x="4835" y="0"/>
                    <a:pt x="0" y="4835"/>
                    <a:pt x="0" y="10800"/>
                  </a:cubicBezTo>
                  <a:lnTo>
                    <a:pt x="10736" y="10800"/>
                  </a:lnTo>
                  <a:close/>
                </a:path>
              </a:pathLst>
            </a:custGeom>
            <a:gradFill rotWithShape="1">
              <a:gsLst>
                <a:gs pos="0">
                  <a:schemeClr val="accent1"/>
                </a:gs>
                <a:gs pos="100000">
                  <a:srgbClr val="E0F1F2"/>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49158" name="AutoShape 3"/>
            <p:cNvPicPr/>
            <p:nvPr/>
          </p:nvPicPr>
          <p:blipFill>
            <a:blip r:embed="rId1"/>
            <a:stretch>
              <a:fillRect/>
            </a:stretch>
          </p:blipFill>
          <p:spPr>
            <a:xfrm>
              <a:off x="2408" y="0"/>
              <a:ext cx="2870" cy="6980"/>
            </a:xfrm>
            <a:prstGeom prst="rect">
              <a:avLst/>
            </a:prstGeom>
            <a:noFill/>
            <a:ln w="9525">
              <a:noFill/>
            </a:ln>
          </p:spPr>
        </p:pic>
        <p:sp>
          <p:nvSpPr>
            <p:cNvPr id="49159" name="Text Box 10"/>
            <p:cNvSpPr txBox="1"/>
            <p:nvPr/>
          </p:nvSpPr>
          <p:spPr>
            <a:xfrm rot="5400000">
              <a:off x="200" y="1788"/>
              <a:ext cx="6710" cy="3318"/>
            </a:xfrm>
            <a:prstGeom prst="rect">
              <a:avLst/>
            </a:prstGeom>
            <a:no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60" name="AutoShape 4"/>
            <p:cNvSpPr/>
            <p:nvPr/>
          </p:nvSpPr>
          <p:spPr>
            <a:xfrm>
              <a:off x="5402" y="3176"/>
              <a:ext cx="9783" cy="833"/>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49161" name="Group 12"/>
            <p:cNvGrpSpPr/>
            <p:nvPr/>
          </p:nvGrpSpPr>
          <p:grpSpPr>
            <a:xfrm>
              <a:off x="4818" y="3200"/>
              <a:ext cx="787" cy="790"/>
              <a:chOff x="0" y="0"/>
              <a:chExt cx="526" cy="526"/>
            </a:xfrm>
          </p:grpSpPr>
          <p:sp>
            <p:nvSpPr>
              <p:cNvPr id="49162" name="Oval 6"/>
              <p:cNvSpPr/>
              <p:nvPr/>
            </p:nvSpPr>
            <p:spPr>
              <a:xfrm>
                <a:off x="0" y="0"/>
                <a:ext cx="526" cy="526"/>
              </a:xfrm>
              <a:prstGeom prst="ellipse">
                <a:avLst/>
              </a:prstGeom>
              <a:solidFill>
                <a:schemeClr val="accent1"/>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63" name="Oval 7"/>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64" name="Oval 8"/>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65" name="Oval 9"/>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66" name="Oval 10"/>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49167" name="AutoShape 11"/>
            <p:cNvSpPr/>
            <p:nvPr/>
          </p:nvSpPr>
          <p:spPr>
            <a:xfrm>
              <a:off x="5267" y="2032"/>
              <a:ext cx="9806" cy="833"/>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49168" name="Group 19"/>
            <p:cNvGrpSpPr/>
            <p:nvPr/>
          </p:nvGrpSpPr>
          <p:grpSpPr>
            <a:xfrm>
              <a:off x="4684" y="2055"/>
              <a:ext cx="787" cy="790"/>
              <a:chOff x="0" y="0"/>
              <a:chExt cx="526" cy="526"/>
            </a:xfrm>
          </p:grpSpPr>
          <p:sp>
            <p:nvSpPr>
              <p:cNvPr id="49169" name="Oval 13"/>
              <p:cNvSpPr/>
              <p:nvPr/>
            </p:nvSpPr>
            <p:spPr>
              <a:xfrm>
                <a:off x="0" y="0"/>
                <a:ext cx="526" cy="526"/>
              </a:xfrm>
              <a:prstGeom prst="ellipse">
                <a:avLst/>
              </a:prstGeom>
              <a:solidFill>
                <a:schemeClr val="accent1"/>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70" name="Oval 14"/>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71" name="Oval 15"/>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72" name="Oval 16"/>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73" name="Oval 17"/>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49174" name="Group 25"/>
            <p:cNvGrpSpPr/>
            <p:nvPr/>
          </p:nvGrpSpPr>
          <p:grpSpPr>
            <a:xfrm>
              <a:off x="4277" y="908"/>
              <a:ext cx="788" cy="790"/>
              <a:chOff x="0" y="0"/>
              <a:chExt cx="526" cy="526"/>
            </a:xfrm>
          </p:grpSpPr>
          <p:sp>
            <p:nvSpPr>
              <p:cNvPr id="49175" name="Oval 20"/>
              <p:cNvSpPr/>
              <p:nvPr/>
            </p:nvSpPr>
            <p:spPr>
              <a:xfrm>
                <a:off x="0" y="0"/>
                <a:ext cx="526" cy="526"/>
              </a:xfrm>
              <a:prstGeom prst="ellipse">
                <a:avLst/>
              </a:prstGeom>
              <a:solidFill>
                <a:schemeClr val="accent1"/>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76" name="Oval 21"/>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77" name="Oval 22"/>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78" name="Oval 23"/>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79" name="Oval 24"/>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49180" name="AutoShape 25"/>
            <p:cNvSpPr/>
            <p:nvPr/>
          </p:nvSpPr>
          <p:spPr>
            <a:xfrm>
              <a:off x="5266" y="4321"/>
              <a:ext cx="9919" cy="835"/>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49181" name="Group 32"/>
            <p:cNvGrpSpPr/>
            <p:nvPr/>
          </p:nvGrpSpPr>
          <p:grpSpPr>
            <a:xfrm>
              <a:off x="4684" y="4345"/>
              <a:ext cx="787" cy="790"/>
              <a:chOff x="0" y="0"/>
              <a:chExt cx="526" cy="526"/>
            </a:xfrm>
          </p:grpSpPr>
          <p:sp>
            <p:nvSpPr>
              <p:cNvPr id="49182" name="Oval 27"/>
              <p:cNvSpPr/>
              <p:nvPr/>
            </p:nvSpPr>
            <p:spPr>
              <a:xfrm>
                <a:off x="0" y="0"/>
                <a:ext cx="526" cy="526"/>
              </a:xfrm>
              <a:prstGeom prst="ellipse">
                <a:avLst/>
              </a:prstGeom>
              <a:solidFill>
                <a:schemeClr val="accent1"/>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83" name="Oval 28"/>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84" name="Oval 29"/>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85" name="Oval 30"/>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86" name="Oval 31"/>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49187" name="AutoShape 32"/>
            <p:cNvSpPr/>
            <p:nvPr/>
          </p:nvSpPr>
          <p:spPr>
            <a:xfrm>
              <a:off x="4560" y="5466"/>
              <a:ext cx="10852" cy="835"/>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49188" name="Group 39"/>
            <p:cNvGrpSpPr/>
            <p:nvPr/>
          </p:nvGrpSpPr>
          <p:grpSpPr>
            <a:xfrm>
              <a:off x="3978" y="5493"/>
              <a:ext cx="788" cy="790"/>
              <a:chOff x="0" y="0"/>
              <a:chExt cx="526" cy="526"/>
            </a:xfrm>
          </p:grpSpPr>
          <p:sp>
            <p:nvSpPr>
              <p:cNvPr id="49189" name="Oval 34"/>
              <p:cNvSpPr/>
              <p:nvPr/>
            </p:nvSpPr>
            <p:spPr>
              <a:xfrm>
                <a:off x="0" y="0"/>
                <a:ext cx="526" cy="526"/>
              </a:xfrm>
              <a:prstGeom prst="ellipse">
                <a:avLst/>
              </a:prstGeom>
              <a:solidFill>
                <a:schemeClr val="accent1"/>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90" name="Oval 35"/>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91" name="Oval 36"/>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92" name="Oval 37"/>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9193" name="Oval 38"/>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49194" name="Text Box 40"/>
            <p:cNvSpPr txBox="1"/>
            <p:nvPr/>
          </p:nvSpPr>
          <p:spPr>
            <a:xfrm>
              <a:off x="4401" y="993"/>
              <a:ext cx="490" cy="577"/>
            </a:xfrm>
            <a:prstGeom prst="rect">
              <a:avLst/>
            </a:prstGeom>
            <a:noFill/>
            <a:ln w="9525">
              <a:noFill/>
            </a:ln>
          </p:spPr>
          <p:txBody>
            <a:bodyPr wrap="none" anchor="t">
              <a:spAutoFit/>
            </a:bodyPr>
            <a:p>
              <a:pPr algn="ctr" eaLnBrk="0" hangingPunct="0">
                <a:buFont typeface="Arial" panose="020B0604020202020204" pitchFamily="34" charset="0"/>
              </a:pPr>
              <a:r>
                <a:rPr lang="en-US" altLang="zh-CN" sz="1800" dirty="0">
                  <a:solidFill>
                    <a:srgbClr val="000000"/>
                  </a:solidFill>
                  <a:latin typeface="Arial" panose="020B0604020202020204" pitchFamily="34" charset="0"/>
                  <a:ea typeface="宋体" panose="02010600030101010101" pitchFamily="2" charset="-122"/>
                </a:rPr>
                <a:t>1</a:t>
              </a:r>
              <a:endParaRPr lang="en-US" altLang="zh-CN" sz="1800" dirty="0">
                <a:solidFill>
                  <a:srgbClr val="000000"/>
                </a:solidFill>
                <a:latin typeface="Arial" panose="020B0604020202020204" pitchFamily="34" charset="0"/>
                <a:ea typeface="宋体" panose="02010600030101010101" pitchFamily="2" charset="-122"/>
              </a:endParaRPr>
            </a:p>
          </p:txBody>
        </p:sp>
        <p:sp>
          <p:nvSpPr>
            <p:cNvPr id="49195" name="Text Box 41"/>
            <p:cNvSpPr txBox="1"/>
            <p:nvPr/>
          </p:nvSpPr>
          <p:spPr>
            <a:xfrm>
              <a:off x="4828" y="2165"/>
              <a:ext cx="488" cy="578"/>
            </a:xfrm>
            <a:prstGeom prst="rect">
              <a:avLst/>
            </a:prstGeom>
            <a:noFill/>
            <a:ln w="9525">
              <a:noFill/>
            </a:ln>
          </p:spPr>
          <p:txBody>
            <a:bodyPr wrap="none" anchor="t">
              <a:spAutoFit/>
            </a:bodyPr>
            <a:p>
              <a:pPr algn="ctr" eaLnBrk="0" hangingPunct="0">
                <a:buFont typeface="Arial" panose="020B0604020202020204" pitchFamily="34" charset="0"/>
              </a:pPr>
              <a:r>
                <a:rPr lang="en-US" altLang="zh-CN" sz="1800" dirty="0">
                  <a:solidFill>
                    <a:srgbClr val="000000"/>
                  </a:solidFill>
                  <a:latin typeface="Arial" panose="020B0604020202020204" pitchFamily="34" charset="0"/>
                  <a:ea typeface="宋体" panose="02010600030101010101" pitchFamily="2" charset="-122"/>
                </a:rPr>
                <a:t>2</a:t>
              </a:r>
              <a:endParaRPr lang="en-US" altLang="zh-CN" sz="1800" dirty="0">
                <a:solidFill>
                  <a:srgbClr val="000000"/>
                </a:solidFill>
                <a:latin typeface="Arial" panose="020B0604020202020204" pitchFamily="34" charset="0"/>
                <a:ea typeface="宋体" panose="02010600030101010101" pitchFamily="2" charset="-122"/>
              </a:endParaRPr>
            </a:p>
          </p:txBody>
        </p:sp>
        <p:sp>
          <p:nvSpPr>
            <p:cNvPr id="49196" name="Text Box 42"/>
            <p:cNvSpPr txBox="1"/>
            <p:nvPr/>
          </p:nvSpPr>
          <p:spPr>
            <a:xfrm>
              <a:off x="4963" y="3308"/>
              <a:ext cx="488" cy="577"/>
            </a:xfrm>
            <a:prstGeom prst="rect">
              <a:avLst/>
            </a:prstGeom>
            <a:noFill/>
            <a:ln w="9525">
              <a:noFill/>
            </a:ln>
          </p:spPr>
          <p:txBody>
            <a:bodyPr wrap="none" anchor="t">
              <a:spAutoFit/>
            </a:bodyPr>
            <a:p>
              <a:pPr algn="ctr" eaLnBrk="0" hangingPunct="0">
                <a:buFont typeface="Arial" panose="020B0604020202020204" pitchFamily="34" charset="0"/>
              </a:pPr>
              <a:r>
                <a:rPr lang="en-US" altLang="zh-CN" sz="1800" dirty="0">
                  <a:solidFill>
                    <a:srgbClr val="000000"/>
                  </a:solidFill>
                  <a:latin typeface="Arial" panose="020B0604020202020204" pitchFamily="34" charset="0"/>
                  <a:ea typeface="宋体" panose="02010600030101010101" pitchFamily="2" charset="-122"/>
                </a:rPr>
                <a:t>3</a:t>
              </a:r>
              <a:endParaRPr lang="en-US" altLang="zh-CN" sz="1800" dirty="0">
                <a:solidFill>
                  <a:srgbClr val="000000"/>
                </a:solidFill>
                <a:latin typeface="Arial" panose="020B0604020202020204" pitchFamily="34" charset="0"/>
                <a:ea typeface="宋体" panose="02010600030101010101" pitchFamily="2" charset="-122"/>
              </a:endParaRPr>
            </a:p>
          </p:txBody>
        </p:sp>
        <p:sp>
          <p:nvSpPr>
            <p:cNvPr id="49197" name="Text Box 43"/>
            <p:cNvSpPr txBox="1"/>
            <p:nvPr/>
          </p:nvSpPr>
          <p:spPr>
            <a:xfrm>
              <a:off x="4828" y="4455"/>
              <a:ext cx="488" cy="578"/>
            </a:xfrm>
            <a:prstGeom prst="rect">
              <a:avLst/>
            </a:prstGeom>
            <a:noFill/>
            <a:ln w="9525">
              <a:noFill/>
            </a:ln>
          </p:spPr>
          <p:txBody>
            <a:bodyPr wrap="none" anchor="t">
              <a:spAutoFit/>
            </a:bodyPr>
            <a:p>
              <a:pPr algn="ctr" eaLnBrk="0" hangingPunct="0">
                <a:buFont typeface="Arial" panose="020B0604020202020204" pitchFamily="34" charset="0"/>
              </a:pPr>
              <a:r>
                <a:rPr lang="en-US" altLang="zh-CN" sz="1800" dirty="0">
                  <a:solidFill>
                    <a:srgbClr val="000000"/>
                  </a:solidFill>
                  <a:latin typeface="Arial" panose="020B0604020202020204" pitchFamily="34" charset="0"/>
                  <a:ea typeface="宋体" panose="02010600030101010101" pitchFamily="2" charset="-122"/>
                </a:rPr>
                <a:t>4</a:t>
              </a:r>
              <a:endParaRPr lang="en-US" altLang="zh-CN" sz="1800" dirty="0">
                <a:solidFill>
                  <a:srgbClr val="000000"/>
                </a:solidFill>
                <a:latin typeface="Arial" panose="020B0604020202020204" pitchFamily="34" charset="0"/>
                <a:ea typeface="宋体" panose="02010600030101010101" pitchFamily="2" charset="-122"/>
              </a:endParaRPr>
            </a:p>
          </p:txBody>
        </p:sp>
        <p:sp>
          <p:nvSpPr>
            <p:cNvPr id="49198" name="Text Box 44"/>
            <p:cNvSpPr txBox="1"/>
            <p:nvPr/>
          </p:nvSpPr>
          <p:spPr>
            <a:xfrm>
              <a:off x="4109" y="5605"/>
              <a:ext cx="490" cy="578"/>
            </a:xfrm>
            <a:prstGeom prst="rect">
              <a:avLst/>
            </a:prstGeom>
            <a:noFill/>
            <a:ln w="9525">
              <a:noFill/>
            </a:ln>
          </p:spPr>
          <p:txBody>
            <a:bodyPr wrap="none" anchor="t">
              <a:spAutoFit/>
            </a:bodyPr>
            <a:p>
              <a:pPr algn="ctr" eaLnBrk="0" hangingPunct="0">
                <a:buFont typeface="Arial" panose="020B0604020202020204" pitchFamily="34" charset="0"/>
              </a:pPr>
              <a:r>
                <a:rPr lang="en-US" altLang="zh-CN" sz="1800" dirty="0">
                  <a:solidFill>
                    <a:srgbClr val="000000"/>
                  </a:solidFill>
                  <a:latin typeface="Arial" panose="020B0604020202020204" pitchFamily="34" charset="0"/>
                  <a:ea typeface="宋体" panose="02010600030101010101" pitchFamily="2" charset="-122"/>
                </a:rPr>
                <a:t>5</a:t>
              </a:r>
              <a:endParaRPr lang="en-US" altLang="zh-CN" sz="1800" dirty="0">
                <a:solidFill>
                  <a:srgbClr val="000000"/>
                </a:solidFill>
                <a:latin typeface="Arial" panose="020B0604020202020204" pitchFamily="34" charset="0"/>
                <a:ea typeface="宋体" panose="02010600030101010101" pitchFamily="2" charset="-122"/>
              </a:endParaRPr>
            </a:p>
          </p:txBody>
        </p:sp>
        <p:sp>
          <p:nvSpPr>
            <p:cNvPr id="49199" name="Text Box 46"/>
            <p:cNvSpPr txBox="1"/>
            <p:nvPr/>
          </p:nvSpPr>
          <p:spPr>
            <a:xfrm>
              <a:off x="5561" y="2165"/>
              <a:ext cx="9737" cy="716"/>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buFont typeface="Arial" panose="020B0604020202020204" pitchFamily="34" charset="0"/>
              </a:pPr>
              <a:r>
                <a:rPr lang="zh-CN" altLang="en-US" b="0" dirty="0">
                  <a:latin typeface="Times New Roman" panose="02020603050405020304" pitchFamily="18" charset="0"/>
                  <a:ea typeface="黑体" panose="02010609060101010101" pitchFamily="49" charset="-122"/>
                </a:rPr>
                <a:t>绩效考核结果运用于职位管理、岗位调配</a:t>
              </a:r>
              <a:endParaRPr lang="zh-CN" altLang="en-US" b="0" dirty="0">
                <a:latin typeface="Times New Roman" panose="02020603050405020304" pitchFamily="18" charset="0"/>
                <a:ea typeface="黑体" panose="02010609060101010101" pitchFamily="49" charset="-122"/>
              </a:endParaRPr>
            </a:p>
          </p:txBody>
        </p:sp>
        <p:sp>
          <p:nvSpPr>
            <p:cNvPr id="49200" name="Text Box 47"/>
            <p:cNvSpPr txBox="1"/>
            <p:nvPr/>
          </p:nvSpPr>
          <p:spPr>
            <a:xfrm>
              <a:off x="5684" y="3330"/>
              <a:ext cx="10744" cy="716"/>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buFont typeface="Arial" panose="020B0604020202020204" pitchFamily="34" charset="0"/>
              </a:pPr>
              <a:r>
                <a:rPr lang="zh-CN" altLang="en-US" b="0" dirty="0">
                  <a:latin typeface="Times New Roman" panose="02020603050405020304" pitchFamily="18" charset="0"/>
                  <a:ea typeface="黑体" panose="02010609060101010101" pitchFamily="49" charset="-122"/>
                </a:rPr>
                <a:t>绩效考核结果运用于员工培养</a:t>
              </a:r>
              <a:endParaRPr lang="zh-CN" altLang="en-US" b="0" dirty="0">
                <a:latin typeface="Times New Roman" panose="02020603050405020304" pitchFamily="18" charset="0"/>
                <a:ea typeface="黑体" panose="02010609060101010101" pitchFamily="49" charset="-122"/>
              </a:endParaRPr>
            </a:p>
          </p:txBody>
        </p:sp>
        <p:sp>
          <p:nvSpPr>
            <p:cNvPr id="49201" name="Text Box 48"/>
            <p:cNvSpPr txBox="1"/>
            <p:nvPr/>
          </p:nvSpPr>
          <p:spPr>
            <a:xfrm>
              <a:off x="4843" y="5610"/>
              <a:ext cx="9322" cy="716"/>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buFont typeface="Arial" panose="020B0604020202020204" pitchFamily="34" charset="0"/>
              </a:pPr>
              <a:r>
                <a:rPr lang="zh-CN" altLang="en-US" b="0" dirty="0">
                  <a:latin typeface="Times New Roman" panose="02020603050405020304" pitchFamily="18" charset="0"/>
                  <a:ea typeface="黑体" panose="02010609060101010101" pitchFamily="49" charset="-122"/>
                </a:rPr>
                <a:t>绩效考核结果运用于绩效改进</a:t>
              </a:r>
              <a:endParaRPr lang="zh-CN" altLang="en-US" b="0" dirty="0">
                <a:latin typeface="Times New Roman" panose="02020603050405020304" pitchFamily="18" charset="0"/>
                <a:ea typeface="黑体" panose="02010609060101010101" pitchFamily="49" charset="-122"/>
              </a:endParaRPr>
            </a:p>
          </p:txBody>
        </p:sp>
        <p:sp>
          <p:nvSpPr>
            <p:cNvPr id="49202" name="Text Box 49"/>
            <p:cNvSpPr txBox="1"/>
            <p:nvPr/>
          </p:nvSpPr>
          <p:spPr>
            <a:xfrm>
              <a:off x="5561" y="4393"/>
              <a:ext cx="10302" cy="716"/>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buFont typeface="Arial" panose="020B0604020202020204" pitchFamily="34" charset="0"/>
              </a:pPr>
              <a:r>
                <a:rPr lang="zh-CN" altLang="en-US" b="0" dirty="0">
                  <a:latin typeface="Times New Roman" panose="02020603050405020304" pitchFamily="18" charset="0"/>
                  <a:ea typeface="黑体" panose="02010609060101010101" pitchFamily="49" charset="-122"/>
                </a:rPr>
                <a:t>绩效考核结果运用于职业发展</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1000" fill="hold"/>
                                        <p:tgtEl>
                                          <p:spTgt spid="31748"/>
                                        </p:tgtEl>
                                        <p:attrNameLst>
                                          <p:attrName>ppt_x</p:attrName>
                                        </p:attrNameLst>
                                      </p:cBhvr>
                                      <p:tavLst>
                                        <p:tav tm="0">
                                          <p:val>
                                            <p:strVal val="#ppt_x"/>
                                          </p:val>
                                        </p:tav>
                                        <p:tav tm="100000">
                                          <p:val>
                                            <p:strVal val="#ppt_x"/>
                                          </p:val>
                                        </p:tav>
                                      </p:tavLst>
                                    </p:anim>
                                    <p:anim calcmode="lin" valueType="num">
                                      <p:cBhvr additive="base">
                                        <p:cTn id="8" dur="1000" fill="hold"/>
                                        <p:tgtEl>
                                          <p:spTgt spid="3174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1748">
                                            <p:txEl>
                                              <p:charRg st="0" end="11"/>
                                            </p:txEl>
                                          </p:spTgt>
                                        </p:tgtEl>
                                        <p:attrNameLst>
                                          <p:attrName>style.visibility</p:attrName>
                                        </p:attrNameLst>
                                      </p:cBhvr>
                                      <p:to>
                                        <p:strVal val="visible"/>
                                      </p:to>
                                    </p:set>
                                    <p:anim calcmode="lin" valueType="num">
                                      <p:cBhvr additive="base">
                                        <p:cTn id="11" dur="1000" fill="hold"/>
                                        <p:tgtEl>
                                          <p:spTgt spid="31748">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1748">
                                            <p:txEl>
                                              <p:charRg st="0" end="11"/>
                                            </p:txEl>
                                          </p:spTgt>
                                        </p:tgtEl>
                                        <p:attrNameLst>
                                          <p:attrName>ppt_y</p:attrName>
                                        </p:attrNameLst>
                                      </p:cBhvr>
                                      <p:tavLst>
                                        <p:tav tm="0">
                                          <p:val>
                                            <p:strVal val="0-#ppt_h/2"/>
                                          </p:val>
                                        </p:tav>
                                        <p:tav tm="100000">
                                          <p:val>
                                            <p:strVal val="#ppt_y"/>
                                          </p:val>
                                        </p:tav>
                                      </p:tavLst>
                                    </p:anim>
                                  </p:childTnLst>
                                </p:cTn>
                              </p:par>
                              <p:par>
                                <p:cTn id="13" presetID="39" presetClass="entr" presetSubtype="0" ac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347"/>
          <p:cNvSpPr/>
          <p:nvPr/>
        </p:nvSpPr>
        <p:spPr>
          <a:xfrm>
            <a:off x="1909763" y="1303338"/>
            <a:ext cx="5322887"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b="0" dirty="0">
                <a:solidFill>
                  <a:schemeClr val="tx1"/>
                </a:solidFill>
                <a:latin typeface="Times New Roman" panose="02020603050405020304" pitchFamily="18" charset="0"/>
                <a:ea typeface="黑体" panose="02010609060101010101" pitchFamily="49" charset="-122"/>
              </a:rPr>
              <a:t>六、员工绩效考核容易出现的问题</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32772" name="Rectangle 4"/>
          <p:cNvSpPr/>
          <p:nvPr/>
        </p:nvSpPr>
        <p:spPr>
          <a:xfrm>
            <a:off x="2447925" y="2092325"/>
            <a:ext cx="4103688"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（一）基于考核标准出现的问题</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690563" y="2921000"/>
            <a:ext cx="7920037" cy="3168650"/>
            <a:chOff x="0" y="0"/>
            <a:chExt cx="12472" cy="4990"/>
          </a:xfrm>
        </p:grpSpPr>
        <p:grpSp>
          <p:nvGrpSpPr>
            <p:cNvPr id="50180" name="Group 6"/>
            <p:cNvGrpSpPr/>
            <p:nvPr/>
          </p:nvGrpSpPr>
          <p:grpSpPr>
            <a:xfrm>
              <a:off x="0" y="315"/>
              <a:ext cx="12472" cy="4675"/>
              <a:chOff x="0" y="0"/>
              <a:chExt cx="14060" cy="6464"/>
            </a:xfrm>
          </p:grpSpPr>
          <p:sp>
            <p:nvSpPr>
              <p:cNvPr id="50181" name="AutoShape 8"/>
              <p:cNvSpPr/>
              <p:nvPr/>
            </p:nvSpPr>
            <p:spPr>
              <a:xfrm>
                <a:off x="0" y="4991"/>
                <a:ext cx="5442" cy="1473"/>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0182" name="AutoShape 53"/>
              <p:cNvSpPr/>
              <p:nvPr/>
            </p:nvSpPr>
            <p:spPr>
              <a:xfrm>
                <a:off x="603" y="1652"/>
                <a:ext cx="3670" cy="4198"/>
              </a:xfrm>
              <a:prstGeom prst="roundRect">
                <a:avLst>
                  <a:gd name="adj" fmla="val 4495"/>
                </a:avLst>
              </a:prstGeom>
              <a:solidFill>
                <a:srgbClr val="DDDDDD"/>
              </a:solidFill>
              <a:ln w="38100" cap="flat" cmpd="sng">
                <a:solidFill>
                  <a:srgbClr val="808080"/>
                </a:solidFill>
                <a:prstDash val="solid"/>
                <a:round/>
                <a:headEnd type="none" w="med" len="med"/>
                <a:tailEnd type="none" w="med" len="med"/>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0183" name="AutoShape 71"/>
              <p:cNvSpPr/>
              <p:nvPr/>
            </p:nvSpPr>
            <p:spPr>
              <a:xfrm>
                <a:off x="4360" y="4196"/>
                <a:ext cx="5442" cy="1473"/>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0184" name="AutoShape 72"/>
              <p:cNvSpPr/>
              <p:nvPr/>
            </p:nvSpPr>
            <p:spPr>
              <a:xfrm>
                <a:off x="8618" y="3405"/>
                <a:ext cx="5442" cy="1473"/>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0185" name="AutoShape 73"/>
              <p:cNvSpPr/>
              <p:nvPr/>
            </p:nvSpPr>
            <p:spPr>
              <a:xfrm>
                <a:off x="5053" y="877"/>
                <a:ext cx="3670" cy="4198"/>
              </a:xfrm>
              <a:prstGeom prst="roundRect">
                <a:avLst>
                  <a:gd name="adj" fmla="val 5588"/>
                </a:avLst>
              </a:prstGeom>
              <a:solidFill>
                <a:srgbClr val="DDDDDD"/>
              </a:solidFill>
              <a:ln w="38100" cap="flat" cmpd="sng">
                <a:solidFill>
                  <a:srgbClr val="808080"/>
                </a:solidFill>
                <a:prstDash val="solid"/>
                <a:round/>
                <a:headEnd type="none" w="med" len="med"/>
                <a:tailEnd type="none" w="med" len="med"/>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0186" name="AutoShape 77"/>
              <p:cNvSpPr/>
              <p:nvPr/>
            </p:nvSpPr>
            <p:spPr>
              <a:xfrm>
                <a:off x="9413" y="0"/>
                <a:ext cx="3670" cy="4197"/>
              </a:xfrm>
              <a:prstGeom prst="roundRect">
                <a:avLst>
                  <a:gd name="adj" fmla="val 6065"/>
                </a:avLst>
              </a:prstGeom>
              <a:solidFill>
                <a:srgbClr val="DDDDDD"/>
              </a:solidFill>
              <a:ln w="38100" cap="flat" cmpd="sng">
                <a:solidFill>
                  <a:srgbClr val="808080"/>
                </a:solidFill>
                <a:prstDash val="solid"/>
                <a:round/>
                <a:headEnd type="none" w="med" len="med"/>
                <a:tailEnd type="none" w="med" len="med"/>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pic>
          <p:nvPicPr>
            <p:cNvPr id="50187" name="Picture 13" descr="pic_167302"/>
            <p:cNvPicPr>
              <a:picLocks noChangeAspect="1"/>
            </p:cNvPicPr>
            <p:nvPr/>
          </p:nvPicPr>
          <p:blipFill>
            <a:blip r:embed="rId1">
              <a:clrChange>
                <a:clrFrom>
                  <a:srgbClr val="FFFFFF"/>
                </a:clrFrom>
                <a:clrTo>
                  <a:srgbClr val="FFFFFF">
                    <a:alpha val="0"/>
                  </a:srgbClr>
                </a:clrTo>
              </a:clrChange>
            </a:blip>
            <a:stretch>
              <a:fillRect/>
            </a:stretch>
          </p:blipFill>
          <p:spPr>
            <a:xfrm>
              <a:off x="566" y="1208"/>
              <a:ext cx="956" cy="1398"/>
            </a:xfrm>
            <a:prstGeom prst="rect">
              <a:avLst/>
            </a:prstGeom>
            <a:noFill/>
            <a:ln w="9525">
              <a:noFill/>
            </a:ln>
          </p:spPr>
        </p:pic>
        <p:pic>
          <p:nvPicPr>
            <p:cNvPr id="50188" name="Picture 14" descr="pic_167304"/>
            <p:cNvPicPr>
              <a:picLocks noChangeAspect="1"/>
            </p:cNvPicPr>
            <p:nvPr/>
          </p:nvPicPr>
          <p:blipFill>
            <a:blip r:embed="rId2">
              <a:clrChange>
                <a:clrFrom>
                  <a:srgbClr val="FFFFFF"/>
                </a:clrFrom>
                <a:clrTo>
                  <a:srgbClr val="FFFFFF">
                    <a:alpha val="0"/>
                  </a:srgbClr>
                </a:clrTo>
              </a:clrChange>
            </a:blip>
            <a:stretch>
              <a:fillRect/>
            </a:stretch>
          </p:blipFill>
          <p:spPr>
            <a:xfrm>
              <a:off x="4537" y="565"/>
              <a:ext cx="927" cy="1357"/>
            </a:xfrm>
            <a:prstGeom prst="rect">
              <a:avLst/>
            </a:prstGeom>
            <a:noFill/>
            <a:ln w="9525">
              <a:noFill/>
            </a:ln>
          </p:spPr>
        </p:pic>
        <p:pic>
          <p:nvPicPr>
            <p:cNvPr id="50189" name="Picture 15" descr="pic_167306"/>
            <p:cNvPicPr>
              <a:picLocks noChangeAspect="1"/>
            </p:cNvPicPr>
            <p:nvPr/>
          </p:nvPicPr>
          <p:blipFill>
            <a:blip r:embed="rId3">
              <a:clrChange>
                <a:clrFrom>
                  <a:srgbClr val="FFFFFF"/>
                </a:clrFrom>
                <a:clrTo>
                  <a:srgbClr val="FFFFFF">
                    <a:alpha val="0"/>
                  </a:srgbClr>
                </a:clrTo>
              </a:clrChange>
            </a:blip>
            <a:stretch>
              <a:fillRect/>
            </a:stretch>
          </p:blipFill>
          <p:spPr>
            <a:xfrm>
              <a:off x="8392" y="0"/>
              <a:ext cx="927" cy="1355"/>
            </a:xfrm>
            <a:prstGeom prst="rect">
              <a:avLst/>
            </a:prstGeom>
            <a:noFill/>
            <a:ln w="9525">
              <a:noFill/>
            </a:ln>
          </p:spPr>
        </p:pic>
        <p:sp>
          <p:nvSpPr>
            <p:cNvPr id="50190" name="Text Box 16"/>
            <p:cNvSpPr txBox="1"/>
            <p:nvPr/>
          </p:nvSpPr>
          <p:spPr>
            <a:xfrm>
              <a:off x="597" y="2606"/>
              <a:ext cx="3345" cy="625"/>
            </a:xfrm>
            <a:prstGeom prst="rect">
              <a:avLst/>
            </a:prstGeom>
            <a:noFill/>
            <a:ln w="9525">
              <a:noFill/>
            </a:ln>
          </p:spPr>
          <p:txBody>
            <a:bodyPr anchor="t">
              <a:spAutoFit/>
            </a:bodyPr>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缺乏标准</a:t>
              </a:r>
              <a:endParaRPr lang="zh-CN" altLang="en-US" dirty="0">
                <a:latin typeface="Times New Roman" panose="02020603050405020304" pitchFamily="18" charset="0"/>
                <a:ea typeface="黑体" panose="02010609060101010101" pitchFamily="49" charset="-122"/>
              </a:endParaRPr>
            </a:p>
          </p:txBody>
        </p:sp>
        <p:sp>
          <p:nvSpPr>
            <p:cNvPr id="50191" name="Text Box 17"/>
            <p:cNvSpPr txBox="1"/>
            <p:nvPr/>
          </p:nvSpPr>
          <p:spPr>
            <a:xfrm>
              <a:off x="4537" y="1922"/>
              <a:ext cx="3344" cy="624"/>
            </a:xfrm>
            <a:prstGeom prst="rect">
              <a:avLst/>
            </a:prstGeom>
            <a:noFill/>
            <a:ln w="9525">
              <a:noFill/>
            </a:ln>
          </p:spPr>
          <p:txBody>
            <a:bodyPr anchor="t">
              <a:spAutoFit/>
            </a:bodyPr>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考核标准不严谨</a:t>
              </a:r>
              <a:endParaRPr lang="zh-CN" altLang="en-US" dirty="0">
                <a:latin typeface="Times New Roman" panose="02020603050405020304" pitchFamily="18" charset="0"/>
                <a:ea typeface="黑体" panose="02010609060101010101" pitchFamily="49" charset="-122"/>
              </a:endParaRPr>
            </a:p>
          </p:txBody>
        </p:sp>
        <p:sp>
          <p:nvSpPr>
            <p:cNvPr id="50192" name="Text Box 18"/>
            <p:cNvSpPr txBox="1"/>
            <p:nvPr/>
          </p:nvSpPr>
          <p:spPr>
            <a:xfrm>
              <a:off x="8392" y="1355"/>
              <a:ext cx="3345" cy="1104"/>
            </a:xfrm>
            <a:prstGeom prst="rect">
              <a:avLst/>
            </a:prstGeom>
            <a:noFill/>
            <a:ln w="9525">
              <a:noFill/>
            </a:ln>
          </p:spPr>
          <p:txBody>
            <a:bodyPr anchor="t">
              <a:spAutoFit/>
            </a:bodyPr>
            <a:p>
              <a:pPr>
                <a:buFont typeface="Arial" panose="020B0604020202020204" pitchFamily="34" charset="0"/>
              </a:pPr>
              <a:r>
                <a:rPr lang="zh-CN" altLang="en-US" dirty="0">
                  <a:latin typeface="Times New Roman" panose="02020603050405020304" pitchFamily="18" charset="0"/>
                  <a:ea typeface="黑体" panose="02010609060101010101" pitchFamily="49" charset="-122"/>
                </a:rPr>
                <a:t>考核标准背离考核目的</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1000" fill="hold"/>
                                        <p:tgtEl>
                                          <p:spTgt spid="32772"/>
                                        </p:tgtEl>
                                        <p:attrNameLst>
                                          <p:attrName>ppt_x</p:attrName>
                                        </p:attrNameLst>
                                      </p:cBhvr>
                                      <p:tavLst>
                                        <p:tav tm="0">
                                          <p:val>
                                            <p:strVal val="#ppt_x"/>
                                          </p:val>
                                        </p:tav>
                                        <p:tav tm="100000">
                                          <p:val>
                                            <p:strVal val="#ppt_x"/>
                                          </p:val>
                                        </p:tav>
                                      </p:tavLst>
                                    </p:anim>
                                    <p:anim calcmode="lin" valueType="num">
                                      <p:cBhvr additive="base">
                                        <p:cTn id="8" dur="1000" fill="hold"/>
                                        <p:tgtEl>
                                          <p:spTgt spid="327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2772">
                                            <p:txEl>
                                              <p:charRg st="0" end="15"/>
                                            </p:txEl>
                                          </p:spTgt>
                                        </p:tgtEl>
                                        <p:attrNameLst>
                                          <p:attrName>style.visibility</p:attrName>
                                        </p:attrNameLst>
                                      </p:cBhvr>
                                      <p:to>
                                        <p:strVal val="visible"/>
                                      </p:to>
                                    </p:set>
                                    <p:anim calcmode="lin" valueType="num">
                                      <p:cBhvr additive="base">
                                        <p:cTn id="11" dur="1000" fill="hold"/>
                                        <p:tgtEl>
                                          <p:spTgt spid="32772">
                                            <p:txEl>
                                              <p:charRg st="0" end="15"/>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2772">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p:stCondLst>
                                            <p:cond delay="0"/>
                                          </p:stCondLst>
                                        </p:cTn>
                                        <p:tgtEl>
                                          <p:spTgt spid="2"/>
                                        </p:tgtEl>
                                        <p:attrNameLst>
                                          <p:attrName>ppt_y</p:attrName>
                                        </p:attrNameLst>
                                      </p:cBhvr>
                                      <p:tavLst>
                                        <p:tav tm="0" fmla="#ppt_y-sin(pi*$)/3">
                                          <p:val>
                                            <p:fltVal val="0.500000"/>
                                          </p:val>
                                        </p:tav>
                                        <p:tav tm="100000">
                                          <p:val>
                                            <p:fltVal val="1.000000"/>
                                          </p:val>
                                        </p:tav>
                                      </p:tavLst>
                                    </p:anim>
                                    <p:anim calcmode="lin" valueType="num">
                                      <p:cBhvr>
                                        <p:cTn id="20" dur="664">
                                          <p:stCondLst>
                                            <p:cond delay="664"/>
                                          </p:stCondLst>
                                        </p:cTn>
                                        <p:tgtEl>
                                          <p:spTgt spid="2"/>
                                        </p:tgtEl>
                                        <p:attrNameLst>
                                          <p:attrName>ppt_y</p:attrName>
                                        </p:attrNameLst>
                                      </p:cBhvr>
                                      <p:tavLst>
                                        <p:tav tm="0" fmla="#ppt_y-sin(pi*$)/9">
                                          <p:val>
                                            <p:fltVal val="0.000000"/>
                                          </p:val>
                                        </p:tav>
                                        <p:tav tm="100000">
                                          <p:val>
                                            <p:fltVal val="1.000000"/>
                                          </p:val>
                                        </p:tav>
                                      </p:tavLst>
                                    </p:anim>
                                    <p:anim calcmode="lin" valueType="num">
                                      <p:cBhvr>
                                        <p:cTn id="21" dur="332">
                                          <p:stCondLst>
                                            <p:cond delay="1324"/>
                                          </p:stCondLst>
                                        </p:cTn>
                                        <p:tgtEl>
                                          <p:spTgt spid="2"/>
                                        </p:tgtEl>
                                        <p:attrNameLst>
                                          <p:attrName>ppt_y</p:attrName>
                                        </p:attrNameLst>
                                      </p:cBhvr>
                                      <p:tavLst>
                                        <p:tav tm="0" fmla="#ppt_y-sin(pi*$)/27">
                                          <p:val>
                                            <p:fltVal val="0.000000"/>
                                          </p:val>
                                        </p:tav>
                                        <p:tav tm="100000">
                                          <p:val>
                                            <p:fltVal val="1.000000"/>
                                          </p:val>
                                        </p:tav>
                                      </p:tavLst>
                                    </p:anim>
                                    <p:anim calcmode="lin" valueType="num">
                                      <p:cBhvr>
                                        <p:cTn id="22" dur="164">
                                          <p:stCondLst>
                                            <p:cond delay="1656"/>
                                          </p:stCondLst>
                                        </p:cTn>
                                        <p:tgtEl>
                                          <p:spTgt spid="2"/>
                                        </p:tgtEl>
                                        <p:attrNameLst>
                                          <p:attrName>ppt_y</p:attrName>
                                        </p:attrNameLst>
                                      </p:cBhvr>
                                      <p:tavLst>
                                        <p:tav tm="0" fmla="#ppt_y-sin(pi*$)/81">
                                          <p:val>
                                            <p:fltVal val="0.000000"/>
                                          </p:val>
                                        </p:tav>
                                        <p:tav tm="100000">
                                          <p:val>
                                            <p:fltVal val="1.000000"/>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6" name="Rectangle 4"/>
          <p:cNvSpPr/>
          <p:nvPr/>
        </p:nvSpPr>
        <p:spPr>
          <a:xfrm>
            <a:off x="2519363" y="1604963"/>
            <a:ext cx="41036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（二）基于考核者出现的问题</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2552700" y="2649538"/>
            <a:ext cx="4100513" cy="3271837"/>
            <a:chOff x="0" y="0"/>
            <a:chExt cx="6458" cy="6060"/>
          </a:xfrm>
        </p:grpSpPr>
        <p:sp>
          <p:nvSpPr>
            <p:cNvPr id="51203" name="Rectangle 3"/>
            <p:cNvSpPr/>
            <p:nvPr/>
          </p:nvSpPr>
          <p:spPr>
            <a:xfrm>
              <a:off x="150" y="3435"/>
              <a:ext cx="2942" cy="2600"/>
            </a:xfrm>
            <a:prstGeom prst="rect">
              <a:avLst/>
            </a:prstGeom>
            <a:gradFill rotWithShape="0">
              <a:gsLst>
                <a:gs pos="0">
                  <a:srgbClr val="99FF33"/>
                </a:gs>
                <a:gs pos="100000">
                  <a:srgbClr val="477618"/>
                </a:gs>
              </a:gsLst>
              <a:lin ang="18900000" scaled="1"/>
              <a:tileRect/>
            </a:gradFill>
            <a:ln w="9525"/>
            <a:scene3d>
              <a:camera prst="legacyObliqueTopRight">
                <a:rot lat="0" lon="0" rev="0"/>
              </a:camera>
              <a:lightRig rig="legacyFlat3" dir="b"/>
            </a:scene3d>
            <a:sp3d extrusionH="608000" prstMaterial="legacyMatte">
              <a:bevelT w="13500" h="13500" prst="angle"/>
              <a:bevelB w="13500" h="13500" prst="angle"/>
              <a:extrusionClr>
                <a:srgbClr val="99FF33"/>
              </a:extrusionClr>
            </a:sp3d>
          </p:spPr>
          <p:txBody>
            <a:bodyPr wrap="none" anchor="ctr">
              <a:flatTx/>
            </a:bodyPr>
            <a:p>
              <a:pPr algn="ctr" latinLnBrk="1">
                <a:buFont typeface="Arial" panose="020B0604020202020204" pitchFamily="34" charset="0"/>
              </a:pPr>
              <a:endParaRPr lang="zh-CN" altLang="en-US" sz="1400" dirty="0">
                <a:solidFill>
                  <a:schemeClr val="tx1"/>
                </a:solidFill>
                <a:latin typeface="HY견고딕" pitchFamily="2" charset="-127"/>
                <a:ea typeface="HY견고딕" pitchFamily="2" charset="-127"/>
              </a:endParaRPr>
            </a:p>
          </p:txBody>
        </p:sp>
        <p:sp>
          <p:nvSpPr>
            <p:cNvPr id="51204" name="Rectangle 4"/>
            <p:cNvSpPr/>
            <p:nvPr/>
          </p:nvSpPr>
          <p:spPr>
            <a:xfrm>
              <a:off x="3222" y="3440"/>
              <a:ext cx="2960" cy="2620"/>
            </a:xfrm>
            <a:prstGeom prst="rect">
              <a:avLst/>
            </a:prstGeom>
            <a:gradFill rotWithShape="0">
              <a:gsLst>
                <a:gs pos="0">
                  <a:srgbClr val="EDE8E7"/>
                </a:gs>
                <a:gs pos="100000">
                  <a:srgbClr val="9D9A99"/>
                </a:gs>
              </a:gsLst>
              <a:lin ang="18900000" scaled="1"/>
              <a:tileRect/>
            </a:gradFill>
            <a:ln w="9525"/>
            <a:scene3d>
              <a:camera prst="legacyObliqueTopRight">
                <a:rot lat="0" lon="0" rev="0"/>
              </a:camera>
              <a:lightRig rig="legacyFlat3" dir="b"/>
            </a:scene3d>
            <a:sp3d extrusionH="608000" prstMaterial="legacyMatte">
              <a:bevelT w="13500" h="13500" prst="angle"/>
              <a:bevelB w="13500" h="13500" prst="angle"/>
              <a:extrusionClr>
                <a:srgbClr val="EDE8E7"/>
              </a:extrusionClr>
            </a:sp3d>
          </p:spPr>
          <p:txBody>
            <a:bodyPr wrap="none" lIns="99745" tIns="49873" rIns="99745" bIns="49873" anchor="ctr">
              <a:flatTx/>
            </a:bodyPr>
            <a:p>
              <a:pPr algn="ctr" latinLnBrk="1">
                <a:buFont typeface="Arial" panose="020B0604020202020204" pitchFamily="34" charset="0"/>
              </a:pPr>
              <a:endParaRPr lang="zh-CN" altLang="en-US" sz="1400" dirty="0">
                <a:solidFill>
                  <a:schemeClr val="tx1"/>
                </a:solidFill>
                <a:latin typeface="HY견고딕" pitchFamily="2" charset="-127"/>
                <a:ea typeface="HY견고딕" pitchFamily="2" charset="-127"/>
              </a:endParaRPr>
            </a:p>
          </p:txBody>
        </p:sp>
        <p:sp>
          <p:nvSpPr>
            <p:cNvPr id="51205" name="Rectangle 5"/>
            <p:cNvSpPr/>
            <p:nvPr/>
          </p:nvSpPr>
          <p:spPr>
            <a:xfrm>
              <a:off x="150" y="707"/>
              <a:ext cx="2947" cy="2610"/>
            </a:xfrm>
            <a:prstGeom prst="rect">
              <a:avLst/>
            </a:prstGeom>
            <a:gradFill rotWithShape="0">
              <a:gsLst>
                <a:gs pos="0">
                  <a:srgbClr val="EDE8E7"/>
                </a:gs>
                <a:gs pos="100000">
                  <a:srgbClr val="9D9A99"/>
                </a:gs>
              </a:gsLst>
              <a:lin ang="18900000" scaled="1"/>
              <a:tileRect/>
            </a:gradFill>
            <a:ln w="9525"/>
            <a:scene3d>
              <a:camera prst="legacyObliqueTopRight">
                <a:rot lat="0" lon="0" rev="0"/>
              </a:camera>
              <a:lightRig rig="legacyFlat3" dir="b"/>
            </a:scene3d>
            <a:sp3d extrusionH="608000" prstMaterial="legacyMatte">
              <a:bevelT w="13500" h="13500" prst="angle"/>
              <a:bevelB w="13500" h="13500" prst="angle"/>
              <a:extrusionClr>
                <a:srgbClr val="EDE8E7"/>
              </a:extrusionClr>
            </a:sp3d>
          </p:spPr>
          <p:txBody>
            <a:bodyPr wrap="none" lIns="99745" tIns="49873" rIns="99745" bIns="49873" anchor="ctr">
              <a:flatTx/>
            </a:bodyPr>
            <a:p>
              <a:pPr algn="ctr" latinLnBrk="1">
                <a:buFont typeface="Arial" panose="020B0604020202020204" pitchFamily="34" charset="0"/>
              </a:pPr>
              <a:endParaRPr lang="zh-CN" altLang="en-US" sz="1400" dirty="0">
                <a:solidFill>
                  <a:schemeClr val="tx1"/>
                </a:solidFill>
                <a:latin typeface="HY견고딕" pitchFamily="2" charset="-127"/>
                <a:ea typeface="HY견고딕" pitchFamily="2" charset="-127"/>
              </a:endParaRPr>
            </a:p>
          </p:txBody>
        </p:sp>
        <p:sp>
          <p:nvSpPr>
            <p:cNvPr id="51206" name="Rectangle 6"/>
            <p:cNvSpPr/>
            <p:nvPr/>
          </p:nvSpPr>
          <p:spPr>
            <a:xfrm>
              <a:off x="3222" y="702"/>
              <a:ext cx="2960" cy="2615"/>
            </a:xfrm>
            <a:prstGeom prst="rect">
              <a:avLst/>
            </a:prstGeom>
            <a:gradFill rotWithShape="0">
              <a:gsLst>
                <a:gs pos="0">
                  <a:srgbClr val="FFCC00"/>
                </a:gs>
                <a:gs pos="100000">
                  <a:srgbClr val="765E00"/>
                </a:gs>
              </a:gsLst>
              <a:lin ang="18900000" scaled="1"/>
              <a:tileRect/>
            </a:gradFill>
            <a:ln w="9525"/>
            <a:scene3d>
              <a:camera prst="legacyObliqueTopRight">
                <a:rot lat="0" lon="0" rev="0"/>
              </a:camera>
              <a:lightRig rig="legacyFlat3" dir="b"/>
            </a:scene3d>
            <a:sp3d extrusionH="608000" prstMaterial="legacyMatte">
              <a:bevelT w="13500" h="13500" prst="angle"/>
              <a:bevelB w="13500" h="13500" prst="angle"/>
              <a:extrusionClr>
                <a:srgbClr val="FFCC00"/>
              </a:extrusionClr>
            </a:sp3d>
          </p:spPr>
          <p:txBody>
            <a:bodyPr wrap="none" anchor="ctr">
              <a:flatTx/>
            </a:bodyPr>
            <a:p>
              <a:pPr algn="ctr" latinLnBrk="1">
                <a:buFont typeface="Arial" panose="020B0604020202020204" pitchFamily="34" charset="0"/>
              </a:pPr>
              <a:endParaRPr lang="zh-CN" altLang="en-US" sz="1400" dirty="0">
                <a:solidFill>
                  <a:schemeClr val="tx1"/>
                </a:solidFill>
                <a:latin typeface="HY견고딕" pitchFamily="2" charset="-127"/>
                <a:ea typeface="HY견고딕" pitchFamily="2" charset="-127"/>
              </a:endParaRPr>
            </a:p>
          </p:txBody>
        </p:sp>
        <p:sp>
          <p:nvSpPr>
            <p:cNvPr id="51207" name="Oval 8"/>
            <p:cNvSpPr/>
            <p:nvPr/>
          </p:nvSpPr>
          <p:spPr>
            <a:xfrm>
              <a:off x="2382" y="2457"/>
              <a:ext cx="1853" cy="1868"/>
            </a:xfrm>
            <a:prstGeom prst="ellipse">
              <a:avLst/>
            </a:prstGeom>
            <a:solidFill>
              <a:srgbClr val="FFFFFF"/>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3803" name="Freeform 9"/>
            <p:cNvSpPr/>
            <p:nvPr/>
          </p:nvSpPr>
          <p:spPr bwMode="auto">
            <a:xfrm>
              <a:off x="0" y="0"/>
              <a:ext cx="3148" cy="3120"/>
            </a:xfrm>
            <a:custGeom>
              <a:avLst/>
              <a:gdLst>
                <a:gd name="T0" fmla="*/ 0 w 1266"/>
                <a:gd name="T1" fmla="*/ 0 h 1278"/>
                <a:gd name="T2" fmla="*/ 1266 w 1266"/>
                <a:gd name="T3" fmla="*/ 1278 h 1278"/>
              </a:gdLst>
              <a:ahLst/>
              <a:cxnLst>
                <a:cxn ang="0">
                  <a:pos x="720" y="1278"/>
                </a:cxn>
                <a:cxn ang="0">
                  <a:pos x="0" y="1278"/>
                </a:cxn>
                <a:cxn ang="0">
                  <a:pos x="0" y="0"/>
                </a:cxn>
                <a:cxn ang="0">
                  <a:pos x="1266" y="0"/>
                </a:cxn>
                <a:cxn ang="0">
                  <a:pos x="1266" y="720"/>
                </a:cxn>
                <a:cxn ang="0">
                  <a:pos x="720" y="1278"/>
                </a:cxn>
              </a:cxnLst>
              <a:rect l="T0" t="T1" r="T2" b="T3"/>
              <a:pathLst>
                <a:path w="1266" h="1278">
                  <a:moveTo>
                    <a:pt x="720" y="1278"/>
                  </a:moveTo>
                  <a:lnTo>
                    <a:pt x="0" y="1278"/>
                  </a:lnTo>
                  <a:lnTo>
                    <a:pt x="0" y="0"/>
                  </a:lnTo>
                  <a:lnTo>
                    <a:pt x="1266" y="0"/>
                  </a:lnTo>
                  <a:lnTo>
                    <a:pt x="1266" y="720"/>
                  </a:lnTo>
                  <a:lnTo>
                    <a:pt x="720" y="1278"/>
                  </a:lnTo>
                  <a:close/>
                </a:path>
              </a:pathLst>
            </a:cu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3804" name="Freeform 10"/>
            <p:cNvSpPr/>
            <p:nvPr/>
          </p:nvSpPr>
          <p:spPr bwMode="auto">
            <a:xfrm flipH="1">
              <a:off x="3310" y="0"/>
              <a:ext cx="3148" cy="3120"/>
            </a:xfrm>
            <a:custGeom>
              <a:avLst/>
              <a:gdLst>
                <a:gd name="T0" fmla="*/ 0 w 1266"/>
                <a:gd name="T1" fmla="*/ 0 h 1278"/>
                <a:gd name="T2" fmla="*/ 1266 w 1266"/>
                <a:gd name="T3" fmla="*/ 1278 h 1278"/>
              </a:gdLst>
              <a:ahLst/>
              <a:cxnLst>
                <a:cxn ang="0">
                  <a:pos x="720" y="1278"/>
                </a:cxn>
                <a:cxn ang="0">
                  <a:pos x="0" y="1278"/>
                </a:cxn>
                <a:cxn ang="0">
                  <a:pos x="0" y="0"/>
                </a:cxn>
                <a:cxn ang="0">
                  <a:pos x="1266" y="0"/>
                </a:cxn>
                <a:cxn ang="0">
                  <a:pos x="1266" y="720"/>
                </a:cxn>
                <a:cxn ang="0">
                  <a:pos x="720" y="1278"/>
                </a:cxn>
              </a:cxnLst>
              <a:rect l="T0" t="T1" r="T2" b="T3"/>
              <a:pathLst>
                <a:path w="1266" h="1278">
                  <a:moveTo>
                    <a:pt x="720" y="1278"/>
                  </a:moveTo>
                  <a:lnTo>
                    <a:pt x="0" y="1278"/>
                  </a:lnTo>
                  <a:lnTo>
                    <a:pt x="0" y="0"/>
                  </a:lnTo>
                  <a:lnTo>
                    <a:pt x="1266" y="0"/>
                  </a:lnTo>
                  <a:lnTo>
                    <a:pt x="1266" y="720"/>
                  </a:lnTo>
                  <a:lnTo>
                    <a:pt x="720" y="1278"/>
                  </a:lnTo>
                  <a:close/>
                </a:path>
              </a:pathLst>
            </a:cu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1210" name="Text Box 16"/>
            <p:cNvSpPr txBox="1"/>
            <p:nvPr/>
          </p:nvSpPr>
          <p:spPr>
            <a:xfrm>
              <a:off x="640" y="1020"/>
              <a:ext cx="1970" cy="1300"/>
            </a:xfrm>
            <a:prstGeom prst="rect">
              <a:avLst/>
            </a:prstGeom>
            <a:noFill/>
            <a:ln w="9525">
              <a:noFill/>
            </a:ln>
          </p:spPr>
          <p:txBody>
            <a:bodyPr anchor="t">
              <a:spAutoFit/>
            </a:bodyPr>
            <a:p>
              <a:pPr algn="ctr" latinLnBrk="1">
                <a:buFont typeface="Arial" panose="020B0604020202020204" pitchFamily="34" charset="0"/>
              </a:pPr>
              <a:r>
                <a:rPr lang="zh-CN" altLang="en-US" dirty="0">
                  <a:latin typeface="Times New Roman" panose="02020603050405020304" pitchFamily="18" charset="0"/>
                  <a:ea typeface="黑体" panose="02010609060101010101" pitchFamily="49" charset="-122"/>
                </a:rPr>
                <a:t>平均趋势问题</a:t>
              </a:r>
              <a:endParaRPr lang="ko-KR" altLang="en-US" dirty="0">
                <a:latin typeface="Times New Roman" panose="02020603050405020304" pitchFamily="18" charset="0"/>
                <a:ea typeface="黑体" panose="02010609060101010101" pitchFamily="49" charset="-122"/>
              </a:endParaRPr>
            </a:p>
          </p:txBody>
        </p:sp>
        <p:grpSp>
          <p:nvGrpSpPr>
            <p:cNvPr id="51211" name="Group 14"/>
            <p:cNvGrpSpPr/>
            <p:nvPr/>
          </p:nvGrpSpPr>
          <p:grpSpPr>
            <a:xfrm>
              <a:off x="2392" y="2510"/>
              <a:ext cx="1790" cy="1757"/>
              <a:chOff x="0" y="0"/>
              <a:chExt cx="492" cy="492"/>
            </a:xfrm>
          </p:grpSpPr>
          <p:sp>
            <p:nvSpPr>
              <p:cNvPr id="33807" name="Freeform 26"/>
              <p:cNvSpPr/>
              <p:nvPr/>
            </p:nvSpPr>
            <p:spPr bwMode="auto">
              <a:xfrm>
                <a:off x="246" y="46"/>
                <a:ext cx="247" cy="296"/>
              </a:xfrm>
              <a:custGeom>
                <a:avLst/>
                <a:gdLst>
                  <a:gd name="T0" fmla="*/ 0 w 741"/>
                  <a:gd name="T1" fmla="*/ 0 h 889"/>
                  <a:gd name="T2" fmla="*/ 741 w 741"/>
                  <a:gd name="T3" fmla="*/ 889 h 889"/>
                </a:gdLst>
                <a:ahLst/>
                <a:cxnLst>
                  <a:cxn ang="0">
                    <a:pos x="296" y="578"/>
                  </a:cxn>
                  <a:cxn ang="0">
                    <a:pos x="293" y="548"/>
                  </a:cxn>
                  <a:cxn ang="0">
                    <a:pos x="288" y="520"/>
                  </a:cxn>
                  <a:cxn ang="0">
                    <a:pos x="280" y="489"/>
                  </a:cxn>
                  <a:cxn ang="0">
                    <a:pos x="269" y="464"/>
                  </a:cxn>
                  <a:cxn ang="0">
                    <a:pos x="255" y="438"/>
                  </a:cxn>
                  <a:cxn ang="0">
                    <a:pos x="238" y="415"/>
                  </a:cxn>
                  <a:cxn ang="0">
                    <a:pos x="220" y="393"/>
                  </a:cxn>
                  <a:cxn ang="0">
                    <a:pos x="200" y="372"/>
                  </a:cxn>
                  <a:cxn ang="0">
                    <a:pos x="178" y="355"/>
                  </a:cxn>
                  <a:cxn ang="0">
                    <a:pos x="156" y="338"/>
                  </a:cxn>
                  <a:cxn ang="0">
                    <a:pos x="130" y="326"/>
                  </a:cxn>
                  <a:cxn ang="0">
                    <a:pos x="103" y="314"/>
                  </a:cxn>
                  <a:cxn ang="0">
                    <a:pos x="75" y="306"/>
                  </a:cxn>
                  <a:cxn ang="0">
                    <a:pos x="48" y="299"/>
                  </a:cxn>
                  <a:cxn ang="0">
                    <a:pos x="17" y="299"/>
                  </a:cxn>
                  <a:cxn ang="0">
                    <a:pos x="0" y="0"/>
                  </a:cxn>
                  <a:cxn ang="0">
                    <a:pos x="17" y="0"/>
                  </a:cxn>
                  <a:cxn ang="0">
                    <a:pos x="48" y="2"/>
                  </a:cxn>
                  <a:cxn ang="0">
                    <a:pos x="76" y="4"/>
                  </a:cxn>
                  <a:cxn ang="0">
                    <a:pos x="107" y="10"/>
                  </a:cxn>
                  <a:cxn ang="0">
                    <a:pos x="135" y="14"/>
                  </a:cxn>
                  <a:cxn ang="0">
                    <a:pos x="163" y="24"/>
                  </a:cxn>
                  <a:cxn ang="0">
                    <a:pos x="192" y="29"/>
                  </a:cxn>
                  <a:cxn ang="0">
                    <a:pos x="219" y="41"/>
                  </a:cxn>
                  <a:cxn ang="0">
                    <a:pos x="245" y="53"/>
                  </a:cxn>
                  <a:cxn ang="0">
                    <a:pos x="271" y="64"/>
                  </a:cxn>
                  <a:cxn ang="0">
                    <a:pos x="296" y="77"/>
                  </a:cxn>
                  <a:cxn ang="0">
                    <a:pos x="321" y="92"/>
                  </a:cxn>
                  <a:cxn ang="0">
                    <a:pos x="344" y="110"/>
                  </a:cxn>
                  <a:cxn ang="0">
                    <a:pos x="379" y="135"/>
                  </a:cxn>
                  <a:cxn ang="0">
                    <a:pos x="420" y="172"/>
                  </a:cxn>
                  <a:cxn ang="0">
                    <a:pos x="458" y="215"/>
                  </a:cxn>
                  <a:cxn ang="0">
                    <a:pos x="485" y="250"/>
                  </a:cxn>
                  <a:cxn ang="0">
                    <a:pos x="500" y="272"/>
                  </a:cxn>
                  <a:cxn ang="0">
                    <a:pos x="515" y="299"/>
                  </a:cxn>
                  <a:cxn ang="0">
                    <a:pos x="529" y="321"/>
                  </a:cxn>
                  <a:cxn ang="0">
                    <a:pos x="542" y="349"/>
                  </a:cxn>
                  <a:cxn ang="0">
                    <a:pos x="553" y="374"/>
                  </a:cxn>
                  <a:cxn ang="0">
                    <a:pos x="562" y="402"/>
                  </a:cxn>
                  <a:cxn ang="0">
                    <a:pos x="572" y="430"/>
                  </a:cxn>
                  <a:cxn ang="0">
                    <a:pos x="579" y="458"/>
                  </a:cxn>
                  <a:cxn ang="0">
                    <a:pos x="585" y="487"/>
                  </a:cxn>
                  <a:cxn ang="0">
                    <a:pos x="589" y="516"/>
                  </a:cxn>
                  <a:cxn ang="0">
                    <a:pos x="592" y="546"/>
                  </a:cxn>
                  <a:cxn ang="0">
                    <a:pos x="593" y="578"/>
                  </a:cxn>
                  <a:cxn ang="0">
                    <a:pos x="594" y="593"/>
                  </a:cxn>
                  <a:cxn ang="0">
                    <a:pos x="446" y="889"/>
                  </a:cxn>
                  <a:cxn ang="0">
                    <a:pos x="298" y="593"/>
                  </a:cxn>
                </a:cxnLst>
                <a:rect l="T0" t="T1" r="T2" b="T3"/>
                <a:pathLst>
                  <a:path w="741" h="889">
                    <a:moveTo>
                      <a:pt x="298" y="593"/>
                    </a:moveTo>
                    <a:lnTo>
                      <a:pt x="296" y="578"/>
                    </a:lnTo>
                    <a:lnTo>
                      <a:pt x="296" y="563"/>
                    </a:lnTo>
                    <a:lnTo>
                      <a:pt x="293" y="548"/>
                    </a:lnTo>
                    <a:lnTo>
                      <a:pt x="291" y="532"/>
                    </a:lnTo>
                    <a:lnTo>
                      <a:pt x="288" y="520"/>
                    </a:lnTo>
                    <a:lnTo>
                      <a:pt x="284" y="505"/>
                    </a:lnTo>
                    <a:lnTo>
                      <a:pt x="280" y="489"/>
                    </a:lnTo>
                    <a:lnTo>
                      <a:pt x="273" y="477"/>
                    </a:lnTo>
                    <a:lnTo>
                      <a:pt x="269" y="464"/>
                    </a:lnTo>
                    <a:lnTo>
                      <a:pt x="262" y="450"/>
                    </a:lnTo>
                    <a:lnTo>
                      <a:pt x="255" y="438"/>
                    </a:lnTo>
                    <a:lnTo>
                      <a:pt x="247" y="427"/>
                    </a:lnTo>
                    <a:lnTo>
                      <a:pt x="238" y="415"/>
                    </a:lnTo>
                    <a:lnTo>
                      <a:pt x="230" y="403"/>
                    </a:lnTo>
                    <a:lnTo>
                      <a:pt x="220" y="393"/>
                    </a:lnTo>
                    <a:lnTo>
                      <a:pt x="212" y="383"/>
                    </a:lnTo>
                    <a:lnTo>
                      <a:pt x="200" y="372"/>
                    </a:lnTo>
                    <a:lnTo>
                      <a:pt x="190" y="364"/>
                    </a:lnTo>
                    <a:lnTo>
                      <a:pt x="178" y="355"/>
                    </a:lnTo>
                    <a:lnTo>
                      <a:pt x="168" y="347"/>
                    </a:lnTo>
                    <a:lnTo>
                      <a:pt x="156" y="338"/>
                    </a:lnTo>
                    <a:lnTo>
                      <a:pt x="143" y="333"/>
                    </a:lnTo>
                    <a:lnTo>
                      <a:pt x="130" y="326"/>
                    </a:lnTo>
                    <a:lnTo>
                      <a:pt x="118" y="319"/>
                    </a:lnTo>
                    <a:lnTo>
                      <a:pt x="103" y="314"/>
                    </a:lnTo>
                    <a:lnTo>
                      <a:pt x="90" y="308"/>
                    </a:lnTo>
                    <a:lnTo>
                      <a:pt x="75" y="306"/>
                    </a:lnTo>
                    <a:lnTo>
                      <a:pt x="61" y="302"/>
                    </a:lnTo>
                    <a:lnTo>
                      <a:pt x="48" y="299"/>
                    </a:lnTo>
                    <a:lnTo>
                      <a:pt x="30" y="299"/>
                    </a:lnTo>
                    <a:lnTo>
                      <a:pt x="17" y="299"/>
                    </a:lnTo>
                    <a:lnTo>
                      <a:pt x="1" y="295"/>
                    </a:lnTo>
                    <a:lnTo>
                      <a:pt x="0" y="0"/>
                    </a:lnTo>
                    <a:lnTo>
                      <a:pt x="1" y="0"/>
                    </a:lnTo>
                    <a:lnTo>
                      <a:pt x="17" y="0"/>
                    </a:lnTo>
                    <a:lnTo>
                      <a:pt x="30" y="0"/>
                    </a:lnTo>
                    <a:lnTo>
                      <a:pt x="48" y="2"/>
                    </a:lnTo>
                    <a:lnTo>
                      <a:pt x="63" y="3"/>
                    </a:lnTo>
                    <a:lnTo>
                      <a:pt x="76" y="4"/>
                    </a:lnTo>
                    <a:lnTo>
                      <a:pt x="91" y="6"/>
                    </a:lnTo>
                    <a:lnTo>
                      <a:pt x="107" y="10"/>
                    </a:lnTo>
                    <a:lnTo>
                      <a:pt x="120" y="12"/>
                    </a:lnTo>
                    <a:lnTo>
                      <a:pt x="135" y="14"/>
                    </a:lnTo>
                    <a:lnTo>
                      <a:pt x="149" y="19"/>
                    </a:lnTo>
                    <a:lnTo>
                      <a:pt x="163" y="24"/>
                    </a:lnTo>
                    <a:lnTo>
                      <a:pt x="177" y="27"/>
                    </a:lnTo>
                    <a:lnTo>
                      <a:pt x="192" y="29"/>
                    </a:lnTo>
                    <a:lnTo>
                      <a:pt x="205" y="35"/>
                    </a:lnTo>
                    <a:lnTo>
                      <a:pt x="219" y="41"/>
                    </a:lnTo>
                    <a:lnTo>
                      <a:pt x="233" y="46"/>
                    </a:lnTo>
                    <a:lnTo>
                      <a:pt x="245" y="53"/>
                    </a:lnTo>
                    <a:lnTo>
                      <a:pt x="258" y="57"/>
                    </a:lnTo>
                    <a:lnTo>
                      <a:pt x="271" y="64"/>
                    </a:lnTo>
                    <a:lnTo>
                      <a:pt x="284" y="71"/>
                    </a:lnTo>
                    <a:lnTo>
                      <a:pt x="296" y="77"/>
                    </a:lnTo>
                    <a:lnTo>
                      <a:pt x="308" y="85"/>
                    </a:lnTo>
                    <a:lnTo>
                      <a:pt x="321" y="92"/>
                    </a:lnTo>
                    <a:lnTo>
                      <a:pt x="333" y="101"/>
                    </a:lnTo>
                    <a:lnTo>
                      <a:pt x="344" y="110"/>
                    </a:lnTo>
                    <a:lnTo>
                      <a:pt x="356" y="118"/>
                    </a:lnTo>
                    <a:lnTo>
                      <a:pt x="379" y="135"/>
                    </a:lnTo>
                    <a:lnTo>
                      <a:pt x="401" y="155"/>
                    </a:lnTo>
                    <a:lnTo>
                      <a:pt x="420" y="172"/>
                    </a:lnTo>
                    <a:lnTo>
                      <a:pt x="439" y="193"/>
                    </a:lnTo>
                    <a:lnTo>
                      <a:pt x="458" y="215"/>
                    </a:lnTo>
                    <a:lnTo>
                      <a:pt x="475" y="237"/>
                    </a:lnTo>
                    <a:lnTo>
                      <a:pt x="485" y="250"/>
                    </a:lnTo>
                    <a:lnTo>
                      <a:pt x="492" y="261"/>
                    </a:lnTo>
                    <a:lnTo>
                      <a:pt x="500" y="272"/>
                    </a:lnTo>
                    <a:lnTo>
                      <a:pt x="507" y="285"/>
                    </a:lnTo>
                    <a:lnTo>
                      <a:pt x="515" y="299"/>
                    </a:lnTo>
                    <a:lnTo>
                      <a:pt x="522" y="309"/>
                    </a:lnTo>
                    <a:lnTo>
                      <a:pt x="529" y="321"/>
                    </a:lnTo>
                    <a:lnTo>
                      <a:pt x="535" y="335"/>
                    </a:lnTo>
                    <a:lnTo>
                      <a:pt x="542" y="349"/>
                    </a:lnTo>
                    <a:lnTo>
                      <a:pt x="547" y="362"/>
                    </a:lnTo>
                    <a:lnTo>
                      <a:pt x="553" y="374"/>
                    </a:lnTo>
                    <a:lnTo>
                      <a:pt x="558" y="387"/>
                    </a:lnTo>
                    <a:lnTo>
                      <a:pt x="562" y="402"/>
                    </a:lnTo>
                    <a:lnTo>
                      <a:pt x="567" y="415"/>
                    </a:lnTo>
                    <a:lnTo>
                      <a:pt x="572" y="430"/>
                    </a:lnTo>
                    <a:lnTo>
                      <a:pt x="574" y="444"/>
                    </a:lnTo>
                    <a:lnTo>
                      <a:pt x="579" y="458"/>
                    </a:lnTo>
                    <a:lnTo>
                      <a:pt x="581" y="472"/>
                    </a:lnTo>
                    <a:lnTo>
                      <a:pt x="585" y="487"/>
                    </a:lnTo>
                    <a:lnTo>
                      <a:pt x="587" y="502"/>
                    </a:lnTo>
                    <a:lnTo>
                      <a:pt x="589" y="516"/>
                    </a:lnTo>
                    <a:lnTo>
                      <a:pt x="592" y="532"/>
                    </a:lnTo>
                    <a:lnTo>
                      <a:pt x="592" y="546"/>
                    </a:lnTo>
                    <a:lnTo>
                      <a:pt x="593" y="563"/>
                    </a:lnTo>
                    <a:lnTo>
                      <a:pt x="593" y="578"/>
                    </a:lnTo>
                    <a:lnTo>
                      <a:pt x="593" y="593"/>
                    </a:lnTo>
                    <a:lnTo>
                      <a:pt x="594" y="593"/>
                    </a:lnTo>
                    <a:lnTo>
                      <a:pt x="741" y="593"/>
                    </a:lnTo>
                    <a:lnTo>
                      <a:pt x="446" y="889"/>
                    </a:lnTo>
                    <a:lnTo>
                      <a:pt x="150" y="593"/>
                    </a:lnTo>
                    <a:lnTo>
                      <a:pt x="298" y="593"/>
                    </a:lnTo>
                    <a:close/>
                  </a:path>
                </a:pathLst>
              </a:custGeom>
              <a:gradFill rotWithShape="1">
                <a:gsLst>
                  <a:gs pos="0">
                    <a:srgbClr val="CC9900"/>
                  </a:gs>
                  <a:gs pos="100000">
                    <a:srgbClr val="725600"/>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3808" name="Freeform 27"/>
              <p:cNvSpPr/>
              <p:nvPr/>
            </p:nvSpPr>
            <p:spPr bwMode="auto">
              <a:xfrm>
                <a:off x="49" y="0"/>
                <a:ext cx="296" cy="247"/>
              </a:xfrm>
              <a:custGeom>
                <a:avLst/>
                <a:gdLst>
                  <a:gd name="T0" fmla="*/ 0 w 886"/>
                  <a:gd name="T1" fmla="*/ 0 h 742"/>
                  <a:gd name="T2" fmla="*/ 886 w 886"/>
                  <a:gd name="T3" fmla="*/ 742 h 742"/>
                </a:gdLst>
                <a:ahLst/>
                <a:cxnLst>
                  <a:cxn ang="0">
                    <a:pos x="575" y="444"/>
                  </a:cxn>
                  <a:cxn ang="0">
                    <a:pos x="544" y="446"/>
                  </a:cxn>
                  <a:cxn ang="0">
                    <a:pos x="515" y="453"/>
                  </a:cxn>
                  <a:cxn ang="0">
                    <a:pos x="489" y="461"/>
                  </a:cxn>
                  <a:cxn ang="0">
                    <a:pos x="462" y="473"/>
                  </a:cxn>
                  <a:cxn ang="0">
                    <a:pos x="436" y="487"/>
                  </a:cxn>
                  <a:cxn ang="0">
                    <a:pos x="413" y="503"/>
                  </a:cxn>
                  <a:cxn ang="0">
                    <a:pos x="391" y="520"/>
                  </a:cxn>
                  <a:cxn ang="0">
                    <a:pos x="370" y="540"/>
                  </a:cxn>
                  <a:cxn ang="0">
                    <a:pos x="353" y="562"/>
                  </a:cxn>
                  <a:cxn ang="0">
                    <a:pos x="338" y="586"/>
                  </a:cxn>
                  <a:cxn ang="0">
                    <a:pos x="322" y="611"/>
                  </a:cxn>
                  <a:cxn ang="0">
                    <a:pos x="312" y="638"/>
                  </a:cxn>
                  <a:cxn ang="0">
                    <a:pos x="303" y="664"/>
                  </a:cxn>
                  <a:cxn ang="0">
                    <a:pos x="297" y="694"/>
                  </a:cxn>
                  <a:cxn ang="0">
                    <a:pos x="295" y="725"/>
                  </a:cxn>
                  <a:cxn ang="0">
                    <a:pos x="295" y="741"/>
                  </a:cxn>
                  <a:cxn ang="0">
                    <a:pos x="0" y="740"/>
                  </a:cxn>
                  <a:cxn ang="0">
                    <a:pos x="0" y="708"/>
                  </a:cxn>
                  <a:cxn ang="0">
                    <a:pos x="1" y="679"/>
                  </a:cxn>
                  <a:cxn ang="0">
                    <a:pos x="4" y="650"/>
                  </a:cxn>
                  <a:cxn ang="0">
                    <a:pos x="10" y="620"/>
                  </a:cxn>
                  <a:cxn ang="0">
                    <a:pos x="17" y="591"/>
                  </a:cxn>
                  <a:cxn ang="0">
                    <a:pos x="25" y="562"/>
                  </a:cxn>
                  <a:cxn ang="0">
                    <a:pos x="33" y="535"/>
                  </a:cxn>
                  <a:cxn ang="0">
                    <a:pos x="44" y="509"/>
                  </a:cxn>
                  <a:cxn ang="0">
                    <a:pos x="56" y="483"/>
                  </a:cxn>
                  <a:cxn ang="0">
                    <a:pos x="70" y="458"/>
                  </a:cxn>
                  <a:cxn ang="0">
                    <a:pos x="84" y="432"/>
                  </a:cxn>
                  <a:cxn ang="0">
                    <a:pos x="99" y="410"/>
                  </a:cxn>
                  <a:cxn ang="0">
                    <a:pos x="116" y="384"/>
                  </a:cxn>
                  <a:cxn ang="0">
                    <a:pos x="152" y="341"/>
                  </a:cxn>
                  <a:cxn ang="0">
                    <a:pos x="191" y="302"/>
                  </a:cxn>
                  <a:cxn ang="0">
                    <a:pos x="235" y="266"/>
                  </a:cxn>
                  <a:cxn ang="0">
                    <a:pos x="260" y="251"/>
                  </a:cxn>
                  <a:cxn ang="0">
                    <a:pos x="282" y="236"/>
                  </a:cxn>
                  <a:cxn ang="0">
                    <a:pos x="307" y="221"/>
                  </a:cxn>
                  <a:cxn ang="0">
                    <a:pos x="332" y="208"/>
                  </a:cxn>
                  <a:cxn ang="0">
                    <a:pos x="360" y="195"/>
                  </a:cxn>
                  <a:cxn ang="0">
                    <a:pos x="386" y="183"/>
                  </a:cxn>
                  <a:cxn ang="0">
                    <a:pos x="414" y="174"/>
                  </a:cxn>
                  <a:cxn ang="0">
                    <a:pos x="442" y="166"/>
                  </a:cxn>
                  <a:cxn ang="0">
                    <a:pos x="471" y="159"/>
                  </a:cxn>
                  <a:cxn ang="0">
                    <a:pos x="500" y="154"/>
                  </a:cxn>
                  <a:cxn ang="0">
                    <a:pos x="529" y="151"/>
                  </a:cxn>
                  <a:cxn ang="0">
                    <a:pos x="559" y="150"/>
                  </a:cxn>
                  <a:cxn ang="0">
                    <a:pos x="588" y="146"/>
                  </a:cxn>
                  <a:cxn ang="0">
                    <a:pos x="591" y="0"/>
                  </a:cxn>
                  <a:cxn ang="0">
                    <a:pos x="591" y="591"/>
                  </a:cxn>
                </a:cxnLst>
                <a:rect l="T0" t="T1" r="T2" b="T3"/>
                <a:pathLst>
                  <a:path w="886" h="742">
                    <a:moveTo>
                      <a:pt x="591" y="444"/>
                    </a:moveTo>
                    <a:lnTo>
                      <a:pt x="575" y="444"/>
                    </a:lnTo>
                    <a:lnTo>
                      <a:pt x="559" y="446"/>
                    </a:lnTo>
                    <a:lnTo>
                      <a:pt x="544" y="446"/>
                    </a:lnTo>
                    <a:lnTo>
                      <a:pt x="530" y="449"/>
                    </a:lnTo>
                    <a:lnTo>
                      <a:pt x="515" y="453"/>
                    </a:lnTo>
                    <a:lnTo>
                      <a:pt x="501" y="456"/>
                    </a:lnTo>
                    <a:lnTo>
                      <a:pt x="489" y="461"/>
                    </a:lnTo>
                    <a:lnTo>
                      <a:pt x="475" y="466"/>
                    </a:lnTo>
                    <a:lnTo>
                      <a:pt x="462" y="473"/>
                    </a:lnTo>
                    <a:lnTo>
                      <a:pt x="449" y="480"/>
                    </a:lnTo>
                    <a:lnTo>
                      <a:pt x="436" y="487"/>
                    </a:lnTo>
                    <a:lnTo>
                      <a:pt x="426" y="494"/>
                    </a:lnTo>
                    <a:lnTo>
                      <a:pt x="413" y="503"/>
                    </a:lnTo>
                    <a:lnTo>
                      <a:pt x="401" y="511"/>
                    </a:lnTo>
                    <a:lnTo>
                      <a:pt x="391" y="520"/>
                    </a:lnTo>
                    <a:lnTo>
                      <a:pt x="382" y="530"/>
                    </a:lnTo>
                    <a:lnTo>
                      <a:pt x="370" y="540"/>
                    </a:lnTo>
                    <a:lnTo>
                      <a:pt x="362" y="552"/>
                    </a:lnTo>
                    <a:lnTo>
                      <a:pt x="353" y="562"/>
                    </a:lnTo>
                    <a:lnTo>
                      <a:pt x="345" y="574"/>
                    </a:lnTo>
                    <a:lnTo>
                      <a:pt x="338" y="586"/>
                    </a:lnTo>
                    <a:lnTo>
                      <a:pt x="329" y="598"/>
                    </a:lnTo>
                    <a:lnTo>
                      <a:pt x="322" y="611"/>
                    </a:lnTo>
                    <a:lnTo>
                      <a:pt x="317" y="625"/>
                    </a:lnTo>
                    <a:lnTo>
                      <a:pt x="312" y="638"/>
                    </a:lnTo>
                    <a:lnTo>
                      <a:pt x="307" y="653"/>
                    </a:lnTo>
                    <a:lnTo>
                      <a:pt x="303" y="664"/>
                    </a:lnTo>
                    <a:lnTo>
                      <a:pt x="300" y="679"/>
                    </a:lnTo>
                    <a:lnTo>
                      <a:pt x="297" y="694"/>
                    </a:lnTo>
                    <a:lnTo>
                      <a:pt x="296" y="708"/>
                    </a:lnTo>
                    <a:lnTo>
                      <a:pt x="295" y="725"/>
                    </a:lnTo>
                    <a:lnTo>
                      <a:pt x="295" y="740"/>
                    </a:lnTo>
                    <a:lnTo>
                      <a:pt x="295" y="741"/>
                    </a:lnTo>
                    <a:lnTo>
                      <a:pt x="0" y="742"/>
                    </a:lnTo>
                    <a:lnTo>
                      <a:pt x="0" y="740"/>
                    </a:lnTo>
                    <a:lnTo>
                      <a:pt x="0" y="725"/>
                    </a:lnTo>
                    <a:lnTo>
                      <a:pt x="0" y="708"/>
                    </a:lnTo>
                    <a:lnTo>
                      <a:pt x="0" y="693"/>
                    </a:lnTo>
                    <a:lnTo>
                      <a:pt x="1" y="679"/>
                    </a:lnTo>
                    <a:lnTo>
                      <a:pt x="3" y="664"/>
                    </a:lnTo>
                    <a:lnTo>
                      <a:pt x="4" y="650"/>
                    </a:lnTo>
                    <a:lnTo>
                      <a:pt x="8" y="634"/>
                    </a:lnTo>
                    <a:lnTo>
                      <a:pt x="10" y="620"/>
                    </a:lnTo>
                    <a:lnTo>
                      <a:pt x="13" y="606"/>
                    </a:lnTo>
                    <a:lnTo>
                      <a:pt x="17" y="591"/>
                    </a:lnTo>
                    <a:lnTo>
                      <a:pt x="20" y="577"/>
                    </a:lnTo>
                    <a:lnTo>
                      <a:pt x="25" y="562"/>
                    </a:lnTo>
                    <a:lnTo>
                      <a:pt x="30" y="549"/>
                    </a:lnTo>
                    <a:lnTo>
                      <a:pt x="33" y="535"/>
                    </a:lnTo>
                    <a:lnTo>
                      <a:pt x="40" y="523"/>
                    </a:lnTo>
                    <a:lnTo>
                      <a:pt x="44" y="509"/>
                    </a:lnTo>
                    <a:lnTo>
                      <a:pt x="49" y="496"/>
                    </a:lnTo>
                    <a:lnTo>
                      <a:pt x="56" y="483"/>
                    </a:lnTo>
                    <a:lnTo>
                      <a:pt x="63" y="469"/>
                    </a:lnTo>
                    <a:lnTo>
                      <a:pt x="70" y="458"/>
                    </a:lnTo>
                    <a:lnTo>
                      <a:pt x="75" y="445"/>
                    </a:lnTo>
                    <a:lnTo>
                      <a:pt x="84" y="432"/>
                    </a:lnTo>
                    <a:lnTo>
                      <a:pt x="91" y="420"/>
                    </a:lnTo>
                    <a:lnTo>
                      <a:pt x="99" y="410"/>
                    </a:lnTo>
                    <a:lnTo>
                      <a:pt x="106" y="397"/>
                    </a:lnTo>
                    <a:lnTo>
                      <a:pt x="116" y="384"/>
                    </a:lnTo>
                    <a:lnTo>
                      <a:pt x="133" y="362"/>
                    </a:lnTo>
                    <a:lnTo>
                      <a:pt x="152" y="341"/>
                    </a:lnTo>
                    <a:lnTo>
                      <a:pt x="171" y="320"/>
                    </a:lnTo>
                    <a:lnTo>
                      <a:pt x="191" y="302"/>
                    </a:lnTo>
                    <a:lnTo>
                      <a:pt x="213" y="283"/>
                    </a:lnTo>
                    <a:lnTo>
                      <a:pt x="235" y="266"/>
                    </a:lnTo>
                    <a:lnTo>
                      <a:pt x="247" y="257"/>
                    </a:lnTo>
                    <a:lnTo>
                      <a:pt x="260" y="251"/>
                    </a:lnTo>
                    <a:lnTo>
                      <a:pt x="270" y="240"/>
                    </a:lnTo>
                    <a:lnTo>
                      <a:pt x="282" y="236"/>
                    </a:lnTo>
                    <a:lnTo>
                      <a:pt x="296" y="226"/>
                    </a:lnTo>
                    <a:lnTo>
                      <a:pt x="307" y="221"/>
                    </a:lnTo>
                    <a:lnTo>
                      <a:pt x="320" y="211"/>
                    </a:lnTo>
                    <a:lnTo>
                      <a:pt x="332" y="208"/>
                    </a:lnTo>
                    <a:lnTo>
                      <a:pt x="347" y="200"/>
                    </a:lnTo>
                    <a:lnTo>
                      <a:pt x="360" y="195"/>
                    </a:lnTo>
                    <a:lnTo>
                      <a:pt x="372" y="189"/>
                    </a:lnTo>
                    <a:lnTo>
                      <a:pt x="386" y="183"/>
                    </a:lnTo>
                    <a:lnTo>
                      <a:pt x="400" y="180"/>
                    </a:lnTo>
                    <a:lnTo>
                      <a:pt x="414" y="174"/>
                    </a:lnTo>
                    <a:lnTo>
                      <a:pt x="428" y="169"/>
                    </a:lnTo>
                    <a:lnTo>
                      <a:pt x="442" y="166"/>
                    </a:lnTo>
                    <a:lnTo>
                      <a:pt x="457" y="164"/>
                    </a:lnTo>
                    <a:lnTo>
                      <a:pt x="471" y="159"/>
                    </a:lnTo>
                    <a:lnTo>
                      <a:pt x="485" y="158"/>
                    </a:lnTo>
                    <a:lnTo>
                      <a:pt x="500" y="154"/>
                    </a:lnTo>
                    <a:lnTo>
                      <a:pt x="515" y="152"/>
                    </a:lnTo>
                    <a:lnTo>
                      <a:pt x="529" y="151"/>
                    </a:lnTo>
                    <a:lnTo>
                      <a:pt x="544" y="150"/>
                    </a:lnTo>
                    <a:lnTo>
                      <a:pt x="559" y="150"/>
                    </a:lnTo>
                    <a:lnTo>
                      <a:pt x="575" y="150"/>
                    </a:lnTo>
                    <a:lnTo>
                      <a:pt x="588" y="146"/>
                    </a:lnTo>
                    <a:lnTo>
                      <a:pt x="591" y="146"/>
                    </a:lnTo>
                    <a:lnTo>
                      <a:pt x="591" y="0"/>
                    </a:lnTo>
                    <a:lnTo>
                      <a:pt x="886" y="295"/>
                    </a:lnTo>
                    <a:lnTo>
                      <a:pt x="591" y="591"/>
                    </a:lnTo>
                    <a:lnTo>
                      <a:pt x="591" y="444"/>
                    </a:lnTo>
                    <a:close/>
                  </a:path>
                </a:pathLst>
              </a:custGeom>
              <a:gradFill rotWithShape="1">
                <a:gsLst>
                  <a:gs pos="0">
                    <a:srgbClr val="DDDDDD"/>
                  </a:gs>
                  <a:gs pos="100000">
                    <a:srgbClr val="7C7C7C"/>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3809" name="Freeform 28"/>
              <p:cNvSpPr/>
              <p:nvPr/>
            </p:nvSpPr>
            <p:spPr bwMode="auto">
              <a:xfrm>
                <a:off x="0" y="148"/>
                <a:ext cx="247" cy="296"/>
              </a:xfrm>
              <a:custGeom>
                <a:avLst/>
                <a:gdLst>
                  <a:gd name="T0" fmla="*/ 0 w 741"/>
                  <a:gd name="T1" fmla="*/ 0 h 887"/>
                  <a:gd name="T2" fmla="*/ 741 w 741"/>
                  <a:gd name="T3" fmla="*/ 887 h 887"/>
                </a:gdLst>
                <a:ahLst/>
                <a:cxnLst>
                  <a:cxn ang="0">
                    <a:pos x="444" y="310"/>
                  </a:cxn>
                  <a:cxn ang="0">
                    <a:pos x="446" y="339"/>
                  </a:cxn>
                  <a:cxn ang="0">
                    <a:pos x="452" y="368"/>
                  </a:cxn>
                  <a:cxn ang="0">
                    <a:pos x="460" y="397"/>
                  </a:cxn>
                  <a:cxn ang="0">
                    <a:pos x="470" y="424"/>
                  </a:cxn>
                  <a:cxn ang="0">
                    <a:pos x="486" y="450"/>
                  </a:cxn>
                  <a:cxn ang="0">
                    <a:pos x="501" y="472"/>
                  </a:cxn>
                  <a:cxn ang="0">
                    <a:pos x="519" y="495"/>
                  </a:cxn>
                  <a:cxn ang="0">
                    <a:pos x="541" y="513"/>
                  </a:cxn>
                  <a:cxn ang="0">
                    <a:pos x="561" y="533"/>
                  </a:cxn>
                  <a:cxn ang="0">
                    <a:pos x="585" y="548"/>
                  </a:cxn>
                  <a:cxn ang="0">
                    <a:pos x="611" y="563"/>
                  </a:cxn>
                  <a:cxn ang="0">
                    <a:pos x="637" y="572"/>
                  </a:cxn>
                  <a:cxn ang="0">
                    <a:pos x="663" y="581"/>
                  </a:cxn>
                  <a:cxn ang="0">
                    <a:pos x="692" y="586"/>
                  </a:cxn>
                  <a:cxn ang="0">
                    <a:pos x="724" y="591"/>
                  </a:cxn>
                  <a:cxn ang="0">
                    <a:pos x="740" y="591"/>
                  </a:cxn>
                  <a:cxn ang="0">
                    <a:pos x="739" y="887"/>
                  </a:cxn>
                  <a:cxn ang="0">
                    <a:pos x="709" y="886"/>
                  </a:cxn>
                  <a:cxn ang="0">
                    <a:pos x="677" y="884"/>
                  </a:cxn>
                  <a:cxn ang="0">
                    <a:pos x="648" y="879"/>
                  </a:cxn>
                  <a:cxn ang="0">
                    <a:pos x="619" y="874"/>
                  </a:cxn>
                  <a:cxn ang="0">
                    <a:pos x="590" y="869"/>
                  </a:cxn>
                  <a:cxn ang="0">
                    <a:pos x="562" y="860"/>
                  </a:cxn>
                  <a:cxn ang="0">
                    <a:pos x="534" y="851"/>
                  </a:cxn>
                  <a:cxn ang="0">
                    <a:pos x="508" y="841"/>
                  </a:cxn>
                  <a:cxn ang="0">
                    <a:pos x="482" y="828"/>
                  </a:cxn>
                  <a:cxn ang="0">
                    <a:pos x="457" y="816"/>
                  </a:cxn>
                  <a:cxn ang="0">
                    <a:pos x="432" y="801"/>
                  </a:cxn>
                  <a:cxn ang="0">
                    <a:pos x="408" y="786"/>
                  </a:cxn>
                  <a:cxn ang="0">
                    <a:pos x="384" y="770"/>
                  </a:cxn>
                  <a:cxn ang="0">
                    <a:pos x="342" y="735"/>
                  </a:cxn>
                  <a:cxn ang="0">
                    <a:pos x="302" y="693"/>
                  </a:cxn>
                  <a:cxn ang="0">
                    <a:pos x="265" y="650"/>
                  </a:cxn>
                  <a:cxn ang="0">
                    <a:pos x="247" y="625"/>
                  </a:cxn>
                  <a:cxn ang="0">
                    <a:pos x="232" y="601"/>
                  </a:cxn>
                  <a:cxn ang="0">
                    <a:pos x="218" y="578"/>
                  </a:cxn>
                  <a:cxn ang="0">
                    <a:pos x="206" y="551"/>
                  </a:cxn>
                  <a:cxn ang="0">
                    <a:pos x="193" y="525"/>
                  </a:cxn>
                  <a:cxn ang="0">
                    <a:pos x="184" y="497"/>
                  </a:cxn>
                  <a:cxn ang="0">
                    <a:pos x="174" y="470"/>
                  </a:cxn>
                  <a:cxn ang="0">
                    <a:pos x="165" y="445"/>
                  </a:cxn>
                  <a:cxn ang="0">
                    <a:pos x="159" y="416"/>
                  </a:cxn>
                  <a:cxn ang="0">
                    <a:pos x="154" y="385"/>
                  </a:cxn>
                  <a:cxn ang="0">
                    <a:pos x="150" y="356"/>
                  </a:cxn>
                  <a:cxn ang="0">
                    <a:pos x="148" y="327"/>
                  </a:cxn>
                  <a:cxn ang="0">
                    <a:pos x="148" y="295"/>
                  </a:cxn>
                  <a:cxn ang="0">
                    <a:pos x="295" y="0"/>
                  </a:cxn>
                  <a:cxn ang="0">
                    <a:pos x="444" y="295"/>
                  </a:cxn>
                </a:cxnLst>
                <a:rect l="T0" t="T1" r="T2" b="T3"/>
                <a:pathLst>
                  <a:path w="741" h="887">
                    <a:moveTo>
                      <a:pt x="444" y="295"/>
                    </a:moveTo>
                    <a:lnTo>
                      <a:pt x="444" y="310"/>
                    </a:lnTo>
                    <a:lnTo>
                      <a:pt x="444" y="324"/>
                    </a:lnTo>
                    <a:lnTo>
                      <a:pt x="446" y="339"/>
                    </a:lnTo>
                    <a:lnTo>
                      <a:pt x="448" y="354"/>
                    </a:lnTo>
                    <a:lnTo>
                      <a:pt x="452" y="368"/>
                    </a:lnTo>
                    <a:lnTo>
                      <a:pt x="457" y="382"/>
                    </a:lnTo>
                    <a:lnTo>
                      <a:pt x="460" y="397"/>
                    </a:lnTo>
                    <a:lnTo>
                      <a:pt x="466" y="410"/>
                    </a:lnTo>
                    <a:lnTo>
                      <a:pt x="470" y="424"/>
                    </a:lnTo>
                    <a:lnTo>
                      <a:pt x="479" y="438"/>
                    </a:lnTo>
                    <a:lnTo>
                      <a:pt x="486" y="450"/>
                    </a:lnTo>
                    <a:lnTo>
                      <a:pt x="494" y="461"/>
                    </a:lnTo>
                    <a:lnTo>
                      <a:pt x="501" y="472"/>
                    </a:lnTo>
                    <a:lnTo>
                      <a:pt x="511" y="482"/>
                    </a:lnTo>
                    <a:lnTo>
                      <a:pt x="519" y="495"/>
                    </a:lnTo>
                    <a:lnTo>
                      <a:pt x="530" y="505"/>
                    </a:lnTo>
                    <a:lnTo>
                      <a:pt x="541" y="513"/>
                    </a:lnTo>
                    <a:lnTo>
                      <a:pt x="551" y="524"/>
                    </a:lnTo>
                    <a:lnTo>
                      <a:pt x="561" y="533"/>
                    </a:lnTo>
                    <a:lnTo>
                      <a:pt x="574" y="540"/>
                    </a:lnTo>
                    <a:lnTo>
                      <a:pt x="585" y="548"/>
                    </a:lnTo>
                    <a:lnTo>
                      <a:pt x="597" y="555"/>
                    </a:lnTo>
                    <a:lnTo>
                      <a:pt x="611" y="563"/>
                    </a:lnTo>
                    <a:lnTo>
                      <a:pt x="623" y="568"/>
                    </a:lnTo>
                    <a:lnTo>
                      <a:pt x="637" y="572"/>
                    </a:lnTo>
                    <a:lnTo>
                      <a:pt x="650" y="578"/>
                    </a:lnTo>
                    <a:lnTo>
                      <a:pt x="663" y="581"/>
                    </a:lnTo>
                    <a:lnTo>
                      <a:pt x="678" y="585"/>
                    </a:lnTo>
                    <a:lnTo>
                      <a:pt x="692" y="586"/>
                    </a:lnTo>
                    <a:lnTo>
                      <a:pt x="709" y="591"/>
                    </a:lnTo>
                    <a:lnTo>
                      <a:pt x="724" y="591"/>
                    </a:lnTo>
                    <a:lnTo>
                      <a:pt x="739" y="591"/>
                    </a:lnTo>
                    <a:lnTo>
                      <a:pt x="740" y="591"/>
                    </a:lnTo>
                    <a:lnTo>
                      <a:pt x="741" y="887"/>
                    </a:lnTo>
                    <a:lnTo>
                      <a:pt x="739" y="887"/>
                    </a:lnTo>
                    <a:lnTo>
                      <a:pt x="724" y="887"/>
                    </a:lnTo>
                    <a:lnTo>
                      <a:pt x="709" y="886"/>
                    </a:lnTo>
                    <a:lnTo>
                      <a:pt x="692" y="886"/>
                    </a:lnTo>
                    <a:lnTo>
                      <a:pt x="677" y="884"/>
                    </a:lnTo>
                    <a:lnTo>
                      <a:pt x="663" y="883"/>
                    </a:lnTo>
                    <a:lnTo>
                      <a:pt x="648" y="879"/>
                    </a:lnTo>
                    <a:lnTo>
                      <a:pt x="633" y="879"/>
                    </a:lnTo>
                    <a:lnTo>
                      <a:pt x="619" y="874"/>
                    </a:lnTo>
                    <a:lnTo>
                      <a:pt x="605" y="872"/>
                    </a:lnTo>
                    <a:lnTo>
                      <a:pt x="590" y="869"/>
                    </a:lnTo>
                    <a:lnTo>
                      <a:pt x="577" y="865"/>
                    </a:lnTo>
                    <a:lnTo>
                      <a:pt x="562" y="860"/>
                    </a:lnTo>
                    <a:lnTo>
                      <a:pt x="548" y="856"/>
                    </a:lnTo>
                    <a:lnTo>
                      <a:pt x="534" y="851"/>
                    </a:lnTo>
                    <a:lnTo>
                      <a:pt x="522" y="847"/>
                    </a:lnTo>
                    <a:lnTo>
                      <a:pt x="508" y="841"/>
                    </a:lnTo>
                    <a:lnTo>
                      <a:pt x="495" y="837"/>
                    </a:lnTo>
                    <a:lnTo>
                      <a:pt x="482" y="828"/>
                    </a:lnTo>
                    <a:lnTo>
                      <a:pt x="470" y="822"/>
                    </a:lnTo>
                    <a:lnTo>
                      <a:pt x="457" y="816"/>
                    </a:lnTo>
                    <a:lnTo>
                      <a:pt x="444" y="808"/>
                    </a:lnTo>
                    <a:lnTo>
                      <a:pt x="432" y="801"/>
                    </a:lnTo>
                    <a:lnTo>
                      <a:pt x="419" y="794"/>
                    </a:lnTo>
                    <a:lnTo>
                      <a:pt x="408" y="786"/>
                    </a:lnTo>
                    <a:lnTo>
                      <a:pt x="397" y="779"/>
                    </a:lnTo>
                    <a:lnTo>
                      <a:pt x="384" y="770"/>
                    </a:lnTo>
                    <a:lnTo>
                      <a:pt x="361" y="751"/>
                    </a:lnTo>
                    <a:lnTo>
                      <a:pt x="342" y="735"/>
                    </a:lnTo>
                    <a:lnTo>
                      <a:pt x="319" y="713"/>
                    </a:lnTo>
                    <a:lnTo>
                      <a:pt x="302" y="693"/>
                    </a:lnTo>
                    <a:lnTo>
                      <a:pt x="281" y="671"/>
                    </a:lnTo>
                    <a:lnTo>
                      <a:pt x="265" y="650"/>
                    </a:lnTo>
                    <a:lnTo>
                      <a:pt x="257" y="637"/>
                    </a:lnTo>
                    <a:lnTo>
                      <a:pt x="247" y="625"/>
                    </a:lnTo>
                    <a:lnTo>
                      <a:pt x="242" y="614"/>
                    </a:lnTo>
                    <a:lnTo>
                      <a:pt x="232" y="601"/>
                    </a:lnTo>
                    <a:lnTo>
                      <a:pt x="224" y="591"/>
                    </a:lnTo>
                    <a:lnTo>
                      <a:pt x="218" y="578"/>
                    </a:lnTo>
                    <a:lnTo>
                      <a:pt x="213" y="565"/>
                    </a:lnTo>
                    <a:lnTo>
                      <a:pt x="206" y="551"/>
                    </a:lnTo>
                    <a:lnTo>
                      <a:pt x="200" y="539"/>
                    </a:lnTo>
                    <a:lnTo>
                      <a:pt x="193" y="525"/>
                    </a:lnTo>
                    <a:lnTo>
                      <a:pt x="188" y="512"/>
                    </a:lnTo>
                    <a:lnTo>
                      <a:pt x="184" y="497"/>
                    </a:lnTo>
                    <a:lnTo>
                      <a:pt x="178" y="485"/>
                    </a:lnTo>
                    <a:lnTo>
                      <a:pt x="174" y="470"/>
                    </a:lnTo>
                    <a:lnTo>
                      <a:pt x="170" y="456"/>
                    </a:lnTo>
                    <a:lnTo>
                      <a:pt x="165" y="445"/>
                    </a:lnTo>
                    <a:lnTo>
                      <a:pt x="161" y="430"/>
                    </a:lnTo>
                    <a:lnTo>
                      <a:pt x="159" y="416"/>
                    </a:lnTo>
                    <a:lnTo>
                      <a:pt x="157" y="400"/>
                    </a:lnTo>
                    <a:lnTo>
                      <a:pt x="154" y="385"/>
                    </a:lnTo>
                    <a:lnTo>
                      <a:pt x="151" y="369"/>
                    </a:lnTo>
                    <a:lnTo>
                      <a:pt x="150" y="356"/>
                    </a:lnTo>
                    <a:lnTo>
                      <a:pt x="148" y="339"/>
                    </a:lnTo>
                    <a:lnTo>
                      <a:pt x="148" y="327"/>
                    </a:lnTo>
                    <a:lnTo>
                      <a:pt x="148" y="310"/>
                    </a:lnTo>
                    <a:lnTo>
                      <a:pt x="148" y="295"/>
                    </a:lnTo>
                    <a:lnTo>
                      <a:pt x="0" y="295"/>
                    </a:lnTo>
                    <a:lnTo>
                      <a:pt x="295" y="0"/>
                    </a:lnTo>
                    <a:lnTo>
                      <a:pt x="590" y="295"/>
                    </a:lnTo>
                    <a:lnTo>
                      <a:pt x="444" y="295"/>
                    </a:lnTo>
                    <a:close/>
                  </a:path>
                </a:pathLst>
              </a:custGeom>
              <a:gradFill rotWithShape="1">
                <a:gsLst>
                  <a:gs pos="0">
                    <a:srgbClr val="567200"/>
                  </a:gs>
                  <a:gs pos="100000">
                    <a:srgbClr val="99CC00"/>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3810" name="Freeform 29"/>
              <p:cNvSpPr/>
              <p:nvPr/>
            </p:nvSpPr>
            <p:spPr bwMode="auto">
              <a:xfrm>
                <a:off x="148" y="284"/>
                <a:ext cx="291" cy="207"/>
              </a:xfrm>
              <a:custGeom>
                <a:avLst/>
                <a:gdLst>
                  <a:gd name="T0" fmla="*/ 0 w 871"/>
                  <a:gd name="T1" fmla="*/ 0 h 623"/>
                  <a:gd name="T2" fmla="*/ 871 w 871"/>
                  <a:gd name="T3" fmla="*/ 623 h 623"/>
                </a:gdLst>
                <a:ahLst/>
                <a:cxnLst>
                  <a:cxn ang="0">
                    <a:pos x="310" y="182"/>
                  </a:cxn>
                  <a:cxn ang="0">
                    <a:pos x="341" y="178"/>
                  </a:cxn>
                  <a:cxn ang="0">
                    <a:pos x="369" y="170"/>
                  </a:cxn>
                  <a:cxn ang="0">
                    <a:pos x="397" y="163"/>
                  </a:cxn>
                  <a:cxn ang="0">
                    <a:pos x="423" y="152"/>
                  </a:cxn>
                  <a:cxn ang="0">
                    <a:pos x="447" y="139"/>
                  </a:cxn>
                  <a:cxn ang="0">
                    <a:pos x="473" y="123"/>
                  </a:cxn>
                  <a:cxn ang="0">
                    <a:pos x="494" y="105"/>
                  </a:cxn>
                  <a:cxn ang="0">
                    <a:pos x="514" y="86"/>
                  </a:cxn>
                  <a:cxn ang="0">
                    <a:pos x="532" y="63"/>
                  </a:cxn>
                  <a:cxn ang="0">
                    <a:pos x="547" y="39"/>
                  </a:cxn>
                  <a:cxn ang="0">
                    <a:pos x="567" y="0"/>
                  </a:cxn>
                  <a:cxn ang="0">
                    <a:pos x="871" y="46"/>
                  </a:cxn>
                  <a:cxn ang="0">
                    <a:pos x="850" y="89"/>
                  </a:cxn>
                  <a:cxn ang="0">
                    <a:pos x="841" y="116"/>
                  </a:cxn>
                  <a:cxn ang="0">
                    <a:pos x="828" y="141"/>
                  </a:cxn>
                  <a:cxn ang="0">
                    <a:pos x="814" y="167"/>
                  </a:cxn>
                  <a:cxn ang="0">
                    <a:pos x="800" y="194"/>
                  </a:cxn>
                  <a:cxn ang="0">
                    <a:pos x="785" y="216"/>
                  </a:cxn>
                  <a:cxn ang="0">
                    <a:pos x="769" y="240"/>
                  </a:cxn>
                  <a:cxn ang="0">
                    <a:pos x="733" y="284"/>
                  </a:cxn>
                  <a:cxn ang="0">
                    <a:pos x="693" y="324"/>
                  </a:cxn>
                  <a:cxn ang="0">
                    <a:pos x="649" y="357"/>
                  </a:cxn>
                  <a:cxn ang="0">
                    <a:pos x="625" y="376"/>
                  </a:cxn>
                  <a:cxn ang="0">
                    <a:pos x="602" y="391"/>
                  </a:cxn>
                  <a:cxn ang="0">
                    <a:pos x="577" y="404"/>
                  </a:cxn>
                  <a:cxn ang="0">
                    <a:pos x="552" y="417"/>
                  </a:cxn>
                  <a:cxn ang="0">
                    <a:pos x="526" y="429"/>
                  </a:cxn>
                  <a:cxn ang="0">
                    <a:pos x="498" y="442"/>
                  </a:cxn>
                  <a:cxn ang="0">
                    <a:pos x="470" y="448"/>
                  </a:cxn>
                  <a:cxn ang="0">
                    <a:pos x="444" y="458"/>
                  </a:cxn>
                  <a:cxn ang="0">
                    <a:pos x="415" y="465"/>
                  </a:cxn>
                  <a:cxn ang="0">
                    <a:pos x="386" y="469"/>
                  </a:cxn>
                  <a:cxn ang="0">
                    <a:pos x="355" y="474"/>
                  </a:cxn>
                  <a:cxn ang="0">
                    <a:pos x="326" y="475"/>
                  </a:cxn>
                  <a:cxn ang="0">
                    <a:pos x="296" y="476"/>
                  </a:cxn>
                  <a:cxn ang="0">
                    <a:pos x="295" y="623"/>
                  </a:cxn>
                  <a:cxn ang="0">
                    <a:pos x="295" y="33"/>
                  </a:cxn>
                </a:cxnLst>
                <a:rect l="T0" t="T1" r="T2" b="T3"/>
                <a:pathLst>
                  <a:path w="871" h="623">
                    <a:moveTo>
                      <a:pt x="295" y="182"/>
                    </a:moveTo>
                    <a:lnTo>
                      <a:pt x="310" y="182"/>
                    </a:lnTo>
                    <a:lnTo>
                      <a:pt x="326" y="180"/>
                    </a:lnTo>
                    <a:lnTo>
                      <a:pt x="341" y="178"/>
                    </a:lnTo>
                    <a:lnTo>
                      <a:pt x="355" y="175"/>
                    </a:lnTo>
                    <a:lnTo>
                      <a:pt x="369" y="170"/>
                    </a:lnTo>
                    <a:lnTo>
                      <a:pt x="383" y="168"/>
                    </a:lnTo>
                    <a:lnTo>
                      <a:pt x="397" y="163"/>
                    </a:lnTo>
                    <a:lnTo>
                      <a:pt x="411" y="158"/>
                    </a:lnTo>
                    <a:lnTo>
                      <a:pt x="423" y="152"/>
                    </a:lnTo>
                    <a:lnTo>
                      <a:pt x="434" y="146"/>
                    </a:lnTo>
                    <a:lnTo>
                      <a:pt x="447" y="139"/>
                    </a:lnTo>
                    <a:lnTo>
                      <a:pt x="460" y="131"/>
                    </a:lnTo>
                    <a:lnTo>
                      <a:pt x="473" y="123"/>
                    </a:lnTo>
                    <a:lnTo>
                      <a:pt x="483" y="113"/>
                    </a:lnTo>
                    <a:lnTo>
                      <a:pt x="494" y="105"/>
                    </a:lnTo>
                    <a:lnTo>
                      <a:pt x="503" y="95"/>
                    </a:lnTo>
                    <a:lnTo>
                      <a:pt x="514" y="86"/>
                    </a:lnTo>
                    <a:lnTo>
                      <a:pt x="524" y="74"/>
                    </a:lnTo>
                    <a:lnTo>
                      <a:pt x="532" y="63"/>
                    </a:lnTo>
                    <a:lnTo>
                      <a:pt x="541" y="51"/>
                    </a:lnTo>
                    <a:lnTo>
                      <a:pt x="547" y="39"/>
                    </a:lnTo>
                    <a:lnTo>
                      <a:pt x="556" y="27"/>
                    </a:lnTo>
                    <a:lnTo>
                      <a:pt x="567" y="0"/>
                    </a:lnTo>
                    <a:lnTo>
                      <a:pt x="734" y="173"/>
                    </a:lnTo>
                    <a:lnTo>
                      <a:pt x="871" y="46"/>
                    </a:lnTo>
                    <a:lnTo>
                      <a:pt x="858" y="70"/>
                    </a:lnTo>
                    <a:lnTo>
                      <a:pt x="850" y="89"/>
                    </a:lnTo>
                    <a:lnTo>
                      <a:pt x="846" y="103"/>
                    </a:lnTo>
                    <a:lnTo>
                      <a:pt x="841" y="116"/>
                    </a:lnTo>
                    <a:lnTo>
                      <a:pt x="834" y="127"/>
                    </a:lnTo>
                    <a:lnTo>
                      <a:pt x="828" y="141"/>
                    </a:lnTo>
                    <a:lnTo>
                      <a:pt x="820" y="155"/>
                    </a:lnTo>
                    <a:lnTo>
                      <a:pt x="814" y="167"/>
                    </a:lnTo>
                    <a:lnTo>
                      <a:pt x="807" y="181"/>
                    </a:lnTo>
                    <a:lnTo>
                      <a:pt x="800" y="194"/>
                    </a:lnTo>
                    <a:lnTo>
                      <a:pt x="792" y="203"/>
                    </a:lnTo>
                    <a:lnTo>
                      <a:pt x="785" y="216"/>
                    </a:lnTo>
                    <a:lnTo>
                      <a:pt x="777" y="227"/>
                    </a:lnTo>
                    <a:lnTo>
                      <a:pt x="769" y="240"/>
                    </a:lnTo>
                    <a:lnTo>
                      <a:pt x="753" y="261"/>
                    </a:lnTo>
                    <a:lnTo>
                      <a:pt x="733" y="284"/>
                    </a:lnTo>
                    <a:lnTo>
                      <a:pt x="713" y="303"/>
                    </a:lnTo>
                    <a:lnTo>
                      <a:pt x="693" y="324"/>
                    </a:lnTo>
                    <a:lnTo>
                      <a:pt x="672" y="342"/>
                    </a:lnTo>
                    <a:lnTo>
                      <a:pt x="649" y="357"/>
                    </a:lnTo>
                    <a:lnTo>
                      <a:pt x="638" y="369"/>
                    </a:lnTo>
                    <a:lnTo>
                      <a:pt x="625" y="376"/>
                    </a:lnTo>
                    <a:lnTo>
                      <a:pt x="616" y="385"/>
                    </a:lnTo>
                    <a:lnTo>
                      <a:pt x="602" y="391"/>
                    </a:lnTo>
                    <a:lnTo>
                      <a:pt x="589" y="399"/>
                    </a:lnTo>
                    <a:lnTo>
                      <a:pt x="577" y="404"/>
                    </a:lnTo>
                    <a:lnTo>
                      <a:pt x="563" y="413"/>
                    </a:lnTo>
                    <a:lnTo>
                      <a:pt x="552" y="417"/>
                    </a:lnTo>
                    <a:lnTo>
                      <a:pt x="539" y="425"/>
                    </a:lnTo>
                    <a:lnTo>
                      <a:pt x="526" y="429"/>
                    </a:lnTo>
                    <a:lnTo>
                      <a:pt x="513" y="435"/>
                    </a:lnTo>
                    <a:lnTo>
                      <a:pt x="498" y="442"/>
                    </a:lnTo>
                    <a:lnTo>
                      <a:pt x="485" y="444"/>
                    </a:lnTo>
                    <a:lnTo>
                      <a:pt x="470" y="448"/>
                    </a:lnTo>
                    <a:lnTo>
                      <a:pt x="458" y="454"/>
                    </a:lnTo>
                    <a:lnTo>
                      <a:pt x="444" y="458"/>
                    </a:lnTo>
                    <a:lnTo>
                      <a:pt x="429" y="461"/>
                    </a:lnTo>
                    <a:lnTo>
                      <a:pt x="415" y="465"/>
                    </a:lnTo>
                    <a:lnTo>
                      <a:pt x="399" y="467"/>
                    </a:lnTo>
                    <a:lnTo>
                      <a:pt x="386" y="469"/>
                    </a:lnTo>
                    <a:lnTo>
                      <a:pt x="370" y="471"/>
                    </a:lnTo>
                    <a:lnTo>
                      <a:pt x="355" y="474"/>
                    </a:lnTo>
                    <a:lnTo>
                      <a:pt x="341" y="475"/>
                    </a:lnTo>
                    <a:lnTo>
                      <a:pt x="326" y="475"/>
                    </a:lnTo>
                    <a:lnTo>
                      <a:pt x="310" y="475"/>
                    </a:lnTo>
                    <a:lnTo>
                      <a:pt x="296" y="476"/>
                    </a:lnTo>
                    <a:lnTo>
                      <a:pt x="295" y="476"/>
                    </a:lnTo>
                    <a:lnTo>
                      <a:pt x="295" y="623"/>
                    </a:lnTo>
                    <a:lnTo>
                      <a:pt x="0" y="328"/>
                    </a:lnTo>
                    <a:lnTo>
                      <a:pt x="295" y="33"/>
                    </a:lnTo>
                    <a:lnTo>
                      <a:pt x="295" y="182"/>
                    </a:lnTo>
                    <a:close/>
                  </a:path>
                </a:pathLst>
              </a:custGeom>
              <a:gradFill rotWithShape="1">
                <a:gsLst>
                  <a:gs pos="0">
                    <a:srgbClr val="7C7C7C"/>
                  </a:gs>
                  <a:gs pos="100000">
                    <a:srgbClr val="DDDDDD"/>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51216" name="Text Box 16"/>
            <p:cNvSpPr txBox="1"/>
            <p:nvPr/>
          </p:nvSpPr>
          <p:spPr>
            <a:xfrm>
              <a:off x="3743" y="1020"/>
              <a:ext cx="1970" cy="1300"/>
            </a:xfrm>
            <a:prstGeom prst="rect">
              <a:avLst/>
            </a:prstGeom>
            <a:noFill/>
            <a:ln w="9525">
              <a:noFill/>
            </a:ln>
          </p:spPr>
          <p:txBody>
            <a:bodyPr anchor="t">
              <a:spAutoFit/>
            </a:bodyPr>
            <a:p>
              <a:pPr algn="ctr" latinLnBrk="1">
                <a:buFont typeface="Arial" panose="020B0604020202020204" pitchFamily="34" charset="0"/>
              </a:pPr>
              <a:r>
                <a:rPr lang="zh-CN" altLang="en-US" dirty="0">
                  <a:latin typeface="Times New Roman" panose="02020603050405020304" pitchFamily="18" charset="0"/>
                  <a:ea typeface="黑体" panose="02010609060101010101" pitchFamily="49" charset="-122"/>
                </a:rPr>
                <a:t>考核者的偏见问题</a:t>
              </a:r>
              <a:endParaRPr lang="zh-CN" altLang="en-US" dirty="0">
                <a:latin typeface="Times New Roman" panose="02020603050405020304" pitchFamily="18" charset="0"/>
                <a:ea typeface="黑体" panose="02010609060101010101" pitchFamily="49" charset="-122"/>
              </a:endParaRPr>
            </a:p>
          </p:txBody>
        </p:sp>
        <p:sp>
          <p:nvSpPr>
            <p:cNvPr id="51217" name="Text Box 16"/>
            <p:cNvSpPr txBox="1"/>
            <p:nvPr/>
          </p:nvSpPr>
          <p:spPr>
            <a:xfrm>
              <a:off x="640" y="3743"/>
              <a:ext cx="1970" cy="1300"/>
            </a:xfrm>
            <a:prstGeom prst="rect">
              <a:avLst/>
            </a:prstGeom>
            <a:noFill/>
            <a:ln w="9525">
              <a:noFill/>
            </a:ln>
          </p:spPr>
          <p:txBody>
            <a:bodyPr anchor="t">
              <a:spAutoFit/>
            </a:bodyPr>
            <a:p>
              <a:pPr algn="ctr" latinLnBrk="1">
                <a:buFont typeface="Arial" panose="020B0604020202020204" pitchFamily="34" charset="0"/>
              </a:pPr>
              <a:r>
                <a:rPr lang="zh-CN" altLang="en-US" dirty="0">
                  <a:latin typeface="Times New Roman" panose="02020603050405020304" pitchFamily="18" charset="0"/>
                  <a:ea typeface="黑体" panose="02010609060101010101" pitchFamily="49" charset="-122"/>
                </a:rPr>
                <a:t>近因效应问题</a:t>
              </a:r>
              <a:endParaRPr lang="zh-CN" altLang="en-US" dirty="0">
                <a:latin typeface="Times New Roman" panose="02020603050405020304" pitchFamily="18" charset="0"/>
                <a:ea typeface="黑体" panose="02010609060101010101" pitchFamily="49" charset="-122"/>
              </a:endParaRPr>
            </a:p>
          </p:txBody>
        </p:sp>
        <p:sp>
          <p:nvSpPr>
            <p:cNvPr id="51218" name="Text Box 16"/>
            <p:cNvSpPr txBox="1"/>
            <p:nvPr/>
          </p:nvSpPr>
          <p:spPr>
            <a:xfrm>
              <a:off x="3743" y="3743"/>
              <a:ext cx="1970" cy="1300"/>
            </a:xfrm>
            <a:prstGeom prst="rect">
              <a:avLst/>
            </a:prstGeom>
            <a:noFill/>
            <a:ln w="9525">
              <a:noFill/>
            </a:ln>
          </p:spPr>
          <p:txBody>
            <a:bodyPr anchor="t">
              <a:spAutoFit/>
            </a:bodyPr>
            <a:p>
              <a:pPr algn="ctr" latinLnBrk="1">
                <a:buFont typeface="Arial" panose="020B0604020202020204" pitchFamily="34" charset="0"/>
              </a:pPr>
              <a:r>
                <a:rPr lang="zh-CN" altLang="en-US" dirty="0">
                  <a:latin typeface="Times New Roman" panose="02020603050405020304" pitchFamily="18" charset="0"/>
                  <a:ea typeface="黑体" panose="02010609060101010101" pitchFamily="49" charset="-122"/>
                </a:rPr>
                <a:t>晕轮效应问题</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1000" fill="hold"/>
                                        <p:tgtEl>
                                          <p:spTgt spid="33796"/>
                                        </p:tgtEl>
                                        <p:attrNameLst>
                                          <p:attrName>ppt_x</p:attrName>
                                        </p:attrNameLst>
                                      </p:cBhvr>
                                      <p:tavLst>
                                        <p:tav tm="0">
                                          <p:val>
                                            <p:strVal val="#ppt_x"/>
                                          </p:val>
                                        </p:tav>
                                        <p:tav tm="100000">
                                          <p:val>
                                            <p:strVal val="#ppt_x"/>
                                          </p:val>
                                        </p:tav>
                                      </p:tavLst>
                                    </p:anim>
                                    <p:anim calcmode="lin" valueType="num">
                                      <p:cBhvr additive="base">
                                        <p:cTn id="8" dur="1000" fill="hold"/>
                                        <p:tgtEl>
                                          <p:spTgt spid="3379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796">
                                            <p:txEl>
                                              <p:charRg st="0" end="14"/>
                                            </p:txEl>
                                          </p:spTgt>
                                        </p:tgtEl>
                                        <p:attrNameLst>
                                          <p:attrName>style.visibility</p:attrName>
                                        </p:attrNameLst>
                                      </p:cBhvr>
                                      <p:to>
                                        <p:strVal val="visible"/>
                                      </p:to>
                                    </p:set>
                                    <p:anim calcmode="lin" valueType="num">
                                      <p:cBhvr additive="base">
                                        <p:cTn id="11" dur="1000" fill="hold"/>
                                        <p:tgtEl>
                                          <p:spTgt spid="33796">
                                            <p:txEl>
                                              <p:charRg st="0" end="1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3796">
                                            <p:txEl>
                                              <p:charRg st="0" end="14"/>
                                            </p:txEl>
                                          </p:spTgt>
                                        </p:tgtEl>
                                        <p:attrNameLst>
                                          <p:attrName>ppt_y</p:attrName>
                                        </p:attrNameLst>
                                      </p:cBhvr>
                                      <p:tavLst>
                                        <p:tav tm="0">
                                          <p:val>
                                            <p:strVal val="0-#ppt_h/2"/>
                                          </p:val>
                                        </p:tav>
                                        <p:tav tm="100000">
                                          <p:val>
                                            <p:strVal val="#ppt_y"/>
                                          </p:val>
                                        </p:tav>
                                      </p:tavLst>
                                    </p:anim>
                                  </p:childTnLst>
                                </p:cTn>
                              </p:par>
                              <p:par>
                                <p:cTn id="13" presetID="4"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20" name="Rectangle 4"/>
          <p:cNvSpPr/>
          <p:nvPr/>
        </p:nvSpPr>
        <p:spPr>
          <a:xfrm>
            <a:off x="2484438" y="1533525"/>
            <a:ext cx="41036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（三）基于绩效结果</a:t>
            </a:r>
            <a:endParaRPr lang="zh-CN" altLang="zh-CN" dirty="0">
              <a:latin typeface="Times New Roman" panose="02020603050405020304" pitchFamily="18" charset="0"/>
              <a:ea typeface="黑体" panose="02010609060101010101" pitchFamily="49" charset="-122"/>
            </a:endParaRPr>
          </a:p>
        </p:txBody>
      </p:sp>
      <p:sp>
        <p:nvSpPr>
          <p:cNvPr id="34821" name="Rectangle 5"/>
          <p:cNvSpPr>
            <a:spLocks noChangeArrowheads="1"/>
          </p:cNvSpPr>
          <p:nvPr/>
        </p:nvSpPr>
        <p:spPr bwMode="auto">
          <a:xfrm>
            <a:off x="395288" y="2470150"/>
            <a:ext cx="8280400" cy="3454400"/>
          </a:xfrm>
          <a:prstGeom prst="rect">
            <a:avLst/>
          </a:prstGeom>
          <a:solidFill>
            <a:srgbClr val="FFFF99">
              <a:alpha val="69000"/>
            </a:srgbClr>
          </a:solidFill>
          <a:ln w="31750" cmpd="dbl">
            <a:solidFill>
              <a:schemeClr val="accent1">
                <a:shade val="50000"/>
                <a:alpha val="59000"/>
              </a:schemeClr>
            </a:solidFill>
            <a:prstDash val="sysDash"/>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（1）需要有更好的结果，但却去奖励看来最忙、工作最久的人；</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（2）要求工作的质量，但却设下不合理的完工期限；</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（3）希望对问题有治本的答案，但却奖励治标的方法；</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（4）需要事情简化，但却奖励使事情复杂化和制造琐碎的人；</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（5）提倡忠诚，却将高薪发给威胁离职或新来的人；</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（6）要求和谐的工作环境，但却奖励那些会抱怨且光说不做的人；</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（7）需要有创意的人，但却责罚那些敢于特立独行的人；</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（8）需要节俭，但却以最大幅度的预算增幅来奖励那些将资源耗得精光的职员；</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（9）要求团队合作，但却只奖励团队中的个别人而牺牲了其他人；</a:t>
            </a:r>
            <a:endPar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（10）需要创新，但却处罚未能成功的创意，而奖励墨守成规的人。</a:t>
            </a:r>
            <a:endPar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1000" fill="hold"/>
                                        <p:tgtEl>
                                          <p:spTgt spid="34820"/>
                                        </p:tgtEl>
                                        <p:attrNameLst>
                                          <p:attrName>ppt_x</p:attrName>
                                        </p:attrNameLst>
                                      </p:cBhvr>
                                      <p:tavLst>
                                        <p:tav tm="0">
                                          <p:val>
                                            <p:strVal val="#ppt_x"/>
                                          </p:val>
                                        </p:tav>
                                        <p:tav tm="100000">
                                          <p:val>
                                            <p:strVal val="#ppt_x"/>
                                          </p:val>
                                        </p:tav>
                                      </p:tavLst>
                                    </p:anim>
                                    <p:anim calcmode="lin" valueType="num">
                                      <p:cBhvr additive="base">
                                        <p:cTn id="8" dur="1000" fill="hold"/>
                                        <p:tgtEl>
                                          <p:spTgt spid="348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4820">
                                            <p:txEl>
                                              <p:charRg st="0" end="10"/>
                                            </p:txEl>
                                          </p:spTgt>
                                        </p:tgtEl>
                                        <p:attrNameLst>
                                          <p:attrName>style.visibility</p:attrName>
                                        </p:attrNameLst>
                                      </p:cBhvr>
                                      <p:to>
                                        <p:strVal val="visible"/>
                                      </p:to>
                                    </p:set>
                                    <p:anim calcmode="lin" valueType="num">
                                      <p:cBhvr additive="base">
                                        <p:cTn id="11" dur="1000" fill="hold"/>
                                        <p:tgtEl>
                                          <p:spTgt spid="34820">
                                            <p:txEl>
                                              <p:charRg st="0" end="1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4820">
                                            <p:txEl>
                                              <p:charRg st="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4" name="Rectangle 4"/>
          <p:cNvSpPr/>
          <p:nvPr/>
        </p:nvSpPr>
        <p:spPr>
          <a:xfrm>
            <a:off x="2519363" y="1501775"/>
            <a:ext cx="41036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（四）其他问题</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246063" y="2405063"/>
            <a:ext cx="8361362" cy="3419475"/>
            <a:chOff x="-8" y="0"/>
            <a:chExt cx="13166" cy="5384"/>
          </a:xfrm>
        </p:grpSpPr>
        <p:sp>
          <p:nvSpPr>
            <p:cNvPr id="53251" name="Oval 279"/>
            <p:cNvSpPr/>
            <p:nvPr/>
          </p:nvSpPr>
          <p:spPr>
            <a:xfrm>
              <a:off x="4594" y="2385"/>
              <a:ext cx="15" cy="627"/>
            </a:xfrm>
            <a:prstGeom prst="ellipse">
              <a:avLst/>
            </a:prstGeom>
            <a:solidFill>
              <a:srgbClr val="292929">
                <a:alpha val="39999"/>
              </a:srgbClr>
            </a:solidFill>
            <a:ln w="9525" cap="flat" cmpd="sng">
              <a:solidFill>
                <a:schemeClr val="bg1"/>
              </a:solidFill>
              <a:prstDash val="dash"/>
              <a:round/>
              <a:headEnd type="none" w="med" len="med"/>
              <a:tailEnd type="none" w="med" len="med"/>
            </a:ln>
          </p:spPr>
          <p:txBody>
            <a:bodyPr wrap="none" lIns="0" tIns="0" rIns="0" bIns="0"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5847" name="Oval 280"/>
            <p:cNvSpPr>
              <a:spLocks noChangeAspect="1" noChangeArrowheads="1"/>
            </p:cNvSpPr>
            <p:nvPr/>
          </p:nvSpPr>
          <p:spPr bwMode="auto">
            <a:xfrm>
              <a:off x="6518" y="778"/>
              <a:ext cx="2540" cy="627"/>
            </a:xfrm>
            <a:prstGeom prst="ellipse">
              <a:avLst/>
            </a:prstGeom>
            <a:solidFill>
              <a:schemeClr val="tx1"/>
            </a:solidFill>
            <a:ln w="9525" cmpd="sng">
              <a:round/>
            </a:ln>
            <a:effectLst/>
            <a:scene3d>
              <a:camera prst="legacyPerspectiveBottomRight"/>
              <a:lightRig rig="legacyFlat1" dir="r"/>
            </a:scene3d>
            <a:sp3d extrusionH="11100" prstMaterial="legacyMatte">
              <a:bevelT w="13500" h="13500" prst="angle"/>
              <a:bevelB w="13500" h="13500" prst="angle"/>
              <a:extrusionClr>
                <a:schemeClr val="tx1"/>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3253" name="Group 8"/>
            <p:cNvGrpSpPr/>
            <p:nvPr/>
          </p:nvGrpSpPr>
          <p:grpSpPr>
            <a:xfrm>
              <a:off x="6203" y="505"/>
              <a:ext cx="1630" cy="1265"/>
              <a:chOff x="0" y="0"/>
              <a:chExt cx="756" cy="600"/>
            </a:xfrm>
          </p:grpSpPr>
          <p:grpSp>
            <p:nvGrpSpPr>
              <p:cNvPr id="53254" name="Group 9"/>
              <p:cNvGrpSpPr/>
              <p:nvPr/>
            </p:nvGrpSpPr>
            <p:grpSpPr>
              <a:xfrm>
                <a:off x="27" y="128"/>
                <a:ext cx="729" cy="472"/>
                <a:chOff x="0" y="0"/>
                <a:chExt cx="729" cy="472"/>
              </a:xfrm>
            </p:grpSpPr>
            <p:grpSp>
              <p:nvGrpSpPr>
                <p:cNvPr id="53255" name="Group 10"/>
                <p:cNvGrpSpPr/>
                <p:nvPr/>
              </p:nvGrpSpPr>
              <p:grpSpPr>
                <a:xfrm>
                  <a:off x="0" y="0"/>
                  <a:ext cx="628" cy="218"/>
                  <a:chOff x="0" y="0"/>
                  <a:chExt cx="628" cy="218"/>
                </a:xfrm>
              </p:grpSpPr>
              <p:sp>
                <p:nvSpPr>
                  <p:cNvPr id="35851" name="AutoShape 284"/>
                  <p:cNvSpPr>
                    <a:spLocks noChangeArrowheads="1"/>
                  </p:cNvSpPr>
                  <p:nvPr/>
                </p:nvSpPr>
                <p:spPr bwMode="auto">
                  <a:xfrm>
                    <a:off x="0" y="6"/>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52" name="AutoShape 285"/>
                  <p:cNvSpPr>
                    <a:spLocks noChangeArrowheads="1"/>
                  </p:cNvSpPr>
                  <p:nvPr/>
                </p:nvSpPr>
                <p:spPr bwMode="auto">
                  <a:xfrm rot="5400000">
                    <a:off x="513" y="103"/>
                    <a:ext cx="213"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3258" name="Group 13"/>
                <p:cNvGrpSpPr/>
                <p:nvPr/>
              </p:nvGrpSpPr>
              <p:grpSpPr>
                <a:xfrm rot="2700000">
                  <a:off x="303" y="46"/>
                  <a:ext cx="213" cy="628"/>
                  <a:chOff x="0" y="0"/>
                  <a:chExt cx="213" cy="628"/>
                </a:xfrm>
              </p:grpSpPr>
              <p:sp>
                <p:nvSpPr>
                  <p:cNvPr id="35854" name="AutoShape 287"/>
                  <p:cNvSpPr>
                    <a:spLocks noChangeArrowheads="1"/>
                  </p:cNvSpPr>
                  <p:nvPr/>
                </p:nvSpPr>
                <p:spPr bwMode="auto">
                  <a:xfrm>
                    <a:off x="0" y="0"/>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55" name="AutoShape 288"/>
                  <p:cNvSpPr>
                    <a:spLocks noChangeArrowheads="1"/>
                  </p:cNvSpPr>
                  <p:nvPr/>
                </p:nvSpPr>
                <p:spPr bwMode="auto">
                  <a:xfrm rot="5400000">
                    <a:off x="99" y="515"/>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53261" name="Group 16"/>
              <p:cNvGrpSpPr/>
              <p:nvPr/>
            </p:nvGrpSpPr>
            <p:grpSpPr>
              <a:xfrm rot="1320000">
                <a:off x="0" y="0"/>
                <a:ext cx="732" cy="474"/>
                <a:chOff x="0" y="0"/>
                <a:chExt cx="732" cy="474"/>
              </a:xfrm>
            </p:grpSpPr>
            <p:grpSp>
              <p:nvGrpSpPr>
                <p:cNvPr id="53262" name="Group 17"/>
                <p:cNvGrpSpPr/>
                <p:nvPr/>
              </p:nvGrpSpPr>
              <p:grpSpPr>
                <a:xfrm>
                  <a:off x="0" y="0"/>
                  <a:ext cx="631" cy="217"/>
                  <a:chOff x="0" y="0"/>
                  <a:chExt cx="631" cy="217"/>
                </a:xfrm>
              </p:grpSpPr>
              <p:sp>
                <p:nvSpPr>
                  <p:cNvPr id="35858" name="AutoShape 291"/>
                  <p:cNvSpPr>
                    <a:spLocks noChangeArrowheads="1"/>
                  </p:cNvSpPr>
                  <p:nvPr/>
                </p:nvSpPr>
                <p:spPr bwMode="auto">
                  <a:xfrm>
                    <a:off x="0" y="5"/>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59" name="AutoShape 292"/>
                  <p:cNvSpPr>
                    <a:spLocks noChangeArrowheads="1"/>
                  </p:cNvSpPr>
                  <p:nvPr/>
                </p:nvSpPr>
                <p:spPr bwMode="auto">
                  <a:xfrm rot="5400000">
                    <a:off x="518" y="98"/>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3265" name="Group 20"/>
                <p:cNvGrpSpPr/>
                <p:nvPr/>
              </p:nvGrpSpPr>
              <p:grpSpPr>
                <a:xfrm rot="2700000">
                  <a:off x="313" y="55"/>
                  <a:ext cx="212" cy="626"/>
                  <a:chOff x="0" y="0"/>
                  <a:chExt cx="212" cy="626"/>
                </a:xfrm>
              </p:grpSpPr>
              <p:sp>
                <p:nvSpPr>
                  <p:cNvPr id="35861" name="AutoShape 294"/>
                  <p:cNvSpPr>
                    <a:spLocks noChangeArrowheads="1"/>
                  </p:cNvSpPr>
                  <p:nvPr/>
                </p:nvSpPr>
                <p:spPr bwMode="auto">
                  <a:xfrm>
                    <a:off x="0" y="0"/>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62" name="AutoShape 295"/>
                  <p:cNvSpPr>
                    <a:spLocks noChangeArrowheads="1"/>
                  </p:cNvSpPr>
                  <p:nvPr/>
                </p:nvSpPr>
                <p:spPr bwMode="auto">
                  <a:xfrm rot="5400000">
                    <a:off x="98" y="513"/>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sp>
          <p:nvSpPr>
            <p:cNvPr id="35863" name="Oval 296"/>
            <p:cNvSpPr>
              <a:spLocks noChangeAspect="1" noChangeArrowheads="1"/>
            </p:cNvSpPr>
            <p:nvPr/>
          </p:nvSpPr>
          <p:spPr bwMode="auto">
            <a:xfrm>
              <a:off x="6446" y="693"/>
              <a:ext cx="2534" cy="627"/>
            </a:xfrm>
            <a:prstGeom prst="ellipse">
              <a:avLst/>
            </a:prstGeom>
            <a:gradFill rotWithShape="1">
              <a:gsLst>
                <a:gs pos="0">
                  <a:schemeClr val="tx1"/>
                </a:gs>
                <a:gs pos="100000">
                  <a:srgbClr val="333333"/>
                </a:gs>
              </a:gsLst>
              <a:lin ang="18900000" scaled="1"/>
            </a:gradFill>
            <a:ln w="9525" cmpd="sng">
              <a:round/>
            </a:ln>
            <a:effectLst/>
            <a:scene3d>
              <a:camera prst="legacyPerspectiveBottomRight"/>
              <a:lightRig rig="legacyFlat1" dir="r"/>
            </a:scene3d>
            <a:sp3d extrusionH="11100" prstMaterial="legacyMatte">
              <a:bevelT w="13500" h="13500" prst="angle"/>
              <a:bevelB w="13500" h="13500" prst="angle"/>
              <a:extrusionClr>
                <a:srgbClr val="333333"/>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64" name="Oval 301"/>
            <p:cNvSpPr>
              <a:spLocks noChangeAspect="1" noChangeArrowheads="1"/>
            </p:cNvSpPr>
            <p:nvPr/>
          </p:nvSpPr>
          <p:spPr bwMode="auto">
            <a:xfrm>
              <a:off x="3172" y="2517"/>
              <a:ext cx="2539" cy="628"/>
            </a:xfrm>
            <a:prstGeom prst="ellipse">
              <a:avLst/>
            </a:prstGeom>
            <a:solidFill>
              <a:schemeClr val="tx1"/>
            </a:solidFill>
            <a:ln w="9525" cmpd="sng">
              <a:round/>
            </a:ln>
            <a:effectLst/>
            <a:scene3d>
              <a:camera prst="legacyPerspectiveBottomRight"/>
              <a:lightRig rig="legacyFlat1" dir="r"/>
            </a:scene3d>
            <a:sp3d extrusionH="11100" prstMaterial="legacyMatte">
              <a:bevelT w="13500" h="13500" prst="angle"/>
              <a:bevelB w="13500" h="13500" prst="angle"/>
              <a:extrusionClr>
                <a:schemeClr val="tx1"/>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3270" name="Group 25"/>
            <p:cNvGrpSpPr/>
            <p:nvPr/>
          </p:nvGrpSpPr>
          <p:grpSpPr>
            <a:xfrm>
              <a:off x="2857" y="2244"/>
              <a:ext cx="1630" cy="1265"/>
              <a:chOff x="0" y="0"/>
              <a:chExt cx="756" cy="600"/>
            </a:xfrm>
          </p:grpSpPr>
          <p:grpSp>
            <p:nvGrpSpPr>
              <p:cNvPr id="53271" name="Group 26"/>
              <p:cNvGrpSpPr/>
              <p:nvPr/>
            </p:nvGrpSpPr>
            <p:grpSpPr>
              <a:xfrm>
                <a:off x="27" y="128"/>
                <a:ext cx="729" cy="472"/>
                <a:chOff x="0" y="0"/>
                <a:chExt cx="729" cy="472"/>
              </a:xfrm>
            </p:grpSpPr>
            <p:grpSp>
              <p:nvGrpSpPr>
                <p:cNvPr id="53272" name="Group 27"/>
                <p:cNvGrpSpPr/>
                <p:nvPr/>
              </p:nvGrpSpPr>
              <p:grpSpPr>
                <a:xfrm>
                  <a:off x="0" y="0"/>
                  <a:ext cx="628" cy="218"/>
                  <a:chOff x="0" y="0"/>
                  <a:chExt cx="628" cy="218"/>
                </a:xfrm>
              </p:grpSpPr>
              <p:sp>
                <p:nvSpPr>
                  <p:cNvPr id="35868" name="AutoShape 305"/>
                  <p:cNvSpPr>
                    <a:spLocks noChangeArrowheads="1"/>
                  </p:cNvSpPr>
                  <p:nvPr/>
                </p:nvSpPr>
                <p:spPr bwMode="auto">
                  <a:xfrm>
                    <a:off x="0" y="6"/>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69" name="AutoShape 306"/>
                  <p:cNvSpPr>
                    <a:spLocks noChangeArrowheads="1"/>
                  </p:cNvSpPr>
                  <p:nvPr/>
                </p:nvSpPr>
                <p:spPr bwMode="auto">
                  <a:xfrm rot="5400000">
                    <a:off x="513" y="103"/>
                    <a:ext cx="213"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3275" name="Group 30"/>
                <p:cNvGrpSpPr/>
                <p:nvPr/>
              </p:nvGrpSpPr>
              <p:grpSpPr>
                <a:xfrm rot="2700000">
                  <a:off x="303" y="46"/>
                  <a:ext cx="213" cy="628"/>
                  <a:chOff x="0" y="0"/>
                  <a:chExt cx="213" cy="628"/>
                </a:xfrm>
              </p:grpSpPr>
              <p:sp>
                <p:nvSpPr>
                  <p:cNvPr id="35871" name="AutoShape 308"/>
                  <p:cNvSpPr>
                    <a:spLocks noChangeArrowheads="1"/>
                  </p:cNvSpPr>
                  <p:nvPr/>
                </p:nvSpPr>
                <p:spPr bwMode="auto">
                  <a:xfrm>
                    <a:off x="0" y="0"/>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72" name="AutoShape 309"/>
                  <p:cNvSpPr>
                    <a:spLocks noChangeArrowheads="1"/>
                  </p:cNvSpPr>
                  <p:nvPr/>
                </p:nvSpPr>
                <p:spPr bwMode="auto">
                  <a:xfrm rot="5400000">
                    <a:off x="99" y="515"/>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53278" name="Group 33"/>
              <p:cNvGrpSpPr/>
              <p:nvPr/>
            </p:nvGrpSpPr>
            <p:grpSpPr>
              <a:xfrm rot="1320000">
                <a:off x="0" y="0"/>
                <a:ext cx="734" cy="475"/>
                <a:chOff x="0" y="0"/>
                <a:chExt cx="734" cy="475"/>
              </a:xfrm>
            </p:grpSpPr>
            <p:grpSp>
              <p:nvGrpSpPr>
                <p:cNvPr id="53279" name="Group 34"/>
                <p:cNvGrpSpPr/>
                <p:nvPr/>
              </p:nvGrpSpPr>
              <p:grpSpPr>
                <a:xfrm>
                  <a:off x="0" y="0"/>
                  <a:ext cx="632" cy="217"/>
                  <a:chOff x="0" y="0"/>
                  <a:chExt cx="632" cy="217"/>
                </a:xfrm>
              </p:grpSpPr>
              <p:sp>
                <p:nvSpPr>
                  <p:cNvPr id="35875" name="AutoShape 312"/>
                  <p:cNvSpPr>
                    <a:spLocks noChangeArrowheads="1"/>
                  </p:cNvSpPr>
                  <p:nvPr/>
                </p:nvSpPr>
                <p:spPr bwMode="auto">
                  <a:xfrm>
                    <a:off x="0" y="5"/>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76" name="AutoShape 313"/>
                  <p:cNvSpPr>
                    <a:spLocks noChangeArrowheads="1"/>
                  </p:cNvSpPr>
                  <p:nvPr/>
                </p:nvSpPr>
                <p:spPr bwMode="auto">
                  <a:xfrm rot="5400000">
                    <a:off x="519" y="98"/>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3282" name="Group 37"/>
                <p:cNvGrpSpPr/>
                <p:nvPr/>
              </p:nvGrpSpPr>
              <p:grpSpPr>
                <a:xfrm rot="2700000">
                  <a:off x="309" y="50"/>
                  <a:ext cx="213" cy="627"/>
                  <a:chOff x="0" y="0"/>
                  <a:chExt cx="213" cy="627"/>
                </a:xfrm>
              </p:grpSpPr>
              <p:sp>
                <p:nvSpPr>
                  <p:cNvPr id="35878" name="AutoShape 315"/>
                  <p:cNvSpPr>
                    <a:spLocks noChangeArrowheads="1"/>
                  </p:cNvSpPr>
                  <p:nvPr/>
                </p:nvSpPr>
                <p:spPr bwMode="auto">
                  <a:xfrm>
                    <a:off x="1" y="0"/>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79" name="AutoShape 316"/>
                  <p:cNvSpPr>
                    <a:spLocks noChangeArrowheads="1"/>
                  </p:cNvSpPr>
                  <p:nvPr/>
                </p:nvSpPr>
                <p:spPr bwMode="auto">
                  <a:xfrm rot="5400000">
                    <a:off x="98" y="514"/>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sp>
          <p:nvSpPr>
            <p:cNvPr id="35880" name="Oval 317"/>
            <p:cNvSpPr>
              <a:spLocks noChangeAspect="1" noChangeArrowheads="1"/>
            </p:cNvSpPr>
            <p:nvPr/>
          </p:nvSpPr>
          <p:spPr bwMode="auto">
            <a:xfrm>
              <a:off x="3099" y="2432"/>
              <a:ext cx="2535" cy="628"/>
            </a:xfrm>
            <a:prstGeom prst="ellipse">
              <a:avLst/>
            </a:prstGeom>
            <a:gradFill rotWithShape="1">
              <a:gsLst>
                <a:gs pos="0">
                  <a:schemeClr val="tx1"/>
                </a:gs>
                <a:gs pos="100000">
                  <a:srgbClr val="333333"/>
                </a:gs>
              </a:gsLst>
              <a:lin ang="18900000" scaled="1"/>
            </a:gradFill>
            <a:ln w="9525" cmpd="sng">
              <a:round/>
            </a:ln>
            <a:effectLst/>
            <a:scene3d>
              <a:camera prst="legacyPerspectiveBottomRight"/>
              <a:lightRig rig="legacyFlat1" dir="r"/>
            </a:scene3d>
            <a:sp3d extrusionH="11100" prstMaterial="legacyMatte">
              <a:bevelT w="13500" h="13500" prst="angle"/>
              <a:bevelB w="13500" h="13500" prst="angle"/>
              <a:extrusionClr>
                <a:srgbClr val="333333"/>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81" name="Oval 318"/>
            <p:cNvSpPr>
              <a:spLocks noChangeAspect="1" noChangeArrowheads="1"/>
            </p:cNvSpPr>
            <p:nvPr/>
          </p:nvSpPr>
          <p:spPr bwMode="auto">
            <a:xfrm>
              <a:off x="6521" y="4145"/>
              <a:ext cx="2534" cy="628"/>
            </a:xfrm>
            <a:prstGeom prst="ellipse">
              <a:avLst/>
            </a:prstGeom>
            <a:solidFill>
              <a:schemeClr val="tx1"/>
            </a:solidFill>
            <a:ln w="9525" cmpd="sng">
              <a:round/>
            </a:ln>
            <a:effectLst/>
            <a:scene3d>
              <a:camera prst="legacyPerspectiveBottomRight"/>
              <a:lightRig rig="legacyFlat1" dir="r"/>
            </a:scene3d>
            <a:sp3d extrusionH="11100" prstMaterial="legacyMatte">
              <a:bevelT w="13500" h="13500" prst="angle"/>
              <a:bevelB w="13500" h="13500" prst="angle"/>
              <a:extrusionClr>
                <a:schemeClr val="tx1"/>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3287" name="Group 42"/>
            <p:cNvGrpSpPr/>
            <p:nvPr/>
          </p:nvGrpSpPr>
          <p:grpSpPr>
            <a:xfrm>
              <a:off x="6203" y="3876"/>
              <a:ext cx="1632" cy="1261"/>
              <a:chOff x="0" y="0"/>
              <a:chExt cx="757" cy="598"/>
            </a:xfrm>
          </p:grpSpPr>
          <p:grpSp>
            <p:nvGrpSpPr>
              <p:cNvPr id="53288" name="Group 43"/>
              <p:cNvGrpSpPr/>
              <p:nvPr/>
            </p:nvGrpSpPr>
            <p:grpSpPr>
              <a:xfrm>
                <a:off x="28" y="126"/>
                <a:ext cx="729" cy="472"/>
                <a:chOff x="0" y="0"/>
                <a:chExt cx="729" cy="472"/>
              </a:xfrm>
            </p:grpSpPr>
            <p:grpSp>
              <p:nvGrpSpPr>
                <p:cNvPr id="53289" name="Group 44"/>
                <p:cNvGrpSpPr/>
                <p:nvPr/>
              </p:nvGrpSpPr>
              <p:grpSpPr>
                <a:xfrm>
                  <a:off x="0" y="0"/>
                  <a:ext cx="628" cy="218"/>
                  <a:chOff x="0" y="0"/>
                  <a:chExt cx="628" cy="218"/>
                </a:xfrm>
              </p:grpSpPr>
              <p:sp>
                <p:nvSpPr>
                  <p:cNvPr id="35885" name="AutoShape 322"/>
                  <p:cNvSpPr>
                    <a:spLocks noChangeArrowheads="1"/>
                  </p:cNvSpPr>
                  <p:nvPr/>
                </p:nvSpPr>
                <p:spPr bwMode="auto">
                  <a:xfrm>
                    <a:off x="0" y="6"/>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86" name="AutoShape 323"/>
                  <p:cNvSpPr>
                    <a:spLocks noChangeArrowheads="1"/>
                  </p:cNvSpPr>
                  <p:nvPr/>
                </p:nvSpPr>
                <p:spPr bwMode="auto">
                  <a:xfrm rot="5400000">
                    <a:off x="513" y="103"/>
                    <a:ext cx="213"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3292" name="Group 47"/>
                <p:cNvGrpSpPr/>
                <p:nvPr/>
              </p:nvGrpSpPr>
              <p:grpSpPr>
                <a:xfrm rot="2700000">
                  <a:off x="303" y="46"/>
                  <a:ext cx="213" cy="628"/>
                  <a:chOff x="0" y="0"/>
                  <a:chExt cx="213" cy="628"/>
                </a:xfrm>
              </p:grpSpPr>
              <p:sp>
                <p:nvSpPr>
                  <p:cNvPr id="35888" name="AutoShape 325"/>
                  <p:cNvSpPr>
                    <a:spLocks noChangeArrowheads="1"/>
                  </p:cNvSpPr>
                  <p:nvPr/>
                </p:nvSpPr>
                <p:spPr bwMode="auto">
                  <a:xfrm>
                    <a:off x="0" y="0"/>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89" name="AutoShape 326"/>
                  <p:cNvSpPr>
                    <a:spLocks noChangeArrowheads="1"/>
                  </p:cNvSpPr>
                  <p:nvPr/>
                </p:nvSpPr>
                <p:spPr bwMode="auto">
                  <a:xfrm rot="5400000">
                    <a:off x="99" y="515"/>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53295" name="Group 50"/>
              <p:cNvGrpSpPr/>
              <p:nvPr/>
            </p:nvGrpSpPr>
            <p:grpSpPr>
              <a:xfrm rot="1320000">
                <a:off x="0" y="0"/>
                <a:ext cx="735" cy="473"/>
                <a:chOff x="0" y="0"/>
                <a:chExt cx="735" cy="473"/>
              </a:xfrm>
            </p:grpSpPr>
            <p:grpSp>
              <p:nvGrpSpPr>
                <p:cNvPr id="53296" name="Group 51"/>
                <p:cNvGrpSpPr/>
                <p:nvPr/>
              </p:nvGrpSpPr>
              <p:grpSpPr>
                <a:xfrm>
                  <a:off x="0" y="0"/>
                  <a:ext cx="633" cy="216"/>
                  <a:chOff x="0" y="0"/>
                  <a:chExt cx="633" cy="216"/>
                </a:xfrm>
              </p:grpSpPr>
              <p:sp>
                <p:nvSpPr>
                  <p:cNvPr id="35892" name="AutoShape 329"/>
                  <p:cNvSpPr>
                    <a:spLocks noChangeArrowheads="1"/>
                  </p:cNvSpPr>
                  <p:nvPr/>
                </p:nvSpPr>
                <p:spPr bwMode="auto">
                  <a:xfrm>
                    <a:off x="0" y="4"/>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93" name="AutoShape 330"/>
                  <p:cNvSpPr>
                    <a:spLocks noChangeArrowheads="1"/>
                  </p:cNvSpPr>
                  <p:nvPr/>
                </p:nvSpPr>
                <p:spPr bwMode="auto">
                  <a:xfrm rot="5400000">
                    <a:off x="520" y="98"/>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3299" name="Group 54"/>
                <p:cNvGrpSpPr/>
                <p:nvPr/>
              </p:nvGrpSpPr>
              <p:grpSpPr>
                <a:xfrm rot="2700000">
                  <a:off x="315" y="53"/>
                  <a:ext cx="212" cy="628"/>
                  <a:chOff x="0" y="0"/>
                  <a:chExt cx="212" cy="628"/>
                </a:xfrm>
              </p:grpSpPr>
              <p:sp>
                <p:nvSpPr>
                  <p:cNvPr id="35895" name="AutoShape 332"/>
                  <p:cNvSpPr>
                    <a:spLocks noChangeArrowheads="1"/>
                  </p:cNvSpPr>
                  <p:nvPr/>
                </p:nvSpPr>
                <p:spPr bwMode="auto">
                  <a:xfrm>
                    <a:off x="0" y="0"/>
                    <a:ext cx="212" cy="7"/>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vert="eaVert"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96" name="AutoShape 333"/>
                  <p:cNvSpPr>
                    <a:spLocks noChangeArrowheads="1"/>
                  </p:cNvSpPr>
                  <p:nvPr/>
                </p:nvSpPr>
                <p:spPr bwMode="auto">
                  <a:xfrm rot="5400000">
                    <a:off x="98" y="515"/>
                    <a:ext cx="7" cy="212"/>
                  </a:xfrm>
                  <a:prstGeom prst="roundRect">
                    <a:avLst>
                      <a:gd name="adj" fmla="val 16667"/>
                    </a:avLst>
                  </a:prstGeom>
                  <a:gradFill rotWithShape="0">
                    <a:gsLst>
                      <a:gs pos="0">
                        <a:schemeClr val="tx1"/>
                      </a:gs>
                      <a:gs pos="100000">
                        <a:srgbClr val="5F5F5F"/>
                      </a:gs>
                    </a:gsLst>
                    <a:lin ang="18900000" scaled="1"/>
                  </a:gradFill>
                  <a:ln w="9525" cmpd="sng">
                    <a:round/>
                  </a:ln>
                  <a:effectLst/>
                  <a:scene3d>
                    <a:camera prst="legacyPerspectiveBottomRight"/>
                    <a:lightRig rig="legacyFlat1" dir="r"/>
                  </a:scene3d>
                  <a:sp3d extrusionH="430200" prstMaterial="legacyPlastic">
                    <a:bevelT w="13500" h="13500" prst="angle"/>
                    <a:bevelB w="13500" h="13500" prst="angle"/>
                    <a:extrusionClr>
                      <a:schemeClr val="tx1"/>
                    </a:extrusionClr>
                  </a:sp3d>
                </p:spPr>
                <p:txBody>
                  <a:bodyPr rot="10800000" wrap="none"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sp>
          <p:nvSpPr>
            <p:cNvPr id="35897" name="Oval 334"/>
            <p:cNvSpPr>
              <a:spLocks noChangeAspect="1" noChangeArrowheads="1"/>
            </p:cNvSpPr>
            <p:nvPr/>
          </p:nvSpPr>
          <p:spPr bwMode="auto">
            <a:xfrm>
              <a:off x="6448" y="4061"/>
              <a:ext cx="2535" cy="627"/>
            </a:xfrm>
            <a:prstGeom prst="ellipse">
              <a:avLst/>
            </a:prstGeom>
            <a:gradFill rotWithShape="1">
              <a:gsLst>
                <a:gs pos="0">
                  <a:schemeClr val="tx1"/>
                </a:gs>
                <a:gs pos="100000">
                  <a:srgbClr val="333333"/>
                </a:gs>
              </a:gsLst>
              <a:lin ang="18900000" scaled="1"/>
            </a:gradFill>
            <a:ln w="9525" cmpd="sng">
              <a:round/>
            </a:ln>
            <a:effectLst/>
            <a:scene3d>
              <a:camera prst="legacyPerspectiveBottomRight"/>
              <a:lightRig rig="legacyFlat1" dir="r"/>
            </a:scene3d>
            <a:sp3d extrusionH="11100" prstMaterial="legacyMatte">
              <a:bevelT w="13500" h="13500" prst="angle"/>
              <a:bevelB w="13500" h="13500" prst="angle"/>
              <a:extrusionClr>
                <a:srgbClr val="333333"/>
              </a:extrusionClr>
            </a:sp3d>
          </p:spPr>
          <p:txBody>
            <a:bodyPr lIns="0" tIns="0" rIns="0" bIns="0" anchor="ctr">
              <a:spAutoFit/>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3303" name="Group 58"/>
            <p:cNvGrpSpPr>
              <a:grpSpLocks noChangeAspect="1"/>
            </p:cNvGrpSpPr>
            <p:nvPr/>
          </p:nvGrpSpPr>
          <p:grpSpPr>
            <a:xfrm>
              <a:off x="5468" y="1696"/>
              <a:ext cx="2051" cy="2007"/>
              <a:chOff x="0" y="0"/>
              <a:chExt cx="1408" cy="1410"/>
            </a:xfrm>
          </p:grpSpPr>
          <p:sp>
            <p:nvSpPr>
              <p:cNvPr id="53304" name="Oval 336"/>
              <p:cNvSpPr>
                <a:spLocks noChangeAspect="1"/>
              </p:cNvSpPr>
              <p:nvPr/>
            </p:nvSpPr>
            <p:spPr>
              <a:xfrm>
                <a:off x="0" y="0"/>
                <a:ext cx="1408" cy="1410"/>
              </a:xfrm>
              <a:prstGeom prst="ellipse">
                <a:avLst/>
              </a:prstGeom>
              <a:gradFill rotWithShape="1">
                <a:gsLst>
                  <a:gs pos="0">
                    <a:srgbClr val="767600"/>
                  </a:gs>
                  <a:gs pos="100000">
                    <a:srgbClr val="FFFF00"/>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05" name="Oval 337"/>
              <p:cNvSpPr>
                <a:spLocks noChangeAspect="1"/>
              </p:cNvSpPr>
              <p:nvPr/>
            </p:nvSpPr>
            <p:spPr>
              <a:xfrm>
                <a:off x="17" y="8"/>
                <a:ext cx="1375" cy="1374"/>
              </a:xfrm>
              <a:prstGeom prst="ellipse">
                <a:avLst/>
              </a:prstGeom>
              <a:gradFill rotWithShape="1">
                <a:gsLst>
                  <a:gs pos="0">
                    <a:srgbClr val="FFFF00">
                      <a:alpha val="0"/>
                    </a:srgbClr>
                  </a:gs>
                  <a:gs pos="100000">
                    <a:srgbClr val="FFFFA6"/>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06" name="Oval 338"/>
              <p:cNvSpPr>
                <a:spLocks noChangeAspect="1"/>
              </p:cNvSpPr>
              <p:nvPr/>
            </p:nvSpPr>
            <p:spPr>
              <a:xfrm>
                <a:off x="51" y="21"/>
                <a:ext cx="1308" cy="1285"/>
              </a:xfrm>
              <a:prstGeom prst="ellipse">
                <a:avLst/>
              </a:prstGeom>
              <a:gradFill rotWithShape="1">
                <a:gsLst>
                  <a:gs pos="0">
                    <a:srgbClr val="CACA00"/>
                  </a:gs>
                  <a:gs pos="100000">
                    <a:srgbClr val="FFFF00">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07" name="Oval 339"/>
              <p:cNvSpPr>
                <a:spLocks noChangeAspect="1"/>
              </p:cNvSpPr>
              <p:nvPr/>
            </p:nvSpPr>
            <p:spPr>
              <a:xfrm>
                <a:off x="123" y="58"/>
                <a:ext cx="1164" cy="1042"/>
              </a:xfrm>
              <a:prstGeom prst="ellipse">
                <a:avLst/>
              </a:prstGeom>
              <a:gradFill rotWithShape="1">
                <a:gsLst>
                  <a:gs pos="0">
                    <a:srgbClr val="FFFFFF"/>
                  </a:gs>
                  <a:gs pos="100000">
                    <a:srgbClr val="FFFF00">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53308" name="Rectangle 341"/>
            <p:cNvSpPr/>
            <p:nvPr/>
          </p:nvSpPr>
          <p:spPr>
            <a:xfrm>
              <a:off x="7718" y="796"/>
              <a:ext cx="4302" cy="432"/>
            </a:xfrm>
            <a:prstGeom prst="rect">
              <a:avLst/>
            </a:prstGeom>
            <a:gradFill rotWithShape="1">
              <a:gsLst>
                <a:gs pos="0">
                  <a:srgbClr val="CC0000">
                    <a:alpha val="39998"/>
                  </a:srgbClr>
                </a:gs>
                <a:gs pos="100000">
                  <a:srgbClr val="5E0000">
                    <a:alpha val="0"/>
                  </a:srgbClr>
                </a:gs>
              </a:gsLst>
              <a:lin ang="0" scaled="1"/>
              <a:tileRect/>
            </a:gradFill>
            <a:ln w="9525">
              <a:noFill/>
            </a:ln>
          </p:spPr>
          <p:txBody>
            <a:bodyPr lIns="0" tIns="0" rIns="0" bIns="0"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53309" name="Group 64"/>
            <p:cNvGrpSpPr/>
            <p:nvPr/>
          </p:nvGrpSpPr>
          <p:grpSpPr>
            <a:xfrm>
              <a:off x="6711" y="0"/>
              <a:ext cx="2055" cy="2016"/>
              <a:chOff x="0" y="0"/>
              <a:chExt cx="1407" cy="1410"/>
            </a:xfrm>
          </p:grpSpPr>
          <p:sp>
            <p:nvSpPr>
              <p:cNvPr id="53310" name="Oval 343"/>
              <p:cNvSpPr/>
              <p:nvPr/>
            </p:nvSpPr>
            <p:spPr>
              <a:xfrm>
                <a:off x="0" y="0"/>
                <a:ext cx="1407" cy="1410"/>
              </a:xfrm>
              <a:prstGeom prst="ellipse">
                <a:avLst/>
              </a:prstGeom>
              <a:gradFill rotWithShape="1">
                <a:gsLst>
                  <a:gs pos="0">
                    <a:srgbClr val="761800"/>
                  </a:gs>
                  <a:gs pos="100000">
                    <a:srgbClr val="FF3300"/>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11" name="Oval 344"/>
              <p:cNvSpPr/>
              <p:nvPr/>
            </p:nvSpPr>
            <p:spPr>
              <a:xfrm>
                <a:off x="17" y="8"/>
                <a:ext cx="1375" cy="1374"/>
              </a:xfrm>
              <a:prstGeom prst="ellipse">
                <a:avLst/>
              </a:prstGeom>
              <a:gradFill rotWithShape="1">
                <a:gsLst>
                  <a:gs pos="0">
                    <a:srgbClr val="FF3300">
                      <a:alpha val="0"/>
                    </a:srgbClr>
                  </a:gs>
                  <a:gs pos="100000">
                    <a:srgbClr val="FFB8A6"/>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12" name="Oval 345"/>
              <p:cNvSpPr/>
              <p:nvPr/>
            </p:nvSpPr>
            <p:spPr>
              <a:xfrm>
                <a:off x="50" y="21"/>
                <a:ext cx="1308" cy="1285"/>
              </a:xfrm>
              <a:prstGeom prst="ellipse">
                <a:avLst/>
              </a:prstGeom>
              <a:gradFill rotWithShape="1">
                <a:gsLst>
                  <a:gs pos="0">
                    <a:srgbClr val="CA2800"/>
                  </a:gs>
                  <a:gs pos="100000">
                    <a:srgbClr val="FF3300">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13" name="Oval 346"/>
              <p:cNvSpPr/>
              <p:nvPr/>
            </p:nvSpPr>
            <p:spPr>
              <a:xfrm>
                <a:off x="122" y="58"/>
                <a:ext cx="1164" cy="1042"/>
              </a:xfrm>
              <a:prstGeom prst="ellipse">
                <a:avLst/>
              </a:prstGeom>
              <a:gradFill rotWithShape="1">
                <a:gsLst>
                  <a:gs pos="0">
                    <a:srgbClr val="FFFFFF"/>
                  </a:gs>
                  <a:gs pos="100000">
                    <a:srgbClr val="FF3300">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53314" name="Rectangle 349"/>
            <p:cNvSpPr/>
            <p:nvPr/>
          </p:nvSpPr>
          <p:spPr>
            <a:xfrm rot="10800000">
              <a:off x="675" y="2533"/>
              <a:ext cx="3814" cy="433"/>
            </a:xfrm>
            <a:prstGeom prst="rect">
              <a:avLst/>
            </a:prstGeom>
            <a:gradFill rotWithShape="1">
              <a:gsLst>
                <a:gs pos="0">
                  <a:srgbClr val="CC0000">
                    <a:alpha val="39998"/>
                  </a:srgbClr>
                </a:gs>
                <a:gs pos="100000">
                  <a:srgbClr val="5E0000">
                    <a:alpha val="0"/>
                  </a:srgbClr>
                </a:gs>
              </a:gsLst>
              <a:lin ang="0" scaled="1"/>
              <a:tileRect/>
            </a:gradFill>
            <a:ln w="9525">
              <a:noFill/>
            </a:ln>
          </p:spPr>
          <p:txBody>
            <a:bodyPr rot="10800000" lIns="0" tIns="0" rIns="0" bIns="0"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53315" name="Group 70"/>
            <p:cNvGrpSpPr/>
            <p:nvPr/>
          </p:nvGrpSpPr>
          <p:grpSpPr>
            <a:xfrm>
              <a:off x="3375" y="1740"/>
              <a:ext cx="2056" cy="2016"/>
              <a:chOff x="0" y="0"/>
              <a:chExt cx="1407" cy="1410"/>
            </a:xfrm>
          </p:grpSpPr>
          <p:sp>
            <p:nvSpPr>
              <p:cNvPr id="53316" name="Oval 351"/>
              <p:cNvSpPr/>
              <p:nvPr/>
            </p:nvSpPr>
            <p:spPr>
              <a:xfrm>
                <a:off x="0" y="0"/>
                <a:ext cx="1407" cy="1410"/>
              </a:xfrm>
              <a:prstGeom prst="ellipse">
                <a:avLst/>
              </a:prstGeom>
              <a:gradFill rotWithShape="1">
                <a:gsLst>
                  <a:gs pos="0">
                    <a:srgbClr val="761800"/>
                  </a:gs>
                  <a:gs pos="100000">
                    <a:srgbClr val="FF3300"/>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17" name="Oval 352"/>
              <p:cNvSpPr/>
              <p:nvPr/>
            </p:nvSpPr>
            <p:spPr>
              <a:xfrm>
                <a:off x="17" y="8"/>
                <a:ext cx="1375" cy="1374"/>
              </a:xfrm>
              <a:prstGeom prst="ellipse">
                <a:avLst/>
              </a:prstGeom>
              <a:gradFill rotWithShape="1">
                <a:gsLst>
                  <a:gs pos="0">
                    <a:srgbClr val="FF3300">
                      <a:alpha val="0"/>
                    </a:srgbClr>
                  </a:gs>
                  <a:gs pos="100000">
                    <a:srgbClr val="FFB8A6"/>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18" name="Oval 353"/>
              <p:cNvSpPr/>
              <p:nvPr/>
            </p:nvSpPr>
            <p:spPr>
              <a:xfrm>
                <a:off x="50" y="21"/>
                <a:ext cx="1308" cy="1285"/>
              </a:xfrm>
              <a:prstGeom prst="ellipse">
                <a:avLst/>
              </a:prstGeom>
              <a:gradFill rotWithShape="1">
                <a:gsLst>
                  <a:gs pos="0">
                    <a:srgbClr val="CA2800"/>
                  </a:gs>
                  <a:gs pos="100000">
                    <a:srgbClr val="FF3300">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19" name="Oval 354"/>
              <p:cNvSpPr/>
              <p:nvPr/>
            </p:nvSpPr>
            <p:spPr>
              <a:xfrm>
                <a:off x="122" y="58"/>
                <a:ext cx="1164" cy="1042"/>
              </a:xfrm>
              <a:prstGeom prst="ellipse">
                <a:avLst/>
              </a:prstGeom>
              <a:gradFill rotWithShape="1">
                <a:gsLst>
                  <a:gs pos="0">
                    <a:srgbClr val="FFFFFF"/>
                  </a:gs>
                  <a:gs pos="100000">
                    <a:srgbClr val="FF3300">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53320" name="Rectangle 356"/>
            <p:cNvSpPr/>
            <p:nvPr/>
          </p:nvSpPr>
          <p:spPr>
            <a:xfrm>
              <a:off x="7718" y="4163"/>
              <a:ext cx="4302" cy="433"/>
            </a:xfrm>
            <a:prstGeom prst="rect">
              <a:avLst/>
            </a:prstGeom>
            <a:gradFill rotWithShape="1">
              <a:gsLst>
                <a:gs pos="0">
                  <a:srgbClr val="CC0000">
                    <a:alpha val="39998"/>
                  </a:srgbClr>
                </a:gs>
                <a:gs pos="100000">
                  <a:srgbClr val="5E0000">
                    <a:alpha val="0"/>
                  </a:srgbClr>
                </a:gs>
              </a:gsLst>
              <a:lin ang="0" scaled="1"/>
              <a:tileRect/>
            </a:gradFill>
            <a:ln w="9525">
              <a:noFill/>
            </a:ln>
          </p:spPr>
          <p:txBody>
            <a:bodyPr lIns="0" tIns="0" rIns="0" bIns="0"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53321" name="Group 76"/>
            <p:cNvGrpSpPr/>
            <p:nvPr/>
          </p:nvGrpSpPr>
          <p:grpSpPr>
            <a:xfrm>
              <a:off x="6726" y="3368"/>
              <a:ext cx="2056" cy="2016"/>
              <a:chOff x="0" y="0"/>
              <a:chExt cx="1407" cy="1410"/>
            </a:xfrm>
          </p:grpSpPr>
          <p:sp>
            <p:nvSpPr>
              <p:cNvPr id="53322" name="Oval 358"/>
              <p:cNvSpPr/>
              <p:nvPr/>
            </p:nvSpPr>
            <p:spPr>
              <a:xfrm>
                <a:off x="0" y="0"/>
                <a:ext cx="1407" cy="1410"/>
              </a:xfrm>
              <a:prstGeom prst="ellipse">
                <a:avLst/>
              </a:prstGeom>
              <a:gradFill rotWithShape="1">
                <a:gsLst>
                  <a:gs pos="0">
                    <a:srgbClr val="761800"/>
                  </a:gs>
                  <a:gs pos="100000">
                    <a:srgbClr val="FF3300"/>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23" name="Oval 359"/>
              <p:cNvSpPr/>
              <p:nvPr/>
            </p:nvSpPr>
            <p:spPr>
              <a:xfrm>
                <a:off x="17" y="8"/>
                <a:ext cx="1375" cy="1374"/>
              </a:xfrm>
              <a:prstGeom prst="ellipse">
                <a:avLst/>
              </a:prstGeom>
              <a:gradFill rotWithShape="1">
                <a:gsLst>
                  <a:gs pos="0">
                    <a:srgbClr val="FF3300">
                      <a:alpha val="0"/>
                    </a:srgbClr>
                  </a:gs>
                  <a:gs pos="100000">
                    <a:srgbClr val="FFB8A6"/>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24" name="Oval 360"/>
              <p:cNvSpPr/>
              <p:nvPr/>
            </p:nvSpPr>
            <p:spPr>
              <a:xfrm>
                <a:off x="50" y="21"/>
                <a:ext cx="1308" cy="1285"/>
              </a:xfrm>
              <a:prstGeom prst="ellipse">
                <a:avLst/>
              </a:prstGeom>
              <a:gradFill rotWithShape="1">
                <a:gsLst>
                  <a:gs pos="0">
                    <a:srgbClr val="CA2800"/>
                  </a:gs>
                  <a:gs pos="100000">
                    <a:srgbClr val="FF3300">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53325" name="Oval 361"/>
              <p:cNvSpPr/>
              <p:nvPr/>
            </p:nvSpPr>
            <p:spPr>
              <a:xfrm>
                <a:off x="122" y="58"/>
                <a:ext cx="1164" cy="1042"/>
              </a:xfrm>
              <a:prstGeom prst="ellipse">
                <a:avLst/>
              </a:prstGeom>
              <a:gradFill rotWithShape="1">
                <a:gsLst>
                  <a:gs pos="0">
                    <a:srgbClr val="FFFFFF"/>
                  </a:gs>
                  <a:gs pos="100000">
                    <a:srgbClr val="FF3300">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53326" name="Text Box 370"/>
            <p:cNvSpPr txBox="1"/>
            <p:nvPr/>
          </p:nvSpPr>
          <p:spPr>
            <a:xfrm>
              <a:off x="6806" y="592"/>
              <a:ext cx="1347" cy="720"/>
            </a:xfrm>
            <a:prstGeom prst="rect">
              <a:avLst/>
            </a:prstGeom>
            <a:noFill/>
            <a:ln w="9525">
              <a:noFill/>
            </a:ln>
            <a:effectLst>
              <a:outerShdw dist="35921" dir="2699999" algn="ctr" rotWithShape="0">
                <a:schemeClr val="tx1"/>
              </a:outerShdw>
            </a:effectLst>
          </p:spPr>
          <p:txBody>
            <a:bodyPr wrap="none" anchor="t">
              <a:spAutoFit/>
            </a:bodyPr>
            <a:p>
              <a:pPr marL="85725" indent="-85725">
                <a:buFont typeface="Arial" panose="020B0604020202020204" pitchFamily="34" charset="0"/>
              </a:pPr>
              <a:r>
                <a:rPr lang="zh-CN" altLang="en-US" sz="2400" dirty="0">
                  <a:solidFill>
                    <a:schemeClr val="bg1"/>
                  </a:solidFill>
                  <a:latin typeface="HY헤드라인M" pitchFamily="2" charset="-127"/>
                  <a:ea typeface="宋体" panose="02010600030101010101" pitchFamily="2" charset="-122"/>
                </a:rPr>
                <a:t>    </a:t>
              </a:r>
              <a:r>
                <a:rPr lang="en-US" altLang="zh-CN" sz="2400" dirty="0">
                  <a:solidFill>
                    <a:schemeClr val="bg1"/>
                  </a:solidFill>
                  <a:latin typeface="HY헤드라인M" pitchFamily="2" charset="-127"/>
                  <a:ea typeface="宋体" panose="02010600030101010101" pitchFamily="2" charset="-122"/>
                </a:rPr>
                <a:t>1.</a:t>
              </a:r>
              <a:endParaRPr lang="en-US" altLang="zh-CN" sz="2400" dirty="0">
                <a:solidFill>
                  <a:schemeClr val="bg1"/>
                </a:solidFill>
                <a:latin typeface="HY헤드라인M" pitchFamily="2" charset="-127"/>
                <a:ea typeface="宋体" panose="02010600030101010101" pitchFamily="2" charset="-122"/>
              </a:endParaRPr>
            </a:p>
          </p:txBody>
        </p:sp>
        <p:sp>
          <p:nvSpPr>
            <p:cNvPr id="53327" name="Text Box 371"/>
            <p:cNvSpPr txBox="1"/>
            <p:nvPr/>
          </p:nvSpPr>
          <p:spPr>
            <a:xfrm>
              <a:off x="9265" y="647"/>
              <a:ext cx="3893" cy="628"/>
            </a:xfrm>
            <a:prstGeom prst="rect">
              <a:avLst/>
            </a:prstGeom>
            <a:noFill/>
            <a:ln w="9525">
              <a:noFill/>
            </a:ln>
            <a:effectLst>
              <a:outerShdw dist="17961" dir="2699999" algn="ctr" rotWithShape="0">
                <a:schemeClr val="tx1"/>
              </a:outerShdw>
            </a:effectLst>
          </p:spPr>
          <p:txBody>
            <a:bodyPr wrap="square" anchor="t">
              <a:spAutoFit/>
            </a:bodyPr>
            <a:p>
              <a:pPr marL="85725" indent="-85725">
                <a:buFont typeface="Arial" panose="020B0604020202020204" pitchFamily="34" charset="0"/>
              </a:pPr>
              <a:r>
                <a:rPr lang="zh-CN" altLang="en-US" dirty="0">
                  <a:latin typeface="Times New Roman" panose="02020603050405020304" pitchFamily="18" charset="0"/>
                  <a:ea typeface="黑体" panose="02010609060101010101" pitchFamily="49" charset="-122"/>
                </a:rPr>
                <a:t>对员工的反馈不够</a:t>
              </a:r>
              <a:endParaRPr lang="zh-CN" altLang="en-US" dirty="0">
                <a:latin typeface="Times New Roman" panose="02020603050405020304" pitchFamily="18" charset="0"/>
                <a:ea typeface="黑体" panose="02010609060101010101" pitchFamily="49" charset="-122"/>
              </a:endParaRPr>
            </a:p>
          </p:txBody>
        </p:sp>
        <p:sp>
          <p:nvSpPr>
            <p:cNvPr id="53328" name="Text Box 372"/>
            <p:cNvSpPr txBox="1"/>
            <p:nvPr/>
          </p:nvSpPr>
          <p:spPr>
            <a:xfrm>
              <a:off x="3602" y="2407"/>
              <a:ext cx="1190" cy="720"/>
            </a:xfrm>
            <a:prstGeom prst="rect">
              <a:avLst/>
            </a:prstGeom>
            <a:noFill/>
            <a:ln w="9525">
              <a:noFill/>
            </a:ln>
            <a:effectLst>
              <a:outerShdw dist="35921" dir="2699999" algn="ctr" rotWithShape="0">
                <a:schemeClr val="tx1"/>
              </a:outerShdw>
            </a:effectLst>
          </p:spPr>
          <p:txBody>
            <a:bodyPr wrap="none" anchor="t">
              <a:spAutoFit/>
            </a:bodyPr>
            <a:p>
              <a:pPr marL="85725" indent="-85725">
                <a:buFont typeface="Arial" panose="020B0604020202020204" pitchFamily="34" charset="0"/>
              </a:pPr>
              <a:r>
                <a:rPr lang="zh-CN" altLang="en-US" sz="2400" dirty="0">
                  <a:solidFill>
                    <a:schemeClr val="bg1"/>
                  </a:solidFill>
                  <a:latin typeface="HY헤드라인M" pitchFamily="2" charset="-127"/>
                  <a:ea typeface="宋体" panose="02010600030101010101" pitchFamily="2" charset="-122"/>
                </a:rPr>
                <a:t>   </a:t>
              </a:r>
              <a:r>
                <a:rPr lang="en-US" altLang="zh-CN" sz="2400" dirty="0">
                  <a:solidFill>
                    <a:schemeClr val="bg1"/>
                  </a:solidFill>
                  <a:latin typeface="HY헤드라인M" pitchFamily="2" charset="-127"/>
                  <a:ea typeface="宋体" panose="02010600030101010101" pitchFamily="2" charset="-122"/>
                </a:rPr>
                <a:t>3.</a:t>
              </a:r>
              <a:endParaRPr lang="en-US" altLang="zh-CN" sz="2400" dirty="0">
                <a:solidFill>
                  <a:schemeClr val="bg1"/>
                </a:solidFill>
                <a:latin typeface="HY헤드라인M" pitchFamily="2" charset="-127"/>
                <a:ea typeface="宋体" panose="02010600030101010101" pitchFamily="2" charset="-122"/>
              </a:endParaRPr>
            </a:p>
          </p:txBody>
        </p:sp>
        <p:sp>
          <p:nvSpPr>
            <p:cNvPr id="53329" name="Text Box 373"/>
            <p:cNvSpPr txBox="1"/>
            <p:nvPr/>
          </p:nvSpPr>
          <p:spPr>
            <a:xfrm>
              <a:off x="6918" y="3997"/>
              <a:ext cx="1347" cy="720"/>
            </a:xfrm>
            <a:prstGeom prst="rect">
              <a:avLst/>
            </a:prstGeom>
            <a:noFill/>
            <a:ln w="9525">
              <a:noFill/>
            </a:ln>
            <a:effectLst>
              <a:outerShdw dist="35921" dir="2699999" algn="ctr" rotWithShape="0">
                <a:schemeClr val="tx1"/>
              </a:outerShdw>
            </a:effectLst>
          </p:spPr>
          <p:txBody>
            <a:bodyPr wrap="none" anchor="t">
              <a:spAutoFit/>
            </a:bodyPr>
            <a:p>
              <a:pPr marL="85725" indent="-85725">
                <a:buFont typeface="Arial" panose="020B0604020202020204" pitchFamily="34" charset="0"/>
              </a:pPr>
              <a:r>
                <a:rPr lang="zh-CN" altLang="en-US" sz="2400" dirty="0">
                  <a:solidFill>
                    <a:schemeClr val="bg1"/>
                  </a:solidFill>
                  <a:latin typeface="HY헤드라인M" pitchFamily="2" charset="-127"/>
                  <a:ea typeface="宋体" panose="02010600030101010101" pitchFamily="2" charset="-122"/>
                </a:rPr>
                <a:t>    </a:t>
              </a:r>
              <a:r>
                <a:rPr lang="en-US" altLang="zh-CN" sz="2400" dirty="0">
                  <a:solidFill>
                    <a:schemeClr val="bg1"/>
                  </a:solidFill>
                  <a:latin typeface="HY헤드라인M" pitchFamily="2" charset="-127"/>
                  <a:ea typeface="宋体" panose="02010600030101010101" pitchFamily="2" charset="-122"/>
                </a:rPr>
                <a:t>2.</a:t>
              </a:r>
              <a:endParaRPr lang="en-US" altLang="zh-CN" sz="2400" dirty="0">
                <a:solidFill>
                  <a:schemeClr val="bg1"/>
                </a:solidFill>
                <a:latin typeface="HY헤드라인M" pitchFamily="2" charset="-127"/>
                <a:ea typeface="宋体" panose="02010600030101010101" pitchFamily="2" charset="-122"/>
              </a:endParaRPr>
            </a:p>
          </p:txBody>
        </p:sp>
        <p:sp>
          <p:nvSpPr>
            <p:cNvPr id="35925" name="Text Box 371"/>
            <p:cNvSpPr txBox="1">
              <a:spLocks noChangeArrowheads="1"/>
            </p:cNvSpPr>
            <p:nvPr/>
          </p:nvSpPr>
          <p:spPr bwMode="auto">
            <a:xfrm>
              <a:off x="9265" y="4067"/>
              <a:ext cx="3432" cy="625"/>
            </a:xfrm>
            <a:prstGeom prst="rect">
              <a:avLst/>
            </a:prstGeom>
            <a:noFill/>
            <a:ln w="9525">
              <a:noFill/>
              <a:miter lim="800000"/>
            </a:ln>
            <a:effectLst>
              <a:outerShdw dist="17961" dir="2700000" algn="ctr" rotWithShape="0">
                <a:schemeClr val="tx1"/>
              </a:outerShdw>
            </a:effectLst>
          </p:spPr>
          <p:txBody>
            <a:bodyPr>
              <a:spAutoFit/>
            </a:bodyPr>
            <a:lstStyle/>
            <a:p>
              <a:pPr marL="85725" marR="0" indent="-85725" defTabSz="914400">
                <a:buClrTx/>
                <a:buSzTx/>
                <a:buFont typeface="Arial" panose="020B0604020202020204" pitchFamily="34" charset="0"/>
                <a:defRPr/>
              </a:pPr>
              <a:r>
                <a:rPr kumimoji="0" lang="zh-CN" altLang="en-US" kern="1200" cap="none" spc="0" normalizeH="0" baseline="0" noProof="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沟通方式不当</a:t>
              </a:r>
              <a:endParaRPr kumimoji="0" lang="zh-CN" altLang="en-US" kern="1200" cap="none" spc="0" normalizeH="0" baseline="0" noProof="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p:txBody>
        </p:sp>
        <p:sp>
          <p:nvSpPr>
            <p:cNvPr id="53331" name="Text Box 371"/>
            <p:cNvSpPr txBox="1"/>
            <p:nvPr/>
          </p:nvSpPr>
          <p:spPr>
            <a:xfrm>
              <a:off x="-8" y="2016"/>
              <a:ext cx="2947" cy="1200"/>
            </a:xfrm>
            <a:prstGeom prst="rect">
              <a:avLst/>
            </a:prstGeom>
            <a:noFill/>
            <a:ln w="9525">
              <a:noFill/>
            </a:ln>
            <a:effectLst>
              <a:outerShdw dist="17961" dir="2699999" algn="ctr" rotWithShape="0">
                <a:schemeClr val="tx1"/>
              </a:outerShdw>
            </a:effectLst>
          </p:spPr>
          <p:txBody>
            <a:bodyPr anchor="t">
              <a:spAutoFit/>
            </a:bodyPr>
            <a:p>
              <a:pPr marL="85725" indent="-85725" eaLnBrk="0" hangingPunct="0">
                <a:lnSpc>
                  <a:spcPct val="110000"/>
                </a:lnSpc>
                <a:buFont typeface="Arial" panose="020B0604020202020204" pitchFamily="34" charset="0"/>
              </a:pPr>
              <a:r>
                <a:rPr lang="zh-CN" altLang="en-US" dirty="0">
                  <a:latin typeface="Times New Roman" panose="02020603050405020304" pitchFamily="18" charset="0"/>
                  <a:ea typeface="黑体" panose="02010609060101010101" pitchFamily="49" charset="-122"/>
                </a:rPr>
                <a:t>运用考核资料失败</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1000" fill="hold"/>
                                        <p:tgtEl>
                                          <p:spTgt spid="35844"/>
                                        </p:tgtEl>
                                        <p:attrNameLst>
                                          <p:attrName>ppt_x</p:attrName>
                                        </p:attrNameLst>
                                      </p:cBhvr>
                                      <p:tavLst>
                                        <p:tav tm="0">
                                          <p:val>
                                            <p:strVal val="#ppt_x"/>
                                          </p:val>
                                        </p:tav>
                                        <p:tav tm="100000">
                                          <p:val>
                                            <p:strVal val="#ppt_x"/>
                                          </p:val>
                                        </p:tav>
                                      </p:tavLst>
                                    </p:anim>
                                    <p:anim calcmode="lin" valueType="num">
                                      <p:cBhvr additive="base">
                                        <p:cTn id="8" dur="1000" fill="hold"/>
                                        <p:tgtEl>
                                          <p:spTgt spid="358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5844">
                                            <p:txEl>
                                              <p:charRg st="0" end="8"/>
                                            </p:txEl>
                                          </p:spTgt>
                                        </p:tgtEl>
                                        <p:attrNameLst>
                                          <p:attrName>style.visibility</p:attrName>
                                        </p:attrNameLst>
                                      </p:cBhvr>
                                      <p:to>
                                        <p:strVal val="visible"/>
                                      </p:to>
                                    </p:set>
                                    <p:anim calcmode="lin" valueType="num">
                                      <p:cBhvr additive="base">
                                        <p:cTn id="11" dur="1000" fill="hold"/>
                                        <p:tgtEl>
                                          <p:spTgt spid="35844">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5844">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4273" name="组合 2"/>
          <p:cNvGrpSpPr/>
          <p:nvPr/>
        </p:nvGrpSpPr>
        <p:grpSpPr>
          <a:xfrm>
            <a:off x="1103313" y="1908175"/>
            <a:ext cx="6650037" cy="3702050"/>
            <a:chOff x="2802" y="2858"/>
            <a:chExt cx="10472" cy="5830"/>
          </a:xfrm>
        </p:grpSpPr>
        <p:pic>
          <p:nvPicPr>
            <p:cNvPr id="54274"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2802" y="2858"/>
              <a:ext cx="10473" cy="5830"/>
            </a:xfrm>
            <a:prstGeom prst="rect">
              <a:avLst/>
            </a:prstGeom>
            <a:noFill/>
            <a:ln w="9525">
              <a:noFill/>
            </a:ln>
          </p:spPr>
        </p:pic>
        <p:sp>
          <p:nvSpPr>
            <p:cNvPr id="4" name="Text Box 20" descr="金融10"/>
            <p:cNvSpPr txBox="1">
              <a:spLocks noChangeArrowheads="1"/>
            </p:cNvSpPr>
            <p:nvPr/>
          </p:nvSpPr>
          <p:spPr bwMode="auto">
            <a:xfrm>
              <a:off x="4340" y="4941"/>
              <a:ext cx="7398" cy="919"/>
            </a:xfrm>
            <a:prstGeom prst="rect">
              <a:avLst/>
            </a:prstGeom>
            <a:noFill/>
            <a:ln w="9525">
              <a:noFill/>
              <a:miter lim="800000"/>
            </a:ln>
            <a:effectLst/>
          </p:spPr>
          <p:txBody>
            <a:bodyPr wrap="square">
              <a:spAutoFit/>
            </a:bodyPr>
            <a:p>
              <a:pPr marR="0" algn="ctr" defTabSz="914400">
                <a:buClrTx/>
                <a:buSzTx/>
                <a:buFontTx/>
              </a:pPr>
              <a:r>
                <a:rPr kumimoji="0" lang="zh-CN" altLang="en-US" sz="3200" kern="1200" cap="none" spc="0" normalizeH="0" baseline="0" noProof="1" dirty="0">
                  <a:effectLst>
                    <a:outerShdw blurRad="38100" dist="38100" dir="2700000">
                      <a:srgbClr val="FFFFFF"/>
                    </a:outerShdw>
                  </a:effectLst>
                  <a:latin typeface="Times New Roman" panose="02020603050405020304" pitchFamily="18" charset="0"/>
                  <a:ea typeface="黑体" panose="02010609060101010101" pitchFamily="49" charset="-122"/>
                  <a:cs typeface="+mn-cs"/>
                  <a:hlinkClick r:id="rId2" action="ppaction://hlinkfile"/>
                </a:rPr>
                <a:t>任务补充：绩效管理实操</a:t>
              </a:r>
              <a:endParaRPr kumimoji="0" lang="zh-CN" altLang="en-US" sz="3200" kern="1200" cap="none" spc="0" normalizeH="0" baseline="0" noProof="1" dirty="0">
                <a:effectLst>
                  <a:outerShdw blurRad="38100" dist="38100" dir="2700000">
                    <a:srgbClr val="FFFFFF"/>
                  </a:outerShdw>
                </a:effectLst>
                <a:latin typeface="Times New Roman" panose="02020603050405020304" pitchFamily="18" charset="0"/>
                <a:ea typeface="黑体" panose="02010609060101010101" pitchFamily="49" charset="-122"/>
                <a:cs typeface="+mn-cs"/>
                <a:hlinkClick r:id="rId2" action="ppaction://hlinkfile"/>
              </a:endParaRPr>
            </a:p>
          </p:txBody>
        </p:sp>
      </p:grpSp>
      <p:pic>
        <p:nvPicPr>
          <p:cNvPr id="54276" name="图片 1" descr="timg (13)"/>
          <p:cNvPicPr>
            <a:picLocks noChangeAspect="1"/>
          </p:cNvPicPr>
          <p:nvPr/>
        </p:nvPicPr>
        <p:blipFill>
          <a:blip r:embed="rId3">
            <a:clrChange>
              <a:clrFrom>
                <a:srgbClr val="FFFFFF"/>
              </a:clrFrom>
              <a:clrTo>
                <a:srgbClr val="FFFFFF">
                  <a:alpha val="0"/>
                </a:srgbClr>
              </a:clrTo>
            </a:clrChange>
          </a:blip>
          <a:srcRect l="22214" r="27364" b="5150"/>
          <a:stretch>
            <a:fillRect/>
          </a:stretch>
        </p:blipFill>
        <p:spPr>
          <a:xfrm>
            <a:off x="7385050" y="2484438"/>
            <a:ext cx="1590675" cy="29114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4294967295"/>
          </p:nvPr>
        </p:nvSpPr>
        <p:spPr>
          <a:xfrm>
            <a:off x="425766" y="1897378"/>
            <a:ext cx="8153400" cy="2606675"/>
          </a:xfrm>
          <a:prstGeom prst="rect">
            <a:avLst/>
          </a:prstGeo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822575" y="2713038"/>
            <a:ext cx="6119813" cy="22447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构建素质测评</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选择绩效考核的方法</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实施绩效考核</a:t>
            </a:r>
            <a:endParaRPr lang="zh-CN" altLang="en-US" sz="2800"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3" name="组合 1"/>
          <p:cNvGrpSpPr/>
          <p:nvPr/>
        </p:nvGrpSpPr>
        <p:grpSpPr>
          <a:xfrm>
            <a:off x="822325" y="1695450"/>
            <a:ext cx="7499350" cy="4175125"/>
            <a:chOff x="1294" y="2885"/>
            <a:chExt cx="11812" cy="6574"/>
          </a:xfrm>
        </p:grpSpPr>
        <p:pic>
          <p:nvPicPr>
            <p:cNvPr id="38914" name="Picture 18" descr="57"/>
            <p:cNvPicPr>
              <a:picLocks noChangeAspect="1"/>
            </p:cNvPicPr>
            <p:nvPr/>
          </p:nvPicPr>
          <p:blipFill>
            <a:blip r:embed="rId1">
              <a:clrChange>
                <a:clrFrom>
                  <a:srgbClr val="FEFEFE"/>
                </a:clrFrom>
                <a:clrTo>
                  <a:srgbClr val="FEFEFE">
                    <a:alpha val="0"/>
                  </a:srgbClr>
                </a:clrTo>
              </a:clrChange>
            </a:blip>
            <a:srcRect l="3410" t="3204" r="2625" b="3352"/>
            <a:stretch>
              <a:fillRect/>
            </a:stretch>
          </p:blipFill>
          <p:spPr>
            <a:xfrm>
              <a:off x="1293" y="2884"/>
              <a:ext cx="11812" cy="6575"/>
            </a:xfrm>
            <a:prstGeom prst="rect">
              <a:avLst/>
            </a:prstGeom>
            <a:noFill/>
            <a:ln w="9525">
              <a:noFill/>
            </a:ln>
          </p:spPr>
        </p:pic>
        <p:sp>
          <p:nvSpPr>
            <p:cNvPr id="4" name="Text Box 20" descr="金融10"/>
            <p:cNvSpPr txBox="1">
              <a:spLocks noChangeArrowheads="1"/>
            </p:cNvSpPr>
            <p:nvPr/>
          </p:nvSpPr>
          <p:spPr bwMode="auto">
            <a:xfrm>
              <a:off x="2675" y="5614"/>
              <a:ext cx="9047" cy="1115"/>
            </a:xfrm>
            <a:prstGeom prst="rect">
              <a:avLst/>
            </a:prstGeom>
            <a:noFill/>
            <a:ln w="9525">
              <a:noFill/>
              <a:miter lim="800000"/>
            </a:ln>
            <a:effectLst/>
          </p:spPr>
          <p:txBody>
            <a:bodyPr>
              <a:spAutoFit/>
            </a:bodyPr>
            <a:lstStyle/>
            <a:p>
              <a:pPr marR="0" algn="ctr" defTabSz="914400">
                <a:buClrTx/>
                <a:buSzTx/>
                <a:buFontTx/>
                <a:defRPr/>
              </a:pPr>
              <a:r>
                <a:rPr kumimoji="0" lang="zh-CN" altLang="en-US"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任务三：实施绩效考核</a:t>
              </a:r>
              <a:endParaRPr kumimoji="0" lang="en-US" altLang="zh-CN"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347"/>
          <p:cNvSpPr/>
          <p:nvPr/>
        </p:nvSpPr>
        <p:spPr>
          <a:xfrm>
            <a:off x="2630488" y="1187450"/>
            <a:ext cx="3883025"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b="0" dirty="0">
                <a:solidFill>
                  <a:schemeClr val="tx1"/>
                </a:solidFill>
                <a:latin typeface="Times New Roman" panose="02020603050405020304" pitchFamily="18" charset="0"/>
                <a:ea typeface="黑体" panose="02010609060101010101" pitchFamily="49" charset="-122"/>
              </a:rPr>
              <a:t>一、考核者的选择与培训</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22532" name="Rectangle 4"/>
          <p:cNvSpPr/>
          <p:nvPr/>
        </p:nvSpPr>
        <p:spPr>
          <a:xfrm>
            <a:off x="2843213" y="1957388"/>
            <a:ext cx="331311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（一）绩效考核者的选择</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901700" y="2773363"/>
            <a:ext cx="7200900" cy="3397250"/>
            <a:chOff x="0" y="0"/>
            <a:chExt cx="11341" cy="6028"/>
          </a:xfrm>
        </p:grpSpPr>
        <p:sp>
          <p:nvSpPr>
            <p:cNvPr id="39940" name="AutoShape 278"/>
            <p:cNvSpPr/>
            <p:nvPr/>
          </p:nvSpPr>
          <p:spPr>
            <a:xfrm>
              <a:off x="0" y="0"/>
              <a:ext cx="11341" cy="6028"/>
            </a:xfrm>
            <a:prstGeom prst="hexagon">
              <a:avLst>
                <a:gd name="adj" fmla="val 47025"/>
                <a:gd name="vf" fmla="val 115470"/>
              </a:avLst>
            </a:prstGeom>
            <a:solidFill>
              <a:srgbClr val="F8F8F8"/>
            </a:solidFill>
            <a:ln w="9525"/>
            <a:scene3d>
              <a:camera prst="legacyPerspectiveBottom">
                <a:rot lat="0" lon="0" rev="0"/>
              </a:camera>
              <a:lightRig rig="legacyFlat2" dir="t"/>
            </a:scene3d>
            <a:sp3d extrusionH="176200" prstMaterial="legacyMatte">
              <a:bevelT w="13500" h="13500" prst="angle"/>
              <a:bevelB w="13500" h="13500" prst="angle"/>
              <a:extrusionClr>
                <a:srgbClr val="F8F8F8"/>
              </a:extrusionClr>
            </a:sp3d>
          </p:spPr>
          <p:txBody>
            <a:bodyPr wrap="none" anchor="ctr">
              <a:flatTx/>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41" name="AutoShape 279"/>
            <p:cNvSpPr/>
            <p:nvPr/>
          </p:nvSpPr>
          <p:spPr>
            <a:xfrm>
              <a:off x="110" y="109"/>
              <a:ext cx="11119" cy="5813"/>
            </a:xfrm>
            <a:prstGeom prst="hexagon">
              <a:avLst>
                <a:gd name="adj" fmla="val 47809"/>
                <a:gd name="vf" fmla="val 115470"/>
              </a:avLst>
            </a:prstGeom>
            <a:solidFill>
              <a:srgbClr val="F8F8F8">
                <a:alpha val="50195"/>
              </a:srgbClr>
            </a:soli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42" name="AutoShape 280"/>
            <p:cNvSpPr/>
            <p:nvPr/>
          </p:nvSpPr>
          <p:spPr>
            <a:xfrm rot="-10800000" flipH="1">
              <a:off x="5898" y="3115"/>
              <a:ext cx="5002" cy="2691"/>
            </a:xfrm>
            <a:prstGeom prst="triangle">
              <a:avLst>
                <a:gd name="adj" fmla="val 49995"/>
              </a:avLst>
            </a:prstGeom>
            <a:gradFill rotWithShape="0">
              <a:gsLst>
                <a:gs pos="0">
                  <a:srgbClr val="99FF99">
                    <a:alpha val="50000"/>
                  </a:srgbClr>
                </a:gs>
                <a:gs pos="100000">
                  <a:srgbClr val="477647"/>
                </a:gs>
              </a:gsLst>
              <a:lin ang="18900000" scaled="1"/>
              <a:tileRect/>
            </a:gradFill>
            <a:ln w="9525">
              <a:noFill/>
            </a:ln>
          </p:spPr>
          <p:txBody>
            <a:bodyPr rot="10800000" wrap="none" lIns="115888" tIns="57150" rIns="115888" bIns="57150" anchor="ctr"/>
            <a:p>
              <a:pPr algn="ctr" defTabSz="1111250" eaLnBrk="0" hangingPunct="0">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39943" name="AutoShape 281"/>
            <p:cNvSpPr/>
            <p:nvPr/>
          </p:nvSpPr>
          <p:spPr>
            <a:xfrm rot="-10800000" flipH="1">
              <a:off x="402" y="3115"/>
              <a:ext cx="5002" cy="2691"/>
            </a:xfrm>
            <a:prstGeom prst="triangle">
              <a:avLst>
                <a:gd name="adj" fmla="val 49995"/>
              </a:avLst>
            </a:prstGeom>
            <a:gradFill rotWithShape="1">
              <a:gsLst>
                <a:gs pos="0">
                  <a:srgbClr val="610031"/>
                </a:gs>
                <a:gs pos="100000">
                  <a:srgbClr val="D20069"/>
                </a:gs>
              </a:gsLst>
              <a:lin ang="2700000" scaled="1"/>
              <a:tileRect/>
            </a:gradFill>
            <a:ln w="9525">
              <a:noFill/>
            </a:ln>
          </p:spPr>
          <p:txBody>
            <a:bodyPr rot="10800000" wrap="none" lIns="115888" tIns="57150" rIns="115888" bIns="57150" anchor="ctr"/>
            <a:p>
              <a:pPr algn="ctr" defTabSz="1111250" eaLnBrk="0" hangingPunct="0">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39944" name="AutoShape 282"/>
            <p:cNvSpPr/>
            <p:nvPr/>
          </p:nvSpPr>
          <p:spPr>
            <a:xfrm>
              <a:off x="3151" y="3117"/>
              <a:ext cx="5003" cy="2691"/>
            </a:xfrm>
            <a:prstGeom prst="triangle">
              <a:avLst>
                <a:gd name="adj" fmla="val 49995"/>
              </a:avLst>
            </a:prstGeom>
            <a:gradFill rotWithShape="0">
              <a:gsLst>
                <a:gs pos="0">
                  <a:srgbClr val="CC6600">
                    <a:alpha val="50000"/>
                  </a:srgbClr>
                </a:gs>
                <a:gs pos="100000">
                  <a:srgbClr val="5E2F00"/>
                </a:gs>
              </a:gsLst>
              <a:lin ang="5400000" scaled="1"/>
              <a:tileRect/>
            </a:gradFill>
            <a:ln w="9525">
              <a:noFill/>
            </a:ln>
          </p:spPr>
          <p:txBody>
            <a:bodyPr wrap="none" lIns="115888" tIns="57150" rIns="115888" bIns="57150" anchor="ctr"/>
            <a:p>
              <a:pPr algn="ctr" defTabSz="1111250" eaLnBrk="0" hangingPunct="0">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39945" name="AutoShape 283"/>
            <p:cNvSpPr/>
            <p:nvPr/>
          </p:nvSpPr>
          <p:spPr>
            <a:xfrm rot="-10800000" flipH="1">
              <a:off x="3151" y="237"/>
              <a:ext cx="5003" cy="2691"/>
            </a:xfrm>
            <a:prstGeom prst="triangle">
              <a:avLst>
                <a:gd name="adj" fmla="val 49995"/>
              </a:avLst>
            </a:prstGeom>
            <a:gradFill rotWithShape="0">
              <a:gsLst>
                <a:gs pos="0">
                  <a:srgbClr val="00002F"/>
                </a:gs>
                <a:gs pos="100000">
                  <a:srgbClr val="000066">
                    <a:alpha val="50000"/>
                  </a:srgbClr>
                </a:gs>
              </a:gsLst>
              <a:lin ang="5400000" scaled="1"/>
              <a:tileRect/>
            </a:gradFill>
            <a:ln w="9525">
              <a:noFill/>
            </a:ln>
          </p:spPr>
          <p:txBody>
            <a:bodyPr rot="10800000" wrap="none" lIns="115888" tIns="57150" rIns="115888" bIns="57150" anchor="ctr"/>
            <a:p>
              <a:pPr algn="ctr" defTabSz="1111250" eaLnBrk="0" hangingPunct="0">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39946" name="AutoShape 284"/>
            <p:cNvSpPr/>
            <p:nvPr/>
          </p:nvSpPr>
          <p:spPr>
            <a:xfrm>
              <a:off x="402" y="239"/>
              <a:ext cx="5002" cy="2691"/>
            </a:xfrm>
            <a:prstGeom prst="triangle">
              <a:avLst>
                <a:gd name="adj" fmla="val 49995"/>
              </a:avLst>
            </a:prstGeom>
            <a:gradFill rotWithShape="0">
              <a:gsLst>
                <a:gs pos="0">
                  <a:srgbClr val="001847"/>
                </a:gs>
                <a:gs pos="100000">
                  <a:srgbClr val="003399">
                    <a:alpha val="50000"/>
                  </a:srgbClr>
                </a:gs>
              </a:gsLst>
              <a:lin ang="18900000" scaled="1"/>
              <a:tileRect/>
            </a:gradFill>
            <a:ln w="9525">
              <a:noFill/>
            </a:ln>
          </p:spPr>
          <p:txBody>
            <a:bodyPr wrap="none" lIns="115888" tIns="57150" rIns="115888" bIns="57150" anchor="ctr"/>
            <a:p>
              <a:pPr algn="ctr" defTabSz="1111250" eaLnBrk="0" hangingPunct="0">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39947" name="AutoShape 285"/>
            <p:cNvSpPr/>
            <p:nvPr/>
          </p:nvSpPr>
          <p:spPr>
            <a:xfrm>
              <a:off x="5900" y="239"/>
              <a:ext cx="5002" cy="2691"/>
            </a:xfrm>
            <a:prstGeom prst="triangle">
              <a:avLst>
                <a:gd name="adj" fmla="val 49995"/>
              </a:avLst>
            </a:prstGeom>
            <a:gradFill rotWithShape="0">
              <a:gsLst>
                <a:gs pos="0">
                  <a:schemeClr val="folHlink"/>
                </a:gs>
                <a:gs pos="100000">
                  <a:srgbClr val="475E00"/>
                </a:gs>
              </a:gsLst>
              <a:lin ang="2700000" scaled="1"/>
              <a:tileRect/>
            </a:gradFill>
            <a:ln w="9525">
              <a:noFill/>
            </a:ln>
          </p:spPr>
          <p:txBody>
            <a:bodyPr wrap="none" lIns="115888" tIns="57150" rIns="115888" bIns="57150" anchor="ctr"/>
            <a:p>
              <a:pPr algn="ctr" defTabSz="1111250" eaLnBrk="0" hangingPunct="0">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39948" name="Rectangle 288"/>
            <p:cNvSpPr/>
            <p:nvPr/>
          </p:nvSpPr>
          <p:spPr>
            <a:xfrm>
              <a:off x="4763" y="1024"/>
              <a:ext cx="1610" cy="541"/>
            </a:xfrm>
            <a:prstGeom prst="rect">
              <a:avLst/>
            </a:prstGeom>
            <a:noFill/>
            <a:ln w="9525">
              <a:noFill/>
            </a:ln>
            <a:effectLst>
              <a:outerShdw dist="12700" dir="5400000" algn="ctr" rotWithShape="0">
                <a:schemeClr val="tx1"/>
              </a:outerShdw>
            </a:effectLst>
          </p:spPr>
          <p:txBody>
            <a:bodyPr wrap="none" lIns="0" tIns="0" rIns="0" bIns="0" anchor="t">
              <a:spAutoFit/>
            </a:bodyPr>
            <a:p>
              <a:pP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直接上司</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39949" name="Oval 292"/>
            <p:cNvSpPr/>
            <p:nvPr/>
          </p:nvSpPr>
          <p:spPr>
            <a:xfrm>
              <a:off x="5118" y="2479"/>
              <a:ext cx="1113" cy="1078"/>
            </a:xfrm>
            <a:prstGeom prst="ellipse">
              <a:avLst/>
            </a:prstGeom>
            <a:gradFill rotWithShape="1">
              <a:gsLst>
                <a:gs pos="0">
                  <a:srgbClr val="00FFFF"/>
                </a:gs>
                <a:gs pos="50000">
                  <a:srgbClr val="007676"/>
                </a:gs>
                <a:gs pos="100000">
                  <a:srgbClr val="00FFFF"/>
                </a:gs>
              </a:gsLst>
              <a:lin ang="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50" name="Rectangle 293"/>
            <p:cNvSpPr/>
            <p:nvPr/>
          </p:nvSpPr>
          <p:spPr>
            <a:xfrm>
              <a:off x="7254" y="1668"/>
              <a:ext cx="2818" cy="1082"/>
            </a:xfrm>
            <a:prstGeom prst="rect">
              <a:avLst/>
            </a:prstGeom>
            <a:noFill/>
            <a:ln w="9525">
              <a:noFill/>
            </a:ln>
            <a:effectLst>
              <a:outerShdw dist="12700" dir="5400000" algn="ctr" rotWithShape="0">
                <a:schemeClr val="tx1"/>
              </a:outerShdw>
            </a:effectLst>
          </p:spPr>
          <p:txBody>
            <a:bodyPr wrap="none" lIns="0" tIns="0" rIns="0" bIns="0" anchor="t">
              <a:spAutoFit/>
            </a:bodyPr>
            <a:p>
              <a:pP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高层管理者及</a:t>
              </a:r>
              <a:endParaRPr lang="zh-CN" altLang="en-US" dirty="0">
                <a:solidFill>
                  <a:schemeClr val="bg1"/>
                </a:solidFill>
                <a:latin typeface="Times New Roman" panose="02020603050405020304" pitchFamily="18" charset="0"/>
                <a:ea typeface="黑体" panose="02010609060101010101" pitchFamily="49" charset="-122"/>
              </a:endParaRPr>
            </a:p>
            <a:p>
              <a:pP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相关部门管理者</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39951" name="Rectangle 294"/>
            <p:cNvSpPr/>
            <p:nvPr/>
          </p:nvSpPr>
          <p:spPr>
            <a:xfrm>
              <a:off x="7563" y="3749"/>
              <a:ext cx="805" cy="541"/>
            </a:xfrm>
            <a:prstGeom prst="rect">
              <a:avLst/>
            </a:prstGeom>
            <a:noFill/>
            <a:ln w="9525">
              <a:noFill/>
            </a:ln>
            <a:effectLst>
              <a:outerShdw dist="12700" dir="5400000" algn="ctr" rotWithShape="0">
                <a:schemeClr val="tx1"/>
              </a:outerShdw>
            </a:effectLst>
          </p:spPr>
          <p:txBody>
            <a:bodyPr wrap="none" lIns="0" tIns="0" rIns="0" bIns="0" anchor="t">
              <a:spAutoFit/>
            </a:bodyPr>
            <a:p>
              <a:pPr>
                <a:buFont typeface="Arial" panose="020B0604020202020204" pitchFamily="34" charset="0"/>
              </a:pPr>
              <a:r>
                <a:rPr lang="en-US" altLang="zh-CN" dirty="0">
                  <a:solidFill>
                    <a:schemeClr val="bg1"/>
                  </a:solidFill>
                  <a:latin typeface="Times New Roman" panose="02020603050405020304" pitchFamily="18" charset="0"/>
                  <a:ea typeface="黑体" panose="02010609060101010101" pitchFamily="49" charset="-122"/>
                </a:rPr>
                <a:t>同事</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39952" name="Rectangle 295"/>
            <p:cNvSpPr/>
            <p:nvPr/>
          </p:nvSpPr>
          <p:spPr>
            <a:xfrm>
              <a:off x="1695" y="1938"/>
              <a:ext cx="2415" cy="541"/>
            </a:xfrm>
            <a:prstGeom prst="rect">
              <a:avLst/>
            </a:prstGeom>
            <a:noFill/>
            <a:ln w="9525">
              <a:noFill/>
            </a:ln>
            <a:effectLst>
              <a:outerShdw dist="12700" dir="5400000" algn="ctr" rotWithShape="0">
                <a:schemeClr val="tx1"/>
              </a:outerShdw>
            </a:effectLst>
          </p:spPr>
          <p:txBody>
            <a:bodyPr wrap="none" lIns="0" tIns="0" rIns="0" bIns="0" anchor="t">
              <a:spAutoFit/>
            </a:bodyPr>
            <a:p>
              <a:pPr algn="ct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组织外部人员</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39953" name="Rectangle 296"/>
            <p:cNvSpPr/>
            <p:nvPr/>
          </p:nvSpPr>
          <p:spPr>
            <a:xfrm>
              <a:off x="1695" y="3558"/>
              <a:ext cx="1610" cy="541"/>
            </a:xfrm>
            <a:prstGeom prst="rect">
              <a:avLst/>
            </a:prstGeom>
            <a:noFill/>
            <a:ln w="9525">
              <a:noFill/>
            </a:ln>
            <a:effectLst>
              <a:outerShdw dist="12700" dir="5400000" algn="ctr" rotWithShape="0">
                <a:schemeClr val="tx1"/>
              </a:outerShdw>
            </a:effectLst>
          </p:spPr>
          <p:txBody>
            <a:bodyPr wrap="none" lIns="0" tIns="0" rIns="0" bIns="0" anchor="t">
              <a:spAutoFit/>
            </a:bodyPr>
            <a:p>
              <a:pP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自我评价</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39954" name="Rectangle 297"/>
            <p:cNvSpPr/>
            <p:nvPr/>
          </p:nvSpPr>
          <p:spPr>
            <a:xfrm>
              <a:off x="4763" y="4745"/>
              <a:ext cx="1610" cy="541"/>
            </a:xfrm>
            <a:prstGeom prst="rect">
              <a:avLst/>
            </a:prstGeom>
            <a:noFill/>
            <a:ln w="9525">
              <a:noFill/>
            </a:ln>
            <a:effectLst>
              <a:outerShdw dist="12700" dir="5400000" algn="ctr" rotWithShape="0">
                <a:schemeClr val="tx1"/>
              </a:outerShdw>
            </a:effectLst>
          </p:spPr>
          <p:txBody>
            <a:bodyPr wrap="none" lIns="0" tIns="0" rIns="0" bIns="0" anchor="t">
              <a:spAutoFit/>
            </a:bodyPr>
            <a:p>
              <a:pP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下级人员</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39955" name="Oval 302"/>
            <p:cNvSpPr/>
            <p:nvPr/>
          </p:nvSpPr>
          <p:spPr>
            <a:xfrm>
              <a:off x="5228" y="2585"/>
              <a:ext cx="890" cy="863"/>
            </a:xfrm>
            <a:prstGeom prst="ellipse">
              <a:avLst/>
            </a:prstGeom>
            <a:gradFill rotWithShape="1">
              <a:gsLst>
                <a:gs pos="0">
                  <a:srgbClr val="434343">
                    <a:alpha val="0"/>
                  </a:srgbClr>
                </a:gs>
                <a:gs pos="100000">
                  <a:schemeClr val="tx1"/>
                </a:gs>
              </a:gsLst>
              <a:lin ang="5400000" scaled="1"/>
              <a:tileRect/>
            </a:gradFill>
            <a:ln w="9525">
              <a:noFill/>
            </a:ln>
          </p:spPr>
          <p:txBody>
            <a:bodyPr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1000" fill="hold"/>
                                        <p:tgtEl>
                                          <p:spTgt spid="22532"/>
                                        </p:tgtEl>
                                        <p:attrNameLst>
                                          <p:attrName>ppt_x</p:attrName>
                                        </p:attrNameLst>
                                      </p:cBhvr>
                                      <p:tavLst>
                                        <p:tav tm="0">
                                          <p:val>
                                            <p:strVal val="#ppt_x"/>
                                          </p:val>
                                        </p:tav>
                                        <p:tav tm="100000">
                                          <p:val>
                                            <p:strVal val="#ppt_x"/>
                                          </p:val>
                                        </p:tav>
                                      </p:tavLst>
                                    </p:anim>
                                    <p:anim calcmode="lin" valueType="num">
                                      <p:cBhvr additive="base">
                                        <p:cTn id="8" dur="1000" fill="hold"/>
                                        <p:tgtEl>
                                          <p:spTgt spid="225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2532">
                                            <p:txEl>
                                              <p:charRg st="0" end="12"/>
                                            </p:txEl>
                                          </p:spTgt>
                                        </p:tgtEl>
                                        <p:attrNameLst>
                                          <p:attrName>style.visibility</p:attrName>
                                        </p:attrNameLst>
                                      </p:cBhvr>
                                      <p:to>
                                        <p:strVal val="visible"/>
                                      </p:to>
                                    </p:set>
                                    <p:anim calcmode="lin" valueType="num">
                                      <p:cBhvr additive="base">
                                        <p:cTn id="11" dur="1000" fill="hold"/>
                                        <p:tgtEl>
                                          <p:spTgt spid="22532">
                                            <p:txEl>
                                              <p:charRg st="0" end="1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2532">
                                            <p:txEl>
                                              <p:charRg st="0" end="12"/>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ou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图片 7" descr="u=3965246865,613952960&amp;fm=27&amp;gp=0"/>
          <p:cNvPicPr>
            <a:picLocks noChangeAspect="1"/>
          </p:cNvPicPr>
          <p:nvPr/>
        </p:nvPicPr>
        <p:blipFill>
          <a:blip r:embed="rId1">
            <a:clrChange>
              <a:clrFrom>
                <a:srgbClr val="FFFFFF"/>
              </a:clrFrom>
              <a:clrTo>
                <a:srgbClr val="FFFFFF">
                  <a:alpha val="0"/>
                </a:srgbClr>
              </a:clrTo>
            </a:clrChange>
          </a:blip>
          <a:srcRect l="9784" r="9283" b="8934"/>
          <a:stretch>
            <a:fillRect/>
          </a:stretch>
        </p:blipFill>
        <p:spPr>
          <a:xfrm>
            <a:off x="1323975" y="4076700"/>
            <a:ext cx="3124200" cy="2636838"/>
          </a:xfrm>
          <a:prstGeom prst="rect">
            <a:avLst/>
          </a:prstGeom>
          <a:noFill/>
          <a:ln w="9525">
            <a:noFill/>
          </a:ln>
        </p:spPr>
      </p:pic>
      <p:pic>
        <p:nvPicPr>
          <p:cNvPr id="40962" name="图片 6" descr="u=4220362591,1062081612&amp;fm=26&amp;gp=0"/>
          <p:cNvPicPr>
            <a:picLocks noChangeAspect="1"/>
          </p:cNvPicPr>
          <p:nvPr/>
        </p:nvPicPr>
        <p:blipFill>
          <a:blip r:embed="rId2">
            <a:clrChange>
              <a:clrFrom>
                <a:srgbClr val="FFFFFF"/>
              </a:clrFrom>
              <a:clrTo>
                <a:srgbClr val="FFFFFF">
                  <a:alpha val="0"/>
                </a:srgbClr>
              </a:clrTo>
            </a:clrChange>
          </a:blip>
          <a:srcRect r="34" b="11934"/>
          <a:stretch>
            <a:fillRect/>
          </a:stretch>
        </p:blipFill>
        <p:spPr>
          <a:xfrm flipH="1">
            <a:off x="5368925" y="3773488"/>
            <a:ext cx="3708400" cy="2449512"/>
          </a:xfrm>
          <a:prstGeom prst="rect">
            <a:avLst/>
          </a:prstGeom>
          <a:noFill/>
          <a:ln w="9525">
            <a:noFill/>
          </a:ln>
        </p:spPr>
      </p:pic>
      <p:sp>
        <p:nvSpPr>
          <p:cNvPr id="23556" name="Rectangle 4"/>
          <p:cNvSpPr/>
          <p:nvPr/>
        </p:nvSpPr>
        <p:spPr>
          <a:xfrm>
            <a:off x="2916238" y="1471613"/>
            <a:ext cx="331311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（二）绩效考核者培训</a:t>
            </a:r>
            <a:endParaRPr lang="zh-CN" altLang="zh-CN" dirty="0">
              <a:latin typeface="Times New Roman" panose="02020603050405020304" pitchFamily="18" charset="0"/>
              <a:ea typeface="黑体" panose="02010609060101010101" pitchFamily="49" charset="-122"/>
            </a:endParaRPr>
          </a:p>
        </p:txBody>
      </p:sp>
      <p:grpSp>
        <p:nvGrpSpPr>
          <p:cNvPr id="40964" name="组合 5"/>
          <p:cNvGrpSpPr/>
          <p:nvPr/>
        </p:nvGrpSpPr>
        <p:grpSpPr>
          <a:xfrm>
            <a:off x="1900238" y="2447925"/>
            <a:ext cx="2389187" cy="2197100"/>
            <a:chOff x="2865" y="2726"/>
            <a:chExt cx="3764" cy="3460"/>
          </a:xfrm>
        </p:grpSpPr>
        <p:sp>
          <p:nvSpPr>
            <p:cNvPr id="23558" name="Oval 10"/>
            <p:cNvSpPr>
              <a:spLocks noChangeArrowheads="1"/>
            </p:cNvSpPr>
            <p:nvPr/>
          </p:nvSpPr>
          <p:spPr bwMode="auto">
            <a:xfrm>
              <a:off x="2865" y="2726"/>
              <a:ext cx="3765" cy="3461"/>
            </a:xfrm>
            <a:prstGeom prst="ellipse">
              <a:avLst/>
            </a:prstGeom>
            <a:gradFill rotWithShape="1">
              <a:gsLst>
                <a:gs pos="0">
                  <a:schemeClr val="folHlink"/>
                </a:gs>
                <a:gs pos="50000">
                  <a:srgbClr val="FFFFFF"/>
                </a:gs>
                <a:gs pos="100000">
                  <a:schemeClr val="folHlink"/>
                </a:gs>
              </a:gsLst>
              <a:lin ang="18900000" scaled="1"/>
            </a:gradFill>
            <a:ln w="9525">
              <a:noFill/>
              <a:roun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6" name="Oval 11"/>
            <p:cNvSpPr/>
            <p:nvPr/>
          </p:nvSpPr>
          <p:spPr>
            <a:xfrm>
              <a:off x="2865" y="2726"/>
              <a:ext cx="3765" cy="3461"/>
            </a:xfrm>
            <a:prstGeom prst="ellipse">
              <a:avLst/>
            </a:prstGeom>
            <a:gradFill rotWithShape="1">
              <a:gsLst>
                <a:gs pos="0">
                  <a:schemeClr val="folHlink">
                    <a:alpha val="31998"/>
                  </a:schemeClr>
                </a:gs>
                <a:gs pos="100000">
                  <a:srgbClr val="000000">
                    <a:alpha val="89998"/>
                  </a:srgbClr>
                </a:gs>
              </a:gsLst>
              <a:lin ang="18900000" scaled="1"/>
              <a:tileRect/>
            </a:gradFill>
            <a:ln w="9525">
              <a:noFill/>
            </a:ln>
          </p:spPr>
          <p:txBody>
            <a:bodyPr wrap="square"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3560" name="Oval 12"/>
            <p:cNvSpPr>
              <a:spLocks noChangeArrowheads="1"/>
            </p:cNvSpPr>
            <p:nvPr/>
          </p:nvSpPr>
          <p:spPr bwMode="auto">
            <a:xfrm>
              <a:off x="3111" y="2952"/>
              <a:ext cx="3273" cy="3009"/>
            </a:xfrm>
            <a:prstGeom prst="ellipse">
              <a:avLst/>
            </a:prstGeom>
            <a:gradFill rotWithShape="1">
              <a:gsLst>
                <a:gs pos="0">
                  <a:schemeClr val="folHlink"/>
                </a:gs>
                <a:gs pos="50000">
                  <a:srgbClr val="536E00"/>
                </a:gs>
                <a:gs pos="100000">
                  <a:schemeClr val="folHlink"/>
                </a:gs>
              </a:gsLst>
              <a:lin ang="2700000" scaled="1"/>
            </a:gradFill>
            <a:ln w="9525">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8" name="Oval 13"/>
            <p:cNvSpPr/>
            <p:nvPr/>
          </p:nvSpPr>
          <p:spPr>
            <a:xfrm>
              <a:off x="3114" y="2958"/>
              <a:ext cx="3274" cy="3009"/>
            </a:xfrm>
            <a:prstGeom prst="ellipse">
              <a:avLst/>
            </a:prstGeom>
            <a:gradFill rotWithShape="1">
              <a:gsLst>
                <a:gs pos="0">
                  <a:srgbClr val="618200"/>
                </a:gs>
                <a:gs pos="100000">
                  <a:schemeClr val="folHlink">
                    <a:alpha val="0"/>
                  </a:schemeClr>
                </a:gs>
              </a:gsLst>
              <a:lin ang="18900000" scaled="1"/>
              <a:tileRect/>
            </a:gradFill>
            <a:ln w="9525">
              <a:noFill/>
            </a:ln>
          </p:spPr>
          <p:txBody>
            <a:bodyPr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69" name="Oval 14"/>
            <p:cNvSpPr/>
            <p:nvPr/>
          </p:nvSpPr>
          <p:spPr>
            <a:xfrm>
              <a:off x="3274" y="3102"/>
              <a:ext cx="2948" cy="2710"/>
            </a:xfrm>
            <a:prstGeom prst="ellipse">
              <a:avLst/>
            </a:prstGeom>
            <a:solidFill>
              <a:srgbClr val="333333"/>
            </a:solidFill>
            <a:ln w="9525">
              <a:noFill/>
            </a:ln>
          </p:spPr>
          <p:txBody>
            <a:bodyPr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40970" name="Group 11"/>
            <p:cNvGrpSpPr/>
            <p:nvPr/>
          </p:nvGrpSpPr>
          <p:grpSpPr>
            <a:xfrm>
              <a:off x="3322" y="3143"/>
              <a:ext cx="2851" cy="2623"/>
              <a:chOff x="0" y="0"/>
              <a:chExt cx="1252" cy="1252"/>
            </a:xfrm>
          </p:grpSpPr>
          <p:sp>
            <p:nvSpPr>
              <p:cNvPr id="40971" name="Oval 16"/>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72" name="Oval 17"/>
              <p:cNvSpPr/>
              <p:nvPr/>
            </p:nvSpPr>
            <p:spPr>
              <a:xfrm>
                <a:off x="16" y="7"/>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73" name="Oval 18"/>
              <p:cNvSpPr/>
              <p:nvPr/>
            </p:nvSpPr>
            <p:spPr>
              <a:xfrm>
                <a:off x="29" y="19"/>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74" name="Oval 19"/>
              <p:cNvSpPr/>
              <p:nvPr/>
            </p:nvSpPr>
            <p:spPr>
              <a:xfrm>
                <a:off x="97" y="51"/>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40975" name="Text Box 38"/>
            <p:cNvSpPr txBox="1"/>
            <p:nvPr/>
          </p:nvSpPr>
          <p:spPr>
            <a:xfrm>
              <a:off x="3735" y="3689"/>
              <a:ext cx="2176" cy="1113"/>
            </a:xfrm>
            <a:prstGeom prst="rect">
              <a:avLst/>
            </a:prstGeom>
            <a:noFill/>
            <a:ln w="9525">
              <a:noFill/>
            </a:ln>
          </p:spPr>
          <p:txBody>
            <a:bodyPr wrap="square" anchor="t">
              <a:spAutoFit/>
            </a:bodyPr>
            <a:p>
              <a:pPr algn="ctr" eaLnBrk="0" hangingPunct="0">
                <a:buFont typeface="Arial" panose="020B0604020202020204" pitchFamily="34" charset="0"/>
              </a:pPr>
              <a:r>
                <a:rPr lang="zh-CN" altLang="en-US" dirty="0">
                  <a:latin typeface="Times New Roman" panose="02020603050405020304" pitchFamily="18" charset="0"/>
                  <a:ea typeface="黑体" panose="02010609060101010101" pitchFamily="49" charset="-122"/>
                </a:rPr>
                <a:t>培养正确</a:t>
              </a:r>
              <a:endParaRPr lang="zh-CN" altLang="en-US" dirty="0">
                <a:latin typeface="Times New Roman" panose="02020603050405020304" pitchFamily="18" charset="0"/>
                <a:ea typeface="黑体" panose="02010609060101010101" pitchFamily="49" charset="-122"/>
              </a:endParaRPr>
            </a:p>
            <a:p>
              <a:pPr algn="ctr" eaLnBrk="0" hangingPunct="0">
                <a:buFont typeface="Arial" panose="020B0604020202020204" pitchFamily="34" charset="0"/>
              </a:pPr>
              <a:r>
                <a:rPr lang="zh-CN" altLang="en-US" dirty="0">
                  <a:latin typeface="Times New Roman" panose="02020603050405020304" pitchFamily="18" charset="0"/>
                  <a:ea typeface="黑体" panose="02010609060101010101" pitchFamily="49" charset="-122"/>
                </a:rPr>
                <a:t>的态度</a:t>
              </a:r>
              <a:endParaRPr lang="zh-CN" altLang="en-US" dirty="0">
                <a:latin typeface="Times New Roman" panose="02020603050405020304" pitchFamily="18" charset="0"/>
                <a:ea typeface="黑体" panose="02010609060101010101" pitchFamily="49" charset="-122"/>
              </a:endParaRPr>
            </a:p>
          </p:txBody>
        </p:sp>
      </p:grpSp>
      <p:grpSp>
        <p:nvGrpSpPr>
          <p:cNvPr id="40976" name="组合 4"/>
          <p:cNvGrpSpPr/>
          <p:nvPr/>
        </p:nvGrpSpPr>
        <p:grpSpPr>
          <a:xfrm>
            <a:off x="4938713" y="2454275"/>
            <a:ext cx="2389187" cy="2197100"/>
            <a:chOff x="7801" y="2737"/>
            <a:chExt cx="3764" cy="3460"/>
          </a:xfrm>
        </p:grpSpPr>
        <p:sp>
          <p:nvSpPr>
            <p:cNvPr id="23569" name="Oval 20"/>
            <p:cNvSpPr>
              <a:spLocks noChangeArrowheads="1"/>
            </p:cNvSpPr>
            <p:nvPr/>
          </p:nvSpPr>
          <p:spPr bwMode="auto">
            <a:xfrm>
              <a:off x="7801" y="2737"/>
              <a:ext cx="3765" cy="3461"/>
            </a:xfrm>
            <a:prstGeom prst="ellipse">
              <a:avLst/>
            </a:prstGeom>
            <a:gradFill rotWithShape="1">
              <a:gsLst>
                <a:gs pos="0">
                  <a:schemeClr val="accent1"/>
                </a:gs>
                <a:gs pos="50000">
                  <a:srgbClr val="FFFFFF"/>
                </a:gs>
                <a:gs pos="100000">
                  <a:schemeClr val="accent1"/>
                </a:gs>
              </a:gsLst>
              <a:lin ang="18900000" scaled="1"/>
            </a:gradFill>
            <a:ln w="9525">
              <a:noFill/>
              <a:roun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78" name="Oval 21"/>
            <p:cNvSpPr/>
            <p:nvPr/>
          </p:nvSpPr>
          <p:spPr>
            <a:xfrm>
              <a:off x="7801" y="2737"/>
              <a:ext cx="3765" cy="3461"/>
            </a:xfrm>
            <a:prstGeom prst="ellipse">
              <a:avLst/>
            </a:prstGeom>
            <a:gradFill rotWithShape="1">
              <a:gsLst>
                <a:gs pos="0">
                  <a:schemeClr val="accent1">
                    <a:alpha val="31998"/>
                  </a:schemeClr>
                </a:gs>
                <a:gs pos="100000">
                  <a:srgbClr val="576869"/>
                </a:gs>
              </a:gsLst>
              <a:lin ang="18900000" scaled="1"/>
              <a:tileRect/>
            </a:gradFill>
            <a:ln w="9525">
              <a:noFill/>
            </a:ln>
          </p:spPr>
          <p:txBody>
            <a:bodyPr wrap="square"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3571" name="Oval 22"/>
            <p:cNvSpPr>
              <a:spLocks noChangeArrowheads="1"/>
            </p:cNvSpPr>
            <p:nvPr/>
          </p:nvSpPr>
          <p:spPr bwMode="auto">
            <a:xfrm>
              <a:off x="8047" y="2963"/>
              <a:ext cx="3273" cy="3009"/>
            </a:xfrm>
            <a:prstGeom prst="ellipse">
              <a:avLst/>
            </a:prstGeom>
            <a:gradFill rotWithShape="1">
              <a:gsLst>
                <a:gs pos="0">
                  <a:schemeClr val="accent1"/>
                </a:gs>
                <a:gs pos="50000">
                  <a:srgbClr val="65797B"/>
                </a:gs>
                <a:gs pos="100000">
                  <a:schemeClr val="accent1"/>
                </a:gs>
              </a:gsLst>
              <a:lin ang="2700000" scaled="1"/>
            </a:gradFill>
            <a:ln w="9525">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80" name="Oval 23"/>
            <p:cNvSpPr/>
            <p:nvPr/>
          </p:nvSpPr>
          <p:spPr>
            <a:xfrm>
              <a:off x="8049" y="2968"/>
              <a:ext cx="3274" cy="3009"/>
            </a:xfrm>
            <a:prstGeom prst="ellipse">
              <a:avLst/>
            </a:prstGeom>
            <a:gradFill rotWithShape="1">
              <a:gsLst>
                <a:gs pos="0">
                  <a:srgbClr val="778E90"/>
                </a:gs>
                <a:gs pos="100000">
                  <a:schemeClr val="accent1">
                    <a:alpha val="0"/>
                  </a:schemeClr>
                </a:gs>
              </a:gsLst>
              <a:lin ang="18900000" scaled="1"/>
              <a:tileRect/>
            </a:gradFill>
            <a:ln w="9525">
              <a:noFill/>
            </a:ln>
          </p:spPr>
          <p:txBody>
            <a:bodyPr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81" name="Oval 24"/>
            <p:cNvSpPr/>
            <p:nvPr/>
          </p:nvSpPr>
          <p:spPr>
            <a:xfrm>
              <a:off x="8210" y="3112"/>
              <a:ext cx="2948" cy="2710"/>
            </a:xfrm>
            <a:prstGeom prst="ellipse">
              <a:avLst/>
            </a:prstGeom>
            <a:solidFill>
              <a:srgbClr val="333333"/>
            </a:solidFill>
            <a:ln w="9525">
              <a:noFill/>
            </a:ln>
          </p:spPr>
          <p:txBody>
            <a:bodyPr anchor="ctr">
              <a:spAutoFit/>
            </a:bodyP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40982" name="Group 22"/>
            <p:cNvGrpSpPr/>
            <p:nvPr/>
          </p:nvGrpSpPr>
          <p:grpSpPr>
            <a:xfrm>
              <a:off x="8258" y="3143"/>
              <a:ext cx="2851" cy="2624"/>
              <a:chOff x="0" y="0"/>
              <a:chExt cx="1252" cy="1252"/>
            </a:xfrm>
          </p:grpSpPr>
          <p:sp>
            <p:nvSpPr>
              <p:cNvPr id="40983" name="Oval 26"/>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84" name="Oval 27"/>
              <p:cNvSpPr/>
              <p:nvPr/>
            </p:nvSpPr>
            <p:spPr>
              <a:xfrm>
                <a:off x="16" y="7"/>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85" name="Oval 28"/>
              <p:cNvSpPr/>
              <p:nvPr/>
            </p:nvSpPr>
            <p:spPr>
              <a:xfrm>
                <a:off x="29" y="19"/>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86" name="Oval 29"/>
              <p:cNvSpPr/>
              <p:nvPr/>
            </p:nvSpPr>
            <p:spPr>
              <a:xfrm>
                <a:off x="97" y="51"/>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buFont typeface="Arial" panose="020B0604020202020204" pitchFamily="34" charset="0"/>
                </a:pPr>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40987" name="Text Box 38"/>
            <p:cNvSpPr txBox="1"/>
            <p:nvPr/>
          </p:nvSpPr>
          <p:spPr>
            <a:xfrm>
              <a:off x="8210" y="3796"/>
              <a:ext cx="3098" cy="1113"/>
            </a:xfrm>
            <a:prstGeom prst="rect">
              <a:avLst/>
            </a:prstGeom>
            <a:noFill/>
            <a:ln w="9525">
              <a:noFill/>
            </a:ln>
          </p:spPr>
          <p:txBody>
            <a:bodyPr wrap="square" anchor="t">
              <a:spAutoFit/>
            </a:bodyPr>
            <a:p>
              <a:pPr algn="ctr" eaLnBrk="0" hangingPunct="0">
                <a:buFont typeface="Arial" panose="020B0604020202020204" pitchFamily="34" charset="0"/>
              </a:pPr>
              <a:r>
                <a:rPr lang="zh-CN" altLang="en-US" dirty="0">
                  <a:latin typeface="Times New Roman" panose="02020603050405020304" pitchFamily="18" charset="0"/>
                  <a:ea typeface="黑体" panose="02010609060101010101" pitchFamily="49" charset="-122"/>
                </a:rPr>
                <a:t>提高专业知识</a:t>
              </a:r>
              <a:endParaRPr lang="zh-CN" altLang="en-US" dirty="0">
                <a:latin typeface="Times New Roman" panose="02020603050405020304" pitchFamily="18" charset="0"/>
                <a:ea typeface="黑体" panose="02010609060101010101" pitchFamily="49" charset="-122"/>
              </a:endParaRPr>
            </a:p>
            <a:p>
              <a:pPr algn="ctr" eaLnBrk="0" hangingPunct="0">
                <a:buFont typeface="Arial" panose="020B0604020202020204" pitchFamily="34" charset="0"/>
              </a:pPr>
              <a:r>
                <a:rPr lang="zh-CN" altLang="en-US" dirty="0">
                  <a:latin typeface="Times New Roman" panose="02020603050405020304" pitchFamily="18" charset="0"/>
                  <a:ea typeface="黑体" panose="02010609060101010101" pitchFamily="49" charset="-122"/>
                </a:rPr>
                <a:t>和技术水平</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1000" fill="hold"/>
                                        <p:tgtEl>
                                          <p:spTgt spid="23556"/>
                                        </p:tgtEl>
                                        <p:attrNameLst>
                                          <p:attrName>ppt_x</p:attrName>
                                        </p:attrNameLst>
                                      </p:cBhvr>
                                      <p:tavLst>
                                        <p:tav tm="0">
                                          <p:val>
                                            <p:strVal val="#ppt_x"/>
                                          </p:val>
                                        </p:tav>
                                        <p:tav tm="100000">
                                          <p:val>
                                            <p:strVal val="#ppt_x"/>
                                          </p:val>
                                        </p:tav>
                                      </p:tavLst>
                                    </p:anim>
                                    <p:anim calcmode="lin" valueType="num">
                                      <p:cBhvr additive="base">
                                        <p:cTn id="8" dur="1000" fill="hold"/>
                                        <p:tgtEl>
                                          <p:spTgt spid="2355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556">
                                            <p:txEl>
                                              <p:charRg st="0" end="11"/>
                                            </p:txEl>
                                          </p:spTgt>
                                        </p:tgtEl>
                                        <p:attrNameLst>
                                          <p:attrName>style.visibility</p:attrName>
                                        </p:attrNameLst>
                                      </p:cBhvr>
                                      <p:to>
                                        <p:strVal val="visible"/>
                                      </p:to>
                                    </p:set>
                                    <p:anim calcmode="lin" valueType="num">
                                      <p:cBhvr additive="base">
                                        <p:cTn id="11" dur="1000" fill="hold"/>
                                        <p:tgtEl>
                                          <p:spTgt spid="23556">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3556">
                                            <p:txEl>
                                              <p:charRg st="0"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347"/>
          <p:cNvSpPr/>
          <p:nvPr/>
        </p:nvSpPr>
        <p:spPr>
          <a:xfrm>
            <a:off x="2630488" y="1255713"/>
            <a:ext cx="3883025"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b="0" dirty="0">
                <a:solidFill>
                  <a:schemeClr val="tx1"/>
                </a:solidFill>
                <a:latin typeface="Times New Roman" panose="02020603050405020304" pitchFamily="18" charset="0"/>
                <a:ea typeface="黑体" panose="02010609060101010101" pitchFamily="49" charset="-122"/>
              </a:rPr>
              <a:t>二、考核资料与情报收集</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24580" name="Rectangle 4"/>
          <p:cNvSpPr/>
          <p:nvPr/>
        </p:nvSpPr>
        <p:spPr>
          <a:xfrm>
            <a:off x="2630488" y="1973263"/>
            <a:ext cx="374491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algn="ctr"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（一）资料与情报收集的程序</a:t>
            </a:r>
            <a:endParaRPr lang="zh-CN" altLang="zh-CN" dirty="0">
              <a:latin typeface="Times New Roman" panose="02020603050405020304" pitchFamily="18" charset="0"/>
              <a:ea typeface="黑体" panose="02010609060101010101" pitchFamily="49" charset="-122"/>
            </a:endParaRPr>
          </a:p>
        </p:txBody>
      </p:sp>
      <p:grpSp>
        <p:nvGrpSpPr>
          <p:cNvPr id="41987" name="组合 2"/>
          <p:cNvGrpSpPr/>
          <p:nvPr/>
        </p:nvGrpSpPr>
        <p:grpSpPr>
          <a:xfrm>
            <a:off x="654050" y="2613025"/>
            <a:ext cx="7835900" cy="3124200"/>
            <a:chOff x="922" y="4114"/>
            <a:chExt cx="12340" cy="4922"/>
          </a:xfrm>
        </p:grpSpPr>
        <p:pic>
          <p:nvPicPr>
            <p:cNvPr id="41988" name="图片 1" descr="timg (3)"/>
            <p:cNvPicPr>
              <a:picLocks noChangeAspect="1"/>
            </p:cNvPicPr>
            <p:nvPr/>
          </p:nvPicPr>
          <p:blipFill>
            <a:blip r:embed="rId1">
              <a:clrChange>
                <a:clrFrom>
                  <a:srgbClr val="FFFFFF"/>
                </a:clrFrom>
                <a:clrTo>
                  <a:srgbClr val="FFFFFF">
                    <a:alpha val="0"/>
                  </a:srgbClr>
                </a:clrTo>
              </a:clrChange>
            </a:blip>
            <a:stretch>
              <a:fillRect/>
            </a:stretch>
          </p:blipFill>
          <p:spPr>
            <a:xfrm>
              <a:off x="922" y="4114"/>
              <a:ext cx="12340" cy="4922"/>
            </a:xfrm>
            <a:prstGeom prst="rect">
              <a:avLst/>
            </a:prstGeom>
            <a:noFill/>
            <a:ln w="9525">
              <a:noFill/>
            </a:ln>
          </p:spPr>
        </p:pic>
        <p:sp>
          <p:nvSpPr>
            <p:cNvPr id="24582" name="Text Box 6" descr="金融10"/>
            <p:cNvSpPr txBox="1">
              <a:spLocks noChangeArrowheads="1"/>
            </p:cNvSpPr>
            <p:nvPr/>
          </p:nvSpPr>
          <p:spPr bwMode="auto">
            <a:xfrm>
              <a:off x="2969" y="5049"/>
              <a:ext cx="8464" cy="3052"/>
            </a:xfrm>
            <a:prstGeom prst="rect">
              <a:avLst/>
            </a:prstGeom>
            <a:noFill/>
            <a:ln w="9525">
              <a:noFill/>
              <a:miter lim="800000"/>
            </a:ln>
            <a:effectLst/>
          </p:spPr>
          <p:txBody>
            <a:bodyPr wrap="square">
              <a:spAutoFit/>
            </a:bodyPr>
            <a:lstStyle/>
            <a:p>
              <a:pPr marR="0" defTabSz="914400">
                <a:spcBef>
                  <a:spcPct val="50000"/>
                </a:spcBef>
                <a:buClrTx/>
                <a:buSzTx/>
                <a:buFont typeface="Arial" panose="020B0604020202020204" pitchFamily="34" charset="0"/>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人力资源部负责组织数据收集和汇总。于每个月末或季度末给有关职能部门或下一级单位人力资源部下达书面通知，对数据收集提出具体要求，于每个月或季度末将员工绩效计划完成情况的数据报有关业务管理部门审核，然后报人力资源部。</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1000" fill="hold"/>
                                        <p:tgtEl>
                                          <p:spTgt spid="24580"/>
                                        </p:tgtEl>
                                        <p:attrNameLst>
                                          <p:attrName>ppt_x</p:attrName>
                                        </p:attrNameLst>
                                      </p:cBhvr>
                                      <p:tavLst>
                                        <p:tav tm="0">
                                          <p:val>
                                            <p:strVal val="#ppt_x"/>
                                          </p:val>
                                        </p:tav>
                                        <p:tav tm="100000">
                                          <p:val>
                                            <p:strVal val="#ppt_x"/>
                                          </p:val>
                                        </p:tav>
                                      </p:tavLst>
                                    </p:anim>
                                    <p:anim calcmode="lin" valueType="num">
                                      <p:cBhvr additive="base">
                                        <p:cTn id="8" dur="1000" fill="hold"/>
                                        <p:tgtEl>
                                          <p:spTgt spid="2458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4580">
                                            <p:txEl>
                                              <p:charRg st="0" end="14"/>
                                            </p:txEl>
                                          </p:spTgt>
                                        </p:tgtEl>
                                        <p:attrNameLst>
                                          <p:attrName>style.visibility</p:attrName>
                                        </p:attrNameLst>
                                      </p:cBhvr>
                                      <p:to>
                                        <p:strVal val="visible"/>
                                      </p:to>
                                    </p:set>
                                    <p:anim calcmode="lin" valueType="num">
                                      <p:cBhvr additive="base">
                                        <p:cTn id="11" dur="1000" fill="hold"/>
                                        <p:tgtEl>
                                          <p:spTgt spid="24580">
                                            <p:txEl>
                                              <p:charRg st="0" end="1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4580">
                                            <p:txEl>
                                              <p:charRg st="0"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4" name="Rectangle 4"/>
          <p:cNvSpPr/>
          <p:nvPr/>
        </p:nvSpPr>
        <p:spPr>
          <a:xfrm>
            <a:off x="2519363" y="1539875"/>
            <a:ext cx="410527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（二）绩效指标的数据收集方式</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1066800" y="2571750"/>
            <a:ext cx="7010400" cy="3294063"/>
            <a:chOff x="0" y="0"/>
            <a:chExt cx="11041" cy="6094"/>
          </a:xfrm>
        </p:grpSpPr>
        <p:sp>
          <p:nvSpPr>
            <p:cNvPr id="25606" name="Freeform 447"/>
            <p:cNvSpPr/>
            <p:nvPr/>
          </p:nvSpPr>
          <p:spPr bwMode="auto">
            <a:xfrm>
              <a:off x="5515" y="881"/>
              <a:ext cx="1590" cy="2247"/>
            </a:xfrm>
            <a:custGeom>
              <a:avLst/>
              <a:gdLst>
                <a:gd name="T0" fmla="*/ 0 w 722"/>
                <a:gd name="T1" fmla="*/ 0 h 1222"/>
                <a:gd name="T2" fmla="*/ 722 w 722"/>
                <a:gd name="T3" fmla="*/ 1222 h 1222"/>
              </a:gdLst>
              <a:ahLst/>
              <a:cxnLst>
                <a:cxn ang="0">
                  <a:pos x="0" y="1222"/>
                </a:cxn>
                <a:cxn ang="0">
                  <a:pos x="722" y="654"/>
                </a:cxn>
                <a:cxn ang="0">
                  <a:pos x="686" y="0"/>
                </a:cxn>
              </a:cxnLst>
              <a:rect l="T0" t="T1" r="T2" b="T3"/>
              <a:pathLst>
                <a:path w="722" h="1222">
                  <a:moveTo>
                    <a:pt x="0" y="1222"/>
                  </a:moveTo>
                  <a:lnTo>
                    <a:pt x="722" y="654"/>
                  </a:lnTo>
                  <a:lnTo>
                    <a:pt x="686" y="0"/>
                  </a:lnTo>
                </a:path>
              </a:pathLst>
            </a:custGeom>
            <a:gradFill rotWithShape="0">
              <a:gsLst>
                <a:gs pos="0">
                  <a:srgbClr val="777777"/>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5607" name="Freeform 448"/>
            <p:cNvSpPr/>
            <p:nvPr/>
          </p:nvSpPr>
          <p:spPr bwMode="auto">
            <a:xfrm>
              <a:off x="5515" y="2085"/>
              <a:ext cx="5513" cy="1043"/>
            </a:xfrm>
            <a:custGeom>
              <a:avLst/>
              <a:gdLst>
                <a:gd name="T0" fmla="*/ 0 w 2504"/>
                <a:gd name="T1" fmla="*/ 0 h 568"/>
                <a:gd name="T2" fmla="*/ 2504 w 2504"/>
                <a:gd name="T3" fmla="*/ 568 h 568"/>
              </a:gdLst>
              <a:ahLst/>
              <a:cxnLst>
                <a:cxn ang="0">
                  <a:pos x="722" y="0"/>
                </a:cxn>
                <a:cxn ang="0">
                  <a:pos x="0" y="568"/>
                </a:cxn>
                <a:cxn ang="0">
                  <a:pos x="2504" y="6"/>
                </a:cxn>
              </a:cxnLst>
              <a:rect l="T0" t="T1" r="T2" b="T3"/>
              <a:pathLst>
                <a:path w="2504" h="568">
                  <a:moveTo>
                    <a:pt x="722" y="0"/>
                  </a:moveTo>
                  <a:lnTo>
                    <a:pt x="0" y="568"/>
                  </a:lnTo>
                  <a:lnTo>
                    <a:pt x="2504" y="6"/>
                  </a:lnTo>
                </a:path>
              </a:pathLst>
            </a:custGeom>
            <a:gradFill rotWithShape="0">
              <a:gsLst>
                <a:gs pos="0">
                  <a:srgbClr val="DADADA"/>
                </a:gs>
                <a:gs pos="100000">
                  <a:srgbClr val="A2A2A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5608" name="Freeform 445"/>
            <p:cNvSpPr/>
            <p:nvPr/>
          </p:nvSpPr>
          <p:spPr bwMode="auto">
            <a:xfrm>
              <a:off x="3895" y="925"/>
              <a:ext cx="1633" cy="2197"/>
            </a:xfrm>
            <a:custGeom>
              <a:avLst/>
              <a:gdLst>
                <a:gd name="T0" fmla="*/ 0 w 741"/>
                <a:gd name="T1" fmla="*/ 0 h 1194"/>
                <a:gd name="T2" fmla="*/ 741 w 741"/>
                <a:gd name="T3" fmla="*/ 1194 h 1194"/>
              </a:gdLst>
              <a:ahLst/>
              <a:cxnLst>
                <a:cxn ang="0">
                  <a:pos x="741" y="1194"/>
                </a:cxn>
                <a:cxn ang="0">
                  <a:pos x="0" y="612"/>
                </a:cxn>
                <a:cxn ang="0">
                  <a:pos x="90" y="0"/>
                </a:cxn>
              </a:cxnLst>
              <a:rect l="T0" t="T1" r="T2" b="T3"/>
              <a:pathLst>
                <a:path w="741" h="1194">
                  <a:moveTo>
                    <a:pt x="741" y="1194"/>
                  </a:moveTo>
                  <a:lnTo>
                    <a:pt x="0" y="612"/>
                  </a:lnTo>
                  <a:lnTo>
                    <a:pt x="90" y="0"/>
                  </a:lnTo>
                </a:path>
              </a:pathLst>
            </a:custGeom>
            <a:gradFill rotWithShape="0">
              <a:gsLst>
                <a:gs pos="0">
                  <a:srgbClr val="777777"/>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5609" name="Freeform 446"/>
            <p:cNvSpPr/>
            <p:nvPr/>
          </p:nvSpPr>
          <p:spPr bwMode="auto">
            <a:xfrm>
              <a:off x="25" y="2050"/>
              <a:ext cx="5503" cy="1072"/>
            </a:xfrm>
            <a:custGeom>
              <a:avLst/>
              <a:gdLst>
                <a:gd name="T0" fmla="*/ 0 w 2499"/>
                <a:gd name="T1" fmla="*/ 0 h 582"/>
                <a:gd name="T2" fmla="*/ 2499 w 2499"/>
                <a:gd name="T3" fmla="*/ 582 h 582"/>
              </a:gdLst>
              <a:ahLst/>
              <a:cxnLst>
                <a:cxn ang="0">
                  <a:pos x="0" y="0"/>
                </a:cxn>
                <a:cxn ang="0">
                  <a:pos x="1758" y="0"/>
                </a:cxn>
                <a:cxn ang="0">
                  <a:pos x="2499" y="582"/>
                </a:cxn>
                <a:cxn ang="0">
                  <a:pos x="26" y="20"/>
                </a:cxn>
              </a:cxnLst>
              <a:rect l="T0" t="T1" r="T2" b="T3"/>
              <a:pathLst>
                <a:path w="2499" h="582">
                  <a:moveTo>
                    <a:pt x="0" y="0"/>
                  </a:moveTo>
                  <a:lnTo>
                    <a:pt x="1758" y="0"/>
                  </a:lnTo>
                  <a:lnTo>
                    <a:pt x="2499" y="582"/>
                  </a:lnTo>
                  <a:lnTo>
                    <a:pt x="26" y="20"/>
                  </a:lnTo>
                </a:path>
              </a:pathLst>
            </a:custGeom>
            <a:gradFill rotWithShape="0">
              <a:gsLst>
                <a:gs pos="0">
                  <a:srgbClr val="DADADA"/>
                </a:gs>
                <a:gs pos="100000">
                  <a:srgbClr val="A2A2A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3015" name="Rectangle 444"/>
            <p:cNvSpPr/>
            <p:nvPr/>
          </p:nvSpPr>
          <p:spPr>
            <a:xfrm>
              <a:off x="74" y="755"/>
              <a:ext cx="3889" cy="1373"/>
            </a:xfrm>
            <a:prstGeom prst="rect">
              <a:avLst/>
            </a:prstGeom>
            <a:gradFill rotWithShape="0">
              <a:gsLst>
                <a:gs pos="0">
                  <a:srgbClr val="CC9900"/>
                </a:gs>
                <a:gs pos="100000">
                  <a:srgbClr val="663300"/>
                </a:gs>
              </a:gsLst>
              <a:path path="rect">
                <a:fillToRect l="100000" t="100000"/>
              </a:path>
              <a:tileRect/>
            </a:gradFill>
            <a:ln w="9525"/>
            <a:scene3d>
              <a:camera prst="legacyPerspectiveBottomRight">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25611" name="Freeform 449"/>
            <p:cNvSpPr/>
            <p:nvPr/>
          </p:nvSpPr>
          <p:spPr bwMode="auto">
            <a:xfrm>
              <a:off x="0" y="3128"/>
              <a:ext cx="5515" cy="1054"/>
            </a:xfrm>
            <a:custGeom>
              <a:avLst/>
              <a:gdLst>
                <a:gd name="T0" fmla="*/ 0 w 2506"/>
                <a:gd name="T1" fmla="*/ 0 h 572"/>
                <a:gd name="T2" fmla="*/ 2506 w 2506"/>
                <a:gd name="T3" fmla="*/ 572 h 572"/>
              </a:gdLst>
              <a:ahLst/>
              <a:cxnLst>
                <a:cxn ang="0">
                  <a:pos x="2506" y="0"/>
                </a:cxn>
                <a:cxn ang="0">
                  <a:pos x="1782" y="572"/>
                </a:cxn>
                <a:cxn ang="0">
                  <a:pos x="0" y="572"/>
                </a:cxn>
              </a:cxnLst>
              <a:rect l="T0" t="T1" r="T2" b="T3"/>
              <a:pathLst>
                <a:path w="2506" h="572">
                  <a:moveTo>
                    <a:pt x="2506" y="0"/>
                  </a:moveTo>
                  <a:lnTo>
                    <a:pt x="1782" y="572"/>
                  </a:lnTo>
                  <a:lnTo>
                    <a:pt x="0" y="572"/>
                  </a:lnTo>
                </a:path>
              </a:pathLst>
            </a:custGeom>
            <a:gradFill rotWithShape="0">
              <a:gsLst>
                <a:gs pos="0">
                  <a:srgbClr val="858585"/>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5612" name="Freeform 450"/>
            <p:cNvSpPr/>
            <p:nvPr/>
          </p:nvSpPr>
          <p:spPr bwMode="auto">
            <a:xfrm>
              <a:off x="3933" y="3128"/>
              <a:ext cx="1583" cy="2303"/>
            </a:xfrm>
            <a:custGeom>
              <a:avLst/>
              <a:gdLst>
                <a:gd name="T0" fmla="*/ 0 w 718"/>
                <a:gd name="T1" fmla="*/ 0 h 1250"/>
                <a:gd name="T2" fmla="*/ 718 w 718"/>
                <a:gd name="T3" fmla="*/ 1250 h 1250"/>
              </a:gdLst>
              <a:ahLst/>
              <a:cxnLst>
                <a:cxn ang="0">
                  <a:pos x="0" y="560"/>
                </a:cxn>
                <a:cxn ang="0">
                  <a:pos x="718" y="0"/>
                </a:cxn>
                <a:cxn ang="0">
                  <a:pos x="24" y="1250"/>
                </a:cxn>
              </a:cxnLst>
              <a:rect l="T0" t="T1" r="T2" b="T3"/>
              <a:pathLst>
                <a:path w="718" h="1250">
                  <a:moveTo>
                    <a:pt x="0" y="560"/>
                  </a:moveTo>
                  <a:lnTo>
                    <a:pt x="718" y="0"/>
                  </a:lnTo>
                  <a:lnTo>
                    <a:pt x="24" y="1250"/>
                  </a:lnTo>
                </a:path>
              </a:pathLst>
            </a:custGeom>
            <a:gradFill rotWithShape="0">
              <a:gsLst>
                <a:gs pos="0">
                  <a:srgbClr val="777777"/>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5613" name="Freeform 451"/>
            <p:cNvSpPr/>
            <p:nvPr/>
          </p:nvSpPr>
          <p:spPr bwMode="auto">
            <a:xfrm>
              <a:off x="5515" y="3128"/>
              <a:ext cx="5526" cy="1075"/>
            </a:xfrm>
            <a:custGeom>
              <a:avLst/>
              <a:gdLst>
                <a:gd name="T0" fmla="*/ 0 w 2510"/>
                <a:gd name="T1" fmla="*/ 0 h 584"/>
                <a:gd name="T2" fmla="*/ 2510 w 2510"/>
                <a:gd name="T3" fmla="*/ 584 h 584"/>
              </a:gdLst>
              <a:ahLst/>
              <a:cxnLst>
                <a:cxn ang="0">
                  <a:pos x="0" y="0"/>
                </a:cxn>
                <a:cxn ang="0">
                  <a:pos x="710" y="584"/>
                </a:cxn>
                <a:cxn ang="0">
                  <a:pos x="2510" y="578"/>
                </a:cxn>
              </a:cxnLst>
              <a:rect l="T0" t="T1" r="T2" b="T3"/>
              <a:pathLst>
                <a:path w="2510" h="584">
                  <a:moveTo>
                    <a:pt x="0" y="0"/>
                  </a:moveTo>
                  <a:lnTo>
                    <a:pt x="710" y="584"/>
                  </a:lnTo>
                  <a:lnTo>
                    <a:pt x="2510" y="578"/>
                  </a:lnTo>
                </a:path>
              </a:pathLst>
            </a:custGeom>
            <a:gradFill rotWithShape="0">
              <a:gsLst>
                <a:gs pos="0">
                  <a:srgbClr val="858585"/>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5614" name="Freeform 452"/>
            <p:cNvSpPr/>
            <p:nvPr/>
          </p:nvSpPr>
          <p:spPr bwMode="auto">
            <a:xfrm>
              <a:off x="5515" y="3128"/>
              <a:ext cx="1550" cy="2291"/>
            </a:xfrm>
            <a:custGeom>
              <a:avLst/>
              <a:gdLst>
                <a:gd name="T0" fmla="*/ 0 w 704"/>
                <a:gd name="T1" fmla="*/ 0 h 1244"/>
                <a:gd name="T2" fmla="*/ 704 w 704"/>
                <a:gd name="T3" fmla="*/ 1244 h 1244"/>
              </a:gdLst>
              <a:ahLst/>
              <a:cxnLst>
                <a:cxn ang="0">
                  <a:pos x="704" y="578"/>
                </a:cxn>
                <a:cxn ang="0">
                  <a:pos x="0" y="0"/>
                </a:cxn>
                <a:cxn ang="0">
                  <a:pos x="692" y="1244"/>
                </a:cxn>
              </a:cxnLst>
              <a:rect l="T0" t="T1" r="T2" b="T3"/>
              <a:pathLst>
                <a:path w="704" h="1244">
                  <a:moveTo>
                    <a:pt x="704" y="578"/>
                  </a:moveTo>
                  <a:lnTo>
                    <a:pt x="0" y="0"/>
                  </a:lnTo>
                  <a:lnTo>
                    <a:pt x="692" y="1244"/>
                  </a:lnTo>
                </a:path>
              </a:pathLst>
            </a:custGeom>
            <a:gradFill rotWithShape="0">
              <a:gsLst>
                <a:gs pos="0">
                  <a:srgbClr val="777777"/>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3020" name="Rectangle 453"/>
            <p:cNvSpPr/>
            <p:nvPr/>
          </p:nvSpPr>
          <p:spPr>
            <a:xfrm>
              <a:off x="7065" y="752"/>
              <a:ext cx="3883" cy="1380"/>
            </a:xfrm>
            <a:prstGeom prst="rect">
              <a:avLst/>
            </a:prstGeom>
            <a:gradFill rotWithShape="0">
              <a:gsLst>
                <a:gs pos="0">
                  <a:srgbClr val="CC9900"/>
                </a:gs>
                <a:gs pos="100000">
                  <a:srgbClr val="663300"/>
                </a:gs>
              </a:gsLst>
              <a:path path="rect">
                <a:fillToRect t="100000" r="100000"/>
              </a:path>
              <a:tileRect/>
            </a:gradFill>
            <a:ln w="9525"/>
            <a:scene3d>
              <a:camera prst="legacyPerspectiveBottomLeft">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43021" name="Rectangle 456"/>
            <p:cNvSpPr/>
            <p:nvPr/>
          </p:nvSpPr>
          <p:spPr>
            <a:xfrm>
              <a:off x="64" y="4157"/>
              <a:ext cx="3883" cy="1373"/>
            </a:xfrm>
            <a:prstGeom prst="rect">
              <a:avLst/>
            </a:prstGeom>
            <a:gradFill rotWithShape="0">
              <a:gsLst>
                <a:gs pos="0">
                  <a:schemeClr val="hlink"/>
                </a:gs>
                <a:gs pos="100000">
                  <a:srgbClr val="003366"/>
                </a:gs>
              </a:gsLst>
              <a:path path="rect">
                <a:fillToRect l="100000" b="100000"/>
              </a:path>
              <a:tileRect/>
            </a:gradFill>
            <a:ln w="9525"/>
            <a:scene3d>
              <a:camera prst="legacyPerspectiveTopRight">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43022" name="Rectangle 457"/>
            <p:cNvSpPr/>
            <p:nvPr/>
          </p:nvSpPr>
          <p:spPr>
            <a:xfrm>
              <a:off x="7065" y="4157"/>
              <a:ext cx="3883" cy="1373"/>
            </a:xfrm>
            <a:prstGeom prst="rect">
              <a:avLst/>
            </a:prstGeom>
            <a:gradFill rotWithShape="0">
              <a:gsLst>
                <a:gs pos="0">
                  <a:schemeClr val="hlink"/>
                </a:gs>
                <a:gs pos="100000">
                  <a:srgbClr val="003366"/>
                </a:gs>
              </a:gsLst>
              <a:path path="rect">
                <a:fillToRect r="100000" b="100000"/>
              </a:path>
              <a:tileRect/>
            </a:gradFill>
            <a:ln w="9525"/>
            <a:scene3d>
              <a:camera prst="legacyPerspectiveTopLeft">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25618" name="Freeform 458"/>
            <p:cNvSpPr/>
            <p:nvPr/>
          </p:nvSpPr>
          <p:spPr bwMode="auto">
            <a:xfrm>
              <a:off x="3625" y="3134"/>
              <a:ext cx="3805" cy="1627"/>
            </a:xfrm>
            <a:custGeom>
              <a:avLst/>
              <a:gdLst>
                <a:gd name="T0" fmla="*/ 0 w 1729"/>
                <a:gd name="T1" fmla="*/ 0 h 1108"/>
                <a:gd name="T2" fmla="*/ 1729 w 1729"/>
                <a:gd name="T3" fmla="*/ 1108 h 1108"/>
              </a:gdLst>
              <a:ahLst/>
              <a:cxnLst>
                <a:cxn ang="0">
                  <a:pos x="0" y="1107"/>
                </a:cxn>
                <a:cxn ang="0">
                  <a:pos x="855" y="0"/>
                </a:cxn>
                <a:cxn ang="0">
                  <a:pos x="1728" y="1107"/>
                </a:cxn>
                <a:cxn ang="0">
                  <a:pos x="0" y="1107"/>
                </a:cxn>
              </a:cxnLst>
              <a:rect l="T0" t="T1" r="T2" b="T3"/>
              <a:pathLst>
                <a:path w="1729" h="1108">
                  <a:moveTo>
                    <a:pt x="0" y="1107"/>
                  </a:moveTo>
                  <a:lnTo>
                    <a:pt x="855" y="0"/>
                  </a:lnTo>
                  <a:lnTo>
                    <a:pt x="1728" y="1107"/>
                  </a:lnTo>
                  <a:lnTo>
                    <a:pt x="0" y="1107"/>
                  </a:lnTo>
                </a:path>
              </a:pathLst>
            </a:custGeom>
            <a:gradFill rotWithShape="0">
              <a:gsLst>
                <a:gs pos="0">
                  <a:srgbClr val="858585"/>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3024" name="Rectangle 459"/>
            <p:cNvSpPr/>
            <p:nvPr/>
          </p:nvSpPr>
          <p:spPr>
            <a:xfrm>
              <a:off x="3604" y="4721"/>
              <a:ext cx="3886" cy="1373"/>
            </a:xfrm>
            <a:prstGeom prst="rect">
              <a:avLst/>
            </a:prstGeom>
            <a:gradFill rotWithShape="1">
              <a:gsLst>
                <a:gs pos="0">
                  <a:schemeClr val="hlink"/>
                </a:gs>
                <a:gs pos="100000">
                  <a:srgbClr val="003366"/>
                </a:gs>
              </a:gsLst>
              <a:lin ang="5400000" scaled="1"/>
              <a:tileRect/>
            </a:gradFill>
            <a:ln w="9525"/>
            <a:scene3d>
              <a:camera prst="legacyPerspectiveTop">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43025" name="Rectangle 460"/>
            <p:cNvSpPr/>
            <p:nvPr/>
          </p:nvSpPr>
          <p:spPr>
            <a:xfrm>
              <a:off x="453" y="1219"/>
              <a:ext cx="3248" cy="569"/>
            </a:xfrm>
            <a:prstGeom prst="rect">
              <a:avLst/>
            </a:prstGeom>
            <a:noFill/>
            <a:ln w="9525">
              <a:noFill/>
            </a:ln>
            <a:effectLst>
              <a:outerShdw dist="12700" dir="5400000" algn="ctr" rotWithShape="0">
                <a:schemeClr val="tx1"/>
              </a:outerShdw>
            </a:effectLst>
          </p:spPr>
          <p:txBody>
            <a:bodyPr lIns="0" tIns="0" rIns="0" bIns="0" anchor="t">
              <a:spAutoFit/>
            </a:bodyPr>
            <a:p>
              <a:pPr algn="ct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考勤记录法</a:t>
              </a:r>
              <a:endParaRPr lang="zh-CN" altLang="en-US" dirty="0">
                <a:solidFill>
                  <a:schemeClr val="bg1"/>
                </a:solidFill>
                <a:latin typeface="Times New Roman" panose="02020603050405020304" pitchFamily="18" charset="0"/>
                <a:ea typeface="黑体" panose="02010609060101010101" pitchFamily="49" charset="-122"/>
              </a:endParaRPr>
            </a:p>
          </p:txBody>
        </p:sp>
        <p:grpSp>
          <p:nvGrpSpPr>
            <p:cNvPr id="43026" name="Group 21"/>
            <p:cNvGrpSpPr/>
            <p:nvPr/>
          </p:nvGrpSpPr>
          <p:grpSpPr>
            <a:xfrm rot="900000">
              <a:off x="2833" y="2422"/>
              <a:ext cx="5336" cy="1381"/>
              <a:chOff x="0" y="0"/>
              <a:chExt cx="1134" cy="1078"/>
            </a:xfrm>
          </p:grpSpPr>
          <p:sp>
            <p:nvSpPr>
              <p:cNvPr id="25622" name="AutoShape 462"/>
              <p:cNvSpPr/>
              <p:nvPr/>
            </p:nvSpPr>
            <p:spPr bwMode="auto">
              <a:xfrm>
                <a:off x="0" y="1"/>
                <a:ext cx="1134" cy="1077"/>
              </a:xfrm>
              <a:custGeom>
                <a:avLst/>
                <a:gdLst/>
                <a:ahLst/>
                <a:cxnLst>
                  <a:cxn ang="0">
                    <a:pos x="0" y="3822"/>
                  </a:cxn>
                  <a:cxn ang="0">
                    <a:pos x="3818" y="3822"/>
                  </a:cxn>
                  <a:cxn ang="0">
                    <a:pos x="5000" y="0"/>
                  </a:cxn>
                  <a:cxn ang="0">
                    <a:pos x="6182" y="3822"/>
                  </a:cxn>
                  <a:cxn ang="0">
                    <a:pos x="10000" y="3822"/>
                  </a:cxn>
                  <a:cxn ang="0">
                    <a:pos x="6914" y="6178"/>
                  </a:cxn>
                  <a:cxn ang="0">
                    <a:pos x="8086" y="10000"/>
                  </a:cxn>
                  <a:cxn ang="0">
                    <a:pos x="5000" y="7644"/>
                  </a:cxn>
                  <a:cxn ang="0">
                    <a:pos x="1914" y="10000"/>
                  </a:cxn>
                  <a:cxn ang="0">
                    <a:pos x="3086" y="6178"/>
                  </a:cxn>
                  <a:cxn ang="0">
                    <a:pos x="0" y="3822"/>
                  </a:cxn>
                </a:cxnLst>
                <a:rect l="0" t="0" r="r" b="b"/>
                <a:pathLst>
                  <a:path w="10000" h="10000">
                    <a:moveTo>
                      <a:pt x="0" y="3822"/>
                    </a:moveTo>
                    <a:lnTo>
                      <a:pt x="3818" y="3822"/>
                    </a:lnTo>
                    <a:lnTo>
                      <a:pt x="5000" y="0"/>
                    </a:lnTo>
                    <a:lnTo>
                      <a:pt x="6182" y="3822"/>
                    </a:lnTo>
                    <a:lnTo>
                      <a:pt x="10000" y="3822"/>
                    </a:lnTo>
                    <a:lnTo>
                      <a:pt x="6914" y="6178"/>
                    </a:lnTo>
                    <a:lnTo>
                      <a:pt x="8086" y="10000"/>
                    </a:lnTo>
                    <a:lnTo>
                      <a:pt x="5000" y="7644"/>
                    </a:lnTo>
                    <a:lnTo>
                      <a:pt x="1914" y="10000"/>
                    </a:lnTo>
                    <a:lnTo>
                      <a:pt x="3086" y="6178"/>
                    </a:lnTo>
                    <a:lnTo>
                      <a:pt x="0" y="3822"/>
                    </a:lnTo>
                    <a:close/>
                  </a:path>
                </a:pathLst>
              </a:custGeom>
              <a:gradFill rotWithShape="1">
                <a:gsLst>
                  <a:gs pos="0">
                    <a:schemeClr val="bg1"/>
                  </a:gs>
                  <a:gs pos="100000">
                    <a:schemeClr val="bg1">
                      <a:alpha val="0"/>
                    </a:schemeClr>
                  </a:gs>
                </a:gsLst>
                <a:path path="rect">
                  <a:fillToRect l="50000" t="50000" r="50000" b="5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5623" name="AutoShape 463"/>
              <p:cNvSpPr/>
              <p:nvPr/>
            </p:nvSpPr>
            <p:spPr bwMode="auto">
              <a:xfrm rot="19800000">
                <a:off x="0" y="1"/>
                <a:ext cx="1134" cy="1077"/>
              </a:xfrm>
              <a:custGeom>
                <a:avLst/>
                <a:gdLst/>
                <a:ahLst/>
                <a:cxnLst>
                  <a:cxn ang="0">
                    <a:pos x="0" y="3822"/>
                  </a:cxn>
                  <a:cxn ang="0">
                    <a:pos x="3818" y="3822"/>
                  </a:cxn>
                  <a:cxn ang="0">
                    <a:pos x="5000" y="0"/>
                  </a:cxn>
                  <a:cxn ang="0">
                    <a:pos x="6182" y="3822"/>
                  </a:cxn>
                  <a:cxn ang="0">
                    <a:pos x="10000" y="3822"/>
                  </a:cxn>
                  <a:cxn ang="0">
                    <a:pos x="6914" y="6178"/>
                  </a:cxn>
                  <a:cxn ang="0">
                    <a:pos x="8086" y="10000"/>
                  </a:cxn>
                  <a:cxn ang="0">
                    <a:pos x="5000" y="7644"/>
                  </a:cxn>
                  <a:cxn ang="0">
                    <a:pos x="1914" y="10000"/>
                  </a:cxn>
                  <a:cxn ang="0">
                    <a:pos x="3086" y="6178"/>
                  </a:cxn>
                  <a:cxn ang="0">
                    <a:pos x="0" y="3822"/>
                  </a:cxn>
                </a:cxnLst>
                <a:rect l="0" t="0" r="r" b="b"/>
                <a:pathLst>
                  <a:path w="10000" h="10000">
                    <a:moveTo>
                      <a:pt x="0" y="3822"/>
                    </a:moveTo>
                    <a:lnTo>
                      <a:pt x="3818" y="3822"/>
                    </a:lnTo>
                    <a:lnTo>
                      <a:pt x="5000" y="0"/>
                    </a:lnTo>
                    <a:lnTo>
                      <a:pt x="6182" y="3822"/>
                    </a:lnTo>
                    <a:lnTo>
                      <a:pt x="10000" y="3822"/>
                    </a:lnTo>
                    <a:lnTo>
                      <a:pt x="6914" y="6178"/>
                    </a:lnTo>
                    <a:lnTo>
                      <a:pt x="8086" y="10000"/>
                    </a:lnTo>
                    <a:lnTo>
                      <a:pt x="5000" y="7644"/>
                    </a:lnTo>
                    <a:lnTo>
                      <a:pt x="1914" y="10000"/>
                    </a:lnTo>
                    <a:lnTo>
                      <a:pt x="3086" y="6178"/>
                    </a:lnTo>
                    <a:lnTo>
                      <a:pt x="0" y="3822"/>
                    </a:lnTo>
                    <a:close/>
                  </a:path>
                </a:pathLst>
              </a:custGeom>
              <a:gradFill rotWithShape="1">
                <a:gsLst>
                  <a:gs pos="0">
                    <a:schemeClr val="bg1"/>
                  </a:gs>
                  <a:gs pos="100000">
                    <a:schemeClr val="bg1">
                      <a:alpha val="0"/>
                    </a:schemeClr>
                  </a:gs>
                </a:gsLst>
                <a:path path="rect">
                  <a:fillToRect l="50000" t="50000" r="50000" b="5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43029" name="Rectangle 468"/>
            <p:cNvSpPr/>
            <p:nvPr/>
          </p:nvSpPr>
          <p:spPr>
            <a:xfrm>
              <a:off x="7826" y="1219"/>
              <a:ext cx="2010" cy="569"/>
            </a:xfrm>
            <a:prstGeom prst="rect">
              <a:avLst/>
            </a:prstGeom>
            <a:noFill/>
            <a:ln w="9525">
              <a:noFill/>
            </a:ln>
            <a:effectLst>
              <a:outerShdw dist="12700" dir="5400000" algn="ctr" rotWithShape="0">
                <a:schemeClr val="tx1"/>
              </a:outerShdw>
            </a:effectLst>
          </p:spPr>
          <p:txBody>
            <a:bodyPr wrap="none" lIns="0" tIns="0" rIns="0" bIns="0" anchor="t">
              <a:spAutoFit/>
            </a:bodyPr>
            <a:p>
              <a:pP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定期抽查法</a:t>
              </a:r>
              <a:endParaRPr lang="en-US" altLang="zh-CN" dirty="0">
                <a:latin typeface="Times New Roman" panose="02020603050405020304" pitchFamily="18" charset="0"/>
                <a:ea typeface="黑体" panose="02010609060101010101" pitchFamily="49" charset="-122"/>
              </a:endParaRPr>
            </a:p>
          </p:txBody>
        </p:sp>
        <p:sp>
          <p:nvSpPr>
            <p:cNvPr id="43030" name="Rectangle 469"/>
            <p:cNvSpPr/>
            <p:nvPr/>
          </p:nvSpPr>
          <p:spPr>
            <a:xfrm>
              <a:off x="821" y="4623"/>
              <a:ext cx="2010" cy="569"/>
            </a:xfrm>
            <a:prstGeom prst="rect">
              <a:avLst/>
            </a:prstGeom>
            <a:noFill/>
            <a:ln w="9525">
              <a:noFill/>
            </a:ln>
            <a:effectLst>
              <a:outerShdw dist="12700" dir="5400000" algn="ctr" rotWithShape="0">
                <a:schemeClr val="tx1"/>
              </a:outerShdw>
            </a:effectLst>
          </p:spPr>
          <p:txBody>
            <a:bodyPr wrap="none" lIns="0" tIns="0" rIns="0" bIns="0" anchor="t">
              <a:spAutoFit/>
            </a:bodyPr>
            <a:p>
              <a:pPr algn="ct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项目评定法</a:t>
              </a:r>
              <a:endParaRPr lang="en-US" altLang="zh-CN" dirty="0">
                <a:latin typeface="Times New Roman" panose="02020603050405020304" pitchFamily="18" charset="0"/>
                <a:ea typeface="黑体" panose="02010609060101010101" pitchFamily="49" charset="-122"/>
              </a:endParaRPr>
            </a:p>
          </p:txBody>
        </p:sp>
        <p:sp>
          <p:nvSpPr>
            <p:cNvPr id="43031" name="Rectangle 470"/>
            <p:cNvSpPr/>
            <p:nvPr/>
          </p:nvSpPr>
          <p:spPr>
            <a:xfrm>
              <a:off x="8107" y="4623"/>
              <a:ext cx="2010" cy="569"/>
            </a:xfrm>
            <a:prstGeom prst="rect">
              <a:avLst/>
            </a:prstGeom>
            <a:noFill/>
            <a:ln w="9525">
              <a:noFill/>
            </a:ln>
            <a:effectLst>
              <a:outerShdw dist="12700" dir="5400000" algn="ctr" rotWithShape="0">
                <a:schemeClr val="tx1"/>
              </a:outerShdw>
            </a:effectLst>
          </p:spPr>
          <p:txBody>
            <a:bodyPr wrap="none" lIns="0" tIns="0" rIns="0" bIns="0" anchor="t">
              <a:spAutoFit/>
            </a:bodyPr>
            <a:p>
              <a:pPr algn="ct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限度事例法</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43032" name="Rectangle 472"/>
            <p:cNvSpPr/>
            <p:nvPr/>
          </p:nvSpPr>
          <p:spPr>
            <a:xfrm>
              <a:off x="4118" y="5148"/>
              <a:ext cx="2010" cy="569"/>
            </a:xfrm>
            <a:prstGeom prst="rect">
              <a:avLst/>
            </a:prstGeom>
            <a:noFill/>
            <a:ln w="9525">
              <a:noFill/>
            </a:ln>
            <a:effectLst>
              <a:outerShdw dist="12700" dir="5400000" algn="ctr" rotWithShape="0">
                <a:schemeClr val="tx1"/>
              </a:outerShdw>
            </a:effectLst>
          </p:spPr>
          <p:txBody>
            <a:bodyPr wrap="none" lIns="0" tIns="0" rIns="0" bIns="0" anchor="t">
              <a:spAutoFit/>
            </a:bodyPr>
            <a:p>
              <a:pP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减分抽查法</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25628" name="Freeform 454"/>
            <p:cNvSpPr/>
            <p:nvPr/>
          </p:nvSpPr>
          <p:spPr bwMode="auto">
            <a:xfrm>
              <a:off x="3573" y="1327"/>
              <a:ext cx="3943" cy="1806"/>
            </a:xfrm>
            <a:custGeom>
              <a:avLst/>
              <a:gdLst>
                <a:gd name="T0" fmla="*/ 0 w 1792"/>
                <a:gd name="T1" fmla="*/ 0 h 1104"/>
                <a:gd name="T2" fmla="*/ 1792 w 1792"/>
                <a:gd name="T3" fmla="*/ 1104 h 1104"/>
              </a:gdLst>
              <a:ahLst/>
              <a:cxnLst>
                <a:cxn ang="0">
                  <a:pos x="0" y="0"/>
                </a:cxn>
                <a:cxn ang="0">
                  <a:pos x="882" y="1103"/>
                </a:cxn>
                <a:cxn ang="0">
                  <a:pos x="1791" y="0"/>
                </a:cxn>
                <a:cxn ang="0">
                  <a:pos x="0" y="0"/>
                </a:cxn>
              </a:cxnLst>
              <a:rect l="T0" t="T1" r="T2" b="T3"/>
              <a:pathLst>
                <a:path w="1792" h="1104">
                  <a:moveTo>
                    <a:pt x="0" y="0"/>
                  </a:moveTo>
                  <a:lnTo>
                    <a:pt x="882" y="1103"/>
                  </a:lnTo>
                  <a:lnTo>
                    <a:pt x="1791" y="0"/>
                  </a:lnTo>
                  <a:lnTo>
                    <a:pt x="0" y="0"/>
                  </a:lnTo>
                </a:path>
              </a:pathLst>
            </a:custGeom>
            <a:gradFill rotWithShape="0">
              <a:gsLst>
                <a:gs pos="0">
                  <a:srgbClr val="DADADA"/>
                </a:gs>
                <a:gs pos="100000">
                  <a:srgbClr val="A2A2A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3034" name="Rectangle 455"/>
            <p:cNvSpPr/>
            <p:nvPr/>
          </p:nvSpPr>
          <p:spPr>
            <a:xfrm>
              <a:off x="3599" y="0"/>
              <a:ext cx="3886" cy="1372"/>
            </a:xfrm>
            <a:prstGeom prst="rect">
              <a:avLst/>
            </a:prstGeom>
            <a:gradFill rotWithShape="0">
              <a:gsLst>
                <a:gs pos="0">
                  <a:srgbClr val="663300"/>
                </a:gs>
                <a:gs pos="100000">
                  <a:srgbClr val="CC9900"/>
                </a:gs>
              </a:gsLst>
              <a:lin ang="5400000" scaled="1"/>
              <a:tileRect/>
            </a:gradFill>
            <a:ln w="9525"/>
            <a:scene3d>
              <a:camera prst="legacyPerspectiveBottom">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43035" name="Rectangle 471"/>
            <p:cNvSpPr/>
            <p:nvPr/>
          </p:nvSpPr>
          <p:spPr>
            <a:xfrm>
              <a:off x="4060" y="396"/>
              <a:ext cx="2013" cy="564"/>
            </a:xfrm>
            <a:prstGeom prst="rect">
              <a:avLst/>
            </a:prstGeom>
            <a:noFill/>
            <a:ln w="9525">
              <a:noFill/>
            </a:ln>
            <a:effectLst>
              <a:outerShdw dist="12700" dir="5400000" algn="ctr" rotWithShape="0">
                <a:schemeClr val="tx1"/>
              </a:outerShdw>
            </a:effectLst>
          </p:spPr>
          <p:txBody>
            <a:bodyPr wrap="none" lIns="0" tIns="0" rIns="0" bIns="0" anchor="t">
              <a:spAutoFit/>
            </a:bodyPr>
            <a:p>
              <a:pPr>
                <a:buFont typeface="Arial" panose="020B0604020202020204" pitchFamily="34" charset="0"/>
              </a:pPr>
              <a:r>
                <a:rPr lang="zh-CN" altLang="en-US" dirty="0">
                  <a:solidFill>
                    <a:schemeClr val="bg1"/>
                  </a:solidFill>
                  <a:latin typeface="Times New Roman" panose="02020603050405020304" pitchFamily="18" charset="0"/>
                  <a:ea typeface="黑体" panose="02010609060101010101" pitchFamily="49" charset="-122"/>
                </a:rPr>
                <a:t>生产记录法</a:t>
              </a:r>
              <a:endParaRPr lang="zh-CN" altLang="en-US" dirty="0">
                <a:solidFill>
                  <a:schemeClr val="bg1"/>
                </a:solidFill>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1000" fill="hold"/>
                                        <p:tgtEl>
                                          <p:spTgt spid="25604"/>
                                        </p:tgtEl>
                                        <p:attrNameLst>
                                          <p:attrName>ppt_x</p:attrName>
                                        </p:attrNameLst>
                                      </p:cBhvr>
                                      <p:tavLst>
                                        <p:tav tm="0">
                                          <p:val>
                                            <p:strVal val="#ppt_x"/>
                                          </p:val>
                                        </p:tav>
                                        <p:tav tm="100000">
                                          <p:val>
                                            <p:strVal val="#ppt_x"/>
                                          </p:val>
                                        </p:tav>
                                      </p:tavLst>
                                    </p:anim>
                                    <p:anim calcmode="lin" valueType="num">
                                      <p:cBhvr additive="base">
                                        <p:cTn id="8" dur="1000" fill="hold"/>
                                        <p:tgtEl>
                                          <p:spTgt spid="2560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604">
                                            <p:txEl>
                                              <p:charRg st="0" end="15"/>
                                            </p:txEl>
                                          </p:spTgt>
                                        </p:tgtEl>
                                        <p:attrNameLst>
                                          <p:attrName>style.visibility</p:attrName>
                                        </p:attrNameLst>
                                      </p:cBhvr>
                                      <p:to>
                                        <p:strVal val="visible"/>
                                      </p:to>
                                    </p:set>
                                    <p:anim calcmode="lin" valueType="num">
                                      <p:cBhvr additive="base">
                                        <p:cTn id="11" dur="1000" fill="hold"/>
                                        <p:tgtEl>
                                          <p:spTgt spid="25604">
                                            <p:txEl>
                                              <p:charRg st="0" end="15"/>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5604">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图片 1" descr="timg (4)"/>
          <p:cNvPicPr>
            <a:picLocks noChangeAspect="1"/>
          </p:cNvPicPr>
          <p:nvPr/>
        </p:nvPicPr>
        <p:blipFill>
          <a:blip r:embed="rId1">
            <a:clrChange>
              <a:clrFrom>
                <a:srgbClr val="F6F6F6"/>
              </a:clrFrom>
              <a:clrTo>
                <a:srgbClr val="F6F6F6">
                  <a:alpha val="0"/>
                </a:srgbClr>
              </a:clrTo>
            </a:clrChange>
            <a:lum bright="6000" contrast="17998"/>
          </a:blip>
          <a:srcRect l="7721" t="4674" r="5890" b="3955"/>
          <a:stretch>
            <a:fillRect/>
          </a:stretch>
        </p:blipFill>
        <p:spPr>
          <a:xfrm flipH="1">
            <a:off x="28575" y="3652838"/>
            <a:ext cx="3014663" cy="3189287"/>
          </a:xfrm>
          <a:prstGeom prst="rect">
            <a:avLst/>
          </a:prstGeom>
          <a:noFill/>
          <a:ln w="9525">
            <a:noFill/>
          </a:ln>
        </p:spPr>
      </p:pic>
      <p:sp>
        <p:nvSpPr>
          <p:cNvPr id="44034" name="Rectangle 347"/>
          <p:cNvSpPr/>
          <p:nvPr/>
        </p:nvSpPr>
        <p:spPr>
          <a:xfrm>
            <a:off x="2630488" y="1344613"/>
            <a:ext cx="3883025"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dirty="0">
                <a:solidFill>
                  <a:schemeClr val="tx1"/>
                </a:solidFill>
                <a:latin typeface="Times New Roman" panose="02020603050405020304" pitchFamily="18" charset="0"/>
                <a:ea typeface="黑体" panose="02010609060101010101" pitchFamily="49" charset="-122"/>
              </a:rPr>
              <a:t>三、考核结果的审核与协调</a:t>
            </a:r>
            <a:endParaRPr lang="zh-CN" altLang="en-US" sz="2400" dirty="0">
              <a:solidFill>
                <a:schemeClr val="tx1"/>
              </a:solidFill>
              <a:latin typeface="Times New Roman" panose="02020603050405020304" pitchFamily="18" charset="0"/>
              <a:ea typeface="黑体" panose="02010609060101010101" pitchFamily="49" charset="-122"/>
            </a:endParaRPr>
          </a:p>
        </p:txBody>
      </p:sp>
      <p:sp>
        <p:nvSpPr>
          <p:cNvPr id="26629" name="Text Box 5" descr="金融10"/>
          <p:cNvSpPr txBox="1">
            <a:spLocks noChangeArrowheads="1"/>
          </p:cNvSpPr>
          <p:nvPr/>
        </p:nvSpPr>
        <p:spPr bwMode="auto">
          <a:xfrm>
            <a:off x="1660525" y="2306638"/>
            <a:ext cx="6176963" cy="2244725"/>
          </a:xfrm>
          <a:prstGeom prst="rect">
            <a:avLst/>
          </a:prstGeom>
          <a:noFill/>
          <a:ln w="31750" cmpd="dbl">
            <a:solidFill>
              <a:schemeClr val="accent1">
                <a:shade val="50000"/>
                <a:alpha val="60000"/>
              </a:schemeClr>
            </a:solidFill>
            <a:prstDash val="sysDash"/>
            <a:miter lim="800000"/>
          </a:ln>
          <a:effectLst/>
        </p:spPr>
        <p:txBody>
          <a:bodyPr wrap="square">
            <a:spAutoFit/>
          </a:bodyPr>
          <a:lstStyle/>
          <a:p>
            <a:pPr marR="0" defTabSz="914400">
              <a:spcBef>
                <a:spcPct val="50000"/>
              </a:spcBef>
              <a:buClrTx/>
              <a:buSzTx/>
              <a:buFont typeface="Arial" panose="020B0604020202020204" pitchFamily="34" charset="0"/>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为保证数据采集结果的真实性和可靠性，资料收集以后，还要对这些收集和填报的初始信息资料进行审查与核实，也可采取个别谈话、征求客户意见、审查工作报告、调阅有关材料和数据、听取监督部门意见等方式，对所采集的数据进行核查。发现数据与事实不符或有舞弊行为的，要及时采取措施予以更正。需要平衡调整的，按程序报批。</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图片 1" descr="u=2533229061,4019243874&amp;fm=26&amp;gp=0"/>
          <p:cNvPicPr>
            <a:picLocks noChangeAspect="1"/>
          </p:cNvPicPr>
          <p:nvPr/>
        </p:nvPicPr>
        <p:blipFill>
          <a:blip r:embed="rId1">
            <a:clrChange>
              <a:clrFrom>
                <a:srgbClr val="FFFFFF"/>
              </a:clrFrom>
              <a:clrTo>
                <a:srgbClr val="FFFFFF">
                  <a:alpha val="0"/>
                </a:srgbClr>
              </a:clrTo>
            </a:clrChange>
          </a:blip>
          <a:srcRect l="4640" t="1613" r="2370" b="1613"/>
          <a:stretch>
            <a:fillRect/>
          </a:stretch>
        </p:blipFill>
        <p:spPr>
          <a:xfrm>
            <a:off x="1581150" y="4221163"/>
            <a:ext cx="6110288" cy="2312987"/>
          </a:xfrm>
          <a:prstGeom prst="rect">
            <a:avLst/>
          </a:prstGeom>
          <a:noFill/>
          <a:ln w="9525">
            <a:noFill/>
          </a:ln>
        </p:spPr>
      </p:pic>
      <p:sp>
        <p:nvSpPr>
          <p:cNvPr id="45058" name="Rectangle 347"/>
          <p:cNvSpPr/>
          <p:nvPr/>
        </p:nvSpPr>
        <p:spPr>
          <a:xfrm>
            <a:off x="2630488" y="1184275"/>
            <a:ext cx="3883025"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buFont typeface="Arial" panose="020B0604020202020204" pitchFamily="34" charset="0"/>
            </a:pPr>
            <a:r>
              <a:rPr lang="zh-CN" altLang="en-US" sz="2400" b="0" dirty="0">
                <a:solidFill>
                  <a:schemeClr val="tx1"/>
                </a:solidFill>
                <a:latin typeface="Times New Roman" panose="02020603050405020304" pitchFamily="18" charset="0"/>
                <a:ea typeface="黑体" panose="02010609060101010101" pitchFamily="49" charset="-122"/>
              </a:rPr>
              <a:t>四、考绩面谈</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27652" name="Rectangle 4"/>
          <p:cNvSpPr/>
          <p:nvPr/>
        </p:nvSpPr>
        <p:spPr>
          <a:xfrm>
            <a:off x="3125788" y="1952625"/>
            <a:ext cx="26638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algn="ctr" eaLnBrk="0" hangingPunct="0">
              <a:lnSpc>
                <a:spcPct val="90000"/>
              </a:lnSpc>
              <a:buFont typeface="Wingdings" panose="05000000000000000000" pitchFamily="2" charset="2"/>
            </a:pPr>
            <a:r>
              <a:rPr lang="zh-CN" altLang="zh-CN" dirty="0">
                <a:latin typeface="Times New Roman" panose="02020603050405020304" pitchFamily="18" charset="0"/>
                <a:ea typeface="黑体" panose="02010609060101010101" pitchFamily="49" charset="-122"/>
              </a:rPr>
              <a:t>（一）重要作用</a:t>
            </a:r>
            <a:endParaRPr lang="zh-CN" altLang="zh-CN" dirty="0">
              <a:latin typeface="Times New Roman" panose="02020603050405020304" pitchFamily="18" charset="0"/>
              <a:ea typeface="黑体" panose="02010609060101010101" pitchFamily="49" charset="-122"/>
            </a:endParaRPr>
          </a:p>
        </p:txBody>
      </p:sp>
      <p:sp>
        <p:nvSpPr>
          <p:cNvPr id="27653" name="Rectangle 5"/>
          <p:cNvSpPr>
            <a:spLocks noChangeArrowheads="1"/>
          </p:cNvSpPr>
          <p:nvPr/>
        </p:nvSpPr>
        <p:spPr bwMode="auto">
          <a:xfrm>
            <a:off x="1509713" y="2711450"/>
            <a:ext cx="6251575" cy="1936750"/>
          </a:xfrm>
          <a:prstGeom prst="rect">
            <a:avLst/>
          </a:prstGeom>
          <a:solidFill>
            <a:schemeClr val="accent5">
              <a:lumMod val="40000"/>
              <a:lumOff val="60000"/>
            </a:schemeClr>
          </a:solidFill>
          <a:ln w="31750" cmpd="dbl">
            <a:solidFill>
              <a:schemeClr val="accent1">
                <a:shade val="50000"/>
              </a:schemeClr>
            </a:solidFill>
            <a:prstDash val="sysDash"/>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2"/>
                </a:solidFill>
                <a:effectLst/>
                <a:uLnTx/>
                <a:uFillTx/>
                <a:latin typeface="Times New Roman" panose="02020603050405020304" pitchFamily="18" charset="0"/>
                <a:ea typeface="黑体" panose="02010609060101010101" pitchFamily="49" charset="-122"/>
                <a:cs typeface="+mn-cs"/>
              </a:rPr>
              <a:t>1</a:t>
            </a:r>
            <a:r>
              <a:rPr kumimoji="0" lang="zh-CN" altLang="en-US" sz="2000" b="1" i="0" u="none" strike="noStrike" kern="1200" cap="none" spc="0" normalizeH="0" baseline="0" noProof="0" dirty="0">
                <a:ln>
                  <a:noFill/>
                </a:ln>
                <a:solidFill>
                  <a:schemeClr val="tx2"/>
                </a:solidFill>
                <a:effectLst/>
                <a:uLnTx/>
                <a:uFillTx/>
                <a:latin typeface="Times New Roman" panose="02020603050405020304" pitchFamily="18" charset="0"/>
                <a:ea typeface="黑体" panose="02010609060101010101" pitchFamily="49" charset="-122"/>
                <a:cs typeface="+mn-cs"/>
              </a:rPr>
              <a:t>．使员工参与到绩效考核中，可以提高员工对绩效管理制度的满意度</a:t>
            </a:r>
            <a:endParaRPr kumimoji="0" lang="zh-CN" altLang="en-US" sz="2000" b="1" i="0" u="none" strike="noStrike" kern="1200" cap="none" spc="0" normalizeH="0" baseline="0" noProof="0" dirty="0">
              <a:ln>
                <a:noFill/>
              </a:ln>
              <a:solidFill>
                <a:schemeClr val="tx2"/>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2"/>
                </a:solidFill>
                <a:effectLst/>
                <a:uLnTx/>
                <a:uFillTx/>
                <a:latin typeface="Times New Roman" panose="02020603050405020304" pitchFamily="18" charset="0"/>
                <a:ea typeface="黑体" panose="02010609060101010101" pitchFamily="49" charset="-122"/>
                <a:cs typeface="+mn-cs"/>
              </a:rPr>
              <a:t>2</a:t>
            </a:r>
            <a:r>
              <a:rPr kumimoji="0" lang="zh-CN" altLang="en-US" sz="2000" b="1" i="0" u="none" strike="noStrike" kern="1200" cap="none" spc="0" normalizeH="0" baseline="0" noProof="0" dirty="0">
                <a:ln>
                  <a:noFill/>
                </a:ln>
                <a:solidFill>
                  <a:schemeClr val="tx2"/>
                </a:solidFill>
                <a:effectLst/>
                <a:uLnTx/>
                <a:uFillTx/>
                <a:latin typeface="Times New Roman" panose="02020603050405020304" pitchFamily="18" charset="0"/>
                <a:ea typeface="黑体" panose="02010609060101010101" pitchFamily="49" charset="-122"/>
                <a:cs typeface="+mn-cs"/>
              </a:rPr>
              <a:t>．使员工清楚主管对自己工作绩效的看法</a:t>
            </a:r>
            <a:endParaRPr kumimoji="0" lang="zh-CN" altLang="en-US" sz="2000" b="1" i="0" u="none" strike="noStrike" kern="1200" cap="none" spc="0" normalizeH="0" baseline="0" noProof="0" dirty="0">
              <a:ln>
                <a:noFill/>
              </a:ln>
              <a:solidFill>
                <a:schemeClr val="tx2"/>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2"/>
                </a:solidFill>
                <a:effectLst/>
                <a:uLnTx/>
                <a:uFillTx/>
                <a:latin typeface="Times New Roman" panose="02020603050405020304" pitchFamily="18" charset="0"/>
                <a:ea typeface="黑体" panose="02010609060101010101" pitchFamily="49" charset="-122"/>
                <a:cs typeface="+mn-cs"/>
              </a:rPr>
              <a:t>3</a:t>
            </a:r>
            <a:r>
              <a:rPr kumimoji="0" lang="zh-CN" altLang="en-US" sz="2000" b="1" i="0" u="none" strike="noStrike" kern="1200" cap="none" spc="0" normalizeH="0" baseline="0" noProof="0" dirty="0">
                <a:ln>
                  <a:noFill/>
                </a:ln>
                <a:solidFill>
                  <a:schemeClr val="tx2"/>
                </a:solidFill>
                <a:effectLst/>
                <a:uLnTx/>
                <a:uFillTx/>
                <a:latin typeface="Times New Roman" panose="02020603050405020304" pitchFamily="18" charset="0"/>
                <a:ea typeface="黑体" panose="02010609060101010101" pitchFamily="49" charset="-122"/>
                <a:cs typeface="+mn-cs"/>
              </a:rPr>
              <a:t>．绩效面谈也是双方共同确定下一绩效管理周期的绩效目标和改进点的主要方式</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1000" fill="hold"/>
                                        <p:tgtEl>
                                          <p:spTgt spid="27652"/>
                                        </p:tgtEl>
                                        <p:attrNameLst>
                                          <p:attrName>ppt_x</p:attrName>
                                        </p:attrNameLst>
                                      </p:cBhvr>
                                      <p:tavLst>
                                        <p:tav tm="0">
                                          <p:val>
                                            <p:strVal val="#ppt_x"/>
                                          </p:val>
                                        </p:tav>
                                        <p:tav tm="100000">
                                          <p:val>
                                            <p:strVal val="#ppt_x"/>
                                          </p:val>
                                        </p:tav>
                                      </p:tavLst>
                                    </p:anim>
                                    <p:anim calcmode="lin" valueType="num">
                                      <p:cBhvr additive="base">
                                        <p:cTn id="8" dur="1000" fill="hold"/>
                                        <p:tgtEl>
                                          <p:spTgt spid="2765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652">
                                            <p:txEl>
                                              <p:charRg st="0" end="8"/>
                                            </p:txEl>
                                          </p:spTgt>
                                        </p:tgtEl>
                                        <p:attrNameLst>
                                          <p:attrName>style.visibility</p:attrName>
                                        </p:attrNameLst>
                                      </p:cBhvr>
                                      <p:to>
                                        <p:strVal val="visible"/>
                                      </p:to>
                                    </p:set>
                                    <p:anim calcmode="lin" valueType="num">
                                      <p:cBhvr additive="base">
                                        <p:cTn id="11" dur="1000" fill="hold"/>
                                        <p:tgtEl>
                                          <p:spTgt spid="27652">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7652">
                                            <p:txEl>
                                              <p:charRg st="0"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主题1_2">
  <a:themeElements>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主题1_2">
      <a:majorFont>
        <a:latin typeface="Verdana"/>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主题1_2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主题1_2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1266</Words>
  <Application>WPS 演示</Application>
  <PresentationFormat/>
  <Paragraphs>188</Paragraphs>
  <Slides>19</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Times New Roman</vt:lpstr>
      <vt:lpstr>黑体</vt:lpstr>
      <vt:lpstr>Verdana</vt:lpstr>
      <vt:lpstr>华文新魏</vt:lpstr>
      <vt:lpstr>Calibri</vt:lpstr>
      <vt:lpstr>HY헤드라인M</vt:lpstr>
      <vt:lpstr>Malgun Gothic</vt:lpstr>
      <vt:lpstr>Gulim</vt:lpstr>
      <vt:lpstr>GulimChe</vt:lpstr>
      <vt:lpstr>HY견고딕</vt:lpstr>
      <vt:lpstr>微软雅黑</vt:lpstr>
      <vt:lpstr>Arial Unicode MS</vt:lpstr>
      <vt:lpstr>楷体</vt:lpstr>
      <vt:lpstr>主题1_2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242</cp:revision>
  <dcterms:created xsi:type="dcterms:W3CDTF">2015-05-12T07:07:58Z</dcterms:created>
  <dcterms:modified xsi:type="dcterms:W3CDTF">2019-05-15T11:35:14Z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