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962" r:id="rId3"/>
    <p:sldId id="963" r:id="rId4"/>
    <p:sldId id="834" r:id="rId5"/>
    <p:sldId id="901" r:id="rId6"/>
    <p:sldId id="260" r:id="rId7"/>
    <p:sldId id="938" r:id="rId8"/>
    <p:sldId id="366" r:id="rId9"/>
    <p:sldId id="921" r:id="rId10"/>
    <p:sldId id="922" r:id="rId11"/>
    <p:sldId id="923" r:id="rId12"/>
    <p:sldId id="924" r:id="rId13"/>
    <p:sldId id="833" r:id="rId14"/>
  </p:sldIdLst>
  <p:sldSz cx="9144000" cy="6858000" type="screen4x3"/>
  <p:notesSz cx="6858000" cy="9947275"/>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CCFF33"/>
    <a:srgbClr val="FFCCFF"/>
    <a:srgbClr val="2BBFEF"/>
    <a:srgbClr val="C72DED"/>
    <a:srgbClr val="6666FF"/>
    <a:srgbClr val="CC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996"/>
    <p:restoredTop sz="92821"/>
  </p:normalViewPr>
  <p:slideViewPr>
    <p:cSldViewPr showGuides="1">
      <p:cViewPr varScale="1">
        <p:scale>
          <a:sx n="69" d="100"/>
          <a:sy n="69" d="100"/>
        </p:scale>
        <p:origin x="1560" y="66"/>
      </p:cViewPr>
      <p:guideLst>
        <p:guide orient="horz" pos="2065"/>
        <p:guide pos="2777"/>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72034" name="Rectangle 2"/>
          <p:cNvSpPr>
            <a:spLocks noGrp="1" noChangeArrowheads="1"/>
          </p:cNvSpPr>
          <p:nvPr>
            <p:ph type="hdr" sz="quarter"/>
          </p:nvPr>
        </p:nvSpPr>
        <p:spPr bwMode="auto">
          <a:xfrm>
            <a:off x="0" y="0"/>
            <a:ext cx="2971800" cy="496888"/>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035" name="Rectangle 3"/>
          <p:cNvSpPr>
            <a:spLocks noGrp="1" noChangeArrowheads="1"/>
          </p:cNvSpPr>
          <p:nvPr>
            <p:ph type="dt" sz="quarter" idx="1"/>
          </p:nvPr>
        </p:nvSpPr>
        <p:spPr bwMode="auto">
          <a:xfrm>
            <a:off x="3884613" y="0"/>
            <a:ext cx="2971800" cy="49688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44AEE4E-0F29-418E-847F-E07D093E8885}"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036" name="Rectangle 4"/>
          <p:cNvSpPr>
            <a:spLocks noGrp="1" noChangeArrowheads="1"/>
          </p:cNvSpPr>
          <p:nvPr>
            <p:ph type="ftr" sz="quarter" idx="2"/>
          </p:nvPr>
        </p:nvSpPr>
        <p:spPr bwMode="auto">
          <a:xfrm>
            <a:off x="0" y="9448800"/>
            <a:ext cx="2971800" cy="496888"/>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037" name="Rectangle 5"/>
          <p:cNvSpPr>
            <a:spLocks noGrp="1" noChangeArrowheads="1"/>
          </p:cNvSpPr>
          <p:nvPr>
            <p:ph type="sldNum" sz="quarter" idx="3"/>
          </p:nvPr>
        </p:nvSpPr>
        <p:spPr bwMode="auto">
          <a:xfrm>
            <a:off x="3884613" y="9448800"/>
            <a:ext cx="2971800" cy="496888"/>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F8B661F-5ED8-4628-BFF4-AFB2791AB451}"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70213" cy="496888"/>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3"/>
          <p:cNvSpPr>
            <a:spLocks noGrp="1" noChangeArrowheads="1"/>
          </p:cNvSpPr>
          <p:nvPr>
            <p:ph type="dt" idx="1"/>
          </p:nvPr>
        </p:nvSpPr>
        <p:spPr bwMode="auto">
          <a:xfrm>
            <a:off x="3883025" y="0"/>
            <a:ext cx="2973388" cy="49688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8C51356-2981-451E-8F60-4AB22BFDBE61}"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6" name="Rectangle 4"/>
          <p:cNvSpPr>
            <a:spLocks noGrp="1" noRot="1"/>
          </p:cNvSpPr>
          <p:nvPr>
            <p:ph type="sldImg"/>
          </p:nvPr>
        </p:nvSpPr>
        <p:spPr>
          <a:xfrm>
            <a:off x="942975" y="746125"/>
            <a:ext cx="4973638" cy="3730625"/>
          </a:xfrm>
          <a:prstGeom prst="rect">
            <a:avLst/>
          </a:prstGeom>
          <a:noFill/>
          <a:ln w="9525">
            <a:noFill/>
          </a:ln>
        </p:spPr>
      </p:sp>
      <p:sp>
        <p:nvSpPr>
          <p:cNvPr id="6149" name="Rectangle 5"/>
          <p:cNvSpPr>
            <a:spLocks noGrp="1" noRot="1" noChangeArrowheads="1"/>
          </p:cNvSpPr>
          <p:nvPr>
            <p:ph type="body" sz="quarter" idx="3"/>
          </p:nvPr>
        </p:nvSpPr>
        <p:spPr bwMode="auto">
          <a:xfrm>
            <a:off x="685800" y="4724400"/>
            <a:ext cx="5486400" cy="447675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50" name="Rectangle 6"/>
          <p:cNvSpPr>
            <a:spLocks noGrp="1" noChangeArrowheads="1"/>
          </p:cNvSpPr>
          <p:nvPr>
            <p:ph type="ftr" sz="quarter" idx="4"/>
          </p:nvPr>
        </p:nvSpPr>
        <p:spPr bwMode="auto">
          <a:xfrm>
            <a:off x="0" y="9448800"/>
            <a:ext cx="2970213" cy="496888"/>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Rectangle 7"/>
          <p:cNvSpPr>
            <a:spLocks noGrp="1" noChangeArrowheads="1"/>
          </p:cNvSpPr>
          <p:nvPr>
            <p:ph type="sldNum" sz="quarter" idx="5"/>
          </p:nvPr>
        </p:nvSpPr>
        <p:spPr bwMode="auto">
          <a:xfrm>
            <a:off x="3883025" y="9448800"/>
            <a:ext cx="2973388" cy="496888"/>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AAE8C5F-34DE-4E4B-A331-6834089DB1C4}"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49"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49"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49"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userDrawn="1"/>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WordArt 16"/>
          <p:cNvSpPr/>
          <p:nvPr userDrawn="1"/>
        </p:nvSpPr>
        <p:spPr>
          <a:xfrm>
            <a:off x="456883" y="684212"/>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rPr>
              <a:t>项目五</a:t>
            </a:r>
            <a:endPar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endParaRPr>
          </a:p>
        </p:txBody>
      </p:sp>
      <p:sp>
        <p:nvSpPr>
          <p:cNvPr id="1031"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1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34963" y="1162050"/>
            <a:ext cx="8280400" cy="460851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274638"/>
            <a:ext cx="2071687" cy="567531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95288" y="274638"/>
            <a:ext cx="6067425" cy="567531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0"/>
          <a:stretch>
            <a:fillRect/>
          </a:stretch>
        </a:blipFill>
        <a:effectLst/>
      </p:bgPr>
    </p:bg>
    <p:spTree>
      <p:nvGrpSpPr>
        <p:cNvPr id="1" name=""/>
        <p:cNvGrpSpPr/>
        <p:nvPr/>
      </p:nvGrpSpPr>
      <p:grpSpPr/>
      <p:sp>
        <p:nvSpPr>
          <p:cNvPr id="2055"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6"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7"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WordArt 16"/>
          <p:cNvSpPr/>
          <p:nvPr userDrawn="1"/>
        </p:nvSpPr>
        <p:spPr>
          <a:xfrm>
            <a:off x="456883" y="684212"/>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rPr>
              <a:t>项目五</a:t>
            </a:r>
            <a:endPar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endParaRPr>
          </a:p>
        </p:txBody>
      </p:sp>
      <p:sp>
        <p:nvSpPr>
          <p:cNvPr id="1031"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2055"/>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2056"/>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100" fill="hold"/>
                                        <p:tgtEl>
                                          <p:spTgt spid="2057"/>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057" grpId="0" animBg="1"/>
    </p:bldLst>
  </p:timing>
  <p:hf sldNum="0"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2pPr>
      <a:lvl3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3pPr>
      <a:lvl4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4pPr>
      <a:lvl5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5pPr>
      <a:lvl6pPr marL="4572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6pPr>
      <a:lvl7pPr marL="9144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7pPr>
      <a:lvl8pPr marL="13716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8pPr>
      <a:lvl9pPr marL="18288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9pPr>
    </p:titleStyle>
    <p:bodyStyle>
      <a:lvl1pPr marL="342900" indent="-342900" algn="l" rtl="0" eaLnBrk="0" fontAlgn="base" hangingPunct="0">
        <a:lnSpc>
          <a:spcPct val="130000"/>
        </a:lnSpc>
        <a:spcBef>
          <a:spcPct val="20000"/>
        </a:spcBef>
        <a:spcAft>
          <a:spcPct val="0"/>
        </a:spcAft>
        <a:buClr>
          <a:schemeClr val="hlink"/>
        </a:buClr>
        <a:buFont typeface="Wingdings" panose="05000000000000000000" pitchFamily="2" charset="2"/>
        <a:buChar char="•"/>
        <a:defRPr sz="2000">
          <a:solidFill>
            <a:schemeClr val="tx2"/>
          </a:solidFill>
          <a:effectLst>
            <a:outerShdw blurRad="38100" dist="38100" dir="2700000" algn="tl">
              <a:srgbClr val="C0C0C0"/>
            </a:outerShdw>
          </a:effectLst>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mn-ea"/>
        </a:defRPr>
      </a:lvl2pPr>
      <a:lvl3pPr marL="1236980" indent="-228600" algn="l" rtl="0" eaLnBrk="0" fontAlgn="base" hangingPunct="0">
        <a:spcBef>
          <a:spcPct val="20000"/>
        </a:spcBef>
        <a:spcAft>
          <a:spcPct val="0"/>
        </a:spcAft>
        <a:buClr>
          <a:schemeClr val="tx1"/>
        </a:buClr>
        <a:buChar char="•"/>
        <a:defRPr sz="2200">
          <a:solidFill>
            <a:schemeClr val="tx1"/>
          </a:solidFill>
          <a:latin typeface="Arial" panose="020B0604020202020204" pitchFamily="34" charset="0"/>
          <a:ea typeface="+mn-ea"/>
        </a:defRPr>
      </a:lvl3pPr>
      <a:lvl4pPr marL="164465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22521;&#35757;&#31867;&#34920;&#213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9218" name="图片 4" descr="C:\Users\Administrator\Desktop\tim g.jpgtim g"/>
          <p:cNvPicPr>
            <a:picLocks noChangeAspect="1"/>
          </p:cNvPicPr>
          <p:nvPr/>
        </p:nvPicPr>
        <p:blipFill>
          <a:blip r:embed="rId2">
            <a:clrChange>
              <a:clrFrom>
                <a:srgbClr val="FEFEFE"/>
              </a:clrFrom>
              <a:clrTo>
                <a:srgbClr val="FEFEFE">
                  <a:alpha val="0"/>
                </a:srgbClr>
              </a:clrTo>
            </a:clrChange>
          </a:blip>
          <a:srcRect l="-1941" t="-2060" r="-827"/>
          <a:stretch>
            <a:fillRect/>
          </a:stretch>
        </p:blipFill>
        <p:spPr>
          <a:xfrm>
            <a:off x="6340475" y="244475"/>
            <a:ext cx="2814638" cy="1119188"/>
          </a:xfrm>
          <a:prstGeom prst="rect">
            <a:avLst/>
          </a:prstGeom>
          <a:noFill/>
          <a:ln w="9525">
            <a:noFill/>
          </a:ln>
        </p:spPr>
      </p:pic>
      <p:sp>
        <p:nvSpPr>
          <p:cNvPr id="2" name="文本框 1"/>
          <p:cNvSpPr txBox="1"/>
          <p:nvPr/>
        </p:nvSpPr>
        <p:spPr>
          <a:xfrm>
            <a:off x="2301875" y="2403475"/>
            <a:ext cx="4541838" cy="768350"/>
          </a:xfrm>
          <a:prstGeom prst="rect">
            <a:avLst/>
          </a:prstGeom>
          <a:noFill/>
        </p:spPr>
        <p:txBody>
          <a:bodyPr wrap="square" rtlCol="0">
            <a:spAutoFit/>
          </a:bodyPr>
          <a:p>
            <a:r>
              <a:rPr lang="zh-CN" altLang="en-US" sz="4400" noProof="1">
                <a:solidFill>
                  <a:srgbClr val="FFFD25"/>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《人力资源管理》</a:t>
            </a:r>
            <a:endParaRPr lang="zh-CN" altLang="en-US" sz="4400" noProof="1">
              <a:solidFill>
                <a:srgbClr val="FFFD25"/>
              </a:solidFill>
              <a:effectLst>
                <a:outerShdw blurRad="38100" dist="25400" dir="5400000" algn="ctr" rotWithShape="0">
                  <a:srgbClr val="6E747A">
                    <a:alpha val="43000"/>
                  </a:srgbClr>
                </a:outerShdw>
              </a:effectLst>
            </a:endParaRPr>
          </a:p>
        </p:txBody>
      </p:sp>
      <p:sp>
        <p:nvSpPr>
          <p:cNvPr id="4" name="文本框 3"/>
          <p:cNvSpPr txBox="1"/>
          <p:nvPr/>
        </p:nvSpPr>
        <p:spPr>
          <a:xfrm>
            <a:off x="3223260" y="3928110"/>
            <a:ext cx="5932169" cy="645160"/>
          </a:xfrm>
          <a:prstGeom prst="rect">
            <a:avLst/>
          </a:prstGeom>
          <a:noFill/>
        </p:spPr>
        <p:txBody>
          <a:bodyPr wrap="square" rtlCol="0">
            <a:spAutoFit/>
            <a:scene3d>
              <a:camera prst="orthographicFront"/>
              <a:lightRig rig="threePt" dir="t"/>
            </a:scene3d>
          </a:bodyPr>
          <a:p>
            <a:r>
              <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项目五 ：培训与开发员工</a:t>
            </a:r>
            <a:endPar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347"/>
          <p:cNvSpPr/>
          <p:nvPr/>
        </p:nvSpPr>
        <p:spPr>
          <a:xfrm>
            <a:off x="2806700" y="1201738"/>
            <a:ext cx="35290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b="0" strike="noStrike" noProof="1" dirty="0">
                <a:solidFill>
                  <a:schemeClr val="tx1"/>
                </a:solidFill>
                <a:latin typeface="Arial" panose="020B0604020202020204" pitchFamily="34" charset="0"/>
                <a:ea typeface="黑体" panose="02010609060101010101" pitchFamily="49" charset="-122"/>
              </a:rPr>
              <a:t>四、员工培训的主要方法</a:t>
            </a:r>
            <a:endParaRPr lang="zh-CN" altLang="en-US" sz="2400" b="0" strike="noStrike" noProof="1" dirty="0">
              <a:solidFill>
                <a:schemeClr val="tx1"/>
              </a:solidFill>
              <a:latin typeface="Arial" panose="020B0604020202020204" pitchFamily="34" charset="0"/>
              <a:ea typeface="黑体" panose="02010609060101010101" pitchFamily="49" charset="-122"/>
            </a:endParaRPr>
          </a:p>
        </p:txBody>
      </p:sp>
      <p:sp>
        <p:nvSpPr>
          <p:cNvPr id="156716" name="Rectangle 44"/>
          <p:cNvSpPr/>
          <p:nvPr/>
        </p:nvSpPr>
        <p:spPr>
          <a:xfrm>
            <a:off x="3419475" y="1776413"/>
            <a:ext cx="2305050" cy="57785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0">
            <a:flatTx/>
          </a:bodyPr>
          <a:p>
            <a:pPr marL="571500" indent="-571500" eaLnBrk="0" fontAlgn="base" hangingPunct="0">
              <a:lnSpc>
                <a:spcPct val="90000"/>
              </a:lnSpc>
            </a:pPr>
            <a:r>
              <a:rPr lang="zh-CN" altLang="en-US" strike="noStrike" noProof="1" dirty="0">
                <a:latin typeface="Times New Roman" panose="02020603050405020304" pitchFamily="18" charset="0"/>
                <a:ea typeface="黑体" panose="02010609060101010101" pitchFamily="49" charset="-122"/>
              </a:rPr>
              <a:t>（一）在职培训</a:t>
            </a:r>
            <a:endParaRPr lang="zh-CN" altLang="en-US" strike="noStrike" noProof="1" dirty="0">
              <a:latin typeface="Times New Roman" panose="02020603050405020304" pitchFamily="18" charset="0"/>
              <a:ea typeface="黑体" panose="02010609060101010101" pitchFamily="49" charset="-122"/>
            </a:endParaRPr>
          </a:p>
        </p:txBody>
      </p:sp>
      <p:grpSp>
        <p:nvGrpSpPr>
          <p:cNvPr id="2" name="Group 45"/>
          <p:cNvGrpSpPr/>
          <p:nvPr/>
        </p:nvGrpSpPr>
        <p:grpSpPr>
          <a:xfrm>
            <a:off x="2355850" y="2484438"/>
            <a:ext cx="4430713" cy="3868737"/>
            <a:chOff x="0" y="-4"/>
            <a:chExt cx="6788" cy="6588"/>
          </a:xfrm>
        </p:grpSpPr>
        <p:sp>
          <p:nvSpPr>
            <p:cNvPr id="18436" name="Oval 3"/>
            <p:cNvSpPr/>
            <p:nvPr/>
          </p:nvSpPr>
          <p:spPr>
            <a:xfrm>
              <a:off x="499" y="575"/>
              <a:ext cx="6077" cy="6009"/>
            </a:xfrm>
            <a:prstGeom prst="ellipse">
              <a:avLst/>
            </a:prstGeom>
            <a:noFill/>
            <a:ln w="25400" cap="flat" cmpd="sng">
              <a:solidFill>
                <a:srgbClr val="808080"/>
              </a:solidFill>
              <a:prstDash val="sysDot"/>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8437" name="Oval 4"/>
            <p:cNvSpPr/>
            <p:nvPr/>
          </p:nvSpPr>
          <p:spPr>
            <a:xfrm>
              <a:off x="834" y="894"/>
              <a:ext cx="5361" cy="5404"/>
            </a:xfrm>
            <a:prstGeom prst="ellipse">
              <a:avLst/>
            </a:prstGeom>
            <a:noFill/>
            <a:ln w="25400" cap="flat" cmpd="sng">
              <a:solidFill>
                <a:srgbClr val="808080"/>
              </a:solidFill>
              <a:prstDash val="sysDot"/>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8438" name="Oval 5"/>
            <p:cNvSpPr/>
            <p:nvPr/>
          </p:nvSpPr>
          <p:spPr>
            <a:xfrm>
              <a:off x="1165" y="1400"/>
              <a:ext cx="4567" cy="4603"/>
            </a:xfrm>
            <a:prstGeom prst="ellipse">
              <a:avLst/>
            </a:prstGeom>
            <a:noFill/>
            <a:ln w="25400" cap="flat" cmpd="sng">
              <a:solidFill>
                <a:srgbClr val="808080"/>
              </a:solidFill>
              <a:prstDash val="sysDot"/>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8439" name="AutoShape 6"/>
            <p:cNvSpPr/>
            <p:nvPr/>
          </p:nvSpPr>
          <p:spPr>
            <a:xfrm rot="9000000">
              <a:off x="0" y="3410"/>
              <a:ext cx="2875" cy="2873"/>
            </a:xfrm>
            <a:prstGeom prst="chevron">
              <a:avLst>
                <a:gd name="adj" fmla="val 28408"/>
              </a:avLst>
            </a:prstGeom>
            <a:solidFill>
              <a:srgbClr val="99CC00"/>
            </a:solidFill>
            <a:ln w="9525"/>
            <a:scene3d>
              <a:camera prst="legacyObliqueTopRight">
                <a:rot lat="0" lon="0" rev="0"/>
              </a:camera>
              <a:lightRig rig="legacyFlat3" dir="b"/>
            </a:scene3d>
            <a:sp3d extrusionH="163500" prstMaterial="legacyMatte">
              <a:bevelT w="13500" h="13500" prst="angle"/>
              <a:bevelB w="13500" h="13500" prst="angle"/>
              <a:extrusionClr>
                <a:schemeClr val="accent2"/>
              </a:extrusionClr>
            </a:sp3d>
          </p:spPr>
          <p:txBody>
            <a:bodyPr rot="10800000"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8440" name="AutoShape 7"/>
            <p:cNvSpPr/>
            <p:nvPr/>
          </p:nvSpPr>
          <p:spPr>
            <a:xfrm rot="-5400000">
              <a:off x="1947" y="18"/>
              <a:ext cx="2898" cy="2851"/>
            </a:xfrm>
            <a:prstGeom prst="chevron">
              <a:avLst>
                <a:gd name="adj" fmla="val 28856"/>
              </a:avLst>
            </a:prstGeom>
            <a:solidFill>
              <a:srgbClr val="7EBBE5"/>
            </a:solidFill>
            <a:ln w="9525"/>
            <a:scene3d>
              <a:camera prst="legacyObliqueTopRight">
                <a:rot lat="0" lon="0" rev="0"/>
              </a:camera>
              <a:lightRig rig="legacyFlat3" dir="b"/>
            </a:scene3d>
            <a:sp3d extrusionH="163500" prstMaterial="legacyPlastic">
              <a:bevelT w="13500" h="13500" prst="angle"/>
              <a:bevelB w="13500" h="13500" prst="angle"/>
              <a:extrusionClr>
                <a:schemeClr val="accent1"/>
              </a:extrusionClr>
            </a:sp3d>
          </p:spPr>
          <p:txBody>
            <a:bodyPr vert="eaVert"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9465" name="AutoShape 8"/>
            <p:cNvSpPr/>
            <p:nvPr/>
          </p:nvSpPr>
          <p:spPr>
            <a:xfrm rot="1740000">
              <a:off x="3912" y="3430"/>
              <a:ext cx="2876" cy="2872"/>
            </a:xfrm>
            <a:prstGeom prst="chevron">
              <a:avLst>
                <a:gd name="adj" fmla="val 28442"/>
              </a:avLst>
            </a:prstGeom>
            <a:solidFill>
              <a:schemeClr val="accent6"/>
            </a:solidFill>
            <a:ln w="9525"/>
            <a:scene3d>
              <a:camera prst="legacyObliqueTopRight">
                <a:rot lat="0" lon="0" rev="0"/>
              </a:camera>
              <a:lightRig rig="legacyFlat3" dir="b"/>
            </a:scene3d>
            <a:sp3d extrusionH="163500" prstMaterial="legacyMatte">
              <a:bevelT w="13500" h="13500" prst="angle"/>
              <a:bevelB w="13500" h="13500" prst="angle"/>
              <a:extrusionClr>
                <a:schemeClr val="hlink"/>
              </a:extrusionClr>
            </a:sp3d>
          </p:spPr>
          <p:txBody>
            <a:bodyPr wrap="none" anchor="ctr">
              <a:flatTx/>
            </a:bodyPr>
            <a:p>
              <a:pPr fontAlgn="base"/>
              <a:endParaRPr lang="zh-CN" altLang="en-US" sz="1800" b="0" strike="noStrike" noProof="1" dirty="0">
                <a:solidFill>
                  <a:schemeClr val="tx1"/>
                </a:solidFill>
                <a:latin typeface="Arial" panose="020B0604020202020204" pitchFamily="34" charset="0"/>
                <a:ea typeface="宋体" panose="02010600030101010101" pitchFamily="2" charset="-122"/>
              </a:endParaRPr>
            </a:p>
          </p:txBody>
        </p:sp>
        <p:sp>
          <p:nvSpPr>
            <p:cNvPr id="18442" name="Rectangle 10"/>
            <p:cNvSpPr/>
            <p:nvPr/>
          </p:nvSpPr>
          <p:spPr>
            <a:xfrm>
              <a:off x="1828" y="680"/>
              <a:ext cx="3137" cy="679"/>
            </a:xfrm>
            <a:prstGeom prst="rect">
              <a:avLst/>
            </a:prstGeom>
            <a:noFill/>
            <a:ln w="9525">
              <a:noFill/>
            </a:ln>
          </p:spPr>
          <p:txBody>
            <a:bodyPr anchor="t">
              <a:spAutoFit/>
            </a:bodyPr>
            <a:p>
              <a:pPr algn="ctr" eaLnBrk="0" hangingPunct="0"/>
              <a:r>
                <a:rPr lang="zh-CN" altLang="en-US" dirty="0">
                  <a:solidFill>
                    <a:srgbClr val="FFFBFC"/>
                  </a:solidFill>
                  <a:latin typeface="黑体" panose="02010609060101010101" pitchFamily="49" charset="-122"/>
                  <a:ea typeface="黑体" panose="02010609060101010101" pitchFamily="49" charset="-122"/>
                </a:rPr>
                <a:t>学徒培训</a:t>
              </a:r>
              <a:endParaRPr lang="zh-CN" altLang="en-US" dirty="0">
                <a:solidFill>
                  <a:srgbClr val="FFFBFC"/>
                </a:solidFill>
                <a:latin typeface="黑体" panose="02010609060101010101" pitchFamily="49" charset="-122"/>
                <a:ea typeface="黑体" panose="02010609060101010101" pitchFamily="49" charset="-122"/>
              </a:endParaRPr>
            </a:p>
          </p:txBody>
        </p:sp>
        <p:sp>
          <p:nvSpPr>
            <p:cNvPr id="18443" name="Rectangle 11"/>
            <p:cNvSpPr/>
            <p:nvPr/>
          </p:nvSpPr>
          <p:spPr>
            <a:xfrm>
              <a:off x="343" y="4083"/>
              <a:ext cx="1782" cy="1204"/>
            </a:xfrm>
            <a:prstGeom prst="rect">
              <a:avLst/>
            </a:prstGeom>
            <a:noFill/>
            <a:ln w="9525">
              <a:noFill/>
            </a:ln>
          </p:spPr>
          <p:txBody>
            <a:bodyPr anchor="t">
              <a:spAutoFit/>
            </a:bodyPr>
            <a:p>
              <a:pPr algn="ctr" eaLnBrk="0" hangingPunct="0"/>
              <a:r>
                <a:rPr lang="zh-CN" altLang="en-US" dirty="0">
                  <a:solidFill>
                    <a:srgbClr val="FFFBFC"/>
                  </a:solidFill>
                  <a:latin typeface="黑体" panose="02010609060101010101" pitchFamily="49" charset="-122"/>
                  <a:ea typeface="黑体" panose="02010609060101010101" pitchFamily="49" charset="-122"/>
                </a:rPr>
                <a:t>实地培训</a:t>
              </a:r>
              <a:endParaRPr lang="zh-CN" altLang="en-US" dirty="0">
                <a:solidFill>
                  <a:srgbClr val="FFFBFC"/>
                </a:solidFill>
                <a:latin typeface="黑体" panose="02010609060101010101" pitchFamily="49" charset="-122"/>
                <a:ea typeface="黑体" panose="02010609060101010101" pitchFamily="49" charset="-122"/>
              </a:endParaRPr>
            </a:p>
          </p:txBody>
        </p:sp>
        <p:sp>
          <p:nvSpPr>
            <p:cNvPr id="18444" name="Rectangle 12"/>
            <p:cNvSpPr/>
            <p:nvPr/>
          </p:nvSpPr>
          <p:spPr>
            <a:xfrm>
              <a:off x="4798" y="3971"/>
              <a:ext cx="1780" cy="1204"/>
            </a:xfrm>
            <a:prstGeom prst="rect">
              <a:avLst/>
            </a:prstGeom>
            <a:noFill/>
            <a:ln w="9525">
              <a:noFill/>
            </a:ln>
          </p:spPr>
          <p:txBody>
            <a:bodyPr anchor="t">
              <a:spAutoFit/>
            </a:bodyPr>
            <a:p>
              <a:pPr algn="ctr" eaLnBrk="0" hangingPunct="0"/>
              <a:r>
                <a:rPr lang="zh-CN" altLang="en-US" dirty="0">
                  <a:solidFill>
                    <a:srgbClr val="FFFBFC"/>
                  </a:solidFill>
                  <a:latin typeface="黑体" panose="02010609060101010101" pitchFamily="49" charset="-122"/>
                  <a:ea typeface="黑体" panose="02010609060101010101" pitchFamily="49" charset="-122"/>
                </a:rPr>
                <a:t>工作轮换</a:t>
              </a:r>
              <a:endParaRPr lang="zh-CN" altLang="en-US" dirty="0">
                <a:solidFill>
                  <a:srgbClr val="FFFBFC"/>
                </a:solidFill>
                <a:latin typeface="黑体" panose="02010609060101010101" pitchFamily="49" charset="-122"/>
                <a:ea typeface="黑体" panose="02010609060101010101" pitchFamily="49"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6716"/>
                                        </p:tgtEl>
                                        <p:attrNameLst>
                                          <p:attrName>style.visibility</p:attrName>
                                        </p:attrNameLst>
                                      </p:cBhvr>
                                      <p:to>
                                        <p:strVal val="visible"/>
                                      </p:to>
                                    </p:set>
                                    <p:anim calcmode="lin" valueType="num">
                                      <p:cBhvr>
                                        <p:cTn id="7" dur="1000" fill="hold"/>
                                        <p:tgtEl>
                                          <p:spTgt spid="156716"/>
                                        </p:tgtEl>
                                        <p:attrNameLst>
                                          <p:attrName>ppt_x</p:attrName>
                                        </p:attrNameLst>
                                      </p:cBhvr>
                                      <p:tavLst>
                                        <p:tav tm="0">
                                          <p:val>
                                            <p:strVal val="#ppt_x"/>
                                          </p:val>
                                        </p:tav>
                                        <p:tav tm="100000">
                                          <p:val>
                                            <p:strVal val="#ppt_x"/>
                                          </p:val>
                                        </p:tav>
                                      </p:tavLst>
                                    </p:anim>
                                    <p:anim calcmode="lin" valueType="num">
                                      <p:cBhvr>
                                        <p:cTn id="8" dur="1000" fill="hold"/>
                                        <p:tgtEl>
                                          <p:spTgt spid="1567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6716">
                                            <p:txEl>
                                              <p:charRg st="0" end="8"/>
                                            </p:txEl>
                                          </p:spTgt>
                                        </p:tgtEl>
                                        <p:attrNameLst>
                                          <p:attrName>style.visibility</p:attrName>
                                        </p:attrNameLst>
                                      </p:cBhvr>
                                      <p:to>
                                        <p:strVal val="visible"/>
                                      </p:to>
                                    </p:set>
                                    <p:anim calcmode="lin" valueType="num">
                                      <p:cBhvr>
                                        <p:cTn id="11" dur="1000" fill="hold"/>
                                        <p:tgtEl>
                                          <p:spTgt spid="156716">
                                            <p:txEl>
                                              <p:charRg st="0" end="8"/>
                                            </p:txEl>
                                          </p:spTgt>
                                        </p:tgtEl>
                                        <p:attrNameLst>
                                          <p:attrName>ppt_x</p:attrName>
                                        </p:attrNameLst>
                                      </p:cBhvr>
                                      <p:tavLst>
                                        <p:tav tm="0">
                                          <p:val>
                                            <p:strVal val="#ppt_x"/>
                                          </p:val>
                                        </p:tav>
                                        <p:tav tm="100000">
                                          <p:val>
                                            <p:strVal val="#ppt_x"/>
                                          </p:val>
                                        </p:tav>
                                      </p:tavLst>
                                    </p:anim>
                                    <p:anim calcmode="lin" valueType="num">
                                      <p:cBhvr>
                                        <p:cTn id="12" dur="1000" fill="hold"/>
                                        <p:tgtEl>
                                          <p:spTgt spid="156716">
                                            <p:txEl>
                                              <p:charRg st="0" end="8"/>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000000"/>
                                          </p:val>
                                        </p:tav>
                                        <p:tav tm="100000">
                                          <p:val>
                                            <p:strVal val="#ppt_w"/>
                                          </p:val>
                                        </p:tav>
                                      </p:tavLst>
                                    </p:anim>
                                    <p:anim calcmode="lin" valueType="num">
                                      <p:cBhvr>
                                        <p:cTn id="18" dur="1000" fill="hold"/>
                                        <p:tgtEl>
                                          <p:spTgt spid="2"/>
                                        </p:tgtEl>
                                        <p:attrNameLst>
                                          <p:attrName>ppt_h</p:attrName>
                                        </p:attrNameLst>
                                      </p:cBhvr>
                                      <p:tavLst>
                                        <p:tav tm="0">
                                          <p:val>
                                            <p:fltVal val="0.000000"/>
                                          </p:val>
                                        </p:tav>
                                        <p:tav tm="100000">
                                          <p:val>
                                            <p:strVal val="#ppt_h"/>
                                          </p:val>
                                        </p:tav>
                                      </p:tavLst>
                                    </p:anim>
                                    <p:anim calcmode="lin" valueType="num">
                                      <p:cBhvr>
                                        <p:cTn id="19" dur="1000" fill="hold"/>
                                        <p:tgtEl>
                                          <p:spTgt spid="2"/>
                                        </p:tgtEl>
                                        <p:attrNameLst>
                                          <p:attrName>style.rotation</p:attrName>
                                        </p:attrNameLst>
                                      </p:cBhvr>
                                      <p:tavLst>
                                        <p:tav tm="0">
                                          <p:val>
                                            <p:fltVal val="360.000000"/>
                                          </p:val>
                                        </p:tav>
                                        <p:tav tm="100000">
                                          <p:val>
                                            <p:fltVal val="0.00000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16"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700" name="Rectangle 4"/>
          <p:cNvSpPr/>
          <p:nvPr/>
        </p:nvSpPr>
        <p:spPr>
          <a:xfrm>
            <a:off x="3419475" y="1636713"/>
            <a:ext cx="2305050" cy="57785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0">
            <a:flatTx/>
          </a:bodyPr>
          <a:p>
            <a:pPr marL="571500" indent="-571500" eaLnBrk="0" fontAlgn="base" hangingPunct="0">
              <a:lnSpc>
                <a:spcPct val="90000"/>
              </a:lnSpc>
            </a:pPr>
            <a:r>
              <a:rPr lang="zh-CN" altLang="en-US" strike="noStrike" noProof="1" dirty="0">
                <a:latin typeface="Times New Roman" panose="02020603050405020304" pitchFamily="18" charset="0"/>
                <a:ea typeface="黑体" panose="02010609060101010101" pitchFamily="49" charset="-122"/>
              </a:rPr>
              <a:t>（二）脱产培训</a:t>
            </a:r>
            <a:endParaRPr lang="zh-CN" altLang="en-US" strike="noStrike" noProof="1" dirty="0">
              <a:latin typeface="Times New Roman" panose="02020603050405020304" pitchFamily="18" charset="0"/>
              <a:ea typeface="黑体" panose="02010609060101010101" pitchFamily="49" charset="-122"/>
            </a:endParaRPr>
          </a:p>
        </p:txBody>
      </p:sp>
      <p:grpSp>
        <p:nvGrpSpPr>
          <p:cNvPr id="2" name="Group 15"/>
          <p:cNvGrpSpPr/>
          <p:nvPr/>
        </p:nvGrpSpPr>
        <p:grpSpPr>
          <a:xfrm>
            <a:off x="419100" y="2708272"/>
            <a:ext cx="8159750" cy="2689228"/>
            <a:chOff x="0" y="0"/>
            <a:chExt cx="12849" cy="4235"/>
          </a:xfrm>
          <a:solidFill>
            <a:schemeClr val="accent1">
              <a:lumMod val="40000"/>
              <a:lumOff val="60000"/>
            </a:schemeClr>
          </a:solidFill>
        </p:grpSpPr>
        <p:sp>
          <p:nvSpPr>
            <p:cNvPr id="157712" name="AutoShape 24"/>
            <p:cNvSpPr/>
            <p:nvPr/>
          </p:nvSpPr>
          <p:spPr bwMode="auto">
            <a:xfrm flipV="1">
              <a:off x="1135" y="153"/>
              <a:ext cx="10809" cy="3447"/>
            </a:xfrm>
            <a:custGeom>
              <a:avLst/>
              <a:gdLst>
                <a:gd name="T0" fmla="*/ 0 w 21600"/>
                <a:gd name="T1" fmla="*/ 0 h 21600"/>
                <a:gd name="T2" fmla="*/ 21600 w 21600"/>
                <a:gd name="T3" fmla="*/ 9087 h 21600"/>
              </a:gdLst>
              <a:ahLst/>
              <a:cxnLst>
                <a:cxn ang="0">
                  <a:pos x="1552" y="11910"/>
                </a:cxn>
                <a:cxn ang="0">
                  <a:pos x="1486" y="10800"/>
                </a:cxn>
                <a:cxn ang="0">
                  <a:pos x="10800" y="1486"/>
                </a:cxn>
                <a:cxn ang="0">
                  <a:pos x="20114" y="10800"/>
                </a:cxn>
                <a:cxn ang="0">
                  <a:pos x="20047" y="11910"/>
                </a:cxn>
                <a:cxn ang="0">
                  <a:pos x="21522" y="12088"/>
                </a:cxn>
                <a:cxn ang="0">
                  <a:pos x="21600" y="10800"/>
                </a:cxn>
                <a:cxn ang="0">
                  <a:pos x="10800" y="0"/>
                </a:cxn>
                <a:cxn ang="0">
                  <a:pos x="0" y="10800"/>
                </a:cxn>
                <a:cxn ang="0">
                  <a:pos x="77" y="12088"/>
                </a:cxn>
                <a:cxn ang="0">
                  <a:pos x="1552" y="11910"/>
                </a:cxn>
              </a:cxnLst>
              <a:rect l="T0" t="T1" r="T2" b="T3"/>
              <a:pathLst>
                <a:path w="21600" h="21600">
                  <a:moveTo>
                    <a:pt x="1552" y="11910"/>
                  </a:moveTo>
                  <a:cubicBezTo>
                    <a:pt x="1508" y="11542"/>
                    <a:pt x="1486" y="11171"/>
                    <a:pt x="1486" y="10800"/>
                  </a:cubicBezTo>
                  <a:cubicBezTo>
                    <a:pt x="1486" y="5656"/>
                    <a:pt x="5656" y="1486"/>
                    <a:pt x="10800" y="1486"/>
                  </a:cubicBezTo>
                  <a:cubicBezTo>
                    <a:pt x="15943" y="1486"/>
                    <a:pt x="20114" y="5656"/>
                    <a:pt x="20114" y="10800"/>
                  </a:cubicBezTo>
                  <a:cubicBezTo>
                    <a:pt x="20114" y="11171"/>
                    <a:pt x="20091" y="11542"/>
                    <a:pt x="20047" y="11910"/>
                  </a:cubicBezTo>
                  <a:lnTo>
                    <a:pt x="21522" y="12088"/>
                  </a:lnTo>
                  <a:cubicBezTo>
                    <a:pt x="21574" y="11660"/>
                    <a:pt x="21600" y="11230"/>
                    <a:pt x="21600" y="10800"/>
                  </a:cubicBezTo>
                  <a:cubicBezTo>
                    <a:pt x="21600" y="4835"/>
                    <a:pt x="16764" y="0"/>
                    <a:pt x="10800" y="0"/>
                  </a:cubicBezTo>
                  <a:cubicBezTo>
                    <a:pt x="4835" y="0"/>
                    <a:pt x="0" y="4835"/>
                    <a:pt x="0" y="10800"/>
                  </a:cubicBezTo>
                  <a:cubicBezTo>
                    <a:pt x="-1" y="11230"/>
                    <a:pt x="25" y="11660"/>
                    <a:pt x="77" y="12088"/>
                  </a:cubicBezTo>
                  <a:lnTo>
                    <a:pt x="1552" y="11910"/>
                  </a:lnTo>
                  <a:close/>
                </a:path>
              </a:pathLst>
            </a:custGeom>
            <a:grp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0485" name="AutoShape 32"/>
            <p:cNvSpPr/>
            <p:nvPr/>
          </p:nvSpPr>
          <p:spPr>
            <a:xfrm flipV="1">
              <a:off x="1135" y="0"/>
              <a:ext cx="10809" cy="3448"/>
            </a:xfrm>
            <a:custGeom>
              <a:avLst/>
              <a:gdLst/>
              <a:ahLst/>
              <a:cxnLst>
                <a:cxn ang="0">
                  <a:pos x="1552" y="11910"/>
                </a:cxn>
                <a:cxn ang="0">
                  <a:pos x="1486" y="10800"/>
                </a:cxn>
                <a:cxn ang="0">
                  <a:pos x="10800" y="1486"/>
                </a:cxn>
                <a:cxn ang="0">
                  <a:pos x="20114" y="10800"/>
                </a:cxn>
                <a:cxn ang="0">
                  <a:pos x="20047" y="11910"/>
                </a:cxn>
                <a:cxn ang="0">
                  <a:pos x="21522" y="12088"/>
                </a:cxn>
                <a:cxn ang="0">
                  <a:pos x="21600" y="10800"/>
                </a:cxn>
                <a:cxn ang="0">
                  <a:pos x="10800" y="0"/>
                </a:cxn>
                <a:cxn ang="0">
                  <a:pos x="0" y="10800"/>
                </a:cxn>
                <a:cxn ang="0">
                  <a:pos x="77" y="12088"/>
                </a:cxn>
                <a:cxn ang="0">
                  <a:pos x="1552" y="11910"/>
                </a:cxn>
              </a:cxnLst>
              <a:pathLst>
                <a:path w="21600" h="21600">
                  <a:moveTo>
                    <a:pt x="1552" y="11910"/>
                  </a:moveTo>
                  <a:cubicBezTo>
                    <a:pt x="1508" y="11542"/>
                    <a:pt x="1486" y="11171"/>
                    <a:pt x="1486" y="10800"/>
                  </a:cubicBezTo>
                  <a:cubicBezTo>
                    <a:pt x="1486" y="5656"/>
                    <a:pt x="5656" y="1486"/>
                    <a:pt x="10800" y="1486"/>
                  </a:cubicBezTo>
                  <a:cubicBezTo>
                    <a:pt x="15943" y="1486"/>
                    <a:pt x="20114" y="5656"/>
                    <a:pt x="20114" y="10800"/>
                  </a:cubicBezTo>
                  <a:cubicBezTo>
                    <a:pt x="20114" y="11171"/>
                    <a:pt x="20091" y="11542"/>
                    <a:pt x="20047" y="11910"/>
                  </a:cubicBezTo>
                  <a:lnTo>
                    <a:pt x="21522" y="12088"/>
                  </a:lnTo>
                  <a:cubicBezTo>
                    <a:pt x="21574" y="11660"/>
                    <a:pt x="21600" y="11230"/>
                    <a:pt x="21600" y="10800"/>
                  </a:cubicBezTo>
                  <a:cubicBezTo>
                    <a:pt x="21600" y="4835"/>
                    <a:pt x="16764" y="0"/>
                    <a:pt x="10800" y="0"/>
                  </a:cubicBezTo>
                  <a:cubicBezTo>
                    <a:pt x="4835" y="0"/>
                    <a:pt x="0" y="4835"/>
                    <a:pt x="0" y="10800"/>
                  </a:cubicBezTo>
                  <a:cubicBezTo>
                    <a:pt x="-1" y="11230"/>
                    <a:pt x="25" y="11660"/>
                    <a:pt x="77" y="12088"/>
                  </a:cubicBezTo>
                  <a:lnTo>
                    <a:pt x="1552" y="11910"/>
                  </a:lnTo>
                  <a:close/>
                </a:path>
              </a:pathLst>
            </a:custGeom>
            <a:grpFill/>
            <a:ln w="9525">
              <a:noFill/>
            </a:ln>
          </p:spPr>
          <p:txBody>
            <a:bodyPr/>
            <a:p>
              <a:pPr fontAlgn="base"/>
              <a:endParaRPr lang="zh-CN" altLang="en-US" strike="noStrike" noProof="1"/>
            </a:p>
          </p:txBody>
        </p:sp>
        <p:sp>
          <p:nvSpPr>
            <p:cNvPr id="20486" name="Oval 36"/>
            <p:cNvSpPr/>
            <p:nvPr/>
          </p:nvSpPr>
          <p:spPr>
            <a:xfrm>
              <a:off x="0" y="528"/>
              <a:ext cx="3325" cy="1655"/>
            </a:xfrm>
            <a:prstGeom prst="ellipse">
              <a:avLst/>
            </a:prstGeom>
            <a:grpFill/>
            <a:ln w="9525"/>
            <a:scene3d>
              <a:camera prst="legacyPerspectiveBottom">
                <a:rot lat="0" lon="0" rev="0"/>
              </a:camera>
              <a:lightRig rig="legacyFlat3" dir="t"/>
            </a:scene3d>
            <a:sp3d extrusionH="887400" prstMaterial="legacyMatte">
              <a:bevelT w="13500" h="13500" prst="angle"/>
              <a:bevelB w="13500" h="13500" prst="angle"/>
              <a:extrusionClr>
                <a:srgbClr val="0099FF"/>
              </a:extrusionClr>
            </a:sp3d>
          </p:spPr>
          <p:txBody>
            <a:bodyPr rot="10800000" wrap="none" anchor="ctr">
              <a:flatTx/>
            </a:bodyPr>
            <a:p>
              <a:pPr fontAlgn="base"/>
              <a:endParaRPr lang="zh-CN" altLang="en-US" sz="1800" b="0" strike="noStrike" noProof="1" dirty="0">
                <a:solidFill>
                  <a:schemeClr val="tx1"/>
                </a:solidFill>
                <a:latin typeface="Arial" panose="020B0604020202020204" pitchFamily="34" charset="0"/>
                <a:ea typeface="宋体" panose="02010600030101010101" pitchFamily="2" charset="-122"/>
              </a:endParaRPr>
            </a:p>
          </p:txBody>
        </p:sp>
        <p:sp>
          <p:nvSpPr>
            <p:cNvPr id="20487" name="Oval 51"/>
            <p:cNvSpPr/>
            <p:nvPr/>
          </p:nvSpPr>
          <p:spPr>
            <a:xfrm>
              <a:off x="9525" y="528"/>
              <a:ext cx="3325" cy="1655"/>
            </a:xfrm>
            <a:prstGeom prst="ellipse">
              <a:avLst/>
            </a:prstGeom>
            <a:grpFill/>
            <a:ln w="9525"/>
            <a:scene3d>
              <a:camera prst="legacyPerspectiveBottom">
                <a:rot lat="0" lon="0" rev="0"/>
              </a:camera>
              <a:lightRig rig="legacyFlat4" dir="b"/>
            </a:scene3d>
            <a:sp3d extrusionH="1243000" prstMaterial="legacyMatte">
              <a:bevelT w="13500" h="13500" prst="angle"/>
              <a:bevelB w="13500" h="13500" prst="angle"/>
              <a:extrusionClr>
                <a:srgbClr val="9A45C9"/>
              </a:extrusionClr>
            </a:sp3d>
          </p:spPr>
          <p:txBody>
            <a:bodyPr rot="10800000" wrap="none" anchor="ctr">
              <a:flatTx/>
            </a:bodyPr>
            <a:p>
              <a:pPr fontAlgn="base"/>
              <a:endParaRPr lang="zh-CN" altLang="en-US" sz="1800" b="0" strike="noStrike" noProof="1" dirty="0">
                <a:solidFill>
                  <a:schemeClr val="tx1"/>
                </a:solidFill>
                <a:latin typeface="Arial" panose="020B0604020202020204" pitchFamily="34" charset="0"/>
                <a:ea typeface="宋体" panose="02010600030101010101" pitchFamily="2" charset="-122"/>
              </a:endParaRPr>
            </a:p>
          </p:txBody>
        </p:sp>
        <p:sp>
          <p:nvSpPr>
            <p:cNvPr id="20488" name="Oval 53"/>
            <p:cNvSpPr/>
            <p:nvPr/>
          </p:nvSpPr>
          <p:spPr>
            <a:xfrm>
              <a:off x="4540" y="2245"/>
              <a:ext cx="4000" cy="1990"/>
            </a:xfrm>
            <a:prstGeom prst="ellipse">
              <a:avLst/>
            </a:prstGeom>
            <a:grpFill/>
            <a:ln w="9525"/>
            <a:scene3d>
              <a:camera prst="legacyPerspectiveBottom">
                <a:rot lat="0" lon="0" rev="0"/>
              </a:camera>
              <a:lightRig rig="legacyFlat4" dir="b"/>
            </a:scene3d>
            <a:sp3d extrusionH="1243000" prstMaterial="legacyMatte">
              <a:bevelT w="13500" h="13500" prst="angle"/>
              <a:bevelB w="13500" h="13500" prst="angle"/>
              <a:extrusionClr>
                <a:srgbClr val="0C4EB0"/>
              </a:extrusionClr>
            </a:sp3d>
          </p:spPr>
          <p:txBody>
            <a:bodyPr rot="10800000" wrap="none" anchor="ctr">
              <a:flatTx/>
            </a:bodyPr>
            <a:p>
              <a:pPr fontAlgn="base"/>
              <a:endParaRPr lang="zh-CN" altLang="en-US" sz="1800" b="0" strike="noStrike" noProof="1" dirty="0">
                <a:solidFill>
                  <a:schemeClr val="tx1"/>
                </a:solidFill>
                <a:latin typeface="Arial" panose="020B0604020202020204" pitchFamily="34" charset="0"/>
                <a:ea typeface="宋体" panose="02010600030101010101" pitchFamily="2" charset="-122"/>
              </a:endParaRPr>
            </a:p>
          </p:txBody>
        </p:sp>
        <p:sp>
          <p:nvSpPr>
            <p:cNvPr id="20489" name="Oval 70"/>
            <p:cNvSpPr/>
            <p:nvPr/>
          </p:nvSpPr>
          <p:spPr>
            <a:xfrm flipV="1">
              <a:off x="4740" y="2275"/>
              <a:ext cx="3600" cy="1793"/>
            </a:xfrm>
            <a:prstGeom prst="ellipse">
              <a:avLst/>
            </a:prstGeom>
            <a:solidFill>
              <a:schemeClr val="bg1"/>
            </a:solidFill>
            <a:ln w="19050" cap="flat" cmpd="sng">
              <a:solidFill>
                <a:srgbClr val="4694DA"/>
              </a:solidFill>
              <a:prstDash val="solid"/>
              <a:round/>
              <a:headEnd type="none" w="med" len="med"/>
              <a:tailEnd type="none" w="med" len="med"/>
            </a:ln>
          </p:spPr>
          <p:txBody>
            <a:bodyPr rot="10800000" wrap="none" anchor="ctr"/>
            <a:p>
              <a:pPr algn="ctr" fontAlgn="base"/>
              <a:r>
                <a:rPr lang="ko-KR" altLang="en-US" strike="noStrike" noProof="1" dirty="0">
                  <a:latin typeface="Times New Roman" panose="02020603050405020304" pitchFamily="18" charset="0"/>
                  <a:ea typeface="黑体" panose="02010609060101010101" pitchFamily="49" charset="-122"/>
                  <a:cs typeface="+mn-cs"/>
                </a:rPr>
                <a:t>发展技能</a:t>
              </a:r>
              <a:endParaRPr lang="ko-KR" altLang="en-US" strike="noStrike" noProof="1" dirty="0">
                <a:latin typeface="Times New Roman" panose="02020603050405020304" pitchFamily="18" charset="0"/>
                <a:ea typeface="黑体" panose="02010609060101010101" pitchFamily="49" charset="-122"/>
              </a:endParaRPr>
            </a:p>
          </p:txBody>
        </p:sp>
        <p:sp>
          <p:nvSpPr>
            <p:cNvPr id="20490" name="Oval 71"/>
            <p:cNvSpPr/>
            <p:nvPr/>
          </p:nvSpPr>
          <p:spPr>
            <a:xfrm flipV="1">
              <a:off x="9675" y="568"/>
              <a:ext cx="3025" cy="1505"/>
            </a:xfrm>
            <a:prstGeom prst="ellipse">
              <a:avLst/>
            </a:prstGeom>
            <a:solidFill>
              <a:schemeClr val="bg1"/>
            </a:solidFill>
            <a:ln w="12700" cap="flat" cmpd="sng">
              <a:solidFill>
                <a:srgbClr val="9999FF"/>
              </a:solidFill>
              <a:prstDash val="solid"/>
              <a:round/>
              <a:headEnd type="none" w="med" len="med"/>
              <a:tailEnd type="none" w="med" len="med"/>
            </a:ln>
          </p:spPr>
          <p:txBody>
            <a:bodyPr rot="10800000" wrap="none" anchor="ctr"/>
            <a:p>
              <a:pPr algn="ctr" fontAlgn="base"/>
              <a:r>
                <a:rPr lang="zh-CN" altLang="en-US" strike="noStrike" noProof="1" dirty="0">
                  <a:latin typeface="Times New Roman" panose="02020603050405020304" pitchFamily="18" charset="0"/>
                  <a:ea typeface="黑体" panose="02010609060101010101" pitchFamily="49" charset="-122"/>
                  <a:cs typeface="+mn-cs"/>
                </a:rPr>
                <a:t>改变态度</a:t>
              </a:r>
              <a:endParaRPr lang="zh-CN" altLang="en-US" strike="noStrike" noProof="1" dirty="0">
                <a:latin typeface="Times New Roman" panose="02020603050405020304" pitchFamily="18" charset="0"/>
                <a:ea typeface="黑体" panose="02010609060101010101" pitchFamily="49" charset="-122"/>
              </a:endParaRPr>
            </a:p>
          </p:txBody>
        </p:sp>
        <p:sp>
          <p:nvSpPr>
            <p:cNvPr id="20491" name="Oval 72"/>
            <p:cNvSpPr/>
            <p:nvPr/>
          </p:nvSpPr>
          <p:spPr>
            <a:xfrm flipV="1">
              <a:off x="150" y="568"/>
              <a:ext cx="3025" cy="1505"/>
            </a:xfrm>
            <a:prstGeom prst="ellipse">
              <a:avLst/>
            </a:prstGeom>
            <a:solidFill>
              <a:schemeClr val="bg1"/>
            </a:solidFill>
            <a:ln w="19050" cap="flat" cmpd="sng">
              <a:solidFill>
                <a:srgbClr val="28D8E6"/>
              </a:solidFill>
              <a:prstDash val="solid"/>
              <a:round/>
              <a:headEnd type="none" w="med" len="med"/>
              <a:tailEnd type="none" w="med" len="med"/>
            </a:ln>
          </p:spPr>
          <p:txBody>
            <a:bodyPr rot="10800000" wrap="none" anchor="ctr"/>
            <a:p>
              <a:pPr algn="ctr" fontAlgn="base"/>
              <a:r>
                <a:rPr lang="ko-KR" altLang="en-US" strike="noStrike" noProof="1" dirty="0">
                  <a:latin typeface="Times New Roman" panose="02020603050405020304" pitchFamily="18" charset="0"/>
                  <a:ea typeface="黑体" panose="02010609060101010101" pitchFamily="49" charset="-122"/>
                  <a:cs typeface="+mn-cs"/>
                </a:rPr>
                <a:t>传授知识</a:t>
              </a:r>
              <a:endParaRPr lang="ko-KR" altLang="en-US" strike="noStrike" noProof="1" dirty="0">
                <a:latin typeface="Times New Roman" panose="02020603050405020304" pitchFamily="18" charset="0"/>
                <a:ea typeface="黑体" panose="02010609060101010101" pitchFamily="49"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7700"/>
                                        </p:tgtEl>
                                        <p:attrNameLst>
                                          <p:attrName>style.visibility</p:attrName>
                                        </p:attrNameLst>
                                      </p:cBhvr>
                                      <p:to>
                                        <p:strVal val="visible"/>
                                      </p:to>
                                    </p:set>
                                    <p:anim calcmode="lin" valueType="num">
                                      <p:cBhvr>
                                        <p:cTn id="7" dur="1000" fill="hold"/>
                                        <p:tgtEl>
                                          <p:spTgt spid="157700"/>
                                        </p:tgtEl>
                                        <p:attrNameLst>
                                          <p:attrName>ppt_x</p:attrName>
                                        </p:attrNameLst>
                                      </p:cBhvr>
                                      <p:tavLst>
                                        <p:tav tm="0">
                                          <p:val>
                                            <p:strVal val="#ppt_x"/>
                                          </p:val>
                                        </p:tav>
                                        <p:tav tm="100000">
                                          <p:val>
                                            <p:strVal val="#ppt_x"/>
                                          </p:val>
                                        </p:tav>
                                      </p:tavLst>
                                    </p:anim>
                                    <p:anim calcmode="lin" valueType="num">
                                      <p:cBhvr>
                                        <p:cTn id="8" dur="1000" fill="hold"/>
                                        <p:tgtEl>
                                          <p:spTgt spid="15770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7700">
                                            <p:txEl>
                                              <p:charRg st="0" end="8"/>
                                            </p:txEl>
                                          </p:spTgt>
                                        </p:tgtEl>
                                        <p:attrNameLst>
                                          <p:attrName>style.visibility</p:attrName>
                                        </p:attrNameLst>
                                      </p:cBhvr>
                                      <p:to>
                                        <p:strVal val="visible"/>
                                      </p:to>
                                    </p:set>
                                    <p:anim calcmode="lin" valueType="num">
                                      <p:cBhvr>
                                        <p:cTn id="11" dur="1000" fill="hold"/>
                                        <p:tgtEl>
                                          <p:spTgt spid="157700">
                                            <p:txEl>
                                              <p:charRg st="0" end="8"/>
                                            </p:txEl>
                                          </p:spTgt>
                                        </p:tgtEl>
                                        <p:attrNameLst>
                                          <p:attrName>ppt_x</p:attrName>
                                        </p:attrNameLst>
                                      </p:cBhvr>
                                      <p:tavLst>
                                        <p:tav tm="0">
                                          <p:val>
                                            <p:strVal val="#ppt_x"/>
                                          </p:val>
                                        </p:tav>
                                        <p:tav tm="100000">
                                          <p:val>
                                            <p:strVal val="#ppt_x"/>
                                          </p:val>
                                        </p:tav>
                                      </p:tavLst>
                                    </p:anim>
                                    <p:anim calcmode="lin" valueType="num">
                                      <p:cBhvr>
                                        <p:cTn id="12" dur="1000" fill="hold"/>
                                        <p:tgtEl>
                                          <p:spTgt spid="157700">
                                            <p:txEl>
                                              <p:charRg st="0" end="8"/>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000000"/>
                                          </p:val>
                                        </p:tav>
                                        <p:tav tm="100000">
                                          <p:val>
                                            <p:fltVal val="0.00000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Rectangle 3"/>
          <p:cNvSpPr>
            <a:spLocks noGrp="1" noRot="1" noChangeArrowheads="1"/>
          </p:cNvSpPr>
          <p:nvPr>
            <p:ph idx="4294967295"/>
          </p:nvPr>
        </p:nvSpPr>
        <p:spPr>
          <a:xfrm>
            <a:off x="425766" y="1897378"/>
            <a:ext cx="8153400" cy="2606675"/>
          </a:xfrm>
          <a:prstGeom prst="rect">
            <a:avLst/>
          </a:prstGeom>
        </p:spPr>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accent4"/>
                </a:solidFill>
                <a:effectLst>
                  <a:outerShdw blurRad="38100" dist="38100" dir="2700000" algn="tl">
                    <a:srgbClr val="C0C0C0"/>
                  </a:outerShdw>
                </a:effectLst>
                <a:uLnTx/>
                <a:uFillTx/>
                <a:latin typeface="+mn-lt"/>
                <a:ea typeface="宋体" panose="02010600030101010101" pitchFamily="2" charset="-122"/>
                <a:cs typeface="+mn-cs"/>
              </a:rPr>
              <a:t>本项目结束</a:t>
            </a:r>
            <a:endParaRPr kumimoji="0" lang="zh-CN" altLang="en-US" sz="6000" b="1" i="0" u="none" strike="noStrike" kern="0" cap="none" spc="0" normalizeH="0" baseline="0" noProof="0" dirty="0" smtClean="0">
              <a:solidFill>
                <a:schemeClr val="accent4"/>
              </a:solidFill>
              <a:effectLst>
                <a:outerShdw blurRad="38100" dist="38100" dir="2700000" algn="tl">
                  <a:srgbClr val="C0C0C0"/>
                </a:outerShdw>
              </a:effectLst>
              <a:uLnTx/>
              <a:uFillTx/>
              <a:latin typeface="+mn-lt"/>
              <a:ea typeface="宋体" panose="02010600030101010101" pitchFamily="2" charset="-122"/>
              <a:cs typeface="+mn-cs"/>
            </a:endParaRPr>
          </a:p>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accent4"/>
                </a:solidFill>
                <a:effectLst/>
                <a:uLnTx/>
                <a:uFillTx/>
                <a:latin typeface="+mn-lt"/>
                <a:ea typeface="宋体" panose="02010600030101010101" pitchFamily="2" charset="-122"/>
                <a:cs typeface="+mn-cs"/>
              </a:rPr>
              <a:t>谢谢聆听</a:t>
            </a:r>
            <a:endParaRPr kumimoji="0" lang="zh-CN" altLang="en-US" sz="6000" b="1" i="0" u="none" strike="noStrike" kern="0" cap="none" spc="0" normalizeH="0" baseline="0" noProof="0" dirty="0" smtClean="0">
              <a:solidFill>
                <a:schemeClr val="accent4"/>
              </a:solidFill>
              <a:effectLst/>
              <a:uLnTx/>
              <a:uFillTx/>
              <a:latin typeface="+mn-lt"/>
              <a:ea typeface="宋体" panose="02010600030101010101" pitchFamily="2" charset="-122"/>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3" descr="ti mg"/>
          <p:cNvPicPr>
            <a:picLocks noChangeAspect="1"/>
          </p:cNvPicPr>
          <p:nvPr/>
        </p:nvPicPr>
        <p:blipFill>
          <a:blip r:embed="rId1">
            <a:clrChange>
              <a:clrFrom>
                <a:srgbClr val="F6F6F6"/>
              </a:clrFrom>
              <a:clrTo>
                <a:srgbClr val="F6F6F6">
                  <a:alpha val="0"/>
                </a:srgbClr>
              </a:clrTo>
            </a:clrChange>
          </a:blip>
          <a:stretch>
            <a:fillRect/>
          </a:stretch>
        </p:blipFill>
        <p:spPr>
          <a:xfrm rot="-1920000">
            <a:off x="155575" y="1949450"/>
            <a:ext cx="3508375" cy="3516313"/>
          </a:xfrm>
          <a:prstGeom prst="rect">
            <a:avLst/>
          </a:prstGeom>
          <a:noFill/>
          <a:ln w="9525">
            <a:noFill/>
          </a:ln>
        </p:spPr>
      </p:pic>
      <p:sp>
        <p:nvSpPr>
          <p:cNvPr id="2" name="文本框 1"/>
          <p:cNvSpPr txBox="1"/>
          <p:nvPr/>
        </p:nvSpPr>
        <p:spPr>
          <a:xfrm>
            <a:off x="742950" y="2206625"/>
            <a:ext cx="676275" cy="1568450"/>
          </a:xfrm>
          <a:prstGeom prst="rect">
            <a:avLst/>
          </a:prstGeom>
          <a:noFill/>
        </p:spPr>
        <p:txBody>
          <a:bodyPr wrap="square" rtlCol="0">
            <a:spAutoFit/>
          </a:bodyPr>
          <a:p>
            <a:pPr>
              <a:buClrTx/>
              <a:buSzTx/>
              <a:buFontTx/>
            </a:pPr>
            <a:r>
              <a:rPr lang="zh-CN" altLang="en-US" sz="4800" noProof="0" dirty="0">
                <a:solidFill>
                  <a:schemeClr val="accent5">
                    <a:lumMod val="50000"/>
                  </a:schemeClr>
                </a:solidFill>
                <a:effectLst>
                  <a:outerShdw blurRad="38100" dist="38100" dir="2700000" algn="tl">
                    <a:srgbClr val="C0C0C0"/>
                  </a:outerShdw>
                </a:effectLst>
                <a:latin typeface="Arial" panose="020B0604020202020204" pitchFamily="34" charset="0"/>
                <a:ea typeface="黑体" panose="02010609060101010101" pitchFamily="49" charset="-122"/>
                <a:cs typeface="+mn-cs"/>
                <a:sym typeface="+mn-ea"/>
              </a:rPr>
              <a:t>目录</a:t>
            </a:r>
            <a:endParaRPr lang="zh-CN" altLang="en-US" sz="4800" noProof="0" dirty="0">
              <a:solidFill>
                <a:schemeClr val="accent5">
                  <a:lumMod val="50000"/>
                </a:schemeClr>
              </a:solidFill>
              <a:effectLst>
                <a:outerShdw blurRad="38100" dist="38100" dir="2700000" algn="tl">
                  <a:srgbClr val="C0C0C0"/>
                </a:outerShdw>
              </a:effectLst>
              <a:ea typeface="黑体" panose="02010609060101010101" pitchFamily="49" charset="-122"/>
              <a:sym typeface="+mn-ea"/>
            </a:endParaRPr>
          </a:p>
        </p:txBody>
      </p:sp>
      <p:sp>
        <p:nvSpPr>
          <p:cNvPr id="3" name="文本框 2"/>
          <p:cNvSpPr txBox="1"/>
          <p:nvPr/>
        </p:nvSpPr>
        <p:spPr>
          <a:xfrm>
            <a:off x="2822575" y="2713038"/>
            <a:ext cx="6119813" cy="2244725"/>
          </a:xfrm>
          <a:prstGeom prst="rect">
            <a:avLst/>
          </a:prstGeom>
          <a:noFill/>
        </p:spPr>
        <p:txBody>
          <a:bodyPr wrap="square" rtlCol="0">
            <a:spAutoFit/>
          </a:bodyPr>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任务一 设计员工培训</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任务二 实施员工培训</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任务三 进行职业生涯规划</a:t>
            </a:r>
            <a:endParaRPr lang="zh-CN" altLang="en-US" sz="2800" noProof="0" dirty="0">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1266" name="图片 2" descr="timg (6)"/>
          <p:cNvPicPr>
            <a:picLocks noChangeAspect="1"/>
          </p:cNvPicPr>
          <p:nvPr/>
        </p:nvPicPr>
        <p:blipFill>
          <a:blip r:embed="rId2">
            <a:clrChange>
              <a:clrFrom>
                <a:srgbClr val="FFFFFF"/>
              </a:clrFrom>
              <a:clrTo>
                <a:srgbClr val="FFFFFF">
                  <a:alpha val="0"/>
                </a:srgbClr>
              </a:clrTo>
            </a:clrChange>
          </a:blip>
          <a:stretch>
            <a:fillRect/>
          </a:stretch>
        </p:blipFill>
        <p:spPr>
          <a:xfrm>
            <a:off x="-14287" y="3438525"/>
            <a:ext cx="4448175" cy="3336925"/>
          </a:xfrm>
          <a:prstGeom prst="rect">
            <a:avLst/>
          </a:prstGeom>
          <a:noFill/>
          <a:ln w="9525">
            <a:noFill/>
          </a:ln>
        </p:spPr>
      </p:pic>
      <p:sp>
        <p:nvSpPr>
          <p:cNvPr id="62476" name="Text Box 12"/>
          <p:cNvSpPr txBox="1">
            <a:spLocks noChangeArrowheads="1"/>
          </p:cNvSpPr>
          <p:nvPr/>
        </p:nvSpPr>
        <p:spPr bwMode="auto">
          <a:xfrm>
            <a:off x="-107950" y="3659188"/>
            <a:ext cx="6188075" cy="754063"/>
          </a:xfrm>
          <a:prstGeom prst="rect">
            <a:avLst/>
          </a:prstGeom>
          <a:noFill/>
          <a:ln w="9525">
            <a:noFill/>
            <a:miter lim="800000"/>
          </a:ln>
        </p:spPr>
        <p:txBody>
          <a:bodyPr>
            <a:spAutoFit/>
          </a:bodyPr>
          <a:lstStyle/>
          <a:p>
            <a:pPr marR="0" defTabSz="914400" eaLnBrk="0" hangingPunct="0">
              <a:lnSpc>
                <a:spcPct val="130000"/>
              </a:lnSpc>
              <a:buClrTx/>
              <a:buSzTx/>
              <a:buFont typeface="Wingdings" panose="05000000000000000000" pitchFamily="2" charset="2"/>
              <a:defRPr/>
            </a:pPr>
            <a:endParaRPr kumimoji="0" lang="zh-CN" altLang="en-US" sz="1800" kern="1200" cap="none" spc="0" normalizeH="0" baseline="0" noProof="0">
              <a:solidFill>
                <a:schemeClr val="bg1"/>
              </a:solidFill>
              <a:latin typeface="黑体" panose="02010609060101010101" pitchFamily="49" charset="-122"/>
              <a:ea typeface="黑体" panose="02010609060101010101" pitchFamily="49" charset="-122"/>
              <a:cs typeface="+mn-cs"/>
            </a:endParaRPr>
          </a:p>
          <a:p>
            <a:pPr marR="0" defTabSz="914400">
              <a:buClrTx/>
              <a:buSzTx/>
              <a:buFontTx/>
              <a:defRPr/>
            </a:pP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11268" name="Text Box 13" descr="金融10"/>
          <p:cNvSpPr txBox="1"/>
          <p:nvPr/>
        </p:nvSpPr>
        <p:spPr>
          <a:xfrm>
            <a:off x="1855788" y="2460625"/>
            <a:ext cx="5688012" cy="1936750"/>
          </a:xfrm>
          <a:prstGeom prst="rect">
            <a:avLst/>
          </a:prstGeom>
          <a:noFill/>
          <a:ln w="9525">
            <a:noFill/>
          </a:ln>
        </p:spPr>
        <p:txBody>
          <a:bodyPr wrap="square" anchor="t">
            <a:spAutoFit/>
          </a:bodyPr>
          <a:p>
            <a:r>
              <a:rPr lang="zh-CN" altLang="en-US" dirty="0">
                <a:latin typeface="Times New Roman" panose="02020603050405020304" pitchFamily="18" charset="0"/>
                <a:ea typeface="黑体" panose="02010609060101010101" pitchFamily="49" charset="-122"/>
              </a:rPr>
              <a:t>掌握培训需求分析的内容和培训效果评估的方法；</a:t>
            </a:r>
            <a:endParaRPr lang="zh-CN" altLang="en-US" dirty="0">
              <a:latin typeface="Times New Roman" panose="02020603050405020304" pitchFamily="18" charset="0"/>
              <a:ea typeface="黑体" panose="02010609060101010101" pitchFamily="49" charset="-122"/>
            </a:endParaRPr>
          </a:p>
          <a:p>
            <a:r>
              <a:rPr lang="zh-CN" altLang="en-US" dirty="0">
                <a:latin typeface="Times New Roman" panose="02020603050405020304" pitchFamily="18" charset="0"/>
                <a:ea typeface="黑体" panose="02010609060101010101" pitchFamily="49" charset="-122"/>
              </a:rPr>
              <a:t>理解职业生涯路径的含义，熟悉职业生涯的路径；</a:t>
            </a:r>
            <a:endParaRPr lang="zh-CN" altLang="en-US" dirty="0">
              <a:latin typeface="Times New Roman" panose="02020603050405020304" pitchFamily="18" charset="0"/>
              <a:ea typeface="黑体" panose="02010609060101010101" pitchFamily="49" charset="-122"/>
            </a:endParaRPr>
          </a:p>
          <a:p>
            <a:r>
              <a:rPr lang="zh-CN" altLang="en-US" dirty="0">
                <a:latin typeface="Times New Roman" panose="02020603050405020304" pitchFamily="18" charset="0"/>
                <a:ea typeface="黑体" panose="02010609060101010101" pitchFamily="49" charset="-122"/>
              </a:rPr>
              <a:t>掌握职业发展的内涵与作用；</a:t>
            </a:r>
            <a:endParaRPr lang="zh-CN" altLang="en-US" dirty="0">
              <a:latin typeface="Times New Roman" panose="02020603050405020304" pitchFamily="18" charset="0"/>
              <a:ea typeface="黑体" panose="02010609060101010101" pitchFamily="49" charset="-122"/>
            </a:endParaRPr>
          </a:p>
          <a:p>
            <a:r>
              <a:rPr lang="zh-CN" altLang="en-US" dirty="0">
                <a:latin typeface="Times New Roman" panose="02020603050405020304" pitchFamily="18" charset="0"/>
                <a:ea typeface="黑体" panose="02010609060101010101" pitchFamily="49" charset="-122"/>
              </a:rPr>
              <a:t>理解管理人员开发的性质与目的；</a:t>
            </a:r>
            <a:endParaRPr lang="zh-CN" altLang="en-US" dirty="0">
              <a:latin typeface="Times New Roman" panose="02020603050405020304" pitchFamily="18" charset="0"/>
              <a:ea typeface="黑体" panose="02010609060101010101" pitchFamily="49" charset="-122"/>
            </a:endParaRPr>
          </a:p>
          <a:p>
            <a:r>
              <a:rPr lang="zh-CN" altLang="en-US" dirty="0">
                <a:latin typeface="Times New Roman" panose="02020603050405020304" pitchFamily="18" charset="0"/>
                <a:ea typeface="黑体" panose="02010609060101010101" pitchFamily="49" charset="-122"/>
              </a:rPr>
              <a:t>理解高级管理人员开发的目的、原则和重点。</a:t>
            </a:r>
            <a:endParaRPr lang="zh-CN" altLang="en-US" dirty="0">
              <a:latin typeface="Times New Roman" panose="02020603050405020304" pitchFamily="18" charset="0"/>
              <a:ea typeface="黑体" panose="02010609060101010101" pitchFamily="49" charset="-122"/>
            </a:endParaRPr>
          </a:p>
          <a:p>
            <a:endParaRPr lang="zh-CN" altLang="en-US" dirty="0">
              <a:latin typeface="Times New Roman" panose="02020603050405020304" pitchFamily="18" charset="0"/>
              <a:ea typeface="黑体" panose="02010609060101010101" pitchFamily="49" charset="-122"/>
            </a:endParaRPr>
          </a:p>
        </p:txBody>
      </p:sp>
      <p:sp>
        <p:nvSpPr>
          <p:cNvPr id="9217" name="Text Box 17" descr="金融10"/>
          <p:cNvSpPr txBox="1"/>
          <p:nvPr/>
        </p:nvSpPr>
        <p:spPr>
          <a:xfrm>
            <a:off x="1849754" y="1564320"/>
            <a:ext cx="2272666" cy="706755"/>
          </a:xfrm>
          <a:prstGeom prst="rect">
            <a:avLst/>
          </a:prstGeom>
          <a:noFill/>
          <a:ln w="9525">
            <a:noFill/>
          </a:ln>
        </p:spPr>
        <p:txBody>
          <a:bodyPr wrap="square" anchor="ctr" anchorCtr="0">
            <a:spAutoFit/>
            <a:scene3d>
              <a:camera prst="orthographicFront"/>
              <a:lightRig rig="threePt" dir="t"/>
            </a:scene3d>
          </a:bodyPr>
          <a:p>
            <a:pPr>
              <a:spcBef>
                <a:spcPct val="50000"/>
              </a:spcBef>
            </a:pPr>
            <a:r>
              <a:rPr lang="zh-CN" altLang="en-US" sz="4000" noProof="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ea typeface="华文新魏" pitchFamily="2" charset="-122"/>
                <a:cs typeface="+mn-cs"/>
              </a:rPr>
              <a:t>知识目标</a:t>
            </a:r>
            <a:endParaRPr lang="zh-CN" altLang="en-US" sz="4000" noProof="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ea typeface="华文新魏"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片 1" descr="e73b4fca69f4962bdc114a7559fa6c47"/>
          <p:cNvPicPr>
            <a:picLocks noChangeAspect="1"/>
          </p:cNvPicPr>
          <p:nvPr/>
        </p:nvPicPr>
        <p:blipFill>
          <a:blip r:embed="rId1">
            <a:clrChange>
              <a:clrFrom>
                <a:srgbClr val="FFFFFF"/>
              </a:clrFrom>
              <a:clrTo>
                <a:srgbClr val="FFFFFF">
                  <a:alpha val="0"/>
                </a:srgbClr>
              </a:clrTo>
            </a:clrChange>
          </a:blip>
          <a:stretch>
            <a:fillRect/>
          </a:stretch>
        </p:blipFill>
        <p:spPr>
          <a:xfrm>
            <a:off x="-176212" y="3432175"/>
            <a:ext cx="2533650" cy="3460750"/>
          </a:xfrm>
          <a:prstGeom prst="rect">
            <a:avLst/>
          </a:prstGeom>
          <a:noFill/>
          <a:ln w="9525">
            <a:noFill/>
          </a:ln>
        </p:spPr>
      </p:pic>
      <p:sp>
        <p:nvSpPr>
          <p:cNvPr id="12290" name="Text Box 7"/>
          <p:cNvSpPr txBox="1"/>
          <p:nvPr/>
        </p:nvSpPr>
        <p:spPr>
          <a:xfrm>
            <a:off x="1843088" y="2887663"/>
            <a:ext cx="5976937" cy="1879600"/>
          </a:xfrm>
          <a:prstGeom prst="rect">
            <a:avLst/>
          </a:prstGeom>
          <a:noFill/>
          <a:ln w="9525">
            <a:noFill/>
          </a:ln>
        </p:spPr>
        <p:txBody>
          <a:bodyPr anchor="t">
            <a:spAutoFit/>
          </a:bodyPr>
          <a:p>
            <a:r>
              <a:rPr lang="zh-CN" altLang="en-US" dirty="0">
                <a:latin typeface="Times New Roman" panose="02020603050405020304" pitchFamily="18" charset="0"/>
                <a:ea typeface="黑体" panose="02010609060101010101" pitchFamily="49" charset="-122"/>
              </a:rPr>
              <a:t>能够运用员工职业发展阶段理论分析职业发展与规划的问题；</a:t>
            </a:r>
            <a:endParaRPr lang="zh-CN" altLang="en-US" dirty="0">
              <a:latin typeface="Times New Roman" panose="02020603050405020304" pitchFamily="18" charset="0"/>
              <a:ea typeface="黑体" panose="02010609060101010101" pitchFamily="49" charset="-122"/>
            </a:endParaRPr>
          </a:p>
          <a:p>
            <a:r>
              <a:rPr lang="zh-CN" altLang="en-US" dirty="0">
                <a:latin typeface="Times New Roman" panose="02020603050405020304" pitchFamily="18" charset="0"/>
                <a:ea typeface="黑体" panose="02010609060101010101" pitchFamily="49" charset="-122"/>
              </a:rPr>
              <a:t>掌握管理人员的培训方法，能够按照开发要点进行高级管理人员开发。</a:t>
            </a:r>
            <a:endParaRPr lang="zh-CN" altLang="en-US" dirty="0">
              <a:latin typeface="Times New Roman" panose="02020603050405020304" pitchFamily="18" charset="0"/>
              <a:ea typeface="黑体" panose="02010609060101010101" pitchFamily="49" charset="-122"/>
            </a:endParaRPr>
          </a:p>
        </p:txBody>
      </p:sp>
      <p:sp>
        <p:nvSpPr>
          <p:cNvPr id="10244" name="WordArt 9"/>
          <p:cNvSpPr/>
          <p:nvPr/>
        </p:nvSpPr>
        <p:spPr>
          <a:xfrm>
            <a:off x="1986280" y="1982470"/>
            <a:ext cx="2343785" cy="584835"/>
          </a:xfrm>
          <a:prstGeom prst="rect">
            <a:avLst/>
          </a:prstGeom>
        </p:spPr>
        <p:txBody>
          <a:bodyPr wrap="none" fromWordArt="1">
            <a:prstTxWarp prst="textPlain">
              <a:avLst>
                <a:gd name="adj" fmla="val 50000"/>
              </a:avLst>
            </a:prstTxWarp>
          </a:bodyPr>
          <a:p>
            <a:pPr algn="ctr" fontAlgn="base"/>
            <a:r>
              <a:rPr lang="zh-CN" altLang="en-US" sz="2800" b="1" strike="noStrike" noProof="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cs typeface="+mn-cs"/>
              </a:rPr>
              <a:t>能力目标：</a:t>
            </a:r>
            <a:endParaRPr lang="zh-CN" altLang="en-US" sz="2800" b="1" strike="noStrike" noProof="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图片 2" descr="timg"/>
          <p:cNvPicPr>
            <a:picLocks noChangeAspect="1"/>
          </p:cNvPicPr>
          <p:nvPr/>
        </p:nvPicPr>
        <p:blipFill>
          <a:blip r:embed="rId1">
            <a:clrChange>
              <a:clrFrom>
                <a:srgbClr val="FFFFFF"/>
              </a:clrFrom>
              <a:clrTo>
                <a:srgbClr val="FFFFFF">
                  <a:alpha val="0"/>
                </a:srgbClr>
              </a:clrTo>
            </a:clrChange>
          </a:blip>
          <a:srcRect l="22621" t="13441" r="11934" b="12193"/>
          <a:stretch>
            <a:fillRect/>
          </a:stretch>
        </p:blipFill>
        <p:spPr>
          <a:xfrm>
            <a:off x="-44450" y="2284413"/>
            <a:ext cx="2827338" cy="4503737"/>
          </a:xfrm>
          <a:prstGeom prst="rect">
            <a:avLst/>
          </a:prstGeom>
          <a:noFill/>
          <a:ln w="9525">
            <a:noFill/>
          </a:ln>
        </p:spPr>
      </p:pic>
      <p:sp>
        <p:nvSpPr>
          <p:cNvPr id="13314" name="Text Box 8" descr="金融10"/>
          <p:cNvSpPr txBox="1"/>
          <p:nvPr/>
        </p:nvSpPr>
        <p:spPr>
          <a:xfrm>
            <a:off x="2606675" y="2446338"/>
            <a:ext cx="5318125" cy="3414712"/>
          </a:xfrm>
          <a:prstGeom prst="rect">
            <a:avLst/>
          </a:prstGeom>
          <a:noFill/>
          <a:ln w="9525">
            <a:noFill/>
          </a:ln>
        </p:spPr>
        <p:txBody>
          <a:bodyPr wrap="square" anchor="t">
            <a:spAutoFit/>
          </a:bodyPr>
          <a:p>
            <a:pPr>
              <a:lnSpc>
                <a:spcPct val="120000"/>
              </a:lnSpc>
            </a:pPr>
            <a:r>
              <a:rPr lang="en-US" altLang="zh-CN" dirty="0">
                <a:latin typeface="Times New Roman" panose="02020603050405020304" pitchFamily="18" charset="0"/>
                <a:ea typeface="黑体" panose="02010609060101010101" pitchFamily="49" charset="-122"/>
              </a:rPr>
              <a:t>        </a:t>
            </a:r>
            <a:r>
              <a:rPr lang="zh-CN" altLang="en-US" dirty="0">
                <a:latin typeface="Times New Roman" panose="02020603050405020304" pitchFamily="18" charset="0"/>
                <a:ea typeface="黑体" panose="02010609060101010101" pitchFamily="49" charset="-122"/>
              </a:rPr>
              <a:t>员工培训能改善员工的工作业绩，最终实现企业整体绩效提升。企业在面临全球化、高质量、高效率的工作系统挑战中，员工培训显得更为重要。为保证培训活动的顺利实施，需要制订一个培训计划，依此来指导培训的具体实施。职业生涯规划可以增进员工的知识和能力，以满足企业目前和将来的工作需要。本学习情境将带领大家学习如何设计员工培训，实施员工培训，以及如何进行职业生涯规划。</a:t>
            </a:r>
            <a:endParaRPr lang="zh-CN" altLang="en-US" dirty="0">
              <a:latin typeface="Times New Roman" panose="02020603050405020304" pitchFamily="18" charset="0"/>
              <a:ea typeface="黑体" panose="02010609060101010101" pitchFamily="49" charset="-122"/>
            </a:endParaRPr>
          </a:p>
        </p:txBody>
      </p:sp>
      <p:sp>
        <p:nvSpPr>
          <p:cNvPr id="13315" name="WordArt 4"/>
          <p:cNvSpPr/>
          <p:nvPr/>
        </p:nvSpPr>
        <p:spPr>
          <a:xfrm>
            <a:off x="3224213" y="1473200"/>
            <a:ext cx="2697162" cy="712788"/>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黑体" panose="02010609060101010101" pitchFamily="49" charset="-122"/>
                <a:ea typeface="黑体" panose="02010609060101010101" pitchFamily="49" charset="-122"/>
              </a:rPr>
              <a:t>背景知识</a:t>
            </a:r>
            <a:endPar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黑体" panose="02010609060101010101" pitchFamily="49" charset="-122"/>
              <a:ea typeface="黑体" panose="02010609060101010101" pitchFamily="49" charset="-122"/>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7" name="组合 4"/>
          <p:cNvGrpSpPr/>
          <p:nvPr/>
        </p:nvGrpSpPr>
        <p:grpSpPr>
          <a:xfrm>
            <a:off x="820738" y="1954213"/>
            <a:ext cx="7500937" cy="4032250"/>
            <a:chOff x="928688" y="1034640"/>
            <a:chExt cx="7500937" cy="5143500"/>
          </a:xfrm>
        </p:grpSpPr>
        <p:pic>
          <p:nvPicPr>
            <p:cNvPr id="14338" name="Picture 18" descr="57"/>
            <p:cNvPicPr>
              <a:picLocks noChangeAspect="1"/>
            </p:cNvPicPr>
            <p:nvPr/>
          </p:nvPicPr>
          <p:blipFill>
            <a:blip r:embed="rId1">
              <a:clrChange>
                <a:clrFrom>
                  <a:srgbClr val="FFFFFF"/>
                </a:clrFrom>
                <a:clrTo>
                  <a:srgbClr val="FFFFFF">
                    <a:alpha val="0"/>
                  </a:srgbClr>
                </a:clrTo>
              </a:clrChange>
            </a:blip>
            <a:srcRect l="3410" t="3204" r="2625" b="3352"/>
            <a:stretch>
              <a:fillRect/>
            </a:stretch>
          </p:blipFill>
          <p:spPr>
            <a:xfrm>
              <a:off x="928688" y="1034640"/>
              <a:ext cx="7500937" cy="5143500"/>
            </a:xfrm>
            <a:prstGeom prst="rect">
              <a:avLst/>
            </a:prstGeom>
            <a:noFill/>
            <a:ln w="9525">
              <a:noFill/>
            </a:ln>
          </p:spPr>
        </p:pic>
        <p:sp>
          <p:nvSpPr>
            <p:cNvPr id="4" name="Text Box 19" descr="金融10"/>
            <p:cNvSpPr txBox="1">
              <a:spLocks noChangeArrowheads="1"/>
            </p:cNvSpPr>
            <p:nvPr/>
          </p:nvSpPr>
          <p:spPr bwMode="auto">
            <a:xfrm>
              <a:off x="1576388" y="2175524"/>
              <a:ext cx="3270250" cy="400950"/>
            </a:xfrm>
            <a:prstGeom prst="rect">
              <a:avLst/>
            </a:prstGeom>
            <a:noFill/>
            <a:ln w="9525">
              <a:noFill/>
              <a:miter lim="800000"/>
            </a:ln>
            <a:effectLst/>
          </p:spPr>
          <p:txBody>
            <a:bodyPr>
              <a:spAutoFit/>
            </a:bodyPr>
            <a:lstStyle/>
            <a:p>
              <a:pPr marR="0" defTabSz="914400">
                <a:buClrTx/>
                <a:buSzTx/>
                <a:buFontTx/>
                <a:defRPr/>
              </a:pP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5" name="Text Box 20" descr="金融10"/>
            <p:cNvSpPr txBox="1">
              <a:spLocks noChangeArrowheads="1"/>
            </p:cNvSpPr>
            <p:nvPr/>
          </p:nvSpPr>
          <p:spPr bwMode="auto">
            <a:xfrm>
              <a:off x="1806576" y="2576474"/>
              <a:ext cx="5745161" cy="903150"/>
            </a:xfrm>
            <a:prstGeom prst="rect">
              <a:avLst/>
            </a:prstGeom>
            <a:noFill/>
            <a:ln w="9525">
              <a:noFill/>
              <a:miter lim="800000"/>
            </a:ln>
            <a:effectLst/>
          </p:spPr>
          <p:txBody>
            <a:bodyPr>
              <a:spAutoFit/>
            </a:bodyPr>
            <a:lstStyle/>
            <a:p>
              <a:pPr marR="0" algn="ctr" defTabSz="914400">
                <a:buClrTx/>
                <a:buSzTx/>
                <a:buFontTx/>
                <a:defRPr/>
              </a:pPr>
              <a:r>
                <a:rPr kumimoji="0" lang="zh-CN" altLang="en-US"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任务一：设计员工培训</a:t>
              </a:r>
              <a:endParaRPr kumimoji="0" lang="en-US" altLang="zh-CN"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347"/>
          <p:cNvSpPr/>
          <p:nvPr/>
        </p:nvSpPr>
        <p:spPr>
          <a:xfrm>
            <a:off x="2806700" y="1330325"/>
            <a:ext cx="35290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b="0" strike="noStrike" noProof="1" dirty="0">
                <a:solidFill>
                  <a:schemeClr val="tx1"/>
                </a:solidFill>
                <a:latin typeface="Arial" panose="020B0604020202020204" pitchFamily="34" charset="0"/>
                <a:ea typeface="黑体" panose="02010609060101010101" pitchFamily="49" charset="-122"/>
              </a:rPr>
              <a:t>一、什么是员工培训</a:t>
            </a:r>
            <a:endParaRPr lang="zh-CN" altLang="en-US" sz="2400" b="0" strike="noStrike" noProof="1" dirty="0">
              <a:solidFill>
                <a:schemeClr val="tx1"/>
              </a:solidFill>
              <a:latin typeface="Arial" panose="020B0604020202020204" pitchFamily="34" charset="0"/>
              <a:ea typeface="黑体" panose="02010609060101010101" pitchFamily="49" charset="-122"/>
            </a:endParaRPr>
          </a:p>
        </p:txBody>
      </p:sp>
      <p:pic>
        <p:nvPicPr>
          <p:cNvPr id="12302" name="图片 1" descr="白板43"/>
          <p:cNvPicPr>
            <a:picLocks noGrp="1" noChangeAspect="1"/>
          </p:cNvPicPr>
          <p:nvPr/>
        </p:nvPicPr>
        <p:blipFill>
          <a:blip r:embed="rId1">
            <a:clrChange>
              <a:clrFrom>
                <a:srgbClr val="FFFFFF"/>
              </a:clrFrom>
              <a:clrTo>
                <a:srgbClr val="FFFFFF">
                  <a:alpha val="0"/>
                </a:srgbClr>
              </a:clrTo>
            </a:clrChange>
          </a:blip>
          <a:srcRect t="15668"/>
          <a:stretch>
            <a:fillRect/>
          </a:stretch>
        </p:blipFill>
        <p:spPr>
          <a:xfrm>
            <a:off x="971550" y="2133600"/>
            <a:ext cx="7488238" cy="4032250"/>
          </a:xfrm>
          <a:prstGeom prst="rect">
            <a:avLst/>
          </a:prstGeom>
          <a:noFill/>
          <a:ln w="9525">
            <a:noFill/>
          </a:ln>
        </p:spPr>
      </p:pic>
      <p:sp>
        <p:nvSpPr>
          <p:cNvPr id="15363" name="Text Box 15" descr="金融10"/>
          <p:cNvSpPr txBox="1"/>
          <p:nvPr/>
        </p:nvSpPr>
        <p:spPr>
          <a:xfrm>
            <a:off x="1403350" y="2852738"/>
            <a:ext cx="4105275" cy="2225675"/>
          </a:xfrm>
          <a:prstGeom prst="rect">
            <a:avLst/>
          </a:prstGeom>
          <a:noFill/>
          <a:ln w="9525">
            <a:noFill/>
          </a:ln>
        </p:spPr>
        <p:txBody>
          <a:bodyPr anchor="t">
            <a:spAutoFit/>
          </a:bodyPr>
          <a:p>
            <a:r>
              <a:rPr lang="zh-CN" altLang="en-US" dirty="0">
                <a:latin typeface="Times New Roman" panose="02020603050405020304" pitchFamily="18" charset="0"/>
                <a:ea typeface="黑体" panose="02010609060101010101" pitchFamily="49" charset="-122"/>
              </a:rPr>
              <a:t>员工培训是指企业通过各种方式使员工具备完成现在或者将来工作所需要的知识、技能，并改变他们的工作态度，以改善员工在现有或将来职位上的工作业绩，最终实现企业整体绩效提升的一种计划性和连续性的活动。</a:t>
            </a:r>
            <a:endParaRPr lang="zh-CN" altLang="en-US" dirty="0">
              <a:latin typeface="Times New Roman" panose="02020603050405020304" pitchFamily="18" charset="0"/>
              <a:ea typeface="黑体" panose="02010609060101010101"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2302"/>
                                        </p:tgtEl>
                                        <p:attrNameLst>
                                          <p:attrName>style.visibility</p:attrName>
                                        </p:attrNameLst>
                                      </p:cBhvr>
                                      <p:to>
                                        <p:strVal val="visible"/>
                                      </p:to>
                                    </p:set>
                                    <p:anim calcmode="lin" valueType="num">
                                      <p:cBhvr>
                                        <p:cTn id="7" dur="1000" fill="hold"/>
                                        <p:tgtEl>
                                          <p:spTgt spid="12302"/>
                                        </p:tgtEl>
                                        <p:attrNameLst>
                                          <p:attrName>ppt_w</p:attrName>
                                        </p:attrNameLst>
                                      </p:cBhvr>
                                      <p:tavLst>
                                        <p:tav tm="0">
                                          <p:val>
                                            <p:fltVal val="0.000000"/>
                                          </p:val>
                                        </p:tav>
                                        <p:tav tm="100000">
                                          <p:val>
                                            <p:strVal val="#ppt_w"/>
                                          </p:val>
                                        </p:tav>
                                      </p:tavLst>
                                    </p:anim>
                                    <p:anim calcmode="lin" valueType="num">
                                      <p:cBhvr>
                                        <p:cTn id="8" dur="1000" fill="hold"/>
                                        <p:tgtEl>
                                          <p:spTgt spid="123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347"/>
          <p:cNvSpPr/>
          <p:nvPr/>
        </p:nvSpPr>
        <p:spPr>
          <a:xfrm>
            <a:off x="2806700" y="1403350"/>
            <a:ext cx="35290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b="0" strike="noStrike" noProof="1" dirty="0">
                <a:solidFill>
                  <a:schemeClr val="tx1"/>
                </a:solidFill>
                <a:latin typeface="Arial" panose="020B0604020202020204" pitchFamily="34" charset="0"/>
                <a:ea typeface="黑体" panose="02010609060101010101" pitchFamily="49" charset="-122"/>
              </a:rPr>
              <a:t>二、员工培训的作用</a:t>
            </a:r>
            <a:endParaRPr lang="zh-CN" altLang="en-US" sz="2400" b="0" strike="noStrike" noProof="1" dirty="0">
              <a:solidFill>
                <a:schemeClr val="tx1"/>
              </a:solidFill>
              <a:latin typeface="Arial" panose="020B0604020202020204" pitchFamily="34" charset="0"/>
              <a:ea typeface="黑体" panose="02010609060101010101" pitchFamily="49" charset="-122"/>
            </a:endParaRPr>
          </a:p>
        </p:txBody>
      </p:sp>
      <p:grpSp>
        <p:nvGrpSpPr>
          <p:cNvPr id="2" name="Group 6"/>
          <p:cNvGrpSpPr/>
          <p:nvPr/>
        </p:nvGrpSpPr>
        <p:grpSpPr>
          <a:xfrm>
            <a:off x="1633538" y="2600325"/>
            <a:ext cx="4160837" cy="3149600"/>
            <a:chOff x="0" y="0"/>
            <a:chExt cx="6770" cy="4541"/>
          </a:xfrm>
        </p:grpSpPr>
        <p:grpSp>
          <p:nvGrpSpPr>
            <p:cNvPr id="16387" name="Group 7"/>
            <p:cNvGrpSpPr/>
            <p:nvPr/>
          </p:nvGrpSpPr>
          <p:grpSpPr>
            <a:xfrm>
              <a:off x="0" y="99"/>
              <a:ext cx="4082" cy="4441"/>
              <a:chOff x="0" y="-17"/>
              <a:chExt cx="4908" cy="4440"/>
            </a:xfrm>
          </p:grpSpPr>
          <p:grpSp>
            <p:nvGrpSpPr>
              <p:cNvPr id="16388" name="Group 8"/>
              <p:cNvGrpSpPr/>
              <p:nvPr/>
            </p:nvGrpSpPr>
            <p:grpSpPr>
              <a:xfrm>
                <a:off x="0" y="-17"/>
                <a:ext cx="4908" cy="4440"/>
                <a:chOff x="0" y="-3"/>
                <a:chExt cx="729" cy="774"/>
              </a:xfrm>
            </p:grpSpPr>
            <p:sp>
              <p:nvSpPr>
                <p:cNvPr id="154633" name="Freeform 13"/>
                <p:cNvSpPr/>
                <p:nvPr/>
              </p:nvSpPr>
              <p:spPr bwMode="auto">
                <a:xfrm>
                  <a:off x="0" y="-3"/>
                  <a:ext cx="729" cy="427"/>
                </a:xfrm>
                <a:custGeom>
                  <a:avLst/>
                  <a:gdLst>
                    <a:gd name="T0" fmla="*/ 0 w 245"/>
                    <a:gd name="T1" fmla="*/ 0 h 144"/>
                    <a:gd name="T2" fmla="*/ 245 w 245"/>
                    <a:gd name="T3" fmla="*/ 144 h 144"/>
                  </a:gdLst>
                  <a:ahLst/>
                  <a:cxnLst>
                    <a:cxn ang="0">
                      <a:pos x="0" y="87"/>
                    </a:cxn>
                    <a:cxn ang="0">
                      <a:pos x="160" y="144"/>
                    </a:cxn>
                    <a:cxn ang="0">
                      <a:pos x="245" y="57"/>
                    </a:cxn>
                    <a:cxn ang="0">
                      <a:pos x="83" y="0"/>
                    </a:cxn>
                    <a:cxn ang="0">
                      <a:pos x="0" y="87"/>
                    </a:cxn>
                  </a:cxnLst>
                  <a:rect l="T0" t="T1" r="T2" b="T3"/>
                  <a:pathLst>
                    <a:path w="245" h="144">
                      <a:moveTo>
                        <a:pt x="0" y="87"/>
                      </a:moveTo>
                      <a:lnTo>
                        <a:pt x="160" y="144"/>
                      </a:lnTo>
                      <a:lnTo>
                        <a:pt x="245" y="57"/>
                      </a:lnTo>
                      <a:lnTo>
                        <a:pt x="83" y="0"/>
                      </a:lnTo>
                      <a:lnTo>
                        <a:pt x="0" y="87"/>
                      </a:lnTo>
                      <a:close/>
                    </a:path>
                  </a:pathLst>
                </a:custGeom>
                <a:solidFill>
                  <a:srgbClr val="0099CC"/>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90" name="AutoShape 14"/>
                <p:cNvSpPr/>
                <p:nvPr/>
              </p:nvSpPr>
              <p:spPr>
                <a:xfrm rot="5400000">
                  <a:off x="-18" y="262"/>
                  <a:ext cx="513" cy="477"/>
                </a:xfrm>
                <a:prstGeom prst="parallelogram">
                  <a:avLst>
                    <a:gd name="adj" fmla="val 34808"/>
                  </a:avLst>
                </a:prstGeom>
                <a:solidFill>
                  <a:srgbClr val="0085B4"/>
                </a:solidFill>
                <a:ln w="9525">
                  <a:noFill/>
                </a:ln>
              </p:spPr>
              <p:txBody>
                <a:bodyPr rot="10800000"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6391" name="AutoShape 15"/>
                <p:cNvSpPr/>
                <p:nvPr/>
              </p:nvSpPr>
              <p:spPr>
                <a:xfrm rot="-5376936" flipH="1">
                  <a:off x="301" y="343"/>
                  <a:ext cx="604" cy="252"/>
                </a:xfrm>
                <a:prstGeom prst="parallelogram">
                  <a:avLst>
                    <a:gd name="adj" fmla="val 101177"/>
                  </a:avLst>
                </a:prstGeom>
                <a:solidFill>
                  <a:srgbClr val="00668A"/>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16392" name="Group 12"/>
              <p:cNvGrpSpPr/>
              <p:nvPr/>
            </p:nvGrpSpPr>
            <p:grpSpPr>
              <a:xfrm>
                <a:off x="623" y="495"/>
                <a:ext cx="3926" cy="3530"/>
                <a:chOff x="-1" y="0"/>
                <a:chExt cx="730" cy="771"/>
              </a:xfrm>
            </p:grpSpPr>
            <p:sp>
              <p:nvSpPr>
                <p:cNvPr id="154637" name="Freeform 17"/>
                <p:cNvSpPr/>
                <p:nvPr/>
              </p:nvSpPr>
              <p:spPr bwMode="auto">
                <a:xfrm>
                  <a:off x="-1" y="0"/>
                  <a:ext cx="729" cy="426"/>
                </a:xfrm>
                <a:custGeom>
                  <a:avLst/>
                  <a:gdLst>
                    <a:gd name="T0" fmla="*/ 0 w 245"/>
                    <a:gd name="T1" fmla="*/ 0 h 144"/>
                    <a:gd name="T2" fmla="*/ 245 w 245"/>
                    <a:gd name="T3" fmla="*/ 144 h 144"/>
                  </a:gdLst>
                  <a:ahLst/>
                  <a:cxnLst>
                    <a:cxn ang="0">
                      <a:pos x="0" y="87"/>
                    </a:cxn>
                    <a:cxn ang="0">
                      <a:pos x="160" y="144"/>
                    </a:cxn>
                    <a:cxn ang="0">
                      <a:pos x="245" y="57"/>
                    </a:cxn>
                    <a:cxn ang="0">
                      <a:pos x="83" y="0"/>
                    </a:cxn>
                    <a:cxn ang="0">
                      <a:pos x="0" y="87"/>
                    </a:cxn>
                  </a:cxnLst>
                  <a:rect l="T0" t="T1" r="T2" b="T3"/>
                  <a:pathLst>
                    <a:path w="245" h="144">
                      <a:moveTo>
                        <a:pt x="0" y="87"/>
                      </a:moveTo>
                      <a:lnTo>
                        <a:pt x="160" y="144"/>
                      </a:lnTo>
                      <a:lnTo>
                        <a:pt x="245" y="57"/>
                      </a:lnTo>
                      <a:lnTo>
                        <a:pt x="83" y="0"/>
                      </a:lnTo>
                      <a:lnTo>
                        <a:pt x="0" y="87"/>
                      </a:lnTo>
                      <a:close/>
                    </a:path>
                  </a:pathLst>
                </a:custGeom>
                <a:solidFill>
                  <a:srgbClr val="33CCCC"/>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94" name="AutoShape 18"/>
                <p:cNvSpPr/>
                <p:nvPr/>
              </p:nvSpPr>
              <p:spPr>
                <a:xfrm rot="5400000">
                  <a:off x="-18" y="262"/>
                  <a:ext cx="513" cy="477"/>
                </a:xfrm>
                <a:prstGeom prst="parallelogram">
                  <a:avLst>
                    <a:gd name="adj" fmla="val 34808"/>
                  </a:avLst>
                </a:prstGeom>
                <a:solidFill>
                  <a:srgbClr val="2DB8B5"/>
                </a:solidFill>
                <a:ln w="9525">
                  <a:noFill/>
                </a:ln>
              </p:spPr>
              <p:txBody>
                <a:bodyPr rot="10800000"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6395" name="AutoShape 19"/>
                <p:cNvSpPr/>
                <p:nvPr/>
              </p:nvSpPr>
              <p:spPr>
                <a:xfrm rot="-5376936" flipH="1">
                  <a:off x="301" y="343"/>
                  <a:ext cx="604" cy="252"/>
                </a:xfrm>
                <a:prstGeom prst="parallelogram">
                  <a:avLst>
                    <a:gd name="adj" fmla="val 101177"/>
                  </a:avLst>
                </a:prstGeom>
                <a:solidFill>
                  <a:srgbClr val="249390"/>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16396" name="Group 16"/>
              <p:cNvGrpSpPr/>
              <p:nvPr/>
            </p:nvGrpSpPr>
            <p:grpSpPr>
              <a:xfrm>
                <a:off x="1235" y="962"/>
                <a:ext cx="2973" cy="2670"/>
                <a:chOff x="-4" y="-4"/>
                <a:chExt cx="733" cy="775"/>
              </a:xfrm>
            </p:grpSpPr>
            <p:sp>
              <p:nvSpPr>
                <p:cNvPr id="154641" name="Freeform 21"/>
                <p:cNvSpPr/>
                <p:nvPr/>
              </p:nvSpPr>
              <p:spPr bwMode="auto">
                <a:xfrm>
                  <a:off x="-4" y="-4"/>
                  <a:ext cx="728" cy="427"/>
                </a:xfrm>
                <a:custGeom>
                  <a:avLst/>
                  <a:gdLst>
                    <a:gd name="T0" fmla="*/ 0 w 245"/>
                    <a:gd name="T1" fmla="*/ 0 h 144"/>
                    <a:gd name="T2" fmla="*/ 245 w 245"/>
                    <a:gd name="T3" fmla="*/ 144 h 144"/>
                  </a:gdLst>
                  <a:ahLst/>
                  <a:cxnLst>
                    <a:cxn ang="0">
                      <a:pos x="0" y="87"/>
                    </a:cxn>
                    <a:cxn ang="0">
                      <a:pos x="160" y="144"/>
                    </a:cxn>
                    <a:cxn ang="0">
                      <a:pos x="245" y="57"/>
                    </a:cxn>
                    <a:cxn ang="0">
                      <a:pos x="83" y="0"/>
                    </a:cxn>
                    <a:cxn ang="0">
                      <a:pos x="0" y="87"/>
                    </a:cxn>
                  </a:cxnLst>
                  <a:rect l="T0" t="T1" r="T2" b="T3"/>
                  <a:pathLst>
                    <a:path w="245" h="144">
                      <a:moveTo>
                        <a:pt x="0" y="87"/>
                      </a:moveTo>
                      <a:lnTo>
                        <a:pt x="160" y="144"/>
                      </a:lnTo>
                      <a:lnTo>
                        <a:pt x="245" y="57"/>
                      </a:lnTo>
                      <a:lnTo>
                        <a:pt x="83" y="0"/>
                      </a:lnTo>
                      <a:lnTo>
                        <a:pt x="0" y="87"/>
                      </a:lnTo>
                      <a:close/>
                    </a:path>
                  </a:pathLst>
                </a:custGeom>
                <a:solidFill>
                  <a:srgbClr val="66FFCC"/>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98" name="AutoShape 22"/>
                <p:cNvSpPr/>
                <p:nvPr/>
              </p:nvSpPr>
              <p:spPr>
                <a:xfrm rot="5400000">
                  <a:off x="-18" y="262"/>
                  <a:ext cx="513" cy="477"/>
                </a:xfrm>
                <a:prstGeom prst="parallelogram">
                  <a:avLst>
                    <a:gd name="adj" fmla="val 34808"/>
                  </a:avLst>
                </a:prstGeom>
                <a:solidFill>
                  <a:srgbClr val="00F6A4"/>
                </a:solidFill>
                <a:ln w="9525">
                  <a:noFill/>
                </a:ln>
              </p:spPr>
              <p:txBody>
                <a:bodyPr rot="10800000"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6399" name="AutoShape 23"/>
                <p:cNvSpPr/>
                <p:nvPr/>
              </p:nvSpPr>
              <p:spPr>
                <a:xfrm rot="-5376936" flipH="1">
                  <a:off x="301" y="343"/>
                  <a:ext cx="604" cy="252"/>
                </a:xfrm>
                <a:prstGeom prst="parallelogram">
                  <a:avLst>
                    <a:gd name="adj" fmla="val 101177"/>
                  </a:avLst>
                </a:prstGeom>
                <a:solidFill>
                  <a:srgbClr val="00D68F"/>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16400" name="Group 20"/>
              <p:cNvGrpSpPr/>
              <p:nvPr/>
            </p:nvGrpSpPr>
            <p:grpSpPr>
              <a:xfrm>
                <a:off x="1988" y="1541"/>
                <a:ext cx="1814" cy="1642"/>
                <a:chOff x="0" y="0"/>
                <a:chExt cx="729" cy="771"/>
              </a:xfrm>
            </p:grpSpPr>
            <p:sp>
              <p:nvSpPr>
                <p:cNvPr id="154645" name="Freeform 25"/>
                <p:cNvSpPr/>
                <p:nvPr/>
              </p:nvSpPr>
              <p:spPr bwMode="auto">
                <a:xfrm>
                  <a:off x="-3" y="0"/>
                  <a:ext cx="729" cy="427"/>
                </a:xfrm>
                <a:custGeom>
                  <a:avLst/>
                  <a:gdLst>
                    <a:gd name="T0" fmla="*/ 0 w 245"/>
                    <a:gd name="T1" fmla="*/ 0 h 144"/>
                    <a:gd name="T2" fmla="*/ 245 w 245"/>
                    <a:gd name="T3" fmla="*/ 144 h 144"/>
                  </a:gdLst>
                  <a:ahLst/>
                  <a:cxnLst>
                    <a:cxn ang="0">
                      <a:pos x="0" y="87"/>
                    </a:cxn>
                    <a:cxn ang="0">
                      <a:pos x="160" y="144"/>
                    </a:cxn>
                    <a:cxn ang="0">
                      <a:pos x="245" y="57"/>
                    </a:cxn>
                    <a:cxn ang="0">
                      <a:pos x="83" y="0"/>
                    </a:cxn>
                    <a:cxn ang="0">
                      <a:pos x="0" y="87"/>
                    </a:cxn>
                  </a:cxnLst>
                  <a:rect l="T0" t="T1" r="T2" b="T3"/>
                  <a:pathLst>
                    <a:path w="245" h="144">
                      <a:moveTo>
                        <a:pt x="0" y="87"/>
                      </a:moveTo>
                      <a:lnTo>
                        <a:pt x="160" y="144"/>
                      </a:lnTo>
                      <a:lnTo>
                        <a:pt x="245" y="57"/>
                      </a:lnTo>
                      <a:lnTo>
                        <a:pt x="83" y="0"/>
                      </a:lnTo>
                      <a:lnTo>
                        <a:pt x="0" y="87"/>
                      </a:lnTo>
                      <a:close/>
                    </a:path>
                  </a:pathLst>
                </a:custGeom>
                <a:solidFill>
                  <a:srgbClr val="CCFFFF"/>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402" name="AutoShape 26"/>
                <p:cNvSpPr/>
                <p:nvPr/>
              </p:nvSpPr>
              <p:spPr>
                <a:xfrm rot="5400000">
                  <a:off x="-18" y="262"/>
                  <a:ext cx="513" cy="477"/>
                </a:xfrm>
                <a:prstGeom prst="parallelogram">
                  <a:avLst>
                    <a:gd name="adj" fmla="val 34808"/>
                  </a:avLst>
                </a:prstGeom>
                <a:solidFill>
                  <a:srgbClr val="97FFFF"/>
                </a:solidFill>
                <a:ln w="9525">
                  <a:noFill/>
                </a:ln>
              </p:spPr>
              <p:txBody>
                <a:bodyPr rot="10800000"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6403" name="AutoShape 27"/>
                <p:cNvSpPr/>
                <p:nvPr/>
              </p:nvSpPr>
              <p:spPr>
                <a:xfrm rot="-5376936" flipH="1">
                  <a:off x="301" y="343"/>
                  <a:ext cx="604" cy="252"/>
                </a:xfrm>
                <a:prstGeom prst="parallelogram">
                  <a:avLst>
                    <a:gd name="adj" fmla="val 101177"/>
                  </a:avLst>
                </a:prstGeom>
                <a:solidFill>
                  <a:srgbClr val="61FFFF"/>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sp>
          <p:nvSpPr>
            <p:cNvPr id="16404" name="AutoShape 42"/>
            <p:cNvSpPr/>
            <p:nvPr/>
          </p:nvSpPr>
          <p:spPr>
            <a:xfrm>
              <a:off x="4955" y="3591"/>
              <a:ext cx="1130" cy="263"/>
            </a:xfrm>
            <a:prstGeom prst="roundRect">
              <a:avLst>
                <a:gd name="adj" fmla="val 16667"/>
              </a:avLst>
            </a:prstGeom>
            <a:noFill/>
            <a:ln w="9525">
              <a:noFill/>
            </a:ln>
            <a:effectLst>
              <a:outerShdw dist="17961" dir="2699999" algn="ctr" rotWithShape="0">
                <a:schemeClr val="tx1"/>
              </a:outerShdw>
            </a:effectLst>
          </p:spPr>
          <p:txBody>
            <a:bodyPr wrap="none" lIns="0" tIns="0" rIns="0" bIns="0" anchor="ctr"/>
            <a:p>
              <a:r>
                <a:rPr lang="zh-CN" altLang="en-US" sz="2400" b="0" dirty="0">
                  <a:latin typeface="Times New Roman" panose="02020603050405020304" pitchFamily="18" charset="0"/>
                  <a:ea typeface="黑体" panose="02010609060101010101" pitchFamily="49" charset="-122"/>
                </a:rPr>
                <a:t>满足员工实现自我价值的需要</a:t>
              </a:r>
              <a:endParaRPr lang="zh-CN" altLang="en-US" sz="2400" b="0" dirty="0">
                <a:latin typeface="Times New Roman" panose="02020603050405020304" pitchFamily="18" charset="0"/>
                <a:ea typeface="黑体" panose="02010609060101010101" pitchFamily="49" charset="-122"/>
              </a:endParaRPr>
            </a:p>
          </p:txBody>
        </p:sp>
        <p:sp>
          <p:nvSpPr>
            <p:cNvPr id="16405" name="AutoShape 43"/>
            <p:cNvSpPr/>
            <p:nvPr/>
          </p:nvSpPr>
          <p:spPr>
            <a:xfrm>
              <a:off x="5295" y="1098"/>
              <a:ext cx="760" cy="263"/>
            </a:xfrm>
            <a:prstGeom prst="roundRect">
              <a:avLst>
                <a:gd name="adj" fmla="val 16667"/>
              </a:avLst>
            </a:prstGeom>
            <a:noFill/>
            <a:ln w="9525">
              <a:noFill/>
            </a:ln>
            <a:effectLst>
              <a:outerShdw dist="17961" dir="2699999" algn="ctr" rotWithShape="0">
                <a:schemeClr val="tx1"/>
              </a:outerShdw>
            </a:effectLst>
          </p:spPr>
          <p:txBody>
            <a:bodyPr wrap="none" lIns="0" tIns="0" rIns="0" bIns="0" anchor="ctr"/>
            <a:p>
              <a:r>
                <a:rPr lang="zh-CN" altLang="en-US" sz="2400" b="0" dirty="0">
                  <a:latin typeface="Times New Roman" panose="02020603050405020304" pitchFamily="18" charset="0"/>
                  <a:ea typeface="黑体" panose="02010609060101010101" pitchFamily="49" charset="-122"/>
                </a:rPr>
                <a:t>有利于企业获得竞争优势</a:t>
              </a:r>
              <a:endParaRPr lang="zh-CN" altLang="en-US" sz="2400" b="0" dirty="0">
                <a:latin typeface="Times New Roman" panose="02020603050405020304" pitchFamily="18" charset="0"/>
                <a:ea typeface="黑体" panose="02010609060101010101" pitchFamily="49" charset="-122"/>
              </a:endParaRPr>
            </a:p>
          </p:txBody>
        </p:sp>
        <p:sp>
          <p:nvSpPr>
            <p:cNvPr id="16406" name="AutoShape 44"/>
            <p:cNvSpPr/>
            <p:nvPr/>
          </p:nvSpPr>
          <p:spPr>
            <a:xfrm>
              <a:off x="5295" y="0"/>
              <a:ext cx="1475" cy="263"/>
            </a:xfrm>
            <a:prstGeom prst="roundRect">
              <a:avLst>
                <a:gd name="adj" fmla="val 16667"/>
              </a:avLst>
            </a:prstGeom>
            <a:noFill/>
            <a:ln w="9525">
              <a:noFill/>
            </a:ln>
            <a:effectLst>
              <a:outerShdw dist="17961" dir="2699999" algn="ctr" rotWithShape="0">
                <a:schemeClr val="tx1"/>
              </a:outerShdw>
            </a:effectLst>
          </p:spPr>
          <p:txBody>
            <a:bodyPr wrap="none" lIns="0" tIns="0" rIns="0" bIns="0" anchor="ctr"/>
            <a:p>
              <a:r>
                <a:rPr lang="zh-CN" altLang="en-US" sz="2400" b="0" dirty="0">
                  <a:latin typeface="Times New Roman" panose="02020603050405020304" pitchFamily="18" charset="0"/>
                  <a:ea typeface="黑体" panose="02010609060101010101" pitchFamily="49" charset="-122"/>
                </a:rPr>
                <a:t>能提高员工的职业能力</a:t>
              </a:r>
              <a:endParaRPr lang="zh-CN" altLang="en-US" sz="2400" b="0" dirty="0">
                <a:latin typeface="Times New Roman" panose="02020603050405020304" pitchFamily="18" charset="0"/>
                <a:ea typeface="黑体" panose="02010609060101010101" pitchFamily="49" charset="-122"/>
              </a:endParaRPr>
            </a:p>
          </p:txBody>
        </p:sp>
        <p:sp>
          <p:nvSpPr>
            <p:cNvPr id="16407" name="AutoShape 45"/>
            <p:cNvSpPr/>
            <p:nvPr/>
          </p:nvSpPr>
          <p:spPr>
            <a:xfrm>
              <a:off x="4905" y="2458"/>
              <a:ext cx="818" cy="263"/>
            </a:xfrm>
            <a:prstGeom prst="roundRect">
              <a:avLst>
                <a:gd name="adj" fmla="val 16667"/>
              </a:avLst>
            </a:prstGeom>
            <a:noFill/>
            <a:ln w="9525">
              <a:noFill/>
            </a:ln>
            <a:effectLst>
              <a:outerShdw dist="17961" dir="2699999" algn="ctr" rotWithShape="0">
                <a:schemeClr val="tx1"/>
              </a:outerShdw>
            </a:effectLst>
          </p:spPr>
          <p:txBody>
            <a:bodyPr wrap="none" lIns="0" tIns="0" rIns="0" bIns="0" anchor="ctr"/>
            <a:p>
              <a:r>
                <a:rPr lang="zh-CN" altLang="en-US" sz="2400" b="0" dirty="0">
                  <a:latin typeface="Times New Roman" panose="02020603050405020304" pitchFamily="18" charset="0"/>
                  <a:ea typeface="黑体" panose="02010609060101010101" pitchFamily="49" charset="-122"/>
                </a:rPr>
                <a:t>有利于改善企业的工作质量</a:t>
              </a:r>
              <a:endParaRPr lang="zh-CN" altLang="en-US" sz="2400" b="0" dirty="0">
                <a:latin typeface="Times New Roman" panose="02020603050405020304" pitchFamily="18" charset="0"/>
                <a:ea typeface="黑体" panose="02010609060101010101" pitchFamily="49" charset="-122"/>
              </a:endParaRPr>
            </a:p>
          </p:txBody>
        </p:sp>
        <p:sp>
          <p:nvSpPr>
            <p:cNvPr id="154652" name="Freeform 56"/>
            <p:cNvSpPr/>
            <p:nvPr/>
          </p:nvSpPr>
          <p:spPr bwMode="auto">
            <a:xfrm>
              <a:off x="3483" y="115"/>
              <a:ext cx="1652" cy="963"/>
            </a:xfrm>
            <a:custGeom>
              <a:avLst/>
              <a:gdLst/>
              <a:ahLst/>
              <a:cxnLst>
                <a:cxn ang="0">
                  <a:pos x="925" y="5"/>
                </a:cxn>
                <a:cxn ang="0">
                  <a:pos x="402" y="0"/>
                </a:cxn>
                <a:cxn ang="0">
                  <a:pos x="0" y="288"/>
                </a:cxn>
              </a:cxnLst>
              <a:rect l="0" t="0" r="r" b="b"/>
              <a:pathLst>
                <a:path w="925" h="288">
                  <a:moveTo>
                    <a:pt x="925" y="5"/>
                  </a:moveTo>
                  <a:lnTo>
                    <a:pt x="402" y="0"/>
                  </a:lnTo>
                  <a:lnTo>
                    <a:pt x="0" y="288"/>
                  </a:lnTo>
                </a:path>
              </a:pathLst>
            </a:custGeom>
            <a:noFill/>
            <a:ln w="12700" cap="flat" cmpd="sng">
              <a:solidFill>
                <a:schemeClr val="tx2"/>
              </a:solidFill>
              <a:round/>
              <a:headEnd type="oval" w="med" len="med"/>
              <a:tailEnd type="triangle" w="med" len="med"/>
            </a:ln>
            <a:effectLst>
              <a:outerShdw dist="17961" dir="2700000" algn="ctr" rotWithShape="0">
                <a:schemeClr val="tx1"/>
              </a:outerShdw>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4653" name="Freeform 57"/>
            <p:cNvSpPr/>
            <p:nvPr/>
          </p:nvSpPr>
          <p:spPr bwMode="auto">
            <a:xfrm>
              <a:off x="3515" y="1133"/>
              <a:ext cx="1590" cy="458"/>
            </a:xfrm>
            <a:custGeom>
              <a:avLst/>
              <a:gdLst/>
              <a:ahLst/>
              <a:cxnLst>
                <a:cxn ang="0">
                  <a:pos x="822" y="5"/>
                </a:cxn>
                <a:cxn ang="0">
                  <a:pos x="299" y="0"/>
                </a:cxn>
                <a:cxn ang="0">
                  <a:pos x="0" y="213"/>
                </a:cxn>
              </a:cxnLst>
              <a:rect l="0" t="0" r="r" b="b"/>
              <a:pathLst>
                <a:path w="822" h="213">
                  <a:moveTo>
                    <a:pt x="822" y="5"/>
                  </a:moveTo>
                  <a:lnTo>
                    <a:pt x="299" y="0"/>
                  </a:lnTo>
                  <a:lnTo>
                    <a:pt x="0" y="213"/>
                  </a:lnTo>
                </a:path>
              </a:pathLst>
            </a:custGeom>
            <a:noFill/>
            <a:ln w="12700" cap="flat" cmpd="sng">
              <a:solidFill>
                <a:schemeClr val="tx2"/>
              </a:solidFill>
              <a:round/>
              <a:headEnd type="oval" w="med" len="med"/>
              <a:tailEnd type="triangle" w="med" len="med"/>
            </a:ln>
            <a:effectLst>
              <a:outerShdw dist="17961" dir="2700000" algn="ctr" rotWithShape="0">
                <a:schemeClr val="tx1"/>
              </a:outerShdw>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4654" name="Freeform 58"/>
            <p:cNvSpPr/>
            <p:nvPr/>
          </p:nvSpPr>
          <p:spPr bwMode="auto">
            <a:xfrm>
              <a:off x="3290" y="2221"/>
              <a:ext cx="1438" cy="388"/>
            </a:xfrm>
            <a:custGeom>
              <a:avLst/>
              <a:gdLst/>
              <a:ahLst/>
              <a:cxnLst>
                <a:cxn ang="0">
                  <a:pos x="805" y="150"/>
                </a:cxn>
                <a:cxn ang="0">
                  <a:pos x="282" y="145"/>
                </a:cxn>
                <a:cxn ang="0">
                  <a:pos x="0" y="0"/>
                </a:cxn>
              </a:cxnLst>
              <a:rect l="0" t="0" r="r" b="b"/>
              <a:pathLst>
                <a:path w="805" h="150">
                  <a:moveTo>
                    <a:pt x="805" y="150"/>
                  </a:moveTo>
                  <a:lnTo>
                    <a:pt x="282" y="145"/>
                  </a:lnTo>
                  <a:lnTo>
                    <a:pt x="0" y="0"/>
                  </a:lnTo>
                </a:path>
              </a:pathLst>
            </a:custGeom>
            <a:noFill/>
            <a:ln w="12700" cap="flat" cmpd="sng">
              <a:solidFill>
                <a:schemeClr val="tx2"/>
              </a:solidFill>
              <a:round/>
              <a:headEnd type="oval" w="med" len="med"/>
              <a:tailEnd type="triangle" w="med" len="med"/>
            </a:ln>
            <a:effectLst>
              <a:outerShdw dist="17961" dir="2700000" algn="ctr" rotWithShape="0">
                <a:schemeClr val="tx1"/>
              </a:outerShdw>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4655" name="Freeform 59"/>
            <p:cNvSpPr/>
            <p:nvPr/>
          </p:nvSpPr>
          <p:spPr bwMode="auto">
            <a:xfrm>
              <a:off x="2835" y="2838"/>
              <a:ext cx="1963" cy="905"/>
            </a:xfrm>
            <a:custGeom>
              <a:avLst/>
              <a:gdLst/>
              <a:ahLst/>
              <a:cxnLst>
                <a:cxn ang="0">
                  <a:pos x="1099" y="168"/>
                </a:cxn>
                <a:cxn ang="0">
                  <a:pos x="576" y="163"/>
                </a:cxn>
                <a:cxn ang="0">
                  <a:pos x="0" y="0"/>
                </a:cxn>
              </a:cxnLst>
              <a:rect l="0" t="0" r="r" b="b"/>
              <a:pathLst>
                <a:path w="1099" h="168">
                  <a:moveTo>
                    <a:pt x="1099" y="168"/>
                  </a:moveTo>
                  <a:lnTo>
                    <a:pt x="576" y="163"/>
                  </a:lnTo>
                  <a:lnTo>
                    <a:pt x="0" y="0"/>
                  </a:lnTo>
                </a:path>
              </a:pathLst>
            </a:custGeom>
            <a:noFill/>
            <a:ln w="12700" cap="flat" cmpd="sng">
              <a:solidFill>
                <a:schemeClr val="tx2"/>
              </a:solidFill>
              <a:round/>
              <a:headEnd type="oval" w="med" len="med"/>
              <a:tailEnd type="triangle" w="med" len="med"/>
            </a:ln>
            <a:effectLst>
              <a:outerShdw dist="17961" dir="2700000" algn="ctr" rotWithShape="0">
                <a:schemeClr val="tx1"/>
              </a:outerShdw>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347"/>
          <p:cNvSpPr/>
          <p:nvPr/>
        </p:nvSpPr>
        <p:spPr>
          <a:xfrm>
            <a:off x="2806700" y="1484313"/>
            <a:ext cx="35290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b="0" strike="noStrike" noProof="1" dirty="0">
                <a:solidFill>
                  <a:schemeClr val="tx1"/>
                </a:solidFill>
                <a:latin typeface="Arial" panose="020B0604020202020204" pitchFamily="34" charset="0"/>
                <a:ea typeface="黑体" panose="02010609060101010101" pitchFamily="49" charset="-122"/>
              </a:rPr>
              <a:t>三、员工培训的程序</a:t>
            </a:r>
            <a:endParaRPr lang="zh-CN" altLang="en-US" sz="2400" b="0" strike="noStrike" noProof="1" dirty="0">
              <a:solidFill>
                <a:schemeClr val="tx1"/>
              </a:solidFill>
              <a:latin typeface="Arial" panose="020B0604020202020204" pitchFamily="34" charset="0"/>
              <a:ea typeface="黑体" panose="02010609060101010101" pitchFamily="49" charset="-122"/>
            </a:endParaRPr>
          </a:p>
        </p:txBody>
      </p:sp>
      <p:grpSp>
        <p:nvGrpSpPr>
          <p:cNvPr id="2" name="Group 30"/>
          <p:cNvGrpSpPr/>
          <p:nvPr/>
        </p:nvGrpSpPr>
        <p:grpSpPr>
          <a:xfrm>
            <a:off x="298450" y="2293938"/>
            <a:ext cx="8666163" cy="3222625"/>
            <a:chOff x="0" y="0"/>
            <a:chExt cx="5459" cy="2030"/>
          </a:xfrm>
        </p:grpSpPr>
        <p:sp>
          <p:nvSpPr>
            <p:cNvPr id="17411" name="Rectangle 447"/>
            <p:cNvSpPr/>
            <p:nvPr/>
          </p:nvSpPr>
          <p:spPr>
            <a:xfrm rot="1800000">
              <a:off x="475" y="521"/>
              <a:ext cx="1361" cy="907"/>
            </a:xfrm>
            <a:prstGeom prst="rect">
              <a:avLst/>
            </a:prstGeom>
            <a:solidFill>
              <a:srgbClr val="000000">
                <a:alpha val="29802"/>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12" name="Oval 448"/>
            <p:cNvSpPr/>
            <p:nvPr/>
          </p:nvSpPr>
          <p:spPr>
            <a:xfrm>
              <a:off x="0" y="33"/>
              <a:ext cx="1247" cy="1247"/>
            </a:xfrm>
            <a:prstGeom prst="ellipse">
              <a:avLst/>
            </a:prstGeom>
            <a:solidFill>
              <a:srgbClr val="000000">
                <a:alpha val="29802"/>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13" name="AutoShape 449"/>
            <p:cNvSpPr/>
            <p:nvPr/>
          </p:nvSpPr>
          <p:spPr>
            <a:xfrm>
              <a:off x="1603" y="760"/>
              <a:ext cx="3856" cy="1270"/>
            </a:xfrm>
            <a:prstGeom prst="rightArrow">
              <a:avLst>
                <a:gd name="adj1" fmla="val 67083"/>
                <a:gd name="adj2" fmla="val 18906"/>
              </a:avLst>
            </a:prstGeom>
            <a:solidFill>
              <a:srgbClr val="000000">
                <a:alpha val="29802"/>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14" name="Oval 450"/>
            <p:cNvSpPr/>
            <p:nvPr/>
          </p:nvSpPr>
          <p:spPr>
            <a:xfrm>
              <a:off x="3963" y="771"/>
              <a:ext cx="1247" cy="1247"/>
            </a:xfrm>
            <a:prstGeom prst="ellipse">
              <a:avLst/>
            </a:prstGeom>
            <a:solidFill>
              <a:srgbClr val="000000">
                <a:alpha val="29802"/>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15" name="Oval 451"/>
            <p:cNvSpPr/>
            <p:nvPr/>
          </p:nvSpPr>
          <p:spPr>
            <a:xfrm>
              <a:off x="2670" y="771"/>
              <a:ext cx="1247" cy="1247"/>
            </a:xfrm>
            <a:prstGeom prst="ellipse">
              <a:avLst/>
            </a:prstGeom>
            <a:solidFill>
              <a:srgbClr val="000000">
                <a:alpha val="29802"/>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16" name="Oval 452"/>
            <p:cNvSpPr/>
            <p:nvPr/>
          </p:nvSpPr>
          <p:spPr>
            <a:xfrm>
              <a:off x="1377" y="771"/>
              <a:ext cx="1247" cy="1247"/>
            </a:xfrm>
            <a:prstGeom prst="ellipse">
              <a:avLst/>
            </a:prstGeom>
            <a:solidFill>
              <a:srgbClr val="000000">
                <a:alpha val="29802"/>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17" name="AutoShape 453"/>
            <p:cNvSpPr/>
            <p:nvPr/>
          </p:nvSpPr>
          <p:spPr>
            <a:xfrm>
              <a:off x="1603" y="714"/>
              <a:ext cx="3856" cy="1270"/>
            </a:xfrm>
            <a:prstGeom prst="rightArrow">
              <a:avLst>
                <a:gd name="adj1" fmla="val 67083"/>
                <a:gd name="adj2" fmla="val 18906"/>
              </a:avLst>
            </a:prstGeom>
            <a:solidFill>
              <a:srgbClr val="56AF2E"/>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18" name="Rectangle 454"/>
            <p:cNvSpPr/>
            <p:nvPr/>
          </p:nvSpPr>
          <p:spPr>
            <a:xfrm rot="1800000">
              <a:off x="227" y="414"/>
              <a:ext cx="1655" cy="907"/>
            </a:xfrm>
            <a:prstGeom prst="rect">
              <a:avLst/>
            </a:prstGeom>
            <a:solidFill>
              <a:srgbClr val="56AF2E"/>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19" name="Oval 455"/>
            <p:cNvSpPr/>
            <p:nvPr/>
          </p:nvSpPr>
          <p:spPr>
            <a:xfrm>
              <a:off x="3963" y="725"/>
              <a:ext cx="1247" cy="1247"/>
            </a:xfrm>
            <a:prstGeom prst="ellipse">
              <a:avLst/>
            </a:prstGeom>
            <a:solidFill>
              <a:srgbClr val="56AF2E"/>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17420" name="Group 40"/>
            <p:cNvGrpSpPr/>
            <p:nvPr/>
          </p:nvGrpSpPr>
          <p:grpSpPr>
            <a:xfrm>
              <a:off x="4133" y="895"/>
              <a:ext cx="907" cy="907"/>
              <a:chOff x="0" y="0"/>
              <a:chExt cx="1230" cy="1232"/>
            </a:xfrm>
          </p:grpSpPr>
          <p:sp>
            <p:nvSpPr>
              <p:cNvPr id="17421" name="Oval 457"/>
              <p:cNvSpPr/>
              <p:nvPr/>
            </p:nvSpPr>
            <p:spPr>
              <a:xfrm>
                <a:off x="0" y="0"/>
                <a:ext cx="1230" cy="123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22" name="Oval 458"/>
              <p:cNvSpPr/>
              <p:nvPr/>
            </p:nvSpPr>
            <p:spPr>
              <a:xfrm>
                <a:off x="15" y="7"/>
                <a:ext cx="1201" cy="120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23" name="Oval 459"/>
              <p:cNvSpPr/>
              <p:nvPr/>
            </p:nvSpPr>
            <p:spPr>
              <a:xfrm>
                <a:off x="27" y="18"/>
                <a:ext cx="1143" cy="1123"/>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24" name="Oval 460"/>
              <p:cNvSpPr/>
              <p:nvPr/>
            </p:nvSpPr>
            <p:spPr>
              <a:xfrm>
                <a:off x="94" y="50"/>
                <a:ext cx="1017" cy="911"/>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7425" name="Oval 461"/>
            <p:cNvSpPr/>
            <p:nvPr/>
          </p:nvSpPr>
          <p:spPr>
            <a:xfrm>
              <a:off x="2670" y="725"/>
              <a:ext cx="1247" cy="1247"/>
            </a:xfrm>
            <a:prstGeom prst="ellipse">
              <a:avLst/>
            </a:prstGeom>
            <a:solidFill>
              <a:srgbClr val="56AF2E"/>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26" name="Oval 462"/>
            <p:cNvSpPr/>
            <p:nvPr/>
          </p:nvSpPr>
          <p:spPr>
            <a:xfrm>
              <a:off x="1377" y="725"/>
              <a:ext cx="1247" cy="1247"/>
            </a:xfrm>
            <a:prstGeom prst="ellipse">
              <a:avLst/>
            </a:prstGeom>
            <a:solidFill>
              <a:srgbClr val="56AF2E"/>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17427" name="Group 47"/>
            <p:cNvGrpSpPr/>
            <p:nvPr/>
          </p:nvGrpSpPr>
          <p:grpSpPr>
            <a:xfrm>
              <a:off x="1547" y="895"/>
              <a:ext cx="907" cy="907"/>
              <a:chOff x="0" y="0"/>
              <a:chExt cx="1230" cy="1232"/>
            </a:xfrm>
          </p:grpSpPr>
          <p:sp>
            <p:nvSpPr>
              <p:cNvPr id="17428" name="Oval 464"/>
              <p:cNvSpPr/>
              <p:nvPr/>
            </p:nvSpPr>
            <p:spPr>
              <a:xfrm>
                <a:off x="0" y="0"/>
                <a:ext cx="1230" cy="123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29" name="Oval 465"/>
              <p:cNvSpPr/>
              <p:nvPr/>
            </p:nvSpPr>
            <p:spPr>
              <a:xfrm>
                <a:off x="15" y="7"/>
                <a:ext cx="1201" cy="120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30" name="Oval 466"/>
              <p:cNvSpPr/>
              <p:nvPr/>
            </p:nvSpPr>
            <p:spPr>
              <a:xfrm>
                <a:off x="27" y="18"/>
                <a:ext cx="1143" cy="1123"/>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31" name="Oval 467"/>
              <p:cNvSpPr/>
              <p:nvPr/>
            </p:nvSpPr>
            <p:spPr>
              <a:xfrm>
                <a:off x="94" y="50"/>
                <a:ext cx="1017" cy="911"/>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55700" name="Line 477"/>
            <p:cNvSpPr>
              <a:spLocks noChangeShapeType="1"/>
            </p:cNvSpPr>
            <p:nvPr/>
          </p:nvSpPr>
          <p:spPr bwMode="auto">
            <a:xfrm>
              <a:off x="1104" y="851"/>
              <a:ext cx="454" cy="260"/>
            </a:xfrm>
            <a:prstGeom prst="line">
              <a:avLst/>
            </a:prstGeom>
            <a:noFill/>
            <a:ln w="12700">
              <a:solidFill>
                <a:srgbClr val="FFFF00"/>
              </a:solidFill>
              <a:round/>
              <a:tailEnd type="stealth" w="med"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7433" name="Oval 478"/>
            <p:cNvSpPr/>
            <p:nvPr/>
          </p:nvSpPr>
          <p:spPr>
            <a:xfrm>
              <a:off x="27" y="0"/>
              <a:ext cx="1247" cy="1247"/>
            </a:xfrm>
            <a:prstGeom prst="ellipse">
              <a:avLst/>
            </a:prstGeom>
            <a:solidFill>
              <a:srgbClr val="56AF2E"/>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17434" name="Group 54"/>
            <p:cNvGrpSpPr/>
            <p:nvPr/>
          </p:nvGrpSpPr>
          <p:grpSpPr>
            <a:xfrm>
              <a:off x="197" y="170"/>
              <a:ext cx="907" cy="907"/>
              <a:chOff x="0" y="0"/>
              <a:chExt cx="1230" cy="1232"/>
            </a:xfrm>
          </p:grpSpPr>
          <p:sp>
            <p:nvSpPr>
              <p:cNvPr id="17435" name="Oval 480"/>
              <p:cNvSpPr/>
              <p:nvPr/>
            </p:nvSpPr>
            <p:spPr>
              <a:xfrm>
                <a:off x="0" y="0"/>
                <a:ext cx="1230" cy="123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36" name="Oval 481"/>
              <p:cNvSpPr/>
              <p:nvPr/>
            </p:nvSpPr>
            <p:spPr>
              <a:xfrm>
                <a:off x="15" y="7"/>
                <a:ext cx="1201" cy="120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37" name="Oval 482"/>
              <p:cNvSpPr/>
              <p:nvPr/>
            </p:nvSpPr>
            <p:spPr>
              <a:xfrm>
                <a:off x="27" y="18"/>
                <a:ext cx="1143" cy="1123"/>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38" name="Oval 483"/>
              <p:cNvSpPr/>
              <p:nvPr/>
            </p:nvSpPr>
            <p:spPr>
              <a:xfrm>
                <a:off x="94" y="50"/>
                <a:ext cx="1017" cy="911"/>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55707" name="Line 485"/>
            <p:cNvSpPr>
              <a:spLocks noChangeShapeType="1"/>
            </p:cNvSpPr>
            <p:nvPr/>
          </p:nvSpPr>
          <p:spPr bwMode="auto">
            <a:xfrm>
              <a:off x="3827" y="1349"/>
              <a:ext cx="227" cy="0"/>
            </a:xfrm>
            <a:prstGeom prst="line">
              <a:avLst/>
            </a:prstGeom>
            <a:noFill/>
            <a:ln w="12700">
              <a:solidFill>
                <a:srgbClr val="FFFF00"/>
              </a:solidFill>
              <a:round/>
              <a:tailEnd type="stealth" w="med"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5708" name="Line 484"/>
            <p:cNvSpPr>
              <a:spLocks noChangeShapeType="1"/>
            </p:cNvSpPr>
            <p:nvPr/>
          </p:nvSpPr>
          <p:spPr bwMode="auto">
            <a:xfrm>
              <a:off x="2534" y="1349"/>
              <a:ext cx="227" cy="0"/>
            </a:xfrm>
            <a:prstGeom prst="line">
              <a:avLst/>
            </a:prstGeom>
            <a:noFill/>
            <a:ln w="12700">
              <a:solidFill>
                <a:srgbClr val="FFFF00"/>
              </a:solidFill>
              <a:round/>
              <a:tailEnd type="stealth" w="med"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17441" name="Group 61"/>
            <p:cNvGrpSpPr/>
            <p:nvPr/>
          </p:nvGrpSpPr>
          <p:grpSpPr>
            <a:xfrm>
              <a:off x="2840" y="895"/>
              <a:ext cx="907" cy="907"/>
              <a:chOff x="0" y="0"/>
              <a:chExt cx="1230" cy="1232"/>
            </a:xfrm>
          </p:grpSpPr>
          <p:sp>
            <p:nvSpPr>
              <p:cNvPr id="17442" name="Oval 494"/>
              <p:cNvSpPr/>
              <p:nvPr/>
            </p:nvSpPr>
            <p:spPr>
              <a:xfrm>
                <a:off x="0" y="0"/>
                <a:ext cx="1230" cy="123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43" name="Oval 495"/>
              <p:cNvSpPr/>
              <p:nvPr/>
            </p:nvSpPr>
            <p:spPr>
              <a:xfrm>
                <a:off x="15" y="7"/>
                <a:ext cx="1201" cy="120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44" name="Oval 496"/>
              <p:cNvSpPr/>
              <p:nvPr/>
            </p:nvSpPr>
            <p:spPr>
              <a:xfrm>
                <a:off x="27" y="18"/>
                <a:ext cx="1143" cy="1123"/>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7445" name="Oval 497"/>
              <p:cNvSpPr/>
              <p:nvPr/>
            </p:nvSpPr>
            <p:spPr>
              <a:xfrm>
                <a:off x="94" y="50"/>
                <a:ext cx="1017" cy="911"/>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7446" name="Rectangle 510"/>
            <p:cNvSpPr/>
            <p:nvPr/>
          </p:nvSpPr>
          <p:spPr>
            <a:xfrm>
              <a:off x="1547" y="1233"/>
              <a:ext cx="921" cy="231"/>
            </a:xfrm>
            <a:prstGeom prst="rect">
              <a:avLst/>
            </a:prstGeom>
            <a:noFill/>
            <a:ln w="9525">
              <a:noFill/>
            </a:ln>
            <a:effectLst>
              <a:outerShdw dist="17961" dir="2699999" algn="ctr" rotWithShape="0">
                <a:schemeClr val="bg2"/>
              </a:outerShdw>
            </a:effectLst>
          </p:spPr>
          <p:txBody>
            <a:bodyPr wrap="none" lIns="92075" tIns="46038" rIns="92075" bIns="46038" anchor="t">
              <a:spAutoFit/>
            </a:bodyPr>
            <a:p>
              <a:pPr algn="ctr" eaLnBrk="0" hangingPunct="0">
                <a:lnSpc>
                  <a:spcPct val="90000"/>
                </a:lnSpc>
              </a:pPr>
              <a:r>
                <a:rPr lang="zh-CN" altLang="en-US" dirty="0">
                  <a:latin typeface="Times New Roman" panose="02020603050405020304" pitchFamily="18" charset="0"/>
                  <a:ea typeface="黑体" panose="02010609060101010101" pitchFamily="49" charset="-122"/>
                </a:rPr>
                <a:t>培训的实施</a:t>
              </a:r>
              <a:endParaRPr lang="en-US" altLang="zh-CN" dirty="0">
                <a:latin typeface="Times New Roman" panose="02020603050405020304" pitchFamily="18" charset="0"/>
                <a:ea typeface="黑体" panose="02010609060101010101" pitchFamily="49" charset="-122"/>
              </a:endParaRPr>
            </a:p>
          </p:txBody>
        </p:sp>
        <p:sp>
          <p:nvSpPr>
            <p:cNvPr id="17447" name="Rectangle 511"/>
            <p:cNvSpPr/>
            <p:nvPr/>
          </p:nvSpPr>
          <p:spPr>
            <a:xfrm>
              <a:off x="124" y="447"/>
              <a:ext cx="1034" cy="404"/>
            </a:xfrm>
            <a:prstGeom prst="rect">
              <a:avLst/>
            </a:prstGeom>
            <a:noFill/>
            <a:ln w="9525">
              <a:noFill/>
            </a:ln>
            <a:effectLst>
              <a:outerShdw dist="17961" dir="2699999" algn="ctr" rotWithShape="0">
                <a:schemeClr val="bg2"/>
              </a:outerShdw>
            </a:effectLst>
          </p:spPr>
          <p:txBody>
            <a:bodyPr lIns="92075" tIns="46038" rIns="92075" bIns="46038" anchor="t">
              <a:spAutoFit/>
            </a:bodyPr>
            <a:p>
              <a:pPr algn="ctr" eaLnBrk="0" hangingPunct="0">
                <a:lnSpc>
                  <a:spcPct val="90000"/>
                </a:lnSpc>
              </a:pPr>
              <a:r>
                <a:rPr lang="zh-CN" altLang="en-US" dirty="0">
                  <a:latin typeface="Times New Roman" panose="02020603050405020304" pitchFamily="18" charset="0"/>
                  <a:ea typeface="黑体" panose="02010609060101010101" pitchFamily="49" charset="-122"/>
                  <a:hlinkClick r:id="rId1" action="ppaction://hlinkfile"/>
                </a:rPr>
                <a:t>培训前的准备</a:t>
              </a:r>
              <a:endParaRPr lang="zh-CN" altLang="en-US" dirty="0">
                <a:latin typeface="Times New Roman" panose="02020603050405020304" pitchFamily="18" charset="0"/>
                <a:ea typeface="黑体" panose="02010609060101010101" pitchFamily="49" charset="-122"/>
              </a:endParaRPr>
            </a:p>
          </p:txBody>
        </p:sp>
        <p:sp>
          <p:nvSpPr>
            <p:cNvPr id="17448" name="Rectangle 512"/>
            <p:cNvSpPr/>
            <p:nvPr/>
          </p:nvSpPr>
          <p:spPr>
            <a:xfrm>
              <a:off x="2906" y="1127"/>
              <a:ext cx="760" cy="404"/>
            </a:xfrm>
            <a:prstGeom prst="rect">
              <a:avLst/>
            </a:prstGeom>
            <a:noFill/>
            <a:ln w="9525">
              <a:noFill/>
            </a:ln>
            <a:effectLst>
              <a:outerShdw dist="17961" dir="2699999" algn="ctr" rotWithShape="0">
                <a:schemeClr val="bg2"/>
              </a:outerShdw>
            </a:effectLst>
          </p:spPr>
          <p:txBody>
            <a:bodyPr wrap="none" lIns="92075" tIns="46038" rIns="92075" bIns="46038" anchor="t">
              <a:spAutoFit/>
            </a:bodyPr>
            <a:p>
              <a:pPr algn="ctr" eaLnBrk="0" hangingPunct="0">
                <a:lnSpc>
                  <a:spcPct val="90000"/>
                </a:lnSpc>
              </a:pPr>
              <a:r>
                <a:rPr lang="zh-CN" altLang="en-US" dirty="0">
                  <a:latin typeface="Times New Roman" panose="02020603050405020304" pitchFamily="18" charset="0"/>
                  <a:ea typeface="黑体" panose="02010609060101010101" pitchFamily="49" charset="-122"/>
                </a:rPr>
                <a:t>培训成果</a:t>
              </a:r>
              <a:endParaRPr lang="zh-CN" altLang="en-US" dirty="0">
                <a:latin typeface="Times New Roman" panose="02020603050405020304" pitchFamily="18" charset="0"/>
                <a:ea typeface="黑体" panose="02010609060101010101" pitchFamily="49" charset="-122"/>
              </a:endParaRPr>
            </a:p>
            <a:p>
              <a:pPr algn="ctr" eaLnBrk="0" hangingPunct="0">
                <a:lnSpc>
                  <a:spcPct val="90000"/>
                </a:lnSpc>
              </a:pPr>
              <a:r>
                <a:rPr lang="zh-CN" altLang="en-US" dirty="0">
                  <a:latin typeface="Times New Roman" panose="02020603050405020304" pitchFamily="18" charset="0"/>
                  <a:ea typeface="黑体" panose="02010609060101010101" pitchFamily="49" charset="-122"/>
                </a:rPr>
                <a:t>的转化</a:t>
              </a:r>
              <a:endParaRPr lang="en-US" altLang="zh-CN" dirty="0">
                <a:latin typeface="Times New Roman" panose="02020603050405020304" pitchFamily="18" charset="0"/>
                <a:ea typeface="黑体" panose="02010609060101010101" pitchFamily="49" charset="-122"/>
              </a:endParaRPr>
            </a:p>
          </p:txBody>
        </p:sp>
        <p:sp>
          <p:nvSpPr>
            <p:cNvPr id="17449" name="Rectangle 513"/>
            <p:cNvSpPr/>
            <p:nvPr/>
          </p:nvSpPr>
          <p:spPr>
            <a:xfrm>
              <a:off x="4127" y="1123"/>
              <a:ext cx="921" cy="404"/>
            </a:xfrm>
            <a:prstGeom prst="rect">
              <a:avLst/>
            </a:prstGeom>
            <a:noFill/>
            <a:ln w="9525">
              <a:noFill/>
            </a:ln>
            <a:effectLst>
              <a:outerShdw dist="17961" dir="2699999" algn="ctr" rotWithShape="0">
                <a:schemeClr val="bg2"/>
              </a:outerShdw>
            </a:effectLst>
          </p:spPr>
          <p:txBody>
            <a:bodyPr wrap="none" lIns="92075" tIns="46038" rIns="92075" bIns="46038" anchor="t">
              <a:spAutoFit/>
            </a:bodyPr>
            <a:p>
              <a:pPr algn="ctr" eaLnBrk="0" hangingPunct="0">
                <a:lnSpc>
                  <a:spcPct val="90000"/>
                </a:lnSpc>
              </a:pPr>
              <a:r>
                <a:rPr lang="zh-CN" altLang="en-US" dirty="0">
                  <a:latin typeface="Times New Roman" panose="02020603050405020304" pitchFamily="18" charset="0"/>
                  <a:ea typeface="黑体" panose="02010609060101010101" pitchFamily="49" charset="-122"/>
                </a:rPr>
                <a:t>培训的</a:t>
              </a:r>
              <a:endParaRPr lang="zh-CN" altLang="en-US" dirty="0">
                <a:latin typeface="Times New Roman" panose="02020603050405020304" pitchFamily="18" charset="0"/>
                <a:ea typeface="黑体" panose="02010609060101010101" pitchFamily="49" charset="-122"/>
              </a:endParaRPr>
            </a:p>
            <a:p>
              <a:pPr algn="ctr" eaLnBrk="0" hangingPunct="0">
                <a:lnSpc>
                  <a:spcPct val="90000"/>
                </a:lnSpc>
              </a:pPr>
              <a:r>
                <a:rPr lang="zh-CN" altLang="en-US" dirty="0">
                  <a:latin typeface="Times New Roman" panose="02020603050405020304" pitchFamily="18" charset="0"/>
                  <a:ea typeface="黑体" panose="02010609060101010101" pitchFamily="49" charset="-122"/>
                </a:rPr>
                <a:t>评估和反馈</a:t>
              </a:r>
              <a:endParaRPr lang="ko-KR" altLang="en-US" dirty="0">
                <a:latin typeface="Times New Roman" panose="02020603050405020304" pitchFamily="18" charset="0"/>
                <a:ea typeface="黑体" panose="02010609060101010101" pitchFamily="49"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主题1_2">
  <a:themeElements>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fontScheme name="主题1_2">
      <a:majorFont>
        <a:latin typeface="Verdana"/>
        <a:ea typeface="华文新魏"/>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主题1_2 1">
        <a:dk1>
          <a:srgbClr val="1D528D"/>
        </a:dk1>
        <a:lt1>
          <a:srgbClr val="FFFFFF"/>
        </a:lt1>
        <a:dk2>
          <a:srgbClr val="000000"/>
        </a:dk2>
        <a:lt2>
          <a:srgbClr val="DDDDDD"/>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主题1_2 2">
        <a:dk1>
          <a:srgbClr val="1D528D"/>
        </a:dk1>
        <a:lt1>
          <a:srgbClr val="FFFFFF"/>
        </a:lt1>
        <a:dk2>
          <a:srgbClr val="000000"/>
        </a:dk2>
        <a:lt2>
          <a:srgbClr val="DDDDDD"/>
        </a:lt2>
        <a:accent1>
          <a:srgbClr val="399D72"/>
        </a:accent1>
        <a:accent2>
          <a:srgbClr val="E3DE15"/>
        </a:accent2>
        <a:accent3>
          <a:srgbClr val="FFFFFF"/>
        </a:accent3>
        <a:accent4>
          <a:srgbClr val="174578"/>
        </a:accent4>
        <a:accent5>
          <a:srgbClr val="AECCBC"/>
        </a:accent5>
        <a:accent6>
          <a:srgbClr val="CEC912"/>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Words>
  <Application>WPS 演示</Application>
  <PresentationFormat>全屏显示(4:3)</PresentationFormat>
  <Paragraphs>81</Paragraphs>
  <Slides>12</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Arial</vt:lpstr>
      <vt:lpstr>宋体</vt:lpstr>
      <vt:lpstr>Wingdings</vt:lpstr>
      <vt:lpstr>Times New Roman</vt:lpstr>
      <vt:lpstr>黑体</vt:lpstr>
      <vt:lpstr>Verdana</vt:lpstr>
      <vt:lpstr>华文新魏</vt:lpstr>
      <vt:lpstr>Calibri</vt:lpstr>
      <vt:lpstr>微软雅黑</vt:lpstr>
      <vt:lpstr>Arial Unicode MS</vt:lpstr>
      <vt:lpstr>Gulim</vt:lpstr>
      <vt:lpstr>Malgun Gothic</vt:lpstr>
      <vt:lpstr>GulimChe</vt:lpstr>
      <vt:lpstr>楷体</vt:lpstr>
      <vt:lpstr>主题1_2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她貌</cp:lastModifiedBy>
  <cp:revision>212</cp:revision>
  <dcterms:created xsi:type="dcterms:W3CDTF">2019-05-08T01:51:00Z</dcterms:created>
  <dcterms:modified xsi:type="dcterms:W3CDTF">2019-05-15T11:20:58Z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