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activeX/activeX4.bin" ContentType="application/vnd.ms-office.activeX"/>
  <Override PartName="/ppt/activeX/activeX4.xml" ContentType="application/vnd.ms-office.activeX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987" r:id="rId3"/>
    <p:sldId id="988" r:id="rId4"/>
    <p:sldId id="954" r:id="rId5"/>
    <p:sldId id="946" r:id="rId6"/>
    <p:sldId id="947" r:id="rId7"/>
    <p:sldId id="948" r:id="rId8"/>
    <p:sldId id="949" r:id="rId9"/>
    <p:sldId id="986" r:id="rId10"/>
  </p:sldIdLst>
  <p:sldSz cx="9144000" cy="6858000" type="screen4x3"/>
  <p:notesSz cx="6858000" cy="994727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66"/>
    <a:srgbClr val="CCFF33"/>
    <a:srgbClr val="FFCCFF"/>
    <a:srgbClr val="2BBFEF"/>
    <a:srgbClr val="C72DED"/>
    <a:srgbClr val="66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1"/>
    <p:restoredTop sz="86811"/>
  </p:normalViewPr>
  <p:slideViewPr>
    <p:cSldViewPr showGuides="1">
      <p:cViewPr varScale="1">
        <p:scale>
          <a:sx n="64" d="100"/>
          <a:sy n="64" d="100"/>
        </p:scale>
        <p:origin x="1566" y="78"/>
      </p:cViewPr>
      <p:guideLst>
        <p:guide orient="horz" pos="199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EA938D-6CBE-40B3-9297-39A77125DC3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3C676D-FEF1-46EB-833B-E01507A848A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2389D2-D6EF-455B-9982-01EE11F9A38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Rectangle 4"/>
          <p:cNvSpPr>
            <a:spLocks noGrp="1" noRo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9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02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448800"/>
            <a:ext cx="2973388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581F18-CA28-4D8C-A4B6-F30DC935F7B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image" Target="../media/image3.wmf"/><Relationship Id="rId3" Type="http://schemas.openxmlformats.org/officeDocument/2006/relationships/control" Target="../activeX/activeX3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image" Target="../media/image3.wmf"/><Relationship Id="rId3" Type="http://schemas.openxmlformats.org/officeDocument/2006/relationships/control" Target="../activeX/activeX4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image" Target="../media/image3.wmf"/><Relationship Id="rId3" Type="http://schemas.openxmlformats.org/officeDocument/2006/relationships/control" Target="../activeX/activeX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image" Target="../media/image3.wmf"/><Relationship Id="rId3" Type="http://schemas.openxmlformats.org/officeDocument/2006/relationships/control" Target="../activeX/activeX2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7" name="" r:id="rId3" imgW="1871662" imgH="476250"/>
        </mc:Choice>
        <mc:Fallback>
          <p:control name="" r:id="rId3" imgW="1871662" imgH="476250">
            <p:pic>
              <p:nvPicPr>
                <p:cNvPr id="0" name="Host Control  5126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567531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56753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51" name="" r:id="rId3" imgW="1871662" imgH="476250"/>
        </mc:Choice>
        <mc:Fallback>
          <p:control name="" r:id="rId3" imgW="1871662" imgH="476250">
            <p:pic>
              <p:nvPicPr>
                <p:cNvPr id="0" name="Host Control  6150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8" y="1341438"/>
            <a:ext cx="40640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1688" y="1341438"/>
            <a:ext cx="40640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9" name="" r:id="rId3" imgW="1871662" imgH="476250"/>
        </mc:Choice>
        <mc:Fallback>
          <p:control name="" r:id="rId3" imgW="1871662" imgH="476250">
            <p:pic>
              <p:nvPicPr>
                <p:cNvPr id="0" name="Host Control  3078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180000" tIns="180000" rIns="180000" bIns="1800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3" name="" r:id="rId3" imgW="1871662" imgH="476250"/>
        </mc:Choice>
        <mc:Fallback>
          <p:control name="" r:id="rId3" imgW="1871662" imgH="476250">
            <p:pic>
              <p:nvPicPr>
                <p:cNvPr id="0" name="Host Control  410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37413" y="554513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5" name="Rectangle 30"/>
          <p:cNvSpPr>
            <a:spLocks noChangeArrowheads="1"/>
          </p:cNvSpPr>
          <p:nvPr userDrawn="1"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6" name="Rectangle 30"/>
          <p:cNvSpPr>
            <a:spLocks noChangeArrowheads="1"/>
          </p:cNvSpPr>
          <p:nvPr userDrawn="1"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7" name="Rectangle 31"/>
          <p:cNvSpPr>
            <a:spLocks noChangeArrowheads="1"/>
          </p:cNvSpPr>
          <p:nvPr userDrawn="1"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41438"/>
            <a:ext cx="8280400" cy="4608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80000" tIns="180000" rIns="180000" bIns="180000" numCol="1" anchor="t" anchorCtr="0" compatLnSpc="1"/>
          <a:lstStyle/>
          <a:p>
            <a:pPr lvl="0" fontAlgn="base"/>
            <a:r>
              <a:rPr lang="zh-CN" altLang="en-US" strike="noStrike" noProof="1" dirty="0" smtClean="0"/>
              <a:t>        单击此处编辑母版文本样式</a:t>
            </a:r>
            <a:endParaRPr lang="zh-CN" altLang="en-US" strike="noStrike" noProof="1" dirty="0" smtClean="0"/>
          </a:p>
        </p:txBody>
      </p:sp>
      <p:sp>
        <p:nvSpPr>
          <p:cNvPr id="1030" name="WordArt 16"/>
          <p:cNvSpPr/>
          <p:nvPr userDrawn="1"/>
        </p:nvSpPr>
        <p:spPr>
          <a:xfrm>
            <a:off x="395288" y="684212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  <a:scene3d>
              <a:camera prst="orthographicFront"/>
              <a:lightRig rig="balanced" dir="t">
                <a:rot lat="0" lon="0" rev="0"/>
              </a:lightRig>
            </a:scene3d>
            <a:sp3d prstMaterial="metal"/>
          </a:bodyPr>
          <a:p>
            <a:pPr lvl="0" algn="ctr" fontAlgn="base">
              <a:buClrTx/>
              <a:buSzTx/>
              <a:buFontTx/>
            </a:pPr>
            <a:r>
              <a:rPr lang="zh-CN" altLang="en-US" sz="3600" strike="noStrike" noProof="1"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项目四</a:t>
            </a:r>
            <a:endParaRPr lang="zh-CN" altLang="en-US" sz="3600" strike="noStrike" noProof="1"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3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lvl="0" algn="ctr" fontAlgn="base">
              <a:buClrTx/>
              <a:buSzTx/>
              <a:buFontTx/>
            </a:pPr>
            <a:r>
              <a:rPr lang="zh-CN" altLang="en-US" sz="1000" strike="noStrike" noProof="1">
                <a:solidFill>
                  <a:schemeClr val="accent5">
                    <a:lumMod val="75000"/>
                  </a:schemeClr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人力资源管理</a:t>
            </a:r>
            <a:endParaRPr lang="zh-CN" altLang="en-US" sz="1000" strike="noStrike" noProof="1">
              <a:solidFill>
                <a:schemeClr val="accent5">
                  <a:lumMod val="75000"/>
                </a:schemeClr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 animBg="1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23698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4" descr="C:\Users\Administrator\Desktop\tim g.jpgtim 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941" t="-2060" r="-827"/>
          <a:stretch>
            <a:fillRect/>
          </a:stretch>
        </p:blipFill>
        <p:spPr>
          <a:xfrm>
            <a:off x="6340475" y="244475"/>
            <a:ext cx="2814638" cy="1119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01875" y="2403475"/>
            <a:ext cx="454183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noProof="1">
                <a:solidFill>
                  <a:srgbClr val="FFFD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《人力资源管理》</a:t>
            </a:r>
            <a:endParaRPr lang="zh-CN" altLang="en-US" sz="4400" noProof="1">
              <a:solidFill>
                <a:srgbClr val="FFFD2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23260" y="3928110"/>
            <a:ext cx="5932169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 noProof="1">
                <a:solidFill>
                  <a:srgbClr val="FFFD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项目四 ：招聘与甄选员工</a:t>
            </a:r>
            <a:endParaRPr lang="zh-CN" altLang="en-US" sz="3600" noProof="1">
              <a:solidFill>
                <a:srgbClr val="FFFD2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3" descr="ti m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-1920000">
            <a:off x="155575" y="1949450"/>
            <a:ext cx="3508375" cy="351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42950" y="2206625"/>
            <a:ext cx="676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4800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目录</a:t>
            </a:r>
            <a:endParaRPr lang="zh-CN" altLang="en-US" sz="4800" noProof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13063" y="2206625"/>
            <a:ext cx="6119813" cy="310673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任务一 组织员工招聘</a:t>
            </a:r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任务二 选择外部招聘的渠道</a:t>
            </a:r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任务三 甄选与录用员工</a:t>
            </a:r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任务四 评估招聘活动</a:t>
            </a:r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61" name="组合 4"/>
          <p:cNvGrpSpPr/>
          <p:nvPr/>
        </p:nvGrpSpPr>
        <p:grpSpPr>
          <a:xfrm>
            <a:off x="757238" y="1816100"/>
            <a:ext cx="7629525" cy="3902075"/>
            <a:chOff x="1146944" y="1428566"/>
            <a:chExt cx="7500937" cy="5143500"/>
          </a:xfrm>
        </p:grpSpPr>
        <p:pic>
          <p:nvPicPr>
            <p:cNvPr id="40962" name="Picture 18" descr="57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rcRect l="3410" t="3204" r="2625" b="3352"/>
            <a:stretch>
              <a:fillRect/>
            </a:stretch>
          </p:blipFill>
          <p:spPr>
            <a:xfrm>
              <a:off x="1146944" y="1428566"/>
              <a:ext cx="7500937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 Box 19" descr="金融10"/>
            <p:cNvSpPr txBox="1">
              <a:spLocks noChangeArrowheads="1"/>
            </p:cNvSpPr>
            <p:nvPr/>
          </p:nvSpPr>
          <p:spPr bwMode="auto">
            <a:xfrm>
              <a:off x="2842578" y="2602288"/>
              <a:ext cx="3270250" cy="39917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endParaRPr kumimoji="0" lang="zh-CN" altLang="en-US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" name="Text Box 20" descr="金融10"/>
            <p:cNvSpPr txBox="1">
              <a:spLocks noChangeArrowheads="1"/>
            </p:cNvSpPr>
            <p:nvPr/>
          </p:nvSpPr>
          <p:spPr bwMode="auto">
            <a:xfrm>
              <a:off x="1647237" y="3533984"/>
              <a:ext cx="6500811" cy="93190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>
                <a:buClrTx/>
                <a:buSzTx/>
                <a:buFontTx/>
                <a:defRPr/>
              </a:pPr>
              <a:r>
                <a:rPr kumimoji="0" lang="zh-CN" altLang="en-US" sz="4000" kern="1200" cap="none" spc="0" normalizeH="0" baseline="0" noProof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任务四：评估招聘活动</a:t>
              </a:r>
              <a:endParaRPr kumimoji="0" lang="en-US" altLang="zh-CN" sz="4000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Rectangle 347"/>
          <p:cNvSpPr/>
          <p:nvPr/>
        </p:nvSpPr>
        <p:spPr>
          <a:xfrm>
            <a:off x="1979613" y="1308100"/>
            <a:ext cx="5184775" cy="574675"/>
          </a:xfrm>
          <a:prstGeom prst="rect">
            <a:avLst/>
          </a:prstGeom>
          <a:noFill/>
          <a:ln w="9525">
            <a:noFill/>
          </a:ln>
          <a:scene3d>
            <a:camera prst="legacyObliqueBottom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p>
            <a:pPr algn="ctr"/>
            <a:r>
              <a: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一、招聘评估的作用和内容</a:t>
            </a:r>
            <a:endParaRPr lang="zh-CN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1277" name="Rectangle 29"/>
          <p:cNvSpPr/>
          <p:nvPr/>
        </p:nvSpPr>
        <p:spPr>
          <a:xfrm>
            <a:off x="2843213" y="2060575"/>
            <a:ext cx="3457575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（一）招聘评估的作用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692150" y="2754313"/>
            <a:ext cx="7920038" cy="3168650"/>
            <a:chOff x="0" y="0"/>
            <a:chExt cx="12472" cy="4990"/>
          </a:xfrm>
        </p:grpSpPr>
        <p:grpSp>
          <p:nvGrpSpPr>
            <p:cNvPr id="41988" name="Group 31"/>
            <p:cNvGrpSpPr/>
            <p:nvPr/>
          </p:nvGrpSpPr>
          <p:grpSpPr>
            <a:xfrm>
              <a:off x="0" y="315"/>
              <a:ext cx="12472" cy="4675"/>
              <a:chOff x="0" y="0"/>
              <a:chExt cx="14060" cy="6464"/>
            </a:xfrm>
          </p:grpSpPr>
          <p:sp>
            <p:nvSpPr>
              <p:cNvPr id="41989" name="AutoShape 8"/>
              <p:cNvSpPr/>
              <p:nvPr/>
            </p:nvSpPr>
            <p:spPr>
              <a:xfrm>
                <a:off x="0" y="4991"/>
                <a:ext cx="5442" cy="1473"/>
              </a:xfrm>
              <a:prstGeom prst="cube">
                <a:avLst>
                  <a:gd name="adj" fmla="val 83676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6699FF"/>
                  </a:gs>
                </a:gsLst>
                <a:lin ang="18900000" scaled="1"/>
                <a:tileRect/>
              </a:gradFill>
              <a:ln w="9525">
                <a:noFill/>
              </a:ln>
              <a:effectLst>
                <a:outerShdw dist="35921" dir="2699999" algn="ctr" rotWithShape="0">
                  <a:schemeClr val="tx1"/>
                </a:outerShdw>
              </a:effectLst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990" name="AutoShape 53"/>
              <p:cNvSpPr/>
              <p:nvPr/>
            </p:nvSpPr>
            <p:spPr>
              <a:xfrm>
                <a:off x="603" y="1652"/>
                <a:ext cx="3670" cy="4198"/>
              </a:xfrm>
              <a:prstGeom prst="roundRect">
                <a:avLst>
                  <a:gd name="adj" fmla="val 4495"/>
                </a:avLst>
              </a:prstGeom>
              <a:solidFill>
                <a:srgbClr val="DDDDDD"/>
              </a:solidFill>
              <a:ln w="381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991" name="AutoShape 71"/>
              <p:cNvSpPr/>
              <p:nvPr/>
            </p:nvSpPr>
            <p:spPr>
              <a:xfrm>
                <a:off x="4360" y="4196"/>
                <a:ext cx="5442" cy="1473"/>
              </a:xfrm>
              <a:prstGeom prst="cube">
                <a:avLst>
                  <a:gd name="adj" fmla="val 83676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6699FF"/>
                  </a:gs>
                </a:gsLst>
                <a:lin ang="18900000" scaled="1"/>
                <a:tileRect/>
              </a:gradFill>
              <a:ln w="9525">
                <a:noFill/>
              </a:ln>
              <a:effectLst>
                <a:outerShdw dist="35921" dir="2699999" algn="ctr" rotWithShape="0">
                  <a:schemeClr val="tx1"/>
                </a:outerShdw>
              </a:effectLst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992" name="AutoShape 72"/>
              <p:cNvSpPr/>
              <p:nvPr/>
            </p:nvSpPr>
            <p:spPr>
              <a:xfrm>
                <a:off x="8618" y="3405"/>
                <a:ext cx="5442" cy="1473"/>
              </a:xfrm>
              <a:prstGeom prst="cube">
                <a:avLst>
                  <a:gd name="adj" fmla="val 83676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6699FF"/>
                  </a:gs>
                </a:gsLst>
                <a:lin ang="18900000" scaled="1"/>
                <a:tileRect/>
              </a:gradFill>
              <a:ln w="9525">
                <a:noFill/>
              </a:ln>
              <a:effectLst>
                <a:outerShdw dist="35921" dir="2699999" algn="ctr" rotWithShape="0">
                  <a:schemeClr val="tx1"/>
                </a:outerShdw>
              </a:effectLst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993" name="AutoShape 73"/>
              <p:cNvSpPr/>
              <p:nvPr/>
            </p:nvSpPr>
            <p:spPr>
              <a:xfrm>
                <a:off x="5053" y="877"/>
                <a:ext cx="3670" cy="4198"/>
              </a:xfrm>
              <a:prstGeom prst="roundRect">
                <a:avLst>
                  <a:gd name="adj" fmla="val 5588"/>
                </a:avLst>
              </a:prstGeom>
              <a:solidFill>
                <a:srgbClr val="DDDDDD"/>
              </a:solidFill>
              <a:ln w="381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994" name="AutoShape 77"/>
              <p:cNvSpPr/>
              <p:nvPr/>
            </p:nvSpPr>
            <p:spPr>
              <a:xfrm>
                <a:off x="9413" y="0"/>
                <a:ext cx="3670" cy="4197"/>
              </a:xfrm>
              <a:prstGeom prst="roundRect">
                <a:avLst>
                  <a:gd name="adj" fmla="val 6065"/>
                </a:avLst>
              </a:prstGeom>
              <a:solidFill>
                <a:srgbClr val="DDDDDD"/>
              </a:solidFill>
              <a:ln w="381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41995" name="Picture 38" descr="pic_16730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6" y="1208"/>
              <a:ext cx="956" cy="13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6" name="Picture 39" descr="pic_16730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37" y="565"/>
              <a:ext cx="927" cy="13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7" name="Picture 40" descr="pic_16730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92" y="0"/>
              <a:ext cx="927" cy="13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998" name="Text Box 41"/>
            <p:cNvSpPr txBox="1"/>
            <p:nvPr/>
          </p:nvSpPr>
          <p:spPr>
            <a:xfrm>
              <a:off x="741" y="2606"/>
              <a:ext cx="3345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节省开支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1999" name="Text Box 42"/>
            <p:cNvSpPr txBox="1"/>
            <p:nvPr/>
          </p:nvSpPr>
          <p:spPr>
            <a:xfrm>
              <a:off x="4535" y="1813"/>
              <a:ext cx="3342" cy="11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对招聘的工作有效性检验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2000" name="Text Box 43"/>
            <p:cNvSpPr txBox="1"/>
            <p:nvPr/>
          </p:nvSpPr>
          <p:spPr>
            <a:xfrm>
              <a:off x="8392" y="1285"/>
              <a:ext cx="3345" cy="20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对员工的工作绩效、行为、实际能力、工作潜力的评估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127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127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77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2276" name="Rectangle 4"/>
          <p:cNvSpPr/>
          <p:nvPr/>
        </p:nvSpPr>
        <p:spPr>
          <a:xfrm>
            <a:off x="2843213" y="1622425"/>
            <a:ext cx="3457575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（二）招聘结果评估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901700" y="2636838"/>
            <a:ext cx="7704138" cy="3236912"/>
            <a:chOff x="0" y="0"/>
            <a:chExt cx="11227" cy="5441"/>
          </a:xfrm>
        </p:grpSpPr>
        <p:sp>
          <p:nvSpPr>
            <p:cNvPr id="43011" name="Oval 456"/>
            <p:cNvSpPr/>
            <p:nvPr/>
          </p:nvSpPr>
          <p:spPr>
            <a:xfrm>
              <a:off x="1910" y="0"/>
              <a:ext cx="7275" cy="388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2293" name="AutoShape 457"/>
            <p:cNvSpPr/>
            <p:nvPr/>
          </p:nvSpPr>
          <p:spPr bwMode="auto">
            <a:xfrm>
              <a:off x="1134" y="3135"/>
              <a:ext cx="9089" cy="1943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5400" y="10800"/>
                </a:cxn>
                <a:cxn ang="0">
                  <a:pos x="10800" y="16200"/>
                </a:cxn>
                <a:cxn ang="0">
                  <a:pos x="16200" y="10800"/>
                </a:cxn>
                <a:cxn ang="0">
                  <a:pos x="10800" y="5400"/>
                </a:cxn>
                <a:cxn ang="0">
                  <a:pos x="5400" y="10800"/>
                </a:cxn>
              </a:cxnLst>
              <a:rect l="T0" t="T1" r="T2" b="T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>
                    <a:alpha val="20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1"/>
            </a:gradFill>
            <a:ln w="9525" cap="flat" cmpd="sng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82294" name="AutoShape 458"/>
            <p:cNvSpPr/>
            <p:nvPr/>
          </p:nvSpPr>
          <p:spPr bwMode="auto">
            <a:xfrm>
              <a:off x="0" y="2719"/>
              <a:ext cx="11227" cy="2722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5400" y="10800"/>
                </a:cxn>
                <a:cxn ang="0">
                  <a:pos x="10800" y="16200"/>
                </a:cxn>
                <a:cxn ang="0">
                  <a:pos x="16200" y="10800"/>
                </a:cxn>
                <a:cxn ang="0">
                  <a:pos x="10800" y="5400"/>
                </a:cxn>
                <a:cxn ang="0">
                  <a:pos x="5400" y="10800"/>
                </a:cxn>
              </a:cxnLst>
              <a:rect l="T0" t="T1" r="T2" b="T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alpha val="59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cap="flat" cmpd="sng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82295" name="AutoShape 459"/>
            <p:cNvSpPr/>
            <p:nvPr/>
          </p:nvSpPr>
          <p:spPr bwMode="auto">
            <a:xfrm rot="19500000" flipV="1">
              <a:off x="10639" y="3749"/>
              <a:ext cx="537" cy="291"/>
            </a:xfrm>
            <a:custGeom>
              <a:avLst/>
              <a:gdLst>
                <a:gd name="T0" fmla="*/ 2947 w 21600"/>
                <a:gd name="T1" fmla="*/ 2947 h 21600"/>
                <a:gd name="T2" fmla="*/ 18653 w 21600"/>
                <a:gd name="T3" fmla="*/ 18653 h 21600"/>
              </a:gdLst>
              <a:ahLst/>
              <a:cxnLst>
                <a:cxn ang="0">
                  <a:pos x="0" y="0"/>
                </a:cxn>
                <a:cxn ang="0">
                  <a:pos x="2294" y="21600"/>
                </a:cxn>
                <a:cxn ang="0">
                  <a:pos x="19306" y="21600"/>
                </a:cxn>
                <a:cxn ang="0">
                  <a:pos x="21600" y="0"/>
                </a:cxn>
                <a:cxn ang="0">
                  <a:pos x="0" y="0"/>
                </a:cxn>
              </a:cxnLst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294" y="21600"/>
                  </a:lnTo>
                  <a:lnTo>
                    <a:pt x="1930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CE4">
                    <a:alpha val="0"/>
                  </a:srgbClr>
                </a:gs>
                <a:gs pos="100000">
                  <a:schemeClr val="tx1">
                    <a:alpha val="59999"/>
                  </a:schemeClr>
                </a:gs>
              </a:gsLst>
              <a:lin ang="5400000" scaled="1"/>
            </a:gradFill>
            <a:ln w="9525" cap="flat" cmpd="sng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82296" name="AutoShape 460"/>
            <p:cNvSpPr/>
            <p:nvPr/>
          </p:nvSpPr>
          <p:spPr bwMode="auto">
            <a:xfrm rot="600000" flipV="1">
              <a:off x="7445" y="3666"/>
              <a:ext cx="3422" cy="294"/>
            </a:xfrm>
            <a:custGeom>
              <a:avLst/>
              <a:gdLst>
                <a:gd name="T0" fmla="*/ 2467 w 21600"/>
                <a:gd name="T1" fmla="*/ 2467 h 21600"/>
                <a:gd name="T2" fmla="*/ 19133 w 21600"/>
                <a:gd name="T3" fmla="*/ 19133 h 21600"/>
              </a:gdLst>
              <a:ahLst/>
              <a:cxnLst>
                <a:cxn ang="0">
                  <a:pos x="0" y="0"/>
                </a:cxn>
                <a:cxn ang="0">
                  <a:pos x="1334" y="21600"/>
                </a:cxn>
                <a:cxn ang="0">
                  <a:pos x="20266" y="21600"/>
                </a:cxn>
                <a:cxn ang="0">
                  <a:pos x="21600" y="0"/>
                </a:cxn>
                <a:cxn ang="0">
                  <a:pos x="0" y="0"/>
                </a:cxn>
              </a:cxnLst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334" y="21600"/>
                  </a:lnTo>
                  <a:lnTo>
                    <a:pt x="202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CE4">
                    <a:alpha val="0"/>
                  </a:srgbClr>
                </a:gs>
                <a:gs pos="100000">
                  <a:schemeClr val="tx1">
                    <a:alpha val="59999"/>
                  </a:schemeClr>
                </a:gs>
              </a:gsLst>
              <a:lin ang="5400000" scaled="1"/>
            </a:gradFill>
            <a:ln w="9525" cap="flat" cmpd="sng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82297" name="AutoShape 461"/>
            <p:cNvSpPr/>
            <p:nvPr/>
          </p:nvSpPr>
          <p:spPr bwMode="auto">
            <a:xfrm rot="21000000" flipV="1">
              <a:off x="354" y="3680"/>
              <a:ext cx="3422" cy="291"/>
            </a:xfrm>
            <a:custGeom>
              <a:avLst/>
              <a:gdLst>
                <a:gd name="T0" fmla="*/ 2467 w 21600"/>
                <a:gd name="T1" fmla="*/ 2467 h 21600"/>
                <a:gd name="T2" fmla="*/ 19133 w 21600"/>
                <a:gd name="T3" fmla="*/ 19133 h 21600"/>
              </a:gdLst>
              <a:ahLst/>
              <a:cxnLst>
                <a:cxn ang="0">
                  <a:pos x="0" y="0"/>
                </a:cxn>
                <a:cxn ang="0">
                  <a:pos x="1334" y="21600"/>
                </a:cxn>
                <a:cxn ang="0">
                  <a:pos x="20266" y="21600"/>
                </a:cxn>
                <a:cxn ang="0">
                  <a:pos x="21600" y="0"/>
                </a:cxn>
                <a:cxn ang="0">
                  <a:pos x="0" y="0"/>
                </a:cxn>
              </a:cxnLst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334" y="21600"/>
                  </a:lnTo>
                  <a:lnTo>
                    <a:pt x="202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CE4">
                    <a:alpha val="0"/>
                  </a:srgbClr>
                </a:gs>
                <a:gs pos="100000">
                  <a:schemeClr val="tx1">
                    <a:alpha val="59999"/>
                  </a:schemeClr>
                </a:gs>
              </a:gsLst>
              <a:lin ang="5400000" scaled="1"/>
            </a:gradFill>
            <a:ln w="9525" cap="flat" cmpd="sng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82298" name="AutoShape 462"/>
            <p:cNvSpPr/>
            <p:nvPr/>
          </p:nvSpPr>
          <p:spPr bwMode="auto">
            <a:xfrm rot="2100000" flipV="1">
              <a:off x="79" y="3749"/>
              <a:ext cx="534" cy="291"/>
            </a:xfrm>
            <a:custGeom>
              <a:avLst/>
              <a:gdLst>
                <a:gd name="T0" fmla="*/ 2947 w 21600"/>
                <a:gd name="T1" fmla="*/ 2947 h 21600"/>
                <a:gd name="T2" fmla="*/ 18653 w 21600"/>
                <a:gd name="T3" fmla="*/ 18653 h 21600"/>
              </a:gdLst>
              <a:ahLst/>
              <a:cxnLst>
                <a:cxn ang="0">
                  <a:pos x="0" y="0"/>
                </a:cxn>
                <a:cxn ang="0">
                  <a:pos x="2294" y="21600"/>
                </a:cxn>
                <a:cxn ang="0">
                  <a:pos x="19306" y="21600"/>
                </a:cxn>
                <a:cxn ang="0">
                  <a:pos x="21600" y="0"/>
                </a:cxn>
                <a:cxn ang="0">
                  <a:pos x="0" y="0"/>
                </a:cxn>
              </a:cxnLst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294" y="21600"/>
                  </a:lnTo>
                  <a:lnTo>
                    <a:pt x="1930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CE4">
                    <a:alpha val="0"/>
                  </a:srgbClr>
                </a:gs>
                <a:gs pos="100000">
                  <a:schemeClr val="tx1">
                    <a:alpha val="59999"/>
                  </a:schemeClr>
                </a:gs>
              </a:gsLst>
              <a:lin ang="5400000" scaled="1"/>
            </a:gradFill>
            <a:ln w="9525" cap="flat" cmpd="sng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018" name="Rectangle 463"/>
            <p:cNvSpPr/>
            <p:nvPr/>
          </p:nvSpPr>
          <p:spPr>
            <a:xfrm>
              <a:off x="384" y="595"/>
              <a:ext cx="3422" cy="3108"/>
            </a:xfrm>
            <a:prstGeom prst="rect">
              <a:avLst/>
            </a:prstGeom>
            <a:gradFill rotWithShape="0">
              <a:gsLst>
                <a:gs pos="0">
                  <a:srgbClr val="214C4F"/>
                </a:gs>
                <a:gs pos="100000">
                  <a:schemeClr val="tx1"/>
                </a:gs>
              </a:gsLst>
              <a:lin ang="5400000" scaled="1"/>
              <a:tileRect/>
            </a:gradFill>
            <a:ln w="9525"/>
            <a:scene3d>
              <a:camera prst="legacyPerspectiveTopLeft">
                <a:rot lat="0" lon="204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214C4F"/>
              </a:extrusionClr>
            </a:sp3d>
          </p:spPr>
          <p:txBody>
            <a:bodyPr wrap="none" anchor="ctr">
              <a:flatTx/>
            </a:bodyPr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19" name="Rectangle 464"/>
            <p:cNvSpPr/>
            <p:nvPr/>
          </p:nvSpPr>
          <p:spPr>
            <a:xfrm>
              <a:off x="438" y="644"/>
              <a:ext cx="3316" cy="301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>
                    <a:alpha val="59998"/>
                  </a:schemeClr>
                </a:gs>
              </a:gsLst>
              <a:lin ang="18900000" scaled="1"/>
              <a:tileRect/>
            </a:gradFill>
            <a:ln w="9525"/>
            <a:scene3d>
              <a:camera prst="legacyPerspectiveTopLeft">
                <a:rot lat="0" lon="204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20" name="Rectangle 465"/>
            <p:cNvSpPr/>
            <p:nvPr/>
          </p:nvSpPr>
          <p:spPr>
            <a:xfrm>
              <a:off x="7445" y="595"/>
              <a:ext cx="3421" cy="3108"/>
            </a:xfrm>
            <a:prstGeom prst="rect">
              <a:avLst/>
            </a:prstGeom>
            <a:gradFill rotWithShape="0">
              <a:gsLst>
                <a:gs pos="0">
                  <a:srgbClr val="214C4F"/>
                </a:gs>
                <a:gs pos="100000">
                  <a:schemeClr val="tx1"/>
                </a:gs>
              </a:gsLst>
              <a:lin ang="5400000" scaled="1"/>
              <a:tileRect/>
            </a:gradFill>
            <a:ln w="9525"/>
            <a:scene3d>
              <a:camera prst="legacyPerspectiveTopRight">
                <a:rot lat="0" lon="12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214C4F"/>
              </a:extrusionClr>
            </a:sp3d>
          </p:spPr>
          <p:txBody>
            <a:bodyPr wrap="none" anchor="ctr">
              <a:flatTx/>
            </a:bodyPr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21" name="Rectangle 466"/>
            <p:cNvSpPr/>
            <p:nvPr/>
          </p:nvSpPr>
          <p:spPr>
            <a:xfrm>
              <a:off x="7499" y="644"/>
              <a:ext cx="3315" cy="3012"/>
            </a:xfrm>
            <a:prstGeom prst="rect">
              <a:avLst/>
            </a:prstGeom>
            <a:gradFill rotWithShape="0">
              <a:gsLst>
                <a:gs pos="0">
                  <a:schemeClr val="bg2">
                    <a:alpha val="59998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/>
            <a:scene3d>
              <a:camera prst="legacyPerspectiveTopRight">
                <a:rot lat="0" lon="12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2303" name="AutoShape 467"/>
            <p:cNvSpPr/>
            <p:nvPr/>
          </p:nvSpPr>
          <p:spPr bwMode="auto">
            <a:xfrm rot="10800000" flipH="1">
              <a:off x="1027" y="702"/>
              <a:ext cx="9089" cy="2917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15019" y="6443"/>
                </a:cxn>
                <a:cxn ang="0">
                  <a:pos x="10800" y="4735"/>
                </a:cxn>
                <a:cxn ang="0">
                  <a:pos x="5098" y="8732"/>
                </a:cxn>
                <a:cxn ang="0">
                  <a:pos x="646" y="7118"/>
                </a:cxn>
                <a:cxn ang="0">
                  <a:pos x="10800" y="0"/>
                </a:cxn>
                <a:cxn ang="0">
                  <a:pos x="18313" y="3042"/>
                </a:cxn>
                <a:cxn ang="0">
                  <a:pos x="20192" y="1102"/>
                </a:cxn>
                <a:cxn ang="0">
                  <a:pos x="20307" y="8268"/>
                </a:cxn>
                <a:cxn ang="0">
                  <a:pos x="13141" y="8382"/>
                </a:cxn>
                <a:cxn ang="0">
                  <a:pos x="15019" y="6443"/>
                </a:cxn>
              </a:cxnLst>
              <a:rect l="T0" t="T1" r="T2" b="T3"/>
              <a:pathLst>
                <a:path w="21600" h="21600">
                  <a:moveTo>
                    <a:pt x="15019" y="6443"/>
                  </a:moveTo>
                  <a:cubicBezTo>
                    <a:pt x="13888" y="5347"/>
                    <a:pt x="12374" y="4735"/>
                    <a:pt x="10800" y="4735"/>
                  </a:cubicBezTo>
                  <a:cubicBezTo>
                    <a:pt x="8247" y="4734"/>
                    <a:pt x="5968" y="6332"/>
                    <a:pt x="5098" y="8732"/>
                  </a:cubicBezTo>
                  <a:lnTo>
                    <a:pt x="646" y="7118"/>
                  </a:lnTo>
                  <a:cubicBezTo>
                    <a:pt x="2196" y="2845"/>
                    <a:pt x="6255" y="-1"/>
                    <a:pt x="10800" y="0"/>
                  </a:cubicBezTo>
                  <a:cubicBezTo>
                    <a:pt x="13604" y="0"/>
                    <a:pt x="16299" y="1091"/>
                    <a:pt x="18313" y="3042"/>
                  </a:cubicBezTo>
                  <a:lnTo>
                    <a:pt x="20192" y="1102"/>
                  </a:lnTo>
                  <a:lnTo>
                    <a:pt x="20307" y="8268"/>
                  </a:lnTo>
                  <a:lnTo>
                    <a:pt x="13141" y="8382"/>
                  </a:lnTo>
                  <a:lnTo>
                    <a:pt x="15019" y="6443"/>
                  </a:lnTo>
                  <a:close/>
                </a:path>
              </a:pathLst>
            </a:custGeom>
            <a:noFill/>
            <a:ln w="28575" cap="rnd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023" name="Text Box 470"/>
            <p:cNvSpPr txBox="1"/>
            <p:nvPr/>
          </p:nvSpPr>
          <p:spPr>
            <a:xfrm>
              <a:off x="680" y="795"/>
              <a:ext cx="2721" cy="667"/>
            </a:xfrm>
            <a:prstGeom prst="rect">
              <a:avLst/>
            </a:prstGeom>
            <a:noFill/>
            <a:ln w="9525">
              <a:noFill/>
            </a:ln>
            <a:effectLst>
              <a:outerShdw dist="17961" dir="2699999" algn="ctr" rotWithShape="0">
                <a:schemeClr val="tx1"/>
              </a:outerShdw>
            </a:effectLst>
          </p:spPr>
          <p:txBody>
            <a:bodyPr anchor="t">
              <a:spAutoFit/>
            </a:bodyPr>
            <a:p>
              <a:pPr marL="85725" indent="-85725" algn="ctr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成本效益评估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3024" name="Text Box 471"/>
            <p:cNvSpPr txBox="1"/>
            <p:nvPr/>
          </p:nvSpPr>
          <p:spPr>
            <a:xfrm>
              <a:off x="7917" y="680"/>
              <a:ext cx="2566" cy="718"/>
            </a:xfrm>
            <a:prstGeom prst="rect">
              <a:avLst/>
            </a:prstGeom>
            <a:noFill/>
            <a:ln w="9525">
              <a:noFill/>
            </a:ln>
            <a:effectLst>
              <a:outerShdw dist="17961" dir="2699999" algn="ctr" rotWithShape="0">
                <a:schemeClr val="tx1"/>
              </a:outerShdw>
            </a:effectLst>
          </p:spPr>
          <p:txBody>
            <a:bodyPr anchor="t">
              <a:spAutoFit/>
            </a:bodyPr>
            <a:p>
              <a:pPr marL="85725" indent="-85725" algn="ctr">
                <a:lnSpc>
                  <a:spcPct val="110000"/>
                </a:lnSpc>
              </a:pPr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录用人员评估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82306" name="AutoShape 472"/>
            <p:cNvSpPr/>
            <p:nvPr/>
          </p:nvSpPr>
          <p:spPr bwMode="auto">
            <a:xfrm rot="10800000" flipH="1">
              <a:off x="1027" y="691"/>
              <a:ext cx="9089" cy="2914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15019" y="6443"/>
                </a:cxn>
                <a:cxn ang="0">
                  <a:pos x="10800" y="4735"/>
                </a:cxn>
                <a:cxn ang="0">
                  <a:pos x="5098" y="8732"/>
                </a:cxn>
                <a:cxn ang="0">
                  <a:pos x="646" y="7118"/>
                </a:cxn>
                <a:cxn ang="0">
                  <a:pos x="10800" y="0"/>
                </a:cxn>
                <a:cxn ang="0">
                  <a:pos x="18313" y="3042"/>
                </a:cxn>
                <a:cxn ang="0">
                  <a:pos x="20192" y="1102"/>
                </a:cxn>
                <a:cxn ang="0">
                  <a:pos x="20307" y="8268"/>
                </a:cxn>
                <a:cxn ang="0">
                  <a:pos x="13141" y="8382"/>
                </a:cxn>
                <a:cxn ang="0">
                  <a:pos x="15019" y="6443"/>
                </a:cxn>
              </a:cxnLst>
              <a:rect l="T0" t="T1" r="T2" b="T3"/>
              <a:pathLst>
                <a:path w="21600" h="21600">
                  <a:moveTo>
                    <a:pt x="15019" y="6443"/>
                  </a:moveTo>
                  <a:cubicBezTo>
                    <a:pt x="13888" y="5347"/>
                    <a:pt x="12374" y="4735"/>
                    <a:pt x="10800" y="4735"/>
                  </a:cubicBezTo>
                  <a:cubicBezTo>
                    <a:pt x="8247" y="4734"/>
                    <a:pt x="5968" y="6332"/>
                    <a:pt x="5098" y="8732"/>
                  </a:cubicBezTo>
                  <a:lnTo>
                    <a:pt x="646" y="7118"/>
                  </a:lnTo>
                  <a:cubicBezTo>
                    <a:pt x="2196" y="2845"/>
                    <a:pt x="6255" y="-1"/>
                    <a:pt x="10800" y="0"/>
                  </a:cubicBezTo>
                  <a:cubicBezTo>
                    <a:pt x="13604" y="0"/>
                    <a:pt x="16299" y="1091"/>
                    <a:pt x="18313" y="3042"/>
                  </a:cubicBezTo>
                  <a:lnTo>
                    <a:pt x="20192" y="1102"/>
                  </a:lnTo>
                  <a:lnTo>
                    <a:pt x="20307" y="8268"/>
                  </a:lnTo>
                  <a:lnTo>
                    <a:pt x="13141" y="8382"/>
                  </a:lnTo>
                  <a:lnTo>
                    <a:pt x="15019" y="6443"/>
                  </a:lnTo>
                  <a:close/>
                </a:path>
              </a:pathLst>
            </a:custGeom>
            <a:gradFill rotWithShape="1">
              <a:gsLst>
                <a:gs pos="0">
                  <a:srgbClr val="663300"/>
                </a:gs>
                <a:gs pos="50000">
                  <a:srgbClr val="2F1800"/>
                </a:gs>
                <a:gs pos="100000">
                  <a:srgbClr val="663300"/>
                </a:gs>
              </a:gsLst>
              <a:lin ang="0" scaled="1"/>
            </a:gradFill>
            <a:ln w="9525" cap="flat" cmpd="sng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43026" name="Group 35"/>
            <p:cNvGrpSpPr/>
            <p:nvPr/>
          </p:nvGrpSpPr>
          <p:grpSpPr>
            <a:xfrm>
              <a:off x="1295" y="2348"/>
              <a:ext cx="8277" cy="1184"/>
              <a:chOff x="0" y="0"/>
              <a:chExt cx="3510" cy="553"/>
            </a:xfrm>
          </p:grpSpPr>
          <p:pic>
            <p:nvPicPr>
              <p:cNvPr id="43027" name="AutoShape 473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3510" cy="55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3028" name="Text Box 37"/>
              <p:cNvSpPr txBox="1"/>
              <p:nvPr/>
            </p:nvSpPr>
            <p:spPr>
              <a:xfrm rot="10800000">
                <a:off x="451" y="-607"/>
                <a:ext cx="2726" cy="9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rot="10800000"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227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227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Rectangle 347"/>
          <p:cNvSpPr/>
          <p:nvPr/>
        </p:nvSpPr>
        <p:spPr>
          <a:xfrm>
            <a:off x="2555875" y="1204913"/>
            <a:ext cx="4032250" cy="574675"/>
          </a:xfrm>
          <a:prstGeom prst="rect">
            <a:avLst/>
          </a:prstGeom>
          <a:noFill/>
          <a:ln w="9525">
            <a:noFill/>
          </a:ln>
          <a:scene3d>
            <a:camera prst="legacyObliqueBottom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p>
            <a:pPr algn="ctr"/>
            <a:r>
              <a: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二、招聘方法的评估</a:t>
            </a:r>
            <a:endParaRPr lang="zh-CN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3300" name="Rectangle 4"/>
          <p:cNvSpPr/>
          <p:nvPr/>
        </p:nvSpPr>
        <p:spPr>
          <a:xfrm>
            <a:off x="2843213" y="2027238"/>
            <a:ext cx="3457575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（一）信度的评估方法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298450" y="2365375"/>
            <a:ext cx="8666163" cy="3222625"/>
            <a:chOff x="0" y="0"/>
            <a:chExt cx="5459" cy="2030"/>
          </a:xfrm>
        </p:grpSpPr>
        <p:sp>
          <p:nvSpPr>
            <p:cNvPr id="44036" name="Rectangle 447"/>
            <p:cNvSpPr/>
            <p:nvPr/>
          </p:nvSpPr>
          <p:spPr>
            <a:xfrm rot="1800000">
              <a:off x="475" y="521"/>
              <a:ext cx="1361" cy="907"/>
            </a:xfrm>
            <a:prstGeom prst="rect">
              <a:avLst/>
            </a:prstGeom>
            <a:solidFill>
              <a:srgbClr val="000000">
                <a:alpha val="29802"/>
              </a:srgbClr>
            </a:soli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37" name="Oval 448"/>
            <p:cNvSpPr/>
            <p:nvPr/>
          </p:nvSpPr>
          <p:spPr>
            <a:xfrm>
              <a:off x="0" y="33"/>
              <a:ext cx="1247" cy="1247"/>
            </a:xfrm>
            <a:prstGeom prst="ellipse">
              <a:avLst/>
            </a:prstGeom>
            <a:solidFill>
              <a:srgbClr val="000000">
                <a:alpha val="29802"/>
              </a:srgbClr>
            </a:soli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38" name="AutoShape 449"/>
            <p:cNvSpPr/>
            <p:nvPr/>
          </p:nvSpPr>
          <p:spPr>
            <a:xfrm>
              <a:off x="1603" y="760"/>
              <a:ext cx="3856" cy="1270"/>
            </a:xfrm>
            <a:prstGeom prst="rightArrow">
              <a:avLst>
                <a:gd name="adj1" fmla="val 67083"/>
                <a:gd name="adj2" fmla="val 18892"/>
              </a:avLst>
            </a:prstGeom>
            <a:solidFill>
              <a:srgbClr val="000000">
                <a:alpha val="29802"/>
              </a:srgbClr>
            </a:soli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39" name="Oval 450"/>
            <p:cNvSpPr/>
            <p:nvPr/>
          </p:nvSpPr>
          <p:spPr>
            <a:xfrm>
              <a:off x="3963" y="771"/>
              <a:ext cx="1247" cy="1247"/>
            </a:xfrm>
            <a:prstGeom prst="ellipse">
              <a:avLst/>
            </a:prstGeom>
            <a:solidFill>
              <a:srgbClr val="000000">
                <a:alpha val="29802"/>
              </a:srgbClr>
            </a:soli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40" name="Oval 451"/>
            <p:cNvSpPr/>
            <p:nvPr/>
          </p:nvSpPr>
          <p:spPr>
            <a:xfrm>
              <a:off x="2670" y="771"/>
              <a:ext cx="1247" cy="1247"/>
            </a:xfrm>
            <a:prstGeom prst="ellipse">
              <a:avLst/>
            </a:prstGeom>
            <a:solidFill>
              <a:srgbClr val="000000">
                <a:alpha val="29802"/>
              </a:srgbClr>
            </a:soli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41" name="Oval 452"/>
            <p:cNvSpPr/>
            <p:nvPr/>
          </p:nvSpPr>
          <p:spPr>
            <a:xfrm>
              <a:off x="1377" y="771"/>
              <a:ext cx="1247" cy="1247"/>
            </a:xfrm>
            <a:prstGeom prst="ellipse">
              <a:avLst/>
            </a:prstGeom>
            <a:solidFill>
              <a:srgbClr val="000000">
                <a:alpha val="29802"/>
              </a:srgbClr>
            </a:soli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42" name="AutoShape 453"/>
            <p:cNvSpPr/>
            <p:nvPr/>
          </p:nvSpPr>
          <p:spPr>
            <a:xfrm>
              <a:off x="1603" y="714"/>
              <a:ext cx="3856" cy="1270"/>
            </a:xfrm>
            <a:prstGeom prst="rightArrow">
              <a:avLst>
                <a:gd name="adj1" fmla="val 67083"/>
                <a:gd name="adj2" fmla="val 18892"/>
              </a:avLst>
            </a:prstGeom>
            <a:solidFill>
              <a:srgbClr val="56AF2E"/>
            </a:soli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43" name="Rectangle 454"/>
            <p:cNvSpPr/>
            <p:nvPr/>
          </p:nvSpPr>
          <p:spPr>
            <a:xfrm rot="1800000">
              <a:off x="227" y="414"/>
              <a:ext cx="1655" cy="907"/>
            </a:xfrm>
            <a:prstGeom prst="rect">
              <a:avLst/>
            </a:prstGeom>
            <a:solidFill>
              <a:srgbClr val="56AF2E"/>
            </a:soli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44" name="Oval 455"/>
            <p:cNvSpPr/>
            <p:nvPr/>
          </p:nvSpPr>
          <p:spPr>
            <a:xfrm>
              <a:off x="3963" y="725"/>
              <a:ext cx="1247" cy="1247"/>
            </a:xfrm>
            <a:prstGeom prst="ellipse">
              <a:avLst/>
            </a:prstGeom>
            <a:solidFill>
              <a:srgbClr val="56AF2E"/>
            </a:soli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4045" name="Group 55"/>
            <p:cNvGrpSpPr/>
            <p:nvPr/>
          </p:nvGrpSpPr>
          <p:grpSpPr>
            <a:xfrm>
              <a:off x="4133" y="895"/>
              <a:ext cx="907" cy="907"/>
              <a:chOff x="0" y="0"/>
              <a:chExt cx="1230" cy="1232"/>
            </a:xfrm>
          </p:grpSpPr>
          <p:sp>
            <p:nvSpPr>
              <p:cNvPr id="44046" name="Oval 457"/>
              <p:cNvSpPr/>
              <p:nvPr/>
            </p:nvSpPr>
            <p:spPr>
              <a:xfrm>
                <a:off x="0" y="0"/>
                <a:ext cx="1230" cy="123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47" name="Oval 458"/>
              <p:cNvSpPr/>
              <p:nvPr/>
            </p:nvSpPr>
            <p:spPr>
              <a:xfrm>
                <a:off x="15" y="7"/>
                <a:ext cx="1201" cy="120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48" name="Oval 459"/>
              <p:cNvSpPr/>
              <p:nvPr/>
            </p:nvSpPr>
            <p:spPr>
              <a:xfrm>
                <a:off x="27" y="18"/>
                <a:ext cx="1143" cy="1123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49" name="Oval 460"/>
              <p:cNvSpPr/>
              <p:nvPr/>
            </p:nvSpPr>
            <p:spPr>
              <a:xfrm>
                <a:off x="94" y="50"/>
                <a:ext cx="1017" cy="91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4050" name="Oval 461"/>
            <p:cNvSpPr/>
            <p:nvPr/>
          </p:nvSpPr>
          <p:spPr>
            <a:xfrm>
              <a:off x="2670" y="725"/>
              <a:ext cx="1247" cy="1247"/>
            </a:xfrm>
            <a:prstGeom prst="ellipse">
              <a:avLst/>
            </a:prstGeom>
            <a:solidFill>
              <a:srgbClr val="56AF2E"/>
            </a:soli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51" name="Oval 462"/>
            <p:cNvSpPr/>
            <p:nvPr/>
          </p:nvSpPr>
          <p:spPr>
            <a:xfrm>
              <a:off x="1377" y="725"/>
              <a:ext cx="1247" cy="1247"/>
            </a:xfrm>
            <a:prstGeom prst="ellipse">
              <a:avLst/>
            </a:prstGeom>
            <a:solidFill>
              <a:srgbClr val="56AF2E"/>
            </a:soli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4052" name="Group 62"/>
            <p:cNvGrpSpPr/>
            <p:nvPr/>
          </p:nvGrpSpPr>
          <p:grpSpPr>
            <a:xfrm>
              <a:off x="1547" y="895"/>
              <a:ext cx="907" cy="907"/>
              <a:chOff x="0" y="0"/>
              <a:chExt cx="1230" cy="1232"/>
            </a:xfrm>
          </p:grpSpPr>
          <p:sp>
            <p:nvSpPr>
              <p:cNvPr id="44053" name="Oval 464"/>
              <p:cNvSpPr/>
              <p:nvPr/>
            </p:nvSpPr>
            <p:spPr>
              <a:xfrm>
                <a:off x="0" y="0"/>
                <a:ext cx="1230" cy="123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54" name="Oval 465"/>
              <p:cNvSpPr/>
              <p:nvPr/>
            </p:nvSpPr>
            <p:spPr>
              <a:xfrm>
                <a:off x="15" y="7"/>
                <a:ext cx="1201" cy="120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55" name="Oval 466"/>
              <p:cNvSpPr/>
              <p:nvPr/>
            </p:nvSpPr>
            <p:spPr>
              <a:xfrm>
                <a:off x="27" y="18"/>
                <a:ext cx="1143" cy="1123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56" name="Oval 467"/>
              <p:cNvSpPr/>
              <p:nvPr/>
            </p:nvSpPr>
            <p:spPr>
              <a:xfrm>
                <a:off x="94" y="50"/>
                <a:ext cx="1017" cy="91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3363" name="Line 477"/>
            <p:cNvSpPr>
              <a:spLocks noChangeShapeType="1"/>
            </p:cNvSpPr>
            <p:nvPr/>
          </p:nvSpPr>
          <p:spPr bwMode="auto">
            <a:xfrm>
              <a:off x="1104" y="851"/>
              <a:ext cx="454" cy="26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tailEnd type="stealth" w="med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058" name="Oval 478"/>
            <p:cNvSpPr/>
            <p:nvPr/>
          </p:nvSpPr>
          <p:spPr>
            <a:xfrm>
              <a:off x="27" y="0"/>
              <a:ext cx="1247" cy="1247"/>
            </a:xfrm>
            <a:prstGeom prst="ellipse">
              <a:avLst/>
            </a:prstGeom>
            <a:solidFill>
              <a:srgbClr val="56AF2E"/>
            </a:soli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4059" name="Group 69"/>
            <p:cNvGrpSpPr/>
            <p:nvPr/>
          </p:nvGrpSpPr>
          <p:grpSpPr>
            <a:xfrm>
              <a:off x="197" y="170"/>
              <a:ext cx="907" cy="907"/>
              <a:chOff x="0" y="0"/>
              <a:chExt cx="1230" cy="1232"/>
            </a:xfrm>
          </p:grpSpPr>
          <p:sp>
            <p:nvSpPr>
              <p:cNvPr id="44060" name="Oval 480"/>
              <p:cNvSpPr/>
              <p:nvPr/>
            </p:nvSpPr>
            <p:spPr>
              <a:xfrm>
                <a:off x="0" y="0"/>
                <a:ext cx="1230" cy="123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61" name="Oval 481"/>
              <p:cNvSpPr/>
              <p:nvPr/>
            </p:nvSpPr>
            <p:spPr>
              <a:xfrm>
                <a:off x="15" y="7"/>
                <a:ext cx="1201" cy="120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62" name="Oval 482"/>
              <p:cNvSpPr/>
              <p:nvPr/>
            </p:nvSpPr>
            <p:spPr>
              <a:xfrm>
                <a:off x="27" y="18"/>
                <a:ext cx="1143" cy="1123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63" name="Oval 483"/>
              <p:cNvSpPr/>
              <p:nvPr/>
            </p:nvSpPr>
            <p:spPr>
              <a:xfrm>
                <a:off x="94" y="50"/>
                <a:ext cx="1017" cy="91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3370" name="Line 485"/>
            <p:cNvSpPr>
              <a:spLocks noChangeShapeType="1"/>
            </p:cNvSpPr>
            <p:nvPr/>
          </p:nvSpPr>
          <p:spPr bwMode="auto">
            <a:xfrm>
              <a:off x="3827" y="1349"/>
              <a:ext cx="22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tailEnd type="stealth" w="med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83371" name="Line 484"/>
            <p:cNvSpPr>
              <a:spLocks noChangeShapeType="1"/>
            </p:cNvSpPr>
            <p:nvPr/>
          </p:nvSpPr>
          <p:spPr bwMode="auto">
            <a:xfrm>
              <a:off x="2534" y="1349"/>
              <a:ext cx="22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tailEnd type="stealth" w="med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44066" name="Group 76"/>
            <p:cNvGrpSpPr/>
            <p:nvPr/>
          </p:nvGrpSpPr>
          <p:grpSpPr>
            <a:xfrm>
              <a:off x="2840" y="895"/>
              <a:ext cx="907" cy="907"/>
              <a:chOff x="0" y="0"/>
              <a:chExt cx="1230" cy="1232"/>
            </a:xfrm>
          </p:grpSpPr>
          <p:sp>
            <p:nvSpPr>
              <p:cNvPr id="44067" name="Oval 494"/>
              <p:cNvSpPr/>
              <p:nvPr/>
            </p:nvSpPr>
            <p:spPr>
              <a:xfrm>
                <a:off x="0" y="0"/>
                <a:ext cx="1230" cy="123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68" name="Oval 495"/>
              <p:cNvSpPr/>
              <p:nvPr/>
            </p:nvSpPr>
            <p:spPr>
              <a:xfrm>
                <a:off x="15" y="7"/>
                <a:ext cx="1201" cy="120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69" name="Oval 496"/>
              <p:cNvSpPr/>
              <p:nvPr/>
            </p:nvSpPr>
            <p:spPr>
              <a:xfrm>
                <a:off x="27" y="18"/>
                <a:ext cx="1143" cy="1123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70" name="Oval 497"/>
              <p:cNvSpPr/>
              <p:nvPr/>
            </p:nvSpPr>
            <p:spPr>
              <a:xfrm>
                <a:off x="94" y="50"/>
                <a:ext cx="1017" cy="91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4071" name="Rectangle 510"/>
            <p:cNvSpPr/>
            <p:nvPr/>
          </p:nvSpPr>
          <p:spPr>
            <a:xfrm>
              <a:off x="1449" y="1168"/>
              <a:ext cx="1082" cy="231"/>
            </a:xfrm>
            <a:prstGeom prst="rect">
              <a:avLst/>
            </a:prstGeom>
            <a:noFill/>
            <a:ln w="9525">
              <a:noFill/>
            </a:ln>
            <a:effectLst>
              <a:outerShdw dist="17961" dir="2699999" algn="ctr" rotWithShape="0">
                <a:schemeClr val="bg2"/>
              </a:outerShdw>
            </a:effectLst>
          </p:spPr>
          <p:txBody>
            <a:bodyPr wrap="none" lIns="92075" tIns="46038" rIns="92075" bIns="46038" anchor="t">
              <a:spAutoFit/>
            </a:bodyPr>
            <a:p>
              <a:pPr algn="ctr" eaLnBrk="0" hangingPunct="0">
                <a:lnSpc>
                  <a:spcPct val="90000"/>
                </a:lnSpc>
              </a:pPr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复本信度评估</a:t>
              </a:r>
              <a:endParaRPr lang="en-US" altLang="zh-CN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4072" name="Rectangle 511"/>
            <p:cNvSpPr/>
            <p:nvPr/>
          </p:nvSpPr>
          <p:spPr>
            <a:xfrm>
              <a:off x="125" y="415"/>
              <a:ext cx="1034" cy="404"/>
            </a:xfrm>
            <a:prstGeom prst="rect">
              <a:avLst/>
            </a:prstGeom>
            <a:noFill/>
            <a:ln w="9525">
              <a:noFill/>
            </a:ln>
            <a:effectLst>
              <a:outerShdw dist="17961" dir="2699999" algn="ctr" rotWithShape="0">
                <a:schemeClr val="bg2"/>
              </a:outerShdw>
            </a:effectLst>
          </p:spPr>
          <p:txBody>
            <a:bodyPr lIns="92075" tIns="46038" rIns="92075" bIns="46038" anchor="t">
              <a:spAutoFit/>
            </a:bodyPr>
            <a:p>
              <a:pPr algn="ctr" eaLnBrk="0" hangingPunct="0">
                <a:lnSpc>
                  <a:spcPct val="90000"/>
                </a:lnSpc>
              </a:pPr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再测信度评估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4073" name="Rectangle 512"/>
            <p:cNvSpPr/>
            <p:nvPr/>
          </p:nvSpPr>
          <p:spPr>
            <a:xfrm>
              <a:off x="2826" y="1127"/>
              <a:ext cx="921" cy="404"/>
            </a:xfrm>
            <a:prstGeom prst="rect">
              <a:avLst/>
            </a:prstGeom>
            <a:noFill/>
            <a:ln w="9525">
              <a:noFill/>
            </a:ln>
            <a:effectLst>
              <a:outerShdw dist="17961" dir="2699999" algn="ctr" rotWithShape="0">
                <a:schemeClr val="bg2"/>
              </a:outerShdw>
            </a:effectLst>
          </p:spPr>
          <p:txBody>
            <a:bodyPr wrap="none" lIns="92075" tIns="46038" rIns="92075" bIns="46038" anchor="t">
              <a:spAutoFit/>
            </a:bodyPr>
            <a:p>
              <a:pPr algn="ctr" eaLnBrk="0" hangingPunct="0">
                <a:lnSpc>
                  <a:spcPct val="90000"/>
                </a:lnSpc>
              </a:pPr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内部一致性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信度评估</a:t>
              </a:r>
              <a:endParaRPr lang="en-US" altLang="zh-CN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4074" name="Rectangle 513"/>
            <p:cNvSpPr/>
            <p:nvPr/>
          </p:nvSpPr>
          <p:spPr>
            <a:xfrm>
              <a:off x="4128" y="1123"/>
              <a:ext cx="921" cy="404"/>
            </a:xfrm>
            <a:prstGeom prst="rect">
              <a:avLst/>
            </a:prstGeom>
            <a:noFill/>
            <a:ln w="9525">
              <a:noFill/>
            </a:ln>
            <a:effectLst>
              <a:outerShdw dist="17961" dir="2699999" algn="ctr" rotWithShape="0">
                <a:schemeClr val="bg2"/>
              </a:outerShdw>
            </a:effectLst>
          </p:spPr>
          <p:txBody>
            <a:bodyPr wrap="none" lIns="92075" tIns="46038" rIns="92075" bIns="46038" anchor="t">
              <a:spAutoFit/>
            </a:bodyPr>
            <a:p>
              <a:pPr algn="ctr" eaLnBrk="0" hangingPunct="0">
                <a:lnSpc>
                  <a:spcPct val="90000"/>
                </a:lnSpc>
              </a:pPr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评分一致性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信度评估</a:t>
              </a:r>
              <a:endParaRPr lang="ko-KR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330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330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7" name="图片 1" descr="timg (1)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6763" y="4921250"/>
            <a:ext cx="2532062" cy="189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24" name="Rectangle 4"/>
          <p:cNvSpPr/>
          <p:nvPr/>
        </p:nvSpPr>
        <p:spPr>
          <a:xfrm>
            <a:off x="2843213" y="1631950"/>
            <a:ext cx="3457575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（二）效度的评估方法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835025" y="2743200"/>
            <a:ext cx="7940675" cy="2784475"/>
            <a:chOff x="0" y="0"/>
            <a:chExt cx="11844" cy="4471"/>
          </a:xfrm>
        </p:grpSpPr>
        <p:sp>
          <p:nvSpPr>
            <p:cNvPr id="45060" name="Oval 2"/>
            <p:cNvSpPr/>
            <p:nvPr/>
          </p:nvSpPr>
          <p:spPr>
            <a:xfrm>
              <a:off x="2782" y="0"/>
              <a:ext cx="6193" cy="2640"/>
            </a:xfrm>
            <a:prstGeom prst="ellipse">
              <a:avLst/>
            </a:prstGeom>
            <a:noFill/>
            <a:ln w="12700" cap="flat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scene3d>
              <a:camera prst="legacyPerspectiveFront">
                <a:rot lat="20100000" lon="20100000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p>
              <a:pPr algn="ctr" eaLnBrk="0" hangingPunct="0"/>
              <a:endParaRPr lang="ko-KR" altLang="en-US" dirty="0">
                <a:latin typeface="Times New Roman" panose="02020603050405020304" pitchFamily="18" charset="0"/>
                <a:ea typeface="Gulim" pitchFamily="34" charset="-127"/>
              </a:endParaRPr>
            </a:p>
          </p:txBody>
        </p:sp>
        <p:sp>
          <p:nvSpPr>
            <p:cNvPr id="45061" name="Text Box 4"/>
            <p:cNvSpPr txBox="1"/>
            <p:nvPr/>
          </p:nvSpPr>
          <p:spPr>
            <a:xfrm>
              <a:off x="3970" y="3831"/>
              <a:ext cx="3515" cy="6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latinLnBrk="1"/>
              <a:r>
                <a:rPr lang="zh-CN" altLang="zh-CN" dirty="0">
                  <a:latin typeface="Verdana" panose="020B0604030504040204" pitchFamily="34" charset="0"/>
                  <a:ea typeface="黑体" panose="02010609060101010101" pitchFamily="49" charset="-122"/>
                </a:rPr>
                <a:t>构想效度评估</a:t>
              </a:r>
              <a:endParaRPr lang="zh-CN" altLang="zh-CN" dirty="0">
                <a:latin typeface="Verdana" panose="020B060403050404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45062" name="Text Box 5"/>
            <p:cNvSpPr txBox="1"/>
            <p:nvPr/>
          </p:nvSpPr>
          <p:spPr>
            <a:xfrm>
              <a:off x="7584" y="3069"/>
              <a:ext cx="4260" cy="6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latinLnBrk="1"/>
              <a:r>
                <a:rPr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效标关联效度评估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5063" name="Text Box 6"/>
            <p:cNvSpPr txBox="1"/>
            <p:nvPr/>
          </p:nvSpPr>
          <p:spPr>
            <a:xfrm>
              <a:off x="0" y="2494"/>
              <a:ext cx="3627" cy="6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zh-CN" altLang="zh-CN" dirty="0">
                  <a:latin typeface="Verdana" panose="020B0604030504040204" pitchFamily="34" charset="0"/>
                  <a:ea typeface="黑体" panose="02010609060101010101" pitchFamily="49" charset="-122"/>
                </a:rPr>
                <a:t>内容评估</a:t>
              </a:r>
              <a:endParaRPr lang="zh-CN" altLang="zh-CN" dirty="0">
                <a:latin typeface="Verdana" panose="020B060403050404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45064" name="AutoShape 7"/>
            <p:cNvSpPr/>
            <p:nvPr/>
          </p:nvSpPr>
          <p:spPr>
            <a:xfrm rot="2820000">
              <a:off x="2643" y="2126"/>
              <a:ext cx="758" cy="48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/>
            <a:p>
              <a:pPr>
                <a:buSzTx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65" name="AutoShape 8"/>
            <p:cNvSpPr/>
            <p:nvPr/>
          </p:nvSpPr>
          <p:spPr>
            <a:xfrm>
              <a:off x="5169" y="2957"/>
              <a:ext cx="857" cy="42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66" name="AutoShape 9"/>
            <p:cNvSpPr/>
            <p:nvPr/>
          </p:nvSpPr>
          <p:spPr>
            <a:xfrm rot="-2880000">
              <a:off x="8186" y="2495"/>
              <a:ext cx="758" cy="48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/>
            <a:p>
              <a:pPr>
                <a:buSzTx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2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2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25766" y="1897378"/>
            <a:ext cx="8153400" cy="2606675"/>
          </a:xfrm>
        </p:spPr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本项目结束</a:t>
            </a:r>
            <a:endParaRPr kumimoji="0" lang="zh-CN" altLang="en-US" sz="6000" b="1" i="0" u="none" strike="noStrike" kern="0" cap="none" spc="0" normalizeH="0" baseline="0" noProof="0" dirty="0" smtClean="0"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solidFill>
                  <a:schemeClr val="accent4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谢谢聆听</a:t>
            </a:r>
            <a:endParaRPr kumimoji="0" lang="zh-CN" altLang="en-US" sz="6000" b="1" i="0" u="none" strike="noStrike" kern="0" cap="none" spc="0" normalizeH="0" baseline="0" noProof="0" dirty="0" smtClean="0">
              <a:solidFill>
                <a:schemeClr val="accent4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主题1_2">
  <a:themeElements>
    <a:clrScheme name="主题1_2 3">
      <a:dk1>
        <a:srgbClr val="003366"/>
      </a:dk1>
      <a:lt1>
        <a:srgbClr val="FFFFFF"/>
      </a:lt1>
      <a:dk2>
        <a:srgbClr val="000000"/>
      </a:dk2>
      <a:lt2>
        <a:srgbClr val="DDDDDD"/>
      </a:lt2>
      <a:accent1>
        <a:srgbClr val="2A8ED2"/>
      </a:accent1>
      <a:accent2>
        <a:srgbClr val="7BD254"/>
      </a:accent2>
      <a:accent3>
        <a:srgbClr val="FFFFFF"/>
      </a:accent3>
      <a:accent4>
        <a:srgbClr val="002A56"/>
      </a:accent4>
      <a:accent5>
        <a:srgbClr val="ACC6E5"/>
      </a:accent5>
      <a:accent6>
        <a:srgbClr val="6FBE4B"/>
      </a:accent6>
      <a:hlink>
        <a:srgbClr val="269063"/>
      </a:hlink>
      <a:folHlink>
        <a:srgbClr val="878FA5"/>
      </a:folHlink>
    </a:clrScheme>
    <a:fontScheme name="主题1_2">
      <a:majorFont>
        <a:latin typeface="Verdana"/>
        <a:ea typeface="华文新魏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rgbClr val="CCFF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rgbClr val="CCFF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主题1_2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1B9AD9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1_2 2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399D72"/>
        </a:accent1>
        <a:accent2>
          <a:srgbClr val="E3DE15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CEC912"/>
        </a:accent6>
        <a:hlink>
          <a:srgbClr val="66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1_2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2A8ED2"/>
        </a:accent1>
        <a:accent2>
          <a:srgbClr val="7BD254"/>
        </a:accent2>
        <a:accent3>
          <a:srgbClr val="FFFFFF"/>
        </a:accent3>
        <a:accent4>
          <a:srgbClr val="002A56"/>
        </a:accent4>
        <a:accent5>
          <a:srgbClr val="ACC6E5"/>
        </a:accent5>
        <a:accent6>
          <a:srgbClr val="6FBE4B"/>
        </a:accent6>
        <a:hlink>
          <a:srgbClr val="269063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WPS 演示</Application>
  <PresentationFormat/>
  <Paragraphs>57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Times New Roman</vt:lpstr>
      <vt:lpstr>黑体</vt:lpstr>
      <vt:lpstr>Verdana</vt:lpstr>
      <vt:lpstr>华文新魏</vt:lpstr>
      <vt:lpstr>Calibri</vt:lpstr>
      <vt:lpstr>楷体</vt:lpstr>
      <vt:lpstr>微软雅黑</vt:lpstr>
      <vt:lpstr>Arial Unicode MS</vt:lpstr>
      <vt:lpstr>GulimChe</vt:lpstr>
      <vt:lpstr>Malgun Gothic</vt:lpstr>
      <vt:lpstr>Gulim</vt:lpstr>
      <vt:lpstr>主题1_2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她貌</cp:lastModifiedBy>
  <cp:revision>241</cp:revision>
  <dcterms:created xsi:type="dcterms:W3CDTF">2019-05-08T01:36:00Z</dcterms:created>
  <dcterms:modified xsi:type="dcterms:W3CDTF">2019-05-15T11:18:15Z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2052-11.1.0.8597</vt:lpwstr>
  </property>
</Properties>
</file>