
<file path=[Content_Types].xml><?xml version="1.0" encoding="utf-8"?>
<Types xmlns="http://schemas.openxmlformats.org/package/2006/content-types">
  <Default Extension="jpeg" ContentType="image/jpeg"/>
  <Default Extension="vml" ContentType="application/vnd.openxmlformats-officedocument.vmlDrawing"/>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activeX/activeX1.bin" ContentType="application/vnd.ms-office.activeX"/>
  <Override PartName="/ppt/activeX/activeX1.xml" ContentType="application/vnd.ms-office.activeX+xml"/>
  <Override PartName="/ppt/activeX/activeX2.bin" ContentType="application/vnd.ms-office.activeX"/>
  <Override PartName="/ppt/activeX/activeX2.xml" ContentType="application/vnd.ms-office.activeX+xml"/>
  <Override PartName="/ppt/activeX/activeX3.bin" ContentType="application/vnd.ms-office.activeX"/>
  <Override PartName="/ppt/activeX/activeX3.xml" ContentType="application/vnd.ms-office.activeX+xml"/>
  <Override PartName="/ppt/activeX/activeX4.bin" ContentType="application/vnd.ms-office.activeX"/>
  <Override PartName="/ppt/activeX/activeX4.xml" ContentType="application/vnd.ms-office.activeX+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handoutMasterIdLst>
    <p:handoutMasterId r:id="rId19"/>
  </p:handoutMasterIdLst>
  <p:sldIdLst>
    <p:sldId id="987" r:id="rId3"/>
    <p:sldId id="988" r:id="rId4"/>
    <p:sldId id="952" r:id="rId5"/>
    <p:sldId id="928" r:id="rId6"/>
    <p:sldId id="929" r:id="rId7"/>
    <p:sldId id="930" r:id="rId8"/>
    <p:sldId id="931" r:id="rId9"/>
    <p:sldId id="932" r:id="rId10"/>
    <p:sldId id="933" r:id="rId11"/>
    <p:sldId id="934" r:id="rId12"/>
    <p:sldId id="935" r:id="rId13"/>
    <p:sldId id="936" r:id="rId14"/>
    <p:sldId id="937" r:id="rId15"/>
    <p:sldId id="938" r:id="rId16"/>
    <p:sldId id="986" r:id="rId17"/>
  </p:sldIdLst>
  <p:sldSz cx="9144000" cy="6858000" type="screen4x3"/>
  <p:notesSz cx="6858000" cy="9947275"/>
  <p:defaultTextStyle>
    <a:defPPr>
      <a:defRPr lang="zh-CN"/>
    </a:defPPr>
    <a:lvl1pPr marL="0" lvl="0"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1pPr>
    <a:lvl2pPr marL="457200" lvl="1"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2pPr>
    <a:lvl3pPr marL="914400" lvl="2"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3pPr>
    <a:lvl4pPr marL="1371600" lvl="3"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4pPr>
    <a:lvl5pPr marL="1828800" lvl="4"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5pPr>
    <a:lvl6pPr marL="2286000" lvl="5"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6pPr>
    <a:lvl7pPr marL="2743200" lvl="6"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7pPr>
    <a:lvl8pPr marL="3200400" lvl="7"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8pPr>
    <a:lvl9pPr marL="3657600" lvl="8" indent="0" algn="l" defTabSz="914400" rtl="0" eaLnBrk="1" fontAlgn="base" latinLnBrk="0" hangingPunct="1">
      <a:lnSpc>
        <a:spcPct val="100000"/>
      </a:lnSpc>
      <a:spcBef>
        <a:spcPct val="0"/>
      </a:spcBef>
      <a:spcAft>
        <a:spcPct val="0"/>
      </a:spcAft>
      <a:buNone/>
      <a:defRPr sz="2000" b="1" i="0" u="none" kern="1200" baseline="0">
        <a:solidFill>
          <a:schemeClr val="tx2"/>
        </a:solidFill>
        <a:latin typeface="Times New Roman" panose="02020603050405020304" pitchFamily="18"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CCFF66"/>
    <a:srgbClr val="CCFF33"/>
    <a:srgbClr val="FFCCFF"/>
    <a:srgbClr val="2BBFEF"/>
    <a:srgbClr val="C72DED"/>
    <a:srgbClr val="6666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41"/>
    <p:restoredTop sz="86811"/>
  </p:normalViewPr>
  <p:slideViewPr>
    <p:cSldViewPr showGuides="1">
      <p:cViewPr varScale="1">
        <p:scale>
          <a:sx n="64" d="100"/>
          <a:sy n="64" d="100"/>
        </p:scale>
        <p:origin x="1566" y="78"/>
      </p:cViewPr>
      <p:guideLst>
        <p:guide orient="horz" pos="2016"/>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handoutMaster" Target="handoutMasters/handoutMaster1.xml"/><Relationship Id="rId18" Type="http://schemas.openxmlformats.org/officeDocument/2006/relationships/notesMaster" Target="notesMasters/notesMaster1.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activeX/activeX4.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85346" name="Rectangle 2"/>
          <p:cNvSpPr>
            <a:spLocks noGrp="1" noChangeArrowheads="1"/>
          </p:cNvSpPr>
          <p:nvPr>
            <p:ph type="hdr" sz="quarter"/>
          </p:nvPr>
        </p:nvSpPr>
        <p:spPr bwMode="auto">
          <a:xfrm>
            <a:off x="0" y="0"/>
            <a:ext cx="2971800"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347" name="Rectangle 3"/>
          <p:cNvSpPr>
            <a:spLocks noGrp="1" noChangeArrowheads="1"/>
          </p:cNvSpPr>
          <p:nvPr>
            <p:ph type="dt" sz="quarter" idx="1"/>
          </p:nvPr>
        </p:nvSpPr>
        <p:spPr bwMode="auto">
          <a:xfrm>
            <a:off x="3884613" y="0"/>
            <a:ext cx="2971800"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86EA938D-6CBE-40B3-9297-39A77125DC3A}"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348" name="Rectangle 4"/>
          <p:cNvSpPr>
            <a:spLocks noGrp="1" noChangeArrowheads="1"/>
          </p:cNvSpPr>
          <p:nvPr>
            <p:ph type="ftr" sz="quarter" idx="2"/>
          </p:nvPr>
        </p:nvSpPr>
        <p:spPr bwMode="auto">
          <a:xfrm>
            <a:off x="0" y="9448800"/>
            <a:ext cx="2971800"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85349" name="Rectangle 5"/>
          <p:cNvSpPr>
            <a:spLocks noGrp="1" noChangeArrowheads="1"/>
          </p:cNvSpPr>
          <p:nvPr>
            <p:ph type="sldNum" sz="quarter" idx="3"/>
          </p:nvPr>
        </p:nvSpPr>
        <p:spPr bwMode="auto">
          <a:xfrm>
            <a:off x="3884613" y="9448800"/>
            <a:ext cx="2971800"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383C676D-FEF1-46EB-833B-E01507A848AD}"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noChangeArrowheads="1"/>
          </p:cNvSpPr>
          <p:nvPr>
            <p:ph type="hdr" sz="quarter"/>
          </p:nvPr>
        </p:nvSpPr>
        <p:spPr bwMode="auto">
          <a:xfrm>
            <a:off x="0" y="0"/>
            <a:ext cx="2970213" cy="496888"/>
          </a:xfrm>
          <a:prstGeom prst="rect">
            <a:avLst/>
          </a:prstGeom>
          <a:noFill/>
          <a:ln w="9525">
            <a:noFill/>
            <a:miter lim="800000"/>
          </a:ln>
          <a:effectLst/>
        </p:spPr>
        <p:txBody>
          <a:bodyPr vert="horz" wrap="square" lIns="91440" tIns="45720" rIns="91440" bIns="45720" numCol="1" anchor="t"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47" name="Rectangle 3"/>
          <p:cNvSpPr>
            <a:spLocks noGrp="1" noChangeArrowheads="1"/>
          </p:cNvSpPr>
          <p:nvPr>
            <p:ph type="dt" idx="1"/>
          </p:nvPr>
        </p:nvSpPr>
        <p:spPr bwMode="auto">
          <a:xfrm>
            <a:off x="3883025" y="0"/>
            <a:ext cx="2973388" cy="496888"/>
          </a:xfrm>
          <a:prstGeom prst="rect">
            <a:avLst/>
          </a:prstGeom>
          <a:noFill/>
          <a:ln w="9525">
            <a:noFill/>
            <a:miter lim="800000"/>
          </a:ln>
          <a:effectLst/>
        </p:spPr>
        <p:txBody>
          <a:bodyPr vert="horz" wrap="square" lIns="91440" tIns="45720" rIns="91440" bIns="45720" numCol="1" anchor="t" anchorCtr="0" compatLnSpc="1"/>
          <a:lstStyle>
            <a:lvl1pPr algn="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582389D2-D6EF-455B-9982-01EE11F9A383}" type="datetimeFigureOut">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8196" name="Rectangle 4"/>
          <p:cNvSpPr>
            <a:spLocks noGrp="1" noRot="1"/>
          </p:cNvSpPr>
          <p:nvPr>
            <p:ph type="sldImg"/>
          </p:nvPr>
        </p:nvSpPr>
        <p:spPr>
          <a:xfrm>
            <a:off x="942975" y="746125"/>
            <a:ext cx="4973638" cy="3730625"/>
          </a:xfrm>
          <a:prstGeom prst="rect">
            <a:avLst/>
          </a:prstGeom>
          <a:noFill/>
          <a:ln w="9525">
            <a:noFill/>
          </a:ln>
        </p:spPr>
      </p:sp>
      <p:sp>
        <p:nvSpPr>
          <p:cNvPr id="6149" name="Rectangle 5"/>
          <p:cNvSpPr>
            <a:spLocks noGrp="1" noRot="1" noChangeArrowheads="1"/>
          </p:cNvSpPr>
          <p:nvPr>
            <p:ph type="body" sz="quarter" idx="3"/>
          </p:nvPr>
        </p:nvSpPr>
        <p:spPr bwMode="auto">
          <a:xfrm>
            <a:off x="685800" y="4724400"/>
            <a:ext cx="5486400" cy="4476750"/>
          </a:xfrm>
          <a:prstGeom prst="rect">
            <a:avLst/>
          </a:prstGeom>
          <a:noFill/>
          <a:ln w="9525">
            <a:noFill/>
            <a:miter lim="800000"/>
          </a:ln>
          <a:effectLst/>
        </p:spPr>
        <p:txBody>
          <a:bodyPr vert="horz" wrap="square" lIns="91440" tIns="45720" rIns="91440" bIns="45720" numCol="1" anchor="ctr" anchorCtr="0" compatLnSpc="1"/>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Calibri" panose="020F0502020204030204" pitchFamily="34" charset="0"/>
              <a:ea typeface="宋体" panose="02010600030101010101" pitchFamily="2" charset="-122"/>
              <a:cs typeface="+mn-cs"/>
            </a:endParaRPr>
          </a:p>
        </p:txBody>
      </p:sp>
      <p:sp>
        <p:nvSpPr>
          <p:cNvPr id="6150" name="Rectangle 6"/>
          <p:cNvSpPr>
            <a:spLocks noGrp="1" noChangeArrowheads="1"/>
          </p:cNvSpPr>
          <p:nvPr>
            <p:ph type="ftr" sz="quarter" idx="4"/>
          </p:nvPr>
        </p:nvSpPr>
        <p:spPr bwMode="auto">
          <a:xfrm>
            <a:off x="0" y="9448800"/>
            <a:ext cx="2970213" cy="496888"/>
          </a:xfrm>
          <a:prstGeom prst="rect">
            <a:avLst/>
          </a:prstGeom>
          <a:noFill/>
          <a:ln w="9525">
            <a:noFill/>
            <a:miter lim="800000"/>
          </a:ln>
          <a:effectLst/>
        </p:spPr>
        <p:txBody>
          <a:bodyPr vert="horz" wrap="square" lIns="91440" tIns="45720" rIns="91440" bIns="45720" numCol="1" anchor="b" anchorCtr="0" compatLnSpc="1"/>
          <a:lstStyle>
            <a:lvl1pPr eaLnBrk="0" hangingPunct="0">
              <a:defRPr sz="1200" b="0">
                <a:solidFill>
                  <a:schemeClr val="tx1"/>
                </a:solidFill>
                <a:effectLst/>
                <a:latin typeface="Arial" panose="020B0604020202020204" pitchFamily="34" charset="0"/>
                <a:ea typeface="宋体" panose="02010600030101010101" pitchFamily="2" charset="-122"/>
              </a:defRPr>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6151" name="Rectangle 7"/>
          <p:cNvSpPr>
            <a:spLocks noGrp="1" noChangeArrowheads="1"/>
          </p:cNvSpPr>
          <p:nvPr>
            <p:ph type="sldNum" sz="quarter" idx="5"/>
          </p:nvPr>
        </p:nvSpPr>
        <p:spPr bwMode="auto">
          <a:xfrm>
            <a:off x="3883025" y="9448800"/>
            <a:ext cx="2973388" cy="496888"/>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b="0">
                <a:solidFill>
                  <a:schemeClr val="tx1"/>
                </a:solidFill>
                <a:latin typeface="Arial" panose="020B0604020202020204" pitchFamily="34" charset="0"/>
                <a:ea typeface="宋体" panose="02010600030101010101" pitchFamily="2" charset="-122"/>
              </a:defRPr>
            </a:lvl1pPr>
          </a:lstStyle>
          <a:p>
            <a:pPr marL="0" marR="0" lvl="0" indent="0" algn="r" defTabSz="914400" rtl="0" eaLnBrk="0" fontAlgn="base" latinLnBrk="0" hangingPunct="0">
              <a:lnSpc>
                <a:spcPct val="100000"/>
              </a:lnSpc>
              <a:spcBef>
                <a:spcPct val="0"/>
              </a:spcBef>
              <a:spcAft>
                <a:spcPct val="0"/>
              </a:spcAft>
              <a:buClrTx/>
              <a:buSzTx/>
              <a:buFontTx/>
              <a:buNone/>
              <a:defRPr/>
            </a:pPr>
            <a:fld id="{03581F18-CA28-4D8C-A4B6-F30DC935F7B2}" type="slidenum">
              <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en-US"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vmlDrawing" Target="../drawings/vmlDrawing3.vml"/><Relationship Id="rId4" Type="http://schemas.openxmlformats.org/officeDocument/2006/relationships/image" Target="../media/image3.wmf"/><Relationship Id="rId3" Type="http://schemas.openxmlformats.org/officeDocument/2006/relationships/control" Target="../activeX/activeX3.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image" Target="../media/image3.wmf"/><Relationship Id="rId3" Type="http://schemas.openxmlformats.org/officeDocument/2006/relationships/control" Target="../activeX/activeX4.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image" Target="../media/image3.wmf"/><Relationship Id="rId3" Type="http://schemas.openxmlformats.org/officeDocument/2006/relationships/control" Target="../activeX/activeX1.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5" Type="http://schemas.openxmlformats.org/officeDocument/2006/relationships/vmlDrawing" Target="../drawings/vmlDrawing2.vml"/><Relationship Id="rId4" Type="http://schemas.openxmlformats.org/officeDocument/2006/relationships/image" Target="../media/image3.wmf"/><Relationship Id="rId3" Type="http://schemas.openxmlformats.org/officeDocument/2006/relationships/control" Target="../activeX/activeX2.xm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pPr fontAlgn="base"/>
            <a:r>
              <a:rPr lang="zh-CN" altLang="en-US" strike="noStrike" noProof="1" smtClean="0"/>
              <a:t>单击此处编辑母版副标题样式</a:t>
            </a:r>
            <a:endParaRPr lang="zh-CN" altLang="en-US" strike="noStrike"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5127" name="" r:id="rId3" imgW="1871662" imgH="476250"/>
        </mc:Choice>
        <mc:Fallback>
          <p:control name="" r:id="rId3" imgW="1871662" imgH="476250">
            <p:pic>
              <p:nvPicPr>
                <p:cNvPr id="0" name="Host Control  5126"/>
                <p:cNvPicPr/>
                <p:nvPr userDrawn="1"/>
              </p:nvPicPr>
              <p:blipFill>
                <a:blip r:embed="rId4"/>
                <a:stretch>
                  <a:fillRect/>
                </a:stretch>
              </p:blipFill>
              <p:spPr>
                <a:xfrm>
                  <a:off x="7237413" y="5589588"/>
                  <a:ext cx="1871662" cy="476250"/>
                </a:xfrm>
                <a:prstGeom prst="rect">
                  <a:avLst/>
                </a:prstGeom>
              </p:spPr>
            </p:pic>
          </p:control>
        </mc:Fallback>
      </mc:AlternateContent>
    </p:controls>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5113" y="274638"/>
            <a:ext cx="2071687" cy="5675312"/>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395288" y="274638"/>
            <a:ext cx="6067425" cy="5675312"/>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ontrols>
      <mc:AlternateContent xmlns:mc="http://schemas.openxmlformats.org/markup-compatibility/2006">
        <mc:Choice xmlns:v="urn:schemas-microsoft-com:vml" Requires="v">
          <p:control spid="6151" name="" r:id="rId3" imgW="1871662" imgH="476250"/>
        </mc:Choice>
        <mc:Fallback>
          <p:control name="" r:id="rId3" imgW="1871662" imgH="476250">
            <p:pic>
              <p:nvPicPr>
                <p:cNvPr id="0" name="Host Control  6150"/>
                <p:cNvPicPr/>
                <p:nvPr userDrawn="1"/>
              </p:nvPicPr>
              <p:blipFill>
                <a:blip r:embed="rId4"/>
                <a:stretch>
                  <a:fillRect/>
                </a:stretch>
              </p:blipFill>
              <p:spPr>
                <a:xfrm>
                  <a:off x="7237413" y="5589588"/>
                  <a:ext cx="1871662" cy="476250"/>
                </a:xfrm>
                <a:prstGeom prst="rect">
                  <a:avLst/>
                </a:prstGeom>
              </p:spPr>
            </p:pic>
          </p:control>
        </mc:Fallback>
      </mc:AlternateContent>
    </p:controls>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395288" y="1341438"/>
            <a:ext cx="4064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4611688" y="1341438"/>
            <a:ext cx="4064000" cy="4608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sz="3200"/>
            </a:lvl1p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rotWithShape="0">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3079" name="" r:id="rId3" imgW="1871662" imgH="476250"/>
        </mc:Choice>
        <mc:Fallback>
          <p:control name="" r:id="rId3" imgW="1871662" imgH="476250">
            <p:pic>
              <p:nvPicPr>
                <p:cNvPr id="0" name="Host Control  3078"/>
                <p:cNvPicPr/>
                <p:nvPr userDrawn="1"/>
              </p:nvPicPr>
              <p:blipFill>
                <a:blip r:embed="rId4"/>
                <a:stretch>
                  <a:fillRect/>
                </a:stretch>
              </p:blipFill>
              <p:spPr>
                <a:xfrm>
                  <a:off x="7237413" y="5589588"/>
                  <a:ext cx="1871662" cy="476250"/>
                </a:xfrm>
                <a:prstGeom prst="rect">
                  <a:avLst/>
                </a:prstGeom>
              </p:spPr>
            </p:pic>
          </p:control>
        </mc:Fallback>
      </mc:AlternateContent>
    </p:controls>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1792288" y="612775"/>
            <a:ext cx="5486400" cy="4114800"/>
          </a:xfrm>
        </p:spPr>
        <p:txBody>
          <a:bodyPr vert="horz" wrap="square" lIns="180000" tIns="180000" rIns="180000" bIns="18000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endParaRPr kumimoji="0" lang="zh-CN" altLang="en-US" sz="3200" b="0" i="0" u="none" strike="noStrike" kern="0" cap="none" spc="0" normalizeH="0" baseline="0" noProof="0" smtClean="0">
              <a:ln>
                <a:noFill/>
              </a:ln>
              <a:solidFill>
                <a:schemeClr val="tx2"/>
              </a:solidFill>
              <a:effectLst>
                <a:outerShdw blurRad="38100" dist="38100" dir="2700000" algn="tl">
                  <a:srgbClr val="C0C0C0"/>
                </a:outerShdw>
              </a:effectLst>
              <a:uLnTx/>
              <a:uFillTx/>
              <a:latin typeface="+mn-lt"/>
              <a:ea typeface="+mn-ea"/>
              <a:cs typeface="+mn-cs"/>
            </a:endParaRPr>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fontAlgn="base"/>
            <a:r>
              <a:rPr lang="zh-CN" altLang="en-US" strike="noStrike" noProof="1" smtClean="0"/>
              <a:t>单击此处编辑母版文本样式</a:t>
            </a:r>
            <a:endParaRPr lang="zh-CN" altLang="en-US" strike="noStrike" noProof="1" smtClean="0"/>
          </a:p>
        </p:txBody>
      </p:sp>
    </p:spTree>
    <p:controls>
      <mc:AlternateContent xmlns:mc="http://schemas.openxmlformats.org/markup-compatibility/2006">
        <mc:Choice xmlns:v="urn:schemas-microsoft-com:vml" Requires="v">
          <p:control spid="4103" name="" r:id="rId3" imgW="1871662" imgH="476250"/>
        </mc:Choice>
        <mc:Fallback>
          <p:control name="" r:id="rId3" imgW="1871662" imgH="476250">
            <p:pic>
              <p:nvPicPr>
                <p:cNvPr id="0" name="Host Control  4102"/>
                <p:cNvPicPr/>
                <p:nvPr userDrawn="1"/>
              </p:nvPicPr>
              <p:blipFill>
                <a:blip r:embed="rId4"/>
                <a:stretch>
                  <a:fillRect/>
                </a:stretch>
              </p:blipFill>
              <p:spPr>
                <a:xfrm>
                  <a:off x="7237413" y="5545138"/>
                  <a:ext cx="1871662" cy="476250"/>
                </a:xfrm>
                <a:prstGeom prst="rect">
                  <a:avLst/>
                </a:prstGeom>
              </p:spPr>
            </p:pic>
          </p:control>
        </mc:Fallback>
      </mc:AlternateContent>
    </p:controls>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sp>
        <p:nvSpPr>
          <p:cNvPr id="2055" name="Rectangle 30"/>
          <p:cNvSpPr>
            <a:spLocks noChangeArrowheads="1"/>
          </p:cNvSpPr>
          <p:nvPr userDrawn="1"/>
        </p:nvSpPr>
        <p:spPr bwMode="auto">
          <a:xfrm>
            <a:off x="12700" y="1025525"/>
            <a:ext cx="444500" cy="346075"/>
          </a:xfrm>
          <a:prstGeom prst="rect">
            <a:avLst/>
          </a:prstGeom>
          <a:gradFill rotWithShape="1">
            <a:gsLst>
              <a:gs pos="0">
                <a:srgbClr val="FFFFFF">
                  <a:alpha val="37999"/>
                </a:srgbClr>
              </a:gs>
              <a:gs pos="50000">
                <a:srgbClr val="D1D1D1">
                  <a:alpha val="17999"/>
                </a:srgbClr>
              </a:gs>
              <a:gs pos="100000">
                <a:srgbClr val="FFFFFF">
                  <a:alpha val="37999"/>
                </a:srgbClr>
              </a:gs>
            </a:gsLst>
            <a:lin ang="0" scaled="1"/>
          </a:gradFill>
          <a:ln w="9525">
            <a:noFill/>
            <a:miter lim="800000"/>
          </a:ln>
        </p:spPr>
        <p:txBody>
          <a:bodyPr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6" name="Rectangle 30"/>
          <p:cNvSpPr>
            <a:spLocks noChangeArrowheads="1"/>
          </p:cNvSpPr>
          <p:nvPr userDrawn="1"/>
        </p:nvSpPr>
        <p:spPr bwMode="auto">
          <a:xfrm>
            <a:off x="12700" y="1008063"/>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7" name="Rectangle 31"/>
          <p:cNvSpPr>
            <a:spLocks noChangeArrowheads="1"/>
          </p:cNvSpPr>
          <p:nvPr userDrawn="1"/>
        </p:nvSpPr>
        <p:spPr bwMode="auto">
          <a:xfrm>
            <a:off x="0" y="990600"/>
            <a:ext cx="358775" cy="381000"/>
          </a:xfrm>
          <a:prstGeom prst="rect">
            <a:avLst/>
          </a:prstGeom>
          <a:gradFill rotWithShape="1">
            <a:gsLst>
              <a:gs pos="0">
                <a:schemeClr val="bg1">
                  <a:alpha val="37999"/>
                </a:schemeClr>
              </a:gs>
              <a:gs pos="50000">
                <a:srgbClr val="D1D1D1">
                  <a:alpha val="17999"/>
                </a:srgbClr>
              </a:gs>
              <a:gs pos="100000">
                <a:schemeClr val="bg1">
                  <a:alpha val="37999"/>
                </a:schemeClr>
              </a:gs>
            </a:gsLst>
            <a:lin ang="0" scaled="1"/>
          </a:gradFill>
          <a:ln w="9525">
            <a:noFill/>
            <a:miter lim="800000"/>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62" name="Rectangle 14"/>
          <p:cNvSpPr>
            <a:spLocks noGrp="1" noChangeArrowheads="1"/>
          </p:cNvSpPr>
          <p:nvPr>
            <p:ph type="body" idx="1"/>
          </p:nvPr>
        </p:nvSpPr>
        <p:spPr bwMode="auto">
          <a:xfrm>
            <a:off x="395288" y="1341438"/>
            <a:ext cx="8280400" cy="4608513"/>
          </a:xfrm>
          <a:prstGeom prst="rect">
            <a:avLst/>
          </a:prstGeom>
          <a:noFill/>
          <a:ln w="9525">
            <a:noFill/>
            <a:miter lim="800000"/>
          </a:ln>
          <a:effectLst/>
        </p:spPr>
        <p:txBody>
          <a:bodyPr vert="horz" wrap="square" lIns="180000" tIns="180000" rIns="180000" bIns="180000" numCol="1" anchor="t" anchorCtr="0" compatLnSpc="1"/>
          <a:lstStyle/>
          <a:p>
            <a:pPr lvl="0" fontAlgn="base"/>
            <a:r>
              <a:rPr lang="zh-CN" altLang="en-US" strike="noStrike" noProof="1" dirty="0" smtClean="0"/>
              <a:t>        单击此处编辑母版文本样式</a:t>
            </a:r>
            <a:endParaRPr lang="zh-CN" altLang="en-US" strike="noStrike" noProof="1" dirty="0" smtClean="0"/>
          </a:p>
        </p:txBody>
      </p:sp>
      <p:sp>
        <p:nvSpPr>
          <p:cNvPr id="1030" name="WordArt 16"/>
          <p:cNvSpPr/>
          <p:nvPr userDrawn="1"/>
        </p:nvSpPr>
        <p:spPr>
          <a:xfrm>
            <a:off x="395288" y="684212"/>
            <a:ext cx="1371600" cy="1028700"/>
          </a:xfrm>
          <a:prstGeom prst="rect">
            <a:avLst/>
          </a:prstGeom>
        </p:spPr>
        <p:txBody>
          <a:bodyPr wrap="none" fromWordArt="1">
            <a:prstTxWarp prst="textSlantUp">
              <a:avLst>
                <a:gd name="adj" fmla="val 55556"/>
              </a:avLst>
            </a:prstTxWarp>
            <a:normAutofit/>
            <a:scene3d>
              <a:camera prst="orthographicFront"/>
              <a:lightRig rig="balanced" dir="t">
                <a:rot lat="0" lon="0" rev="0"/>
              </a:lightRig>
            </a:scene3d>
            <a:sp3d prstMaterial="metal"/>
          </a:bodyPr>
          <a:p>
            <a:pPr lvl="0" algn="ctr" fontAlgn="base">
              <a:buClrTx/>
              <a:buSzTx/>
              <a:buFontTx/>
            </a:pPr>
            <a:r>
              <a:rPr lang="zh-CN" altLang="en-US" sz="3600" strike="noStrike" noProof="1">
                <a:solidFill>
                  <a:schemeClr val="accent5">
                    <a:lumMod val="7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rPr>
              <a:t>项目四</a:t>
            </a:r>
            <a:endParaRPr lang="zh-CN" altLang="en-US" sz="3600" strike="noStrike" noProof="1">
              <a:solidFill>
                <a:schemeClr val="accent5">
                  <a:lumMod val="75000"/>
                </a:schemeClr>
              </a:solidFill>
              <a:effectLst>
                <a:outerShdw blurRad="38100" dist="25400" dir="5400000" algn="ctr" rotWithShape="0">
                  <a:srgbClr val="6E747A">
                    <a:alpha val="43000"/>
                  </a:srgbClr>
                </a:outerShdw>
              </a:effectLst>
              <a:latin typeface="黑体" panose="02010609060101010101" pitchFamily="49" charset="-122"/>
              <a:ea typeface="黑体" panose="02010609060101010101" pitchFamily="49" charset="-122"/>
              <a:cs typeface="+mn-cs"/>
              <a:sym typeface="+mn-ea"/>
            </a:endParaRPr>
          </a:p>
        </p:txBody>
      </p:sp>
      <p:sp>
        <p:nvSpPr>
          <p:cNvPr id="3" name="WordArt 17"/>
          <p:cNvSpPr/>
          <p:nvPr userDrawn="1"/>
        </p:nvSpPr>
        <p:spPr>
          <a:xfrm>
            <a:off x="7813675" y="3175"/>
            <a:ext cx="1330325" cy="180975"/>
          </a:xfrm>
          <a:prstGeom prst="rect">
            <a:avLst/>
          </a:prstGeom>
        </p:spPr>
        <p:txBody>
          <a:bodyPr wrap="none" fromWordArt="1">
            <a:prstTxWarp prst="textPlain">
              <a:avLst>
                <a:gd name="adj" fmla="val 50000"/>
              </a:avLst>
            </a:prstTxWarp>
            <a:normAutofit fontScale="50000"/>
          </a:bodyPr>
          <a:p>
            <a:pPr lvl="0" algn="ctr" fontAlgn="base">
              <a:buClrTx/>
              <a:buSzTx/>
              <a:buFontTx/>
            </a:pPr>
            <a:r>
              <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rPr>
              <a:t>人力资源管理</a:t>
            </a:r>
            <a:endParaRPr lang="zh-CN" altLang="en-US" sz="1000" strike="noStrike" noProof="1">
              <a:solidFill>
                <a:schemeClr val="accent5">
                  <a:lumMod val="75000"/>
                </a:schemeClr>
              </a:solidFill>
              <a:effectLst>
                <a:outerShdw sy="50000" kx="2591412" rotWithShape="0">
                  <a:srgbClr val="808080">
                    <a:alpha val="50000"/>
                  </a:srgbClr>
                </a:outerShdw>
              </a:effectLst>
              <a:latin typeface="宋体" panose="02010600030101010101" pitchFamily="2" charset="-122"/>
              <a:ea typeface="宋体" panose="02010600030101010101" pitchFamily="2" charset="-122"/>
              <a:cs typeface="+mn-cs"/>
              <a:sym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childTnLst>
                                    <p:animMotion origin="layout" path="M 2.77778E-6 4.95146E-6 L 2.35868 -0.0037 " pathEditMode="relative" rAng="0" ptsTypes="AA">
                                      <p:cBhvr>
                                        <p:cTn id="6" dur="3500" fill="hold"/>
                                        <p:tgtEl>
                                          <p:spTgt spid="2055"/>
                                        </p:tgtEl>
                                        <p:attrNameLst>
                                          <p:attrName>ppt_x</p:attrName>
                                          <p:attrName>ppt_y</p:attrName>
                                        </p:attrNameLst>
                                      </p:cBhvr>
                                      <p:rCtr x="117900" y="0"/>
                                    </p:animMotion>
                                  </p:childTnLst>
                                </p:cTn>
                              </p:par>
                              <p:par>
                                <p:cTn id="7" presetID="63" presetClass="path" presetSubtype="0" repeatCount="indefinite" fill="hold" grpId="0" nodeType="withEffect">
                                  <p:stCondLst>
                                    <p:cond delay="0"/>
                                  </p:stCondLst>
                                  <p:childTnLst>
                                    <p:animMotion origin="layout" path="M 2.77778E-6 4.95146E-6 L 2.35868 -0.0037 " pathEditMode="relative" rAng="0" ptsTypes="AA">
                                      <p:cBhvr>
                                        <p:cTn id="8" dur="3500" fill="hold"/>
                                        <p:tgtEl>
                                          <p:spTgt spid="2056"/>
                                        </p:tgtEl>
                                        <p:attrNameLst>
                                          <p:attrName>ppt_x</p:attrName>
                                          <p:attrName>ppt_y</p:attrName>
                                        </p:attrNameLst>
                                      </p:cBhvr>
                                      <p:rCtr x="117900" y="0"/>
                                    </p:animMotion>
                                  </p:childTnLst>
                                </p:cTn>
                              </p:par>
                              <p:par>
                                <p:cTn id="9" presetID="63" presetClass="path" presetSubtype="0" repeatCount="indefinite" fill="hold" grpId="0" nodeType="withEffect">
                                  <p:stCondLst>
                                    <p:cond delay="0"/>
                                  </p:stCondLst>
                                  <p:childTnLst>
                                    <p:animMotion origin="layout" path="M 2.77778E-6 4.95146E-6 L 2.35868 -0.0037 " pathEditMode="relative" rAng="0" ptsTypes="AA">
                                      <p:cBhvr>
                                        <p:cTn id="10" dur="3500" spd="-98100" fill="hold"/>
                                        <p:tgtEl>
                                          <p:spTgt spid="2057"/>
                                        </p:tgtEl>
                                        <p:attrNameLst>
                                          <p:attrName>ppt_x</p:attrName>
                                          <p:attrName>ppt_y</p:attrName>
                                        </p:attrNameLst>
                                      </p:cBhvr>
                                      <p:rCtr x="11790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6" grpId="0" animBg="1"/>
      <p:bldP spid="2057" grpId="0" animBg="1"/>
    </p:bldLst>
  </p:timing>
  <p:hf sldNum="0" hdr="0" ftr="0" dt="0"/>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2pPr>
      <a:lvl3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3pPr>
      <a:lvl4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4pPr>
      <a:lvl5pPr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5pPr>
      <a:lvl6pPr marL="4572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6pPr>
      <a:lvl7pPr marL="9144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7pPr>
      <a:lvl8pPr marL="13716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8pPr>
      <a:lvl9pPr marL="1828800" algn="ctr" rtl="0" eaLnBrk="0" fontAlgn="base" hangingPunct="0">
        <a:spcBef>
          <a:spcPct val="0"/>
        </a:spcBef>
        <a:spcAft>
          <a:spcPct val="0"/>
        </a:spcAft>
        <a:defRPr sz="3600" b="1">
          <a:solidFill>
            <a:schemeClr val="bg1"/>
          </a:solidFill>
          <a:latin typeface="Verdana" panose="020B0604030504040204" pitchFamily="34" charset="0"/>
          <a:ea typeface="华文新魏" pitchFamily="2" charset="-122"/>
        </a:defRPr>
      </a:lvl9pPr>
    </p:titleStyle>
    <p:bodyStyle>
      <a:lvl1pPr marL="342900" indent="-342900" algn="l" rtl="0" eaLnBrk="0" fontAlgn="base" hangingPunct="0">
        <a:lnSpc>
          <a:spcPct val="130000"/>
        </a:lnSpc>
        <a:spcBef>
          <a:spcPct val="20000"/>
        </a:spcBef>
        <a:spcAft>
          <a:spcPct val="0"/>
        </a:spcAft>
        <a:buClr>
          <a:schemeClr val="hlink"/>
        </a:buClr>
        <a:buFont typeface="Wingdings" panose="05000000000000000000" pitchFamily="2" charset="2"/>
        <a:buChar char="•"/>
        <a:defRPr sz="2000">
          <a:solidFill>
            <a:schemeClr val="tx2"/>
          </a:solidFill>
          <a:effectLst>
            <a:outerShdw blurRad="38100" dist="38100" dir="2700000" algn="tl">
              <a:srgbClr val="C0C0C0"/>
            </a:outerShdw>
          </a:effectLst>
          <a:latin typeface="+mn-lt"/>
          <a:ea typeface="+mn-ea"/>
          <a:cs typeface="+mn-cs"/>
        </a:defRPr>
      </a:lvl1pPr>
      <a:lvl2pPr marL="828675" indent="-285750" algn="l" rtl="0" eaLnBrk="0" fontAlgn="base" hangingPunct="0">
        <a:spcBef>
          <a:spcPct val="20000"/>
        </a:spcBef>
        <a:spcAft>
          <a:spcPct val="0"/>
        </a:spcAft>
        <a:buClr>
          <a:schemeClr val="accent1"/>
        </a:buClr>
        <a:buFont typeface="Wingdings" panose="05000000000000000000" pitchFamily="2" charset="2"/>
        <a:buChar char="§"/>
        <a:defRPr sz="2400">
          <a:solidFill>
            <a:schemeClr val="tx1"/>
          </a:solidFill>
          <a:latin typeface="Arial" panose="020B0604020202020204" pitchFamily="34" charset="0"/>
          <a:ea typeface="+mn-ea"/>
        </a:defRPr>
      </a:lvl2pPr>
      <a:lvl3pPr marL="1236980" indent="-228600" algn="l" rtl="0" eaLnBrk="0" fontAlgn="base" hangingPunct="0">
        <a:spcBef>
          <a:spcPct val="20000"/>
        </a:spcBef>
        <a:spcAft>
          <a:spcPct val="0"/>
        </a:spcAft>
        <a:buClr>
          <a:schemeClr val="tx1"/>
        </a:buClr>
        <a:buChar char="•"/>
        <a:defRPr sz="2200">
          <a:solidFill>
            <a:schemeClr val="tx1"/>
          </a:solidFill>
          <a:latin typeface="Arial" panose="020B0604020202020204" pitchFamily="34" charset="0"/>
          <a:ea typeface="+mn-ea"/>
        </a:defRPr>
      </a:lvl3pPr>
      <a:lvl4pPr marL="164465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5pPr>
      <a:lvl6pPr marL="25146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6pPr>
      <a:lvl7pPr marL="29718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7pPr>
      <a:lvl8pPr marL="34290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8pPr>
      <a:lvl9pPr marL="3886200" indent="-228600" algn="l" rtl="0" eaLnBrk="0" fontAlgn="base" hangingPunct="0">
        <a:spcBef>
          <a:spcPct val="20000"/>
        </a:spcBef>
        <a:spcAft>
          <a:spcPct val="0"/>
        </a:spcAft>
        <a:buChar char="»"/>
        <a:defRPr sz="2000">
          <a:solidFill>
            <a:schemeClr val="tx1"/>
          </a:solidFill>
          <a:latin typeface="Arial" panose="020B0604020202020204" pitchFamily="34" charset="0"/>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pic>
        <p:nvPicPr>
          <p:cNvPr id="9218" name="图片 4" descr="C:\Users\Administrator\Desktop\tim g.jpgtim g"/>
          <p:cNvPicPr>
            <a:picLocks noChangeAspect="1"/>
          </p:cNvPicPr>
          <p:nvPr/>
        </p:nvPicPr>
        <p:blipFill>
          <a:blip r:embed="rId2">
            <a:clrChange>
              <a:clrFrom>
                <a:srgbClr val="FEFEFE"/>
              </a:clrFrom>
              <a:clrTo>
                <a:srgbClr val="FEFEFE">
                  <a:alpha val="0"/>
                </a:srgbClr>
              </a:clrTo>
            </a:clrChange>
          </a:blip>
          <a:srcRect l="-1941" t="-2060" r="-827"/>
          <a:stretch>
            <a:fillRect/>
          </a:stretch>
        </p:blipFill>
        <p:spPr>
          <a:xfrm>
            <a:off x="6340475" y="244475"/>
            <a:ext cx="2814638" cy="1119188"/>
          </a:xfrm>
          <a:prstGeom prst="rect">
            <a:avLst/>
          </a:prstGeom>
          <a:noFill/>
          <a:ln w="9525">
            <a:noFill/>
          </a:ln>
        </p:spPr>
      </p:pic>
      <p:sp>
        <p:nvSpPr>
          <p:cNvPr id="2" name="文本框 1"/>
          <p:cNvSpPr txBox="1"/>
          <p:nvPr/>
        </p:nvSpPr>
        <p:spPr>
          <a:xfrm>
            <a:off x="2301875" y="2403475"/>
            <a:ext cx="4541838" cy="768350"/>
          </a:xfrm>
          <a:prstGeom prst="rect">
            <a:avLst/>
          </a:prstGeom>
          <a:noFill/>
        </p:spPr>
        <p:txBody>
          <a:bodyPr wrap="square" rtlCol="0">
            <a:spAutoFit/>
          </a:bodyPr>
          <a:p>
            <a:r>
              <a:rPr lang="zh-CN" altLang="en-US" sz="4400" noProof="1">
                <a:solidFill>
                  <a:srgbClr val="FFFD25"/>
                </a:soli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《人力资源管理》</a:t>
            </a:r>
            <a:endParaRPr lang="zh-CN" altLang="en-US" sz="4400" noProof="1">
              <a:solidFill>
                <a:srgbClr val="FFFD25"/>
              </a:solidFill>
              <a:effectLst>
                <a:outerShdw blurRad="38100" dist="25400" dir="5400000" algn="ctr" rotWithShape="0">
                  <a:srgbClr val="6E747A">
                    <a:alpha val="43000"/>
                  </a:srgbClr>
                </a:outerShdw>
              </a:effectLst>
            </a:endParaRPr>
          </a:p>
        </p:txBody>
      </p:sp>
      <p:sp>
        <p:nvSpPr>
          <p:cNvPr id="4" name="文本框 3"/>
          <p:cNvSpPr txBox="1"/>
          <p:nvPr/>
        </p:nvSpPr>
        <p:spPr>
          <a:xfrm>
            <a:off x="3223260" y="3928110"/>
            <a:ext cx="5932169" cy="645160"/>
          </a:xfrm>
          <a:prstGeom prst="rect">
            <a:avLst/>
          </a:prstGeom>
          <a:noFill/>
        </p:spPr>
        <p:txBody>
          <a:bodyPr wrap="square" rtlCol="0">
            <a:spAutoFit/>
            <a:scene3d>
              <a:camera prst="orthographicFront"/>
              <a:lightRig rig="threePt" dir="t"/>
            </a:scene3d>
          </a:bodyPr>
          <a:p>
            <a:r>
              <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项目四 ：招聘与甄选员工</a:t>
            </a:r>
            <a:endParaRPr lang="zh-CN" altLang="en-US" sz="3600" noProof="1">
              <a:solidFill>
                <a:srgbClr val="FFFD25"/>
              </a:soli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Rectangle 347"/>
          <p:cNvSpPr/>
          <p:nvPr/>
        </p:nvSpPr>
        <p:spPr>
          <a:xfrm>
            <a:off x="2484438" y="1262063"/>
            <a:ext cx="41751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四、员工推荐与申请人自荐</a:t>
            </a:r>
            <a:endParaRPr lang="zh-CN" altLang="en-US" sz="2400" b="0" dirty="0">
              <a:solidFill>
                <a:schemeClr val="tx1"/>
              </a:solidFill>
              <a:latin typeface="Times New Roman" panose="02020603050405020304" pitchFamily="18" charset="0"/>
              <a:ea typeface="黑体" panose="02010609060101010101" pitchFamily="49" charset="-122"/>
            </a:endParaRPr>
          </a:p>
        </p:txBody>
      </p:sp>
      <p:grpSp>
        <p:nvGrpSpPr>
          <p:cNvPr id="2" name="Group 7"/>
          <p:cNvGrpSpPr/>
          <p:nvPr/>
        </p:nvGrpSpPr>
        <p:grpSpPr>
          <a:xfrm>
            <a:off x="971550" y="2563813"/>
            <a:ext cx="6983413" cy="3175000"/>
            <a:chOff x="0" y="0"/>
            <a:chExt cx="11468" cy="5340"/>
          </a:xfrm>
        </p:grpSpPr>
        <p:grpSp>
          <p:nvGrpSpPr>
            <p:cNvPr id="27651" name="Group 8"/>
            <p:cNvGrpSpPr/>
            <p:nvPr/>
          </p:nvGrpSpPr>
          <p:grpSpPr>
            <a:xfrm>
              <a:off x="674" y="3100"/>
              <a:ext cx="10132" cy="2240"/>
              <a:chOff x="0" y="0"/>
              <a:chExt cx="3789" cy="1410"/>
            </a:xfrm>
          </p:grpSpPr>
          <p:sp>
            <p:nvSpPr>
              <p:cNvPr id="167945" name="Line 9"/>
              <p:cNvSpPr>
                <a:spLocks noChangeShapeType="1"/>
              </p:cNvSpPr>
              <p:nvPr/>
            </p:nvSpPr>
            <p:spPr bwMode="auto">
              <a:xfrm>
                <a:off x="1452" y="1304"/>
                <a:ext cx="1088" cy="0"/>
              </a:xfrm>
              <a:prstGeom prst="line">
                <a:avLst/>
              </a:prstGeom>
              <a:no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46" name="AutoShape 10"/>
              <p:cNvSpPr>
                <a:spLocks noChangeArrowheads="1"/>
              </p:cNvSpPr>
              <p:nvPr/>
            </p:nvSpPr>
            <p:spPr bwMode="auto">
              <a:xfrm rot="20460000">
                <a:off x="1941" y="674"/>
                <a:ext cx="1341" cy="74"/>
              </a:xfrm>
              <a:prstGeom prst="roundRect">
                <a:avLst>
                  <a:gd name="adj" fmla="val 40903"/>
                </a:avLst>
              </a:prstGeom>
              <a:gradFill rotWithShape="1">
                <a:gsLst>
                  <a:gs pos="0">
                    <a:srgbClr val="0000FF"/>
                  </a:gs>
                  <a:gs pos="50000">
                    <a:schemeClr val="accent1"/>
                  </a:gs>
                  <a:gs pos="100000">
                    <a:srgbClr val="0000FF"/>
                  </a:gs>
                </a:gsLst>
                <a:lin ang="2700000" scaled="1"/>
              </a:gradFill>
              <a:ln w="9525">
                <a:solidFill>
                  <a:schemeClr val="hlink"/>
                </a:solid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47" name="AutoShape 11"/>
              <p:cNvSpPr>
                <a:spLocks noChangeArrowheads="1"/>
              </p:cNvSpPr>
              <p:nvPr/>
            </p:nvSpPr>
            <p:spPr bwMode="auto">
              <a:xfrm>
                <a:off x="673" y="896"/>
                <a:ext cx="1343" cy="74"/>
              </a:xfrm>
              <a:prstGeom prst="roundRect">
                <a:avLst>
                  <a:gd name="adj" fmla="val 40903"/>
                </a:avLst>
              </a:prstGeom>
              <a:gradFill rotWithShape="1">
                <a:gsLst>
                  <a:gs pos="0">
                    <a:srgbClr val="0000FF"/>
                  </a:gs>
                  <a:gs pos="50000">
                    <a:schemeClr val="accent1"/>
                  </a:gs>
                  <a:gs pos="100000">
                    <a:srgbClr val="0000FF"/>
                  </a:gs>
                </a:gsLst>
                <a:lin ang="5400000" scaled="1"/>
              </a:gradFill>
              <a:ln w="9525">
                <a:noFill/>
                <a:round/>
              </a:ln>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48" name="未知"/>
              <p:cNvSpPr/>
              <p:nvPr/>
            </p:nvSpPr>
            <p:spPr bwMode="auto">
              <a:xfrm>
                <a:off x="542" y="627"/>
                <a:ext cx="203" cy="338"/>
              </a:xfrm>
              <a:custGeom>
                <a:avLst/>
                <a:gdLst/>
                <a:ahLst/>
                <a:cxnLst>
                  <a:cxn ang="0">
                    <a:pos x="70" y="16"/>
                  </a:cxn>
                  <a:cxn ang="0">
                    <a:pos x="189" y="271"/>
                  </a:cxn>
                  <a:cxn ang="0">
                    <a:pos x="201" y="294"/>
                  </a:cxn>
                  <a:cxn ang="0">
                    <a:pos x="202" y="306"/>
                  </a:cxn>
                  <a:cxn ang="0">
                    <a:pos x="194" y="322"/>
                  </a:cxn>
                  <a:cxn ang="0">
                    <a:pos x="175" y="336"/>
                  </a:cxn>
                  <a:cxn ang="0">
                    <a:pos x="157" y="336"/>
                  </a:cxn>
                  <a:cxn ang="0">
                    <a:pos x="141" y="331"/>
                  </a:cxn>
                  <a:cxn ang="0">
                    <a:pos x="132" y="322"/>
                  </a:cxn>
                  <a:cxn ang="0">
                    <a:pos x="124" y="314"/>
                  </a:cxn>
                  <a:cxn ang="0">
                    <a:pos x="0" y="39"/>
                  </a:cxn>
                  <a:cxn ang="0">
                    <a:pos x="0" y="24"/>
                  </a:cxn>
                  <a:cxn ang="0">
                    <a:pos x="8" y="16"/>
                  </a:cxn>
                  <a:cxn ang="0">
                    <a:pos x="16" y="8"/>
                  </a:cxn>
                  <a:cxn ang="0">
                    <a:pos x="23" y="0"/>
                  </a:cxn>
                  <a:cxn ang="0">
                    <a:pos x="39" y="0"/>
                  </a:cxn>
                  <a:cxn ang="0">
                    <a:pos x="47" y="0"/>
                  </a:cxn>
                  <a:cxn ang="0">
                    <a:pos x="62" y="8"/>
                  </a:cxn>
                  <a:cxn ang="0">
                    <a:pos x="70" y="16"/>
                  </a:cxn>
                </a:cxnLst>
                <a:rect l="0" t="0" r="r" b="b"/>
                <a:pathLst>
                  <a:path w="203" h="337">
                    <a:moveTo>
                      <a:pt x="70" y="16"/>
                    </a:moveTo>
                    <a:lnTo>
                      <a:pt x="189" y="271"/>
                    </a:lnTo>
                    <a:lnTo>
                      <a:pt x="201" y="294"/>
                    </a:lnTo>
                    <a:lnTo>
                      <a:pt x="202" y="306"/>
                    </a:lnTo>
                    <a:lnTo>
                      <a:pt x="194" y="322"/>
                    </a:lnTo>
                    <a:lnTo>
                      <a:pt x="175" y="336"/>
                    </a:lnTo>
                    <a:lnTo>
                      <a:pt x="157" y="336"/>
                    </a:lnTo>
                    <a:lnTo>
                      <a:pt x="141" y="331"/>
                    </a:lnTo>
                    <a:lnTo>
                      <a:pt x="132" y="322"/>
                    </a:lnTo>
                    <a:lnTo>
                      <a:pt x="124" y="314"/>
                    </a:lnTo>
                    <a:lnTo>
                      <a:pt x="0" y="39"/>
                    </a:lnTo>
                    <a:lnTo>
                      <a:pt x="0" y="24"/>
                    </a:lnTo>
                    <a:lnTo>
                      <a:pt x="8" y="16"/>
                    </a:lnTo>
                    <a:lnTo>
                      <a:pt x="16" y="8"/>
                    </a:lnTo>
                    <a:lnTo>
                      <a:pt x="23" y="0"/>
                    </a:lnTo>
                    <a:lnTo>
                      <a:pt x="39" y="0"/>
                    </a:lnTo>
                    <a:lnTo>
                      <a:pt x="47" y="0"/>
                    </a:lnTo>
                    <a:lnTo>
                      <a:pt x="62" y="8"/>
                    </a:lnTo>
                    <a:lnTo>
                      <a:pt x="70" y="16"/>
                    </a:lnTo>
                  </a:path>
                </a:pathLst>
              </a:custGeom>
              <a:gradFill rotWithShape="1">
                <a:gsLst>
                  <a:gs pos="0">
                    <a:srgbClr val="0000FF"/>
                  </a:gs>
                  <a:gs pos="50000">
                    <a:schemeClr val="accent1"/>
                  </a:gs>
                  <a:gs pos="100000">
                    <a:srgbClr val="0000FF"/>
                  </a:gs>
                </a:gsLst>
                <a:lin ang="18900000" scaled="1"/>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49" name="未知"/>
              <p:cNvSpPr/>
              <p:nvPr/>
            </p:nvSpPr>
            <p:spPr bwMode="auto">
              <a:xfrm>
                <a:off x="3175" y="156"/>
                <a:ext cx="78" cy="366"/>
              </a:xfrm>
              <a:custGeom>
                <a:avLst/>
                <a:gdLst/>
                <a:ahLst/>
                <a:cxnLst>
                  <a:cxn ang="0">
                    <a:pos x="0" y="316"/>
                  </a:cxn>
                  <a:cxn ang="0">
                    <a:pos x="0" y="47"/>
                  </a:cxn>
                  <a:cxn ang="0">
                    <a:pos x="9" y="24"/>
                  </a:cxn>
                  <a:cxn ang="0">
                    <a:pos x="17" y="8"/>
                  </a:cxn>
                  <a:cxn ang="0">
                    <a:pos x="24" y="0"/>
                  </a:cxn>
                  <a:cxn ang="0">
                    <a:pos x="39" y="0"/>
                  </a:cxn>
                  <a:cxn ang="0">
                    <a:pos x="61" y="8"/>
                  </a:cxn>
                  <a:cxn ang="0">
                    <a:pos x="69" y="16"/>
                  </a:cxn>
                  <a:cxn ang="0">
                    <a:pos x="76" y="24"/>
                  </a:cxn>
                  <a:cxn ang="0">
                    <a:pos x="76" y="39"/>
                  </a:cxn>
                  <a:cxn ang="0">
                    <a:pos x="77" y="316"/>
                  </a:cxn>
                  <a:cxn ang="0">
                    <a:pos x="77" y="344"/>
                  </a:cxn>
                  <a:cxn ang="0">
                    <a:pos x="71" y="356"/>
                  </a:cxn>
                  <a:cxn ang="0">
                    <a:pos x="60" y="362"/>
                  </a:cxn>
                  <a:cxn ang="0">
                    <a:pos x="50" y="365"/>
                  </a:cxn>
                  <a:cxn ang="0">
                    <a:pos x="35" y="365"/>
                  </a:cxn>
                  <a:cxn ang="0">
                    <a:pos x="24" y="364"/>
                  </a:cxn>
                  <a:cxn ang="0">
                    <a:pos x="15" y="361"/>
                  </a:cxn>
                  <a:cxn ang="0">
                    <a:pos x="9" y="356"/>
                  </a:cxn>
                  <a:cxn ang="0">
                    <a:pos x="2" y="343"/>
                  </a:cxn>
                  <a:cxn ang="0">
                    <a:pos x="0" y="316"/>
                  </a:cxn>
                </a:cxnLst>
                <a:rect l="0" t="0" r="r" b="b"/>
                <a:pathLst>
                  <a:path w="78" h="366">
                    <a:moveTo>
                      <a:pt x="0" y="316"/>
                    </a:moveTo>
                    <a:lnTo>
                      <a:pt x="0" y="47"/>
                    </a:lnTo>
                    <a:lnTo>
                      <a:pt x="9" y="24"/>
                    </a:lnTo>
                    <a:lnTo>
                      <a:pt x="17" y="8"/>
                    </a:lnTo>
                    <a:lnTo>
                      <a:pt x="24" y="0"/>
                    </a:lnTo>
                    <a:lnTo>
                      <a:pt x="39" y="0"/>
                    </a:lnTo>
                    <a:lnTo>
                      <a:pt x="61" y="8"/>
                    </a:lnTo>
                    <a:lnTo>
                      <a:pt x="69" y="16"/>
                    </a:lnTo>
                    <a:lnTo>
                      <a:pt x="76" y="24"/>
                    </a:lnTo>
                    <a:lnTo>
                      <a:pt x="76" y="39"/>
                    </a:lnTo>
                    <a:lnTo>
                      <a:pt x="77" y="316"/>
                    </a:lnTo>
                    <a:lnTo>
                      <a:pt x="77" y="344"/>
                    </a:lnTo>
                    <a:lnTo>
                      <a:pt x="71" y="356"/>
                    </a:lnTo>
                    <a:lnTo>
                      <a:pt x="60" y="362"/>
                    </a:lnTo>
                    <a:lnTo>
                      <a:pt x="50" y="365"/>
                    </a:lnTo>
                    <a:lnTo>
                      <a:pt x="35" y="365"/>
                    </a:lnTo>
                    <a:lnTo>
                      <a:pt x="24" y="364"/>
                    </a:lnTo>
                    <a:lnTo>
                      <a:pt x="15" y="361"/>
                    </a:lnTo>
                    <a:lnTo>
                      <a:pt x="9" y="356"/>
                    </a:lnTo>
                    <a:lnTo>
                      <a:pt x="2" y="343"/>
                    </a:lnTo>
                    <a:lnTo>
                      <a:pt x="0" y="316"/>
                    </a:lnTo>
                  </a:path>
                </a:pathLst>
              </a:custGeom>
              <a:gradFill rotWithShape="1">
                <a:gsLst>
                  <a:gs pos="0">
                    <a:srgbClr val="0000FF"/>
                  </a:gs>
                  <a:gs pos="50000">
                    <a:schemeClr val="accent1"/>
                  </a:gs>
                  <a:gs pos="100000">
                    <a:srgbClr val="0000FF"/>
                  </a:gs>
                </a:gsLst>
                <a:lin ang="0" scaled="1"/>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0" name="未知"/>
              <p:cNvSpPr/>
              <p:nvPr/>
            </p:nvSpPr>
            <p:spPr bwMode="auto">
              <a:xfrm>
                <a:off x="1711" y="1072"/>
                <a:ext cx="874" cy="338"/>
              </a:xfrm>
              <a:custGeom>
                <a:avLst/>
                <a:gdLst/>
                <a:ahLst/>
                <a:cxnLst>
                  <a:cxn ang="0">
                    <a:pos x="0" y="336"/>
                  </a:cxn>
                  <a:cxn ang="0">
                    <a:pos x="875" y="336"/>
                  </a:cxn>
                  <a:cxn ang="0">
                    <a:pos x="875" y="223"/>
                  </a:cxn>
                  <a:cxn ang="0">
                    <a:pos x="827" y="224"/>
                  </a:cxn>
                  <a:cxn ang="0">
                    <a:pos x="788" y="176"/>
                  </a:cxn>
                  <a:cxn ang="0">
                    <a:pos x="773" y="136"/>
                  </a:cxn>
                  <a:cxn ang="0">
                    <a:pos x="591" y="103"/>
                  </a:cxn>
                  <a:cxn ang="0">
                    <a:pos x="504" y="0"/>
                  </a:cxn>
                  <a:cxn ang="0">
                    <a:pos x="336" y="0"/>
                  </a:cxn>
                  <a:cxn ang="0">
                    <a:pos x="260" y="4"/>
                  </a:cxn>
                </a:cxnLst>
                <a:rect l="0" t="0" r="r" b="b"/>
                <a:pathLst>
                  <a:path w="876" h="337">
                    <a:moveTo>
                      <a:pt x="0" y="336"/>
                    </a:moveTo>
                    <a:lnTo>
                      <a:pt x="875" y="336"/>
                    </a:lnTo>
                    <a:lnTo>
                      <a:pt x="875" y="223"/>
                    </a:lnTo>
                    <a:lnTo>
                      <a:pt x="827" y="224"/>
                    </a:lnTo>
                    <a:lnTo>
                      <a:pt x="788" y="176"/>
                    </a:lnTo>
                    <a:lnTo>
                      <a:pt x="773" y="136"/>
                    </a:lnTo>
                    <a:lnTo>
                      <a:pt x="591" y="103"/>
                    </a:lnTo>
                    <a:lnTo>
                      <a:pt x="504" y="0"/>
                    </a:lnTo>
                    <a:lnTo>
                      <a:pt x="336" y="0"/>
                    </a:lnTo>
                    <a:lnTo>
                      <a:pt x="260" y="4"/>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1" name="未知"/>
              <p:cNvSpPr/>
              <p:nvPr/>
            </p:nvSpPr>
            <p:spPr bwMode="auto">
              <a:xfrm>
                <a:off x="1415" y="887"/>
                <a:ext cx="874" cy="521"/>
              </a:xfrm>
              <a:custGeom>
                <a:avLst/>
                <a:gdLst/>
                <a:ahLst/>
                <a:cxnLst>
                  <a:cxn ang="0">
                    <a:pos x="872" y="520"/>
                  </a:cxn>
                  <a:cxn ang="0">
                    <a:pos x="0" y="520"/>
                  </a:cxn>
                  <a:cxn ang="0">
                    <a:pos x="0" y="406"/>
                  </a:cxn>
                  <a:cxn ang="0">
                    <a:pos x="47" y="406"/>
                  </a:cxn>
                  <a:cxn ang="0">
                    <a:pos x="86" y="362"/>
                  </a:cxn>
                  <a:cxn ang="0">
                    <a:pos x="104" y="316"/>
                  </a:cxn>
                  <a:cxn ang="0">
                    <a:pos x="274" y="291"/>
                  </a:cxn>
                  <a:cxn ang="0">
                    <a:pos x="370" y="186"/>
                  </a:cxn>
                  <a:cxn ang="0">
                    <a:pos x="530" y="186"/>
                  </a:cxn>
                  <a:cxn ang="0">
                    <a:pos x="530" y="84"/>
                  </a:cxn>
                  <a:cxn ang="0">
                    <a:pos x="544" y="67"/>
                  </a:cxn>
                  <a:cxn ang="0">
                    <a:pos x="544" y="22"/>
                  </a:cxn>
                  <a:cxn ang="0">
                    <a:pos x="578" y="0"/>
                  </a:cxn>
                  <a:cxn ang="0">
                    <a:pos x="613" y="18"/>
                  </a:cxn>
                  <a:cxn ang="0">
                    <a:pos x="613" y="69"/>
                  </a:cxn>
                  <a:cxn ang="0">
                    <a:pos x="629" y="84"/>
                  </a:cxn>
                  <a:cxn ang="0">
                    <a:pos x="629" y="183"/>
                  </a:cxn>
                  <a:cxn ang="0">
                    <a:pos x="638" y="185"/>
                  </a:cxn>
                </a:cxnLst>
                <a:rect l="0" t="0" r="r" b="b"/>
                <a:pathLst>
                  <a:path w="873" h="521">
                    <a:moveTo>
                      <a:pt x="872" y="520"/>
                    </a:moveTo>
                    <a:lnTo>
                      <a:pt x="0" y="520"/>
                    </a:lnTo>
                    <a:lnTo>
                      <a:pt x="0" y="406"/>
                    </a:lnTo>
                    <a:lnTo>
                      <a:pt x="47" y="406"/>
                    </a:lnTo>
                    <a:lnTo>
                      <a:pt x="86" y="362"/>
                    </a:lnTo>
                    <a:lnTo>
                      <a:pt x="104" y="316"/>
                    </a:lnTo>
                    <a:lnTo>
                      <a:pt x="274" y="291"/>
                    </a:lnTo>
                    <a:lnTo>
                      <a:pt x="370" y="186"/>
                    </a:lnTo>
                    <a:lnTo>
                      <a:pt x="530" y="186"/>
                    </a:lnTo>
                    <a:lnTo>
                      <a:pt x="530" y="84"/>
                    </a:lnTo>
                    <a:lnTo>
                      <a:pt x="544" y="67"/>
                    </a:lnTo>
                    <a:lnTo>
                      <a:pt x="544" y="22"/>
                    </a:lnTo>
                    <a:lnTo>
                      <a:pt x="578" y="0"/>
                    </a:lnTo>
                    <a:lnTo>
                      <a:pt x="613" y="18"/>
                    </a:lnTo>
                    <a:lnTo>
                      <a:pt x="613" y="69"/>
                    </a:lnTo>
                    <a:lnTo>
                      <a:pt x="629" y="84"/>
                    </a:lnTo>
                    <a:lnTo>
                      <a:pt x="629" y="183"/>
                    </a:lnTo>
                    <a:lnTo>
                      <a:pt x="638" y="185"/>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2" name="未知"/>
              <p:cNvSpPr/>
              <p:nvPr/>
            </p:nvSpPr>
            <p:spPr bwMode="auto">
              <a:xfrm>
                <a:off x="3" y="469"/>
                <a:ext cx="867" cy="212"/>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3" name="未知"/>
              <p:cNvSpPr/>
              <p:nvPr/>
            </p:nvSpPr>
            <p:spPr bwMode="auto">
              <a:xfrm>
                <a:off x="0" y="469"/>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4" name="未知"/>
              <p:cNvSpPr/>
              <p:nvPr/>
            </p:nvSpPr>
            <p:spPr bwMode="auto">
              <a:xfrm>
                <a:off x="284" y="469"/>
                <a:ext cx="867"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5" name="未知"/>
              <p:cNvSpPr/>
              <p:nvPr/>
            </p:nvSpPr>
            <p:spPr bwMode="auto">
              <a:xfrm>
                <a:off x="540" y="467"/>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6" name="未知"/>
              <p:cNvSpPr/>
              <p:nvPr/>
            </p:nvSpPr>
            <p:spPr bwMode="auto">
              <a:xfrm>
                <a:off x="2640" y="2"/>
                <a:ext cx="867" cy="210"/>
              </a:xfrm>
              <a:custGeom>
                <a:avLst/>
                <a:gdLst/>
                <a:ahLst/>
                <a:cxnLst>
                  <a:cxn ang="0">
                    <a:pos x="659" y="0"/>
                  </a:cxn>
                  <a:cxn ang="0">
                    <a:pos x="405" y="0"/>
                  </a:cxn>
                  <a:cxn ang="0">
                    <a:pos x="215" y="0"/>
                  </a:cxn>
                  <a:cxn ang="0">
                    <a:pos x="79" y="0"/>
                  </a:cxn>
                  <a:cxn ang="0">
                    <a:pos x="8" y="0"/>
                  </a:cxn>
                  <a:cxn ang="0">
                    <a:pos x="0" y="16"/>
                  </a:cxn>
                  <a:cxn ang="0">
                    <a:pos x="0" y="39"/>
                  </a:cxn>
                  <a:cxn ang="0">
                    <a:pos x="16" y="47"/>
                  </a:cxn>
                  <a:cxn ang="0">
                    <a:pos x="40" y="47"/>
                  </a:cxn>
                  <a:cxn ang="0">
                    <a:pos x="56" y="54"/>
                  </a:cxn>
                  <a:cxn ang="0">
                    <a:pos x="79" y="70"/>
                  </a:cxn>
                  <a:cxn ang="0">
                    <a:pos x="103" y="86"/>
                  </a:cxn>
                  <a:cxn ang="0">
                    <a:pos x="119" y="93"/>
                  </a:cxn>
                  <a:cxn ang="0">
                    <a:pos x="143" y="93"/>
                  </a:cxn>
                  <a:cxn ang="0">
                    <a:pos x="167" y="93"/>
                  </a:cxn>
                  <a:cxn ang="0">
                    <a:pos x="199" y="93"/>
                  </a:cxn>
                  <a:cxn ang="0">
                    <a:pos x="230" y="93"/>
                  </a:cxn>
                  <a:cxn ang="0">
                    <a:pos x="262" y="93"/>
                  </a:cxn>
                  <a:cxn ang="0">
                    <a:pos x="286" y="101"/>
                  </a:cxn>
                  <a:cxn ang="0">
                    <a:pos x="302" y="109"/>
                  </a:cxn>
                  <a:cxn ang="0">
                    <a:pos x="326" y="109"/>
                  </a:cxn>
                  <a:cxn ang="0">
                    <a:pos x="334" y="124"/>
                  </a:cxn>
                  <a:cxn ang="0">
                    <a:pos x="358" y="132"/>
                  </a:cxn>
                  <a:cxn ang="0">
                    <a:pos x="373" y="140"/>
                  </a:cxn>
                  <a:cxn ang="0">
                    <a:pos x="397" y="140"/>
                  </a:cxn>
                  <a:cxn ang="0">
                    <a:pos x="421" y="140"/>
                  </a:cxn>
                  <a:cxn ang="0">
                    <a:pos x="453" y="140"/>
                  </a:cxn>
                  <a:cxn ang="0">
                    <a:pos x="477" y="140"/>
                  </a:cxn>
                  <a:cxn ang="0">
                    <a:pos x="501" y="140"/>
                  </a:cxn>
                  <a:cxn ang="0">
                    <a:pos x="524" y="140"/>
                  </a:cxn>
                  <a:cxn ang="0">
                    <a:pos x="524" y="163"/>
                  </a:cxn>
                  <a:cxn ang="0">
                    <a:pos x="524" y="187"/>
                  </a:cxn>
                  <a:cxn ang="0">
                    <a:pos x="540" y="202"/>
                  </a:cxn>
                  <a:cxn ang="0">
                    <a:pos x="556" y="210"/>
                  </a:cxn>
                  <a:cxn ang="0">
                    <a:pos x="580" y="210"/>
                  </a:cxn>
                  <a:cxn ang="0">
                    <a:pos x="604" y="202"/>
                  </a:cxn>
                  <a:cxn ang="0">
                    <a:pos x="620" y="187"/>
                  </a:cxn>
                  <a:cxn ang="0">
                    <a:pos x="620" y="163"/>
                  </a:cxn>
                  <a:cxn ang="0">
                    <a:pos x="620" y="140"/>
                  </a:cxn>
                  <a:cxn ang="0">
                    <a:pos x="644" y="140"/>
                  </a:cxn>
                  <a:cxn ang="0">
                    <a:pos x="667" y="140"/>
                  </a:cxn>
                  <a:cxn ang="0">
                    <a:pos x="691" y="140"/>
                  </a:cxn>
                  <a:cxn ang="0">
                    <a:pos x="866" y="0"/>
                  </a:cxn>
                </a:cxnLst>
                <a:rect l="0" t="0" r="r" b="b"/>
                <a:pathLst>
                  <a:path w="867" h="211">
                    <a:moveTo>
                      <a:pt x="866" y="0"/>
                    </a:moveTo>
                    <a:lnTo>
                      <a:pt x="755" y="0"/>
                    </a:lnTo>
                    <a:lnTo>
                      <a:pt x="659" y="0"/>
                    </a:lnTo>
                    <a:lnTo>
                      <a:pt x="572" y="0"/>
                    </a:lnTo>
                    <a:lnTo>
                      <a:pt x="485" y="0"/>
                    </a:lnTo>
                    <a:lnTo>
                      <a:pt x="405" y="0"/>
                    </a:lnTo>
                    <a:lnTo>
                      <a:pt x="334" y="0"/>
                    </a:lnTo>
                    <a:lnTo>
                      <a:pt x="270" y="0"/>
                    </a:lnTo>
                    <a:lnTo>
                      <a:pt x="215" y="0"/>
                    </a:lnTo>
                    <a:lnTo>
                      <a:pt x="159" y="0"/>
                    </a:lnTo>
                    <a:lnTo>
                      <a:pt x="119" y="0"/>
                    </a:lnTo>
                    <a:lnTo>
                      <a:pt x="79" y="0"/>
                    </a:lnTo>
                    <a:lnTo>
                      <a:pt x="48" y="0"/>
                    </a:lnTo>
                    <a:lnTo>
                      <a:pt x="24" y="0"/>
                    </a:lnTo>
                    <a:lnTo>
                      <a:pt x="8" y="0"/>
                    </a:lnTo>
                    <a:lnTo>
                      <a:pt x="0" y="0"/>
                    </a:lnTo>
                    <a:lnTo>
                      <a:pt x="0" y="8"/>
                    </a:lnTo>
                    <a:lnTo>
                      <a:pt x="0" y="16"/>
                    </a:lnTo>
                    <a:lnTo>
                      <a:pt x="0" y="23"/>
                    </a:lnTo>
                    <a:lnTo>
                      <a:pt x="0" y="31"/>
                    </a:lnTo>
                    <a:lnTo>
                      <a:pt x="0" y="39"/>
                    </a:lnTo>
                    <a:lnTo>
                      <a:pt x="0" y="47"/>
                    </a:lnTo>
                    <a:lnTo>
                      <a:pt x="8" y="47"/>
                    </a:lnTo>
                    <a:lnTo>
                      <a:pt x="16" y="47"/>
                    </a:lnTo>
                    <a:lnTo>
                      <a:pt x="24" y="47"/>
                    </a:lnTo>
                    <a:lnTo>
                      <a:pt x="32" y="47"/>
                    </a:lnTo>
                    <a:lnTo>
                      <a:pt x="40" y="47"/>
                    </a:lnTo>
                    <a:lnTo>
                      <a:pt x="48" y="47"/>
                    </a:lnTo>
                    <a:lnTo>
                      <a:pt x="48" y="54"/>
                    </a:lnTo>
                    <a:lnTo>
                      <a:pt x="56" y="54"/>
                    </a:lnTo>
                    <a:lnTo>
                      <a:pt x="64" y="62"/>
                    </a:lnTo>
                    <a:lnTo>
                      <a:pt x="72" y="62"/>
                    </a:lnTo>
                    <a:lnTo>
                      <a:pt x="79" y="70"/>
                    </a:lnTo>
                    <a:lnTo>
                      <a:pt x="87" y="78"/>
                    </a:lnTo>
                    <a:lnTo>
                      <a:pt x="95" y="78"/>
                    </a:lnTo>
                    <a:lnTo>
                      <a:pt x="103" y="86"/>
                    </a:lnTo>
                    <a:lnTo>
                      <a:pt x="111" y="86"/>
                    </a:lnTo>
                    <a:lnTo>
                      <a:pt x="111" y="93"/>
                    </a:lnTo>
                    <a:lnTo>
                      <a:pt x="119" y="93"/>
                    </a:lnTo>
                    <a:lnTo>
                      <a:pt x="127" y="93"/>
                    </a:lnTo>
                    <a:lnTo>
                      <a:pt x="135" y="93"/>
                    </a:lnTo>
                    <a:lnTo>
                      <a:pt x="143" y="93"/>
                    </a:lnTo>
                    <a:lnTo>
                      <a:pt x="151" y="93"/>
                    </a:lnTo>
                    <a:lnTo>
                      <a:pt x="159" y="93"/>
                    </a:lnTo>
                    <a:lnTo>
                      <a:pt x="167" y="93"/>
                    </a:lnTo>
                    <a:lnTo>
                      <a:pt x="175" y="93"/>
                    </a:lnTo>
                    <a:lnTo>
                      <a:pt x="183" y="93"/>
                    </a:lnTo>
                    <a:lnTo>
                      <a:pt x="199" y="93"/>
                    </a:lnTo>
                    <a:lnTo>
                      <a:pt x="207" y="93"/>
                    </a:lnTo>
                    <a:lnTo>
                      <a:pt x="222" y="93"/>
                    </a:lnTo>
                    <a:lnTo>
                      <a:pt x="230" y="93"/>
                    </a:lnTo>
                    <a:lnTo>
                      <a:pt x="238" y="93"/>
                    </a:lnTo>
                    <a:lnTo>
                      <a:pt x="246" y="93"/>
                    </a:lnTo>
                    <a:lnTo>
                      <a:pt x="262" y="93"/>
                    </a:lnTo>
                    <a:lnTo>
                      <a:pt x="270" y="101"/>
                    </a:lnTo>
                    <a:lnTo>
                      <a:pt x="278" y="101"/>
                    </a:lnTo>
                    <a:lnTo>
                      <a:pt x="286" y="101"/>
                    </a:lnTo>
                    <a:lnTo>
                      <a:pt x="294" y="101"/>
                    </a:lnTo>
                    <a:lnTo>
                      <a:pt x="302" y="101"/>
                    </a:lnTo>
                    <a:lnTo>
                      <a:pt x="302" y="109"/>
                    </a:lnTo>
                    <a:lnTo>
                      <a:pt x="310" y="109"/>
                    </a:lnTo>
                    <a:lnTo>
                      <a:pt x="318" y="109"/>
                    </a:lnTo>
                    <a:lnTo>
                      <a:pt x="326" y="109"/>
                    </a:lnTo>
                    <a:lnTo>
                      <a:pt x="326" y="117"/>
                    </a:lnTo>
                    <a:lnTo>
                      <a:pt x="334" y="117"/>
                    </a:lnTo>
                    <a:lnTo>
                      <a:pt x="334" y="124"/>
                    </a:lnTo>
                    <a:lnTo>
                      <a:pt x="342" y="124"/>
                    </a:lnTo>
                    <a:lnTo>
                      <a:pt x="350" y="132"/>
                    </a:lnTo>
                    <a:lnTo>
                      <a:pt x="358" y="132"/>
                    </a:lnTo>
                    <a:lnTo>
                      <a:pt x="358" y="140"/>
                    </a:lnTo>
                    <a:lnTo>
                      <a:pt x="365" y="140"/>
                    </a:lnTo>
                    <a:lnTo>
                      <a:pt x="373" y="140"/>
                    </a:lnTo>
                    <a:lnTo>
                      <a:pt x="381" y="140"/>
                    </a:lnTo>
                    <a:lnTo>
                      <a:pt x="389" y="140"/>
                    </a:lnTo>
                    <a:lnTo>
                      <a:pt x="397" y="140"/>
                    </a:lnTo>
                    <a:lnTo>
                      <a:pt x="405" y="140"/>
                    </a:lnTo>
                    <a:lnTo>
                      <a:pt x="413" y="140"/>
                    </a:lnTo>
                    <a:lnTo>
                      <a:pt x="421" y="140"/>
                    </a:lnTo>
                    <a:lnTo>
                      <a:pt x="429" y="140"/>
                    </a:lnTo>
                    <a:lnTo>
                      <a:pt x="445" y="140"/>
                    </a:lnTo>
                    <a:lnTo>
                      <a:pt x="453" y="140"/>
                    </a:lnTo>
                    <a:lnTo>
                      <a:pt x="461" y="140"/>
                    </a:lnTo>
                    <a:lnTo>
                      <a:pt x="469" y="140"/>
                    </a:lnTo>
                    <a:lnTo>
                      <a:pt x="477" y="140"/>
                    </a:lnTo>
                    <a:lnTo>
                      <a:pt x="485" y="140"/>
                    </a:lnTo>
                    <a:lnTo>
                      <a:pt x="493" y="140"/>
                    </a:lnTo>
                    <a:lnTo>
                      <a:pt x="501" y="140"/>
                    </a:lnTo>
                    <a:lnTo>
                      <a:pt x="508" y="140"/>
                    </a:lnTo>
                    <a:lnTo>
                      <a:pt x="516" y="140"/>
                    </a:lnTo>
                    <a:lnTo>
                      <a:pt x="524" y="140"/>
                    </a:lnTo>
                    <a:lnTo>
                      <a:pt x="524" y="148"/>
                    </a:lnTo>
                    <a:lnTo>
                      <a:pt x="524" y="156"/>
                    </a:lnTo>
                    <a:lnTo>
                      <a:pt x="524" y="163"/>
                    </a:lnTo>
                    <a:lnTo>
                      <a:pt x="524" y="171"/>
                    </a:lnTo>
                    <a:lnTo>
                      <a:pt x="524" y="179"/>
                    </a:lnTo>
                    <a:lnTo>
                      <a:pt x="524" y="187"/>
                    </a:lnTo>
                    <a:lnTo>
                      <a:pt x="524" y="194"/>
                    </a:lnTo>
                    <a:lnTo>
                      <a:pt x="532" y="202"/>
                    </a:lnTo>
                    <a:lnTo>
                      <a:pt x="540" y="202"/>
                    </a:lnTo>
                    <a:lnTo>
                      <a:pt x="540" y="210"/>
                    </a:lnTo>
                    <a:lnTo>
                      <a:pt x="548" y="210"/>
                    </a:lnTo>
                    <a:lnTo>
                      <a:pt x="556" y="210"/>
                    </a:lnTo>
                    <a:lnTo>
                      <a:pt x="564" y="210"/>
                    </a:lnTo>
                    <a:lnTo>
                      <a:pt x="572" y="210"/>
                    </a:lnTo>
                    <a:lnTo>
                      <a:pt x="580" y="210"/>
                    </a:lnTo>
                    <a:lnTo>
                      <a:pt x="588" y="210"/>
                    </a:lnTo>
                    <a:lnTo>
                      <a:pt x="596" y="210"/>
                    </a:lnTo>
                    <a:lnTo>
                      <a:pt x="604" y="202"/>
                    </a:lnTo>
                    <a:lnTo>
                      <a:pt x="612" y="194"/>
                    </a:lnTo>
                    <a:lnTo>
                      <a:pt x="612" y="187"/>
                    </a:lnTo>
                    <a:lnTo>
                      <a:pt x="620" y="187"/>
                    </a:lnTo>
                    <a:lnTo>
                      <a:pt x="620" y="179"/>
                    </a:lnTo>
                    <a:lnTo>
                      <a:pt x="620" y="171"/>
                    </a:lnTo>
                    <a:lnTo>
                      <a:pt x="620" y="163"/>
                    </a:lnTo>
                    <a:lnTo>
                      <a:pt x="620" y="156"/>
                    </a:lnTo>
                    <a:lnTo>
                      <a:pt x="620" y="148"/>
                    </a:lnTo>
                    <a:lnTo>
                      <a:pt x="620" y="140"/>
                    </a:lnTo>
                    <a:lnTo>
                      <a:pt x="628" y="140"/>
                    </a:lnTo>
                    <a:lnTo>
                      <a:pt x="636" y="140"/>
                    </a:lnTo>
                    <a:lnTo>
                      <a:pt x="644" y="140"/>
                    </a:lnTo>
                    <a:lnTo>
                      <a:pt x="651" y="140"/>
                    </a:lnTo>
                    <a:lnTo>
                      <a:pt x="659" y="140"/>
                    </a:lnTo>
                    <a:lnTo>
                      <a:pt x="667" y="140"/>
                    </a:lnTo>
                    <a:lnTo>
                      <a:pt x="675" y="140"/>
                    </a:lnTo>
                    <a:lnTo>
                      <a:pt x="683" y="140"/>
                    </a:lnTo>
                    <a:lnTo>
                      <a:pt x="691" y="140"/>
                    </a:lnTo>
                    <a:lnTo>
                      <a:pt x="699" y="140"/>
                    </a:lnTo>
                    <a:lnTo>
                      <a:pt x="707" y="140"/>
                    </a:lnTo>
                    <a:lnTo>
                      <a:pt x="866" y="0"/>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7" name="未知"/>
              <p:cNvSpPr/>
              <p:nvPr/>
            </p:nvSpPr>
            <p:spPr bwMode="auto">
              <a:xfrm>
                <a:off x="2634" y="2"/>
                <a:ext cx="627" cy="217"/>
              </a:xfrm>
              <a:custGeom>
                <a:avLst/>
                <a:gdLst/>
                <a:ahLst/>
                <a:cxnLst>
                  <a:cxn ang="0">
                    <a:pos x="0" y="0"/>
                  </a:cxn>
                  <a:cxn ang="0">
                    <a:pos x="0" y="48"/>
                  </a:cxn>
                  <a:cxn ang="0">
                    <a:pos x="40" y="48"/>
                  </a:cxn>
                  <a:cxn ang="0">
                    <a:pos x="112" y="96"/>
                  </a:cxn>
                  <a:cxn ang="0">
                    <a:pos x="248" y="96"/>
                  </a:cxn>
                  <a:cxn ang="0">
                    <a:pos x="359" y="144"/>
                  </a:cxn>
                  <a:cxn ang="0">
                    <a:pos x="530" y="144"/>
                  </a:cxn>
                  <a:cxn ang="0">
                    <a:pos x="528" y="200"/>
                  </a:cxn>
                  <a:cxn ang="0">
                    <a:pos x="554" y="216"/>
                  </a:cxn>
                  <a:cxn ang="0">
                    <a:pos x="598" y="216"/>
                  </a:cxn>
                  <a:cxn ang="0">
                    <a:pos x="626" y="203"/>
                  </a:cxn>
                  <a:cxn ang="0">
                    <a:pos x="626" y="144"/>
                  </a:cxn>
                </a:cxnLst>
                <a:rect l="0" t="0" r="r" b="b"/>
                <a:pathLst>
                  <a:path w="627" h="217">
                    <a:moveTo>
                      <a:pt x="0" y="0"/>
                    </a:moveTo>
                    <a:lnTo>
                      <a:pt x="0" y="48"/>
                    </a:lnTo>
                    <a:lnTo>
                      <a:pt x="40" y="48"/>
                    </a:lnTo>
                    <a:lnTo>
                      <a:pt x="112" y="96"/>
                    </a:lnTo>
                    <a:lnTo>
                      <a:pt x="248" y="96"/>
                    </a:lnTo>
                    <a:lnTo>
                      <a:pt x="359" y="144"/>
                    </a:lnTo>
                    <a:lnTo>
                      <a:pt x="530" y="144"/>
                    </a:lnTo>
                    <a:lnTo>
                      <a:pt x="528" y="200"/>
                    </a:lnTo>
                    <a:lnTo>
                      <a:pt x="554" y="216"/>
                    </a:lnTo>
                    <a:lnTo>
                      <a:pt x="598" y="216"/>
                    </a:lnTo>
                    <a:lnTo>
                      <a:pt x="626" y="203"/>
                    </a:lnTo>
                    <a:lnTo>
                      <a:pt x="626" y="144"/>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8" name="未知"/>
              <p:cNvSpPr/>
              <p:nvPr/>
            </p:nvSpPr>
            <p:spPr bwMode="auto">
              <a:xfrm>
                <a:off x="2918" y="2"/>
                <a:ext cx="867" cy="213"/>
              </a:xfrm>
              <a:custGeom>
                <a:avLst/>
                <a:gdLst/>
                <a:ahLst/>
                <a:cxnLst>
                  <a:cxn ang="0">
                    <a:pos x="111" y="0"/>
                  </a:cxn>
                  <a:cxn ang="0">
                    <a:pos x="294" y="0"/>
                  </a:cxn>
                  <a:cxn ang="0">
                    <a:pos x="461" y="0"/>
                  </a:cxn>
                  <a:cxn ang="0">
                    <a:pos x="596" y="0"/>
                  </a:cxn>
                  <a:cxn ang="0">
                    <a:pos x="707" y="0"/>
                  </a:cxn>
                  <a:cxn ang="0">
                    <a:pos x="787" y="0"/>
                  </a:cxn>
                  <a:cxn ang="0">
                    <a:pos x="842" y="0"/>
                  </a:cxn>
                  <a:cxn ang="0">
                    <a:pos x="866" y="0"/>
                  </a:cxn>
                  <a:cxn ang="0">
                    <a:pos x="866" y="16"/>
                  </a:cxn>
                  <a:cxn ang="0">
                    <a:pos x="866" y="32"/>
                  </a:cxn>
                  <a:cxn ang="0">
                    <a:pos x="866" y="47"/>
                  </a:cxn>
                  <a:cxn ang="0">
                    <a:pos x="850" y="47"/>
                  </a:cxn>
                  <a:cxn ang="0">
                    <a:pos x="834" y="47"/>
                  </a:cxn>
                  <a:cxn ang="0">
                    <a:pos x="818" y="47"/>
                  </a:cxn>
                  <a:cxn ang="0">
                    <a:pos x="810" y="55"/>
                  </a:cxn>
                  <a:cxn ang="0">
                    <a:pos x="794" y="63"/>
                  </a:cxn>
                  <a:cxn ang="0">
                    <a:pos x="779" y="79"/>
                  </a:cxn>
                  <a:cxn ang="0">
                    <a:pos x="763" y="87"/>
                  </a:cxn>
                  <a:cxn ang="0">
                    <a:pos x="755" y="95"/>
                  </a:cxn>
                  <a:cxn ang="0">
                    <a:pos x="739" y="95"/>
                  </a:cxn>
                  <a:cxn ang="0">
                    <a:pos x="723" y="95"/>
                  </a:cxn>
                  <a:cxn ang="0">
                    <a:pos x="707" y="95"/>
                  </a:cxn>
                  <a:cxn ang="0">
                    <a:pos x="691" y="95"/>
                  </a:cxn>
                  <a:cxn ang="0">
                    <a:pos x="667" y="95"/>
                  </a:cxn>
                  <a:cxn ang="0">
                    <a:pos x="644" y="95"/>
                  </a:cxn>
                  <a:cxn ang="0">
                    <a:pos x="628" y="95"/>
                  </a:cxn>
                  <a:cxn ang="0">
                    <a:pos x="508" y="142"/>
                  </a:cxn>
                  <a:cxn ang="0">
                    <a:pos x="493" y="142"/>
                  </a:cxn>
                  <a:cxn ang="0">
                    <a:pos x="477" y="142"/>
                  </a:cxn>
                  <a:cxn ang="0">
                    <a:pos x="461" y="142"/>
                  </a:cxn>
                  <a:cxn ang="0">
                    <a:pos x="445" y="142"/>
                  </a:cxn>
                  <a:cxn ang="0">
                    <a:pos x="421" y="142"/>
                  </a:cxn>
                  <a:cxn ang="0">
                    <a:pos x="405" y="142"/>
                  </a:cxn>
                  <a:cxn ang="0">
                    <a:pos x="389" y="142"/>
                  </a:cxn>
                  <a:cxn ang="0">
                    <a:pos x="373" y="142"/>
                  </a:cxn>
                  <a:cxn ang="0">
                    <a:pos x="358" y="142"/>
                  </a:cxn>
                  <a:cxn ang="0">
                    <a:pos x="342" y="142"/>
                  </a:cxn>
                  <a:cxn ang="0">
                    <a:pos x="342" y="158"/>
                  </a:cxn>
                  <a:cxn ang="0">
                    <a:pos x="342" y="174"/>
                  </a:cxn>
                  <a:cxn ang="0">
                    <a:pos x="342" y="189"/>
                  </a:cxn>
                  <a:cxn ang="0">
                    <a:pos x="334" y="205"/>
                  </a:cxn>
                  <a:cxn ang="0">
                    <a:pos x="326" y="213"/>
                  </a:cxn>
                  <a:cxn ang="0">
                    <a:pos x="310" y="213"/>
                  </a:cxn>
                  <a:cxn ang="0">
                    <a:pos x="294" y="213"/>
                  </a:cxn>
                  <a:cxn ang="0">
                    <a:pos x="278" y="213"/>
                  </a:cxn>
                  <a:cxn ang="0">
                    <a:pos x="262" y="205"/>
                  </a:cxn>
                  <a:cxn ang="0">
                    <a:pos x="254" y="189"/>
                  </a:cxn>
                  <a:cxn ang="0">
                    <a:pos x="246" y="181"/>
                  </a:cxn>
                  <a:cxn ang="0">
                    <a:pos x="246" y="120"/>
                  </a:cxn>
                </a:cxnLst>
                <a:rect l="0" t="0" r="r" b="b"/>
                <a:pathLst>
                  <a:path w="867" h="214">
                    <a:moveTo>
                      <a:pt x="0" y="0"/>
                    </a:moveTo>
                    <a:lnTo>
                      <a:pt x="111" y="0"/>
                    </a:lnTo>
                    <a:lnTo>
                      <a:pt x="207" y="0"/>
                    </a:lnTo>
                    <a:lnTo>
                      <a:pt x="294" y="0"/>
                    </a:lnTo>
                    <a:lnTo>
                      <a:pt x="381" y="0"/>
                    </a:lnTo>
                    <a:lnTo>
                      <a:pt x="461" y="0"/>
                    </a:lnTo>
                    <a:lnTo>
                      <a:pt x="532" y="0"/>
                    </a:lnTo>
                    <a:lnTo>
                      <a:pt x="596" y="0"/>
                    </a:lnTo>
                    <a:lnTo>
                      <a:pt x="651" y="0"/>
                    </a:lnTo>
                    <a:lnTo>
                      <a:pt x="707" y="0"/>
                    </a:lnTo>
                    <a:lnTo>
                      <a:pt x="747" y="0"/>
                    </a:lnTo>
                    <a:lnTo>
                      <a:pt x="787" y="0"/>
                    </a:lnTo>
                    <a:lnTo>
                      <a:pt x="818" y="0"/>
                    </a:lnTo>
                    <a:lnTo>
                      <a:pt x="842" y="0"/>
                    </a:lnTo>
                    <a:lnTo>
                      <a:pt x="858" y="0"/>
                    </a:lnTo>
                    <a:lnTo>
                      <a:pt x="866" y="0"/>
                    </a:lnTo>
                    <a:lnTo>
                      <a:pt x="866" y="8"/>
                    </a:lnTo>
                    <a:lnTo>
                      <a:pt x="866" y="16"/>
                    </a:lnTo>
                    <a:lnTo>
                      <a:pt x="866" y="24"/>
                    </a:lnTo>
                    <a:lnTo>
                      <a:pt x="866" y="32"/>
                    </a:lnTo>
                    <a:lnTo>
                      <a:pt x="866" y="39"/>
                    </a:lnTo>
                    <a:lnTo>
                      <a:pt x="866" y="47"/>
                    </a:lnTo>
                    <a:lnTo>
                      <a:pt x="858" y="47"/>
                    </a:lnTo>
                    <a:lnTo>
                      <a:pt x="850" y="47"/>
                    </a:lnTo>
                    <a:lnTo>
                      <a:pt x="842" y="47"/>
                    </a:lnTo>
                    <a:lnTo>
                      <a:pt x="834" y="47"/>
                    </a:lnTo>
                    <a:lnTo>
                      <a:pt x="826" y="47"/>
                    </a:lnTo>
                    <a:lnTo>
                      <a:pt x="818" y="47"/>
                    </a:lnTo>
                    <a:lnTo>
                      <a:pt x="818" y="55"/>
                    </a:lnTo>
                    <a:lnTo>
                      <a:pt x="810" y="55"/>
                    </a:lnTo>
                    <a:lnTo>
                      <a:pt x="802" y="63"/>
                    </a:lnTo>
                    <a:lnTo>
                      <a:pt x="794" y="63"/>
                    </a:lnTo>
                    <a:lnTo>
                      <a:pt x="787" y="71"/>
                    </a:lnTo>
                    <a:lnTo>
                      <a:pt x="779" y="79"/>
                    </a:lnTo>
                    <a:lnTo>
                      <a:pt x="771" y="79"/>
                    </a:lnTo>
                    <a:lnTo>
                      <a:pt x="763" y="87"/>
                    </a:lnTo>
                    <a:lnTo>
                      <a:pt x="755" y="87"/>
                    </a:lnTo>
                    <a:lnTo>
                      <a:pt x="755" y="95"/>
                    </a:lnTo>
                    <a:lnTo>
                      <a:pt x="747" y="95"/>
                    </a:lnTo>
                    <a:lnTo>
                      <a:pt x="739" y="95"/>
                    </a:lnTo>
                    <a:lnTo>
                      <a:pt x="731" y="95"/>
                    </a:lnTo>
                    <a:lnTo>
                      <a:pt x="723" y="95"/>
                    </a:lnTo>
                    <a:lnTo>
                      <a:pt x="715" y="95"/>
                    </a:lnTo>
                    <a:lnTo>
                      <a:pt x="707" y="95"/>
                    </a:lnTo>
                    <a:lnTo>
                      <a:pt x="699" y="95"/>
                    </a:lnTo>
                    <a:lnTo>
                      <a:pt x="691" y="95"/>
                    </a:lnTo>
                    <a:lnTo>
                      <a:pt x="683" y="95"/>
                    </a:lnTo>
                    <a:lnTo>
                      <a:pt x="667" y="95"/>
                    </a:lnTo>
                    <a:lnTo>
                      <a:pt x="659" y="95"/>
                    </a:lnTo>
                    <a:lnTo>
                      <a:pt x="644" y="95"/>
                    </a:lnTo>
                    <a:lnTo>
                      <a:pt x="636" y="95"/>
                    </a:lnTo>
                    <a:lnTo>
                      <a:pt x="628" y="95"/>
                    </a:lnTo>
                    <a:lnTo>
                      <a:pt x="620" y="95"/>
                    </a:lnTo>
                    <a:lnTo>
                      <a:pt x="508" y="142"/>
                    </a:lnTo>
                    <a:lnTo>
                      <a:pt x="501" y="142"/>
                    </a:lnTo>
                    <a:lnTo>
                      <a:pt x="493" y="142"/>
                    </a:lnTo>
                    <a:lnTo>
                      <a:pt x="485" y="142"/>
                    </a:lnTo>
                    <a:lnTo>
                      <a:pt x="477" y="142"/>
                    </a:lnTo>
                    <a:lnTo>
                      <a:pt x="469" y="142"/>
                    </a:lnTo>
                    <a:lnTo>
                      <a:pt x="461" y="142"/>
                    </a:lnTo>
                    <a:lnTo>
                      <a:pt x="453" y="142"/>
                    </a:lnTo>
                    <a:lnTo>
                      <a:pt x="445" y="142"/>
                    </a:lnTo>
                    <a:lnTo>
                      <a:pt x="437" y="142"/>
                    </a:lnTo>
                    <a:lnTo>
                      <a:pt x="421" y="142"/>
                    </a:lnTo>
                    <a:lnTo>
                      <a:pt x="413" y="142"/>
                    </a:lnTo>
                    <a:lnTo>
                      <a:pt x="405" y="142"/>
                    </a:lnTo>
                    <a:lnTo>
                      <a:pt x="397" y="142"/>
                    </a:lnTo>
                    <a:lnTo>
                      <a:pt x="389" y="142"/>
                    </a:lnTo>
                    <a:lnTo>
                      <a:pt x="381" y="142"/>
                    </a:lnTo>
                    <a:lnTo>
                      <a:pt x="373" y="142"/>
                    </a:lnTo>
                    <a:lnTo>
                      <a:pt x="365" y="142"/>
                    </a:lnTo>
                    <a:lnTo>
                      <a:pt x="358" y="142"/>
                    </a:lnTo>
                    <a:lnTo>
                      <a:pt x="350" y="142"/>
                    </a:lnTo>
                    <a:lnTo>
                      <a:pt x="342" y="142"/>
                    </a:lnTo>
                    <a:lnTo>
                      <a:pt x="342" y="150"/>
                    </a:lnTo>
                    <a:lnTo>
                      <a:pt x="342" y="158"/>
                    </a:lnTo>
                    <a:lnTo>
                      <a:pt x="342" y="166"/>
                    </a:lnTo>
                    <a:lnTo>
                      <a:pt x="342" y="174"/>
                    </a:lnTo>
                    <a:lnTo>
                      <a:pt x="342" y="181"/>
                    </a:lnTo>
                    <a:lnTo>
                      <a:pt x="342" y="189"/>
                    </a:lnTo>
                    <a:lnTo>
                      <a:pt x="342" y="197"/>
                    </a:lnTo>
                    <a:lnTo>
                      <a:pt x="334" y="205"/>
                    </a:lnTo>
                    <a:lnTo>
                      <a:pt x="326" y="205"/>
                    </a:lnTo>
                    <a:lnTo>
                      <a:pt x="326" y="213"/>
                    </a:lnTo>
                    <a:lnTo>
                      <a:pt x="318" y="213"/>
                    </a:lnTo>
                    <a:lnTo>
                      <a:pt x="310" y="213"/>
                    </a:lnTo>
                    <a:lnTo>
                      <a:pt x="302" y="213"/>
                    </a:lnTo>
                    <a:lnTo>
                      <a:pt x="294" y="213"/>
                    </a:lnTo>
                    <a:lnTo>
                      <a:pt x="286" y="213"/>
                    </a:lnTo>
                    <a:lnTo>
                      <a:pt x="278" y="213"/>
                    </a:lnTo>
                    <a:lnTo>
                      <a:pt x="270" y="213"/>
                    </a:lnTo>
                    <a:lnTo>
                      <a:pt x="262" y="205"/>
                    </a:lnTo>
                    <a:lnTo>
                      <a:pt x="254" y="197"/>
                    </a:lnTo>
                    <a:lnTo>
                      <a:pt x="254" y="189"/>
                    </a:lnTo>
                    <a:lnTo>
                      <a:pt x="246" y="189"/>
                    </a:lnTo>
                    <a:lnTo>
                      <a:pt x="246" y="181"/>
                    </a:lnTo>
                    <a:lnTo>
                      <a:pt x="246" y="174"/>
                    </a:lnTo>
                    <a:lnTo>
                      <a:pt x="246" y="120"/>
                    </a:lnTo>
                    <a:lnTo>
                      <a:pt x="0" y="0"/>
                    </a:lnTo>
                  </a:path>
                </a:pathLst>
              </a:custGeom>
              <a:gradFill rotWithShape="1">
                <a:gsLst>
                  <a:gs pos="0">
                    <a:schemeClr val="accent2"/>
                  </a:gs>
                  <a:gs pos="100000">
                    <a:schemeClr val="accent2">
                      <a:gamma/>
                      <a:shade val="46275"/>
                      <a:invGamma/>
                    </a:schemeClr>
                  </a:gs>
                </a:gsLst>
                <a:path path="rect">
                  <a:fillToRect l="50000" t="50000" r="50000" b="50000"/>
                </a:path>
              </a:gra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59" name="未知"/>
              <p:cNvSpPr/>
              <p:nvPr/>
            </p:nvSpPr>
            <p:spPr bwMode="auto">
              <a:xfrm>
                <a:off x="3163" y="0"/>
                <a:ext cx="626" cy="222"/>
              </a:xfrm>
              <a:custGeom>
                <a:avLst/>
                <a:gdLst/>
                <a:ahLst/>
                <a:cxnLst>
                  <a:cxn ang="0">
                    <a:pos x="625" y="0"/>
                  </a:cxn>
                  <a:cxn ang="0">
                    <a:pos x="625" y="49"/>
                  </a:cxn>
                  <a:cxn ang="0">
                    <a:pos x="585" y="49"/>
                  </a:cxn>
                  <a:cxn ang="0">
                    <a:pos x="513" y="98"/>
                  </a:cxn>
                  <a:cxn ang="0">
                    <a:pos x="377" y="98"/>
                  </a:cxn>
                  <a:cxn ang="0">
                    <a:pos x="264" y="147"/>
                  </a:cxn>
                  <a:cxn ang="0">
                    <a:pos x="96" y="147"/>
                  </a:cxn>
                  <a:cxn ang="0">
                    <a:pos x="96" y="204"/>
                  </a:cxn>
                  <a:cxn ang="0">
                    <a:pos x="70" y="220"/>
                  </a:cxn>
                  <a:cxn ang="0">
                    <a:pos x="26" y="220"/>
                  </a:cxn>
                  <a:cxn ang="0">
                    <a:pos x="0" y="199"/>
                  </a:cxn>
                  <a:cxn ang="0">
                    <a:pos x="0" y="147"/>
                  </a:cxn>
                </a:cxnLst>
                <a:rect l="0" t="0" r="r" b="b"/>
                <a:pathLst>
                  <a:path w="626" h="221">
                    <a:moveTo>
                      <a:pt x="625" y="0"/>
                    </a:moveTo>
                    <a:lnTo>
                      <a:pt x="625" y="49"/>
                    </a:lnTo>
                    <a:lnTo>
                      <a:pt x="585" y="49"/>
                    </a:lnTo>
                    <a:lnTo>
                      <a:pt x="513" y="98"/>
                    </a:lnTo>
                    <a:lnTo>
                      <a:pt x="377" y="98"/>
                    </a:lnTo>
                    <a:lnTo>
                      <a:pt x="264" y="147"/>
                    </a:lnTo>
                    <a:lnTo>
                      <a:pt x="96" y="147"/>
                    </a:lnTo>
                    <a:lnTo>
                      <a:pt x="96" y="204"/>
                    </a:lnTo>
                    <a:lnTo>
                      <a:pt x="70" y="220"/>
                    </a:lnTo>
                    <a:lnTo>
                      <a:pt x="26" y="220"/>
                    </a:lnTo>
                    <a:lnTo>
                      <a:pt x="0" y="199"/>
                    </a:lnTo>
                    <a:lnTo>
                      <a:pt x="0" y="147"/>
                    </a:lnTo>
                  </a:path>
                </a:pathLst>
              </a:custGeom>
              <a:solidFill>
                <a:schemeClr val="accent2"/>
              </a:solidFill>
              <a:ln w="9525" cap="rnd" cmpd="sng">
                <a:solidFill>
                  <a:schemeClr val="hlink"/>
                </a:solid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
          <p:nvSpPr>
            <p:cNvPr id="167960" name="Rectangle 24"/>
            <p:cNvSpPr>
              <a:spLocks noChangeArrowheads="1"/>
            </p:cNvSpPr>
            <p:nvPr/>
          </p:nvSpPr>
          <p:spPr bwMode="auto">
            <a:xfrm>
              <a:off x="0" y="852"/>
              <a:ext cx="4442" cy="2892"/>
            </a:xfrm>
            <a:prstGeom prst="rect">
              <a:avLst/>
            </a:prstGeom>
            <a:solidFill>
              <a:schemeClr val="accent1"/>
            </a:solidFill>
            <a:ln w="38100">
              <a:solidFill>
                <a:schemeClr val="bg2"/>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27668" name="Rectangle 25"/>
            <p:cNvSpPr/>
            <p:nvPr/>
          </p:nvSpPr>
          <p:spPr>
            <a:xfrm>
              <a:off x="297" y="1135"/>
              <a:ext cx="4119" cy="462"/>
            </a:xfrm>
            <a:prstGeom prst="rect">
              <a:avLst/>
            </a:prstGeom>
            <a:noFill/>
            <a:ln w="9525">
              <a:noFill/>
            </a:ln>
          </p:spPr>
          <p:txBody>
            <a:bodyPr lIns="0" tIns="0" rIns="0" bIns="0" anchor="t">
              <a:spAutoFit/>
            </a:bodyPr>
            <a:p>
              <a:pPr eaLnBrk="0" hangingPunct="0">
                <a:lnSpc>
                  <a:spcPct val="90000"/>
                </a:lnSpc>
              </a:pPr>
              <a:r>
                <a:rPr lang="zh-CN" altLang="en-US" dirty="0">
                  <a:solidFill>
                    <a:schemeClr val="bg1"/>
                  </a:solidFill>
                  <a:latin typeface="Times New Roman" panose="02020603050405020304" pitchFamily="18" charset="0"/>
                  <a:ea typeface="黑体" panose="02010609060101010101" pitchFamily="49" charset="-122"/>
                </a:rPr>
                <a:t>人员推荐</a:t>
              </a:r>
              <a:endParaRPr lang="zh-CN" altLang="en-US" dirty="0">
                <a:solidFill>
                  <a:schemeClr val="bg1"/>
                </a:solidFill>
                <a:latin typeface="Times New Roman" panose="02020603050405020304" pitchFamily="18" charset="0"/>
                <a:ea typeface="黑体" panose="02010609060101010101" pitchFamily="49" charset="-122"/>
              </a:endParaRPr>
            </a:p>
          </p:txBody>
        </p:sp>
        <p:sp>
          <p:nvSpPr>
            <p:cNvPr id="167962" name="Rectangle 26"/>
            <p:cNvSpPr>
              <a:spLocks noChangeArrowheads="1"/>
            </p:cNvSpPr>
            <p:nvPr/>
          </p:nvSpPr>
          <p:spPr bwMode="auto">
            <a:xfrm>
              <a:off x="7026" y="0"/>
              <a:ext cx="4442" cy="2889"/>
            </a:xfrm>
            <a:prstGeom prst="rect">
              <a:avLst/>
            </a:prstGeom>
            <a:solidFill>
              <a:schemeClr val="accent1"/>
            </a:solidFill>
            <a:ln w="9525">
              <a:solidFill>
                <a:schemeClr val="tx1"/>
              </a:solidFill>
              <a:miter lim="800000"/>
            </a:ln>
            <a:effectLst>
              <a:outerShdw dist="35921" dir="2700000" algn="ctr" rotWithShape="0">
                <a:schemeClr val="bg2"/>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sp>
          <p:nvSpPr>
            <p:cNvPr id="167963" name="Rectangle 27"/>
            <p:cNvSpPr>
              <a:spLocks noChangeArrowheads="1"/>
            </p:cNvSpPr>
            <p:nvPr/>
          </p:nvSpPr>
          <p:spPr bwMode="auto">
            <a:xfrm>
              <a:off x="7273" y="227"/>
              <a:ext cx="4122" cy="601"/>
            </a:xfrm>
            <a:prstGeom prst="rect">
              <a:avLst/>
            </a:prstGeom>
            <a:noFill/>
            <a:ln w="9525">
              <a:noFill/>
              <a:miter lim="800000"/>
            </a:ln>
            <a:effectLst/>
          </p:spPr>
          <p:txBody>
            <a:bodyPr lIns="0" tIns="0" rIns="0" bIns="0">
              <a:spAutoFit/>
            </a:bodyPr>
            <a:lstStyle/>
            <a:p>
              <a:pPr marL="0" marR="0" lvl="0" indent="0" algn="l" defTabSz="914400" rtl="0" eaLnBrk="0" fontAlgn="base" latinLnBrk="0" hangingPunct="0">
                <a:lnSpc>
                  <a:spcPct val="130000"/>
                </a:lnSpc>
                <a:spcBef>
                  <a:spcPct val="20000"/>
                </a:spcBef>
                <a:spcAft>
                  <a:spcPct val="0"/>
                </a:spcAft>
                <a:buClr>
                  <a:schemeClr val="hlink"/>
                </a:buClr>
                <a:buSzTx/>
                <a:buFont typeface="Wingdings" panose="05000000000000000000" pitchFamily="2" charset="2"/>
                <a:buNone/>
                <a:defRPr/>
              </a:pPr>
              <a:r>
                <a:rPr kumimoji="0" lang="zh-CN" altLang="en-US" sz="2000" b="0" i="0" u="none" strike="noStrike" kern="1200" cap="none" spc="0" normalizeH="0" baseline="0" noProof="0" dirty="0">
                  <a:ln>
                    <a:noFill/>
                  </a:ln>
                  <a:solidFill>
                    <a:schemeClr val="bg1"/>
                  </a:solidFill>
                  <a:effectLst>
                    <a:outerShdw blurRad="38100" dist="38100" dir="2700000" algn="tl">
                      <a:srgbClr val="C0C0C0"/>
                    </a:outerShdw>
                  </a:effectLst>
                  <a:uLnTx/>
                  <a:uFillTx/>
                  <a:latin typeface="黑体" panose="02010609060101010101" pitchFamily="49" charset="-122"/>
                  <a:ea typeface="黑体" panose="02010609060101010101" pitchFamily="49" charset="-122"/>
                  <a:cs typeface="+mn-cs"/>
                </a:rPr>
                <a:t>申请人自荐</a:t>
              </a:r>
              <a:endParaRPr kumimoji="0" lang="zh-CN" altLang="en-US" sz="2000" b="0" i="0" u="none" strike="noStrike" kern="1200" cap="none" spc="0" normalizeH="0" baseline="0" noProof="0" dirty="0">
                <a:ln>
                  <a:noFill/>
                </a:ln>
                <a:solidFill>
                  <a:schemeClr val="tx2"/>
                </a:solidFill>
                <a:effectLst>
                  <a:outerShdw blurRad="38100" dist="38100" dir="2700000" algn="tl">
                    <a:srgbClr val="C0C0C0"/>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00000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73" name="图片 1" descr="timg (9)"/>
          <p:cNvPicPr>
            <a:picLocks noChangeAspect="1"/>
          </p:cNvPicPr>
          <p:nvPr/>
        </p:nvPicPr>
        <p:blipFill>
          <a:blip r:embed="rId1">
            <a:clrChange>
              <a:clrFrom>
                <a:srgbClr val="FFFFFF"/>
              </a:clrFrom>
              <a:clrTo>
                <a:srgbClr val="FFFFFF">
                  <a:alpha val="0"/>
                </a:srgbClr>
              </a:clrTo>
            </a:clrChange>
          </a:blip>
          <a:srcRect l="9937" t="8492" r="12926" b="2570"/>
          <a:stretch>
            <a:fillRect/>
          </a:stretch>
        </p:blipFill>
        <p:spPr>
          <a:xfrm>
            <a:off x="-14287" y="4794250"/>
            <a:ext cx="2376487" cy="2087563"/>
          </a:xfrm>
          <a:prstGeom prst="rect">
            <a:avLst/>
          </a:prstGeom>
          <a:noFill/>
          <a:ln w="9525">
            <a:noFill/>
          </a:ln>
        </p:spPr>
      </p:pic>
      <p:sp>
        <p:nvSpPr>
          <p:cNvPr id="28674" name="Rectangle 347"/>
          <p:cNvSpPr/>
          <p:nvPr/>
        </p:nvSpPr>
        <p:spPr>
          <a:xfrm>
            <a:off x="2951163" y="1144588"/>
            <a:ext cx="3240087"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五、网络招聘</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68985" name="Rectangle 25"/>
          <p:cNvSpPr>
            <a:spLocks noChangeArrowheads="1"/>
          </p:cNvSpPr>
          <p:nvPr/>
        </p:nvSpPr>
        <p:spPr bwMode="auto">
          <a:xfrm>
            <a:off x="2008188" y="2165350"/>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注册成为人才网站的会员，在人才网站上发布招聘信息 </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68986" name="Rectangle 26"/>
          <p:cNvSpPr>
            <a:spLocks noChangeArrowheads="1"/>
          </p:cNvSpPr>
          <p:nvPr/>
        </p:nvSpPr>
        <p:spPr bwMode="auto">
          <a:xfrm>
            <a:off x="2008188" y="2836863"/>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在企业自己的主页或网站上发布招聘信息</a:t>
            </a:r>
            <a:endParaRPr kumimoji="0" lang="zh-CN" altLang="en-US" sz="2000" b="1" i="0" u="none" strike="noStrike" kern="1200" cap="none" spc="0" normalizeH="0" baseline="0" noProof="0" dirty="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68987" name="Rectangle 27"/>
          <p:cNvSpPr>
            <a:spLocks noChangeArrowheads="1"/>
          </p:cNvSpPr>
          <p:nvPr/>
        </p:nvSpPr>
        <p:spPr bwMode="auto">
          <a:xfrm>
            <a:off x="1936750" y="4133850"/>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在特定的网站上发布招聘广告</a:t>
            </a:r>
            <a:endPar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68988" name="Rectangle 28"/>
          <p:cNvSpPr>
            <a:spLocks noChangeArrowheads="1"/>
          </p:cNvSpPr>
          <p:nvPr/>
        </p:nvSpPr>
        <p:spPr bwMode="auto">
          <a:xfrm>
            <a:off x="2008188" y="3486150"/>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在某些专业的网站发布招聘信息</a:t>
            </a:r>
            <a:endPar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68989" name="Rectangle 29"/>
          <p:cNvSpPr>
            <a:spLocks noChangeArrowheads="1"/>
          </p:cNvSpPr>
          <p:nvPr/>
        </p:nvSpPr>
        <p:spPr bwMode="auto">
          <a:xfrm>
            <a:off x="1936750" y="5286375"/>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通过网络猎头公司</a:t>
            </a:r>
            <a:endPar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
        <p:nvSpPr>
          <p:cNvPr id="168990" name="Rectangle 30"/>
          <p:cNvSpPr>
            <a:spLocks noChangeArrowheads="1"/>
          </p:cNvSpPr>
          <p:nvPr/>
        </p:nvSpPr>
        <p:spPr bwMode="auto">
          <a:xfrm>
            <a:off x="1936750" y="4710113"/>
            <a:ext cx="6408738" cy="406400"/>
          </a:xfrm>
          <a:prstGeom prst="rect">
            <a:avLst/>
          </a:prstGeom>
          <a:noFill/>
          <a:ln w="28575" cmpd="dbl">
            <a:solidFill>
              <a:schemeClr val="accent3">
                <a:lumMod val="65000"/>
              </a:schemeClr>
            </a:solidFill>
            <a:prstDash val="solid"/>
            <a:miter lim="800000"/>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rPr>
              <a:t>利用搜索引擎搜索相关专业网站及网页</a:t>
            </a:r>
            <a:endParaRPr kumimoji="0" lang="zh-CN" altLang="en-US" sz="2000" b="1" i="0" u="none" strike="noStrike" kern="1200" cap="none" spc="0" normalizeH="0" baseline="0" noProof="0">
              <a:ln>
                <a:noFill/>
              </a:ln>
              <a:solidFill>
                <a:schemeClr val="tx2"/>
              </a:solidFill>
              <a:effectLst>
                <a:outerShdw blurRad="38100" dist="38100" dir="2700000" algn="tl">
                  <a:srgbClr val="FFFFFF"/>
                </a:outerShdw>
              </a:effectLst>
              <a:uLnTx/>
              <a:uFillTx/>
              <a:latin typeface="Times New Roman" panose="02020603050405020304" pitchFamily="18" charset="0"/>
              <a:ea typeface="黑体" panose="02010609060101010101" pitchFamily="49" charset="-122"/>
              <a:cs typeface="+mn-cs"/>
            </a:endParaRPr>
          </a:p>
        </p:txBody>
      </p:sp>
    </p:spTree>
  </p:cSld>
  <p:clrMapOvr>
    <a:masterClrMapping/>
  </p:clrMapOvr>
  <p:transition>
    <p:zo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Rectangle 347"/>
          <p:cNvSpPr/>
          <p:nvPr/>
        </p:nvSpPr>
        <p:spPr>
          <a:xfrm>
            <a:off x="3097213" y="1241425"/>
            <a:ext cx="2951162"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六、校园招聘</a:t>
            </a:r>
            <a:endParaRPr lang="zh-CN" altLang="en-US" sz="2400" b="0" dirty="0">
              <a:solidFill>
                <a:schemeClr val="tx1"/>
              </a:solidFill>
              <a:latin typeface="Times New Roman" panose="02020603050405020304" pitchFamily="18" charset="0"/>
              <a:ea typeface="黑体" panose="02010609060101010101" pitchFamily="49" charset="-122"/>
            </a:endParaRPr>
          </a:p>
        </p:txBody>
      </p:sp>
      <p:grpSp>
        <p:nvGrpSpPr>
          <p:cNvPr id="2" name="Group 25"/>
          <p:cNvGrpSpPr/>
          <p:nvPr/>
        </p:nvGrpSpPr>
        <p:grpSpPr>
          <a:xfrm>
            <a:off x="2139950" y="2043113"/>
            <a:ext cx="4625975" cy="4035425"/>
            <a:chOff x="0" y="0"/>
            <a:chExt cx="7285" cy="6355"/>
          </a:xfrm>
        </p:grpSpPr>
        <p:sp>
          <p:nvSpPr>
            <p:cNvPr id="29699" name="Oval 3"/>
            <p:cNvSpPr/>
            <p:nvPr/>
          </p:nvSpPr>
          <p:spPr>
            <a:xfrm>
              <a:off x="1643" y="0"/>
              <a:ext cx="4160" cy="4165"/>
            </a:xfrm>
            <a:prstGeom prst="ellipse">
              <a:avLst/>
            </a:prstGeom>
            <a:solidFill>
              <a:schemeClr val="accent2">
                <a:alpha val="50194"/>
              </a:scheme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9700" name="Oval 4"/>
            <p:cNvSpPr/>
            <p:nvPr/>
          </p:nvSpPr>
          <p:spPr>
            <a:xfrm>
              <a:off x="3123" y="2192"/>
              <a:ext cx="4162" cy="4163"/>
            </a:xfrm>
            <a:prstGeom prst="ellipse">
              <a:avLst/>
            </a:prstGeom>
            <a:solidFill>
              <a:schemeClr val="folHlink">
                <a:alpha val="50194"/>
              </a:scheme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9701" name="Oval 5"/>
            <p:cNvSpPr/>
            <p:nvPr/>
          </p:nvSpPr>
          <p:spPr>
            <a:xfrm>
              <a:off x="0" y="2137"/>
              <a:ext cx="4165" cy="4163"/>
            </a:xfrm>
            <a:prstGeom prst="ellipse">
              <a:avLst/>
            </a:prstGeom>
            <a:solidFill>
              <a:schemeClr val="accent1">
                <a:alpha val="50194"/>
              </a:schemeClr>
            </a:soli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9702" name="Text Box 13"/>
            <p:cNvSpPr txBox="1"/>
            <p:nvPr/>
          </p:nvSpPr>
          <p:spPr>
            <a:xfrm>
              <a:off x="2663" y="225"/>
              <a:ext cx="2182" cy="1680"/>
            </a:xfrm>
            <a:prstGeom prst="rect">
              <a:avLst/>
            </a:prstGeom>
            <a:noFill/>
            <a:ln w="9525">
              <a:noFill/>
            </a:ln>
          </p:spPr>
          <p:txBody>
            <a:bodyPr anchor="t">
              <a:spAutoFit/>
            </a:bodyPr>
            <a:p>
              <a:pPr algn="ctr" eaLnBrk="0" hangingPunct="0"/>
              <a:endParaRPr lang="en-US" altLang="zh-CN" dirty="0">
                <a:solidFill>
                  <a:srgbClr val="1C1C1C"/>
                </a:solidFill>
                <a:latin typeface="黑体" panose="02010609060101010101" pitchFamily="49" charset="-122"/>
                <a:ea typeface="黑体" panose="02010609060101010101" pitchFamily="49" charset="-122"/>
              </a:endParaRPr>
            </a:p>
            <a:p>
              <a:pPr algn="ctr" eaLnBrk="0" hangingPunct="0"/>
              <a:r>
                <a:rPr lang="en-US" altLang="zh-CN" dirty="0">
                  <a:solidFill>
                    <a:srgbClr val="1C1C1C"/>
                  </a:solidFill>
                  <a:latin typeface="黑体" panose="02010609060101010101" pitchFamily="49" charset="-122"/>
                  <a:ea typeface="黑体" panose="02010609060101010101" pitchFamily="49" charset="-122"/>
                </a:rPr>
                <a:t>1. </a:t>
              </a:r>
              <a:endParaRPr lang="en-US" altLang="zh-CN" dirty="0">
                <a:solidFill>
                  <a:srgbClr val="1C1C1C"/>
                </a:solidFill>
                <a:latin typeface="黑体" panose="02010609060101010101" pitchFamily="49" charset="-122"/>
                <a:ea typeface="黑体" panose="02010609060101010101" pitchFamily="49" charset="-122"/>
              </a:endParaRPr>
            </a:p>
            <a:p>
              <a:pPr algn="ctr">
                <a:lnSpc>
                  <a:spcPct val="120000"/>
                </a:lnSpc>
              </a:pPr>
              <a:r>
                <a:rPr lang="zh-CN" altLang="en-US" dirty="0">
                  <a:solidFill>
                    <a:srgbClr val="1C1C1C"/>
                  </a:solidFill>
                  <a:latin typeface="黑体" panose="02010609060101010101" pitchFamily="49" charset="-122"/>
                  <a:ea typeface="黑体" panose="02010609060101010101" pitchFamily="49" charset="-122"/>
                </a:rPr>
                <a:t>方式</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9703" name="Text Box 14"/>
            <p:cNvSpPr txBox="1"/>
            <p:nvPr/>
          </p:nvSpPr>
          <p:spPr>
            <a:xfrm>
              <a:off x="470" y="3743"/>
              <a:ext cx="2873" cy="1200"/>
            </a:xfrm>
            <a:prstGeom prst="rect">
              <a:avLst/>
            </a:prstGeom>
            <a:noFill/>
            <a:ln w="9525">
              <a:noFill/>
            </a:ln>
          </p:spPr>
          <p:txBody>
            <a:bodyPr anchor="t">
              <a:spAutoFit/>
            </a:bodyPr>
            <a:p>
              <a:pPr algn="ctr" eaLnBrk="0" hangingPunct="0"/>
              <a:r>
                <a:rPr lang="en-US" altLang="zh-CN" dirty="0">
                  <a:solidFill>
                    <a:srgbClr val="1C1C1C"/>
                  </a:solidFill>
                  <a:latin typeface="黑体" panose="02010609060101010101" pitchFamily="49" charset="-122"/>
                  <a:ea typeface="黑体" panose="02010609060101010101" pitchFamily="49" charset="-122"/>
                </a:rPr>
                <a:t>2. </a:t>
              </a:r>
              <a:endParaRPr lang="en-US" altLang="zh-CN" dirty="0">
                <a:solidFill>
                  <a:srgbClr val="1C1C1C"/>
                </a:solidFill>
                <a:latin typeface="黑体" panose="02010609060101010101" pitchFamily="49" charset="-122"/>
                <a:ea typeface="黑体" panose="02010609060101010101" pitchFamily="49" charset="-122"/>
              </a:endParaRPr>
            </a:p>
            <a:p>
              <a:pPr algn="ctr">
                <a:lnSpc>
                  <a:spcPct val="120000"/>
                </a:lnSpc>
              </a:pPr>
              <a:r>
                <a:rPr lang="zh-CN" altLang="en-US" dirty="0">
                  <a:solidFill>
                    <a:srgbClr val="1C1C1C"/>
                  </a:solidFill>
                  <a:latin typeface="黑体" panose="02010609060101010101" pitchFamily="49" charset="-122"/>
                  <a:ea typeface="黑体" panose="02010609060101010101" pitchFamily="49" charset="-122"/>
                </a:rPr>
                <a:t>优缺点</a:t>
              </a:r>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9704" name="Text Box 15"/>
            <p:cNvSpPr txBox="1"/>
            <p:nvPr/>
          </p:nvSpPr>
          <p:spPr>
            <a:xfrm>
              <a:off x="4138" y="3630"/>
              <a:ext cx="2872" cy="1775"/>
            </a:xfrm>
            <a:prstGeom prst="rect">
              <a:avLst/>
            </a:prstGeom>
            <a:noFill/>
            <a:ln w="9525">
              <a:noFill/>
            </a:ln>
          </p:spPr>
          <p:txBody>
            <a:bodyPr anchor="t">
              <a:spAutoFit/>
            </a:bodyPr>
            <a:p>
              <a:pPr algn="ctr" eaLnBrk="0" hangingPunct="0"/>
              <a:r>
                <a:rPr lang="en-US" altLang="zh-CN" dirty="0">
                  <a:solidFill>
                    <a:srgbClr val="1C1C1C"/>
                  </a:solidFill>
                  <a:latin typeface="黑体" panose="02010609060101010101" pitchFamily="49" charset="-122"/>
                  <a:ea typeface="黑体" panose="02010609060101010101" pitchFamily="49" charset="-122"/>
                </a:rPr>
                <a:t>3. </a:t>
              </a:r>
              <a:endParaRPr lang="en-US" altLang="zh-CN" dirty="0">
                <a:solidFill>
                  <a:srgbClr val="1C1C1C"/>
                </a:solidFill>
                <a:latin typeface="黑体" panose="02010609060101010101" pitchFamily="49" charset="-122"/>
                <a:ea typeface="黑体" panose="02010609060101010101" pitchFamily="49" charset="-122"/>
              </a:endParaRPr>
            </a:p>
            <a:p>
              <a:pPr algn="ctr" eaLnBrk="0" hangingPunct="0">
                <a:lnSpc>
                  <a:spcPct val="120000"/>
                </a:lnSpc>
              </a:pPr>
              <a:r>
                <a:rPr lang="zh-CN" altLang="en-US" dirty="0">
                  <a:solidFill>
                    <a:srgbClr val="1C1C1C"/>
                  </a:solidFill>
                  <a:latin typeface="黑体" panose="02010609060101010101" pitchFamily="49" charset="-122"/>
                  <a:ea typeface="黑体" panose="02010609060101010101" pitchFamily="49" charset="-122"/>
                </a:rPr>
                <a:t>提高功效的方法</a:t>
              </a:r>
              <a:endParaRPr lang="zh-CN" altLang="en-US" sz="1800" b="0" dirty="0">
                <a:solidFill>
                  <a:schemeClr val="tx1"/>
                </a:solidFill>
                <a:latin typeface="Arial" panose="020B0604020202020204" pitchFamily="34" charset="0"/>
                <a:ea typeface="宋体" panose="02010600030101010101" pitchFamily="2"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000000"/>
                                          </p:val>
                                        </p:tav>
                                        <p:tav tm="100000">
                                          <p:val>
                                            <p:fltVal val="0.000000"/>
                                          </p:val>
                                        </p:tav>
                                      </p:tavLst>
                                    </p:anim>
                                    <p:anim calcmode="lin" valueType="num">
                                      <p:cBhvr>
                                        <p:cTn id="9" dur="1000" fill="hold"/>
                                        <p:tgtEl>
                                          <p:spTgt spid="2"/>
                                        </p:tgtEl>
                                        <p:attrNameLst>
                                          <p:attrName>ppt_h</p:attrName>
                                        </p:attrNameLst>
                                      </p:cBhvr>
                                      <p:tavLst>
                                        <p:tav tm="0">
                                          <p:val>
                                            <p:fltVal val="0.000000"/>
                                          </p:val>
                                        </p:tav>
                                        <p:tav tm="100000">
                                          <p:val>
                                            <p:strVal val="#ppt_h"/>
                                          </p:val>
                                        </p:tav>
                                      </p:tavLst>
                                    </p:anim>
                                    <p:anim calcmode="lin" valueType="num">
                                      <p:cBhvr>
                                        <p:cTn id="10" dur="1000" fill="hold"/>
                                        <p:tgtEl>
                                          <p:spTgt spid="2"/>
                                        </p:tgtEl>
                                        <p:attrNameLst>
                                          <p:attrName>ppt_w</p:attrName>
                                        </p:attrNameLst>
                                      </p:cBhvr>
                                      <p:tavLst>
                                        <p:tav tm="0">
                                          <p:val>
                                            <p:fltVal val="0.00000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Rectangle 347"/>
          <p:cNvSpPr/>
          <p:nvPr/>
        </p:nvSpPr>
        <p:spPr>
          <a:xfrm>
            <a:off x="3095625" y="1296988"/>
            <a:ext cx="2951163"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七、猎头公司</a:t>
            </a:r>
            <a:endParaRPr lang="zh-CN" altLang="en-US" sz="2400" b="0" dirty="0">
              <a:solidFill>
                <a:schemeClr val="tx1"/>
              </a:solidFill>
              <a:latin typeface="Times New Roman" panose="02020603050405020304" pitchFamily="18" charset="0"/>
              <a:ea typeface="黑体" panose="02010609060101010101" pitchFamily="49" charset="-122"/>
            </a:endParaRPr>
          </a:p>
        </p:txBody>
      </p:sp>
      <p:grpSp>
        <p:nvGrpSpPr>
          <p:cNvPr id="30722" name="组合 2"/>
          <p:cNvGrpSpPr/>
          <p:nvPr/>
        </p:nvGrpSpPr>
        <p:grpSpPr>
          <a:xfrm>
            <a:off x="1671638" y="1979613"/>
            <a:ext cx="6723062" cy="4398962"/>
            <a:chOff x="2443" y="3571"/>
            <a:chExt cx="10588" cy="6929"/>
          </a:xfrm>
        </p:grpSpPr>
        <p:sp>
          <p:nvSpPr>
            <p:cNvPr id="171020" name="Text Box 12" descr="金融10"/>
            <p:cNvSpPr txBox="1">
              <a:spLocks noChangeArrowheads="1"/>
            </p:cNvSpPr>
            <p:nvPr/>
          </p:nvSpPr>
          <p:spPr bwMode="auto">
            <a:xfrm>
              <a:off x="3578" y="3571"/>
              <a:ext cx="9453" cy="6929"/>
            </a:xfrm>
            <a:prstGeom prst="rect">
              <a:avLst/>
            </a:prstGeom>
            <a:noFill/>
            <a:ln w="9525">
              <a:noFill/>
              <a:miter lim="800000"/>
            </a:ln>
            <a:effectLst/>
          </p:spPr>
          <p:txBody>
            <a:bodyPr wrap="square">
              <a:spAutoFit/>
            </a:bodyPr>
            <a:lstStyle/>
            <a:p>
              <a:pPr marR="0" defTabSz="914400">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选择猎头公司时要对其资质进行考察，尽量与少数背景和声望较好的公司合作。</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在与猎头公司合作时，要在开始时约定好双方的责任和义务，并就一些容易发生争议的问题达成共识，如费用、支付方式、时限、保证期承诺、后续责任等。</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要让猎头公司充分了解企业对候选人的要求并说明理由。</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猎头公司所推荐的人与其原来工作的公司应该已经解除聘用关系，特别是涉及企业的技术开发人员，必须小心。</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2" name="文本框 1"/>
            <p:cNvSpPr txBox="1"/>
            <p:nvPr/>
          </p:nvSpPr>
          <p:spPr>
            <a:xfrm>
              <a:off x="2443" y="3571"/>
              <a:ext cx="1604" cy="5960"/>
            </a:xfrm>
            <a:prstGeom prst="rect">
              <a:avLst/>
            </a:prstGeom>
            <a:noFill/>
          </p:spPr>
          <p:txBody>
            <a:bodyPr wrap="square" rtlCol="0">
              <a:spAutoFit/>
            </a:bodyPr>
            <a:p>
              <a:r>
                <a:rPr lang="zh-CN" altLang="en-US"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第一</a:t>
              </a:r>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r>
                <a:rPr lang="zh-CN" altLang="en-US"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第二</a:t>
              </a:r>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r>
                <a:rPr lang="zh-CN" altLang="en-US"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第三</a:t>
              </a:r>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endParaRPr lang="zh-CN" altLang="en-US" noProof="0" dirty="0">
                <a:effectLst>
                  <a:outerShdw blurRad="38100" dist="38100" dir="2700000" algn="tl">
                    <a:srgbClr val="C0C0C0"/>
                  </a:outerShdw>
                </a:effectLst>
              </a:endParaRPr>
            </a:p>
            <a:p>
              <a:r>
                <a:rPr lang="zh-CN" altLang="en-US"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第四</a:t>
              </a:r>
              <a:endParaRPr lang="zh-CN" altLang="en-US" noProof="0" dirty="0">
                <a:effectLst>
                  <a:outerShdw blurRad="38100" dist="38100" dir="2700000" algn="tl">
                    <a:srgbClr val="C0C0C0"/>
                  </a:outerShdw>
                </a:effectLst>
              </a:endParaRPr>
            </a:p>
          </p:txBody>
        </p:sp>
      </p:grpSp>
    </p:spTree>
  </p:cSld>
  <p:clrMapOvr>
    <a:masterClrMapping/>
  </p:clrMapOvr>
  <p:transition>
    <p:zo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45" name="图片 1" descr="timg (8)"/>
          <p:cNvPicPr>
            <a:picLocks noChangeAspect="1"/>
          </p:cNvPicPr>
          <p:nvPr/>
        </p:nvPicPr>
        <p:blipFill>
          <a:blip r:embed="rId1">
            <a:clrChange>
              <a:clrFrom>
                <a:srgbClr val="FFFFFF"/>
              </a:clrFrom>
              <a:clrTo>
                <a:srgbClr val="FFFFFF">
                  <a:alpha val="0"/>
                </a:srgbClr>
              </a:clrTo>
            </a:clrChange>
          </a:blip>
          <a:srcRect b="4941"/>
          <a:stretch>
            <a:fillRect/>
          </a:stretch>
        </p:blipFill>
        <p:spPr>
          <a:xfrm>
            <a:off x="60325" y="3859213"/>
            <a:ext cx="3035300" cy="2886075"/>
          </a:xfrm>
          <a:prstGeom prst="rect">
            <a:avLst/>
          </a:prstGeom>
          <a:noFill/>
          <a:ln w="9525">
            <a:noFill/>
          </a:ln>
        </p:spPr>
      </p:pic>
      <p:sp>
        <p:nvSpPr>
          <p:cNvPr id="31746" name="Rectangle 347"/>
          <p:cNvSpPr/>
          <p:nvPr/>
        </p:nvSpPr>
        <p:spPr>
          <a:xfrm>
            <a:off x="3095625" y="1338263"/>
            <a:ext cx="2951163"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八、临时性雇员</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31747" name="Text Box 11"/>
          <p:cNvSpPr txBox="1"/>
          <p:nvPr/>
        </p:nvSpPr>
        <p:spPr>
          <a:xfrm>
            <a:off x="1931988" y="2205038"/>
            <a:ext cx="6575425" cy="2076450"/>
          </a:xfrm>
          <a:prstGeom prst="rect">
            <a:avLst/>
          </a:prstGeom>
          <a:noFill/>
          <a:ln w="9525">
            <a:noFill/>
          </a:ln>
        </p:spPr>
        <p:txBody>
          <a:bodyPr anchor="t">
            <a:spAutoFit/>
          </a:bodyPr>
          <a:p>
            <a:pPr>
              <a:lnSpc>
                <a:spcPct val="130000"/>
              </a:lnSpc>
            </a:pPr>
            <a:r>
              <a:rPr lang="zh-CN" altLang="en-US" dirty="0">
                <a:latin typeface="Times New Roman" panose="02020603050405020304" pitchFamily="18" charset="0"/>
                <a:ea typeface="黑体" panose="02010609060101010101" pitchFamily="49" charset="-122"/>
              </a:rPr>
              <a:t>聘用临时工是企业从外部招聘员工的一种特殊形式。聘用临时工可以减少企业的福利开支，而且临时工的用工形式比较灵活。企业在不需要员工的时候，可以随时解除劳动关系。产品季节性比较强的或临时开展专项业务的企业采取临时招聘比较合适。</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transition>
    <p:zo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3" name="Rectangle 3"/>
          <p:cNvSpPr>
            <a:spLocks noGrp="1" noRot="1" noChangeArrowheads="1"/>
          </p:cNvSpPr>
          <p:nvPr>
            <p:ph idx="1"/>
          </p:nvPr>
        </p:nvSpPr>
        <p:spPr>
          <a:xfrm>
            <a:off x="425766" y="1897378"/>
            <a:ext cx="8153400" cy="2606675"/>
          </a:xfrm>
        </p:spPr>
        <p:txBody>
          <a:bodyPr anchor="ctr">
            <a:scene3d>
              <a:camera prst="orthographicFront"/>
              <a:lightRig rig="soft" dir="t">
                <a:rot lat="0" lon="0" rev="15600000"/>
              </a:lightRig>
            </a:scene3d>
            <a:sp3d extrusionH="57150" prstMaterial="softEdge">
              <a:bevelT w="25400" h="38100"/>
            </a:sp3d>
          </a:bodyPr>
          <a:lstStyle/>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rPr>
              <a:t>本项目结束</a:t>
            </a:r>
            <a:endParaRPr kumimoji="0" lang="zh-CN" altLang="en-US" sz="6000" b="1" i="0" u="none" strike="noStrike" kern="0" cap="none" spc="0" normalizeH="0" baseline="0" noProof="0" dirty="0" smtClean="0">
              <a:solidFill>
                <a:schemeClr val="accent4"/>
              </a:solidFill>
              <a:effectLst>
                <a:outerShdw blurRad="38100" dist="38100" dir="2700000" algn="tl">
                  <a:srgbClr val="C0C0C0"/>
                </a:outerShdw>
              </a:effectLst>
              <a:uLnTx/>
              <a:uFillTx/>
              <a:latin typeface="+mn-lt"/>
              <a:ea typeface="宋体" panose="02010600030101010101" pitchFamily="2" charset="-122"/>
              <a:cs typeface="+mn-cs"/>
            </a:endParaRPr>
          </a:p>
          <a:p>
            <a:pPr marL="0" marR="0" lvl="0" indent="0" algn="ctr" defTabSz="914400" rtl="0" eaLnBrk="1" fontAlgn="base" latinLnBrk="0" hangingPunct="1">
              <a:lnSpc>
                <a:spcPct val="130000"/>
              </a:lnSpc>
              <a:spcBef>
                <a:spcPct val="20000"/>
              </a:spcBef>
              <a:spcAft>
                <a:spcPct val="0"/>
              </a:spcAft>
              <a:buClr>
                <a:schemeClr val="hlink"/>
              </a:buClr>
              <a:buSzTx/>
              <a:buFont typeface="Wingdings" panose="05000000000000000000" pitchFamily="2" charset="2"/>
              <a:buNone/>
              <a:defRPr/>
            </a:pPr>
            <a:r>
              <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rPr>
              <a:t>谢谢聆听</a:t>
            </a:r>
            <a:endParaRPr kumimoji="0" lang="zh-CN" altLang="en-US" sz="6000" b="1" i="0" u="none" strike="noStrike" kern="0" cap="none" spc="0" normalizeH="0" baseline="0" noProof="0" dirty="0" smtClean="0">
              <a:solidFill>
                <a:schemeClr val="accent4"/>
              </a:solidFill>
              <a:effectLst/>
              <a:uLnTx/>
              <a:uFillTx/>
              <a:latin typeface="+mn-lt"/>
              <a:ea typeface="宋体" panose="02010600030101010101" pitchFamily="2" charset="-122"/>
              <a:cs typeface="+mn-cs"/>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241" name="图片 3" descr="ti mg"/>
          <p:cNvPicPr>
            <a:picLocks noChangeAspect="1"/>
          </p:cNvPicPr>
          <p:nvPr/>
        </p:nvPicPr>
        <p:blipFill>
          <a:blip r:embed="rId1">
            <a:clrChange>
              <a:clrFrom>
                <a:srgbClr val="F6F6F6"/>
              </a:clrFrom>
              <a:clrTo>
                <a:srgbClr val="F6F6F6">
                  <a:alpha val="0"/>
                </a:srgbClr>
              </a:clrTo>
            </a:clrChange>
          </a:blip>
          <a:stretch>
            <a:fillRect/>
          </a:stretch>
        </p:blipFill>
        <p:spPr>
          <a:xfrm rot="-1920000">
            <a:off x="155575" y="1949450"/>
            <a:ext cx="3508375" cy="3516313"/>
          </a:xfrm>
          <a:prstGeom prst="rect">
            <a:avLst/>
          </a:prstGeom>
          <a:noFill/>
          <a:ln w="9525">
            <a:noFill/>
          </a:ln>
        </p:spPr>
      </p:pic>
      <p:sp>
        <p:nvSpPr>
          <p:cNvPr id="2" name="文本框 1"/>
          <p:cNvSpPr txBox="1"/>
          <p:nvPr/>
        </p:nvSpPr>
        <p:spPr>
          <a:xfrm>
            <a:off x="742950" y="2206625"/>
            <a:ext cx="676275" cy="1568450"/>
          </a:xfrm>
          <a:prstGeom prst="rect">
            <a:avLst/>
          </a:prstGeom>
          <a:noFill/>
        </p:spPr>
        <p:txBody>
          <a:bodyPr wrap="square" rtlCol="0">
            <a:spAutoFit/>
          </a:bodyPr>
          <a:p>
            <a:pPr>
              <a:buClrTx/>
              <a:buSzTx/>
              <a:buFontTx/>
            </a:pPr>
            <a:r>
              <a:rPr lang="zh-CN" altLang="en-US" sz="4800" noProof="0" dirty="0">
                <a:solidFill>
                  <a:schemeClr val="accent5">
                    <a:lumMod val="50000"/>
                  </a:schemeClr>
                </a:solidFill>
                <a:effectLst>
                  <a:outerShdw blurRad="38100" dist="38100" dir="2700000" algn="tl">
                    <a:srgbClr val="C0C0C0"/>
                  </a:outerShdw>
                </a:effectLst>
                <a:latin typeface="Arial" panose="020B0604020202020204" pitchFamily="34" charset="0"/>
                <a:ea typeface="黑体" panose="02010609060101010101" pitchFamily="49" charset="-122"/>
                <a:cs typeface="+mn-cs"/>
                <a:sym typeface="+mn-ea"/>
              </a:rPr>
              <a:t>目录</a:t>
            </a:r>
            <a:endParaRPr lang="zh-CN" altLang="en-US" sz="4800" noProof="0" dirty="0">
              <a:solidFill>
                <a:schemeClr val="accent5">
                  <a:lumMod val="50000"/>
                </a:schemeClr>
              </a:solidFill>
              <a:effectLst>
                <a:outerShdw blurRad="38100" dist="38100" dir="2700000" algn="tl">
                  <a:srgbClr val="C0C0C0"/>
                </a:outerShdw>
              </a:effectLst>
              <a:ea typeface="黑体" panose="02010609060101010101" pitchFamily="49" charset="-122"/>
              <a:sym typeface="+mn-ea"/>
            </a:endParaRPr>
          </a:p>
        </p:txBody>
      </p:sp>
      <p:sp>
        <p:nvSpPr>
          <p:cNvPr id="3" name="文本框 2"/>
          <p:cNvSpPr txBox="1"/>
          <p:nvPr/>
        </p:nvSpPr>
        <p:spPr>
          <a:xfrm>
            <a:off x="2913063" y="2206625"/>
            <a:ext cx="6119813" cy="3106738"/>
          </a:xfrm>
          <a:prstGeom prst="rect">
            <a:avLst/>
          </a:prstGeom>
          <a:noFill/>
        </p:spPr>
        <p:txBody>
          <a:bodyPr wrap="square" rtlCol="0">
            <a:spAutoFit/>
          </a:bodyPr>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任务一 组织员工招聘</a:t>
            </a:r>
            <a:endParaRPr lang="zh-CN" altLang="en-US" sz="2800" noProof="0" dirty="0">
              <a:effectLst>
                <a:outerShdw blurRad="38100" dist="38100" dir="2700000" algn="tl">
                  <a:srgbClr val="C0C0C0"/>
                </a:outerShdw>
              </a:effectLst>
              <a:ea typeface="黑体" panose="02010609060101010101" pitchFamily="49" charset="-122"/>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任务二 选择外部招聘的渠道</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rPr>
              <a:t>任务三 甄选与录用员工</a:t>
            </a:r>
            <a:endParaRPr lang="zh-CN" altLang="en-US" sz="2800" noProof="0" dirty="0">
              <a:effectLst>
                <a:outerShdw blurRad="38100" dist="38100" dir="2700000" algn="tl">
                  <a:srgbClr val="C0C0C0"/>
                </a:outerShdw>
              </a:effectLst>
              <a:latin typeface="Arial" panose="020B0604020202020204" pitchFamily="34" charset="0"/>
              <a:ea typeface="黑体" panose="02010609060101010101" pitchFamily="49" charset="-122"/>
              <a:cs typeface="+mn-cs"/>
            </a:endParaRPr>
          </a:p>
          <a:p>
            <a:endParaRPr lang="zh-CN" altLang="en-US" sz="2800" noProof="0" dirty="0">
              <a:effectLst>
                <a:outerShdw blurRad="38100" dist="38100" dir="2700000" algn="tl">
                  <a:srgbClr val="C0C0C0"/>
                </a:outerShdw>
              </a:effectLst>
              <a:ea typeface="黑体" panose="02010609060101010101" pitchFamily="49" charset="-122"/>
            </a:endParaRPr>
          </a:p>
          <a:p>
            <a:r>
              <a:rPr lang="zh-CN" altLang="en-US" sz="280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任务四 评估招聘活动</a:t>
            </a:r>
            <a:endParaRPr lang="zh-CN" altLang="en-US" sz="2800" noProof="0" dirty="0">
              <a:effectLst>
                <a:outerShdw blurRad="38100" dist="38100" dir="2700000" algn="tl">
                  <a:srgbClr val="C0C0C0"/>
                </a:outerShdw>
              </a:effectLst>
              <a:ea typeface="黑体" panose="02010609060101010101" pitchFamily="49"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481" name="组合 4"/>
          <p:cNvGrpSpPr/>
          <p:nvPr/>
        </p:nvGrpSpPr>
        <p:grpSpPr>
          <a:xfrm>
            <a:off x="854075" y="1792288"/>
            <a:ext cx="7481888" cy="4086225"/>
            <a:chOff x="928688" y="857250"/>
            <a:chExt cx="7500937" cy="5143500"/>
          </a:xfrm>
        </p:grpSpPr>
        <p:pic>
          <p:nvPicPr>
            <p:cNvPr id="20482" name="Picture 18" descr="57"/>
            <p:cNvPicPr>
              <a:picLocks noChangeAspect="1"/>
            </p:cNvPicPr>
            <p:nvPr/>
          </p:nvPicPr>
          <p:blipFill>
            <a:blip r:embed="rId1">
              <a:clrChange>
                <a:clrFrom>
                  <a:srgbClr val="FFFFFF"/>
                </a:clrFrom>
                <a:clrTo>
                  <a:srgbClr val="FFFFFF">
                    <a:alpha val="0"/>
                  </a:srgbClr>
                </a:clrTo>
              </a:clrChange>
            </a:blip>
            <a:srcRect l="3410" t="3204" r="2625" b="3352"/>
            <a:stretch>
              <a:fillRect/>
            </a:stretch>
          </p:blipFill>
          <p:spPr>
            <a:xfrm>
              <a:off x="928688" y="857250"/>
              <a:ext cx="7500937" cy="5143500"/>
            </a:xfrm>
            <a:prstGeom prst="rect">
              <a:avLst/>
            </a:prstGeom>
            <a:noFill/>
            <a:ln w="9525">
              <a:noFill/>
            </a:ln>
          </p:spPr>
        </p:pic>
        <p:sp>
          <p:nvSpPr>
            <p:cNvPr id="4" name="Text Box 19" descr="金融10"/>
            <p:cNvSpPr txBox="1">
              <a:spLocks noChangeArrowheads="1"/>
            </p:cNvSpPr>
            <p:nvPr/>
          </p:nvSpPr>
          <p:spPr bwMode="auto">
            <a:xfrm>
              <a:off x="1576388" y="2175526"/>
              <a:ext cx="3270250" cy="398924"/>
            </a:xfrm>
            <a:prstGeom prst="rect">
              <a:avLst/>
            </a:prstGeom>
            <a:noFill/>
            <a:ln w="9525">
              <a:noFill/>
              <a:miter lim="800000"/>
            </a:ln>
            <a:effectLst/>
          </p:spPr>
          <p:txBody>
            <a:bodyPr>
              <a:spAutoFit/>
            </a:bodyPr>
            <a:lstStyle/>
            <a:p>
              <a:pPr marR="0" defTabSz="914400">
                <a:buClrTx/>
                <a:buSzTx/>
                <a:buFontTx/>
                <a:defRPr/>
              </a:pPr>
              <a:endParaRPr kumimoji="0" lang="zh-CN" altLang="en-US" kern="1200" cap="none" spc="0" normalizeH="0" baseline="0" noProof="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
          <p:nvSpPr>
            <p:cNvPr id="5" name="Text Box 20" descr="金融10"/>
            <p:cNvSpPr txBox="1">
              <a:spLocks noChangeArrowheads="1"/>
            </p:cNvSpPr>
            <p:nvPr/>
          </p:nvSpPr>
          <p:spPr bwMode="auto">
            <a:xfrm>
              <a:off x="1285875" y="3001726"/>
              <a:ext cx="6858000" cy="889483"/>
            </a:xfrm>
            <a:prstGeom prst="rect">
              <a:avLst/>
            </a:prstGeom>
            <a:noFill/>
            <a:ln w="9525">
              <a:noFill/>
              <a:miter lim="800000"/>
            </a:ln>
            <a:effectLst/>
          </p:spPr>
          <p:txBody>
            <a:bodyPr>
              <a:spAutoFit/>
            </a:bodyPr>
            <a:lstStyle/>
            <a:p>
              <a:pPr marR="0" algn="ctr" defTabSz="914400">
                <a:buClrTx/>
                <a:buSzTx/>
                <a:buFontTx/>
                <a:defRPr/>
              </a:pPr>
              <a:r>
                <a:rPr kumimoji="0" lang="zh-CN" altLang="en-US"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任务二：选择外部招聘的渠道</a:t>
              </a:r>
              <a:endParaRPr kumimoji="0" lang="en-US" altLang="zh-CN" sz="4000"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5" name="Rectangle 347"/>
          <p:cNvSpPr/>
          <p:nvPr/>
        </p:nvSpPr>
        <p:spPr>
          <a:xfrm>
            <a:off x="2090738" y="1165225"/>
            <a:ext cx="4962525"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一、外部候选人的供给预测</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61810" name="Rectangle 18"/>
          <p:cNvSpPr/>
          <p:nvPr/>
        </p:nvSpPr>
        <p:spPr>
          <a:xfrm>
            <a:off x="2136775" y="1811338"/>
            <a:ext cx="4868863"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（一）影响外部人力资源供给的主要因素</a:t>
            </a:r>
            <a:endParaRPr lang="zh-CN" altLang="en-US" dirty="0">
              <a:latin typeface="Times New Roman" panose="02020603050405020304" pitchFamily="18" charset="0"/>
              <a:ea typeface="黑体" panose="02010609060101010101" pitchFamily="49" charset="-122"/>
            </a:endParaRPr>
          </a:p>
        </p:txBody>
      </p:sp>
      <p:grpSp>
        <p:nvGrpSpPr>
          <p:cNvPr id="3" name="Group 10"/>
          <p:cNvGrpSpPr/>
          <p:nvPr/>
        </p:nvGrpSpPr>
        <p:grpSpPr>
          <a:xfrm>
            <a:off x="2182813" y="2530475"/>
            <a:ext cx="4489450" cy="4181475"/>
            <a:chOff x="0" y="-4"/>
            <a:chExt cx="6788" cy="6588"/>
          </a:xfrm>
        </p:grpSpPr>
        <p:sp>
          <p:nvSpPr>
            <p:cNvPr id="21508" name="Oval 3"/>
            <p:cNvSpPr/>
            <p:nvPr/>
          </p:nvSpPr>
          <p:spPr>
            <a:xfrm>
              <a:off x="499" y="575"/>
              <a:ext cx="6077" cy="6009"/>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1509" name="Oval 4"/>
            <p:cNvSpPr/>
            <p:nvPr/>
          </p:nvSpPr>
          <p:spPr>
            <a:xfrm>
              <a:off x="834" y="894"/>
              <a:ext cx="5361" cy="5404"/>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1510" name="Oval 5"/>
            <p:cNvSpPr/>
            <p:nvPr/>
          </p:nvSpPr>
          <p:spPr>
            <a:xfrm>
              <a:off x="1165" y="1400"/>
              <a:ext cx="4567" cy="4603"/>
            </a:xfrm>
            <a:prstGeom prst="ellipse">
              <a:avLst/>
            </a:prstGeom>
            <a:noFill/>
            <a:ln w="25400" cap="flat" cmpd="sng">
              <a:solidFill>
                <a:srgbClr val="808080"/>
              </a:solidFill>
              <a:prstDash val="sysDot"/>
              <a:round/>
              <a:headEnd type="none" w="med" len="med"/>
              <a:tailEnd type="none" w="med" len="med"/>
            </a:ln>
          </p:spPr>
          <p:txBody>
            <a:bodyPr wrap="none" anchor="ctr"/>
            <a:p>
              <a:endParaRPr lang="zh-CN" altLang="en-US" dirty="0">
                <a:latin typeface="Arial" panose="020B0604020202020204" pitchFamily="34" charset="0"/>
                <a:ea typeface="宋体" panose="02010600030101010101" pitchFamily="2" charset="-122"/>
              </a:endParaRPr>
            </a:p>
          </p:txBody>
        </p:sp>
        <p:sp>
          <p:nvSpPr>
            <p:cNvPr id="21511" name="AutoShape 6"/>
            <p:cNvSpPr/>
            <p:nvPr/>
          </p:nvSpPr>
          <p:spPr>
            <a:xfrm rot="9000000">
              <a:off x="0" y="3410"/>
              <a:ext cx="2875" cy="2873"/>
            </a:xfrm>
            <a:prstGeom prst="chevron">
              <a:avLst>
                <a:gd name="adj" fmla="val 28399"/>
              </a:avLst>
            </a:prstGeom>
            <a:solidFill>
              <a:srgbClr val="C6D9F1"/>
            </a:solidFill>
            <a:ln w="9525"/>
            <a:scene3d>
              <a:camera prst="legacyObliqueTopRight">
                <a:rot lat="0" lon="0" rev="0"/>
              </a:camera>
              <a:lightRig rig="legacyFlat3" dir="b"/>
            </a:scene3d>
            <a:sp3d extrusionH="163500" prstMaterial="legacyMatte">
              <a:bevelT w="13500" h="13500" prst="angle"/>
              <a:bevelB w="13500" h="13500" prst="angle"/>
              <a:extrusionClr>
                <a:schemeClr val="accent2"/>
              </a:extrusionClr>
            </a:sp3d>
          </p:spPr>
          <p:txBody>
            <a:bodyPr rot="10800000" wrap="none" anchor="ctr">
              <a:flatTx/>
            </a:bodyPr>
            <a:p>
              <a:endParaRPr lang="zh-CN" altLang="en-US" dirty="0">
                <a:latin typeface="Arial" panose="020B0604020202020204" pitchFamily="34" charset="0"/>
                <a:ea typeface="宋体" panose="02010600030101010101" pitchFamily="2" charset="-122"/>
              </a:endParaRPr>
            </a:p>
          </p:txBody>
        </p:sp>
        <p:sp>
          <p:nvSpPr>
            <p:cNvPr id="21512" name="AutoShape 7"/>
            <p:cNvSpPr/>
            <p:nvPr/>
          </p:nvSpPr>
          <p:spPr>
            <a:xfrm rot="-5400000">
              <a:off x="1945" y="16"/>
              <a:ext cx="2898" cy="2851"/>
            </a:xfrm>
            <a:prstGeom prst="chevron">
              <a:avLst>
                <a:gd name="adj" fmla="val 28847"/>
              </a:avLst>
            </a:prstGeom>
            <a:solidFill>
              <a:srgbClr val="C6D9F1"/>
            </a:solidFill>
            <a:ln w="9525"/>
            <a:scene3d>
              <a:camera prst="legacyObliqueTopRight">
                <a:rot lat="0" lon="0" rev="0"/>
              </a:camera>
              <a:lightRig rig="legacyFlat3" dir="b"/>
            </a:scene3d>
            <a:sp3d extrusionH="163500" prstMaterial="legacyPlastic">
              <a:bevelT w="13500" h="13500" prst="angle"/>
              <a:bevelB w="13500" h="13500" prst="angle"/>
              <a:extrusionClr>
                <a:schemeClr val="accent1"/>
              </a:extrusionClr>
            </a:sp3d>
          </p:spPr>
          <p:txBody>
            <a:bodyPr vert="eaVert" wrap="none" anchor="ctr">
              <a:flatTx/>
            </a:bodyPr>
            <a:p>
              <a:endParaRPr lang="zh-CN" altLang="en-US" dirty="0">
                <a:latin typeface="Arial" panose="020B0604020202020204" pitchFamily="34" charset="0"/>
                <a:ea typeface="宋体" panose="02010600030101010101" pitchFamily="2" charset="-122"/>
              </a:endParaRPr>
            </a:p>
          </p:txBody>
        </p:sp>
        <p:sp>
          <p:nvSpPr>
            <p:cNvPr id="21513" name="AutoShape 8"/>
            <p:cNvSpPr/>
            <p:nvPr/>
          </p:nvSpPr>
          <p:spPr>
            <a:xfrm rot="1740000">
              <a:off x="3912" y="3430"/>
              <a:ext cx="2876" cy="2872"/>
            </a:xfrm>
            <a:prstGeom prst="chevron">
              <a:avLst>
                <a:gd name="adj" fmla="val 28419"/>
              </a:avLst>
            </a:prstGeom>
            <a:solidFill>
              <a:srgbClr val="C6D9F1"/>
            </a:solidFill>
            <a:ln w="9525"/>
            <a:scene3d>
              <a:camera prst="legacyObliqueTopRight">
                <a:rot lat="0" lon="0" rev="0"/>
              </a:camera>
              <a:lightRig rig="legacyFlat3" dir="b"/>
            </a:scene3d>
            <a:sp3d extrusionH="163500" prstMaterial="legacyMatte">
              <a:bevelT w="13500" h="13500" prst="angle"/>
              <a:bevelB w="13500" h="13500" prst="angle"/>
              <a:extrusionClr>
                <a:schemeClr val="hlink"/>
              </a:extrusionClr>
            </a:sp3d>
          </p:spPr>
          <p:txBody>
            <a:bodyPr wrap="none" anchor="ctr">
              <a:flatTx/>
            </a:bodyPr>
            <a:p>
              <a:endParaRPr lang="zh-CN" altLang="en-US" dirty="0">
                <a:latin typeface="Arial" panose="020B0604020202020204" pitchFamily="34" charset="0"/>
                <a:ea typeface="宋体" panose="02010600030101010101" pitchFamily="2" charset="-122"/>
              </a:endParaRPr>
            </a:p>
          </p:txBody>
        </p:sp>
        <p:sp>
          <p:nvSpPr>
            <p:cNvPr id="21514" name="Rectangle 10"/>
            <p:cNvSpPr/>
            <p:nvPr/>
          </p:nvSpPr>
          <p:spPr>
            <a:xfrm>
              <a:off x="1828" y="680"/>
              <a:ext cx="3137" cy="628"/>
            </a:xfrm>
            <a:prstGeom prst="rect">
              <a:avLst/>
            </a:prstGeom>
            <a:noFill/>
            <a:ln w="9525">
              <a:noFill/>
            </a:ln>
          </p:spPr>
          <p:txBody>
            <a:bodyPr anchor="t">
              <a:spAutoFit/>
            </a:bodyPr>
            <a:p>
              <a:pPr algn="ctr" eaLnBrk="0" hangingPunct="0"/>
              <a:r>
                <a:rPr lang="zh-CN" altLang="en-US" dirty="0">
                  <a:solidFill>
                    <a:schemeClr val="bg1"/>
                  </a:solidFill>
                  <a:latin typeface="Arial" panose="020B0604020202020204" pitchFamily="34" charset="0"/>
                  <a:ea typeface="黑体" panose="02010609060101010101" pitchFamily="49" charset="-122"/>
                </a:rPr>
                <a:t>外部因素</a:t>
              </a:r>
              <a:endParaRPr lang="zh-CN" altLang="en-US" dirty="0">
                <a:solidFill>
                  <a:schemeClr val="bg1"/>
                </a:solidFill>
                <a:latin typeface="Arial" panose="020B0604020202020204" pitchFamily="34" charset="0"/>
                <a:ea typeface="黑体" panose="02010609060101010101" pitchFamily="49" charset="-122"/>
              </a:endParaRPr>
            </a:p>
          </p:txBody>
        </p:sp>
        <p:sp>
          <p:nvSpPr>
            <p:cNvPr id="21515" name="Rectangle 11"/>
            <p:cNvSpPr/>
            <p:nvPr/>
          </p:nvSpPr>
          <p:spPr>
            <a:xfrm>
              <a:off x="343" y="4083"/>
              <a:ext cx="1782" cy="1113"/>
            </a:xfrm>
            <a:prstGeom prst="rect">
              <a:avLst/>
            </a:prstGeom>
            <a:noFill/>
            <a:ln w="9525">
              <a:noFill/>
            </a:ln>
          </p:spPr>
          <p:txBody>
            <a:bodyPr anchor="t">
              <a:spAutoFit/>
            </a:bodyPr>
            <a:p>
              <a:pPr algn="ctr" eaLnBrk="0" hangingPunct="0"/>
              <a:r>
                <a:rPr lang="zh-CN" altLang="en-US" dirty="0">
                  <a:solidFill>
                    <a:schemeClr val="bg1"/>
                  </a:solidFill>
                  <a:latin typeface="Arial" panose="020B0604020202020204" pitchFamily="34" charset="0"/>
                  <a:ea typeface="黑体" panose="02010609060101010101" pitchFamily="49" charset="-122"/>
                </a:rPr>
                <a:t>内部因素</a:t>
              </a:r>
              <a:endParaRPr lang="zh-CN" altLang="en-US" dirty="0">
                <a:solidFill>
                  <a:schemeClr val="bg1"/>
                </a:solidFill>
                <a:latin typeface="Arial" panose="020B0604020202020204" pitchFamily="34" charset="0"/>
                <a:ea typeface="黑体" panose="02010609060101010101" pitchFamily="49" charset="-122"/>
              </a:endParaRPr>
            </a:p>
          </p:txBody>
        </p:sp>
        <p:sp>
          <p:nvSpPr>
            <p:cNvPr id="21516" name="Rectangle 12"/>
            <p:cNvSpPr/>
            <p:nvPr/>
          </p:nvSpPr>
          <p:spPr>
            <a:xfrm>
              <a:off x="4798" y="3971"/>
              <a:ext cx="1780" cy="1113"/>
            </a:xfrm>
            <a:prstGeom prst="rect">
              <a:avLst/>
            </a:prstGeom>
            <a:noFill/>
            <a:ln w="9525">
              <a:noFill/>
            </a:ln>
          </p:spPr>
          <p:txBody>
            <a:bodyPr anchor="t">
              <a:spAutoFit/>
            </a:bodyPr>
            <a:p>
              <a:pPr algn="ctr" eaLnBrk="0" hangingPunct="0"/>
              <a:r>
                <a:rPr lang="zh-CN" altLang="en-US" dirty="0">
                  <a:solidFill>
                    <a:schemeClr val="bg1"/>
                  </a:solidFill>
                  <a:latin typeface="Arial" panose="020B0604020202020204" pitchFamily="34" charset="0"/>
                  <a:ea typeface="黑体" panose="02010609060101010101" pitchFamily="49" charset="-122"/>
                </a:rPr>
                <a:t>人口变革</a:t>
              </a:r>
              <a:endParaRPr lang="zh-CN" altLang="en-US" dirty="0">
                <a:solidFill>
                  <a:schemeClr val="bg1"/>
                </a:solidFill>
                <a:latin typeface="Arial" panose="020B0604020202020204" pitchFamily="34"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1810"/>
                                        </p:tgtEl>
                                        <p:attrNameLst>
                                          <p:attrName>style.visibility</p:attrName>
                                        </p:attrNameLst>
                                      </p:cBhvr>
                                      <p:to>
                                        <p:strVal val="visible"/>
                                      </p:to>
                                    </p:set>
                                    <p:anim calcmode="lin" valueType="num">
                                      <p:cBhvr>
                                        <p:cTn id="7" dur="1000" fill="hold"/>
                                        <p:tgtEl>
                                          <p:spTgt spid="161810"/>
                                        </p:tgtEl>
                                        <p:attrNameLst>
                                          <p:attrName>ppt_x</p:attrName>
                                        </p:attrNameLst>
                                      </p:cBhvr>
                                      <p:tavLst>
                                        <p:tav tm="0">
                                          <p:val>
                                            <p:strVal val="#ppt_x"/>
                                          </p:val>
                                        </p:tav>
                                        <p:tav tm="100000">
                                          <p:val>
                                            <p:strVal val="#ppt_x"/>
                                          </p:val>
                                        </p:tav>
                                      </p:tavLst>
                                    </p:anim>
                                    <p:anim calcmode="lin" valueType="num">
                                      <p:cBhvr>
                                        <p:cTn id="8" dur="1000" fill="hold"/>
                                        <p:tgtEl>
                                          <p:spTgt spid="16181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1810">
                                            <p:txEl>
                                              <p:charRg st="0" end="19"/>
                                            </p:txEl>
                                          </p:spTgt>
                                        </p:tgtEl>
                                        <p:attrNameLst>
                                          <p:attrName>style.visibility</p:attrName>
                                        </p:attrNameLst>
                                      </p:cBhvr>
                                      <p:to>
                                        <p:strVal val="visible"/>
                                      </p:to>
                                    </p:set>
                                    <p:anim calcmode="lin" valueType="num">
                                      <p:cBhvr>
                                        <p:cTn id="11" dur="1000" fill="hold"/>
                                        <p:tgtEl>
                                          <p:spTgt spid="161810">
                                            <p:txEl>
                                              <p:charRg st="0" end="19"/>
                                            </p:txEl>
                                          </p:spTgt>
                                        </p:tgtEl>
                                        <p:attrNameLst>
                                          <p:attrName>ppt_x</p:attrName>
                                        </p:attrNameLst>
                                      </p:cBhvr>
                                      <p:tavLst>
                                        <p:tav tm="0">
                                          <p:val>
                                            <p:strVal val="#ppt_x"/>
                                          </p:val>
                                        </p:tav>
                                        <p:tav tm="100000">
                                          <p:val>
                                            <p:strVal val="#ppt_x"/>
                                          </p:val>
                                        </p:tav>
                                      </p:tavLst>
                                    </p:anim>
                                    <p:anim calcmode="lin" valueType="num">
                                      <p:cBhvr>
                                        <p:cTn id="12" dur="1000" fill="hold"/>
                                        <p:tgtEl>
                                          <p:spTgt spid="161810">
                                            <p:txEl>
                                              <p:charRg st="0" end="19"/>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000000"/>
                                          </p:val>
                                        </p:tav>
                                        <p:tav tm="100000">
                                          <p:val>
                                            <p:strVal val="#ppt_w"/>
                                          </p:val>
                                        </p:tav>
                                      </p:tavLst>
                                    </p:anim>
                                    <p:anim calcmode="lin" valueType="num">
                                      <p:cBhvr>
                                        <p:cTn id="18" dur="1000" fill="hold"/>
                                        <p:tgtEl>
                                          <p:spTgt spid="3"/>
                                        </p:tgtEl>
                                        <p:attrNameLst>
                                          <p:attrName>ppt_h</p:attrName>
                                        </p:attrNameLst>
                                      </p:cBhvr>
                                      <p:tavLst>
                                        <p:tav tm="0">
                                          <p:val>
                                            <p:fltVal val="0.000000"/>
                                          </p:val>
                                        </p:tav>
                                        <p:tav tm="100000">
                                          <p:val>
                                            <p:strVal val="#ppt_h"/>
                                          </p:val>
                                        </p:tav>
                                      </p:tavLst>
                                    </p:anim>
                                    <p:anim calcmode="lin" valueType="num">
                                      <p:cBhvr>
                                        <p:cTn id="19" dur="1000" fill="hold"/>
                                        <p:tgtEl>
                                          <p:spTgt spid="3"/>
                                        </p:tgtEl>
                                        <p:attrNameLst>
                                          <p:attrName>style.rotation</p:attrName>
                                        </p:attrNameLst>
                                      </p:cBhvr>
                                      <p:tavLst>
                                        <p:tav tm="0">
                                          <p:val>
                                            <p:fltVal val="360.000000"/>
                                          </p:val>
                                        </p:tav>
                                        <p:tav tm="100000">
                                          <p:val>
                                            <p:fltVal val="0.000000"/>
                                          </p:val>
                                        </p:tav>
                                      </p:tavLst>
                                    </p:anim>
                                    <p:animEffect transition="in" filter="fade">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10" grpId="0" animBg="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2820" name="Rectangle 4"/>
          <p:cNvSpPr/>
          <p:nvPr/>
        </p:nvSpPr>
        <p:spPr>
          <a:xfrm>
            <a:off x="2303463" y="1827213"/>
            <a:ext cx="4537075"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（二）外部人力资源供给预测法</a:t>
            </a:r>
            <a:endParaRPr lang="zh-CN" altLang="en-US" dirty="0">
              <a:latin typeface="Times New Roman" panose="02020603050405020304" pitchFamily="18" charset="0"/>
              <a:ea typeface="黑体" panose="02010609060101010101" pitchFamily="49" charset="-122"/>
            </a:endParaRPr>
          </a:p>
        </p:txBody>
      </p:sp>
      <p:grpSp>
        <p:nvGrpSpPr>
          <p:cNvPr id="2" name="Group 23"/>
          <p:cNvGrpSpPr/>
          <p:nvPr/>
        </p:nvGrpSpPr>
        <p:grpSpPr>
          <a:xfrm>
            <a:off x="684213" y="2997200"/>
            <a:ext cx="8186737" cy="2268538"/>
            <a:chOff x="0" y="0"/>
            <a:chExt cx="12893" cy="3573"/>
          </a:xfrm>
        </p:grpSpPr>
        <p:sp>
          <p:nvSpPr>
            <p:cNvPr id="22531" name="Oval 2"/>
            <p:cNvSpPr/>
            <p:nvPr/>
          </p:nvSpPr>
          <p:spPr>
            <a:xfrm>
              <a:off x="6963"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2" name="Oval 3"/>
            <p:cNvSpPr/>
            <p:nvPr/>
          </p:nvSpPr>
          <p:spPr>
            <a:xfrm>
              <a:off x="470" y="2510"/>
              <a:ext cx="4820" cy="1063"/>
            </a:xfrm>
            <a:prstGeom prst="ellipse">
              <a:avLst/>
            </a:prstGeom>
            <a:gradFill rotWithShape="1">
              <a:gsLst>
                <a:gs pos="0">
                  <a:srgbClr val="000000">
                    <a:alpha val="37999"/>
                  </a:srgbClr>
                </a:gs>
                <a:gs pos="100000">
                  <a:srgbClr val="000000">
                    <a:alpha val="0"/>
                  </a:srgbClr>
                </a:gs>
              </a:gsLst>
              <a:path path="shape">
                <a:fillToRect l="50000" t="50000" r="50000" b="50000"/>
              </a:path>
              <a:tileRect/>
            </a:gradFill>
            <a:ln w="9525">
              <a:noFill/>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3" name="Oval 4"/>
            <p:cNvSpPr/>
            <p:nvPr/>
          </p:nvSpPr>
          <p:spPr>
            <a:xfrm>
              <a:off x="13" y="350"/>
              <a:ext cx="6120" cy="1978"/>
            </a:xfrm>
            <a:prstGeom prst="ellipse">
              <a:avLst/>
            </a:prstGeom>
            <a:gradFill rotWithShape="1">
              <a:gsLst>
                <a:gs pos="0">
                  <a:srgbClr val="004A5C"/>
                </a:gs>
                <a:gs pos="50000">
                  <a:srgbClr val="00CCFF"/>
                </a:gs>
                <a:gs pos="100000">
                  <a:srgbClr val="004A5C"/>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00CCFF"/>
              </a:extrusionClr>
            </a:sp3d>
          </p:spPr>
          <p:txBody>
            <a:bodyPr wrap="none" anchor="ctr">
              <a:flatTx/>
            </a:bodyP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4" name="Oval 5"/>
            <p:cNvSpPr/>
            <p:nvPr/>
          </p:nvSpPr>
          <p:spPr>
            <a:xfrm>
              <a:off x="6133" y="170"/>
              <a:ext cx="6190" cy="2160"/>
            </a:xfrm>
            <a:prstGeom prst="ellipse">
              <a:avLst/>
            </a:prstGeom>
            <a:gradFill rotWithShape="1">
              <a:gsLst>
                <a:gs pos="0">
                  <a:srgbClr val="4A1200"/>
                </a:gs>
                <a:gs pos="50000">
                  <a:srgbClr val="CC3300"/>
                </a:gs>
                <a:gs pos="100000">
                  <a:srgbClr val="4A1200"/>
                </a:gs>
              </a:gsLst>
              <a:lin ang="18900000" scaled="1"/>
              <a:tileRect/>
            </a:gradFill>
            <a:ln w="9525"/>
            <a:scene3d>
              <a:camera prst="legacyPerspectiveBottom">
                <a:rot lat="0" lon="0" rev="0"/>
              </a:camera>
              <a:lightRig rig="legacyFlat3" dir="t"/>
            </a:scene3d>
            <a:sp3d extrusionH="1878000" prstMaterial="legacyMatte">
              <a:bevelT w="13500" h="13500" prst="angle"/>
              <a:bevelB w="13500" h="13500" prst="angle"/>
              <a:extrusionClr>
                <a:srgbClr val="CC3300"/>
              </a:extrusionClr>
            </a:sp3d>
          </p:spPr>
          <p:txBody>
            <a:bodyPr wrap="none" anchor="ctr">
              <a:flatTx/>
            </a:bodyPr>
            <a:p>
              <a:pPr algn="ctr" latinLnBrk="1"/>
              <a:endParaRPr lang="zh-CN" altLang="en-US" sz="1400" dirty="0">
                <a:solidFill>
                  <a:schemeClr val="tx1"/>
                </a:solidFill>
                <a:latin typeface="GulimChe" pitchFamily="49" charset="-127"/>
                <a:ea typeface="GulimChe" pitchFamily="49" charset="-127"/>
              </a:endParaRPr>
            </a:p>
          </p:txBody>
        </p:sp>
        <p:sp>
          <p:nvSpPr>
            <p:cNvPr id="22535" name="Oval 8"/>
            <p:cNvSpPr/>
            <p:nvPr/>
          </p:nvSpPr>
          <p:spPr>
            <a:xfrm rot="468918">
              <a:off x="0" y="200"/>
              <a:ext cx="7320" cy="1800"/>
            </a:xfrm>
            <a:prstGeom prst="ellipse">
              <a:avLst/>
            </a:prstGeom>
            <a:noFill/>
            <a:ln w="19050" cap="flat" cmpd="sng">
              <a:solidFill>
                <a:srgbClr val="00CCFF"/>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6" name="Oval 17"/>
            <p:cNvSpPr/>
            <p:nvPr/>
          </p:nvSpPr>
          <p:spPr>
            <a:xfrm rot="10122088">
              <a:off x="4820" y="0"/>
              <a:ext cx="8073" cy="1800"/>
            </a:xfrm>
            <a:prstGeom prst="ellipse">
              <a:avLst/>
            </a:prstGeom>
            <a:noFill/>
            <a:ln w="19050" cap="flat" cmpd="sng">
              <a:solidFill>
                <a:srgbClr val="FF9900"/>
              </a:solidFill>
              <a:prstDash val="solid"/>
              <a:round/>
              <a:headEnd type="none" w="med" len="med"/>
              <a:tailEnd type="none" w="med" len="med"/>
            </a:ln>
          </p:spPr>
          <p:txBody>
            <a:bodyPr wrap="none" anchor="ctr"/>
            <a:p>
              <a:endParaRPr lang="zh-CN" altLang="en-US" sz="1800" b="0" dirty="0">
                <a:solidFill>
                  <a:schemeClr val="tx1"/>
                </a:solidFill>
                <a:latin typeface="Arial" panose="020B0604020202020204" pitchFamily="34" charset="0"/>
                <a:ea typeface="宋体" panose="02010600030101010101" pitchFamily="2" charset="-122"/>
              </a:endParaRPr>
            </a:p>
          </p:txBody>
        </p:sp>
        <p:sp>
          <p:nvSpPr>
            <p:cNvPr id="22537" name="Text Box 30"/>
            <p:cNvSpPr txBox="1"/>
            <p:nvPr/>
          </p:nvSpPr>
          <p:spPr>
            <a:xfrm>
              <a:off x="1637" y="907"/>
              <a:ext cx="3108"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市场调查预测法</a:t>
              </a:r>
              <a:endParaRPr lang="zh-CN" altLang="en-US" dirty="0">
                <a:latin typeface="Times New Roman" panose="02020603050405020304" pitchFamily="18" charset="0"/>
                <a:ea typeface="黑体" panose="02010609060101010101" pitchFamily="49" charset="-122"/>
              </a:endParaRPr>
            </a:p>
          </p:txBody>
        </p:sp>
        <p:sp>
          <p:nvSpPr>
            <p:cNvPr id="22538" name="Text Box 31"/>
            <p:cNvSpPr txBox="1"/>
            <p:nvPr/>
          </p:nvSpPr>
          <p:spPr>
            <a:xfrm>
              <a:off x="7558" y="908"/>
              <a:ext cx="3107" cy="625"/>
            </a:xfrm>
            <a:prstGeom prst="rect">
              <a:avLst/>
            </a:prstGeom>
            <a:noFill/>
            <a:ln w="9525">
              <a:noFill/>
            </a:ln>
          </p:spPr>
          <p:txBody>
            <a:bodyPr wrap="none" anchor="t">
              <a:spAutoFit/>
            </a:bodyPr>
            <a:p>
              <a:r>
                <a:rPr lang="zh-CN" altLang="en-US" dirty="0">
                  <a:latin typeface="Times New Roman" panose="02020603050405020304" pitchFamily="18" charset="0"/>
                  <a:ea typeface="黑体" panose="02010609060101010101" pitchFamily="49" charset="-122"/>
                </a:rPr>
                <a:t>相关因素预测法</a:t>
              </a:r>
              <a:endParaRPr lang="zh-CN" altLang="en-US" dirty="0">
                <a:latin typeface="Times New Roman" panose="02020603050405020304" pitchFamily="18" charset="0"/>
                <a:ea typeface="黑体" panose="02010609060101010101" pitchFamily="49" charset="-122"/>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p:cTn id="7" dur="1000" fill="hold"/>
                                        <p:tgtEl>
                                          <p:spTgt spid="162820"/>
                                        </p:tgtEl>
                                        <p:attrNameLst>
                                          <p:attrName>ppt_x</p:attrName>
                                        </p:attrNameLst>
                                      </p:cBhvr>
                                      <p:tavLst>
                                        <p:tav tm="0">
                                          <p:val>
                                            <p:strVal val="#ppt_x"/>
                                          </p:val>
                                        </p:tav>
                                        <p:tav tm="100000">
                                          <p:val>
                                            <p:strVal val="#ppt_x"/>
                                          </p:val>
                                        </p:tav>
                                      </p:tavLst>
                                    </p:anim>
                                    <p:anim calcmode="lin" valueType="num">
                                      <p:cBhvr>
                                        <p:cTn id="8" dur="1000" fill="hold"/>
                                        <p:tgtEl>
                                          <p:spTgt spid="162820"/>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2820">
                                            <p:txEl>
                                              <p:charRg st="0" end="15"/>
                                            </p:txEl>
                                          </p:spTgt>
                                        </p:tgtEl>
                                        <p:attrNameLst>
                                          <p:attrName>style.visibility</p:attrName>
                                        </p:attrNameLst>
                                      </p:cBhvr>
                                      <p:to>
                                        <p:strVal val="visible"/>
                                      </p:to>
                                    </p:set>
                                    <p:anim calcmode="lin" valueType="num">
                                      <p:cBhvr>
                                        <p:cTn id="11" dur="1000" fill="hold"/>
                                        <p:tgtEl>
                                          <p:spTgt spid="162820">
                                            <p:txEl>
                                              <p:charRg st="0" end="15"/>
                                            </p:txEl>
                                          </p:spTgt>
                                        </p:tgtEl>
                                        <p:attrNameLst>
                                          <p:attrName>ppt_x</p:attrName>
                                        </p:attrNameLst>
                                      </p:cBhvr>
                                      <p:tavLst>
                                        <p:tav tm="0">
                                          <p:val>
                                            <p:strVal val="#ppt_x"/>
                                          </p:val>
                                        </p:tav>
                                        <p:tav tm="100000">
                                          <p:val>
                                            <p:strVal val="#ppt_x"/>
                                          </p:val>
                                        </p:tav>
                                      </p:tavLst>
                                    </p:anim>
                                    <p:anim calcmode="lin" valueType="num">
                                      <p:cBhvr>
                                        <p:cTn id="12" dur="1000" fill="hold"/>
                                        <p:tgtEl>
                                          <p:spTgt spid="162820">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3"/>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Rectangle 347"/>
          <p:cNvSpPr/>
          <p:nvPr/>
        </p:nvSpPr>
        <p:spPr>
          <a:xfrm>
            <a:off x="3095625" y="1204913"/>
            <a:ext cx="2952750"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二、广告招聘</a:t>
            </a:r>
            <a:endParaRPr lang="zh-CN" altLang="en-US" sz="2400" b="0" dirty="0">
              <a:solidFill>
                <a:schemeClr val="tx1"/>
              </a:solidFill>
              <a:latin typeface="Times New Roman" panose="02020603050405020304" pitchFamily="18" charset="0"/>
              <a:ea typeface="黑体" panose="02010609060101010101" pitchFamily="49" charset="-122"/>
            </a:endParaRPr>
          </a:p>
        </p:txBody>
      </p:sp>
      <p:grpSp>
        <p:nvGrpSpPr>
          <p:cNvPr id="2" name="Group 14"/>
          <p:cNvGrpSpPr/>
          <p:nvPr/>
        </p:nvGrpSpPr>
        <p:grpSpPr>
          <a:xfrm>
            <a:off x="611188" y="1916113"/>
            <a:ext cx="7820025" cy="4102100"/>
            <a:chOff x="0" y="0"/>
            <a:chExt cx="11722" cy="5443"/>
          </a:xfrm>
        </p:grpSpPr>
        <p:sp>
          <p:nvSpPr>
            <p:cNvPr id="23555" name="Text Box 15"/>
            <p:cNvSpPr txBox="1"/>
            <p:nvPr/>
          </p:nvSpPr>
          <p:spPr>
            <a:xfrm>
              <a:off x="1404" y="192"/>
              <a:ext cx="10318" cy="4655"/>
            </a:xfrm>
            <a:prstGeom prst="rect">
              <a:avLst/>
            </a:prstGeom>
            <a:noFill/>
            <a:ln w="9525">
              <a:noFill/>
            </a:ln>
          </p:spPr>
          <p:txBody>
            <a:bodyPr anchor="t">
              <a:spAutoFit/>
            </a:bodyPr>
            <a:p>
              <a:pPr>
                <a:lnSpc>
                  <a:spcPct val="140000"/>
                </a:lnSpc>
              </a:pPr>
              <a:r>
                <a:rPr lang="zh-CN" altLang="en-US" dirty="0">
                  <a:latin typeface="Times New Roman" panose="02020603050405020304" pitchFamily="18" charset="0"/>
                  <a:ea typeface="黑体" panose="02010609060101010101" pitchFamily="49" charset="-122"/>
                </a:rPr>
                <a:t>广告是企业常用的一种招聘方法，其形式有登报作招聘广告，或在电视、广播、杂志甚至网络和户外作招聘广告，从而吸引求职者。广告的内容一般包括招聘职位、招聘条件、招聘方式及其他说明。广告必须符合有关法律。美国的平等就业机会法就明文规定在就业上不得有歧视。广告招聘的特点是信息面大影响广，传播速度快，可吸引较多的应聘者，又由于在广告中已简略介绍了企业的情况，可以使应聘者事先有所了解，减少应聘的盲目性。</a:t>
              </a:r>
              <a:endParaRPr lang="zh-CN" altLang="en-US" dirty="0">
                <a:latin typeface="Times New Roman" panose="02020603050405020304" pitchFamily="18" charset="0"/>
                <a:ea typeface="黑体" panose="02010609060101010101" pitchFamily="49" charset="-122"/>
              </a:endParaRPr>
            </a:p>
          </p:txBody>
        </p:sp>
        <p:sp>
          <p:nvSpPr>
            <p:cNvPr id="163856" name="Rectangle 16"/>
            <p:cNvSpPr>
              <a:spLocks noChangeArrowheads="1"/>
            </p:cNvSpPr>
            <p:nvPr/>
          </p:nvSpPr>
          <p:spPr bwMode="auto">
            <a:xfrm>
              <a:off x="0" y="0"/>
              <a:ext cx="11227" cy="5443"/>
            </a:xfrm>
            <a:prstGeom prst="rect">
              <a:avLst/>
            </a:prstGeom>
            <a:noFill/>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2000" b="1" i="0" u="none" strike="noStrike" kern="1200" cap="none" spc="0" normalizeH="0" baseline="0" noProof="0">
                <a:ln>
                  <a:noFill/>
                </a:ln>
                <a:solidFill>
                  <a:schemeClr val="tx2"/>
                </a:solidFill>
                <a:effectLst>
                  <a:outerShdw blurRad="38100" dist="38100" dir="2700000" algn="tl">
                    <a:srgbClr val="000000">
                      <a:alpha val="43137"/>
                    </a:srgbClr>
                  </a:outerShdw>
                </a:effectLst>
                <a:uLnTx/>
                <a:uFillTx/>
                <a:latin typeface="Times New Roman" panose="02020603050405020304" pitchFamily="18" charset="0"/>
                <a:ea typeface="黑体" panose="02010609060101010101" pitchFamily="49" charset="-122"/>
                <a:cs typeface="+mn-cs"/>
              </a:endParaRPr>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Rectangle 347"/>
          <p:cNvSpPr/>
          <p:nvPr/>
        </p:nvSpPr>
        <p:spPr>
          <a:xfrm>
            <a:off x="3095625" y="1117600"/>
            <a:ext cx="2952750"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三、就业服务机构</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64871" name="Rectangle 7"/>
          <p:cNvSpPr/>
          <p:nvPr/>
        </p:nvSpPr>
        <p:spPr>
          <a:xfrm>
            <a:off x="2087563" y="1836738"/>
            <a:ext cx="49672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（一）何时利用就业服务机构进行招聘</a:t>
            </a:r>
            <a:endParaRPr lang="zh-CN" altLang="en-US" dirty="0">
              <a:latin typeface="Times New Roman" panose="02020603050405020304" pitchFamily="18" charset="0"/>
              <a:ea typeface="黑体" panose="02010609060101010101" pitchFamily="49" charset="-122"/>
            </a:endParaRPr>
          </a:p>
        </p:txBody>
      </p:sp>
      <p:sp>
        <p:nvSpPr>
          <p:cNvPr id="164873" name="Text Box 9" descr="金融10"/>
          <p:cNvSpPr txBox="1">
            <a:spLocks noChangeArrowheads="1"/>
          </p:cNvSpPr>
          <p:nvPr/>
        </p:nvSpPr>
        <p:spPr bwMode="auto">
          <a:xfrm>
            <a:off x="1474788" y="2662238"/>
            <a:ext cx="6408738" cy="3322638"/>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一般看来，企业在以下三种情况下会愿意借助就业服务机构的力量来完成招聘工作：</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kumimoji="0" lang="zh-CN" altLang="en-US"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一是</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企业没有自己的人力资源管理部门，不能较快</a:t>
            </a: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地进行人员招聘活动；</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lang="zh-CN" altLang="en-US"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二是</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某些特定职位需要立即有人填补；</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a:p>
            <a:pPr marR="0" defTabSz="914400">
              <a:spcBef>
                <a:spcPct val="50000"/>
              </a:spcBef>
              <a:buClrTx/>
              <a:buSzTx/>
              <a:buFontTx/>
              <a:defRPr/>
            </a:pPr>
            <a:r>
              <a:rPr lang="zh-CN" altLang="en-US"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三是</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企业发现自己去招聘有困难，比如招聘对象是</a:t>
            </a:r>
            <a:r>
              <a:rPr lang="zh-CN" altLang="en-US"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lang="en-US" altLang="zh-CN" noProof="0" dirty="0">
                <a:solidFill>
                  <a:srgbClr val="FF0000"/>
                </a:solidFill>
                <a:effectLst>
                  <a:outerShdw blurRad="38100" dist="38100" dir="2700000" algn="tl">
                    <a:srgbClr val="C0C0C0"/>
                  </a:outerShdw>
                </a:effectLst>
                <a:latin typeface="Times New Roman" panose="02020603050405020304" pitchFamily="18" charset="0"/>
                <a:ea typeface="黑体" panose="02010609060101010101" pitchFamily="49" charset="-122"/>
                <a:cs typeface="+mn-cs"/>
                <a:sym typeface="+mn-ea"/>
              </a:rPr>
              <a:t>	  </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目前仍在别的组织中工作的人，他们可能不太</a:t>
            </a: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方便直接同组织当前的竞争对手接触，那么就</a:t>
            </a:r>
            <a:r>
              <a:rPr kumimoji="0" lang="en-US" altLang="zh-CN"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	  </a:t>
            </a: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可以通过就业服务机构来解决人员招聘问题。</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4871"/>
                                        </p:tgtEl>
                                        <p:attrNameLst>
                                          <p:attrName>style.visibility</p:attrName>
                                        </p:attrNameLst>
                                      </p:cBhvr>
                                      <p:to>
                                        <p:strVal val="visible"/>
                                      </p:to>
                                    </p:set>
                                    <p:anim calcmode="lin" valueType="num">
                                      <p:cBhvr>
                                        <p:cTn id="7" dur="1000" fill="hold"/>
                                        <p:tgtEl>
                                          <p:spTgt spid="164871"/>
                                        </p:tgtEl>
                                        <p:attrNameLst>
                                          <p:attrName>ppt_x</p:attrName>
                                        </p:attrNameLst>
                                      </p:cBhvr>
                                      <p:tavLst>
                                        <p:tav tm="0">
                                          <p:val>
                                            <p:strVal val="#ppt_x"/>
                                          </p:val>
                                        </p:tav>
                                        <p:tav tm="100000">
                                          <p:val>
                                            <p:strVal val="#ppt_x"/>
                                          </p:val>
                                        </p:tav>
                                      </p:tavLst>
                                    </p:anim>
                                    <p:anim calcmode="lin" valueType="num">
                                      <p:cBhvr>
                                        <p:cTn id="8" dur="1000" fill="hold"/>
                                        <p:tgtEl>
                                          <p:spTgt spid="164871"/>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4871">
                                            <p:txEl>
                                              <p:charRg st="0" end="18"/>
                                            </p:txEl>
                                          </p:spTgt>
                                        </p:tgtEl>
                                        <p:attrNameLst>
                                          <p:attrName>style.visibility</p:attrName>
                                        </p:attrNameLst>
                                      </p:cBhvr>
                                      <p:to>
                                        <p:strVal val="visible"/>
                                      </p:to>
                                    </p:set>
                                    <p:anim calcmode="lin" valueType="num">
                                      <p:cBhvr>
                                        <p:cTn id="11" dur="1000" fill="hold"/>
                                        <p:tgtEl>
                                          <p:spTgt spid="164871">
                                            <p:txEl>
                                              <p:charRg st="0" end="18"/>
                                            </p:txEl>
                                          </p:spTgt>
                                        </p:tgtEl>
                                        <p:attrNameLst>
                                          <p:attrName>ppt_x</p:attrName>
                                        </p:attrNameLst>
                                      </p:cBhvr>
                                      <p:tavLst>
                                        <p:tav tm="0">
                                          <p:val>
                                            <p:strVal val="#ppt_x"/>
                                          </p:val>
                                        </p:tav>
                                        <p:tav tm="100000">
                                          <p:val>
                                            <p:strVal val="#ppt_x"/>
                                          </p:val>
                                        </p:tav>
                                      </p:tavLst>
                                    </p:anim>
                                    <p:anim calcmode="lin" valueType="num">
                                      <p:cBhvr>
                                        <p:cTn id="12" dur="1000" fill="hold"/>
                                        <p:tgtEl>
                                          <p:spTgt spid="164871">
                                            <p:txEl>
                                              <p:charRg st="0" end="18"/>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1" grpId="0" animBg="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1" name="图片 1" descr="u=4220362591,1062081612&amp;fm=26&amp;gp=0"/>
          <p:cNvPicPr>
            <a:picLocks noChangeAspect="1"/>
          </p:cNvPicPr>
          <p:nvPr/>
        </p:nvPicPr>
        <p:blipFill>
          <a:blip r:embed="rId1">
            <a:clrChange>
              <a:clrFrom>
                <a:srgbClr val="FFFFFF"/>
              </a:clrFrom>
              <a:clrTo>
                <a:srgbClr val="FFFFFF">
                  <a:alpha val="0"/>
                </a:srgbClr>
              </a:clrTo>
            </a:clrChange>
          </a:blip>
          <a:srcRect l="9760" t="-1486"/>
          <a:stretch>
            <a:fillRect/>
          </a:stretch>
        </p:blipFill>
        <p:spPr>
          <a:xfrm>
            <a:off x="0" y="2781300"/>
            <a:ext cx="2771775" cy="3078163"/>
          </a:xfrm>
          <a:prstGeom prst="rect">
            <a:avLst/>
          </a:prstGeom>
          <a:noFill/>
          <a:ln w="9525">
            <a:noFill/>
          </a:ln>
        </p:spPr>
      </p:pic>
      <p:sp>
        <p:nvSpPr>
          <p:cNvPr id="25602" name="Rectangle 347"/>
          <p:cNvSpPr/>
          <p:nvPr/>
        </p:nvSpPr>
        <p:spPr>
          <a:xfrm>
            <a:off x="3095625" y="1270000"/>
            <a:ext cx="2952750"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三、就业服务机构</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65892" name="Rectangle 4"/>
          <p:cNvSpPr/>
          <p:nvPr/>
        </p:nvSpPr>
        <p:spPr>
          <a:xfrm>
            <a:off x="2087563" y="2155825"/>
            <a:ext cx="4967287"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（二）职业介绍机构招募的特点</a:t>
            </a:r>
            <a:endParaRPr lang="zh-CN" altLang="en-US" dirty="0">
              <a:latin typeface="Times New Roman" panose="02020603050405020304" pitchFamily="18" charset="0"/>
              <a:ea typeface="黑体" panose="02010609060101010101" pitchFamily="49" charset="-122"/>
            </a:endParaRPr>
          </a:p>
        </p:txBody>
      </p:sp>
      <p:sp>
        <p:nvSpPr>
          <p:cNvPr id="165896" name="Text Box 8" descr="金融10"/>
          <p:cNvSpPr txBox="1">
            <a:spLocks noChangeArrowheads="1"/>
          </p:cNvSpPr>
          <p:nvPr/>
        </p:nvSpPr>
        <p:spPr bwMode="auto">
          <a:xfrm>
            <a:off x="2160588" y="3195638"/>
            <a:ext cx="6408738" cy="1938338"/>
          </a:xfrm>
          <a:prstGeom prst="rect">
            <a:avLst/>
          </a:prstGeom>
          <a:noFill/>
          <a:ln w="9525">
            <a:noFill/>
            <a:miter lim="800000"/>
          </a:ln>
          <a:effectLst/>
        </p:spPr>
        <p:txBody>
          <a:bodyPr>
            <a:spAutoFit/>
          </a:bodyPr>
          <a:lstStyle/>
          <a:p>
            <a:pPr marR="0" defTabSz="914400">
              <a:spcBef>
                <a:spcPct val="50000"/>
              </a:spcBef>
              <a:buClrTx/>
              <a:buSzTx/>
              <a:buFontTx/>
              <a:defRPr/>
            </a:pPr>
            <a:r>
              <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rPr>
              <a:t>利用职业介绍机构招募要支付一定的费用，但这种方法简单、快捷，组织可以马上找到所需的人才，与由组织自己组织招聘活动所投入的人、财、物相比较，招募成本相差不大，而且效果更好。但注意要选择信誉好，应聘者资料齐全、详细的职业介绍机构，同时要对招募到的人员做进一步的测试，确定是否录用。</a:t>
            </a:r>
            <a:endParaRPr kumimoji="0" lang="zh-CN" altLang="en-US" kern="1200" cap="none" spc="0" normalizeH="0" baseline="0" noProof="0" dirty="0">
              <a:effectLst>
                <a:outerShdw blurRad="38100" dist="38100" dir="2700000" algn="tl">
                  <a:srgbClr val="C0C0C0"/>
                </a:outerShdw>
              </a:effectLst>
              <a:latin typeface="Times New Roman" panose="02020603050405020304" pitchFamily="18" charset="0"/>
              <a:ea typeface="黑体" panose="02010609060101010101" pitchFamily="49" charset="-122"/>
              <a:cs typeface="+mn-cs"/>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5892"/>
                                        </p:tgtEl>
                                        <p:attrNameLst>
                                          <p:attrName>style.visibility</p:attrName>
                                        </p:attrNameLst>
                                      </p:cBhvr>
                                      <p:to>
                                        <p:strVal val="visible"/>
                                      </p:to>
                                    </p:set>
                                    <p:anim calcmode="lin" valueType="num">
                                      <p:cBhvr>
                                        <p:cTn id="7" dur="1000" fill="hold"/>
                                        <p:tgtEl>
                                          <p:spTgt spid="165892"/>
                                        </p:tgtEl>
                                        <p:attrNameLst>
                                          <p:attrName>ppt_x</p:attrName>
                                        </p:attrNameLst>
                                      </p:cBhvr>
                                      <p:tavLst>
                                        <p:tav tm="0">
                                          <p:val>
                                            <p:strVal val="#ppt_x"/>
                                          </p:val>
                                        </p:tav>
                                        <p:tav tm="100000">
                                          <p:val>
                                            <p:strVal val="#ppt_x"/>
                                          </p:val>
                                        </p:tav>
                                      </p:tavLst>
                                    </p:anim>
                                    <p:anim calcmode="lin" valueType="num">
                                      <p:cBhvr>
                                        <p:cTn id="8" dur="1000" fill="hold"/>
                                        <p:tgtEl>
                                          <p:spTgt spid="16589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5892">
                                            <p:txEl>
                                              <p:charRg st="0" end="15"/>
                                            </p:txEl>
                                          </p:spTgt>
                                        </p:tgtEl>
                                        <p:attrNameLst>
                                          <p:attrName>style.visibility</p:attrName>
                                        </p:attrNameLst>
                                      </p:cBhvr>
                                      <p:to>
                                        <p:strVal val="visible"/>
                                      </p:to>
                                    </p:set>
                                    <p:anim calcmode="lin" valueType="num">
                                      <p:cBhvr>
                                        <p:cTn id="11" dur="1000" fill="hold"/>
                                        <p:tgtEl>
                                          <p:spTgt spid="165892">
                                            <p:txEl>
                                              <p:charRg st="0" end="15"/>
                                            </p:txEl>
                                          </p:spTgt>
                                        </p:tgtEl>
                                        <p:attrNameLst>
                                          <p:attrName>ppt_x</p:attrName>
                                        </p:attrNameLst>
                                      </p:cBhvr>
                                      <p:tavLst>
                                        <p:tav tm="0">
                                          <p:val>
                                            <p:strVal val="#ppt_x"/>
                                          </p:val>
                                        </p:tav>
                                        <p:tav tm="100000">
                                          <p:val>
                                            <p:strVal val="#ppt_x"/>
                                          </p:val>
                                        </p:tav>
                                      </p:tavLst>
                                    </p:anim>
                                    <p:anim calcmode="lin" valueType="num">
                                      <p:cBhvr>
                                        <p:cTn id="12" dur="1000" fill="hold"/>
                                        <p:tgtEl>
                                          <p:spTgt spid="165892">
                                            <p:txEl>
                                              <p:charRg st="0" end="1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2" grpId="0" animBg="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6625" name="图片 1" descr="timg (7)"/>
          <p:cNvPicPr>
            <a:picLocks noChangeAspect="1"/>
          </p:cNvPicPr>
          <p:nvPr/>
        </p:nvPicPr>
        <p:blipFill>
          <a:blip r:embed="rId1">
            <a:clrChange>
              <a:clrFrom>
                <a:srgbClr val="F3FCF7"/>
              </a:clrFrom>
              <a:clrTo>
                <a:srgbClr val="F3FCF7">
                  <a:alpha val="0"/>
                </a:srgbClr>
              </a:clrTo>
            </a:clrChange>
          </a:blip>
          <a:srcRect l="140" t="7738" r="-2084" b="32678"/>
          <a:stretch>
            <a:fillRect/>
          </a:stretch>
        </p:blipFill>
        <p:spPr>
          <a:xfrm>
            <a:off x="-22225" y="3678238"/>
            <a:ext cx="7359650" cy="3178175"/>
          </a:xfrm>
          <a:prstGeom prst="rect">
            <a:avLst/>
          </a:prstGeom>
          <a:noFill/>
          <a:ln w="9525">
            <a:noFill/>
          </a:ln>
        </p:spPr>
      </p:pic>
      <p:sp>
        <p:nvSpPr>
          <p:cNvPr id="26626" name="Rectangle 347"/>
          <p:cNvSpPr/>
          <p:nvPr/>
        </p:nvSpPr>
        <p:spPr>
          <a:xfrm>
            <a:off x="3095625" y="1236663"/>
            <a:ext cx="2952750" cy="574675"/>
          </a:xfrm>
          <a:prstGeom prst="rect">
            <a:avLst/>
          </a:prstGeom>
          <a:noFill/>
          <a:ln w="9525">
            <a:noFill/>
          </a:ln>
          <a:scene3d>
            <a:camera prst="legacyObliqueBottomLeft">
              <a:rot lat="0" lon="0" rev="0"/>
            </a:camera>
            <a:lightRig rig="legacyFlat3" dir="b"/>
          </a:scene3d>
          <a:sp3d extrusionH="100000" prstMaterial="legacyMatte">
            <a:bevelT w="13500" h="13500" prst="angle"/>
            <a:bevelB w="13500" h="13500" prst="angle"/>
            <a:extrusionClr>
              <a:srgbClr val="990000"/>
            </a:extrusionClr>
          </a:sp3d>
        </p:spPr>
        <p:txBody>
          <a:bodyPr wrap="none" anchor="ctr">
            <a:flatTx/>
          </a:bodyPr>
          <a:p>
            <a:pPr algn="ctr"/>
            <a:r>
              <a:rPr lang="zh-CN" altLang="en-US" sz="2400" b="0" dirty="0">
                <a:solidFill>
                  <a:schemeClr val="tx1"/>
                </a:solidFill>
                <a:latin typeface="Times New Roman" panose="02020603050405020304" pitchFamily="18" charset="0"/>
                <a:ea typeface="黑体" panose="02010609060101010101" pitchFamily="49" charset="-122"/>
              </a:rPr>
              <a:t>三、就业服务机构</a:t>
            </a:r>
            <a:endParaRPr lang="zh-CN" altLang="en-US" sz="2400" b="0" dirty="0">
              <a:solidFill>
                <a:schemeClr val="tx1"/>
              </a:solidFill>
              <a:latin typeface="Times New Roman" panose="02020603050405020304" pitchFamily="18" charset="0"/>
              <a:ea typeface="黑体" panose="02010609060101010101" pitchFamily="49" charset="-122"/>
            </a:endParaRPr>
          </a:p>
        </p:txBody>
      </p:sp>
      <p:sp>
        <p:nvSpPr>
          <p:cNvPr id="166916" name="Rectangle 4"/>
          <p:cNvSpPr/>
          <p:nvPr/>
        </p:nvSpPr>
        <p:spPr>
          <a:xfrm>
            <a:off x="1638300" y="2009775"/>
            <a:ext cx="5976938" cy="577850"/>
          </a:xfrm>
          <a:prstGeom prst="rect">
            <a:avLst/>
          </a:prstGeom>
          <a:noFill/>
          <a:ln w="9525" cap="flat" cmpd="sng">
            <a:solidFill>
              <a:srgbClr val="CCFF33"/>
            </a:solidFill>
            <a:prstDash val="solid"/>
            <a:miter/>
            <a:headEnd type="none" w="med" len="med"/>
            <a:tailEnd type="none" w="med" len="med"/>
          </a:ln>
          <a:scene3d>
            <a:camera prst="legacyObliqueTopRight">
              <a:rot lat="0" lon="0" rev="0"/>
            </a:camera>
            <a:lightRig rig="legacyFlat3" dir="b"/>
          </a:scene3d>
          <a:sp3d extrusionH="430200" prstMaterial="legacyMatte">
            <a:bevelT w="13500" h="13500" prst="angle"/>
            <a:bevelB w="13500" h="13500" prst="angle"/>
            <a:extrusionClr>
              <a:srgbClr val="CCFF33"/>
            </a:extrusionClr>
          </a:sp3d>
        </p:spPr>
        <p:txBody>
          <a:bodyPr anchor="t">
            <a:flatTx/>
          </a:bodyPr>
          <a:p>
            <a:pPr marL="571500" indent="-571500" eaLnBrk="0" hangingPunct="0">
              <a:lnSpc>
                <a:spcPct val="90000"/>
              </a:lnSpc>
            </a:pPr>
            <a:r>
              <a:rPr lang="zh-CN" altLang="en-US" dirty="0">
                <a:latin typeface="Times New Roman" panose="02020603050405020304" pitchFamily="18" charset="0"/>
                <a:ea typeface="黑体" panose="02010609060101010101" pitchFamily="49" charset="-122"/>
              </a:rPr>
              <a:t>（三）利用职业介绍机构招募要注意的问题</a:t>
            </a:r>
            <a:endParaRPr lang="zh-CN" altLang="en-US" dirty="0">
              <a:latin typeface="Times New Roman" panose="02020603050405020304" pitchFamily="18" charset="0"/>
              <a:ea typeface="黑体" panose="02010609060101010101" pitchFamily="49" charset="-122"/>
            </a:endParaRPr>
          </a:p>
        </p:txBody>
      </p:sp>
      <p:sp>
        <p:nvSpPr>
          <p:cNvPr id="26628" name="Text Box 8" descr="金融10"/>
          <p:cNvSpPr txBox="1"/>
          <p:nvPr/>
        </p:nvSpPr>
        <p:spPr>
          <a:xfrm>
            <a:off x="2270125" y="3009900"/>
            <a:ext cx="5757863" cy="2225675"/>
          </a:xfrm>
          <a:prstGeom prst="rect">
            <a:avLst/>
          </a:prstGeom>
          <a:noFill/>
          <a:ln w="9525">
            <a:noFill/>
          </a:ln>
        </p:spPr>
        <p:txBody>
          <a:bodyPr anchor="t">
            <a:spAutoFit/>
          </a:bodyPr>
          <a:p>
            <a:pPr>
              <a:spcBef>
                <a:spcPct val="50000"/>
              </a:spcBef>
              <a:buSzTx/>
            </a:pPr>
            <a:r>
              <a:rPr lang="zh-CN" altLang="en-US" dirty="0">
                <a:latin typeface="Times New Roman" panose="02020603050405020304" pitchFamily="18" charset="0"/>
                <a:ea typeface="黑体" panose="02010609060101010101" pitchFamily="49" charset="-122"/>
              </a:rPr>
              <a:t>选择一家正规合法、声望好、有实力的就业机构是重要的；其次，必须向他们提供一份精确而完整的工作说明，这有利于就业机构找到合适的人员；再次，要参与监督就业机构的工作，比如限定他们使用的甄选技术和方法，定期检查那些被就业机构接受或拒绝的候选人资料，以及时地发现他们工作不合意的地方。</a:t>
            </a:r>
            <a:endParaRPr lang="zh-CN" altLang="en-US" dirty="0">
              <a:latin typeface="Times New Roman" panose="02020603050405020304" pitchFamily="18" charset="0"/>
              <a:ea typeface="黑体" panose="02010609060101010101" pitchFamily="49" charset="-122"/>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66916"/>
                                        </p:tgtEl>
                                        <p:attrNameLst>
                                          <p:attrName>style.visibility</p:attrName>
                                        </p:attrNameLst>
                                      </p:cBhvr>
                                      <p:to>
                                        <p:strVal val="visible"/>
                                      </p:to>
                                    </p:set>
                                    <p:anim calcmode="lin" valueType="num">
                                      <p:cBhvr>
                                        <p:cTn id="7" dur="1000" fill="hold"/>
                                        <p:tgtEl>
                                          <p:spTgt spid="166916"/>
                                        </p:tgtEl>
                                        <p:attrNameLst>
                                          <p:attrName>ppt_x</p:attrName>
                                        </p:attrNameLst>
                                      </p:cBhvr>
                                      <p:tavLst>
                                        <p:tav tm="0">
                                          <p:val>
                                            <p:strVal val="#ppt_x"/>
                                          </p:val>
                                        </p:tav>
                                        <p:tav tm="100000">
                                          <p:val>
                                            <p:strVal val="#ppt_x"/>
                                          </p:val>
                                        </p:tav>
                                      </p:tavLst>
                                    </p:anim>
                                    <p:anim calcmode="lin" valueType="num">
                                      <p:cBhvr>
                                        <p:cTn id="8" dur="1000" fill="hold"/>
                                        <p:tgtEl>
                                          <p:spTgt spid="16691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66916">
                                            <p:txEl>
                                              <p:charRg st="0" end="20"/>
                                            </p:txEl>
                                          </p:spTgt>
                                        </p:tgtEl>
                                        <p:attrNameLst>
                                          <p:attrName>style.visibility</p:attrName>
                                        </p:attrNameLst>
                                      </p:cBhvr>
                                      <p:to>
                                        <p:strVal val="visible"/>
                                      </p:to>
                                    </p:set>
                                    <p:anim calcmode="lin" valueType="num">
                                      <p:cBhvr>
                                        <p:cTn id="11" dur="1000" fill="hold"/>
                                        <p:tgtEl>
                                          <p:spTgt spid="166916">
                                            <p:txEl>
                                              <p:charRg st="0" end="20"/>
                                            </p:txEl>
                                          </p:spTgt>
                                        </p:tgtEl>
                                        <p:attrNameLst>
                                          <p:attrName>ppt_x</p:attrName>
                                        </p:attrNameLst>
                                      </p:cBhvr>
                                      <p:tavLst>
                                        <p:tav tm="0">
                                          <p:val>
                                            <p:strVal val="#ppt_x"/>
                                          </p:val>
                                        </p:tav>
                                        <p:tav tm="100000">
                                          <p:val>
                                            <p:strVal val="#ppt_x"/>
                                          </p:val>
                                        </p:tav>
                                      </p:tavLst>
                                    </p:anim>
                                    <p:anim calcmode="lin" valueType="num">
                                      <p:cBhvr>
                                        <p:cTn id="12" dur="1000" fill="hold"/>
                                        <p:tgtEl>
                                          <p:spTgt spid="166916">
                                            <p:txEl>
                                              <p:charRg st="0" end="2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6" grpId="0" animBg="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4.png"/></Relationships>
</file>

<file path=ppt/theme/theme1.xml><?xml version="1.0" encoding="utf-8"?>
<a:theme xmlns:a="http://schemas.openxmlformats.org/drawingml/2006/main" name="主题1_2">
  <a:themeElements>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fontScheme name="主题1_2">
      <a:majorFont>
        <a:latin typeface="Verdana"/>
        <a:ea typeface="华文新魏"/>
        <a:cs typeface=""/>
      </a:majorFont>
      <a:minorFont>
        <a:latin typeface="Times New Roman"/>
        <a:ea typeface="黑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stretch>
            <a:fillRect/>
          </a:stretch>
        </a:blipFill>
        <a:ln w="9525" cap="flat" cmpd="sng" algn="ctr">
          <a:solidFill>
            <a:srgbClr val="CCFFFF"/>
          </a:solidFill>
          <a:prstDash val="solid"/>
          <a:round/>
          <a:headEnd type="none" w="med" len="med"/>
          <a:tailEnd type="none" w="med" len="med"/>
        </a:ln>
      </a:spPr>
      <a:bodyPr vert="horz" wrap="square" lIns="91440" tIns="45720" rIns="91440" bIns="45720" numCol="1" anchor="t" anchorCtr="0" compatLnSpc="1">
        <a:spAutoFit/>
      </a:bodyPr>
      <a:lstStyle>
        <a:defPPr marL="0" marR="0" indent="0" algn="l" defTabSz="914400" rtl="0" eaLnBrk="1" fontAlgn="base" latinLnBrk="0" hangingPunct="1">
          <a:lnSpc>
            <a:spcPct val="100000"/>
          </a:lnSpc>
          <a:spcBef>
            <a:spcPct val="0"/>
          </a:spcBef>
          <a:spcAft>
            <a:spcPct val="0"/>
          </a:spcAft>
          <a:buClrTx/>
          <a:buSzTx/>
          <a:buFontTx/>
          <a:buNone/>
          <a:defRPr kumimoji="0" lang="zh-CN" sz="2000" b="1"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anose="02020603050405020304" pitchFamily="18" charset="0"/>
            <a:ea typeface="黑体" panose="02010609060101010101" pitchFamily="49" charset="-122"/>
          </a:defRPr>
        </a:defPPr>
      </a:lstStyle>
    </a:lnDef>
  </a:objectDefaults>
  <a:extraClrSchemeLst>
    <a:extraClrScheme>
      <a:clrScheme name="主题1_2 1">
        <a:dk1>
          <a:srgbClr val="1D528D"/>
        </a:dk1>
        <a:lt1>
          <a:srgbClr val="FFFFFF"/>
        </a:lt1>
        <a:dk2>
          <a:srgbClr val="000000"/>
        </a:dk2>
        <a:lt2>
          <a:srgbClr val="DDDDDD"/>
        </a:lt2>
        <a:accent1>
          <a:srgbClr val="1B9AD9"/>
        </a:accent1>
        <a:accent2>
          <a:srgbClr val="FF9900"/>
        </a:accent2>
        <a:accent3>
          <a:srgbClr val="FFFFFF"/>
        </a:accent3>
        <a:accent4>
          <a:srgbClr val="174578"/>
        </a:accent4>
        <a:accent5>
          <a:srgbClr val="ABCAE9"/>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主题1_2 2">
        <a:dk1>
          <a:srgbClr val="1D528D"/>
        </a:dk1>
        <a:lt1>
          <a:srgbClr val="FFFFFF"/>
        </a:lt1>
        <a:dk2>
          <a:srgbClr val="000000"/>
        </a:dk2>
        <a:lt2>
          <a:srgbClr val="DDDDDD"/>
        </a:lt2>
        <a:accent1>
          <a:srgbClr val="399D72"/>
        </a:accent1>
        <a:accent2>
          <a:srgbClr val="E3DE15"/>
        </a:accent2>
        <a:accent3>
          <a:srgbClr val="FFFFFF"/>
        </a:accent3>
        <a:accent4>
          <a:srgbClr val="174578"/>
        </a:accent4>
        <a:accent5>
          <a:srgbClr val="AECCBC"/>
        </a:accent5>
        <a:accent6>
          <a:srgbClr val="CEC912"/>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主题1_2 3">
        <a:dk1>
          <a:srgbClr val="003366"/>
        </a:dk1>
        <a:lt1>
          <a:srgbClr val="FFFFFF"/>
        </a:lt1>
        <a:dk2>
          <a:srgbClr val="000000"/>
        </a:dk2>
        <a:lt2>
          <a:srgbClr val="DDDDDD"/>
        </a:lt2>
        <a:accent1>
          <a:srgbClr val="2A8ED2"/>
        </a:accent1>
        <a:accent2>
          <a:srgbClr val="7BD254"/>
        </a:accent2>
        <a:accent3>
          <a:srgbClr val="FFFFFF"/>
        </a:accent3>
        <a:accent4>
          <a:srgbClr val="002A56"/>
        </a:accent4>
        <a:accent5>
          <a:srgbClr val="ACC6E5"/>
        </a:accent5>
        <a:accent6>
          <a:srgbClr val="6FBE4B"/>
        </a:accent6>
        <a:hlink>
          <a:srgbClr val="269063"/>
        </a:hlink>
        <a:folHlink>
          <a:srgbClr val="878FA5"/>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1389</Words>
  <Application>WPS 演示</Application>
  <PresentationFormat/>
  <Paragraphs>118</Paragraphs>
  <Slides>15</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15</vt:i4>
      </vt:variant>
    </vt:vector>
  </HeadingPairs>
  <TitlesOfParts>
    <vt:vector size="30" baseType="lpstr">
      <vt:lpstr>Arial</vt:lpstr>
      <vt:lpstr>宋体</vt:lpstr>
      <vt:lpstr>Wingdings</vt:lpstr>
      <vt:lpstr>Times New Roman</vt:lpstr>
      <vt:lpstr>黑体</vt:lpstr>
      <vt:lpstr>Verdana</vt:lpstr>
      <vt:lpstr>华文新魏</vt:lpstr>
      <vt:lpstr>Calibri</vt:lpstr>
      <vt:lpstr>楷体</vt:lpstr>
      <vt:lpstr>微软雅黑</vt:lpstr>
      <vt:lpstr>Arial Unicode MS</vt:lpstr>
      <vt:lpstr>GulimChe</vt:lpstr>
      <vt:lpstr>Malgun Gothic</vt:lpstr>
      <vt:lpstr>Gulim</vt:lpstr>
      <vt:lpstr>主题1_2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她貌</cp:lastModifiedBy>
  <cp:revision>241</cp:revision>
  <dcterms:created xsi:type="dcterms:W3CDTF">2019-05-08T01:36:00Z</dcterms:created>
  <dcterms:modified xsi:type="dcterms:W3CDTF">2019-05-15T11:17:03Z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2052-11.1.0.8597</vt:lpwstr>
  </property>
</Properties>
</file>