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947" r:id="rId3"/>
    <p:sldId id="948" r:id="rId4"/>
    <p:sldId id="911" r:id="rId5"/>
    <p:sldId id="893" r:id="rId6"/>
    <p:sldId id="894" r:id="rId7"/>
    <p:sldId id="895" r:id="rId8"/>
    <p:sldId id="896" r:id="rId9"/>
    <p:sldId id="897" r:id="rId10"/>
    <p:sldId id="946" r:id="rId11"/>
  </p:sldIdLst>
  <p:sldSz cx="12192000" cy="6858000"/>
  <p:notesSz cx="6858000" cy="994727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  <a:srgbClr val="CCFF66"/>
    <a:srgbClr val="FFCCFF"/>
    <a:srgbClr val="2BBFEF"/>
    <a:srgbClr val="C72DED"/>
    <a:srgbClr val="66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54"/>
  </p:normalViewPr>
  <p:slideViewPr>
    <p:cSldViewPr showGuides="1">
      <p:cViewPr varScale="1">
        <p:scale>
          <a:sx n="69" d="100"/>
          <a:sy n="69" d="100"/>
        </p:scale>
        <p:origin x="756" y="60"/>
      </p:cViewPr>
      <p:guideLst>
        <p:guide orient="horz" pos="2002"/>
        <p:guide pos="37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232875-46ED-447C-A90F-1A8A9483952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4C8F00-20A9-4CDA-8B0C-C0B16C906F3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EACAAB-B20D-443E-835F-5DEA66D1994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4"/>
          <p:cNvSpPr>
            <a:spLocks noGrp="1" noRot="1"/>
          </p:cNvSpPr>
          <p:nvPr>
            <p:ph type="sldImg"/>
          </p:nvPr>
        </p:nvSpPr>
        <p:spPr>
          <a:xfrm>
            <a:off x="114300" y="746125"/>
            <a:ext cx="6630988" cy="3730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02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48800"/>
            <a:ext cx="2973388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0E827-1649-4CEA-BDB7-4CA848CD4F2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3.wmf"/><Relationship Id="rId3" Type="http://schemas.openxmlformats.org/officeDocument/2006/relationships/control" Target="../activeX/activeX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image" Target="../media/image3.wmf"/><Relationship Id="rId3" Type="http://schemas.openxmlformats.org/officeDocument/2006/relationships/control" Target="../activeX/activeX4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3.wmf"/><Relationship Id="rId3" Type="http://schemas.openxmlformats.org/officeDocument/2006/relationships/control" Target="../activeX/activeX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image" Target="../media/image3.wmf"/><Relationship Id="rId3" Type="http://schemas.openxmlformats.org/officeDocument/2006/relationships/control" Target="../activeX/activeX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14AAB0-16AE-450D-AF99-9FB02779B3A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47911C-34B3-4A8E-B5B7-2BFD1E25D4C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04773A-AB6A-4B69-B964-D8CD3BEC3BE9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47911C-34B3-4A8E-B5B7-2BFD1E25D4C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7" name="" r:id="rId3" imgW="1871662" imgH="476250"/>
        </mc:Choice>
        <mc:Fallback>
          <p:control name="" r:id="rId3" imgW="1871662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20338" y="6092825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C80E41-434D-46E5-B6FD-91B93ED217F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47911C-34B3-4A8E-B5B7-2BFD1E25D4C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1" name="" r:id="rId3" imgW="1871662" imgH="476250"/>
        </mc:Choice>
        <mc:Fallback>
          <p:control name="" r:id="rId3" imgW="1871662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20338" y="6092825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14AAB0-16AE-450D-AF99-9FB02779B3A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47911C-34B3-4A8E-B5B7-2BFD1E25D4C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14AAB0-16AE-450D-AF99-9FB02779B3A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47911C-34B3-4A8E-B5B7-2BFD1E25D4C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14AAB0-16AE-450D-AF99-9FB02779B3A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47911C-34B3-4A8E-B5B7-2BFD1E25D4C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14AAB0-16AE-450D-AF99-9FB02779B3A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47911C-34B3-4A8E-B5B7-2BFD1E25D4C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14AAB0-16AE-450D-AF99-9FB02779B3A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47911C-34B3-4A8E-B5B7-2BFD1E25D4C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3CA0C4-0945-48CC-8885-9EDFD623956F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47911C-34B3-4A8E-B5B7-2BFD1E25D4C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090D2C-1C2D-4EE3-B0F9-1B2D1576887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47911C-34B3-4A8E-B5B7-2BFD1E25D4C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9" name="" r:id="rId3" imgW="1871662" imgH="476250"/>
        </mc:Choice>
        <mc:Fallback>
          <p:control name="" r:id="rId3" imgW="1871662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20338" y="6092825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0FE0E8-86BD-49A1-9BA2-2E9B1927940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47911C-34B3-4A8E-B5B7-2BFD1E25D4C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3" name="" r:id="rId3" imgW="1871662" imgH="476250"/>
        </mc:Choice>
        <mc:Fallback>
          <p:control name="" r:id="rId3" imgW="1871662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20338" y="6092825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14AAB0-16AE-450D-AF99-9FB02779B3A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47911C-34B3-4A8E-B5B7-2BFD1E25D4C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Rectangle 30"/>
          <p:cNvSpPr>
            <a:spLocks noChangeArrowheads="1"/>
          </p:cNvSpPr>
          <p:nvPr userDrawn="1"/>
        </p:nvSpPr>
        <p:spPr bwMode="auto">
          <a:xfrm>
            <a:off x="17463" y="1025525"/>
            <a:ext cx="592138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7463" y="1008063"/>
            <a:ext cx="477838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31"/>
          <p:cNvSpPr>
            <a:spLocks noChangeArrowheads="1"/>
          </p:cNvSpPr>
          <p:nvPr userDrawn="1"/>
        </p:nvSpPr>
        <p:spPr bwMode="auto">
          <a:xfrm>
            <a:off x="0" y="990600"/>
            <a:ext cx="477838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WordArt 16"/>
          <p:cNvSpPr/>
          <p:nvPr userDrawn="1"/>
        </p:nvSpPr>
        <p:spPr>
          <a:xfrm>
            <a:off x="609283" y="684211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  <a:scene3d>
              <a:camera prst="orthographicFront"/>
              <a:lightRig rig="balanced" dir="t">
                <a:rot lat="0" lon="0" rev="0"/>
              </a:lightRig>
            </a:scene3d>
            <a:sp3d prstMaterial="metal"/>
          </a:bodyPr>
          <a:p>
            <a:pPr lvl="0" algn="ctr" fontAlgn="base">
              <a:buClrTx/>
              <a:buSzTx/>
              <a:buFontTx/>
            </a:pPr>
            <a:r>
              <a:rPr lang="zh-CN" altLang="en-US" sz="3600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项目三</a:t>
            </a:r>
            <a:endParaRPr lang="zh-CN" altLang="en-US" sz="3600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WordArt 17"/>
          <p:cNvSpPr/>
          <p:nvPr userDrawn="1"/>
        </p:nvSpPr>
        <p:spPr>
          <a:xfrm>
            <a:off x="108108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lvl="0" algn="ctr" fontAlgn="base">
              <a:buClrTx/>
              <a:buSzTx/>
              <a:buFontTx/>
            </a:pPr>
            <a:r>
              <a:rPr lang="zh-CN" altLang="en-US" sz="1000" strike="noStrike" noProof="1">
                <a:solidFill>
                  <a:schemeClr val="accent5">
                    <a:lumMod val="75000"/>
                  </a:schemeClr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人力资源管理</a:t>
            </a:r>
            <a:endParaRPr lang="zh-CN" altLang="en-US" sz="1000" strike="noStrike" noProof="1">
              <a:solidFill>
                <a:schemeClr val="accent5">
                  <a:lumMod val="75000"/>
                </a:schemeClr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4" descr="C:\Users\Administrator\Desktop\tim g.jpgtim 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941" t="-2060" r="-827"/>
          <a:stretch>
            <a:fillRect/>
          </a:stretch>
        </p:blipFill>
        <p:spPr>
          <a:xfrm>
            <a:off x="7864475" y="244475"/>
            <a:ext cx="2814638" cy="111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825875" y="2403475"/>
            <a:ext cx="454183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《人力资源管理》</a:t>
            </a:r>
            <a:endParaRPr lang="zh-CN" altLang="en-US" sz="4400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47260" y="3928110"/>
            <a:ext cx="6430643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项目三 ：岗位分析与工作设计</a:t>
            </a:r>
            <a:endParaRPr lang="zh-CN" altLang="en-US" sz="3600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3" descr="ti m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-1920000">
            <a:off x="1679575" y="1949450"/>
            <a:ext cx="3508375" cy="351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266950" y="2206625"/>
            <a:ext cx="676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480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目录</a:t>
            </a:r>
            <a:endParaRPr lang="zh-CN" altLang="en-US" sz="4800" noProof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46575" y="2713038"/>
            <a:ext cx="6119813" cy="2244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任务一 制定岗位分析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任务二 进行工作设计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任务三 编制工作说明书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7" name="组合 4"/>
          <p:cNvGrpSpPr/>
          <p:nvPr/>
        </p:nvGrpSpPr>
        <p:grpSpPr>
          <a:xfrm>
            <a:off x="2595563" y="1622425"/>
            <a:ext cx="7002462" cy="4314825"/>
            <a:chOff x="928688" y="857250"/>
            <a:chExt cx="7500937" cy="5143500"/>
          </a:xfrm>
        </p:grpSpPr>
        <p:pic>
          <p:nvPicPr>
            <p:cNvPr id="29698" name="Picture 18" descr="5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10" t="3204" r="2625" b="3352"/>
            <a:stretch>
              <a:fillRect/>
            </a:stretch>
          </p:blipFill>
          <p:spPr>
            <a:xfrm>
              <a:off x="928688" y="857250"/>
              <a:ext cx="7500937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 Box 19" descr="金融10"/>
            <p:cNvSpPr txBox="1">
              <a:spLocks noChangeArrowheads="1"/>
            </p:cNvSpPr>
            <p:nvPr/>
          </p:nvSpPr>
          <p:spPr bwMode="auto">
            <a:xfrm>
              <a:off x="1576388" y="2174875"/>
              <a:ext cx="3270250" cy="4000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endParaRPr kumimoji="0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" name="Text Box 20" descr="金融10"/>
            <p:cNvSpPr txBox="1">
              <a:spLocks noChangeArrowheads="1"/>
            </p:cNvSpPr>
            <p:nvPr/>
          </p:nvSpPr>
          <p:spPr bwMode="auto">
            <a:xfrm>
              <a:off x="1785938" y="3000375"/>
              <a:ext cx="5745162" cy="8426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任务二：进行工作设计</a:t>
              </a:r>
              <a:endParaRPr kumimoji="0" lang="en-US" altLang="zh-CN" sz="40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347"/>
          <p:cNvSpPr/>
          <p:nvPr/>
        </p:nvSpPr>
        <p:spPr>
          <a:xfrm>
            <a:off x="4154488" y="1412875"/>
            <a:ext cx="3960812" cy="574675"/>
          </a:xfrm>
          <a:prstGeom prst="rect">
            <a:avLst/>
          </a:prstGeom>
          <a:noFill/>
          <a:ln w="9525">
            <a:noFill/>
          </a:ln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一、工作设计的概念与内容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279650" y="2060575"/>
            <a:ext cx="7848600" cy="3816350"/>
            <a:chOff x="0" y="0"/>
            <a:chExt cx="13381" cy="6464"/>
          </a:xfrm>
        </p:grpSpPr>
        <p:sp>
          <p:nvSpPr>
            <p:cNvPr id="30723" name="AutoShape 5"/>
            <p:cNvSpPr/>
            <p:nvPr/>
          </p:nvSpPr>
          <p:spPr>
            <a:xfrm>
              <a:off x="149" y="0"/>
              <a:ext cx="13067" cy="6464"/>
            </a:xfrm>
            <a:prstGeom prst="roundRect">
              <a:avLst>
                <a:gd name="adj" fmla="val 2972"/>
              </a:avLst>
            </a:prstGeom>
            <a:noFill/>
            <a:ln w="9525">
              <a:noFill/>
            </a:ln>
          </p:spPr>
          <p:txBody>
            <a:bodyPr wrap="none" anchor="ctr"/>
            <a:p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4" name="Oval 11"/>
            <p:cNvSpPr/>
            <p:nvPr/>
          </p:nvSpPr>
          <p:spPr>
            <a:xfrm>
              <a:off x="4422" y="1216"/>
              <a:ext cx="4522" cy="4131"/>
            </a:xfrm>
            <a:prstGeom prst="ellipse">
              <a:avLst/>
            </a:prstGeom>
            <a:noFill/>
            <a:ln w="57150">
              <a:noFill/>
            </a:ln>
          </p:spPr>
          <p:txBody>
            <a:bodyPr wrap="none" anchor="ctr"/>
            <a:p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38" name="AutoShape 16"/>
            <p:cNvSpPr/>
            <p:nvPr/>
          </p:nvSpPr>
          <p:spPr bwMode="auto">
            <a:xfrm>
              <a:off x="4465" y="1256"/>
              <a:ext cx="4436" cy="4052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663" y="10800"/>
                </a:cxn>
                <a:cxn ang="0">
                  <a:pos x="10800" y="20937"/>
                </a:cxn>
                <a:cxn ang="0">
                  <a:pos x="20937" y="10800"/>
                </a:cxn>
                <a:cxn ang="0">
                  <a:pos x="10800" y="663"/>
                </a:cxn>
                <a:cxn ang="0">
                  <a:pos x="663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63" y="10800"/>
                  </a:moveTo>
                  <a:cubicBezTo>
                    <a:pt x="663" y="16399"/>
                    <a:pt x="5201" y="20937"/>
                    <a:pt x="10800" y="20937"/>
                  </a:cubicBezTo>
                  <a:cubicBezTo>
                    <a:pt x="16399" y="20937"/>
                    <a:pt x="20937" y="16399"/>
                    <a:pt x="20937" y="10800"/>
                  </a:cubicBezTo>
                  <a:cubicBezTo>
                    <a:pt x="20937" y="5201"/>
                    <a:pt x="16399" y="663"/>
                    <a:pt x="10800" y="663"/>
                  </a:cubicBezTo>
                  <a:cubicBezTo>
                    <a:pt x="5201" y="663"/>
                    <a:pt x="663" y="5201"/>
                    <a:pt x="663" y="10800"/>
                  </a:cubicBezTo>
                  <a:close/>
                </a:path>
              </a:pathLst>
            </a:custGeom>
            <a:solidFill>
              <a:srgbClr val="663300">
                <a:alpha val="50000"/>
              </a:srgb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4939" name="Line 17"/>
            <p:cNvSpPr>
              <a:spLocks noChangeShapeType="1"/>
            </p:cNvSpPr>
            <p:nvPr/>
          </p:nvSpPr>
          <p:spPr bwMode="auto">
            <a:xfrm>
              <a:off x="6679" y="1767"/>
              <a:ext cx="0" cy="1543"/>
            </a:xfrm>
            <a:prstGeom prst="line">
              <a:avLst/>
            </a:prstGeom>
            <a:noFill/>
            <a:ln w="38100">
              <a:noFill/>
              <a:round/>
              <a:headEnd type="triangle" w="med" len="med"/>
            </a:ln>
            <a:effectLst>
              <a:outerShdw dist="28398" dir="3806097" algn="ctr" rotWithShape="0">
                <a:srgbClr val="66330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4940" name="Line 22"/>
            <p:cNvSpPr>
              <a:spLocks noChangeShapeType="1"/>
            </p:cNvSpPr>
            <p:nvPr/>
          </p:nvSpPr>
          <p:spPr bwMode="auto">
            <a:xfrm flipV="1">
              <a:off x="5521" y="3310"/>
              <a:ext cx="1158" cy="1309"/>
            </a:xfrm>
            <a:prstGeom prst="line">
              <a:avLst/>
            </a:prstGeom>
            <a:noFill/>
            <a:ln w="38100">
              <a:noFill/>
              <a:round/>
              <a:headEnd type="triangle" w="med" len="med"/>
            </a:ln>
            <a:effectLst>
              <a:outerShdw dist="28398" dir="3806097" algn="ctr" rotWithShape="0">
                <a:srgbClr val="66330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4941" name="Line 23"/>
            <p:cNvSpPr>
              <a:spLocks noChangeShapeType="1"/>
            </p:cNvSpPr>
            <p:nvPr/>
          </p:nvSpPr>
          <p:spPr bwMode="auto">
            <a:xfrm>
              <a:off x="4912" y="2928"/>
              <a:ext cx="1767" cy="382"/>
            </a:xfrm>
            <a:prstGeom prst="line">
              <a:avLst/>
            </a:prstGeom>
            <a:noFill/>
            <a:ln w="38100">
              <a:noFill/>
              <a:round/>
              <a:headEnd type="triangle" w="med" len="med"/>
            </a:ln>
            <a:effectLst>
              <a:outerShdw dist="28398" dir="3806097" algn="ctr" rotWithShape="0">
                <a:srgbClr val="66330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4942" name="Line 24"/>
            <p:cNvSpPr>
              <a:spLocks noChangeShapeType="1"/>
            </p:cNvSpPr>
            <p:nvPr/>
          </p:nvSpPr>
          <p:spPr bwMode="auto">
            <a:xfrm flipH="1">
              <a:off x="6676" y="2928"/>
              <a:ext cx="1748" cy="382"/>
            </a:xfrm>
            <a:prstGeom prst="line">
              <a:avLst/>
            </a:prstGeom>
            <a:noFill/>
            <a:ln w="38100">
              <a:noFill/>
              <a:round/>
              <a:headEnd type="triangle" w="med" len="med"/>
            </a:ln>
            <a:effectLst>
              <a:outerShdw dist="28398" dir="3806097" algn="ctr" rotWithShape="0">
                <a:srgbClr val="66330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4943" name="Line 25"/>
            <p:cNvSpPr>
              <a:spLocks noChangeShapeType="1"/>
            </p:cNvSpPr>
            <p:nvPr/>
          </p:nvSpPr>
          <p:spPr bwMode="auto">
            <a:xfrm flipH="1" flipV="1">
              <a:off x="6676" y="3310"/>
              <a:ext cx="1129" cy="1342"/>
            </a:xfrm>
            <a:prstGeom prst="line">
              <a:avLst/>
            </a:prstGeom>
            <a:noFill/>
            <a:ln w="38100">
              <a:noFill/>
              <a:round/>
              <a:headEnd type="triangle" w="med" len="med"/>
            </a:ln>
            <a:effectLst>
              <a:outerShdw dist="28398" dir="3806097" algn="ctr" rotWithShape="0">
                <a:srgbClr val="66330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30731" name="Picture 29" descr="3원_3"/>
            <p:cNvPicPr>
              <a:picLocks noChangeAspect="1"/>
            </p:cNvPicPr>
            <p:nvPr/>
          </p:nvPicPr>
          <p:blipFill>
            <a:blip r:embed="rId1">
              <a:lum bright="-12000" contrast="17998"/>
            </a:blip>
            <a:stretch>
              <a:fillRect/>
            </a:stretch>
          </p:blipFill>
          <p:spPr>
            <a:xfrm>
              <a:off x="5706" y="2369"/>
              <a:ext cx="1978" cy="18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2" name="AutoShape 30"/>
            <p:cNvSpPr/>
            <p:nvPr/>
          </p:nvSpPr>
          <p:spPr>
            <a:xfrm>
              <a:off x="5827" y="4"/>
              <a:ext cx="6532" cy="173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3300">
                    <a:alpha val="79999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3" name="AutoShape 32"/>
            <p:cNvSpPr/>
            <p:nvPr/>
          </p:nvSpPr>
          <p:spPr>
            <a:xfrm>
              <a:off x="8506" y="1957"/>
              <a:ext cx="4875" cy="17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3300">
                    <a:alpha val="79999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4" name="AutoShape 33"/>
            <p:cNvSpPr/>
            <p:nvPr/>
          </p:nvSpPr>
          <p:spPr>
            <a:xfrm>
              <a:off x="0" y="1957"/>
              <a:ext cx="4874" cy="17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3300">
                    <a:alpha val="79999"/>
                  </a:srgbClr>
                </a:gs>
                <a:gs pos="100000">
                  <a:srgbClr val="2F1800">
                    <a:alpha val="0"/>
                  </a:srgbClr>
                </a:gs>
              </a:gsLst>
              <a:path path="rect">
                <a:fillToRect l="100000" t="10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5" name="AutoShape 34"/>
            <p:cNvSpPr/>
            <p:nvPr/>
          </p:nvSpPr>
          <p:spPr>
            <a:xfrm>
              <a:off x="836" y="4384"/>
              <a:ext cx="4875" cy="17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3300">
                    <a:alpha val="79999"/>
                  </a:srgbClr>
                </a:gs>
                <a:gs pos="100000">
                  <a:srgbClr val="2F1800">
                    <a:alpha val="0"/>
                  </a:srgbClr>
                </a:gs>
              </a:gsLst>
              <a:path path="rect">
                <a:fillToRect l="100000" t="10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6" name="AutoShape 35"/>
            <p:cNvSpPr/>
            <p:nvPr/>
          </p:nvSpPr>
          <p:spPr>
            <a:xfrm>
              <a:off x="7576" y="4385"/>
              <a:ext cx="5351" cy="17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3300">
                    <a:alpha val="79999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50" name="AutoShape 36"/>
            <p:cNvSpPr/>
            <p:nvPr/>
          </p:nvSpPr>
          <p:spPr bwMode="auto">
            <a:xfrm>
              <a:off x="5865" y="118"/>
              <a:ext cx="1648" cy="1506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2160" y="10800"/>
                </a:cxn>
                <a:cxn ang="0">
                  <a:pos x="10800" y="19440"/>
                </a:cxn>
                <a:cxn ang="0">
                  <a:pos x="19440" y="10800"/>
                </a:cxn>
                <a:cxn ang="0">
                  <a:pos x="10800" y="2160"/>
                </a:cxn>
                <a:cxn ang="0">
                  <a:pos x="2160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60" y="10800"/>
                  </a:moveTo>
                  <a:cubicBezTo>
                    <a:pt x="2160" y="15572"/>
                    <a:pt x="6028" y="19440"/>
                    <a:pt x="10800" y="19440"/>
                  </a:cubicBezTo>
                  <a:cubicBezTo>
                    <a:pt x="15572" y="19440"/>
                    <a:pt x="19440" y="15572"/>
                    <a:pt x="19440" y="10800"/>
                  </a:cubicBezTo>
                  <a:cubicBezTo>
                    <a:pt x="19440" y="6028"/>
                    <a:pt x="15572" y="2160"/>
                    <a:pt x="10800" y="2160"/>
                  </a:cubicBezTo>
                  <a:cubicBezTo>
                    <a:pt x="6028" y="2160"/>
                    <a:pt x="2160" y="6028"/>
                    <a:pt x="216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18A46"/>
                </a:gs>
                <a:gs pos="100000">
                  <a:srgbClr val="EB5F01"/>
                </a:gs>
              </a:gsLst>
              <a:lin ang="5400000" scaled="1"/>
            </a:gradFill>
            <a:ln w="9525" cap="flat" cmpd="sng">
              <a:noFill/>
              <a:round/>
            </a:ln>
            <a:effectLst>
              <a:outerShdw dist="38100" dir="5400000" algn="ctr" rotWithShape="0">
                <a:srgbClr val="482400">
                  <a:alpha val="60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738" name="Oval 46"/>
            <p:cNvSpPr/>
            <p:nvPr/>
          </p:nvSpPr>
          <p:spPr>
            <a:xfrm>
              <a:off x="5922" y="116"/>
              <a:ext cx="1513" cy="1381"/>
            </a:xfrm>
            <a:prstGeom prst="ellipse">
              <a:avLst/>
            </a:prstGeom>
            <a:gradFill rotWithShape="1">
              <a:gsLst>
                <a:gs pos="0">
                  <a:srgbClr val="FED0A2"/>
                </a:gs>
                <a:gs pos="100000">
                  <a:srgbClr val="FFEFD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52" name="AutoShape 47"/>
            <p:cNvSpPr/>
            <p:nvPr/>
          </p:nvSpPr>
          <p:spPr bwMode="auto">
            <a:xfrm>
              <a:off x="5932" y="129"/>
              <a:ext cx="1502" cy="1369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367" y="10800"/>
                </a:cxn>
                <a:cxn ang="0">
                  <a:pos x="10800" y="20233"/>
                </a:cxn>
                <a:cxn ang="0">
                  <a:pos x="20233" y="10800"/>
                </a:cxn>
                <a:cxn ang="0">
                  <a:pos x="10800" y="1367"/>
                </a:cxn>
                <a:cxn ang="0">
                  <a:pos x="1367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67" y="10800"/>
                  </a:moveTo>
                  <a:cubicBezTo>
                    <a:pt x="1367" y="16010"/>
                    <a:pt x="5590" y="20233"/>
                    <a:pt x="10800" y="20233"/>
                  </a:cubicBezTo>
                  <a:cubicBezTo>
                    <a:pt x="16010" y="20233"/>
                    <a:pt x="20233" y="16010"/>
                    <a:pt x="20233" y="10800"/>
                  </a:cubicBezTo>
                  <a:cubicBezTo>
                    <a:pt x="20233" y="5590"/>
                    <a:pt x="16010" y="1367"/>
                    <a:pt x="10800" y="1367"/>
                  </a:cubicBezTo>
                  <a:cubicBezTo>
                    <a:pt x="5590" y="1367"/>
                    <a:pt x="1367" y="5590"/>
                    <a:pt x="1367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D7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4953" name="AutoShape 48"/>
            <p:cNvSpPr/>
            <p:nvPr/>
          </p:nvSpPr>
          <p:spPr bwMode="auto">
            <a:xfrm>
              <a:off x="8574" y="2070"/>
              <a:ext cx="1648" cy="1506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2160" y="10800"/>
                </a:cxn>
                <a:cxn ang="0">
                  <a:pos x="10800" y="19440"/>
                </a:cxn>
                <a:cxn ang="0">
                  <a:pos x="19440" y="10800"/>
                </a:cxn>
                <a:cxn ang="0">
                  <a:pos x="10800" y="2160"/>
                </a:cxn>
                <a:cxn ang="0">
                  <a:pos x="2160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60" y="10800"/>
                  </a:moveTo>
                  <a:cubicBezTo>
                    <a:pt x="2160" y="15572"/>
                    <a:pt x="6028" y="19440"/>
                    <a:pt x="10800" y="19440"/>
                  </a:cubicBezTo>
                  <a:cubicBezTo>
                    <a:pt x="15572" y="19440"/>
                    <a:pt x="19440" y="15572"/>
                    <a:pt x="19440" y="10800"/>
                  </a:cubicBezTo>
                  <a:cubicBezTo>
                    <a:pt x="19440" y="6028"/>
                    <a:pt x="15572" y="2160"/>
                    <a:pt x="10800" y="2160"/>
                  </a:cubicBezTo>
                  <a:cubicBezTo>
                    <a:pt x="6028" y="2160"/>
                    <a:pt x="2160" y="6028"/>
                    <a:pt x="216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08A46"/>
                </a:gs>
                <a:gs pos="100000">
                  <a:srgbClr val="EB5F01"/>
                </a:gs>
              </a:gsLst>
              <a:lin ang="5400000" scaled="1"/>
            </a:gradFill>
            <a:ln w="9525" cap="flat" cmpd="sng">
              <a:noFill/>
              <a:round/>
            </a:ln>
            <a:effectLst>
              <a:outerShdw dist="38100" dir="5400000" algn="ctr" rotWithShape="0">
                <a:srgbClr val="482400">
                  <a:alpha val="60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741" name="Oval 49"/>
            <p:cNvSpPr/>
            <p:nvPr/>
          </p:nvSpPr>
          <p:spPr>
            <a:xfrm>
              <a:off x="8641" y="2069"/>
              <a:ext cx="1514" cy="1381"/>
            </a:xfrm>
            <a:prstGeom prst="ellipse">
              <a:avLst/>
            </a:prstGeom>
            <a:gradFill rotWithShape="1">
              <a:gsLst>
                <a:gs pos="0">
                  <a:srgbClr val="FED0A2"/>
                </a:gs>
                <a:gs pos="100000">
                  <a:srgbClr val="FFEFD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55" name="AutoShape 50"/>
            <p:cNvSpPr/>
            <p:nvPr/>
          </p:nvSpPr>
          <p:spPr bwMode="auto">
            <a:xfrm>
              <a:off x="8647" y="2078"/>
              <a:ext cx="1502" cy="1366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367" y="10800"/>
                </a:cxn>
                <a:cxn ang="0">
                  <a:pos x="10800" y="20233"/>
                </a:cxn>
                <a:cxn ang="0">
                  <a:pos x="20233" y="10800"/>
                </a:cxn>
                <a:cxn ang="0">
                  <a:pos x="10800" y="1367"/>
                </a:cxn>
                <a:cxn ang="0">
                  <a:pos x="1367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67" y="10800"/>
                  </a:moveTo>
                  <a:cubicBezTo>
                    <a:pt x="1367" y="16010"/>
                    <a:pt x="5590" y="20233"/>
                    <a:pt x="10800" y="20233"/>
                  </a:cubicBezTo>
                  <a:cubicBezTo>
                    <a:pt x="16010" y="20233"/>
                    <a:pt x="20233" y="16010"/>
                    <a:pt x="20233" y="10800"/>
                  </a:cubicBezTo>
                  <a:cubicBezTo>
                    <a:pt x="20233" y="5590"/>
                    <a:pt x="16010" y="1367"/>
                    <a:pt x="10800" y="1367"/>
                  </a:cubicBezTo>
                  <a:cubicBezTo>
                    <a:pt x="5590" y="1367"/>
                    <a:pt x="1367" y="5590"/>
                    <a:pt x="1367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D7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4956" name="AutoShape 51"/>
            <p:cNvSpPr/>
            <p:nvPr/>
          </p:nvSpPr>
          <p:spPr bwMode="auto">
            <a:xfrm>
              <a:off x="7629" y="4498"/>
              <a:ext cx="1648" cy="1506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2160" y="10800"/>
                </a:cxn>
                <a:cxn ang="0">
                  <a:pos x="10800" y="19440"/>
                </a:cxn>
                <a:cxn ang="0">
                  <a:pos x="19440" y="10800"/>
                </a:cxn>
                <a:cxn ang="0">
                  <a:pos x="10800" y="2160"/>
                </a:cxn>
                <a:cxn ang="0">
                  <a:pos x="2160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60" y="10800"/>
                  </a:moveTo>
                  <a:cubicBezTo>
                    <a:pt x="2160" y="15572"/>
                    <a:pt x="6028" y="19440"/>
                    <a:pt x="10800" y="19440"/>
                  </a:cubicBezTo>
                  <a:cubicBezTo>
                    <a:pt x="15572" y="19440"/>
                    <a:pt x="19440" y="15572"/>
                    <a:pt x="19440" y="10800"/>
                  </a:cubicBezTo>
                  <a:cubicBezTo>
                    <a:pt x="19440" y="6028"/>
                    <a:pt x="15572" y="2160"/>
                    <a:pt x="10800" y="2160"/>
                  </a:cubicBezTo>
                  <a:cubicBezTo>
                    <a:pt x="6028" y="2160"/>
                    <a:pt x="2160" y="6028"/>
                    <a:pt x="216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08A46"/>
                </a:gs>
                <a:gs pos="100000">
                  <a:srgbClr val="EB5F01"/>
                </a:gs>
              </a:gsLst>
              <a:lin ang="5400000" scaled="1"/>
            </a:gradFill>
            <a:ln w="9525" cap="flat" cmpd="sng">
              <a:noFill/>
              <a:round/>
            </a:ln>
            <a:effectLst>
              <a:outerShdw dist="38100" dir="5400000" algn="ctr" rotWithShape="0">
                <a:srgbClr val="482400">
                  <a:alpha val="60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744" name="Oval 52"/>
            <p:cNvSpPr/>
            <p:nvPr/>
          </p:nvSpPr>
          <p:spPr>
            <a:xfrm>
              <a:off x="7696" y="4497"/>
              <a:ext cx="1514" cy="1380"/>
            </a:xfrm>
            <a:prstGeom prst="ellipse">
              <a:avLst/>
            </a:prstGeom>
            <a:gradFill rotWithShape="1">
              <a:gsLst>
                <a:gs pos="0">
                  <a:srgbClr val="FED0A2"/>
                </a:gs>
                <a:gs pos="100000">
                  <a:srgbClr val="FFEFD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58" name="AutoShape 53"/>
            <p:cNvSpPr/>
            <p:nvPr/>
          </p:nvSpPr>
          <p:spPr bwMode="auto">
            <a:xfrm>
              <a:off x="7702" y="4507"/>
              <a:ext cx="1499" cy="1366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367" y="10800"/>
                </a:cxn>
                <a:cxn ang="0">
                  <a:pos x="10800" y="20233"/>
                </a:cxn>
                <a:cxn ang="0">
                  <a:pos x="20233" y="10800"/>
                </a:cxn>
                <a:cxn ang="0">
                  <a:pos x="10800" y="1367"/>
                </a:cxn>
                <a:cxn ang="0">
                  <a:pos x="1367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67" y="10800"/>
                  </a:moveTo>
                  <a:cubicBezTo>
                    <a:pt x="1367" y="16010"/>
                    <a:pt x="5590" y="20233"/>
                    <a:pt x="10800" y="20233"/>
                  </a:cubicBezTo>
                  <a:cubicBezTo>
                    <a:pt x="16010" y="20233"/>
                    <a:pt x="20233" y="16010"/>
                    <a:pt x="20233" y="10800"/>
                  </a:cubicBezTo>
                  <a:cubicBezTo>
                    <a:pt x="20233" y="5590"/>
                    <a:pt x="16010" y="1367"/>
                    <a:pt x="10800" y="1367"/>
                  </a:cubicBezTo>
                  <a:cubicBezTo>
                    <a:pt x="5590" y="1367"/>
                    <a:pt x="1367" y="5590"/>
                    <a:pt x="1367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D7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4959" name="AutoShape 54"/>
            <p:cNvSpPr/>
            <p:nvPr/>
          </p:nvSpPr>
          <p:spPr bwMode="auto">
            <a:xfrm>
              <a:off x="4046" y="4498"/>
              <a:ext cx="1651" cy="1506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2160" y="10800"/>
                </a:cxn>
                <a:cxn ang="0">
                  <a:pos x="10800" y="19440"/>
                </a:cxn>
                <a:cxn ang="0">
                  <a:pos x="19440" y="10800"/>
                </a:cxn>
                <a:cxn ang="0">
                  <a:pos x="10800" y="2160"/>
                </a:cxn>
                <a:cxn ang="0">
                  <a:pos x="2160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60" y="10800"/>
                  </a:moveTo>
                  <a:cubicBezTo>
                    <a:pt x="2160" y="15572"/>
                    <a:pt x="6028" y="19440"/>
                    <a:pt x="10800" y="19440"/>
                  </a:cubicBezTo>
                  <a:cubicBezTo>
                    <a:pt x="15572" y="19440"/>
                    <a:pt x="19440" y="15572"/>
                    <a:pt x="19440" y="10800"/>
                  </a:cubicBezTo>
                  <a:cubicBezTo>
                    <a:pt x="19440" y="6028"/>
                    <a:pt x="15572" y="2160"/>
                    <a:pt x="10800" y="2160"/>
                  </a:cubicBezTo>
                  <a:cubicBezTo>
                    <a:pt x="6028" y="2160"/>
                    <a:pt x="2160" y="6028"/>
                    <a:pt x="216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08A46"/>
                </a:gs>
                <a:gs pos="100000">
                  <a:srgbClr val="EB5F01"/>
                </a:gs>
              </a:gsLst>
              <a:lin ang="5400000" scaled="1"/>
            </a:gradFill>
            <a:ln w="9525" cap="flat" cmpd="sng">
              <a:noFill/>
              <a:round/>
            </a:ln>
            <a:effectLst>
              <a:outerShdw dist="38100" dir="5400000" algn="ctr" rotWithShape="0">
                <a:srgbClr val="482400">
                  <a:alpha val="60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747" name="Oval 55"/>
            <p:cNvSpPr/>
            <p:nvPr/>
          </p:nvSpPr>
          <p:spPr>
            <a:xfrm>
              <a:off x="4115" y="4497"/>
              <a:ext cx="1514" cy="1380"/>
            </a:xfrm>
            <a:prstGeom prst="ellipse">
              <a:avLst/>
            </a:prstGeom>
            <a:gradFill rotWithShape="1">
              <a:gsLst>
                <a:gs pos="0">
                  <a:srgbClr val="FED0A2"/>
                </a:gs>
                <a:gs pos="100000">
                  <a:srgbClr val="FFEFD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61" name="AutoShape 56"/>
            <p:cNvSpPr/>
            <p:nvPr/>
          </p:nvSpPr>
          <p:spPr bwMode="auto">
            <a:xfrm>
              <a:off x="4119" y="4507"/>
              <a:ext cx="1502" cy="1366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367" y="10800"/>
                </a:cxn>
                <a:cxn ang="0">
                  <a:pos x="10800" y="20233"/>
                </a:cxn>
                <a:cxn ang="0">
                  <a:pos x="20233" y="10800"/>
                </a:cxn>
                <a:cxn ang="0">
                  <a:pos x="10800" y="1367"/>
                </a:cxn>
                <a:cxn ang="0">
                  <a:pos x="1367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67" y="10800"/>
                  </a:moveTo>
                  <a:cubicBezTo>
                    <a:pt x="1367" y="16010"/>
                    <a:pt x="5590" y="20233"/>
                    <a:pt x="10800" y="20233"/>
                  </a:cubicBezTo>
                  <a:cubicBezTo>
                    <a:pt x="16010" y="20233"/>
                    <a:pt x="20233" y="16010"/>
                    <a:pt x="20233" y="10800"/>
                  </a:cubicBezTo>
                  <a:cubicBezTo>
                    <a:pt x="20233" y="5590"/>
                    <a:pt x="16010" y="1367"/>
                    <a:pt x="10800" y="1367"/>
                  </a:cubicBezTo>
                  <a:cubicBezTo>
                    <a:pt x="5590" y="1367"/>
                    <a:pt x="1367" y="5590"/>
                    <a:pt x="1367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D7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4962" name="AutoShape 57"/>
            <p:cNvSpPr/>
            <p:nvPr/>
          </p:nvSpPr>
          <p:spPr bwMode="auto">
            <a:xfrm>
              <a:off x="3185" y="2070"/>
              <a:ext cx="1651" cy="1506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2160" y="10800"/>
                </a:cxn>
                <a:cxn ang="0">
                  <a:pos x="10800" y="19440"/>
                </a:cxn>
                <a:cxn ang="0">
                  <a:pos x="19440" y="10800"/>
                </a:cxn>
                <a:cxn ang="0">
                  <a:pos x="10800" y="2160"/>
                </a:cxn>
                <a:cxn ang="0">
                  <a:pos x="2160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60" y="10800"/>
                  </a:moveTo>
                  <a:cubicBezTo>
                    <a:pt x="2160" y="15572"/>
                    <a:pt x="6028" y="19440"/>
                    <a:pt x="10800" y="19440"/>
                  </a:cubicBezTo>
                  <a:cubicBezTo>
                    <a:pt x="15572" y="19440"/>
                    <a:pt x="19440" y="15572"/>
                    <a:pt x="19440" y="10800"/>
                  </a:cubicBezTo>
                  <a:cubicBezTo>
                    <a:pt x="19440" y="6028"/>
                    <a:pt x="15572" y="2160"/>
                    <a:pt x="10800" y="2160"/>
                  </a:cubicBezTo>
                  <a:cubicBezTo>
                    <a:pt x="6028" y="2160"/>
                    <a:pt x="2160" y="6028"/>
                    <a:pt x="216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08A46"/>
                </a:gs>
                <a:gs pos="100000">
                  <a:srgbClr val="EB5F01"/>
                </a:gs>
              </a:gsLst>
              <a:lin ang="5400000" scaled="1"/>
            </a:gradFill>
            <a:ln w="9525" cap="flat" cmpd="sng">
              <a:noFill/>
              <a:round/>
            </a:ln>
            <a:effectLst>
              <a:outerShdw dist="38100" dir="5400000" algn="ctr" rotWithShape="0">
                <a:srgbClr val="482400">
                  <a:alpha val="60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750" name="Oval 58"/>
            <p:cNvSpPr/>
            <p:nvPr/>
          </p:nvSpPr>
          <p:spPr>
            <a:xfrm>
              <a:off x="3254" y="2069"/>
              <a:ext cx="1514" cy="1381"/>
            </a:xfrm>
            <a:prstGeom prst="ellipse">
              <a:avLst/>
            </a:prstGeom>
            <a:gradFill rotWithShape="1">
              <a:gsLst>
                <a:gs pos="0">
                  <a:srgbClr val="FED0A2"/>
                </a:gs>
                <a:gs pos="100000">
                  <a:srgbClr val="FFEFD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64" name="AutoShape 59"/>
            <p:cNvSpPr/>
            <p:nvPr/>
          </p:nvSpPr>
          <p:spPr bwMode="auto">
            <a:xfrm>
              <a:off x="3258" y="2078"/>
              <a:ext cx="1502" cy="1366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367" y="10800"/>
                </a:cxn>
                <a:cxn ang="0">
                  <a:pos x="10800" y="20233"/>
                </a:cxn>
                <a:cxn ang="0">
                  <a:pos x="20233" y="10800"/>
                </a:cxn>
                <a:cxn ang="0">
                  <a:pos x="10800" y="1367"/>
                </a:cxn>
                <a:cxn ang="0">
                  <a:pos x="1367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67" y="10800"/>
                  </a:moveTo>
                  <a:cubicBezTo>
                    <a:pt x="1367" y="16010"/>
                    <a:pt x="5590" y="20233"/>
                    <a:pt x="10800" y="20233"/>
                  </a:cubicBezTo>
                  <a:cubicBezTo>
                    <a:pt x="16010" y="20233"/>
                    <a:pt x="20233" y="16010"/>
                    <a:pt x="20233" y="10800"/>
                  </a:cubicBezTo>
                  <a:cubicBezTo>
                    <a:pt x="20233" y="5590"/>
                    <a:pt x="16010" y="1367"/>
                    <a:pt x="10800" y="1367"/>
                  </a:cubicBezTo>
                  <a:cubicBezTo>
                    <a:pt x="5590" y="1367"/>
                    <a:pt x="1367" y="5590"/>
                    <a:pt x="1367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D7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4965" name="Rectangle 72"/>
            <p:cNvSpPr>
              <a:spLocks noChangeArrowheads="1"/>
            </p:cNvSpPr>
            <p:nvPr/>
          </p:nvSpPr>
          <p:spPr bwMode="auto">
            <a:xfrm>
              <a:off x="6046" y="194"/>
              <a:ext cx="1283" cy="13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184F1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1.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966" name="Rectangle 73"/>
            <p:cNvSpPr>
              <a:spLocks noChangeArrowheads="1"/>
            </p:cNvSpPr>
            <p:nvPr/>
          </p:nvSpPr>
          <p:spPr bwMode="auto">
            <a:xfrm>
              <a:off x="8758" y="2146"/>
              <a:ext cx="1280" cy="13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184F1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2.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967" name="Rectangle 74"/>
            <p:cNvSpPr>
              <a:spLocks noChangeArrowheads="1"/>
            </p:cNvSpPr>
            <p:nvPr/>
          </p:nvSpPr>
          <p:spPr bwMode="auto">
            <a:xfrm>
              <a:off x="7813" y="4574"/>
              <a:ext cx="1280" cy="13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184F1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3.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968" name="Rectangle 75"/>
            <p:cNvSpPr>
              <a:spLocks noChangeArrowheads="1"/>
            </p:cNvSpPr>
            <p:nvPr/>
          </p:nvSpPr>
          <p:spPr bwMode="auto">
            <a:xfrm>
              <a:off x="4230" y="4574"/>
              <a:ext cx="1283" cy="13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184F1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4.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969" name="Rectangle 76"/>
            <p:cNvSpPr>
              <a:spLocks noChangeArrowheads="1"/>
            </p:cNvSpPr>
            <p:nvPr/>
          </p:nvSpPr>
          <p:spPr bwMode="auto">
            <a:xfrm>
              <a:off x="3369" y="2146"/>
              <a:ext cx="1283" cy="13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184F1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5.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57" name="Text Box 77"/>
            <p:cNvSpPr txBox="1"/>
            <p:nvPr/>
          </p:nvSpPr>
          <p:spPr>
            <a:xfrm>
              <a:off x="1265" y="4826"/>
              <a:ext cx="2814" cy="8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>
                <a:buSzTx/>
              </a:pPr>
              <a:r>
                <a:rPr lang="zh-CN" altLang="en-US" dirty="0">
                  <a:solidFill>
                    <a:schemeClr val="tx1"/>
                  </a:solidFill>
                  <a:latin typeface="HY헤드라인M" pitchFamily="2" charset="-127"/>
                  <a:ea typeface="黑体" panose="02010609060101010101" pitchFamily="49" charset="-122"/>
                </a:rPr>
                <a:t>工作绩效</a:t>
              </a:r>
              <a:endParaRPr lang="zh-CN" altLang="en-US" dirty="0">
                <a:solidFill>
                  <a:schemeClr val="tx1"/>
                </a:solidFill>
                <a:latin typeface="HY헤드라인M" pitchFamily="2" charset="-127"/>
                <a:ea typeface="黑体" panose="02010609060101010101" pitchFamily="49" charset="-122"/>
              </a:endParaRPr>
            </a:p>
          </p:txBody>
        </p:sp>
        <p:sp>
          <p:nvSpPr>
            <p:cNvPr id="30758" name="Text Box 78"/>
            <p:cNvSpPr txBox="1"/>
            <p:nvPr/>
          </p:nvSpPr>
          <p:spPr>
            <a:xfrm>
              <a:off x="9328" y="4825"/>
              <a:ext cx="3308" cy="8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>
                <a:buSzTx/>
              </a:pPr>
              <a:r>
                <a:rPr lang="zh-CN" altLang="en-US" dirty="0">
                  <a:solidFill>
                    <a:schemeClr val="tx1"/>
                  </a:solidFill>
                  <a:latin typeface="HY헤드라인M" pitchFamily="2" charset="-127"/>
                  <a:ea typeface="黑体" panose="02010609060101010101" pitchFamily="49" charset="-122"/>
                </a:rPr>
                <a:t>工作关系</a:t>
              </a:r>
              <a:endParaRPr lang="zh-CN" altLang="en-US" dirty="0">
                <a:solidFill>
                  <a:schemeClr val="tx1"/>
                </a:solidFill>
                <a:latin typeface="HY헤드라인M" pitchFamily="2" charset="-127"/>
                <a:ea typeface="黑体" panose="02010609060101010101" pitchFamily="49" charset="-122"/>
              </a:endParaRPr>
            </a:p>
          </p:txBody>
        </p:sp>
        <p:sp>
          <p:nvSpPr>
            <p:cNvPr id="30759" name="Text Box 79"/>
            <p:cNvSpPr txBox="1"/>
            <p:nvPr/>
          </p:nvSpPr>
          <p:spPr>
            <a:xfrm>
              <a:off x="370" y="2307"/>
              <a:ext cx="2998" cy="9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r>
                <a:rPr lang="zh-CN" altLang="en-US" dirty="0">
                  <a:solidFill>
                    <a:schemeClr val="tx1"/>
                  </a:solidFill>
                  <a:latin typeface="HY헤드라인M" pitchFamily="2" charset="-127"/>
                  <a:ea typeface="黑体" panose="02010609060101010101" pitchFamily="49" charset="-122"/>
                </a:rPr>
                <a:t>对工作结果的反馈</a:t>
              </a:r>
              <a:endParaRPr lang="zh-CN" altLang="en-US" dirty="0">
                <a:solidFill>
                  <a:schemeClr val="tx1"/>
                </a:solidFill>
                <a:latin typeface="HY헤드라인M" pitchFamily="2" charset="-127"/>
                <a:ea typeface="黑体" panose="02010609060101010101" pitchFamily="49" charset="-122"/>
              </a:endParaRPr>
            </a:p>
          </p:txBody>
        </p:sp>
        <p:sp>
          <p:nvSpPr>
            <p:cNvPr id="30760" name="Text Box 80"/>
            <p:cNvSpPr txBox="1"/>
            <p:nvPr/>
          </p:nvSpPr>
          <p:spPr>
            <a:xfrm>
              <a:off x="10252" y="2307"/>
              <a:ext cx="2686" cy="9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>
                <a:buSzTx/>
              </a:pPr>
              <a:r>
                <a:rPr lang="zh-CN" altLang="en-US" dirty="0">
                  <a:solidFill>
                    <a:schemeClr val="tx1"/>
                  </a:solidFill>
                  <a:latin typeface="HY헤드라인M" pitchFamily="2" charset="-127"/>
                  <a:ea typeface="黑体" panose="02010609060101010101" pitchFamily="49" charset="-122"/>
                </a:rPr>
                <a:t>工作职能</a:t>
              </a:r>
              <a:endParaRPr lang="zh-CN" altLang="en-US" dirty="0">
                <a:solidFill>
                  <a:schemeClr val="tx1"/>
                </a:solidFill>
                <a:latin typeface="HY헤드라인M" pitchFamily="2" charset="-127"/>
                <a:ea typeface="黑体" panose="02010609060101010101" pitchFamily="49" charset="-122"/>
              </a:endParaRPr>
            </a:p>
          </p:txBody>
        </p:sp>
        <p:sp>
          <p:nvSpPr>
            <p:cNvPr id="30761" name="Text Box 81"/>
            <p:cNvSpPr txBox="1"/>
            <p:nvPr/>
          </p:nvSpPr>
          <p:spPr>
            <a:xfrm>
              <a:off x="7575" y="340"/>
              <a:ext cx="3874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>
                <a:buSzTx/>
              </a:pPr>
              <a:r>
                <a:rPr lang="zh-CN" altLang="en-US" dirty="0">
                  <a:solidFill>
                    <a:schemeClr val="tx1"/>
                  </a:solidFill>
                  <a:latin typeface="HY헤드라인M" pitchFamily="2" charset="-127"/>
                  <a:ea typeface="黑体" panose="02010609060101010101" pitchFamily="49" charset="-122"/>
                </a:rPr>
                <a:t>工作内容</a:t>
              </a:r>
              <a:endParaRPr lang="zh-CN" altLang="en-US" dirty="0">
                <a:solidFill>
                  <a:schemeClr val="tx1"/>
                </a:solidFill>
                <a:latin typeface="HY헤드라인M" pitchFamily="2" charset="-127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347"/>
          <p:cNvSpPr/>
          <p:nvPr/>
        </p:nvSpPr>
        <p:spPr>
          <a:xfrm>
            <a:off x="4799013" y="1395413"/>
            <a:ext cx="3960812" cy="574675"/>
          </a:xfrm>
          <a:prstGeom prst="rect">
            <a:avLst/>
          </a:prstGeom>
          <a:noFill/>
          <a:ln w="9525">
            <a:noFill/>
          </a:ln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二、工作设计的作用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31746" name="组合 4"/>
          <p:cNvGrpSpPr/>
          <p:nvPr/>
        </p:nvGrpSpPr>
        <p:grpSpPr>
          <a:xfrm>
            <a:off x="-1177925" y="2044700"/>
            <a:ext cx="10458450" cy="4432300"/>
            <a:chOff x="-2059" y="3648"/>
            <a:chExt cx="16470" cy="6980"/>
          </a:xfrm>
        </p:grpSpPr>
        <p:grpSp>
          <p:nvGrpSpPr>
            <p:cNvPr id="31747" name="组合 3"/>
            <p:cNvGrpSpPr/>
            <p:nvPr/>
          </p:nvGrpSpPr>
          <p:grpSpPr>
            <a:xfrm>
              <a:off x="-215" y="3648"/>
              <a:ext cx="14626" cy="6980"/>
              <a:chOff x="-151" y="3649"/>
              <a:chExt cx="14626" cy="6980"/>
            </a:xfrm>
          </p:grpSpPr>
          <p:sp>
            <p:nvSpPr>
              <p:cNvPr id="31748" name="Text Box 49"/>
              <p:cNvSpPr txBox="1"/>
              <p:nvPr/>
            </p:nvSpPr>
            <p:spPr>
              <a:xfrm rot="5400000">
                <a:off x="-1833" y="5423"/>
                <a:ext cx="6710" cy="33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1749" name="组合 2"/>
              <p:cNvGrpSpPr/>
              <p:nvPr/>
            </p:nvGrpSpPr>
            <p:grpSpPr>
              <a:xfrm>
                <a:off x="365" y="3649"/>
                <a:ext cx="14110" cy="6980"/>
                <a:chOff x="365" y="3649"/>
                <a:chExt cx="14110" cy="6980"/>
              </a:xfrm>
            </p:grpSpPr>
            <p:sp>
              <p:nvSpPr>
                <p:cNvPr id="31750" name="AutoShape 11"/>
                <p:cNvSpPr/>
                <p:nvPr/>
              </p:nvSpPr>
              <p:spPr>
                <a:xfrm>
                  <a:off x="2901" y="4515"/>
                  <a:ext cx="9869" cy="83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51" name="Text Box 46"/>
                <p:cNvSpPr txBox="1"/>
                <p:nvPr/>
              </p:nvSpPr>
              <p:spPr>
                <a:xfrm>
                  <a:off x="3196" y="4536"/>
                  <a:ext cx="9800" cy="725"/>
                </a:xfrm>
                <a:prstGeom prst="rect">
                  <a:avLst/>
                </a:prstGeom>
                <a:noFill/>
                <a:ln w="9525">
                  <a:noFill/>
                </a:ln>
                <a:effectLst>
                  <a:outerShdw dist="35921" dir="2699999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anchor="t">
                  <a:spAutoFit/>
                </a:bodyPr>
                <a:p>
                  <a:pPr eaLnBrk="0" hangingPunct="0"/>
                  <a:r>
                    <a:rPr lang="zh-CN" altLang="en-US" sz="24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rPr>
                    <a:t>改变了工人和工作之间的基本关系</a:t>
                  </a:r>
                  <a:endParaRPr lang="zh-CN" altLang="en-US" sz="24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pic>
              <p:nvPicPr>
                <p:cNvPr id="31752" name="AutoShape 3"/>
                <p:cNvPicPr/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365" y="3649"/>
                  <a:ext cx="2889" cy="69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1753" name="AutoShape 4"/>
                <p:cNvSpPr/>
                <p:nvPr/>
              </p:nvSpPr>
              <p:spPr>
                <a:xfrm>
                  <a:off x="3378" y="6825"/>
                  <a:ext cx="9846" cy="83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1754" name="Group 51"/>
                <p:cNvGrpSpPr/>
                <p:nvPr/>
              </p:nvGrpSpPr>
              <p:grpSpPr>
                <a:xfrm>
                  <a:off x="2790" y="6849"/>
                  <a:ext cx="792" cy="790"/>
                  <a:chOff x="0" y="0"/>
                  <a:chExt cx="526" cy="526"/>
                </a:xfrm>
              </p:grpSpPr>
              <p:sp>
                <p:nvSpPr>
                  <p:cNvPr id="31755" name="Oval 6"/>
                  <p:cNvSpPr/>
                  <p:nvPr/>
                </p:nvSpPr>
                <p:spPr>
                  <a:xfrm>
                    <a:off x="0" y="0"/>
                    <a:ext cx="526" cy="5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56" name="Oval 7"/>
                  <p:cNvSpPr/>
                  <p:nvPr/>
                </p:nvSpPr>
                <p:spPr>
                  <a:xfrm>
                    <a:off x="51" y="53"/>
                    <a:ext cx="425" cy="4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0E470"/>
                      </a:gs>
                      <a:gs pos="100000">
                        <a:srgbClr val="098340"/>
                      </a:gs>
                    </a:gsLst>
                    <a:path path="rect">
                      <a:fillToRect l="100000" t="100000"/>
                    </a:path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57" name="Oval 8"/>
                  <p:cNvSpPr/>
                  <p:nvPr/>
                </p:nvSpPr>
                <p:spPr>
                  <a:xfrm>
                    <a:off x="59" y="63"/>
                    <a:ext cx="406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84998"/>
                        </a:srgbClr>
                      </a:gs>
                      <a:gs pos="100000">
                        <a:srgbClr val="A2A200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58" name="Oval 9"/>
                  <p:cNvSpPr/>
                  <p:nvPr/>
                </p:nvSpPr>
                <p:spPr>
                  <a:xfrm>
                    <a:off x="69" y="88"/>
                    <a:ext cx="265" cy="2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E9940B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59" name="Oval 10"/>
                  <p:cNvSpPr/>
                  <p:nvPr/>
                </p:nvSpPr>
                <p:spPr>
                  <a:xfrm>
                    <a:off x="76" y="77"/>
                    <a:ext cx="366" cy="3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0"/>
                        </a:srgbClr>
                      </a:gs>
                      <a:gs pos="100000">
                        <a:srgbClr val="C2C200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1760" name="AutoShape 11"/>
                <p:cNvSpPr/>
                <p:nvPr/>
              </p:nvSpPr>
              <p:spPr>
                <a:xfrm>
                  <a:off x="3242" y="5681"/>
                  <a:ext cx="9869" cy="83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1761" name="Group 58"/>
                <p:cNvGrpSpPr/>
                <p:nvPr/>
              </p:nvGrpSpPr>
              <p:grpSpPr>
                <a:xfrm>
                  <a:off x="2655" y="5704"/>
                  <a:ext cx="792" cy="790"/>
                  <a:chOff x="0" y="0"/>
                  <a:chExt cx="526" cy="526"/>
                </a:xfrm>
              </p:grpSpPr>
              <p:sp>
                <p:nvSpPr>
                  <p:cNvPr id="31762" name="Oval 13"/>
                  <p:cNvSpPr/>
                  <p:nvPr/>
                </p:nvSpPr>
                <p:spPr>
                  <a:xfrm>
                    <a:off x="0" y="0"/>
                    <a:ext cx="526" cy="5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63" name="Oval 14"/>
                  <p:cNvSpPr/>
                  <p:nvPr/>
                </p:nvSpPr>
                <p:spPr>
                  <a:xfrm>
                    <a:off x="51" y="53"/>
                    <a:ext cx="425" cy="4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0E470"/>
                      </a:gs>
                      <a:gs pos="100000">
                        <a:srgbClr val="098340"/>
                      </a:gs>
                    </a:gsLst>
                    <a:path path="rect">
                      <a:fillToRect l="100000" t="100000"/>
                    </a:path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64" name="Oval 15"/>
                  <p:cNvSpPr/>
                  <p:nvPr/>
                </p:nvSpPr>
                <p:spPr>
                  <a:xfrm>
                    <a:off x="59" y="63"/>
                    <a:ext cx="406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84998"/>
                        </a:srgbClr>
                      </a:gs>
                      <a:gs pos="100000">
                        <a:srgbClr val="A2A200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65" name="Oval 16"/>
                  <p:cNvSpPr/>
                  <p:nvPr/>
                </p:nvSpPr>
                <p:spPr>
                  <a:xfrm>
                    <a:off x="69" y="88"/>
                    <a:ext cx="265" cy="2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E9940B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66" name="Oval 17"/>
                  <p:cNvSpPr/>
                  <p:nvPr/>
                </p:nvSpPr>
                <p:spPr>
                  <a:xfrm>
                    <a:off x="76" y="77"/>
                    <a:ext cx="366" cy="3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0"/>
                        </a:srgbClr>
                      </a:gs>
                      <a:gs pos="100000">
                        <a:srgbClr val="C2C200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767" name="Group 64"/>
                <p:cNvGrpSpPr/>
                <p:nvPr/>
              </p:nvGrpSpPr>
              <p:grpSpPr>
                <a:xfrm>
                  <a:off x="2246" y="4557"/>
                  <a:ext cx="793" cy="790"/>
                  <a:chOff x="0" y="0"/>
                  <a:chExt cx="526" cy="526"/>
                </a:xfrm>
              </p:grpSpPr>
              <p:sp>
                <p:nvSpPr>
                  <p:cNvPr id="31768" name="Oval 20"/>
                  <p:cNvSpPr/>
                  <p:nvPr/>
                </p:nvSpPr>
                <p:spPr>
                  <a:xfrm>
                    <a:off x="0" y="0"/>
                    <a:ext cx="526" cy="5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69" name="Oval 21"/>
                  <p:cNvSpPr/>
                  <p:nvPr/>
                </p:nvSpPr>
                <p:spPr>
                  <a:xfrm>
                    <a:off x="51" y="53"/>
                    <a:ext cx="425" cy="4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0E470"/>
                      </a:gs>
                      <a:gs pos="100000">
                        <a:srgbClr val="098340"/>
                      </a:gs>
                    </a:gsLst>
                    <a:path path="rect">
                      <a:fillToRect l="100000" t="100000"/>
                    </a:path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70" name="Oval 22"/>
                  <p:cNvSpPr/>
                  <p:nvPr/>
                </p:nvSpPr>
                <p:spPr>
                  <a:xfrm>
                    <a:off x="59" y="63"/>
                    <a:ext cx="406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84998"/>
                        </a:srgbClr>
                      </a:gs>
                      <a:gs pos="100000">
                        <a:srgbClr val="A2A200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71" name="Oval 23"/>
                  <p:cNvSpPr/>
                  <p:nvPr/>
                </p:nvSpPr>
                <p:spPr>
                  <a:xfrm>
                    <a:off x="69" y="88"/>
                    <a:ext cx="265" cy="2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E9940B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72" name="Oval 24"/>
                  <p:cNvSpPr/>
                  <p:nvPr/>
                </p:nvSpPr>
                <p:spPr>
                  <a:xfrm>
                    <a:off x="76" y="77"/>
                    <a:ext cx="366" cy="3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0"/>
                        </a:srgbClr>
                      </a:gs>
                      <a:gs pos="100000">
                        <a:srgbClr val="C2C200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1773" name="AutoShape 25"/>
                <p:cNvSpPr/>
                <p:nvPr/>
              </p:nvSpPr>
              <p:spPr>
                <a:xfrm>
                  <a:off x="3241" y="7970"/>
                  <a:ext cx="9983" cy="83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1774" name="Group 71"/>
                <p:cNvGrpSpPr/>
                <p:nvPr/>
              </p:nvGrpSpPr>
              <p:grpSpPr>
                <a:xfrm>
                  <a:off x="2655" y="7994"/>
                  <a:ext cx="792" cy="790"/>
                  <a:chOff x="0" y="0"/>
                  <a:chExt cx="526" cy="526"/>
                </a:xfrm>
              </p:grpSpPr>
              <p:sp>
                <p:nvSpPr>
                  <p:cNvPr id="31775" name="Oval 27"/>
                  <p:cNvSpPr/>
                  <p:nvPr/>
                </p:nvSpPr>
                <p:spPr>
                  <a:xfrm>
                    <a:off x="0" y="0"/>
                    <a:ext cx="526" cy="5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76" name="Oval 28"/>
                  <p:cNvSpPr/>
                  <p:nvPr/>
                </p:nvSpPr>
                <p:spPr>
                  <a:xfrm>
                    <a:off x="51" y="53"/>
                    <a:ext cx="425" cy="4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0E470"/>
                      </a:gs>
                      <a:gs pos="100000">
                        <a:srgbClr val="098340"/>
                      </a:gs>
                    </a:gsLst>
                    <a:path path="rect">
                      <a:fillToRect l="100000" t="100000"/>
                    </a:path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77" name="Oval 29"/>
                  <p:cNvSpPr/>
                  <p:nvPr/>
                </p:nvSpPr>
                <p:spPr>
                  <a:xfrm>
                    <a:off x="59" y="63"/>
                    <a:ext cx="406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84998"/>
                        </a:srgbClr>
                      </a:gs>
                      <a:gs pos="100000">
                        <a:srgbClr val="A2A200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78" name="Oval 30"/>
                  <p:cNvSpPr/>
                  <p:nvPr/>
                </p:nvSpPr>
                <p:spPr>
                  <a:xfrm>
                    <a:off x="69" y="88"/>
                    <a:ext cx="265" cy="2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E9940B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79" name="Oval 31"/>
                  <p:cNvSpPr/>
                  <p:nvPr/>
                </p:nvSpPr>
                <p:spPr>
                  <a:xfrm>
                    <a:off x="76" y="77"/>
                    <a:ext cx="366" cy="3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0"/>
                        </a:srgbClr>
                      </a:gs>
                      <a:gs pos="100000">
                        <a:srgbClr val="C2C200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1780" name="AutoShape 32"/>
                <p:cNvSpPr/>
                <p:nvPr/>
              </p:nvSpPr>
              <p:spPr>
                <a:xfrm>
                  <a:off x="2530" y="9115"/>
                  <a:ext cx="10922" cy="83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1781" name="Group 78"/>
                <p:cNvGrpSpPr/>
                <p:nvPr/>
              </p:nvGrpSpPr>
              <p:grpSpPr>
                <a:xfrm>
                  <a:off x="1945" y="9142"/>
                  <a:ext cx="793" cy="790"/>
                  <a:chOff x="0" y="0"/>
                  <a:chExt cx="526" cy="526"/>
                </a:xfrm>
              </p:grpSpPr>
              <p:sp>
                <p:nvSpPr>
                  <p:cNvPr id="31782" name="Oval 34"/>
                  <p:cNvSpPr/>
                  <p:nvPr/>
                </p:nvSpPr>
                <p:spPr>
                  <a:xfrm>
                    <a:off x="0" y="0"/>
                    <a:ext cx="526" cy="52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83" name="Oval 35"/>
                  <p:cNvSpPr/>
                  <p:nvPr/>
                </p:nvSpPr>
                <p:spPr>
                  <a:xfrm>
                    <a:off x="51" y="53"/>
                    <a:ext cx="425" cy="4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0E470"/>
                      </a:gs>
                      <a:gs pos="100000">
                        <a:srgbClr val="098340"/>
                      </a:gs>
                    </a:gsLst>
                    <a:path path="rect">
                      <a:fillToRect l="100000" t="100000"/>
                    </a:path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84" name="Oval 36"/>
                  <p:cNvSpPr/>
                  <p:nvPr/>
                </p:nvSpPr>
                <p:spPr>
                  <a:xfrm>
                    <a:off x="59" y="63"/>
                    <a:ext cx="406" cy="4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84998"/>
                        </a:srgbClr>
                      </a:gs>
                      <a:gs pos="100000">
                        <a:srgbClr val="A2A200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85" name="Oval 37"/>
                  <p:cNvSpPr/>
                  <p:nvPr/>
                </p:nvSpPr>
                <p:spPr>
                  <a:xfrm>
                    <a:off x="69" y="88"/>
                    <a:ext cx="265" cy="2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E9940B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86" name="Oval 38"/>
                  <p:cNvSpPr/>
                  <p:nvPr/>
                </p:nvSpPr>
                <p:spPr>
                  <a:xfrm>
                    <a:off x="76" y="77"/>
                    <a:ext cx="366" cy="3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>
                          <a:alpha val="0"/>
                        </a:srgbClr>
                      </a:gs>
                      <a:gs pos="100000">
                        <a:srgbClr val="C2C200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1787" name="Text Box 40"/>
                <p:cNvSpPr txBox="1"/>
                <p:nvPr/>
              </p:nvSpPr>
              <p:spPr>
                <a:xfrm>
                  <a:off x="2370" y="4642"/>
                  <a:ext cx="493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 algn="ctr" eaLnBrk="0" hangingPunct="0"/>
                  <a:r>
                    <a:rPr lang="en-US" altLang="zh-CN" sz="18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1</a:t>
                  </a:r>
                  <a:endParaRPr lang="en-US" altLang="zh-CN" sz="18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88" name="Text Box 41"/>
                <p:cNvSpPr txBox="1"/>
                <p:nvPr/>
              </p:nvSpPr>
              <p:spPr>
                <a:xfrm>
                  <a:off x="2798" y="5814"/>
                  <a:ext cx="496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 algn="ctr" eaLnBrk="0" hangingPunct="0"/>
                  <a:r>
                    <a:rPr lang="en-US" altLang="zh-CN" sz="18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2</a:t>
                  </a:r>
                  <a:endParaRPr lang="en-US" altLang="zh-CN" sz="18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89" name="Text Box 42"/>
                <p:cNvSpPr txBox="1"/>
                <p:nvPr/>
              </p:nvSpPr>
              <p:spPr>
                <a:xfrm>
                  <a:off x="2934" y="6957"/>
                  <a:ext cx="496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 algn="ctr" eaLnBrk="0" hangingPunct="0"/>
                  <a:r>
                    <a:rPr lang="en-US" altLang="zh-CN" sz="18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3</a:t>
                  </a:r>
                  <a:endParaRPr lang="en-US" altLang="zh-CN" sz="18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90" name="Text Box 43"/>
                <p:cNvSpPr txBox="1"/>
                <p:nvPr/>
              </p:nvSpPr>
              <p:spPr>
                <a:xfrm>
                  <a:off x="2798" y="8104"/>
                  <a:ext cx="496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 algn="ctr" eaLnBrk="0" hangingPunct="0"/>
                  <a:r>
                    <a:rPr lang="en-US" altLang="zh-CN" sz="18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4</a:t>
                  </a:r>
                  <a:endParaRPr lang="en-US" altLang="zh-CN" sz="18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91" name="Text Box 44"/>
                <p:cNvSpPr txBox="1"/>
                <p:nvPr/>
              </p:nvSpPr>
              <p:spPr>
                <a:xfrm>
                  <a:off x="2077" y="9254"/>
                  <a:ext cx="493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 algn="ctr" eaLnBrk="0" hangingPunct="0"/>
                  <a:r>
                    <a:rPr lang="en-US" altLang="zh-CN" sz="18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5</a:t>
                  </a:r>
                  <a:endParaRPr lang="en-US" altLang="zh-CN" sz="18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92" name="Text Box 46"/>
                <p:cNvSpPr txBox="1"/>
                <p:nvPr/>
              </p:nvSpPr>
              <p:spPr>
                <a:xfrm>
                  <a:off x="3538" y="5701"/>
                  <a:ext cx="9800" cy="725"/>
                </a:xfrm>
                <a:prstGeom prst="rect">
                  <a:avLst/>
                </a:prstGeom>
                <a:noFill/>
                <a:ln w="9525">
                  <a:noFill/>
                </a:ln>
                <a:effectLst>
                  <a:outerShdw dist="35921" dir="2699999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anchor="t">
                  <a:spAutoFit/>
                </a:bodyPr>
                <a:p>
                  <a:pPr eaLnBrk="0" hangingPunct="0"/>
                  <a:r>
                    <a:rPr lang="zh-CN" altLang="en-US" sz="2400" b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推进工作的积极态度</a:t>
                  </a:r>
                  <a:endParaRPr lang="zh-CN" altLang="en-US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1793" name="Text Box 47"/>
                <p:cNvSpPr txBox="1"/>
                <p:nvPr/>
              </p:nvSpPr>
              <p:spPr>
                <a:xfrm>
                  <a:off x="3662" y="6866"/>
                  <a:ext cx="10813" cy="725"/>
                </a:xfrm>
                <a:prstGeom prst="rect">
                  <a:avLst/>
                </a:prstGeom>
                <a:noFill/>
                <a:ln w="9525">
                  <a:noFill/>
                </a:ln>
                <a:effectLst>
                  <a:outerShdw dist="35921" dir="2699999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anchor="t">
                  <a:spAutoFit/>
                </a:bodyPr>
                <a:p>
                  <a:pPr eaLnBrk="0" hangingPunct="0"/>
                  <a:r>
                    <a:rPr lang="zh-CN" altLang="en-US" sz="2400" b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职责分明</a:t>
                  </a:r>
                  <a:endParaRPr lang="zh-CN" altLang="en-US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2604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790" y="9145"/>
                  <a:ext cx="9382" cy="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marR="0" defTabSz="914400" eaLnBrk="0" hangingPunct="0">
                    <a:buClrTx/>
                    <a:buSzTx/>
                    <a:buFontTx/>
                    <a:defRPr/>
                  </a:pPr>
                  <a:r>
                    <a:rPr kumimoji="0" lang="zh-CN" altLang="en-US" sz="2400" b="0" kern="1200" cap="none" spc="0" normalizeH="0" baseline="0" noProof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ea typeface="黑体" panose="02010609060101010101" pitchFamily="49" charset="-122"/>
                      <a:cs typeface="+mn-cs"/>
                    </a:rPr>
                    <a:t>重新赋予工作以乐趣</a:t>
                  </a:r>
                  <a:endParaRPr kumimoji="0" lang="zh-CN" altLang="en-US" sz="2400" b="0" kern="1200" cap="none" spc="0" normalizeH="0" baseline="0" noProof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31795" name="Text Box 49"/>
                <p:cNvSpPr txBox="1"/>
                <p:nvPr/>
              </p:nvSpPr>
              <p:spPr>
                <a:xfrm>
                  <a:off x="3538" y="8032"/>
                  <a:ext cx="10368" cy="725"/>
                </a:xfrm>
                <a:prstGeom prst="rect">
                  <a:avLst/>
                </a:prstGeom>
                <a:noFill/>
                <a:ln w="9525">
                  <a:noFill/>
                </a:ln>
                <a:effectLst>
                  <a:outerShdw dist="35921" dir="2699999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anchor="t">
                  <a:spAutoFit/>
                </a:bodyPr>
                <a:p>
                  <a:pPr eaLnBrk="0" hangingPunct="0"/>
                  <a:r>
                    <a:rPr lang="zh-CN" altLang="en-US" sz="2400" b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有利于改善人际关系</a:t>
                  </a:r>
                  <a:endParaRPr lang="zh-CN" altLang="en-US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125999" name="AutoShape 2"/>
            <p:cNvSpPr/>
            <p:nvPr/>
          </p:nvSpPr>
          <p:spPr bwMode="auto">
            <a:xfrm rot="5400000">
              <a:off x="-2480" y="4805"/>
              <a:ext cx="5508" cy="466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7713 h 21600"/>
              </a:gdLst>
              <a:ahLst/>
              <a:cxnLst>
                <a:cxn ang="0">
                  <a:pos x="10736" y="10800"/>
                </a:cxn>
                <a:cxn ang="0">
                  <a:pos x="10800" y="10736"/>
                </a:cxn>
                <a:cxn ang="0">
                  <a:pos x="10864" y="10799"/>
                </a:cxn>
                <a:cxn ang="0">
                  <a:pos x="21600" y="10800"/>
                </a:cxn>
                <a:cxn ang="0">
                  <a:pos x="10800" y="0"/>
                </a:cxn>
                <a:cxn ang="0">
                  <a:pos x="0" y="10800"/>
                </a:cxn>
                <a:cxn ang="0">
                  <a:pos x="10736" y="10800"/>
                </a:cxn>
              </a:cxnLst>
              <a:rect l="T0" t="T1" r="T2" b="T3"/>
              <a:pathLst>
                <a:path w="21600" h="21600">
                  <a:moveTo>
                    <a:pt x="10736" y="10800"/>
                  </a:moveTo>
                  <a:cubicBezTo>
                    <a:pt x="10736" y="10764"/>
                    <a:pt x="10764" y="10736"/>
                    <a:pt x="10800" y="10736"/>
                  </a:cubicBezTo>
                  <a:cubicBezTo>
                    <a:pt x="10835" y="10735"/>
                    <a:pt x="10863" y="10764"/>
                    <a:pt x="1086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0736" y="108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E0F1F2"/>
                </a:gs>
              </a:gsLst>
              <a:lin ang="5400000" scaled="1"/>
            </a:gradFill>
            <a:ln w="9525" cap="flat" cmpd="sng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347"/>
          <p:cNvSpPr/>
          <p:nvPr/>
        </p:nvSpPr>
        <p:spPr>
          <a:xfrm>
            <a:off x="4114800" y="1484313"/>
            <a:ext cx="3960813" cy="574675"/>
          </a:xfrm>
          <a:prstGeom prst="rect">
            <a:avLst/>
          </a:prstGeom>
          <a:noFill/>
          <a:ln w="9525">
            <a:noFill/>
          </a:ln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三、工作设计的原则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Group 53"/>
          <p:cNvGrpSpPr/>
          <p:nvPr/>
        </p:nvGrpSpPr>
        <p:grpSpPr>
          <a:xfrm>
            <a:off x="2447925" y="2451100"/>
            <a:ext cx="7091363" cy="3184525"/>
            <a:chOff x="0" y="0"/>
            <a:chExt cx="9129" cy="4065"/>
          </a:xfrm>
        </p:grpSpPr>
        <p:sp>
          <p:nvSpPr>
            <p:cNvPr id="32771" name="Text Box 3"/>
            <p:cNvSpPr txBox="1"/>
            <p:nvPr/>
          </p:nvSpPr>
          <p:spPr>
            <a:xfrm>
              <a:off x="5760" y="237"/>
              <a:ext cx="2007" cy="5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atinLnBrk="1"/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效率原则</a:t>
              </a:r>
              <a:endPara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772" name="Oval 7"/>
            <p:cNvSpPr/>
            <p:nvPr/>
          </p:nvSpPr>
          <p:spPr>
            <a:xfrm>
              <a:off x="3232" y="991"/>
              <a:ext cx="2930" cy="3074"/>
            </a:xfrm>
            <a:prstGeom prst="ellipse">
              <a:avLst/>
            </a:prstGeom>
            <a:noFill/>
            <a:ln w="50800" cap="flat" cmpd="sng">
              <a:solidFill>
                <a:schemeClr val="folHlink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2773" name="Group 58"/>
            <p:cNvGrpSpPr/>
            <p:nvPr/>
          </p:nvGrpSpPr>
          <p:grpSpPr>
            <a:xfrm>
              <a:off x="3799" y="0"/>
              <a:ext cx="1796" cy="1883"/>
              <a:chOff x="0" y="0"/>
              <a:chExt cx="912" cy="912"/>
            </a:xfrm>
          </p:grpSpPr>
          <p:sp>
            <p:nvSpPr>
              <p:cNvPr id="32774" name="Oval 9"/>
              <p:cNvSpPr/>
              <p:nvPr/>
            </p:nvSpPr>
            <p:spPr>
              <a:xfrm>
                <a:off x="0" y="0"/>
                <a:ext cx="912" cy="91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r="100000" b="100000"/>
                </a:path>
                <a:tileRect/>
              </a:gradFill>
              <a:ln w="9525"/>
              <a:scene3d>
                <a:camera prst="legacyPerspectiveFront">
                  <a:rot lat="20100000" lon="20100000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p>
                <a:pPr algn="ctr" latinLnBrk="1"/>
                <a:endParaRPr lang="ko-KR" alt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Gulim" pitchFamily="34" charset="-127"/>
                </a:endParaRPr>
              </a:p>
            </p:txBody>
          </p:sp>
          <p:sp>
            <p:nvSpPr>
              <p:cNvPr id="32775" name="Text Box 10"/>
              <p:cNvSpPr txBox="1"/>
              <p:nvPr/>
            </p:nvSpPr>
            <p:spPr>
              <a:xfrm>
                <a:off x="307" y="297"/>
                <a:ext cx="307" cy="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 latinLnBrk="1"/>
                <a:r>
                  <a:rPr lang="en-US" altLang="zh-CN" b="0" dirty="0">
                    <a:solidFill>
                      <a:schemeClr val="tx1"/>
                    </a:solidFill>
                    <a:latin typeface="Verdana" panose="020B0604030504040204" pitchFamily="34" charset="0"/>
                    <a:ea typeface="Gulim" pitchFamily="34" charset="-127"/>
                  </a:rPr>
                  <a:t> </a:t>
                </a:r>
                <a:r>
                  <a:rPr lang="en-US" altLang="zh-CN" sz="2400" b="0" dirty="0">
                    <a:solidFill>
                      <a:schemeClr val="tx1"/>
                    </a:solidFill>
                    <a:latin typeface="Verdana" panose="020B0604030504040204" pitchFamily="34" charset="0"/>
                    <a:ea typeface="Gulim" pitchFamily="34" charset="-127"/>
                  </a:rPr>
                  <a:t>1</a:t>
                </a:r>
                <a:endParaRPr lang="en-US" altLang="zh-CN" sz="2400" b="0" dirty="0">
                  <a:solidFill>
                    <a:schemeClr val="tx1"/>
                  </a:solidFill>
                  <a:latin typeface="Verdan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32776" name="Group 61"/>
            <p:cNvGrpSpPr/>
            <p:nvPr/>
          </p:nvGrpSpPr>
          <p:grpSpPr>
            <a:xfrm>
              <a:off x="2499" y="2051"/>
              <a:ext cx="1796" cy="1884"/>
              <a:chOff x="0" y="0"/>
              <a:chExt cx="912" cy="912"/>
            </a:xfrm>
          </p:grpSpPr>
          <p:sp>
            <p:nvSpPr>
              <p:cNvPr id="32777" name="Oval 12"/>
              <p:cNvSpPr/>
              <p:nvPr/>
            </p:nvSpPr>
            <p:spPr>
              <a:xfrm>
                <a:off x="0" y="0"/>
                <a:ext cx="912" cy="91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r="100000" b="100000"/>
                </a:path>
                <a:tileRect/>
              </a:gradFill>
              <a:ln w="9525"/>
              <a:scene3d>
                <a:camera prst="legacyPerspectiveFront">
                  <a:rot lat="20100000" lon="20100000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p>
                <a:pPr algn="ctr" latinLnBrk="1"/>
                <a:endParaRPr lang="ko-KR" alt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Gulim" pitchFamily="34" charset="-127"/>
                </a:endParaRPr>
              </a:p>
            </p:txBody>
          </p:sp>
          <p:sp>
            <p:nvSpPr>
              <p:cNvPr id="32778" name="Text Box 13"/>
              <p:cNvSpPr txBox="1"/>
              <p:nvPr/>
            </p:nvSpPr>
            <p:spPr>
              <a:xfrm>
                <a:off x="301" y="297"/>
                <a:ext cx="320" cy="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 latinLnBrk="1"/>
                <a:r>
                  <a:rPr lang="en-US" altLang="zh-CN" sz="2400" b="0" dirty="0">
                    <a:solidFill>
                      <a:schemeClr val="tx1"/>
                    </a:solidFill>
                    <a:latin typeface="Verdana" panose="020B0604030504040204" pitchFamily="34" charset="0"/>
                    <a:ea typeface="Gulim" pitchFamily="34" charset="-127"/>
                  </a:rPr>
                  <a:t> 2</a:t>
                </a:r>
                <a:endParaRPr lang="en-US" altLang="zh-CN" sz="2400" b="0" dirty="0">
                  <a:solidFill>
                    <a:schemeClr val="tx1"/>
                  </a:solidFill>
                  <a:latin typeface="Verdana" panose="020B0604030504040204" pitchFamily="34" charset="0"/>
                  <a:ea typeface="Gulim" pitchFamily="34" charset="-127"/>
                </a:endParaRPr>
              </a:p>
            </p:txBody>
          </p:sp>
        </p:grpSp>
        <p:grpSp>
          <p:nvGrpSpPr>
            <p:cNvPr id="32779" name="Group 64"/>
            <p:cNvGrpSpPr/>
            <p:nvPr/>
          </p:nvGrpSpPr>
          <p:grpSpPr>
            <a:xfrm>
              <a:off x="5264" y="2082"/>
              <a:ext cx="1797" cy="1883"/>
              <a:chOff x="0" y="0"/>
              <a:chExt cx="912" cy="912"/>
            </a:xfrm>
          </p:grpSpPr>
          <p:sp>
            <p:nvSpPr>
              <p:cNvPr id="32780" name="Oval 15"/>
              <p:cNvSpPr/>
              <p:nvPr/>
            </p:nvSpPr>
            <p:spPr>
              <a:xfrm>
                <a:off x="0" y="0"/>
                <a:ext cx="912" cy="91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r="100000" b="100000"/>
                </a:path>
                <a:tileRect/>
              </a:gradFill>
              <a:ln w="9525"/>
              <a:scene3d>
                <a:camera prst="legacyPerspectiveFront">
                  <a:rot lat="20100000" lon="20100000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p>
                <a:pPr algn="ctr" latinLnBrk="1"/>
                <a:endParaRPr lang="ko-KR" alt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Gulim" pitchFamily="34" charset="-127"/>
                </a:endParaRPr>
              </a:p>
            </p:txBody>
          </p:sp>
          <p:sp>
            <p:nvSpPr>
              <p:cNvPr id="32781" name="Text Box 16"/>
              <p:cNvSpPr txBox="1"/>
              <p:nvPr/>
            </p:nvSpPr>
            <p:spPr>
              <a:xfrm>
                <a:off x="301" y="297"/>
                <a:ext cx="320" cy="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 latinLnBrk="1"/>
                <a:r>
                  <a:rPr lang="en-US" altLang="zh-CN" sz="2400" b="0" dirty="0">
                    <a:solidFill>
                      <a:schemeClr val="tx1"/>
                    </a:solidFill>
                    <a:latin typeface="Verdana" panose="020B0604030504040204" pitchFamily="34" charset="0"/>
                    <a:ea typeface="Gulim" pitchFamily="34" charset="-127"/>
                  </a:rPr>
                  <a:t> 3</a:t>
                </a:r>
                <a:endParaRPr lang="en-US" altLang="zh-CN" sz="2400" b="0" dirty="0">
                  <a:solidFill>
                    <a:schemeClr val="tx1"/>
                  </a:solidFill>
                  <a:latin typeface="Verdana" panose="020B0604030504040204" pitchFamily="34" charset="0"/>
                  <a:ea typeface="Gulim" pitchFamily="34" charset="-127"/>
                </a:endParaRPr>
              </a:p>
            </p:txBody>
          </p:sp>
        </p:grpSp>
        <p:sp>
          <p:nvSpPr>
            <p:cNvPr id="127043" name="Text Box 3"/>
            <p:cNvSpPr txBox="1">
              <a:spLocks noChangeArrowheads="1"/>
            </p:cNvSpPr>
            <p:nvPr/>
          </p:nvSpPr>
          <p:spPr bwMode="auto">
            <a:xfrm>
              <a:off x="7089" y="2792"/>
              <a:ext cx="2040" cy="8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latinLnBrk="1">
                <a:buClrTx/>
                <a:buSzTx/>
                <a:buFontTx/>
                <a:defRPr/>
              </a:pPr>
              <a:r>
                <a:rPr kumimoji="0" lang="zh-CN" altLang="en-US" kern="1200" cap="none" spc="0" normalizeH="0" baseline="0" noProof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工作生活质量原则</a:t>
              </a:r>
              <a:endParaRPr kumimoji="0" lang="en-US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2783" name="Text Box 3"/>
            <p:cNvSpPr txBox="1"/>
            <p:nvPr/>
          </p:nvSpPr>
          <p:spPr>
            <a:xfrm>
              <a:off x="0" y="2792"/>
              <a:ext cx="2042" cy="8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atinLnBrk="1"/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系统化设计原则</a:t>
              </a:r>
              <a:endPara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347"/>
          <p:cNvSpPr/>
          <p:nvPr/>
        </p:nvSpPr>
        <p:spPr>
          <a:xfrm>
            <a:off x="4819650" y="1306513"/>
            <a:ext cx="3960813" cy="574675"/>
          </a:xfrm>
          <a:prstGeom prst="rect">
            <a:avLst/>
          </a:prstGeom>
          <a:noFill/>
          <a:ln w="9525">
            <a:noFill/>
          </a:ln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四、工作设计的方法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-1577975" y="1827213"/>
            <a:ext cx="11085513" cy="4692650"/>
            <a:chOff x="0" y="0"/>
            <a:chExt cx="14857" cy="6980"/>
          </a:xfrm>
        </p:grpSpPr>
        <p:sp>
          <p:nvSpPr>
            <p:cNvPr id="33795" name="AutoShape 32"/>
            <p:cNvSpPr/>
            <p:nvPr/>
          </p:nvSpPr>
          <p:spPr>
            <a:xfrm>
              <a:off x="5243" y="4389"/>
              <a:ext cx="7585" cy="8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796" name="Text Box 48"/>
            <p:cNvSpPr txBox="1"/>
            <p:nvPr/>
          </p:nvSpPr>
          <p:spPr>
            <a:xfrm>
              <a:off x="5530" y="4428"/>
              <a:ext cx="9327" cy="68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>
              <a:spAutoFit/>
            </a:bodyPr>
            <a:p>
              <a:pPr eaLnBrk="0" hangingPunct="0"/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知觉运动型工作设计法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3797" name="AutoShape 11"/>
            <p:cNvSpPr/>
            <p:nvPr/>
          </p:nvSpPr>
          <p:spPr>
            <a:xfrm>
              <a:off x="5461" y="3136"/>
              <a:ext cx="7583" cy="83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8024" name="AutoShape 2"/>
            <p:cNvSpPr/>
            <p:nvPr/>
          </p:nvSpPr>
          <p:spPr bwMode="auto">
            <a:xfrm rot="5400000">
              <a:off x="-434" y="1167"/>
              <a:ext cx="5505" cy="46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7713 h 21600"/>
              </a:gdLst>
              <a:ahLst/>
              <a:cxnLst>
                <a:cxn ang="0">
                  <a:pos x="10736" y="10800"/>
                </a:cxn>
                <a:cxn ang="0">
                  <a:pos x="10800" y="10736"/>
                </a:cxn>
                <a:cxn ang="0">
                  <a:pos x="10864" y="10799"/>
                </a:cxn>
                <a:cxn ang="0">
                  <a:pos x="21600" y="10800"/>
                </a:cxn>
                <a:cxn ang="0">
                  <a:pos x="10800" y="0"/>
                </a:cxn>
                <a:cxn ang="0">
                  <a:pos x="0" y="10800"/>
                </a:cxn>
                <a:cxn ang="0">
                  <a:pos x="10736" y="10800"/>
                </a:cxn>
              </a:cxnLst>
              <a:rect l="T0" t="T1" r="T2" b="T3"/>
              <a:pathLst>
                <a:path w="21600" h="21600">
                  <a:moveTo>
                    <a:pt x="10736" y="10800"/>
                  </a:moveTo>
                  <a:cubicBezTo>
                    <a:pt x="10736" y="10764"/>
                    <a:pt x="10764" y="10736"/>
                    <a:pt x="10800" y="10736"/>
                  </a:cubicBezTo>
                  <a:cubicBezTo>
                    <a:pt x="10835" y="10735"/>
                    <a:pt x="10863" y="10764"/>
                    <a:pt x="10864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0736" y="108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E0F1F2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33799" name="AutoShape 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2413" y="0"/>
              <a:ext cx="2871" cy="69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0" name="Text Box 26"/>
            <p:cNvSpPr txBox="1"/>
            <p:nvPr/>
          </p:nvSpPr>
          <p:spPr>
            <a:xfrm rot="5400000">
              <a:off x="202" y="1784"/>
              <a:ext cx="6711" cy="3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3801" name="Group 27"/>
            <p:cNvGrpSpPr/>
            <p:nvPr/>
          </p:nvGrpSpPr>
          <p:grpSpPr>
            <a:xfrm>
              <a:off x="4938" y="3179"/>
              <a:ext cx="788" cy="790"/>
              <a:chOff x="0" y="0"/>
              <a:chExt cx="526" cy="526"/>
            </a:xfrm>
          </p:grpSpPr>
          <p:sp>
            <p:nvSpPr>
              <p:cNvPr id="33802" name="Oval 6"/>
              <p:cNvSpPr/>
              <p:nvPr/>
            </p:nvSpPr>
            <p:spPr>
              <a:xfrm>
                <a:off x="0" y="0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03" name="Oval 7"/>
              <p:cNvSpPr/>
              <p:nvPr/>
            </p:nvSpPr>
            <p:spPr>
              <a:xfrm>
                <a:off x="51" y="53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04" name="Oval 8"/>
              <p:cNvSpPr/>
              <p:nvPr/>
            </p:nvSpPr>
            <p:spPr>
              <a:xfrm>
                <a:off x="59" y="63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4998"/>
                    </a:srgbClr>
                  </a:gs>
                  <a:gs pos="100000">
                    <a:srgbClr val="A2A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05" name="Oval 9"/>
              <p:cNvSpPr/>
              <p:nvPr/>
            </p:nvSpPr>
            <p:spPr>
              <a:xfrm>
                <a:off x="69" y="88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06" name="Oval 10"/>
              <p:cNvSpPr/>
              <p:nvPr/>
            </p:nvSpPr>
            <p:spPr>
              <a:xfrm>
                <a:off x="76" y="77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807" name="AutoShape 11"/>
            <p:cNvSpPr/>
            <p:nvPr/>
          </p:nvSpPr>
          <p:spPr>
            <a:xfrm>
              <a:off x="5306" y="1941"/>
              <a:ext cx="7583" cy="83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3808" name="Group 34"/>
            <p:cNvGrpSpPr/>
            <p:nvPr/>
          </p:nvGrpSpPr>
          <p:grpSpPr>
            <a:xfrm>
              <a:off x="4724" y="1966"/>
              <a:ext cx="789" cy="790"/>
              <a:chOff x="0" y="0"/>
              <a:chExt cx="526" cy="526"/>
            </a:xfrm>
          </p:grpSpPr>
          <p:sp>
            <p:nvSpPr>
              <p:cNvPr id="33809" name="Oval 13"/>
              <p:cNvSpPr/>
              <p:nvPr/>
            </p:nvSpPr>
            <p:spPr>
              <a:xfrm>
                <a:off x="0" y="0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0" name="Oval 14"/>
              <p:cNvSpPr/>
              <p:nvPr/>
            </p:nvSpPr>
            <p:spPr>
              <a:xfrm>
                <a:off x="51" y="53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1" name="Oval 15"/>
              <p:cNvSpPr/>
              <p:nvPr/>
            </p:nvSpPr>
            <p:spPr>
              <a:xfrm>
                <a:off x="59" y="63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4998"/>
                    </a:srgbClr>
                  </a:gs>
                  <a:gs pos="100000">
                    <a:srgbClr val="A2A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2" name="Oval 16"/>
              <p:cNvSpPr/>
              <p:nvPr/>
            </p:nvSpPr>
            <p:spPr>
              <a:xfrm>
                <a:off x="69" y="88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3" name="Oval 17"/>
              <p:cNvSpPr/>
              <p:nvPr/>
            </p:nvSpPr>
            <p:spPr>
              <a:xfrm>
                <a:off x="76" y="77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814" name="AutoShape 18"/>
            <p:cNvSpPr/>
            <p:nvPr/>
          </p:nvSpPr>
          <p:spPr>
            <a:xfrm>
              <a:off x="4851" y="794"/>
              <a:ext cx="7582" cy="8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3815" name="Group 41"/>
            <p:cNvGrpSpPr/>
            <p:nvPr/>
          </p:nvGrpSpPr>
          <p:grpSpPr>
            <a:xfrm>
              <a:off x="4269" y="819"/>
              <a:ext cx="789" cy="790"/>
              <a:chOff x="0" y="0"/>
              <a:chExt cx="526" cy="526"/>
            </a:xfrm>
          </p:grpSpPr>
          <p:sp>
            <p:nvSpPr>
              <p:cNvPr id="33816" name="Oval 20"/>
              <p:cNvSpPr/>
              <p:nvPr/>
            </p:nvSpPr>
            <p:spPr>
              <a:xfrm>
                <a:off x="0" y="0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7" name="Oval 21"/>
              <p:cNvSpPr/>
              <p:nvPr/>
            </p:nvSpPr>
            <p:spPr>
              <a:xfrm>
                <a:off x="51" y="53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8" name="Oval 22"/>
              <p:cNvSpPr/>
              <p:nvPr/>
            </p:nvSpPr>
            <p:spPr>
              <a:xfrm>
                <a:off x="59" y="63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4998"/>
                    </a:srgbClr>
                  </a:gs>
                  <a:gs pos="100000">
                    <a:srgbClr val="A2A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9" name="Oval 23"/>
              <p:cNvSpPr/>
              <p:nvPr/>
            </p:nvSpPr>
            <p:spPr>
              <a:xfrm>
                <a:off x="69" y="88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0" name="Oval 24"/>
              <p:cNvSpPr/>
              <p:nvPr/>
            </p:nvSpPr>
            <p:spPr>
              <a:xfrm>
                <a:off x="76" y="77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3821" name="Group 47"/>
            <p:cNvGrpSpPr/>
            <p:nvPr/>
          </p:nvGrpSpPr>
          <p:grpSpPr>
            <a:xfrm>
              <a:off x="4689" y="4424"/>
              <a:ext cx="789" cy="790"/>
              <a:chOff x="0" y="0"/>
              <a:chExt cx="526" cy="526"/>
            </a:xfrm>
          </p:grpSpPr>
          <p:sp>
            <p:nvSpPr>
              <p:cNvPr id="33822" name="Oval 27"/>
              <p:cNvSpPr/>
              <p:nvPr/>
            </p:nvSpPr>
            <p:spPr>
              <a:xfrm>
                <a:off x="0" y="0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3" name="Oval 28"/>
              <p:cNvSpPr/>
              <p:nvPr/>
            </p:nvSpPr>
            <p:spPr>
              <a:xfrm>
                <a:off x="51" y="53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4" name="Oval 29"/>
              <p:cNvSpPr/>
              <p:nvPr/>
            </p:nvSpPr>
            <p:spPr>
              <a:xfrm>
                <a:off x="59" y="63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4998"/>
                    </a:srgbClr>
                  </a:gs>
                  <a:gs pos="100000">
                    <a:srgbClr val="A2A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5" name="Oval 30"/>
              <p:cNvSpPr/>
              <p:nvPr/>
            </p:nvSpPr>
            <p:spPr>
              <a:xfrm>
                <a:off x="69" y="88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6" name="Oval 31"/>
              <p:cNvSpPr/>
              <p:nvPr/>
            </p:nvSpPr>
            <p:spPr>
              <a:xfrm>
                <a:off x="76" y="77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827" name="AutoShape 32"/>
            <p:cNvSpPr/>
            <p:nvPr/>
          </p:nvSpPr>
          <p:spPr>
            <a:xfrm>
              <a:off x="4666" y="5629"/>
              <a:ext cx="7585" cy="8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3828" name="Group 54"/>
            <p:cNvGrpSpPr/>
            <p:nvPr/>
          </p:nvGrpSpPr>
          <p:grpSpPr>
            <a:xfrm>
              <a:off x="4085" y="5657"/>
              <a:ext cx="789" cy="790"/>
              <a:chOff x="0" y="0"/>
              <a:chExt cx="526" cy="526"/>
            </a:xfrm>
          </p:grpSpPr>
          <p:sp>
            <p:nvSpPr>
              <p:cNvPr id="33829" name="Oval 34"/>
              <p:cNvSpPr/>
              <p:nvPr/>
            </p:nvSpPr>
            <p:spPr>
              <a:xfrm>
                <a:off x="0" y="0"/>
                <a:ext cx="526" cy="52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0" name="Oval 35"/>
              <p:cNvSpPr/>
              <p:nvPr/>
            </p:nvSpPr>
            <p:spPr>
              <a:xfrm>
                <a:off x="51" y="53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1" name="Oval 36"/>
              <p:cNvSpPr/>
              <p:nvPr/>
            </p:nvSpPr>
            <p:spPr>
              <a:xfrm>
                <a:off x="59" y="63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4998"/>
                    </a:srgbClr>
                  </a:gs>
                  <a:gs pos="100000">
                    <a:srgbClr val="A2A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2" name="Oval 37"/>
              <p:cNvSpPr/>
              <p:nvPr/>
            </p:nvSpPr>
            <p:spPr>
              <a:xfrm>
                <a:off x="69" y="88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33" name="Oval 38"/>
              <p:cNvSpPr/>
              <p:nvPr/>
            </p:nvSpPr>
            <p:spPr>
              <a:xfrm>
                <a:off x="76" y="77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834" name="Text Box 40"/>
            <p:cNvSpPr txBox="1"/>
            <p:nvPr/>
          </p:nvSpPr>
          <p:spPr>
            <a:xfrm>
              <a:off x="4394" y="904"/>
              <a:ext cx="489" cy="5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en-US" altLang="zh-CN" sz="1800" dirty="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35" name="Text Box 41"/>
            <p:cNvSpPr txBox="1"/>
            <p:nvPr/>
          </p:nvSpPr>
          <p:spPr>
            <a:xfrm>
              <a:off x="4869" y="2076"/>
              <a:ext cx="489" cy="5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en-US" altLang="zh-CN" sz="1800" dirty="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36" name="Text Box 42"/>
            <p:cNvSpPr txBox="1"/>
            <p:nvPr/>
          </p:nvSpPr>
          <p:spPr>
            <a:xfrm>
              <a:off x="5082" y="3287"/>
              <a:ext cx="490" cy="5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en-US" altLang="zh-CN" sz="1800" dirty="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37" name="Text Box 43"/>
            <p:cNvSpPr txBox="1"/>
            <p:nvPr/>
          </p:nvSpPr>
          <p:spPr>
            <a:xfrm>
              <a:off x="4834" y="4534"/>
              <a:ext cx="489" cy="5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en-US" altLang="zh-CN" sz="1800" dirty="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38" name="Text Box 44"/>
            <p:cNvSpPr txBox="1"/>
            <p:nvPr/>
          </p:nvSpPr>
          <p:spPr>
            <a:xfrm>
              <a:off x="4217" y="5769"/>
              <a:ext cx="489" cy="5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en-US" altLang="zh-CN" sz="1800" dirty="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US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39" name="Text Box 45"/>
            <p:cNvSpPr txBox="1"/>
            <p:nvPr/>
          </p:nvSpPr>
          <p:spPr>
            <a:xfrm>
              <a:off x="5182" y="823"/>
              <a:ext cx="7521" cy="68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>
              <a:spAutoFit/>
            </a:bodyPr>
            <a:p>
              <a:pPr eaLnBrk="0" hangingPunct="0"/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激励型工作设计方法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3840" name="Text Box 46"/>
            <p:cNvSpPr txBox="1"/>
            <p:nvPr/>
          </p:nvSpPr>
          <p:spPr>
            <a:xfrm>
              <a:off x="5605" y="1968"/>
              <a:ext cx="8154" cy="68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>
              <a:spAutoFit/>
            </a:bodyPr>
            <a:p>
              <a:pPr eaLnBrk="0" hangingPunct="0"/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机械型工作设计方法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3841" name="Text Box 47"/>
            <p:cNvSpPr txBox="1"/>
            <p:nvPr/>
          </p:nvSpPr>
          <p:spPr>
            <a:xfrm>
              <a:off x="5805" y="3123"/>
              <a:ext cx="7921" cy="68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>
              <a:spAutoFit/>
            </a:bodyPr>
            <a:p>
              <a:pPr eaLnBrk="0" hangingPunct="0"/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生物型工作设计法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3842" name="Text Box 48"/>
            <p:cNvSpPr txBox="1"/>
            <p:nvPr/>
          </p:nvSpPr>
          <p:spPr>
            <a:xfrm>
              <a:off x="4952" y="5668"/>
              <a:ext cx="9329" cy="68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>
                  <a:alpha val="50000"/>
                </a:schemeClr>
              </a:outerShdw>
            </a:effectLst>
          </p:spPr>
          <p:txBody>
            <a:bodyPr anchor="t">
              <a:spAutoFit/>
            </a:bodyPr>
            <a:p>
              <a:pPr eaLnBrk="0" hangingPunct="0"/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工作设计的社会技术方法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347"/>
          <p:cNvSpPr/>
          <p:nvPr/>
        </p:nvSpPr>
        <p:spPr>
          <a:xfrm>
            <a:off x="4943475" y="1225550"/>
            <a:ext cx="3960813" cy="574675"/>
          </a:xfrm>
          <a:prstGeom prst="rect">
            <a:avLst/>
          </a:prstGeom>
          <a:noFill/>
          <a:ln w="9525">
            <a:noFill/>
          </a:ln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五、工作设计的形式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Group 53"/>
          <p:cNvGrpSpPr/>
          <p:nvPr/>
        </p:nvGrpSpPr>
        <p:grpSpPr>
          <a:xfrm>
            <a:off x="4405313" y="1866900"/>
            <a:ext cx="4100512" cy="3848100"/>
            <a:chOff x="0" y="0"/>
            <a:chExt cx="6458" cy="6060"/>
          </a:xfrm>
        </p:grpSpPr>
        <p:sp>
          <p:nvSpPr>
            <p:cNvPr id="34819" name="Rectangle 3"/>
            <p:cNvSpPr/>
            <p:nvPr/>
          </p:nvSpPr>
          <p:spPr>
            <a:xfrm>
              <a:off x="150" y="3435"/>
              <a:ext cx="2942" cy="2600"/>
            </a:xfrm>
            <a:prstGeom prst="rect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lin ang="18900000" scaled="1"/>
              <a:tileRect/>
            </a:grad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 wrap="none" anchor="ctr">
              <a:flatTx/>
            </a:bodyPr>
            <a:p>
              <a:pPr algn="ctr" latinLnBrk="1"/>
              <a:endParaRPr lang="zh-CN" altLang="en-US" sz="1400" dirty="0">
                <a:solidFill>
                  <a:schemeClr val="tx1"/>
                </a:solidFill>
                <a:latin typeface="HY견고딕" pitchFamily="2" charset="-127"/>
                <a:ea typeface="HY견고딕" pitchFamily="2" charset="-127"/>
              </a:endParaRPr>
            </a:p>
          </p:txBody>
        </p:sp>
        <p:sp>
          <p:nvSpPr>
            <p:cNvPr id="34820" name="Rectangle 4"/>
            <p:cNvSpPr/>
            <p:nvPr/>
          </p:nvSpPr>
          <p:spPr>
            <a:xfrm>
              <a:off x="3222" y="3440"/>
              <a:ext cx="2960" cy="2620"/>
            </a:xfrm>
            <a:prstGeom prst="rect">
              <a:avLst/>
            </a:prstGeom>
            <a:gradFill rotWithShape="0">
              <a:gsLst>
                <a:gs pos="0">
                  <a:srgbClr val="EDE8E7"/>
                </a:gs>
                <a:gs pos="100000">
                  <a:srgbClr val="9D9A99"/>
                </a:gs>
              </a:gsLst>
              <a:lin ang="18900000" scaled="1"/>
              <a:tileRect/>
            </a:grad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EDE8E7"/>
              </a:extrusionClr>
            </a:sp3d>
          </p:spPr>
          <p:txBody>
            <a:bodyPr wrap="none" lIns="99745" tIns="49873" rIns="99745" bIns="49873" anchor="ctr">
              <a:flatTx/>
            </a:bodyPr>
            <a:p>
              <a:pPr algn="ctr" latinLnBrk="1"/>
              <a:endParaRPr lang="zh-CN" altLang="en-US" sz="1400" dirty="0">
                <a:solidFill>
                  <a:schemeClr val="tx1"/>
                </a:solidFill>
                <a:latin typeface="HY견고딕" pitchFamily="2" charset="-127"/>
                <a:ea typeface="HY견고딕" pitchFamily="2" charset="-127"/>
              </a:endParaRPr>
            </a:p>
          </p:txBody>
        </p:sp>
        <p:sp>
          <p:nvSpPr>
            <p:cNvPr id="34821" name="Rectangle 5"/>
            <p:cNvSpPr/>
            <p:nvPr/>
          </p:nvSpPr>
          <p:spPr>
            <a:xfrm>
              <a:off x="150" y="707"/>
              <a:ext cx="2947" cy="2610"/>
            </a:xfrm>
            <a:prstGeom prst="rect">
              <a:avLst/>
            </a:prstGeom>
            <a:gradFill rotWithShape="0">
              <a:gsLst>
                <a:gs pos="0">
                  <a:srgbClr val="EDE8E7"/>
                </a:gs>
                <a:gs pos="100000">
                  <a:srgbClr val="9D9A99"/>
                </a:gs>
              </a:gsLst>
              <a:lin ang="18900000" scaled="1"/>
              <a:tileRect/>
            </a:grad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EDE8E7"/>
              </a:extrusionClr>
            </a:sp3d>
          </p:spPr>
          <p:txBody>
            <a:bodyPr wrap="none" lIns="99745" tIns="49873" rIns="99745" bIns="49873" anchor="ctr">
              <a:flatTx/>
            </a:bodyPr>
            <a:p>
              <a:pPr algn="ctr" latinLnBrk="1"/>
              <a:endParaRPr lang="zh-CN" altLang="en-US" sz="1400" dirty="0">
                <a:solidFill>
                  <a:schemeClr val="tx1"/>
                </a:solidFill>
                <a:latin typeface="HY견고딕" pitchFamily="2" charset="-127"/>
                <a:ea typeface="HY견고딕" pitchFamily="2" charset="-127"/>
              </a:endParaRPr>
            </a:p>
          </p:txBody>
        </p:sp>
        <p:sp>
          <p:nvSpPr>
            <p:cNvPr id="34822" name="Rectangle 6"/>
            <p:cNvSpPr/>
            <p:nvPr/>
          </p:nvSpPr>
          <p:spPr>
            <a:xfrm>
              <a:off x="3222" y="702"/>
              <a:ext cx="2960" cy="2615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18900000" scaled="1"/>
              <a:tileRect/>
            </a:grad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p>
              <a:pPr algn="ctr" latinLnBrk="1"/>
              <a:endParaRPr lang="zh-CN" altLang="en-US" sz="1400" dirty="0">
                <a:solidFill>
                  <a:schemeClr val="tx1"/>
                </a:solidFill>
                <a:latin typeface="HY견고딕" pitchFamily="2" charset="-127"/>
                <a:ea typeface="HY견고딕" pitchFamily="2" charset="-127"/>
              </a:endParaRPr>
            </a:p>
          </p:txBody>
        </p:sp>
        <p:sp>
          <p:nvSpPr>
            <p:cNvPr id="34823" name="Oval 8"/>
            <p:cNvSpPr/>
            <p:nvPr/>
          </p:nvSpPr>
          <p:spPr>
            <a:xfrm>
              <a:off x="2382" y="2457"/>
              <a:ext cx="1853" cy="1868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9083" name="Freeform 9"/>
            <p:cNvSpPr/>
            <p:nvPr/>
          </p:nvSpPr>
          <p:spPr bwMode="auto">
            <a:xfrm>
              <a:off x="0" y="0"/>
              <a:ext cx="3148" cy="3120"/>
            </a:xfrm>
            <a:custGeom>
              <a:avLst/>
              <a:gdLst>
                <a:gd name="T0" fmla="*/ 0 w 1266"/>
                <a:gd name="T1" fmla="*/ 0 h 1278"/>
                <a:gd name="T2" fmla="*/ 1266 w 1266"/>
                <a:gd name="T3" fmla="*/ 1278 h 1278"/>
              </a:gdLst>
              <a:ahLst/>
              <a:cxnLst>
                <a:cxn ang="0">
                  <a:pos x="720" y="1278"/>
                </a:cxn>
                <a:cxn ang="0">
                  <a:pos x="0" y="1278"/>
                </a:cxn>
                <a:cxn ang="0">
                  <a:pos x="0" y="0"/>
                </a:cxn>
                <a:cxn ang="0">
                  <a:pos x="1266" y="0"/>
                </a:cxn>
                <a:cxn ang="0">
                  <a:pos x="1266" y="720"/>
                </a:cxn>
                <a:cxn ang="0">
                  <a:pos x="720" y="1278"/>
                </a:cxn>
              </a:cxnLst>
              <a:rect l="T0" t="T1" r="T2" b="T3"/>
              <a:pathLst>
                <a:path w="1266" h="1278">
                  <a:moveTo>
                    <a:pt x="720" y="1278"/>
                  </a:moveTo>
                  <a:lnTo>
                    <a:pt x="0" y="1278"/>
                  </a:lnTo>
                  <a:lnTo>
                    <a:pt x="0" y="0"/>
                  </a:lnTo>
                  <a:lnTo>
                    <a:pt x="1266" y="0"/>
                  </a:lnTo>
                  <a:lnTo>
                    <a:pt x="1266" y="720"/>
                  </a:lnTo>
                  <a:lnTo>
                    <a:pt x="720" y="1278"/>
                  </a:lnTo>
                  <a:close/>
                </a:path>
              </a:pathLst>
            </a:custGeom>
            <a:no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9084" name="Freeform 10"/>
            <p:cNvSpPr/>
            <p:nvPr/>
          </p:nvSpPr>
          <p:spPr bwMode="auto">
            <a:xfrm flipH="1">
              <a:off x="3310" y="0"/>
              <a:ext cx="3148" cy="3120"/>
            </a:xfrm>
            <a:custGeom>
              <a:avLst/>
              <a:gdLst>
                <a:gd name="T0" fmla="*/ 0 w 1266"/>
                <a:gd name="T1" fmla="*/ 0 h 1278"/>
                <a:gd name="T2" fmla="*/ 1266 w 1266"/>
                <a:gd name="T3" fmla="*/ 1278 h 1278"/>
              </a:gdLst>
              <a:ahLst/>
              <a:cxnLst>
                <a:cxn ang="0">
                  <a:pos x="720" y="1278"/>
                </a:cxn>
                <a:cxn ang="0">
                  <a:pos x="0" y="1278"/>
                </a:cxn>
                <a:cxn ang="0">
                  <a:pos x="0" y="0"/>
                </a:cxn>
                <a:cxn ang="0">
                  <a:pos x="1266" y="0"/>
                </a:cxn>
                <a:cxn ang="0">
                  <a:pos x="1266" y="720"/>
                </a:cxn>
                <a:cxn ang="0">
                  <a:pos x="720" y="1278"/>
                </a:cxn>
              </a:cxnLst>
              <a:rect l="T0" t="T1" r="T2" b="T3"/>
              <a:pathLst>
                <a:path w="1266" h="1278">
                  <a:moveTo>
                    <a:pt x="720" y="1278"/>
                  </a:moveTo>
                  <a:lnTo>
                    <a:pt x="0" y="1278"/>
                  </a:lnTo>
                  <a:lnTo>
                    <a:pt x="0" y="0"/>
                  </a:lnTo>
                  <a:lnTo>
                    <a:pt x="1266" y="0"/>
                  </a:lnTo>
                  <a:lnTo>
                    <a:pt x="1266" y="720"/>
                  </a:lnTo>
                  <a:lnTo>
                    <a:pt x="720" y="1278"/>
                  </a:lnTo>
                  <a:close/>
                </a:path>
              </a:pathLst>
            </a:custGeom>
            <a:no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4826" name="Text Box 16"/>
            <p:cNvSpPr txBox="1"/>
            <p:nvPr/>
          </p:nvSpPr>
          <p:spPr>
            <a:xfrm>
              <a:off x="640" y="1020"/>
              <a:ext cx="1970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latinLnBrk="1"/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工作扩大化</a:t>
              </a:r>
              <a:endParaRPr lang="ko-KR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4827" name="Group 62"/>
            <p:cNvGrpSpPr/>
            <p:nvPr/>
          </p:nvGrpSpPr>
          <p:grpSpPr>
            <a:xfrm>
              <a:off x="2392" y="2510"/>
              <a:ext cx="1790" cy="1757"/>
              <a:chOff x="0" y="0"/>
              <a:chExt cx="492" cy="492"/>
            </a:xfrm>
          </p:grpSpPr>
          <p:sp>
            <p:nvSpPr>
              <p:cNvPr id="129087" name="Freeform 26"/>
              <p:cNvSpPr/>
              <p:nvPr/>
            </p:nvSpPr>
            <p:spPr bwMode="auto">
              <a:xfrm>
                <a:off x="246" y="46"/>
                <a:ext cx="247" cy="297"/>
              </a:xfrm>
              <a:custGeom>
                <a:avLst/>
                <a:gdLst>
                  <a:gd name="T0" fmla="*/ 0 w 741"/>
                  <a:gd name="T1" fmla="*/ 0 h 889"/>
                  <a:gd name="T2" fmla="*/ 741 w 741"/>
                  <a:gd name="T3" fmla="*/ 889 h 889"/>
                </a:gdLst>
                <a:ahLst/>
                <a:cxnLst>
                  <a:cxn ang="0">
                    <a:pos x="296" y="578"/>
                  </a:cxn>
                  <a:cxn ang="0">
                    <a:pos x="293" y="548"/>
                  </a:cxn>
                  <a:cxn ang="0">
                    <a:pos x="288" y="520"/>
                  </a:cxn>
                  <a:cxn ang="0">
                    <a:pos x="280" y="489"/>
                  </a:cxn>
                  <a:cxn ang="0">
                    <a:pos x="269" y="464"/>
                  </a:cxn>
                  <a:cxn ang="0">
                    <a:pos x="255" y="438"/>
                  </a:cxn>
                  <a:cxn ang="0">
                    <a:pos x="238" y="415"/>
                  </a:cxn>
                  <a:cxn ang="0">
                    <a:pos x="220" y="393"/>
                  </a:cxn>
                  <a:cxn ang="0">
                    <a:pos x="200" y="372"/>
                  </a:cxn>
                  <a:cxn ang="0">
                    <a:pos x="178" y="355"/>
                  </a:cxn>
                  <a:cxn ang="0">
                    <a:pos x="156" y="338"/>
                  </a:cxn>
                  <a:cxn ang="0">
                    <a:pos x="130" y="326"/>
                  </a:cxn>
                  <a:cxn ang="0">
                    <a:pos x="103" y="314"/>
                  </a:cxn>
                  <a:cxn ang="0">
                    <a:pos x="75" y="306"/>
                  </a:cxn>
                  <a:cxn ang="0">
                    <a:pos x="48" y="299"/>
                  </a:cxn>
                  <a:cxn ang="0">
                    <a:pos x="17" y="299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48" y="2"/>
                  </a:cxn>
                  <a:cxn ang="0">
                    <a:pos x="76" y="4"/>
                  </a:cxn>
                  <a:cxn ang="0">
                    <a:pos x="107" y="10"/>
                  </a:cxn>
                  <a:cxn ang="0">
                    <a:pos x="135" y="14"/>
                  </a:cxn>
                  <a:cxn ang="0">
                    <a:pos x="163" y="24"/>
                  </a:cxn>
                  <a:cxn ang="0">
                    <a:pos x="192" y="29"/>
                  </a:cxn>
                  <a:cxn ang="0">
                    <a:pos x="219" y="41"/>
                  </a:cxn>
                  <a:cxn ang="0">
                    <a:pos x="245" y="53"/>
                  </a:cxn>
                  <a:cxn ang="0">
                    <a:pos x="271" y="64"/>
                  </a:cxn>
                  <a:cxn ang="0">
                    <a:pos x="296" y="77"/>
                  </a:cxn>
                  <a:cxn ang="0">
                    <a:pos x="321" y="92"/>
                  </a:cxn>
                  <a:cxn ang="0">
                    <a:pos x="344" y="110"/>
                  </a:cxn>
                  <a:cxn ang="0">
                    <a:pos x="379" y="135"/>
                  </a:cxn>
                  <a:cxn ang="0">
                    <a:pos x="420" y="172"/>
                  </a:cxn>
                  <a:cxn ang="0">
                    <a:pos x="458" y="215"/>
                  </a:cxn>
                  <a:cxn ang="0">
                    <a:pos x="485" y="250"/>
                  </a:cxn>
                  <a:cxn ang="0">
                    <a:pos x="500" y="272"/>
                  </a:cxn>
                  <a:cxn ang="0">
                    <a:pos x="515" y="299"/>
                  </a:cxn>
                  <a:cxn ang="0">
                    <a:pos x="529" y="321"/>
                  </a:cxn>
                  <a:cxn ang="0">
                    <a:pos x="542" y="349"/>
                  </a:cxn>
                  <a:cxn ang="0">
                    <a:pos x="553" y="374"/>
                  </a:cxn>
                  <a:cxn ang="0">
                    <a:pos x="562" y="402"/>
                  </a:cxn>
                  <a:cxn ang="0">
                    <a:pos x="572" y="430"/>
                  </a:cxn>
                  <a:cxn ang="0">
                    <a:pos x="579" y="458"/>
                  </a:cxn>
                  <a:cxn ang="0">
                    <a:pos x="585" y="487"/>
                  </a:cxn>
                  <a:cxn ang="0">
                    <a:pos x="589" y="516"/>
                  </a:cxn>
                  <a:cxn ang="0">
                    <a:pos x="592" y="546"/>
                  </a:cxn>
                  <a:cxn ang="0">
                    <a:pos x="593" y="578"/>
                  </a:cxn>
                  <a:cxn ang="0">
                    <a:pos x="594" y="593"/>
                  </a:cxn>
                  <a:cxn ang="0">
                    <a:pos x="446" y="889"/>
                  </a:cxn>
                  <a:cxn ang="0">
                    <a:pos x="298" y="593"/>
                  </a:cxn>
                </a:cxnLst>
                <a:rect l="T0" t="T1" r="T2" b="T3"/>
                <a:pathLst>
                  <a:path w="741" h="889">
                    <a:moveTo>
                      <a:pt x="298" y="593"/>
                    </a:moveTo>
                    <a:lnTo>
                      <a:pt x="296" y="578"/>
                    </a:lnTo>
                    <a:lnTo>
                      <a:pt x="296" y="563"/>
                    </a:lnTo>
                    <a:lnTo>
                      <a:pt x="293" y="548"/>
                    </a:lnTo>
                    <a:lnTo>
                      <a:pt x="291" y="532"/>
                    </a:lnTo>
                    <a:lnTo>
                      <a:pt x="288" y="520"/>
                    </a:lnTo>
                    <a:lnTo>
                      <a:pt x="284" y="505"/>
                    </a:lnTo>
                    <a:lnTo>
                      <a:pt x="280" y="489"/>
                    </a:lnTo>
                    <a:lnTo>
                      <a:pt x="273" y="477"/>
                    </a:lnTo>
                    <a:lnTo>
                      <a:pt x="269" y="464"/>
                    </a:lnTo>
                    <a:lnTo>
                      <a:pt x="262" y="450"/>
                    </a:lnTo>
                    <a:lnTo>
                      <a:pt x="255" y="438"/>
                    </a:lnTo>
                    <a:lnTo>
                      <a:pt x="247" y="427"/>
                    </a:lnTo>
                    <a:lnTo>
                      <a:pt x="238" y="415"/>
                    </a:lnTo>
                    <a:lnTo>
                      <a:pt x="230" y="403"/>
                    </a:lnTo>
                    <a:lnTo>
                      <a:pt x="220" y="393"/>
                    </a:lnTo>
                    <a:lnTo>
                      <a:pt x="212" y="383"/>
                    </a:lnTo>
                    <a:lnTo>
                      <a:pt x="200" y="372"/>
                    </a:lnTo>
                    <a:lnTo>
                      <a:pt x="190" y="364"/>
                    </a:lnTo>
                    <a:lnTo>
                      <a:pt x="178" y="355"/>
                    </a:lnTo>
                    <a:lnTo>
                      <a:pt x="168" y="347"/>
                    </a:lnTo>
                    <a:lnTo>
                      <a:pt x="156" y="338"/>
                    </a:lnTo>
                    <a:lnTo>
                      <a:pt x="143" y="333"/>
                    </a:lnTo>
                    <a:lnTo>
                      <a:pt x="130" y="326"/>
                    </a:lnTo>
                    <a:lnTo>
                      <a:pt x="118" y="319"/>
                    </a:lnTo>
                    <a:lnTo>
                      <a:pt x="103" y="314"/>
                    </a:lnTo>
                    <a:lnTo>
                      <a:pt x="90" y="308"/>
                    </a:lnTo>
                    <a:lnTo>
                      <a:pt x="75" y="306"/>
                    </a:lnTo>
                    <a:lnTo>
                      <a:pt x="61" y="302"/>
                    </a:lnTo>
                    <a:lnTo>
                      <a:pt x="48" y="299"/>
                    </a:lnTo>
                    <a:lnTo>
                      <a:pt x="30" y="299"/>
                    </a:lnTo>
                    <a:lnTo>
                      <a:pt x="17" y="299"/>
                    </a:lnTo>
                    <a:lnTo>
                      <a:pt x="1" y="29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7" y="0"/>
                    </a:lnTo>
                    <a:lnTo>
                      <a:pt x="30" y="0"/>
                    </a:lnTo>
                    <a:lnTo>
                      <a:pt x="48" y="2"/>
                    </a:lnTo>
                    <a:lnTo>
                      <a:pt x="63" y="3"/>
                    </a:lnTo>
                    <a:lnTo>
                      <a:pt x="76" y="4"/>
                    </a:lnTo>
                    <a:lnTo>
                      <a:pt x="91" y="6"/>
                    </a:lnTo>
                    <a:lnTo>
                      <a:pt x="107" y="10"/>
                    </a:lnTo>
                    <a:lnTo>
                      <a:pt x="120" y="12"/>
                    </a:lnTo>
                    <a:lnTo>
                      <a:pt x="135" y="14"/>
                    </a:lnTo>
                    <a:lnTo>
                      <a:pt x="149" y="19"/>
                    </a:lnTo>
                    <a:lnTo>
                      <a:pt x="163" y="24"/>
                    </a:lnTo>
                    <a:lnTo>
                      <a:pt x="177" y="27"/>
                    </a:lnTo>
                    <a:lnTo>
                      <a:pt x="192" y="29"/>
                    </a:lnTo>
                    <a:lnTo>
                      <a:pt x="205" y="35"/>
                    </a:lnTo>
                    <a:lnTo>
                      <a:pt x="219" y="41"/>
                    </a:lnTo>
                    <a:lnTo>
                      <a:pt x="233" y="46"/>
                    </a:lnTo>
                    <a:lnTo>
                      <a:pt x="245" y="53"/>
                    </a:lnTo>
                    <a:lnTo>
                      <a:pt x="258" y="57"/>
                    </a:lnTo>
                    <a:lnTo>
                      <a:pt x="271" y="64"/>
                    </a:lnTo>
                    <a:lnTo>
                      <a:pt x="284" y="71"/>
                    </a:lnTo>
                    <a:lnTo>
                      <a:pt x="296" y="77"/>
                    </a:lnTo>
                    <a:lnTo>
                      <a:pt x="308" y="85"/>
                    </a:lnTo>
                    <a:lnTo>
                      <a:pt x="321" y="92"/>
                    </a:lnTo>
                    <a:lnTo>
                      <a:pt x="333" y="101"/>
                    </a:lnTo>
                    <a:lnTo>
                      <a:pt x="344" y="110"/>
                    </a:lnTo>
                    <a:lnTo>
                      <a:pt x="356" y="118"/>
                    </a:lnTo>
                    <a:lnTo>
                      <a:pt x="379" y="135"/>
                    </a:lnTo>
                    <a:lnTo>
                      <a:pt x="401" y="155"/>
                    </a:lnTo>
                    <a:lnTo>
                      <a:pt x="420" y="172"/>
                    </a:lnTo>
                    <a:lnTo>
                      <a:pt x="439" y="193"/>
                    </a:lnTo>
                    <a:lnTo>
                      <a:pt x="458" y="215"/>
                    </a:lnTo>
                    <a:lnTo>
                      <a:pt x="475" y="237"/>
                    </a:lnTo>
                    <a:lnTo>
                      <a:pt x="485" y="250"/>
                    </a:lnTo>
                    <a:lnTo>
                      <a:pt x="492" y="261"/>
                    </a:lnTo>
                    <a:lnTo>
                      <a:pt x="500" y="272"/>
                    </a:lnTo>
                    <a:lnTo>
                      <a:pt x="507" y="285"/>
                    </a:lnTo>
                    <a:lnTo>
                      <a:pt x="515" y="299"/>
                    </a:lnTo>
                    <a:lnTo>
                      <a:pt x="522" y="309"/>
                    </a:lnTo>
                    <a:lnTo>
                      <a:pt x="529" y="321"/>
                    </a:lnTo>
                    <a:lnTo>
                      <a:pt x="535" y="335"/>
                    </a:lnTo>
                    <a:lnTo>
                      <a:pt x="542" y="349"/>
                    </a:lnTo>
                    <a:lnTo>
                      <a:pt x="547" y="362"/>
                    </a:lnTo>
                    <a:lnTo>
                      <a:pt x="553" y="374"/>
                    </a:lnTo>
                    <a:lnTo>
                      <a:pt x="558" y="387"/>
                    </a:lnTo>
                    <a:lnTo>
                      <a:pt x="562" y="402"/>
                    </a:lnTo>
                    <a:lnTo>
                      <a:pt x="567" y="415"/>
                    </a:lnTo>
                    <a:lnTo>
                      <a:pt x="572" y="430"/>
                    </a:lnTo>
                    <a:lnTo>
                      <a:pt x="574" y="444"/>
                    </a:lnTo>
                    <a:lnTo>
                      <a:pt x="579" y="458"/>
                    </a:lnTo>
                    <a:lnTo>
                      <a:pt x="581" y="472"/>
                    </a:lnTo>
                    <a:lnTo>
                      <a:pt x="585" y="487"/>
                    </a:lnTo>
                    <a:lnTo>
                      <a:pt x="587" y="502"/>
                    </a:lnTo>
                    <a:lnTo>
                      <a:pt x="589" y="516"/>
                    </a:lnTo>
                    <a:lnTo>
                      <a:pt x="592" y="532"/>
                    </a:lnTo>
                    <a:lnTo>
                      <a:pt x="592" y="546"/>
                    </a:lnTo>
                    <a:lnTo>
                      <a:pt x="593" y="563"/>
                    </a:lnTo>
                    <a:lnTo>
                      <a:pt x="593" y="578"/>
                    </a:lnTo>
                    <a:lnTo>
                      <a:pt x="593" y="593"/>
                    </a:lnTo>
                    <a:lnTo>
                      <a:pt x="594" y="593"/>
                    </a:lnTo>
                    <a:lnTo>
                      <a:pt x="741" y="593"/>
                    </a:lnTo>
                    <a:lnTo>
                      <a:pt x="446" y="889"/>
                    </a:lnTo>
                    <a:lnTo>
                      <a:pt x="150" y="593"/>
                    </a:lnTo>
                    <a:lnTo>
                      <a:pt x="298" y="59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9900"/>
                  </a:gs>
                  <a:gs pos="100000">
                    <a:srgbClr val="725600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9088" name="Freeform 27"/>
              <p:cNvSpPr/>
              <p:nvPr/>
            </p:nvSpPr>
            <p:spPr bwMode="auto">
              <a:xfrm>
                <a:off x="49" y="0"/>
                <a:ext cx="296" cy="247"/>
              </a:xfrm>
              <a:custGeom>
                <a:avLst/>
                <a:gdLst>
                  <a:gd name="T0" fmla="*/ 0 w 886"/>
                  <a:gd name="T1" fmla="*/ 0 h 742"/>
                  <a:gd name="T2" fmla="*/ 886 w 886"/>
                  <a:gd name="T3" fmla="*/ 742 h 742"/>
                </a:gdLst>
                <a:ahLst/>
                <a:cxnLst>
                  <a:cxn ang="0">
                    <a:pos x="575" y="444"/>
                  </a:cxn>
                  <a:cxn ang="0">
                    <a:pos x="544" y="446"/>
                  </a:cxn>
                  <a:cxn ang="0">
                    <a:pos x="515" y="453"/>
                  </a:cxn>
                  <a:cxn ang="0">
                    <a:pos x="489" y="461"/>
                  </a:cxn>
                  <a:cxn ang="0">
                    <a:pos x="462" y="473"/>
                  </a:cxn>
                  <a:cxn ang="0">
                    <a:pos x="436" y="487"/>
                  </a:cxn>
                  <a:cxn ang="0">
                    <a:pos x="413" y="503"/>
                  </a:cxn>
                  <a:cxn ang="0">
                    <a:pos x="391" y="520"/>
                  </a:cxn>
                  <a:cxn ang="0">
                    <a:pos x="370" y="540"/>
                  </a:cxn>
                  <a:cxn ang="0">
                    <a:pos x="353" y="562"/>
                  </a:cxn>
                  <a:cxn ang="0">
                    <a:pos x="338" y="586"/>
                  </a:cxn>
                  <a:cxn ang="0">
                    <a:pos x="322" y="611"/>
                  </a:cxn>
                  <a:cxn ang="0">
                    <a:pos x="312" y="638"/>
                  </a:cxn>
                  <a:cxn ang="0">
                    <a:pos x="303" y="664"/>
                  </a:cxn>
                  <a:cxn ang="0">
                    <a:pos x="297" y="694"/>
                  </a:cxn>
                  <a:cxn ang="0">
                    <a:pos x="295" y="725"/>
                  </a:cxn>
                  <a:cxn ang="0">
                    <a:pos x="295" y="741"/>
                  </a:cxn>
                  <a:cxn ang="0">
                    <a:pos x="0" y="740"/>
                  </a:cxn>
                  <a:cxn ang="0">
                    <a:pos x="0" y="708"/>
                  </a:cxn>
                  <a:cxn ang="0">
                    <a:pos x="1" y="679"/>
                  </a:cxn>
                  <a:cxn ang="0">
                    <a:pos x="4" y="650"/>
                  </a:cxn>
                  <a:cxn ang="0">
                    <a:pos x="10" y="620"/>
                  </a:cxn>
                  <a:cxn ang="0">
                    <a:pos x="17" y="591"/>
                  </a:cxn>
                  <a:cxn ang="0">
                    <a:pos x="25" y="562"/>
                  </a:cxn>
                  <a:cxn ang="0">
                    <a:pos x="33" y="535"/>
                  </a:cxn>
                  <a:cxn ang="0">
                    <a:pos x="44" y="509"/>
                  </a:cxn>
                  <a:cxn ang="0">
                    <a:pos x="56" y="483"/>
                  </a:cxn>
                  <a:cxn ang="0">
                    <a:pos x="70" y="458"/>
                  </a:cxn>
                  <a:cxn ang="0">
                    <a:pos x="84" y="432"/>
                  </a:cxn>
                  <a:cxn ang="0">
                    <a:pos x="99" y="410"/>
                  </a:cxn>
                  <a:cxn ang="0">
                    <a:pos x="116" y="384"/>
                  </a:cxn>
                  <a:cxn ang="0">
                    <a:pos x="152" y="341"/>
                  </a:cxn>
                  <a:cxn ang="0">
                    <a:pos x="191" y="302"/>
                  </a:cxn>
                  <a:cxn ang="0">
                    <a:pos x="235" y="266"/>
                  </a:cxn>
                  <a:cxn ang="0">
                    <a:pos x="260" y="251"/>
                  </a:cxn>
                  <a:cxn ang="0">
                    <a:pos x="282" y="236"/>
                  </a:cxn>
                  <a:cxn ang="0">
                    <a:pos x="307" y="221"/>
                  </a:cxn>
                  <a:cxn ang="0">
                    <a:pos x="332" y="208"/>
                  </a:cxn>
                  <a:cxn ang="0">
                    <a:pos x="360" y="195"/>
                  </a:cxn>
                  <a:cxn ang="0">
                    <a:pos x="386" y="183"/>
                  </a:cxn>
                  <a:cxn ang="0">
                    <a:pos x="414" y="174"/>
                  </a:cxn>
                  <a:cxn ang="0">
                    <a:pos x="442" y="166"/>
                  </a:cxn>
                  <a:cxn ang="0">
                    <a:pos x="471" y="159"/>
                  </a:cxn>
                  <a:cxn ang="0">
                    <a:pos x="500" y="154"/>
                  </a:cxn>
                  <a:cxn ang="0">
                    <a:pos x="529" y="151"/>
                  </a:cxn>
                  <a:cxn ang="0">
                    <a:pos x="559" y="150"/>
                  </a:cxn>
                  <a:cxn ang="0">
                    <a:pos x="588" y="146"/>
                  </a:cxn>
                  <a:cxn ang="0">
                    <a:pos x="591" y="0"/>
                  </a:cxn>
                  <a:cxn ang="0">
                    <a:pos x="591" y="591"/>
                  </a:cxn>
                </a:cxnLst>
                <a:rect l="T0" t="T1" r="T2" b="T3"/>
                <a:pathLst>
                  <a:path w="886" h="742">
                    <a:moveTo>
                      <a:pt x="591" y="444"/>
                    </a:moveTo>
                    <a:lnTo>
                      <a:pt x="575" y="444"/>
                    </a:lnTo>
                    <a:lnTo>
                      <a:pt x="559" y="446"/>
                    </a:lnTo>
                    <a:lnTo>
                      <a:pt x="544" y="446"/>
                    </a:lnTo>
                    <a:lnTo>
                      <a:pt x="530" y="449"/>
                    </a:lnTo>
                    <a:lnTo>
                      <a:pt x="515" y="453"/>
                    </a:lnTo>
                    <a:lnTo>
                      <a:pt x="501" y="456"/>
                    </a:lnTo>
                    <a:lnTo>
                      <a:pt x="489" y="461"/>
                    </a:lnTo>
                    <a:lnTo>
                      <a:pt x="475" y="466"/>
                    </a:lnTo>
                    <a:lnTo>
                      <a:pt x="462" y="473"/>
                    </a:lnTo>
                    <a:lnTo>
                      <a:pt x="449" y="480"/>
                    </a:lnTo>
                    <a:lnTo>
                      <a:pt x="436" y="487"/>
                    </a:lnTo>
                    <a:lnTo>
                      <a:pt x="426" y="494"/>
                    </a:lnTo>
                    <a:lnTo>
                      <a:pt x="413" y="503"/>
                    </a:lnTo>
                    <a:lnTo>
                      <a:pt x="401" y="511"/>
                    </a:lnTo>
                    <a:lnTo>
                      <a:pt x="391" y="520"/>
                    </a:lnTo>
                    <a:lnTo>
                      <a:pt x="382" y="530"/>
                    </a:lnTo>
                    <a:lnTo>
                      <a:pt x="370" y="540"/>
                    </a:lnTo>
                    <a:lnTo>
                      <a:pt x="362" y="552"/>
                    </a:lnTo>
                    <a:lnTo>
                      <a:pt x="353" y="562"/>
                    </a:lnTo>
                    <a:lnTo>
                      <a:pt x="345" y="574"/>
                    </a:lnTo>
                    <a:lnTo>
                      <a:pt x="338" y="586"/>
                    </a:lnTo>
                    <a:lnTo>
                      <a:pt x="329" y="598"/>
                    </a:lnTo>
                    <a:lnTo>
                      <a:pt x="322" y="611"/>
                    </a:lnTo>
                    <a:lnTo>
                      <a:pt x="317" y="625"/>
                    </a:lnTo>
                    <a:lnTo>
                      <a:pt x="312" y="638"/>
                    </a:lnTo>
                    <a:lnTo>
                      <a:pt x="307" y="653"/>
                    </a:lnTo>
                    <a:lnTo>
                      <a:pt x="303" y="664"/>
                    </a:lnTo>
                    <a:lnTo>
                      <a:pt x="300" y="679"/>
                    </a:lnTo>
                    <a:lnTo>
                      <a:pt x="297" y="694"/>
                    </a:lnTo>
                    <a:lnTo>
                      <a:pt x="296" y="708"/>
                    </a:lnTo>
                    <a:lnTo>
                      <a:pt x="295" y="725"/>
                    </a:lnTo>
                    <a:lnTo>
                      <a:pt x="295" y="740"/>
                    </a:lnTo>
                    <a:lnTo>
                      <a:pt x="295" y="741"/>
                    </a:lnTo>
                    <a:lnTo>
                      <a:pt x="0" y="742"/>
                    </a:lnTo>
                    <a:lnTo>
                      <a:pt x="0" y="740"/>
                    </a:lnTo>
                    <a:lnTo>
                      <a:pt x="0" y="725"/>
                    </a:lnTo>
                    <a:lnTo>
                      <a:pt x="0" y="708"/>
                    </a:lnTo>
                    <a:lnTo>
                      <a:pt x="0" y="693"/>
                    </a:lnTo>
                    <a:lnTo>
                      <a:pt x="1" y="679"/>
                    </a:lnTo>
                    <a:lnTo>
                      <a:pt x="3" y="664"/>
                    </a:lnTo>
                    <a:lnTo>
                      <a:pt x="4" y="650"/>
                    </a:lnTo>
                    <a:lnTo>
                      <a:pt x="8" y="634"/>
                    </a:lnTo>
                    <a:lnTo>
                      <a:pt x="10" y="620"/>
                    </a:lnTo>
                    <a:lnTo>
                      <a:pt x="13" y="606"/>
                    </a:lnTo>
                    <a:lnTo>
                      <a:pt x="17" y="591"/>
                    </a:lnTo>
                    <a:lnTo>
                      <a:pt x="20" y="577"/>
                    </a:lnTo>
                    <a:lnTo>
                      <a:pt x="25" y="562"/>
                    </a:lnTo>
                    <a:lnTo>
                      <a:pt x="30" y="549"/>
                    </a:lnTo>
                    <a:lnTo>
                      <a:pt x="33" y="535"/>
                    </a:lnTo>
                    <a:lnTo>
                      <a:pt x="40" y="523"/>
                    </a:lnTo>
                    <a:lnTo>
                      <a:pt x="44" y="509"/>
                    </a:lnTo>
                    <a:lnTo>
                      <a:pt x="49" y="496"/>
                    </a:lnTo>
                    <a:lnTo>
                      <a:pt x="56" y="483"/>
                    </a:lnTo>
                    <a:lnTo>
                      <a:pt x="63" y="469"/>
                    </a:lnTo>
                    <a:lnTo>
                      <a:pt x="70" y="458"/>
                    </a:lnTo>
                    <a:lnTo>
                      <a:pt x="75" y="445"/>
                    </a:lnTo>
                    <a:lnTo>
                      <a:pt x="84" y="432"/>
                    </a:lnTo>
                    <a:lnTo>
                      <a:pt x="91" y="420"/>
                    </a:lnTo>
                    <a:lnTo>
                      <a:pt x="99" y="410"/>
                    </a:lnTo>
                    <a:lnTo>
                      <a:pt x="106" y="397"/>
                    </a:lnTo>
                    <a:lnTo>
                      <a:pt x="116" y="384"/>
                    </a:lnTo>
                    <a:lnTo>
                      <a:pt x="133" y="362"/>
                    </a:lnTo>
                    <a:lnTo>
                      <a:pt x="152" y="341"/>
                    </a:lnTo>
                    <a:lnTo>
                      <a:pt x="171" y="320"/>
                    </a:lnTo>
                    <a:lnTo>
                      <a:pt x="191" y="302"/>
                    </a:lnTo>
                    <a:lnTo>
                      <a:pt x="213" y="283"/>
                    </a:lnTo>
                    <a:lnTo>
                      <a:pt x="235" y="266"/>
                    </a:lnTo>
                    <a:lnTo>
                      <a:pt x="247" y="257"/>
                    </a:lnTo>
                    <a:lnTo>
                      <a:pt x="260" y="251"/>
                    </a:lnTo>
                    <a:lnTo>
                      <a:pt x="270" y="240"/>
                    </a:lnTo>
                    <a:lnTo>
                      <a:pt x="282" y="236"/>
                    </a:lnTo>
                    <a:lnTo>
                      <a:pt x="296" y="226"/>
                    </a:lnTo>
                    <a:lnTo>
                      <a:pt x="307" y="221"/>
                    </a:lnTo>
                    <a:lnTo>
                      <a:pt x="320" y="211"/>
                    </a:lnTo>
                    <a:lnTo>
                      <a:pt x="332" y="208"/>
                    </a:lnTo>
                    <a:lnTo>
                      <a:pt x="347" y="200"/>
                    </a:lnTo>
                    <a:lnTo>
                      <a:pt x="360" y="195"/>
                    </a:lnTo>
                    <a:lnTo>
                      <a:pt x="372" y="189"/>
                    </a:lnTo>
                    <a:lnTo>
                      <a:pt x="386" y="183"/>
                    </a:lnTo>
                    <a:lnTo>
                      <a:pt x="400" y="180"/>
                    </a:lnTo>
                    <a:lnTo>
                      <a:pt x="414" y="174"/>
                    </a:lnTo>
                    <a:lnTo>
                      <a:pt x="428" y="169"/>
                    </a:lnTo>
                    <a:lnTo>
                      <a:pt x="442" y="166"/>
                    </a:lnTo>
                    <a:lnTo>
                      <a:pt x="457" y="164"/>
                    </a:lnTo>
                    <a:lnTo>
                      <a:pt x="471" y="159"/>
                    </a:lnTo>
                    <a:lnTo>
                      <a:pt x="485" y="158"/>
                    </a:lnTo>
                    <a:lnTo>
                      <a:pt x="500" y="154"/>
                    </a:lnTo>
                    <a:lnTo>
                      <a:pt x="515" y="152"/>
                    </a:lnTo>
                    <a:lnTo>
                      <a:pt x="529" y="151"/>
                    </a:lnTo>
                    <a:lnTo>
                      <a:pt x="544" y="150"/>
                    </a:lnTo>
                    <a:lnTo>
                      <a:pt x="559" y="150"/>
                    </a:lnTo>
                    <a:lnTo>
                      <a:pt x="575" y="150"/>
                    </a:lnTo>
                    <a:lnTo>
                      <a:pt x="588" y="146"/>
                    </a:lnTo>
                    <a:lnTo>
                      <a:pt x="591" y="146"/>
                    </a:lnTo>
                    <a:lnTo>
                      <a:pt x="591" y="0"/>
                    </a:lnTo>
                    <a:lnTo>
                      <a:pt x="886" y="295"/>
                    </a:lnTo>
                    <a:lnTo>
                      <a:pt x="591" y="591"/>
                    </a:lnTo>
                    <a:lnTo>
                      <a:pt x="591" y="4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7C7C7C"/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9089" name="Freeform 28"/>
              <p:cNvSpPr/>
              <p:nvPr/>
            </p:nvSpPr>
            <p:spPr bwMode="auto">
              <a:xfrm>
                <a:off x="0" y="148"/>
                <a:ext cx="247" cy="296"/>
              </a:xfrm>
              <a:custGeom>
                <a:avLst/>
                <a:gdLst>
                  <a:gd name="T0" fmla="*/ 0 w 741"/>
                  <a:gd name="T1" fmla="*/ 0 h 887"/>
                  <a:gd name="T2" fmla="*/ 741 w 741"/>
                  <a:gd name="T3" fmla="*/ 887 h 887"/>
                </a:gdLst>
                <a:ahLst/>
                <a:cxnLst>
                  <a:cxn ang="0">
                    <a:pos x="444" y="310"/>
                  </a:cxn>
                  <a:cxn ang="0">
                    <a:pos x="446" y="339"/>
                  </a:cxn>
                  <a:cxn ang="0">
                    <a:pos x="452" y="368"/>
                  </a:cxn>
                  <a:cxn ang="0">
                    <a:pos x="460" y="397"/>
                  </a:cxn>
                  <a:cxn ang="0">
                    <a:pos x="470" y="424"/>
                  </a:cxn>
                  <a:cxn ang="0">
                    <a:pos x="486" y="450"/>
                  </a:cxn>
                  <a:cxn ang="0">
                    <a:pos x="501" y="472"/>
                  </a:cxn>
                  <a:cxn ang="0">
                    <a:pos x="519" y="495"/>
                  </a:cxn>
                  <a:cxn ang="0">
                    <a:pos x="541" y="513"/>
                  </a:cxn>
                  <a:cxn ang="0">
                    <a:pos x="561" y="533"/>
                  </a:cxn>
                  <a:cxn ang="0">
                    <a:pos x="585" y="548"/>
                  </a:cxn>
                  <a:cxn ang="0">
                    <a:pos x="611" y="563"/>
                  </a:cxn>
                  <a:cxn ang="0">
                    <a:pos x="637" y="572"/>
                  </a:cxn>
                  <a:cxn ang="0">
                    <a:pos x="663" y="581"/>
                  </a:cxn>
                  <a:cxn ang="0">
                    <a:pos x="692" y="586"/>
                  </a:cxn>
                  <a:cxn ang="0">
                    <a:pos x="724" y="591"/>
                  </a:cxn>
                  <a:cxn ang="0">
                    <a:pos x="740" y="591"/>
                  </a:cxn>
                  <a:cxn ang="0">
                    <a:pos x="739" y="887"/>
                  </a:cxn>
                  <a:cxn ang="0">
                    <a:pos x="709" y="886"/>
                  </a:cxn>
                  <a:cxn ang="0">
                    <a:pos x="677" y="884"/>
                  </a:cxn>
                  <a:cxn ang="0">
                    <a:pos x="648" y="879"/>
                  </a:cxn>
                  <a:cxn ang="0">
                    <a:pos x="619" y="874"/>
                  </a:cxn>
                  <a:cxn ang="0">
                    <a:pos x="590" y="869"/>
                  </a:cxn>
                  <a:cxn ang="0">
                    <a:pos x="562" y="860"/>
                  </a:cxn>
                  <a:cxn ang="0">
                    <a:pos x="534" y="851"/>
                  </a:cxn>
                  <a:cxn ang="0">
                    <a:pos x="508" y="841"/>
                  </a:cxn>
                  <a:cxn ang="0">
                    <a:pos x="482" y="828"/>
                  </a:cxn>
                  <a:cxn ang="0">
                    <a:pos x="457" y="816"/>
                  </a:cxn>
                  <a:cxn ang="0">
                    <a:pos x="432" y="801"/>
                  </a:cxn>
                  <a:cxn ang="0">
                    <a:pos x="408" y="786"/>
                  </a:cxn>
                  <a:cxn ang="0">
                    <a:pos x="384" y="770"/>
                  </a:cxn>
                  <a:cxn ang="0">
                    <a:pos x="342" y="735"/>
                  </a:cxn>
                  <a:cxn ang="0">
                    <a:pos x="302" y="693"/>
                  </a:cxn>
                  <a:cxn ang="0">
                    <a:pos x="265" y="650"/>
                  </a:cxn>
                  <a:cxn ang="0">
                    <a:pos x="247" y="625"/>
                  </a:cxn>
                  <a:cxn ang="0">
                    <a:pos x="232" y="601"/>
                  </a:cxn>
                  <a:cxn ang="0">
                    <a:pos x="218" y="578"/>
                  </a:cxn>
                  <a:cxn ang="0">
                    <a:pos x="206" y="551"/>
                  </a:cxn>
                  <a:cxn ang="0">
                    <a:pos x="193" y="525"/>
                  </a:cxn>
                  <a:cxn ang="0">
                    <a:pos x="184" y="497"/>
                  </a:cxn>
                  <a:cxn ang="0">
                    <a:pos x="174" y="470"/>
                  </a:cxn>
                  <a:cxn ang="0">
                    <a:pos x="165" y="445"/>
                  </a:cxn>
                  <a:cxn ang="0">
                    <a:pos x="159" y="416"/>
                  </a:cxn>
                  <a:cxn ang="0">
                    <a:pos x="154" y="385"/>
                  </a:cxn>
                  <a:cxn ang="0">
                    <a:pos x="150" y="356"/>
                  </a:cxn>
                  <a:cxn ang="0">
                    <a:pos x="148" y="327"/>
                  </a:cxn>
                  <a:cxn ang="0">
                    <a:pos x="148" y="295"/>
                  </a:cxn>
                  <a:cxn ang="0">
                    <a:pos x="295" y="0"/>
                  </a:cxn>
                  <a:cxn ang="0">
                    <a:pos x="444" y="295"/>
                  </a:cxn>
                </a:cxnLst>
                <a:rect l="T0" t="T1" r="T2" b="T3"/>
                <a:pathLst>
                  <a:path w="741" h="887">
                    <a:moveTo>
                      <a:pt x="444" y="295"/>
                    </a:moveTo>
                    <a:lnTo>
                      <a:pt x="444" y="310"/>
                    </a:lnTo>
                    <a:lnTo>
                      <a:pt x="444" y="324"/>
                    </a:lnTo>
                    <a:lnTo>
                      <a:pt x="446" y="339"/>
                    </a:lnTo>
                    <a:lnTo>
                      <a:pt x="448" y="354"/>
                    </a:lnTo>
                    <a:lnTo>
                      <a:pt x="452" y="368"/>
                    </a:lnTo>
                    <a:lnTo>
                      <a:pt x="457" y="382"/>
                    </a:lnTo>
                    <a:lnTo>
                      <a:pt x="460" y="397"/>
                    </a:lnTo>
                    <a:lnTo>
                      <a:pt x="466" y="410"/>
                    </a:lnTo>
                    <a:lnTo>
                      <a:pt x="470" y="424"/>
                    </a:lnTo>
                    <a:lnTo>
                      <a:pt x="479" y="438"/>
                    </a:lnTo>
                    <a:lnTo>
                      <a:pt x="486" y="450"/>
                    </a:lnTo>
                    <a:lnTo>
                      <a:pt x="494" y="461"/>
                    </a:lnTo>
                    <a:lnTo>
                      <a:pt x="501" y="472"/>
                    </a:lnTo>
                    <a:lnTo>
                      <a:pt x="511" y="482"/>
                    </a:lnTo>
                    <a:lnTo>
                      <a:pt x="519" y="495"/>
                    </a:lnTo>
                    <a:lnTo>
                      <a:pt x="530" y="505"/>
                    </a:lnTo>
                    <a:lnTo>
                      <a:pt x="541" y="513"/>
                    </a:lnTo>
                    <a:lnTo>
                      <a:pt x="551" y="524"/>
                    </a:lnTo>
                    <a:lnTo>
                      <a:pt x="561" y="533"/>
                    </a:lnTo>
                    <a:lnTo>
                      <a:pt x="574" y="540"/>
                    </a:lnTo>
                    <a:lnTo>
                      <a:pt x="585" y="548"/>
                    </a:lnTo>
                    <a:lnTo>
                      <a:pt x="597" y="555"/>
                    </a:lnTo>
                    <a:lnTo>
                      <a:pt x="611" y="563"/>
                    </a:lnTo>
                    <a:lnTo>
                      <a:pt x="623" y="568"/>
                    </a:lnTo>
                    <a:lnTo>
                      <a:pt x="637" y="572"/>
                    </a:lnTo>
                    <a:lnTo>
                      <a:pt x="650" y="578"/>
                    </a:lnTo>
                    <a:lnTo>
                      <a:pt x="663" y="581"/>
                    </a:lnTo>
                    <a:lnTo>
                      <a:pt x="678" y="585"/>
                    </a:lnTo>
                    <a:lnTo>
                      <a:pt x="692" y="586"/>
                    </a:lnTo>
                    <a:lnTo>
                      <a:pt x="709" y="591"/>
                    </a:lnTo>
                    <a:lnTo>
                      <a:pt x="724" y="591"/>
                    </a:lnTo>
                    <a:lnTo>
                      <a:pt x="739" y="591"/>
                    </a:lnTo>
                    <a:lnTo>
                      <a:pt x="740" y="591"/>
                    </a:lnTo>
                    <a:lnTo>
                      <a:pt x="741" y="887"/>
                    </a:lnTo>
                    <a:lnTo>
                      <a:pt x="739" y="887"/>
                    </a:lnTo>
                    <a:lnTo>
                      <a:pt x="724" y="887"/>
                    </a:lnTo>
                    <a:lnTo>
                      <a:pt x="709" y="886"/>
                    </a:lnTo>
                    <a:lnTo>
                      <a:pt x="692" y="886"/>
                    </a:lnTo>
                    <a:lnTo>
                      <a:pt x="677" y="884"/>
                    </a:lnTo>
                    <a:lnTo>
                      <a:pt x="663" y="883"/>
                    </a:lnTo>
                    <a:lnTo>
                      <a:pt x="648" y="879"/>
                    </a:lnTo>
                    <a:lnTo>
                      <a:pt x="633" y="879"/>
                    </a:lnTo>
                    <a:lnTo>
                      <a:pt x="619" y="874"/>
                    </a:lnTo>
                    <a:lnTo>
                      <a:pt x="605" y="872"/>
                    </a:lnTo>
                    <a:lnTo>
                      <a:pt x="590" y="869"/>
                    </a:lnTo>
                    <a:lnTo>
                      <a:pt x="577" y="865"/>
                    </a:lnTo>
                    <a:lnTo>
                      <a:pt x="562" y="860"/>
                    </a:lnTo>
                    <a:lnTo>
                      <a:pt x="548" y="856"/>
                    </a:lnTo>
                    <a:lnTo>
                      <a:pt x="534" y="851"/>
                    </a:lnTo>
                    <a:lnTo>
                      <a:pt x="522" y="847"/>
                    </a:lnTo>
                    <a:lnTo>
                      <a:pt x="508" y="841"/>
                    </a:lnTo>
                    <a:lnTo>
                      <a:pt x="495" y="837"/>
                    </a:lnTo>
                    <a:lnTo>
                      <a:pt x="482" y="828"/>
                    </a:lnTo>
                    <a:lnTo>
                      <a:pt x="470" y="822"/>
                    </a:lnTo>
                    <a:lnTo>
                      <a:pt x="457" y="816"/>
                    </a:lnTo>
                    <a:lnTo>
                      <a:pt x="444" y="808"/>
                    </a:lnTo>
                    <a:lnTo>
                      <a:pt x="432" y="801"/>
                    </a:lnTo>
                    <a:lnTo>
                      <a:pt x="419" y="794"/>
                    </a:lnTo>
                    <a:lnTo>
                      <a:pt x="408" y="786"/>
                    </a:lnTo>
                    <a:lnTo>
                      <a:pt x="397" y="779"/>
                    </a:lnTo>
                    <a:lnTo>
                      <a:pt x="384" y="770"/>
                    </a:lnTo>
                    <a:lnTo>
                      <a:pt x="361" y="751"/>
                    </a:lnTo>
                    <a:lnTo>
                      <a:pt x="342" y="735"/>
                    </a:lnTo>
                    <a:lnTo>
                      <a:pt x="319" y="713"/>
                    </a:lnTo>
                    <a:lnTo>
                      <a:pt x="302" y="693"/>
                    </a:lnTo>
                    <a:lnTo>
                      <a:pt x="281" y="671"/>
                    </a:lnTo>
                    <a:lnTo>
                      <a:pt x="265" y="650"/>
                    </a:lnTo>
                    <a:lnTo>
                      <a:pt x="257" y="637"/>
                    </a:lnTo>
                    <a:lnTo>
                      <a:pt x="247" y="625"/>
                    </a:lnTo>
                    <a:lnTo>
                      <a:pt x="242" y="614"/>
                    </a:lnTo>
                    <a:lnTo>
                      <a:pt x="232" y="601"/>
                    </a:lnTo>
                    <a:lnTo>
                      <a:pt x="224" y="591"/>
                    </a:lnTo>
                    <a:lnTo>
                      <a:pt x="218" y="578"/>
                    </a:lnTo>
                    <a:lnTo>
                      <a:pt x="213" y="565"/>
                    </a:lnTo>
                    <a:lnTo>
                      <a:pt x="206" y="551"/>
                    </a:lnTo>
                    <a:lnTo>
                      <a:pt x="200" y="539"/>
                    </a:lnTo>
                    <a:lnTo>
                      <a:pt x="193" y="525"/>
                    </a:lnTo>
                    <a:lnTo>
                      <a:pt x="188" y="512"/>
                    </a:lnTo>
                    <a:lnTo>
                      <a:pt x="184" y="497"/>
                    </a:lnTo>
                    <a:lnTo>
                      <a:pt x="178" y="485"/>
                    </a:lnTo>
                    <a:lnTo>
                      <a:pt x="174" y="470"/>
                    </a:lnTo>
                    <a:lnTo>
                      <a:pt x="170" y="456"/>
                    </a:lnTo>
                    <a:lnTo>
                      <a:pt x="165" y="445"/>
                    </a:lnTo>
                    <a:lnTo>
                      <a:pt x="161" y="430"/>
                    </a:lnTo>
                    <a:lnTo>
                      <a:pt x="159" y="416"/>
                    </a:lnTo>
                    <a:lnTo>
                      <a:pt x="157" y="400"/>
                    </a:lnTo>
                    <a:lnTo>
                      <a:pt x="154" y="385"/>
                    </a:lnTo>
                    <a:lnTo>
                      <a:pt x="151" y="369"/>
                    </a:lnTo>
                    <a:lnTo>
                      <a:pt x="150" y="356"/>
                    </a:lnTo>
                    <a:lnTo>
                      <a:pt x="148" y="339"/>
                    </a:lnTo>
                    <a:lnTo>
                      <a:pt x="148" y="327"/>
                    </a:lnTo>
                    <a:lnTo>
                      <a:pt x="148" y="310"/>
                    </a:lnTo>
                    <a:lnTo>
                      <a:pt x="148" y="295"/>
                    </a:lnTo>
                    <a:lnTo>
                      <a:pt x="0" y="295"/>
                    </a:lnTo>
                    <a:lnTo>
                      <a:pt x="295" y="0"/>
                    </a:lnTo>
                    <a:lnTo>
                      <a:pt x="590" y="295"/>
                    </a:lnTo>
                    <a:lnTo>
                      <a:pt x="444" y="2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67200"/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9090" name="Freeform 29"/>
              <p:cNvSpPr/>
              <p:nvPr/>
            </p:nvSpPr>
            <p:spPr bwMode="auto">
              <a:xfrm>
                <a:off x="148" y="284"/>
                <a:ext cx="291" cy="208"/>
              </a:xfrm>
              <a:custGeom>
                <a:avLst/>
                <a:gdLst>
                  <a:gd name="T0" fmla="*/ 0 w 871"/>
                  <a:gd name="T1" fmla="*/ 0 h 623"/>
                  <a:gd name="T2" fmla="*/ 871 w 871"/>
                  <a:gd name="T3" fmla="*/ 623 h 623"/>
                </a:gdLst>
                <a:ahLst/>
                <a:cxnLst>
                  <a:cxn ang="0">
                    <a:pos x="310" y="182"/>
                  </a:cxn>
                  <a:cxn ang="0">
                    <a:pos x="341" y="178"/>
                  </a:cxn>
                  <a:cxn ang="0">
                    <a:pos x="369" y="170"/>
                  </a:cxn>
                  <a:cxn ang="0">
                    <a:pos x="397" y="163"/>
                  </a:cxn>
                  <a:cxn ang="0">
                    <a:pos x="423" y="152"/>
                  </a:cxn>
                  <a:cxn ang="0">
                    <a:pos x="447" y="139"/>
                  </a:cxn>
                  <a:cxn ang="0">
                    <a:pos x="473" y="123"/>
                  </a:cxn>
                  <a:cxn ang="0">
                    <a:pos x="494" y="105"/>
                  </a:cxn>
                  <a:cxn ang="0">
                    <a:pos x="514" y="86"/>
                  </a:cxn>
                  <a:cxn ang="0">
                    <a:pos x="532" y="63"/>
                  </a:cxn>
                  <a:cxn ang="0">
                    <a:pos x="547" y="39"/>
                  </a:cxn>
                  <a:cxn ang="0">
                    <a:pos x="567" y="0"/>
                  </a:cxn>
                  <a:cxn ang="0">
                    <a:pos x="871" y="46"/>
                  </a:cxn>
                  <a:cxn ang="0">
                    <a:pos x="850" y="89"/>
                  </a:cxn>
                  <a:cxn ang="0">
                    <a:pos x="841" y="116"/>
                  </a:cxn>
                  <a:cxn ang="0">
                    <a:pos x="828" y="141"/>
                  </a:cxn>
                  <a:cxn ang="0">
                    <a:pos x="814" y="167"/>
                  </a:cxn>
                  <a:cxn ang="0">
                    <a:pos x="800" y="194"/>
                  </a:cxn>
                  <a:cxn ang="0">
                    <a:pos x="785" y="216"/>
                  </a:cxn>
                  <a:cxn ang="0">
                    <a:pos x="769" y="240"/>
                  </a:cxn>
                  <a:cxn ang="0">
                    <a:pos x="733" y="284"/>
                  </a:cxn>
                  <a:cxn ang="0">
                    <a:pos x="693" y="324"/>
                  </a:cxn>
                  <a:cxn ang="0">
                    <a:pos x="649" y="357"/>
                  </a:cxn>
                  <a:cxn ang="0">
                    <a:pos x="625" y="376"/>
                  </a:cxn>
                  <a:cxn ang="0">
                    <a:pos x="602" y="391"/>
                  </a:cxn>
                  <a:cxn ang="0">
                    <a:pos x="577" y="404"/>
                  </a:cxn>
                  <a:cxn ang="0">
                    <a:pos x="552" y="417"/>
                  </a:cxn>
                  <a:cxn ang="0">
                    <a:pos x="526" y="429"/>
                  </a:cxn>
                  <a:cxn ang="0">
                    <a:pos x="498" y="442"/>
                  </a:cxn>
                  <a:cxn ang="0">
                    <a:pos x="470" y="448"/>
                  </a:cxn>
                  <a:cxn ang="0">
                    <a:pos x="444" y="458"/>
                  </a:cxn>
                  <a:cxn ang="0">
                    <a:pos x="415" y="465"/>
                  </a:cxn>
                  <a:cxn ang="0">
                    <a:pos x="386" y="469"/>
                  </a:cxn>
                  <a:cxn ang="0">
                    <a:pos x="355" y="474"/>
                  </a:cxn>
                  <a:cxn ang="0">
                    <a:pos x="326" y="475"/>
                  </a:cxn>
                  <a:cxn ang="0">
                    <a:pos x="296" y="476"/>
                  </a:cxn>
                  <a:cxn ang="0">
                    <a:pos x="295" y="623"/>
                  </a:cxn>
                  <a:cxn ang="0">
                    <a:pos x="295" y="33"/>
                  </a:cxn>
                </a:cxnLst>
                <a:rect l="T0" t="T1" r="T2" b="T3"/>
                <a:pathLst>
                  <a:path w="871" h="623">
                    <a:moveTo>
                      <a:pt x="295" y="182"/>
                    </a:moveTo>
                    <a:lnTo>
                      <a:pt x="310" y="182"/>
                    </a:lnTo>
                    <a:lnTo>
                      <a:pt x="326" y="180"/>
                    </a:lnTo>
                    <a:lnTo>
                      <a:pt x="341" y="178"/>
                    </a:lnTo>
                    <a:lnTo>
                      <a:pt x="355" y="175"/>
                    </a:lnTo>
                    <a:lnTo>
                      <a:pt x="369" y="170"/>
                    </a:lnTo>
                    <a:lnTo>
                      <a:pt x="383" y="168"/>
                    </a:lnTo>
                    <a:lnTo>
                      <a:pt x="397" y="163"/>
                    </a:lnTo>
                    <a:lnTo>
                      <a:pt x="411" y="158"/>
                    </a:lnTo>
                    <a:lnTo>
                      <a:pt x="423" y="152"/>
                    </a:lnTo>
                    <a:lnTo>
                      <a:pt x="434" y="146"/>
                    </a:lnTo>
                    <a:lnTo>
                      <a:pt x="447" y="139"/>
                    </a:lnTo>
                    <a:lnTo>
                      <a:pt x="460" y="131"/>
                    </a:lnTo>
                    <a:lnTo>
                      <a:pt x="473" y="123"/>
                    </a:lnTo>
                    <a:lnTo>
                      <a:pt x="483" y="113"/>
                    </a:lnTo>
                    <a:lnTo>
                      <a:pt x="494" y="105"/>
                    </a:lnTo>
                    <a:lnTo>
                      <a:pt x="503" y="95"/>
                    </a:lnTo>
                    <a:lnTo>
                      <a:pt x="514" y="86"/>
                    </a:lnTo>
                    <a:lnTo>
                      <a:pt x="524" y="74"/>
                    </a:lnTo>
                    <a:lnTo>
                      <a:pt x="532" y="63"/>
                    </a:lnTo>
                    <a:lnTo>
                      <a:pt x="541" y="51"/>
                    </a:lnTo>
                    <a:lnTo>
                      <a:pt x="547" y="39"/>
                    </a:lnTo>
                    <a:lnTo>
                      <a:pt x="556" y="27"/>
                    </a:lnTo>
                    <a:lnTo>
                      <a:pt x="567" y="0"/>
                    </a:lnTo>
                    <a:lnTo>
                      <a:pt x="734" y="173"/>
                    </a:lnTo>
                    <a:lnTo>
                      <a:pt x="871" y="46"/>
                    </a:lnTo>
                    <a:lnTo>
                      <a:pt x="858" y="70"/>
                    </a:lnTo>
                    <a:lnTo>
                      <a:pt x="850" y="89"/>
                    </a:lnTo>
                    <a:lnTo>
                      <a:pt x="846" y="103"/>
                    </a:lnTo>
                    <a:lnTo>
                      <a:pt x="841" y="116"/>
                    </a:lnTo>
                    <a:lnTo>
                      <a:pt x="834" y="127"/>
                    </a:lnTo>
                    <a:lnTo>
                      <a:pt x="828" y="141"/>
                    </a:lnTo>
                    <a:lnTo>
                      <a:pt x="820" y="155"/>
                    </a:lnTo>
                    <a:lnTo>
                      <a:pt x="814" y="167"/>
                    </a:lnTo>
                    <a:lnTo>
                      <a:pt x="807" y="181"/>
                    </a:lnTo>
                    <a:lnTo>
                      <a:pt x="800" y="194"/>
                    </a:lnTo>
                    <a:lnTo>
                      <a:pt x="792" y="203"/>
                    </a:lnTo>
                    <a:lnTo>
                      <a:pt x="785" y="216"/>
                    </a:lnTo>
                    <a:lnTo>
                      <a:pt x="777" y="227"/>
                    </a:lnTo>
                    <a:lnTo>
                      <a:pt x="769" y="240"/>
                    </a:lnTo>
                    <a:lnTo>
                      <a:pt x="753" y="261"/>
                    </a:lnTo>
                    <a:lnTo>
                      <a:pt x="733" y="284"/>
                    </a:lnTo>
                    <a:lnTo>
                      <a:pt x="713" y="303"/>
                    </a:lnTo>
                    <a:lnTo>
                      <a:pt x="693" y="324"/>
                    </a:lnTo>
                    <a:lnTo>
                      <a:pt x="672" y="342"/>
                    </a:lnTo>
                    <a:lnTo>
                      <a:pt x="649" y="357"/>
                    </a:lnTo>
                    <a:lnTo>
                      <a:pt x="638" y="369"/>
                    </a:lnTo>
                    <a:lnTo>
                      <a:pt x="625" y="376"/>
                    </a:lnTo>
                    <a:lnTo>
                      <a:pt x="616" y="385"/>
                    </a:lnTo>
                    <a:lnTo>
                      <a:pt x="602" y="391"/>
                    </a:lnTo>
                    <a:lnTo>
                      <a:pt x="589" y="399"/>
                    </a:lnTo>
                    <a:lnTo>
                      <a:pt x="577" y="404"/>
                    </a:lnTo>
                    <a:lnTo>
                      <a:pt x="563" y="413"/>
                    </a:lnTo>
                    <a:lnTo>
                      <a:pt x="552" y="417"/>
                    </a:lnTo>
                    <a:lnTo>
                      <a:pt x="539" y="425"/>
                    </a:lnTo>
                    <a:lnTo>
                      <a:pt x="526" y="429"/>
                    </a:lnTo>
                    <a:lnTo>
                      <a:pt x="513" y="435"/>
                    </a:lnTo>
                    <a:lnTo>
                      <a:pt x="498" y="442"/>
                    </a:lnTo>
                    <a:lnTo>
                      <a:pt x="485" y="444"/>
                    </a:lnTo>
                    <a:lnTo>
                      <a:pt x="470" y="448"/>
                    </a:lnTo>
                    <a:lnTo>
                      <a:pt x="458" y="454"/>
                    </a:lnTo>
                    <a:lnTo>
                      <a:pt x="444" y="458"/>
                    </a:lnTo>
                    <a:lnTo>
                      <a:pt x="429" y="461"/>
                    </a:lnTo>
                    <a:lnTo>
                      <a:pt x="415" y="465"/>
                    </a:lnTo>
                    <a:lnTo>
                      <a:pt x="399" y="467"/>
                    </a:lnTo>
                    <a:lnTo>
                      <a:pt x="386" y="469"/>
                    </a:lnTo>
                    <a:lnTo>
                      <a:pt x="370" y="471"/>
                    </a:lnTo>
                    <a:lnTo>
                      <a:pt x="355" y="474"/>
                    </a:lnTo>
                    <a:lnTo>
                      <a:pt x="341" y="475"/>
                    </a:lnTo>
                    <a:lnTo>
                      <a:pt x="326" y="475"/>
                    </a:lnTo>
                    <a:lnTo>
                      <a:pt x="310" y="475"/>
                    </a:lnTo>
                    <a:lnTo>
                      <a:pt x="296" y="476"/>
                    </a:lnTo>
                    <a:lnTo>
                      <a:pt x="295" y="476"/>
                    </a:lnTo>
                    <a:lnTo>
                      <a:pt x="295" y="623"/>
                    </a:lnTo>
                    <a:lnTo>
                      <a:pt x="0" y="328"/>
                    </a:lnTo>
                    <a:lnTo>
                      <a:pt x="295" y="33"/>
                    </a:lnTo>
                    <a:lnTo>
                      <a:pt x="295" y="1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C7C7C"/>
                  </a:gs>
                  <a:gs pos="100000">
                    <a:srgbClr val="DDDDDD"/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34832" name="Text Box 16"/>
            <p:cNvSpPr txBox="1"/>
            <p:nvPr/>
          </p:nvSpPr>
          <p:spPr>
            <a:xfrm>
              <a:off x="3743" y="1020"/>
              <a:ext cx="1970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latinLnBrk="1"/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工作轮换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4833" name="Text Box 16"/>
            <p:cNvSpPr txBox="1"/>
            <p:nvPr/>
          </p:nvSpPr>
          <p:spPr>
            <a:xfrm>
              <a:off x="640" y="3742"/>
              <a:ext cx="1970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latinLnBrk="1"/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工作专业化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4834" name="Text Box 16"/>
            <p:cNvSpPr txBox="1"/>
            <p:nvPr/>
          </p:nvSpPr>
          <p:spPr>
            <a:xfrm>
              <a:off x="3742" y="3742"/>
              <a:ext cx="1970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latinLnBrk="1"/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工作丰富化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34835" name="图片 2" descr="timg (1)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2388" y="4862513"/>
            <a:ext cx="2603500" cy="1954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949766" y="1897377"/>
            <a:ext cx="8153400" cy="2606675"/>
          </a:xfrm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本项目结束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tx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谢谢聆听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WPS 演示</Application>
  <PresentationFormat/>
  <Paragraphs>107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黑体</vt:lpstr>
      <vt:lpstr>Calibri</vt:lpstr>
      <vt:lpstr>华文新魏</vt:lpstr>
      <vt:lpstr>GulimChe</vt:lpstr>
      <vt:lpstr>Malgun Gothic</vt:lpstr>
      <vt:lpstr>HY헤드라인M</vt:lpstr>
      <vt:lpstr>Verdana</vt:lpstr>
      <vt:lpstr>Gulim</vt:lpstr>
      <vt:lpstr>HY견고딕</vt:lpstr>
      <vt:lpstr>微软雅黑</vt:lpstr>
      <vt:lpstr>Arial Unicode MS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她貌</cp:lastModifiedBy>
  <cp:revision>176</cp:revision>
  <dcterms:created xsi:type="dcterms:W3CDTF">2019-05-08T01:21:33Z</dcterms:created>
  <dcterms:modified xsi:type="dcterms:W3CDTF">2019-05-15T11:14:30Z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