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947" r:id="rId3"/>
    <p:sldId id="948" r:id="rId4"/>
    <p:sldId id="912" r:id="rId5"/>
    <p:sldId id="898" r:id="rId6"/>
    <p:sldId id="899" r:id="rId7"/>
    <p:sldId id="900" r:id="rId8"/>
    <p:sldId id="901" r:id="rId9"/>
    <p:sldId id="902" r:id="rId10"/>
    <p:sldId id="903" r:id="rId11"/>
    <p:sldId id="904" r:id="rId12"/>
    <p:sldId id="905" r:id="rId13"/>
    <p:sldId id="906" r:id="rId14"/>
    <p:sldId id="907" r:id="rId15"/>
    <p:sldId id="946" r:id="rId16"/>
  </p:sldIdLst>
  <p:sldSz cx="12192000" cy="6858000"/>
  <p:notesSz cx="6858000" cy="9947275"/>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33"/>
    <a:srgbClr val="CCFF66"/>
    <a:srgbClr val="FFCCFF"/>
    <a:srgbClr val="2BBFEF"/>
    <a:srgbClr val="C72DED"/>
    <a:srgbClr val="66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654"/>
  </p:normalViewPr>
  <p:slideViewPr>
    <p:cSldViewPr showGuides="1">
      <p:cViewPr varScale="1">
        <p:scale>
          <a:sx n="69" d="100"/>
          <a:sy n="69" d="100"/>
        </p:scale>
        <p:origin x="756" y="60"/>
      </p:cViewPr>
      <p:guideLst>
        <p:guide orient="horz" pos="2002"/>
        <p:guide pos="3794"/>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0290" name="Rectangle 2"/>
          <p:cNvSpPr>
            <a:spLocks noGrp="1" noChangeArrowheads="1"/>
          </p:cNvSpPr>
          <p:nvPr>
            <p:ph type="hdr" sz="quarter"/>
          </p:nvPr>
        </p:nvSpPr>
        <p:spPr bwMode="auto">
          <a:xfrm>
            <a:off x="0" y="0"/>
            <a:ext cx="2971800"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291" name="Rectangle 3"/>
          <p:cNvSpPr>
            <a:spLocks noGrp="1" noChangeArrowheads="1"/>
          </p:cNvSpPr>
          <p:nvPr>
            <p:ph type="dt" sz="quarter" idx="1"/>
          </p:nvPr>
        </p:nvSpPr>
        <p:spPr bwMode="auto">
          <a:xfrm>
            <a:off x="3884613" y="0"/>
            <a:ext cx="2971800"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5232875-46ED-447C-A90F-1A8A9483952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292" name="Rectangle 4"/>
          <p:cNvSpPr>
            <a:spLocks noGrp="1" noChangeArrowheads="1"/>
          </p:cNvSpPr>
          <p:nvPr>
            <p:ph type="ftr" sz="quarter" idx="2"/>
          </p:nvPr>
        </p:nvSpPr>
        <p:spPr bwMode="auto">
          <a:xfrm>
            <a:off x="0" y="9448800"/>
            <a:ext cx="2971800"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293" name="Rectangle 5"/>
          <p:cNvSpPr>
            <a:spLocks noGrp="1" noChangeArrowheads="1"/>
          </p:cNvSpPr>
          <p:nvPr>
            <p:ph type="sldNum" sz="quarter" idx="3"/>
          </p:nvPr>
        </p:nvSpPr>
        <p:spPr bwMode="auto">
          <a:xfrm>
            <a:off x="3884613" y="9448800"/>
            <a:ext cx="2971800"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74C8F00-20A9-4CDA-8B0C-C0B16C906F3A}"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0213"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3025" y="0"/>
            <a:ext cx="2973388"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7EACAAB-B20D-443E-835F-5DEA66D1994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6" name="Rectangle 4"/>
          <p:cNvSpPr>
            <a:spLocks noGrp="1" noRot="1"/>
          </p:cNvSpPr>
          <p:nvPr>
            <p:ph type="sldImg"/>
          </p:nvPr>
        </p:nvSpPr>
        <p:spPr>
          <a:xfrm>
            <a:off x="114300" y="746125"/>
            <a:ext cx="6630988" cy="3730625"/>
          </a:xfrm>
          <a:prstGeom prst="rect">
            <a:avLst/>
          </a:prstGeom>
          <a:noFill/>
          <a:ln w="9525">
            <a:noFill/>
          </a:ln>
        </p:spPr>
      </p:sp>
      <p:sp>
        <p:nvSpPr>
          <p:cNvPr id="6149" name="Rectangle 5"/>
          <p:cNvSpPr>
            <a:spLocks noGrp="1" noRot="1" noChangeArrowheads="1"/>
          </p:cNvSpPr>
          <p:nvPr>
            <p:ph type="body" sz="quarter" idx="3"/>
          </p:nvPr>
        </p:nvSpPr>
        <p:spPr bwMode="auto">
          <a:xfrm>
            <a:off x="685800" y="4724400"/>
            <a:ext cx="5486400" cy="447675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50" name="Rectangle 6"/>
          <p:cNvSpPr>
            <a:spLocks noGrp="1" noChangeArrowheads="1"/>
          </p:cNvSpPr>
          <p:nvPr>
            <p:ph type="ftr" sz="quarter" idx="4"/>
          </p:nvPr>
        </p:nvSpPr>
        <p:spPr bwMode="auto">
          <a:xfrm>
            <a:off x="0" y="9448800"/>
            <a:ext cx="2970213"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3025" y="9448800"/>
            <a:ext cx="2973388"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320E827-1649-4CEA-BDB7-4CA848CD4F26}"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3.wmf"/><Relationship Id="rId3" Type="http://schemas.openxmlformats.org/officeDocument/2006/relationships/control" Target="../activeX/activeX3.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image" Target="../media/image3.wmf"/><Relationship Id="rId3" Type="http://schemas.openxmlformats.org/officeDocument/2006/relationships/control" Target="../activeX/activeX4.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3.wmf"/><Relationship Id="rId3" Type="http://schemas.openxmlformats.org/officeDocument/2006/relationships/control" Target="../activeX/activeX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3.wmf"/><Relationship Id="rId3" Type="http://schemas.openxmlformats.org/officeDocument/2006/relationships/control" Target="../activeX/activeX2.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04773A-AB6A-4B69-B964-D8CD3BEC3BE9}"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ontrols>
      <mc:AlternateContent xmlns:mc="http://schemas.openxmlformats.org/markup-compatibility/2006">
        <mc:Choice xmlns:v="urn:schemas-microsoft-com:vml" Requires="v">
          <p:control spid="5127" name="" r:id="rId3" imgW="1871662" imgH="476250"/>
        </mc:Choice>
        <mc:Fallback>
          <p:control name="" r:id="rId3" imgW="1871662" imgH="476250">
            <p:pic>
              <p:nvPicPr>
                <p:cNvPr id="0" name="ShockwaveFlash1"/>
                <p:cNvPicPr/>
                <p:nvPr userDrawn="1"/>
              </p:nvPicPr>
              <p:blipFill>
                <a:blip r:embed="rId4"/>
                <a:stretch>
                  <a:fillRect/>
                </a:stretch>
              </p:blipFill>
              <p:spPr>
                <a:xfrm>
                  <a:off x="10320338" y="6092825"/>
                  <a:ext cx="1871662" cy="476250"/>
                </a:xfrm>
                <a:prstGeom prst="rect">
                  <a:avLst/>
                </a:prstGeom>
              </p:spPr>
            </p:pic>
          </p:control>
        </mc:Fallback>
      </mc:AlternateContent>
    </p:controls>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CC80E41-434D-46E5-B6FD-91B93ED217F0}"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ontrols>
      <mc:AlternateContent xmlns:mc="http://schemas.openxmlformats.org/markup-compatibility/2006">
        <mc:Choice xmlns:v="urn:schemas-microsoft-com:vml" Requires="v">
          <p:control spid="6151" name="" r:id="rId3" imgW="1871662" imgH="476250"/>
        </mc:Choice>
        <mc:Fallback>
          <p:control name="" r:id="rId3" imgW="1871662" imgH="476250">
            <p:pic>
              <p:nvPicPr>
                <p:cNvPr id="0" name="ShockwaveFlash1"/>
                <p:cNvPicPr/>
                <p:nvPr userDrawn="1"/>
              </p:nvPicPr>
              <p:blipFill>
                <a:blip r:embed="rId4"/>
                <a:stretch>
                  <a:fillRect/>
                </a:stretch>
              </p:blipFill>
              <p:spPr>
                <a:xfrm>
                  <a:off x="10320338" y="6092825"/>
                  <a:ext cx="1871662" cy="476250"/>
                </a:xfrm>
                <a:prstGeom prst="rect">
                  <a:avLst/>
                </a:prstGeom>
              </p:spPr>
            </p:pic>
          </p:control>
        </mc:Fallback>
      </mc:AlternateContent>
    </p:controls>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53CA0C4-0945-48CC-8885-9EDFD623956F}"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 name="灯片编号占位符 1"/>
          <p:cNvSpPr>
            <a:spLocks noGrp="1"/>
          </p:cNvSpPr>
          <p:nvPr>
            <p:ph type="sldNum" sz="quarter" idx="10"/>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F090D2C-1C2D-4EE3-B0F9-1B2D15768875}"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13"/>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ontrols>
      <mc:AlternateContent xmlns:mc="http://schemas.openxmlformats.org/markup-compatibility/2006">
        <mc:Choice xmlns:v="urn:schemas-microsoft-com:vml" Requires="v">
          <p:control spid="3079" name="" r:id="rId3" imgW="1871662" imgH="476250"/>
        </mc:Choice>
        <mc:Fallback>
          <p:control name="" r:id="rId3" imgW="1871662" imgH="476250">
            <p:pic>
              <p:nvPicPr>
                <p:cNvPr id="0" name="ShockwaveFlash1"/>
                <p:cNvPicPr/>
                <p:nvPr userDrawn="1"/>
              </p:nvPicPr>
              <p:blipFill>
                <a:blip r:embed="rId4"/>
                <a:stretch>
                  <a:fillRect/>
                </a:stretch>
              </p:blipFill>
              <p:spPr>
                <a:xfrm>
                  <a:off x="10320338" y="6092825"/>
                  <a:ext cx="1871662" cy="476250"/>
                </a:xfrm>
                <a:prstGeom prst="rect">
                  <a:avLst/>
                </a:prstGeom>
              </p:spPr>
            </p:pic>
          </p:control>
        </mc:Fallback>
      </mc:AlternateContent>
    </p:controls>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90FE0E8-86BD-49A1-9BA2-2E9B1927940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13"/>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ontrols>
      <mc:AlternateContent xmlns:mc="http://schemas.openxmlformats.org/markup-compatibility/2006">
        <mc:Choice xmlns:v="urn:schemas-microsoft-com:vml" Requires="v">
          <p:control spid="4103" name="" r:id="rId3" imgW="1871662" imgH="476250"/>
        </mc:Choice>
        <mc:Fallback>
          <p:control name="" r:id="rId3" imgW="1871662" imgH="476250">
            <p:pic>
              <p:nvPicPr>
                <p:cNvPr id="0" name="ShockwaveFlash1"/>
                <p:cNvPicPr/>
                <p:nvPr userDrawn="1"/>
              </p:nvPicPr>
              <p:blipFill>
                <a:blip r:embed="rId4"/>
                <a:stretch>
                  <a:fillRect/>
                </a:stretch>
              </p:blipFill>
              <p:spPr>
                <a:xfrm>
                  <a:off x="10320338" y="6092825"/>
                  <a:ext cx="1871662" cy="476250"/>
                </a:xfrm>
                <a:prstGeom prst="rect">
                  <a:avLst/>
                </a:prstGeom>
              </p:spPr>
            </p:pic>
          </p:control>
        </mc:Fallback>
      </mc:AlternateContent>
    </p:controls>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effectLst>
                  <a:outerShdw blurRad="38100" dist="38100" dir="2700000" algn="tl">
                    <a:srgbClr val="000000">
                      <a:alpha val="43137"/>
                    </a:srgbClr>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effectLst>
                  <a:outerShdw blurRad="38100" dist="38100" dir="2700000" algn="tl">
                    <a:srgbClr val="C0C0C0"/>
                  </a:outerShdw>
                </a:effectLs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9" name="Rectangle 30"/>
          <p:cNvSpPr>
            <a:spLocks noChangeArrowheads="1"/>
          </p:cNvSpPr>
          <p:nvPr userDrawn="1"/>
        </p:nvSpPr>
        <p:spPr bwMode="auto">
          <a:xfrm>
            <a:off x="17463" y="1025525"/>
            <a:ext cx="592138"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userDrawn="1"/>
        </p:nvSpPr>
        <p:spPr bwMode="auto">
          <a:xfrm>
            <a:off x="17463" y="1008063"/>
            <a:ext cx="477838"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userDrawn="1"/>
        </p:nvSpPr>
        <p:spPr bwMode="auto">
          <a:xfrm>
            <a:off x="0" y="990600"/>
            <a:ext cx="477838"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WordArt 16"/>
          <p:cNvSpPr/>
          <p:nvPr userDrawn="1"/>
        </p:nvSpPr>
        <p:spPr>
          <a:xfrm>
            <a:off x="609283" y="684211"/>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rPr>
              <a:t>项目三</a:t>
            </a:r>
            <a:endPar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3" name="WordArt 17"/>
          <p:cNvSpPr/>
          <p:nvPr userDrawn="1"/>
        </p:nvSpPr>
        <p:spPr>
          <a:xfrm>
            <a:off x="108108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24037;&#20316;&#20998;&#26512;&#22521;&#35757;\20150918&#23665;&#19996;&#22825;&#23433;&#28040;&#38450;&#31185;&#25216;&#26377;&#38480;&#20844;&#21496;&#23703;&#20301;&#35828;&#26126;&#20070;&#27719;&#32534;&#25163;&#20876;.doc" TargetMode="External"/><Relationship Id="rId3" Type="http://schemas.openxmlformats.org/officeDocument/2006/relationships/hyperlink" Target="&#24037;&#20316;&#20998;&#26512;&#22521;&#35757;\&#26679;&#20363;&#20225;&#31649;&#37096;&#37096;&#38271;&#23703;&#20301;&#35828;&#26126;&#20070;.doc" TargetMode="External"/><Relationship Id="rId2" Type="http://schemas.openxmlformats.org/officeDocument/2006/relationships/hyperlink" Target="&#24037;&#20316;&#20998;&#26512;&#22521;&#35757;\&#23703;&#20301;&#35828;&#26126;&#20070;&#31354;&#34920;.doc" TargetMode="Externa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218"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7864475" y="244475"/>
            <a:ext cx="2814638" cy="1119188"/>
          </a:xfrm>
          <a:prstGeom prst="rect">
            <a:avLst/>
          </a:prstGeom>
          <a:noFill/>
          <a:ln w="9525">
            <a:noFill/>
          </a:ln>
        </p:spPr>
      </p:pic>
      <p:sp>
        <p:nvSpPr>
          <p:cNvPr id="2" name="文本框 1"/>
          <p:cNvSpPr txBox="1"/>
          <p:nvPr/>
        </p:nvSpPr>
        <p:spPr>
          <a:xfrm>
            <a:off x="3825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4747260" y="3928110"/>
            <a:ext cx="6430643"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项目三 ：岗位分析与工作设计</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一、工作说明书的内容</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6196" name="Rectangle 4"/>
          <p:cNvSpPr/>
          <p:nvPr/>
        </p:nvSpPr>
        <p:spPr>
          <a:xfrm>
            <a:off x="5810250" y="2500313"/>
            <a:ext cx="26638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（七）工作条件</a:t>
            </a:r>
            <a:endParaRPr lang="zh-CN" altLang="en-US" dirty="0">
              <a:solidFill>
                <a:srgbClr val="204BB6"/>
              </a:solidFill>
              <a:latin typeface="Times New Roman" panose="02020603050405020304" pitchFamily="18" charset="0"/>
              <a:ea typeface="黑体" panose="02010609060101010101" pitchFamily="49" charset="-122"/>
            </a:endParaRPr>
          </a:p>
        </p:txBody>
      </p:sp>
      <p:pic>
        <p:nvPicPr>
          <p:cNvPr id="136199" name="图片 1" descr="白板4"/>
          <p:cNvPicPr>
            <a:picLocks noGrp="1" noChangeAspect="1"/>
          </p:cNvPicPr>
          <p:nvPr/>
        </p:nvPicPr>
        <p:blipFill>
          <a:blip r:embed="rId1">
            <a:clrChange>
              <a:clrFrom>
                <a:srgbClr val="FFFFFF"/>
              </a:clrFrom>
              <a:clrTo>
                <a:srgbClr val="FFFFFF">
                  <a:alpha val="0"/>
                </a:srgbClr>
              </a:clrTo>
            </a:clrChange>
          </a:blip>
          <a:stretch>
            <a:fillRect/>
          </a:stretch>
        </p:blipFill>
        <p:spPr>
          <a:xfrm>
            <a:off x="1820863" y="1941513"/>
            <a:ext cx="7632700" cy="4213225"/>
          </a:xfrm>
          <a:prstGeom prst="rect">
            <a:avLst/>
          </a:prstGeom>
          <a:noFill/>
          <a:ln w="9525">
            <a:noFill/>
          </a:ln>
        </p:spPr>
      </p:pic>
      <p:sp>
        <p:nvSpPr>
          <p:cNvPr id="136200" name="Text Box 8" descr="金融10"/>
          <p:cNvSpPr txBox="1">
            <a:spLocks noChangeArrowheads="1"/>
          </p:cNvSpPr>
          <p:nvPr/>
        </p:nvSpPr>
        <p:spPr bwMode="auto">
          <a:xfrm>
            <a:off x="4792663" y="3805238"/>
            <a:ext cx="3960813" cy="1920875"/>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工作说明书要列明工作中所包含的一般工作条件，即工作的物理环境，例如，噪音水平、危险条件、温度、湿度等。工作的物理环境是通过工作环境测定而确定的。</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additive="base">
                                        <p:cTn id="7" dur="1000" fill="hold"/>
                                        <p:tgtEl>
                                          <p:spTgt spid="136196"/>
                                        </p:tgtEl>
                                        <p:attrNameLst>
                                          <p:attrName>ppt_x</p:attrName>
                                        </p:attrNameLst>
                                      </p:cBhvr>
                                      <p:tavLst>
                                        <p:tav tm="0">
                                          <p:val>
                                            <p:strVal val="#ppt_x"/>
                                          </p:val>
                                        </p:tav>
                                        <p:tav tm="100000">
                                          <p:val>
                                            <p:strVal val="#ppt_x"/>
                                          </p:val>
                                        </p:tav>
                                      </p:tavLst>
                                    </p:anim>
                                    <p:anim calcmode="lin" valueType="num">
                                      <p:cBhvr additive="base">
                                        <p:cTn id="8" dur="1000" fill="hold"/>
                                        <p:tgtEl>
                                          <p:spTgt spid="13619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6196">
                                            <p:txEl>
                                              <p:charRg st="0" end="8"/>
                                            </p:txEl>
                                          </p:spTgt>
                                        </p:tgtEl>
                                        <p:attrNameLst>
                                          <p:attrName>style.visibility</p:attrName>
                                        </p:attrNameLst>
                                      </p:cBhvr>
                                      <p:to>
                                        <p:strVal val="visible"/>
                                      </p:to>
                                    </p:set>
                                    <p:anim calcmode="lin" valueType="num">
                                      <p:cBhvr additive="base">
                                        <p:cTn id="11" dur="1000" fill="hold"/>
                                        <p:tgtEl>
                                          <p:spTgt spid="136196">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6196">
                                            <p:txEl>
                                              <p:charRg st="0" end="8"/>
                                            </p:txEl>
                                          </p:spTgt>
                                        </p:tgtEl>
                                        <p:attrNameLst>
                                          <p:attrName>ppt_y</p:attrName>
                                        </p:attrNameLst>
                                      </p:cBhvr>
                                      <p:tavLst>
                                        <p:tav tm="0">
                                          <p:val>
                                            <p:strVal val="0-#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136199"/>
                                        </p:tgtEl>
                                        <p:attrNameLst>
                                          <p:attrName>style.visibility</p:attrName>
                                        </p:attrNameLst>
                                      </p:cBhvr>
                                      <p:to>
                                        <p:strVal val="visible"/>
                                      </p:to>
                                    </p:set>
                                    <p:anim calcmode="lin" valueType="num">
                                      <p:cBhvr>
                                        <p:cTn id="15" dur="1000" fill="hold"/>
                                        <p:tgtEl>
                                          <p:spTgt spid="136199"/>
                                        </p:tgtEl>
                                        <p:attrNameLst>
                                          <p:attrName>ppt_w</p:attrName>
                                        </p:attrNameLst>
                                      </p:cBhvr>
                                      <p:tavLst>
                                        <p:tav tm="0">
                                          <p:val>
                                            <p:strVal val="#ppt_w+.3"/>
                                          </p:val>
                                        </p:tav>
                                        <p:tav tm="100000">
                                          <p:val>
                                            <p:strVal val="#ppt_w"/>
                                          </p:val>
                                        </p:tav>
                                      </p:tavLst>
                                    </p:anim>
                                    <p:anim calcmode="lin" valueType="num">
                                      <p:cBhvr>
                                        <p:cTn id="16" dur="1000" fill="hold"/>
                                        <p:tgtEl>
                                          <p:spTgt spid="136199"/>
                                        </p:tgtEl>
                                        <p:attrNameLst>
                                          <p:attrName>ppt_h</p:attrName>
                                        </p:attrNameLst>
                                      </p:cBhvr>
                                      <p:tavLst>
                                        <p:tav tm="0">
                                          <p:val>
                                            <p:strVal val="#ppt_h"/>
                                          </p:val>
                                        </p:tav>
                                        <p:tav tm="100000">
                                          <p:val>
                                            <p:strVal val="#ppt_h"/>
                                          </p:val>
                                        </p:tav>
                                      </p:tavLst>
                                    </p:anim>
                                    <p:animEffect transition="in" filter="fade">
                                      <p:cBhvr>
                                        <p:cTn id="17" dur="10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一、工作说明书的内容</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7220" name="Rectangle 4"/>
          <p:cNvSpPr/>
          <p:nvPr/>
        </p:nvSpPr>
        <p:spPr>
          <a:xfrm>
            <a:off x="3881438" y="2428875"/>
            <a:ext cx="26638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（八）工作规范</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44035" name="组合 1"/>
          <p:cNvGrpSpPr/>
          <p:nvPr/>
        </p:nvGrpSpPr>
        <p:grpSpPr>
          <a:xfrm>
            <a:off x="3228975" y="2794000"/>
            <a:ext cx="7221538" cy="3462338"/>
            <a:chOff x="5084" y="4399"/>
            <a:chExt cx="11374" cy="5454"/>
          </a:xfrm>
        </p:grpSpPr>
        <p:pic>
          <p:nvPicPr>
            <p:cNvPr id="44036" name="图片 1" descr="白板43"/>
            <p:cNvPicPr>
              <a:picLocks noGrp="1" noChangeAspect="1"/>
            </p:cNvPicPr>
            <p:nvPr/>
          </p:nvPicPr>
          <p:blipFill>
            <a:blip r:embed="rId1">
              <a:clrChange>
                <a:clrFrom>
                  <a:srgbClr val="FFFFFF"/>
                </a:clrFrom>
                <a:clrTo>
                  <a:srgbClr val="FFFFFF">
                    <a:alpha val="0"/>
                  </a:srgbClr>
                </a:clrTo>
              </a:clrChange>
            </a:blip>
            <a:srcRect t="15668"/>
            <a:stretch>
              <a:fillRect/>
            </a:stretch>
          </p:blipFill>
          <p:spPr>
            <a:xfrm>
              <a:off x="5084" y="4399"/>
              <a:ext cx="11375" cy="5455"/>
            </a:xfrm>
            <a:prstGeom prst="rect">
              <a:avLst/>
            </a:prstGeom>
            <a:noFill/>
            <a:ln w="9525">
              <a:noFill/>
            </a:ln>
          </p:spPr>
        </p:pic>
        <p:sp>
          <p:nvSpPr>
            <p:cNvPr id="137224" name="Rectangle 8" descr="金融10"/>
            <p:cNvSpPr>
              <a:spLocks noChangeArrowheads="1"/>
            </p:cNvSpPr>
            <p:nvPr/>
          </p:nvSpPr>
          <p:spPr bwMode="auto">
            <a:xfrm>
              <a:off x="5745" y="5512"/>
              <a:ext cx="7340" cy="302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t>工作规范是指在某一特定工作岗位取得良好绩效所需要的体力、智力、技能、经验以及其他个人特征，即任职资格。它显示了什么样的人可以被雇用来从事此项工作，对于招募来的人应当进行哪些方面的素质测试。</a:t>
              </a: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additive="base">
                                        <p:cTn id="7" dur="1000" fill="hold"/>
                                        <p:tgtEl>
                                          <p:spTgt spid="137220"/>
                                        </p:tgtEl>
                                        <p:attrNameLst>
                                          <p:attrName>ppt_x</p:attrName>
                                        </p:attrNameLst>
                                      </p:cBhvr>
                                      <p:tavLst>
                                        <p:tav tm="0">
                                          <p:val>
                                            <p:strVal val="#ppt_x"/>
                                          </p:val>
                                        </p:tav>
                                        <p:tav tm="100000">
                                          <p:val>
                                            <p:strVal val="#ppt_x"/>
                                          </p:val>
                                        </p:tav>
                                      </p:tavLst>
                                    </p:anim>
                                    <p:anim calcmode="lin" valueType="num">
                                      <p:cBhvr additive="base">
                                        <p:cTn id="8" dur="1000" fill="hold"/>
                                        <p:tgtEl>
                                          <p:spTgt spid="1372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7220">
                                            <p:txEl>
                                              <p:charRg st="0" end="8"/>
                                            </p:txEl>
                                          </p:spTgt>
                                        </p:tgtEl>
                                        <p:attrNameLst>
                                          <p:attrName>style.visibility</p:attrName>
                                        </p:attrNameLst>
                                      </p:cBhvr>
                                      <p:to>
                                        <p:strVal val="visible"/>
                                      </p:to>
                                    </p:set>
                                    <p:anim calcmode="lin" valueType="num">
                                      <p:cBhvr additive="base">
                                        <p:cTn id="11" dur="1000" fill="hold"/>
                                        <p:tgtEl>
                                          <p:spTgt spid="137220">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7220">
                                            <p:txEl>
                                              <p:charRg st="0"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二、工作说明书的编写要求</a:t>
            </a:r>
            <a:endParaRPr lang="zh-CN" altLang="en-US" sz="2400" dirty="0">
              <a:solidFill>
                <a:srgbClr val="FFFF00"/>
              </a:solidFill>
              <a:latin typeface="Arial" panose="020B0604020202020204" pitchFamily="34" charset="0"/>
              <a:ea typeface="黑体" panose="02010609060101010101" pitchFamily="49" charset="-122"/>
            </a:endParaRPr>
          </a:p>
        </p:txBody>
      </p:sp>
      <p:grpSp>
        <p:nvGrpSpPr>
          <p:cNvPr id="2" name="Group 7"/>
          <p:cNvGrpSpPr/>
          <p:nvPr/>
        </p:nvGrpSpPr>
        <p:grpSpPr>
          <a:xfrm>
            <a:off x="1524000" y="1700213"/>
            <a:ext cx="8518525" cy="4497387"/>
            <a:chOff x="0" y="0"/>
            <a:chExt cx="13604" cy="7309"/>
          </a:xfrm>
        </p:grpSpPr>
        <p:sp>
          <p:nvSpPr>
            <p:cNvPr id="138248" name="Freeform 114"/>
            <p:cNvSpPr/>
            <p:nvPr/>
          </p:nvSpPr>
          <p:spPr bwMode="auto">
            <a:xfrm>
              <a:off x="9311" y="1700"/>
              <a:ext cx="4273" cy="2636"/>
            </a:xfrm>
            <a:custGeom>
              <a:avLst/>
              <a:gdLst>
                <a:gd name="T0" fmla="*/ 0 w 1230"/>
                <a:gd name="T1" fmla="*/ 0 h 775"/>
                <a:gd name="T2" fmla="*/ 1230 w 1230"/>
                <a:gd name="T3" fmla="*/ 775 h 775"/>
              </a:gdLst>
              <a:ahLst/>
              <a:cxnLst>
                <a:cxn ang="0">
                  <a:pos x="0" y="549"/>
                </a:cxn>
                <a:cxn ang="0">
                  <a:pos x="636" y="775"/>
                </a:cxn>
                <a:cxn ang="0">
                  <a:pos x="1038" y="324"/>
                </a:cxn>
                <a:cxn ang="0">
                  <a:pos x="1230" y="360"/>
                </a:cxn>
                <a:cxn ang="0">
                  <a:pos x="1074" y="0"/>
                </a:cxn>
                <a:cxn ang="0">
                  <a:pos x="462" y="156"/>
                </a:cxn>
                <a:cxn ang="0">
                  <a:pos x="618" y="216"/>
                </a:cxn>
                <a:cxn ang="0">
                  <a:pos x="0" y="549"/>
                </a:cxn>
              </a:cxnLst>
              <a:rect l="T0" t="T1" r="T2" b="T3"/>
              <a:pathLst>
                <a:path w="1230" h="775">
                  <a:moveTo>
                    <a:pt x="0" y="549"/>
                  </a:moveTo>
                  <a:lnTo>
                    <a:pt x="636" y="775"/>
                  </a:lnTo>
                  <a:lnTo>
                    <a:pt x="1038" y="324"/>
                  </a:lnTo>
                  <a:lnTo>
                    <a:pt x="1230" y="360"/>
                  </a:lnTo>
                  <a:lnTo>
                    <a:pt x="1074" y="0"/>
                  </a:lnTo>
                  <a:lnTo>
                    <a:pt x="462" y="156"/>
                  </a:lnTo>
                  <a:lnTo>
                    <a:pt x="618" y="216"/>
                  </a:lnTo>
                  <a:lnTo>
                    <a:pt x="0" y="549"/>
                  </a:lnTo>
                  <a:close/>
                </a:path>
              </a:pathLst>
            </a:custGeom>
            <a:solidFill>
              <a:srgbClr val="EAEAEA">
                <a:alpha val="9999"/>
              </a:srgbClr>
            </a:soli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8249" name="Freeform 115"/>
            <p:cNvSpPr/>
            <p:nvPr/>
          </p:nvSpPr>
          <p:spPr bwMode="auto">
            <a:xfrm>
              <a:off x="6478" y="3568"/>
              <a:ext cx="5043" cy="1075"/>
            </a:xfrm>
            <a:custGeom>
              <a:avLst/>
              <a:gdLst>
                <a:gd name="T0" fmla="*/ 0 w 1452"/>
                <a:gd name="T1" fmla="*/ 0 h 317"/>
                <a:gd name="T2" fmla="*/ 1452 w 1452"/>
                <a:gd name="T3" fmla="*/ 317 h 317"/>
              </a:gdLst>
              <a:ahLst/>
              <a:cxnLst>
                <a:cxn ang="0">
                  <a:pos x="0" y="90"/>
                </a:cxn>
                <a:cxn ang="0">
                  <a:pos x="635" y="317"/>
                </a:cxn>
                <a:cxn ang="0">
                  <a:pos x="1452" y="226"/>
                </a:cxn>
                <a:cxn ang="0">
                  <a:pos x="816" y="0"/>
                </a:cxn>
                <a:cxn ang="0">
                  <a:pos x="0" y="90"/>
                </a:cxn>
              </a:cxnLst>
              <a:rect l="T0" t="T1" r="T2" b="T3"/>
              <a:pathLst>
                <a:path w="1452" h="317">
                  <a:moveTo>
                    <a:pt x="0" y="90"/>
                  </a:moveTo>
                  <a:lnTo>
                    <a:pt x="635" y="317"/>
                  </a:lnTo>
                  <a:lnTo>
                    <a:pt x="1452" y="226"/>
                  </a:lnTo>
                  <a:lnTo>
                    <a:pt x="816" y="0"/>
                  </a:lnTo>
                  <a:lnTo>
                    <a:pt x="0" y="90"/>
                  </a:lnTo>
                  <a:close/>
                </a:path>
              </a:pathLst>
            </a:custGeom>
            <a:solidFill>
              <a:srgbClr val="EAEAEA">
                <a:alpha val="9999"/>
              </a:srgbClr>
            </a:soli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8250" name="Freeform 116"/>
            <p:cNvSpPr/>
            <p:nvPr/>
          </p:nvSpPr>
          <p:spPr bwMode="auto">
            <a:xfrm>
              <a:off x="3485" y="3873"/>
              <a:ext cx="5198" cy="2468"/>
            </a:xfrm>
            <a:custGeom>
              <a:avLst/>
              <a:gdLst>
                <a:gd name="T0" fmla="*/ 0 w 1497"/>
                <a:gd name="T1" fmla="*/ 0 h 726"/>
                <a:gd name="T2" fmla="*/ 1497 w 1497"/>
                <a:gd name="T3" fmla="*/ 726 h 726"/>
              </a:gdLst>
              <a:ahLst/>
              <a:cxnLst>
                <a:cxn ang="0">
                  <a:pos x="0" y="454"/>
                </a:cxn>
                <a:cxn ang="0">
                  <a:pos x="681" y="726"/>
                </a:cxn>
                <a:cxn ang="0">
                  <a:pos x="1497" y="227"/>
                </a:cxn>
                <a:cxn ang="0">
                  <a:pos x="862" y="0"/>
                </a:cxn>
                <a:cxn ang="0">
                  <a:pos x="0" y="454"/>
                </a:cxn>
              </a:cxnLst>
              <a:rect l="T0" t="T1" r="T2" b="T3"/>
              <a:pathLst>
                <a:path w="1497" h="726">
                  <a:moveTo>
                    <a:pt x="0" y="454"/>
                  </a:moveTo>
                  <a:lnTo>
                    <a:pt x="681" y="726"/>
                  </a:lnTo>
                  <a:lnTo>
                    <a:pt x="1497" y="227"/>
                  </a:lnTo>
                  <a:lnTo>
                    <a:pt x="862" y="0"/>
                  </a:lnTo>
                  <a:lnTo>
                    <a:pt x="0" y="454"/>
                  </a:lnTo>
                  <a:close/>
                </a:path>
              </a:pathLst>
            </a:custGeom>
            <a:solidFill>
              <a:srgbClr val="EAEAEA">
                <a:alpha val="9999"/>
              </a:srgbClr>
            </a:soli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8251" name="Freeform 117"/>
            <p:cNvSpPr/>
            <p:nvPr/>
          </p:nvSpPr>
          <p:spPr bwMode="auto">
            <a:xfrm>
              <a:off x="0" y="5416"/>
              <a:ext cx="5826" cy="1893"/>
            </a:xfrm>
            <a:custGeom>
              <a:avLst/>
              <a:gdLst>
                <a:gd name="T0" fmla="*/ 0 w 1678"/>
                <a:gd name="T1" fmla="*/ 0 h 557"/>
                <a:gd name="T2" fmla="*/ 1678 w 1678"/>
                <a:gd name="T3" fmla="*/ 557 h 557"/>
              </a:gdLst>
              <a:ahLst/>
              <a:cxnLst>
                <a:cxn ang="0">
                  <a:pos x="0" y="226"/>
                </a:cxn>
                <a:cxn ang="0">
                  <a:pos x="840" y="557"/>
                </a:cxn>
                <a:cxn ang="0">
                  <a:pos x="1678" y="272"/>
                </a:cxn>
                <a:cxn ang="0">
                  <a:pos x="998" y="0"/>
                </a:cxn>
                <a:cxn ang="0">
                  <a:pos x="0" y="226"/>
                </a:cxn>
              </a:cxnLst>
              <a:rect l="T0" t="T1" r="T2" b="T3"/>
              <a:pathLst>
                <a:path w="1678" h="557">
                  <a:moveTo>
                    <a:pt x="0" y="226"/>
                  </a:moveTo>
                  <a:lnTo>
                    <a:pt x="840" y="557"/>
                  </a:lnTo>
                  <a:lnTo>
                    <a:pt x="1678" y="272"/>
                  </a:lnTo>
                  <a:lnTo>
                    <a:pt x="998" y="0"/>
                  </a:lnTo>
                  <a:lnTo>
                    <a:pt x="0" y="226"/>
                  </a:lnTo>
                  <a:close/>
                </a:path>
              </a:pathLst>
            </a:custGeom>
            <a:solidFill>
              <a:srgbClr val="EAEAEA">
                <a:alpha val="9999"/>
              </a:srgbClr>
            </a:soli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8252" name="Freeform 120"/>
            <p:cNvSpPr/>
            <p:nvPr/>
          </p:nvSpPr>
          <p:spPr bwMode="auto">
            <a:xfrm>
              <a:off x="9334" y="1063"/>
              <a:ext cx="4270" cy="2633"/>
            </a:xfrm>
            <a:custGeom>
              <a:avLst/>
              <a:gdLst/>
              <a:ahLst/>
              <a:cxnLst>
                <a:cxn ang="0">
                  <a:pos x="0" y="549"/>
                </a:cxn>
                <a:cxn ang="0">
                  <a:pos x="636" y="775"/>
                </a:cxn>
                <a:cxn ang="0">
                  <a:pos x="1038" y="324"/>
                </a:cxn>
                <a:cxn ang="0">
                  <a:pos x="1230" y="360"/>
                </a:cxn>
                <a:cxn ang="0">
                  <a:pos x="1074" y="0"/>
                </a:cxn>
                <a:cxn ang="0">
                  <a:pos x="462" y="156"/>
                </a:cxn>
                <a:cxn ang="0">
                  <a:pos x="618" y="216"/>
                </a:cxn>
                <a:cxn ang="0">
                  <a:pos x="0" y="549"/>
                </a:cxn>
              </a:cxnLst>
              <a:rect l="0" t="0" r="r" b="b"/>
              <a:pathLst>
                <a:path w="1230" h="775">
                  <a:moveTo>
                    <a:pt x="0" y="549"/>
                  </a:moveTo>
                  <a:lnTo>
                    <a:pt x="636" y="775"/>
                  </a:lnTo>
                  <a:lnTo>
                    <a:pt x="1038" y="324"/>
                  </a:lnTo>
                  <a:lnTo>
                    <a:pt x="1230" y="360"/>
                  </a:lnTo>
                  <a:lnTo>
                    <a:pt x="1074" y="0"/>
                  </a:lnTo>
                  <a:lnTo>
                    <a:pt x="462" y="156"/>
                  </a:lnTo>
                  <a:lnTo>
                    <a:pt x="618" y="216"/>
                  </a:lnTo>
                  <a:lnTo>
                    <a:pt x="0" y="549"/>
                  </a:lnTo>
                  <a:close/>
                </a:path>
              </a:pathLst>
            </a:custGeom>
            <a:gradFill rotWithShape="1">
              <a:gsLst>
                <a:gs pos="0">
                  <a:schemeClr val="folHlink"/>
                </a:gs>
                <a:gs pos="100000">
                  <a:srgbClr val="475E00"/>
                </a:gs>
              </a:gsLst>
              <a:lin ang="5400000" scaled="1"/>
            </a:gradFill>
            <a:ln w="9525" cap="flat" cmpd="sng">
              <a:round/>
            </a:ln>
            <a:effectLst/>
            <a:scene3d>
              <a:camera prst="legacyObliqueBottom"/>
              <a:lightRig rig="legacyFlat3" dir="b"/>
            </a:scene3d>
            <a:sp3d extrusionH="176200" prstMaterial="legacyMatte">
              <a:bevelT w="13500" h="13500" prst="angle"/>
              <a:bevelB w="13500" h="13500" prst="angle"/>
              <a:extrusionClr>
                <a:schemeClr val="folHlink"/>
              </a:extrusionClr>
            </a:sp3d>
          </p:spPr>
          <p:txBody>
            <a:bodyP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8253" name="Freeform 121"/>
            <p:cNvSpPr/>
            <p:nvPr/>
          </p:nvSpPr>
          <p:spPr bwMode="auto">
            <a:xfrm>
              <a:off x="6501" y="2928"/>
              <a:ext cx="5041" cy="1078"/>
            </a:xfrm>
            <a:custGeom>
              <a:avLst/>
              <a:gdLst>
                <a:gd name="T0" fmla="*/ 0 w 1452"/>
                <a:gd name="T1" fmla="*/ 0 h 317"/>
                <a:gd name="T2" fmla="*/ 1452 w 1452"/>
                <a:gd name="T3" fmla="*/ 317 h 317"/>
              </a:gdLst>
              <a:ahLst/>
              <a:cxnLst>
                <a:cxn ang="0">
                  <a:pos x="0" y="90"/>
                </a:cxn>
                <a:cxn ang="0">
                  <a:pos x="635" y="317"/>
                </a:cxn>
                <a:cxn ang="0">
                  <a:pos x="1452" y="226"/>
                </a:cxn>
                <a:cxn ang="0">
                  <a:pos x="816" y="0"/>
                </a:cxn>
                <a:cxn ang="0">
                  <a:pos x="0" y="90"/>
                </a:cxn>
              </a:cxnLst>
              <a:rect l="T0" t="T1" r="T2" b="T3"/>
              <a:pathLst>
                <a:path w="1452" h="317">
                  <a:moveTo>
                    <a:pt x="0" y="90"/>
                  </a:moveTo>
                  <a:lnTo>
                    <a:pt x="635" y="317"/>
                  </a:lnTo>
                  <a:lnTo>
                    <a:pt x="1452" y="226"/>
                  </a:lnTo>
                  <a:lnTo>
                    <a:pt x="816" y="0"/>
                  </a:lnTo>
                  <a:lnTo>
                    <a:pt x="0" y="90"/>
                  </a:lnTo>
                  <a:close/>
                </a:path>
              </a:pathLst>
            </a:custGeom>
            <a:gradFill rotWithShape="1">
              <a:gsLst>
                <a:gs pos="0">
                  <a:srgbClr val="FFFF00"/>
                </a:gs>
                <a:gs pos="100000">
                  <a:srgbClr val="767600"/>
                </a:gs>
              </a:gsLst>
              <a:lin ang="5400000" scaled="1"/>
            </a:gradFill>
            <a:ln w="9525" cap="flat" cmpd="sng">
              <a:round/>
            </a:ln>
            <a:effectLst/>
            <a:scene3d>
              <a:camera prst="legacyObliqueBottom"/>
              <a:lightRig rig="legacyFlat3" dir="b"/>
            </a:scene3d>
            <a:sp3d extrusionH="176200" prstMaterial="legacyMatte">
              <a:bevelT w="13500" h="13500" prst="angle"/>
              <a:bevelB w="13500" h="13500" prst="angle"/>
              <a:extrusionClr>
                <a:srgbClr val="FFFF00"/>
              </a:extrusionClr>
            </a:sp3d>
          </p:spPr>
          <p:txBody>
            <a:bodyP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8254" name="Freeform 122"/>
            <p:cNvSpPr/>
            <p:nvPr/>
          </p:nvSpPr>
          <p:spPr bwMode="auto">
            <a:xfrm>
              <a:off x="3508" y="3236"/>
              <a:ext cx="5198" cy="2466"/>
            </a:xfrm>
            <a:custGeom>
              <a:avLst/>
              <a:gdLst/>
              <a:ahLst/>
              <a:cxnLst>
                <a:cxn ang="0">
                  <a:pos x="0" y="454"/>
                </a:cxn>
                <a:cxn ang="0">
                  <a:pos x="681" y="726"/>
                </a:cxn>
                <a:cxn ang="0">
                  <a:pos x="1497" y="227"/>
                </a:cxn>
                <a:cxn ang="0">
                  <a:pos x="862" y="0"/>
                </a:cxn>
                <a:cxn ang="0">
                  <a:pos x="0" y="454"/>
                </a:cxn>
              </a:cxnLst>
              <a:rect l="0" t="0" r="r" b="b"/>
              <a:pathLst>
                <a:path w="1497" h="726">
                  <a:moveTo>
                    <a:pt x="0" y="454"/>
                  </a:moveTo>
                  <a:lnTo>
                    <a:pt x="681" y="726"/>
                  </a:lnTo>
                  <a:lnTo>
                    <a:pt x="1497" y="227"/>
                  </a:lnTo>
                  <a:lnTo>
                    <a:pt x="862" y="0"/>
                  </a:lnTo>
                  <a:lnTo>
                    <a:pt x="0" y="454"/>
                  </a:lnTo>
                  <a:close/>
                </a:path>
              </a:pathLst>
            </a:custGeom>
            <a:gradFill rotWithShape="1">
              <a:gsLst>
                <a:gs pos="0">
                  <a:schemeClr val="folHlink"/>
                </a:gs>
                <a:gs pos="100000">
                  <a:srgbClr val="475E00"/>
                </a:gs>
              </a:gsLst>
              <a:lin ang="5400000" scaled="1"/>
            </a:gradFill>
            <a:ln w="9525" cap="flat" cmpd="sng">
              <a:round/>
            </a:ln>
            <a:effectLst/>
            <a:scene3d>
              <a:camera prst="legacyObliqueBottom"/>
              <a:lightRig rig="legacyFlat3" dir="b"/>
            </a:scene3d>
            <a:sp3d extrusionH="176200" prstMaterial="legacyMatte">
              <a:bevelT w="13500" h="13500" prst="angle"/>
              <a:bevelB w="13500" h="13500" prst="angle"/>
              <a:extrusionClr>
                <a:schemeClr val="folHlink"/>
              </a:extrusionClr>
            </a:sp3d>
          </p:spPr>
          <p:txBody>
            <a:bodyP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8255" name="Freeform 123"/>
            <p:cNvSpPr/>
            <p:nvPr/>
          </p:nvSpPr>
          <p:spPr bwMode="auto">
            <a:xfrm>
              <a:off x="20" y="4776"/>
              <a:ext cx="5828" cy="1893"/>
            </a:xfrm>
            <a:custGeom>
              <a:avLst/>
              <a:gdLst>
                <a:gd name="T0" fmla="*/ 0 w 1678"/>
                <a:gd name="T1" fmla="*/ 0 h 557"/>
                <a:gd name="T2" fmla="*/ 1678 w 1678"/>
                <a:gd name="T3" fmla="*/ 557 h 557"/>
              </a:gdLst>
              <a:ahLst/>
              <a:cxnLst>
                <a:cxn ang="0">
                  <a:pos x="0" y="226"/>
                </a:cxn>
                <a:cxn ang="0">
                  <a:pos x="840" y="557"/>
                </a:cxn>
                <a:cxn ang="0">
                  <a:pos x="1678" y="272"/>
                </a:cxn>
                <a:cxn ang="0">
                  <a:pos x="998" y="0"/>
                </a:cxn>
                <a:cxn ang="0">
                  <a:pos x="0" y="226"/>
                </a:cxn>
              </a:cxnLst>
              <a:rect l="T0" t="T1" r="T2" b="T3"/>
              <a:pathLst>
                <a:path w="1678" h="557">
                  <a:moveTo>
                    <a:pt x="0" y="226"/>
                  </a:moveTo>
                  <a:lnTo>
                    <a:pt x="840" y="557"/>
                  </a:lnTo>
                  <a:lnTo>
                    <a:pt x="1678" y="272"/>
                  </a:lnTo>
                  <a:lnTo>
                    <a:pt x="998" y="0"/>
                  </a:lnTo>
                  <a:lnTo>
                    <a:pt x="0" y="226"/>
                  </a:lnTo>
                  <a:close/>
                </a:path>
              </a:pathLst>
            </a:custGeom>
            <a:gradFill rotWithShape="1">
              <a:gsLst>
                <a:gs pos="0">
                  <a:srgbClr val="FFFF00"/>
                </a:gs>
                <a:gs pos="100000">
                  <a:srgbClr val="767600"/>
                </a:gs>
              </a:gsLst>
              <a:lin ang="5400000" scaled="1"/>
            </a:gradFill>
            <a:ln w="9525" cap="flat" cmpd="sng">
              <a:round/>
            </a:ln>
            <a:effectLst/>
            <a:scene3d>
              <a:camera prst="legacyObliqueBottom"/>
              <a:lightRig rig="legacyFlat3" dir="b"/>
            </a:scene3d>
            <a:sp3d extrusionH="201600" prstMaterial="legacyMatte">
              <a:bevelT w="13500" h="13500" prst="angle"/>
              <a:bevelB w="13500" h="13500" prst="angle"/>
              <a:extrusionClr>
                <a:srgbClr val="FFFF00"/>
              </a:extrusionClr>
            </a:sp3d>
          </p:spPr>
          <p:txBody>
            <a:bodyP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45067" name="Group 16"/>
            <p:cNvGrpSpPr/>
            <p:nvPr/>
          </p:nvGrpSpPr>
          <p:grpSpPr>
            <a:xfrm>
              <a:off x="11539" y="0"/>
              <a:ext cx="1877" cy="2034"/>
              <a:chOff x="0" y="0"/>
              <a:chExt cx="1074" cy="1188"/>
            </a:xfrm>
          </p:grpSpPr>
          <p:sp>
            <p:nvSpPr>
              <p:cNvPr id="45068" name="Oval 133"/>
              <p:cNvSpPr/>
              <p:nvPr/>
            </p:nvSpPr>
            <p:spPr>
              <a:xfrm rot="-723406">
                <a:off x="43" y="768"/>
                <a:ext cx="906" cy="420"/>
              </a:xfrm>
              <a:prstGeom prst="ellipse">
                <a:avLst/>
              </a:prstGeom>
              <a:solidFill>
                <a:srgbClr val="0F2145">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69" name="Oval 134"/>
              <p:cNvSpPr/>
              <p:nvPr/>
            </p:nvSpPr>
            <p:spPr>
              <a:xfrm>
                <a:off x="0" y="0"/>
                <a:ext cx="1074" cy="1075"/>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70" name="Oval 135"/>
              <p:cNvSpPr/>
              <p:nvPr/>
            </p:nvSpPr>
            <p:spPr>
              <a:xfrm>
                <a:off x="13" y="6"/>
                <a:ext cx="1049" cy="10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71" name="Oval 136"/>
              <p:cNvSpPr/>
              <p:nvPr/>
            </p:nvSpPr>
            <p:spPr>
              <a:xfrm>
                <a:off x="24" y="16"/>
                <a:ext cx="998" cy="9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72" name="Oval 137"/>
              <p:cNvSpPr/>
              <p:nvPr/>
            </p:nvSpPr>
            <p:spPr>
              <a:xfrm>
                <a:off x="82" y="44"/>
                <a:ext cx="888" cy="79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73" name="Text Box 138"/>
              <p:cNvSpPr txBox="1"/>
              <p:nvPr/>
            </p:nvSpPr>
            <p:spPr>
              <a:xfrm>
                <a:off x="445" y="171"/>
                <a:ext cx="166" cy="281"/>
              </a:xfrm>
              <a:prstGeom prst="rect">
                <a:avLst/>
              </a:prstGeom>
              <a:noFill/>
              <a:ln w="9525">
                <a:noFill/>
              </a:ln>
            </p:spPr>
            <p:txBody>
              <a:bodyPr wrap="square" anchor="t">
                <a:spAutoFit/>
              </a:bodyPr>
              <a:p>
                <a:pPr algn="ctr"/>
                <a:endParaRPr lang="zh-CN" altLang="en-US" sz="1400" b="0" dirty="0">
                  <a:latin typeface="HY헤드라인M" pitchFamily="2" charset="-127"/>
                  <a:ea typeface="HY헤드라인M" pitchFamily="2" charset="-127"/>
                </a:endParaRPr>
              </a:p>
            </p:txBody>
          </p:sp>
        </p:grpSp>
        <p:grpSp>
          <p:nvGrpSpPr>
            <p:cNvPr id="45074" name="Group 23"/>
            <p:cNvGrpSpPr/>
            <p:nvPr/>
          </p:nvGrpSpPr>
          <p:grpSpPr>
            <a:xfrm>
              <a:off x="5080" y="2310"/>
              <a:ext cx="2163" cy="2341"/>
              <a:chOff x="0" y="0"/>
              <a:chExt cx="1074" cy="1188"/>
            </a:xfrm>
          </p:grpSpPr>
          <p:sp>
            <p:nvSpPr>
              <p:cNvPr id="45075" name="Oval 140"/>
              <p:cNvSpPr/>
              <p:nvPr/>
            </p:nvSpPr>
            <p:spPr>
              <a:xfrm rot="-723406">
                <a:off x="43" y="768"/>
                <a:ext cx="906" cy="420"/>
              </a:xfrm>
              <a:prstGeom prst="ellipse">
                <a:avLst/>
              </a:prstGeom>
              <a:solidFill>
                <a:srgbClr val="0F2145">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76" name="Oval 141"/>
              <p:cNvSpPr/>
              <p:nvPr/>
            </p:nvSpPr>
            <p:spPr>
              <a:xfrm>
                <a:off x="0" y="0"/>
                <a:ext cx="1074" cy="1075"/>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77" name="Oval 142"/>
              <p:cNvSpPr/>
              <p:nvPr/>
            </p:nvSpPr>
            <p:spPr>
              <a:xfrm>
                <a:off x="13" y="6"/>
                <a:ext cx="1049" cy="10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78" name="Oval 143"/>
              <p:cNvSpPr/>
              <p:nvPr/>
            </p:nvSpPr>
            <p:spPr>
              <a:xfrm>
                <a:off x="24" y="16"/>
                <a:ext cx="998" cy="9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79" name="Oval 144"/>
              <p:cNvSpPr/>
              <p:nvPr/>
            </p:nvSpPr>
            <p:spPr>
              <a:xfrm>
                <a:off x="82" y="44"/>
                <a:ext cx="888" cy="79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80" name="Text Box 145"/>
              <p:cNvSpPr txBox="1"/>
              <p:nvPr/>
            </p:nvSpPr>
            <p:spPr>
              <a:xfrm>
                <a:off x="456" y="171"/>
                <a:ext cx="144" cy="244"/>
              </a:xfrm>
              <a:prstGeom prst="rect">
                <a:avLst/>
              </a:prstGeom>
              <a:noFill/>
              <a:ln w="9525">
                <a:noFill/>
              </a:ln>
            </p:spPr>
            <p:txBody>
              <a:bodyPr wrap="square" anchor="t">
                <a:spAutoFit/>
              </a:bodyPr>
              <a:p>
                <a:pPr algn="ctr"/>
                <a:endParaRPr lang="zh-CN" altLang="en-US" sz="1400" b="0" dirty="0">
                  <a:latin typeface="HY헤드라인M" pitchFamily="2" charset="-127"/>
                  <a:ea typeface="HY헤드라인M" pitchFamily="2" charset="-127"/>
                </a:endParaRPr>
              </a:p>
            </p:txBody>
          </p:sp>
        </p:grpSp>
        <p:grpSp>
          <p:nvGrpSpPr>
            <p:cNvPr id="45081" name="Group 30"/>
            <p:cNvGrpSpPr/>
            <p:nvPr/>
          </p:nvGrpSpPr>
          <p:grpSpPr>
            <a:xfrm>
              <a:off x="1694" y="3081"/>
              <a:ext cx="2757" cy="2929"/>
              <a:chOff x="0" y="0"/>
              <a:chExt cx="677" cy="735"/>
            </a:xfrm>
          </p:grpSpPr>
          <p:sp>
            <p:nvSpPr>
              <p:cNvPr id="45082" name="Oval 147"/>
              <p:cNvSpPr/>
              <p:nvPr/>
            </p:nvSpPr>
            <p:spPr>
              <a:xfrm>
                <a:off x="117" y="475"/>
                <a:ext cx="560" cy="260"/>
              </a:xfrm>
              <a:prstGeom prst="ellipse">
                <a:avLst/>
              </a:prstGeom>
              <a:solidFill>
                <a:srgbClr val="0F2145">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83" name="Oval 148"/>
              <p:cNvSpPr/>
              <p:nvPr/>
            </p:nvSpPr>
            <p:spPr>
              <a:xfrm>
                <a:off x="0" y="0"/>
                <a:ext cx="664" cy="665"/>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84" name="Oval 149"/>
              <p:cNvSpPr/>
              <p:nvPr/>
            </p:nvSpPr>
            <p:spPr>
              <a:xfrm>
                <a:off x="8" y="4"/>
                <a:ext cx="649" cy="6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85" name="Oval 150"/>
              <p:cNvSpPr/>
              <p:nvPr/>
            </p:nvSpPr>
            <p:spPr>
              <a:xfrm>
                <a:off x="15" y="10"/>
                <a:ext cx="617" cy="606"/>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86" name="Oval 151"/>
              <p:cNvSpPr/>
              <p:nvPr/>
            </p:nvSpPr>
            <p:spPr>
              <a:xfrm>
                <a:off x="51" y="27"/>
                <a:ext cx="549" cy="49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87" name="Text Box 152"/>
              <p:cNvSpPr txBox="1"/>
              <p:nvPr/>
            </p:nvSpPr>
            <p:spPr>
              <a:xfrm>
                <a:off x="291" y="105"/>
                <a:ext cx="71" cy="122"/>
              </a:xfrm>
              <a:prstGeom prst="rect">
                <a:avLst/>
              </a:prstGeom>
              <a:noFill/>
              <a:ln w="9525">
                <a:noFill/>
              </a:ln>
            </p:spPr>
            <p:txBody>
              <a:bodyPr wrap="square" anchor="t">
                <a:spAutoFit/>
              </a:bodyPr>
              <a:p>
                <a:pPr algn="ctr"/>
                <a:endParaRPr lang="zh-CN" altLang="en-US" sz="1400" b="0" dirty="0">
                  <a:latin typeface="HY헤드라인M" pitchFamily="2" charset="-127"/>
                  <a:ea typeface="HY헤드라인M" pitchFamily="2" charset="-127"/>
                </a:endParaRPr>
              </a:p>
            </p:txBody>
          </p:sp>
        </p:grpSp>
        <p:grpSp>
          <p:nvGrpSpPr>
            <p:cNvPr id="45088" name="Group 37"/>
            <p:cNvGrpSpPr/>
            <p:nvPr/>
          </p:nvGrpSpPr>
          <p:grpSpPr>
            <a:xfrm>
              <a:off x="8118" y="1813"/>
              <a:ext cx="1857" cy="1918"/>
              <a:chOff x="0" y="0"/>
              <a:chExt cx="677" cy="735"/>
            </a:xfrm>
          </p:grpSpPr>
          <p:sp>
            <p:nvSpPr>
              <p:cNvPr id="45089" name="Oval 154"/>
              <p:cNvSpPr/>
              <p:nvPr/>
            </p:nvSpPr>
            <p:spPr>
              <a:xfrm>
                <a:off x="117" y="475"/>
                <a:ext cx="560" cy="260"/>
              </a:xfrm>
              <a:prstGeom prst="ellipse">
                <a:avLst/>
              </a:prstGeom>
              <a:solidFill>
                <a:srgbClr val="0F2145">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90" name="Oval 155"/>
              <p:cNvSpPr/>
              <p:nvPr/>
            </p:nvSpPr>
            <p:spPr>
              <a:xfrm>
                <a:off x="0" y="0"/>
                <a:ext cx="664" cy="665"/>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91" name="Oval 156"/>
              <p:cNvSpPr/>
              <p:nvPr/>
            </p:nvSpPr>
            <p:spPr>
              <a:xfrm>
                <a:off x="8" y="4"/>
                <a:ext cx="649" cy="6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92" name="Oval 157"/>
              <p:cNvSpPr/>
              <p:nvPr/>
            </p:nvSpPr>
            <p:spPr>
              <a:xfrm>
                <a:off x="15" y="10"/>
                <a:ext cx="617" cy="606"/>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93" name="Oval 158"/>
              <p:cNvSpPr/>
              <p:nvPr/>
            </p:nvSpPr>
            <p:spPr>
              <a:xfrm>
                <a:off x="51" y="27"/>
                <a:ext cx="549" cy="49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5094" name="Text Box 159"/>
              <p:cNvSpPr txBox="1"/>
              <p:nvPr/>
            </p:nvSpPr>
            <p:spPr>
              <a:xfrm>
                <a:off x="273" y="105"/>
                <a:ext cx="106" cy="184"/>
              </a:xfrm>
              <a:prstGeom prst="rect">
                <a:avLst/>
              </a:prstGeom>
              <a:noFill/>
              <a:ln w="9525">
                <a:noFill/>
              </a:ln>
            </p:spPr>
            <p:txBody>
              <a:bodyPr wrap="square" anchor="t">
                <a:spAutoFit/>
              </a:bodyPr>
              <a:p>
                <a:pPr algn="ctr"/>
                <a:endParaRPr lang="zh-CN" altLang="en-US" sz="1400" b="0" dirty="0">
                  <a:latin typeface="HY헤드라인M" pitchFamily="2" charset="-127"/>
                  <a:ea typeface="HY헤드라인M" pitchFamily="2" charset="-127"/>
                </a:endParaRPr>
              </a:p>
            </p:txBody>
          </p:sp>
        </p:grpSp>
        <p:sp>
          <p:nvSpPr>
            <p:cNvPr id="45095" name="Text Box 173"/>
            <p:cNvSpPr txBox="1"/>
            <p:nvPr/>
          </p:nvSpPr>
          <p:spPr>
            <a:xfrm>
              <a:off x="2626" y="3796"/>
              <a:ext cx="813" cy="1000"/>
            </a:xfrm>
            <a:prstGeom prst="rect">
              <a:avLst/>
            </a:prstGeom>
            <a:noFill/>
            <a:ln w="9525">
              <a:noFill/>
            </a:ln>
            <a:effectLst>
              <a:outerShdw dist="17961" dir="2699999" algn="ctr" rotWithShape="0">
                <a:schemeClr val="tx1"/>
              </a:outerShdw>
            </a:effectLst>
          </p:spPr>
          <p:txBody>
            <a:bodyPr wrap="square" lIns="0" tIns="0" rIns="0" bIns="0" anchor="t">
              <a:spAutoFit/>
            </a:bodyPr>
            <a:p>
              <a:pPr marL="342900" indent="-342900" algn="ctr"/>
              <a:r>
                <a:rPr lang="en-US" altLang="zh-CN" dirty="0">
                  <a:solidFill>
                    <a:schemeClr val="tx1"/>
                  </a:solidFill>
                  <a:latin typeface="黑体" panose="02010609060101010101" pitchFamily="49" charset="-122"/>
                  <a:ea typeface="黑体" panose="02010609060101010101" pitchFamily="49" charset="-122"/>
                </a:rPr>
                <a:t>1.</a:t>
              </a:r>
              <a:endParaRPr lang="en-US" altLang="zh-CN" dirty="0">
                <a:solidFill>
                  <a:schemeClr val="tx1"/>
                </a:solidFill>
                <a:latin typeface="黑体" panose="02010609060101010101" pitchFamily="49" charset="-122"/>
                <a:ea typeface="黑体" panose="02010609060101010101" pitchFamily="49" charset="-122"/>
              </a:endParaRPr>
            </a:p>
            <a:p>
              <a:pPr marL="342900" indent="-342900" algn="ctr"/>
              <a:r>
                <a:rPr lang="zh-CN" altLang="en-US" dirty="0">
                  <a:solidFill>
                    <a:schemeClr val="tx1"/>
                  </a:solidFill>
                  <a:latin typeface="黑体" panose="02010609060101010101" pitchFamily="49" charset="-122"/>
                  <a:ea typeface="黑体" panose="02010609060101010101" pitchFamily="49" charset="-122"/>
                </a:rPr>
                <a:t>完整</a:t>
              </a:r>
              <a:endParaRPr lang="zh-CN" altLang="en-US" sz="1800" b="0" dirty="0">
                <a:solidFill>
                  <a:schemeClr val="tx1"/>
                </a:solidFill>
                <a:latin typeface="黑体" panose="02010609060101010101" pitchFamily="49" charset="-122"/>
                <a:ea typeface="黑体" panose="02010609060101010101" pitchFamily="49" charset="-122"/>
              </a:endParaRPr>
            </a:p>
          </p:txBody>
        </p:sp>
        <p:sp>
          <p:nvSpPr>
            <p:cNvPr id="45096" name="Text Box 174"/>
            <p:cNvSpPr txBox="1"/>
            <p:nvPr/>
          </p:nvSpPr>
          <p:spPr>
            <a:xfrm>
              <a:off x="5310" y="2641"/>
              <a:ext cx="1626" cy="1000"/>
            </a:xfrm>
            <a:prstGeom prst="rect">
              <a:avLst/>
            </a:prstGeom>
            <a:noFill/>
            <a:ln w="9525">
              <a:noFill/>
            </a:ln>
            <a:effectLst>
              <a:outerShdw dist="17961" dir="2699999" algn="ctr" rotWithShape="0">
                <a:schemeClr val="tx1"/>
              </a:outerShdw>
            </a:effectLst>
          </p:spPr>
          <p:txBody>
            <a:bodyPr wrap="square" lIns="0" tIns="0" rIns="0" bIns="0" anchor="t">
              <a:spAutoFit/>
            </a:bodyPr>
            <a:p>
              <a:pPr marL="342900" indent="-342900" algn="ctr"/>
              <a:r>
                <a:rPr lang="zh-CN" altLang="en-US" dirty="0">
                  <a:solidFill>
                    <a:schemeClr val="tx1"/>
                  </a:solidFill>
                  <a:latin typeface="黑体" panose="02010609060101010101" pitchFamily="49" charset="-122"/>
                  <a:ea typeface="黑体" panose="02010609060101010101" pitchFamily="49" charset="-122"/>
                </a:rPr>
                <a:t> </a:t>
              </a:r>
              <a:r>
                <a:rPr lang="en-US" altLang="zh-CN" dirty="0">
                  <a:solidFill>
                    <a:schemeClr val="tx1"/>
                  </a:solidFill>
                  <a:latin typeface="黑体" panose="02010609060101010101" pitchFamily="49" charset="-122"/>
                  <a:ea typeface="黑体" panose="02010609060101010101" pitchFamily="49" charset="-122"/>
                </a:rPr>
                <a:t>2.</a:t>
              </a:r>
              <a:endParaRPr lang="en-US" altLang="zh-CN" dirty="0">
                <a:solidFill>
                  <a:schemeClr val="tx1"/>
                </a:solidFill>
                <a:latin typeface="黑体" panose="02010609060101010101" pitchFamily="49" charset="-122"/>
                <a:ea typeface="黑体" panose="02010609060101010101" pitchFamily="49" charset="-122"/>
              </a:endParaRPr>
            </a:p>
            <a:p>
              <a:pPr marL="342900" indent="-342900" algn="ctr"/>
              <a:r>
                <a:rPr lang="zh-CN" altLang="en-US" dirty="0">
                  <a:solidFill>
                    <a:schemeClr val="tx1"/>
                  </a:solidFill>
                  <a:latin typeface="黑体" panose="02010609060101010101" pitchFamily="49" charset="-122"/>
                  <a:ea typeface="黑体" panose="02010609060101010101" pitchFamily="49" charset="-122"/>
                </a:rPr>
                <a:t>清晰简单</a:t>
              </a:r>
              <a:endParaRPr lang="zh-CN" altLang="en-US" sz="1800" b="0" dirty="0">
                <a:solidFill>
                  <a:schemeClr val="tx1"/>
                </a:solidFill>
                <a:latin typeface="黑体" panose="02010609060101010101" pitchFamily="49" charset="-122"/>
                <a:ea typeface="黑体" panose="02010609060101010101" pitchFamily="49" charset="-122"/>
              </a:endParaRPr>
            </a:p>
          </p:txBody>
        </p:sp>
        <p:sp>
          <p:nvSpPr>
            <p:cNvPr id="45097" name="Text Box 177"/>
            <p:cNvSpPr txBox="1"/>
            <p:nvPr/>
          </p:nvSpPr>
          <p:spPr>
            <a:xfrm>
              <a:off x="8654" y="2038"/>
              <a:ext cx="813" cy="1000"/>
            </a:xfrm>
            <a:prstGeom prst="rect">
              <a:avLst/>
            </a:prstGeom>
            <a:noFill/>
            <a:ln w="9525">
              <a:noFill/>
            </a:ln>
            <a:effectLst>
              <a:outerShdw dist="17961" dir="2699999" algn="ctr" rotWithShape="0">
                <a:schemeClr val="tx1"/>
              </a:outerShdw>
            </a:effectLst>
          </p:spPr>
          <p:txBody>
            <a:bodyPr wrap="square" lIns="0" tIns="0" rIns="0" bIns="0" anchor="t">
              <a:spAutoFit/>
            </a:bodyPr>
            <a:p>
              <a:pPr marL="342900" indent="-342900" algn="ctr"/>
              <a:r>
                <a:rPr lang="en-US" altLang="zh-CN" dirty="0">
                  <a:solidFill>
                    <a:schemeClr val="tx1"/>
                  </a:solidFill>
                  <a:latin typeface="黑体" panose="02010609060101010101" pitchFamily="49" charset="-122"/>
                  <a:ea typeface="黑体" panose="02010609060101010101" pitchFamily="49" charset="-122"/>
                </a:rPr>
                <a:t>3.</a:t>
              </a:r>
              <a:endParaRPr lang="en-US" altLang="zh-CN" dirty="0">
                <a:solidFill>
                  <a:schemeClr val="tx1"/>
                </a:solidFill>
                <a:latin typeface="黑体" panose="02010609060101010101" pitchFamily="49" charset="-122"/>
                <a:ea typeface="黑体" panose="02010609060101010101" pitchFamily="49" charset="-122"/>
              </a:endParaRPr>
            </a:p>
            <a:p>
              <a:pPr marL="342900" indent="-342900" algn="ctr"/>
              <a:r>
                <a:rPr lang="zh-CN" altLang="en-US" dirty="0">
                  <a:solidFill>
                    <a:schemeClr val="tx1"/>
                  </a:solidFill>
                  <a:latin typeface="黑体" panose="02010609060101010101" pitchFamily="49" charset="-122"/>
                  <a:ea typeface="黑体" panose="02010609060101010101" pitchFamily="49" charset="-122"/>
                </a:rPr>
                <a:t>实用</a:t>
              </a:r>
              <a:endParaRPr lang="zh-CN" altLang="en-US" sz="1800" b="0" dirty="0">
                <a:solidFill>
                  <a:schemeClr val="tx1"/>
                </a:solidFill>
                <a:latin typeface="黑体" panose="02010609060101010101" pitchFamily="49" charset="-122"/>
                <a:ea typeface="黑体" panose="02010609060101010101" pitchFamily="49" charset="-122"/>
              </a:endParaRPr>
            </a:p>
          </p:txBody>
        </p:sp>
        <p:sp>
          <p:nvSpPr>
            <p:cNvPr id="45098" name="Text Box 178"/>
            <p:cNvSpPr txBox="1"/>
            <p:nvPr/>
          </p:nvSpPr>
          <p:spPr>
            <a:xfrm>
              <a:off x="11651" y="338"/>
              <a:ext cx="1626" cy="1000"/>
            </a:xfrm>
            <a:prstGeom prst="rect">
              <a:avLst/>
            </a:prstGeom>
            <a:noFill/>
            <a:ln w="9525">
              <a:noFill/>
            </a:ln>
            <a:effectLst>
              <a:outerShdw dist="17961" dir="2699999" algn="ctr" rotWithShape="0">
                <a:schemeClr val="tx1"/>
              </a:outerShdw>
            </a:effectLst>
          </p:spPr>
          <p:txBody>
            <a:bodyPr wrap="square" lIns="0" tIns="0" rIns="0" bIns="0" anchor="t">
              <a:spAutoFit/>
            </a:bodyPr>
            <a:p>
              <a:pPr marL="342900" indent="-342900" algn="ctr"/>
              <a:r>
                <a:rPr lang="en-US" altLang="zh-CN" dirty="0">
                  <a:solidFill>
                    <a:schemeClr val="tx1"/>
                  </a:solidFill>
                  <a:latin typeface="黑体" panose="02010609060101010101" pitchFamily="49" charset="-122"/>
                  <a:ea typeface="黑体" panose="02010609060101010101" pitchFamily="49" charset="-122"/>
                </a:rPr>
                <a:t>4.</a:t>
              </a:r>
              <a:endParaRPr lang="en-US" altLang="zh-CN" dirty="0">
                <a:solidFill>
                  <a:schemeClr val="tx1"/>
                </a:solidFill>
                <a:latin typeface="黑体" panose="02010609060101010101" pitchFamily="49" charset="-122"/>
                <a:ea typeface="黑体" panose="02010609060101010101" pitchFamily="49" charset="-122"/>
              </a:endParaRPr>
            </a:p>
            <a:p>
              <a:pPr marL="342900" indent="-342900" algn="ctr"/>
              <a:r>
                <a:rPr lang="zh-CN" altLang="en-US" dirty="0">
                  <a:solidFill>
                    <a:schemeClr val="tx1"/>
                  </a:solidFill>
                  <a:latin typeface="黑体" panose="02010609060101010101" pitchFamily="49" charset="-122"/>
                  <a:ea typeface="黑体" panose="02010609060101010101" pitchFamily="49" charset="-122"/>
                </a:rPr>
                <a:t>格式统一</a:t>
              </a:r>
              <a:endParaRPr lang="zh-CN" altLang="en-US" sz="1800" b="0" dirty="0">
                <a:solidFill>
                  <a:schemeClr val="tx1"/>
                </a:solidFill>
                <a:latin typeface="黑体" panose="02010609060101010101" pitchFamily="49" charset="-122"/>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图片 1" descr="timg"/>
          <p:cNvPicPr>
            <a:picLocks noChangeAspect="1"/>
          </p:cNvPicPr>
          <p:nvPr/>
        </p:nvPicPr>
        <p:blipFill>
          <a:blip r:embed="rId1">
            <a:clrChange>
              <a:clrFrom>
                <a:srgbClr val="FFFFFF"/>
              </a:clrFrom>
              <a:clrTo>
                <a:srgbClr val="FFFFFF">
                  <a:alpha val="0"/>
                </a:srgbClr>
              </a:clrTo>
            </a:clrChange>
          </a:blip>
          <a:srcRect l="11395"/>
          <a:stretch>
            <a:fillRect/>
          </a:stretch>
        </p:blipFill>
        <p:spPr>
          <a:xfrm>
            <a:off x="201613" y="1820863"/>
            <a:ext cx="3189287" cy="4321175"/>
          </a:xfrm>
          <a:prstGeom prst="rect">
            <a:avLst/>
          </a:prstGeom>
          <a:noFill/>
          <a:ln w="9525">
            <a:noFill/>
          </a:ln>
        </p:spPr>
      </p:pic>
      <p:sp>
        <p:nvSpPr>
          <p:cNvPr id="46082"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三、工作说明书范例</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9311" name="Text Box 47" descr="金融10"/>
          <p:cNvSpPr txBox="1">
            <a:spLocks noChangeArrowheads="1"/>
          </p:cNvSpPr>
          <p:nvPr/>
        </p:nvSpPr>
        <p:spPr bwMode="auto">
          <a:xfrm>
            <a:off x="2916238" y="2493963"/>
            <a:ext cx="7440613" cy="3784600"/>
          </a:xfrm>
          <a:prstGeom prst="rect">
            <a:avLst/>
          </a:prstGeom>
          <a:noFill/>
          <a:ln w="9525">
            <a:noFill/>
            <a:miter lim="800000"/>
          </a:ln>
          <a:effectLst/>
        </p:spPr>
        <p:txBody>
          <a:bodyPr wrap="square">
            <a:spAutoFit/>
          </a:bodyPr>
          <a:lstStyle/>
          <a:p>
            <a:pPr marR="0" defTabSz="914400">
              <a:spcBef>
                <a:spcPct val="50000"/>
              </a:spcBef>
              <a:buClrTx/>
              <a:buSzTx/>
              <a:buFontTx/>
              <a:defRPr/>
            </a:pPr>
            <a:r>
              <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某出版社合作室主任工作说明书（见书如表</a:t>
            </a:r>
            <a:r>
              <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3-5</a:t>
            </a:r>
            <a:r>
              <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所示）</a:t>
            </a:r>
            <a:endPar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r>
              <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生产部经理的工作说明书（见书如表</a:t>
            </a:r>
            <a:r>
              <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3-6</a:t>
            </a:r>
            <a:r>
              <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所示）。 </a:t>
            </a:r>
            <a:endPar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r>
              <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hlinkClick r:id="rId2" action="ppaction://hlinkfile"/>
              </a:rPr>
              <a:t>岗位说明书格式样例</a:t>
            </a:r>
            <a:r>
              <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hlinkClick r:id="rId2" action="ppaction://hlinkfile"/>
              </a:rPr>
              <a:t>3</a:t>
            </a:r>
            <a:endPar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r>
              <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hlinkClick r:id="rId3" action="ppaction://hlinkfile"/>
              </a:rPr>
              <a:t>岗位说明书完成样例</a:t>
            </a:r>
            <a:r>
              <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hlinkClick r:id="rId3" action="ppaction://hlinkfile"/>
              </a:rPr>
              <a:t>4</a:t>
            </a:r>
            <a:endPar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r>
              <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hlinkClick r:id="rId4" action="ppaction://hlinkfile"/>
              </a:rPr>
              <a:t>岗位说明书汇编手册样例</a:t>
            </a:r>
            <a:r>
              <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hlinkClick r:id="rId4" action="ppaction://hlinkfile"/>
              </a:rPr>
              <a:t>5</a:t>
            </a:r>
            <a:endParaRPr kumimoji="0" lang="en-US" altLang="zh-CN"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endPar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endParaRPr kumimoji="0" lang="zh-CN" altLang="en-US" sz="2400"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4294967295"/>
          </p:nvPr>
        </p:nvSpPr>
        <p:spPr>
          <a:xfrm>
            <a:off x="1949766" y="1897377"/>
            <a:ext cx="8153400" cy="2606675"/>
          </a:xfr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2"/>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tx2"/>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2"/>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tx2"/>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679575" y="1949450"/>
            <a:ext cx="3508375" cy="3516313"/>
          </a:xfrm>
          <a:prstGeom prst="rect">
            <a:avLst/>
          </a:prstGeom>
          <a:noFill/>
          <a:ln w="9525">
            <a:noFill/>
          </a:ln>
        </p:spPr>
      </p:pic>
      <p:sp>
        <p:nvSpPr>
          <p:cNvPr id="2" name="文本框 1"/>
          <p:cNvSpPr txBox="1"/>
          <p:nvPr/>
        </p:nvSpPr>
        <p:spPr>
          <a:xfrm>
            <a:off x="2266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4346575" y="2713038"/>
            <a:ext cx="6119813" cy="22447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制定岗位分析</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进行工作设计</a:t>
            </a:r>
            <a:endPar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编制工作说明书</a:t>
            </a:r>
            <a:endParaRPr lang="zh-CN" altLang="en-US" sz="2800"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4"/>
          <p:cNvGrpSpPr/>
          <p:nvPr/>
        </p:nvGrpSpPr>
        <p:grpSpPr>
          <a:xfrm>
            <a:off x="2805113" y="1744663"/>
            <a:ext cx="6581775" cy="4335462"/>
            <a:chOff x="928688" y="857250"/>
            <a:chExt cx="7500937" cy="5143500"/>
          </a:xfrm>
        </p:grpSpPr>
        <p:pic>
          <p:nvPicPr>
            <p:cNvPr id="35842"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928688" y="857250"/>
              <a:ext cx="7500937" cy="5143500"/>
            </a:xfrm>
            <a:prstGeom prst="rect">
              <a:avLst/>
            </a:prstGeom>
            <a:noFill/>
            <a:ln w="9525">
              <a:noFill/>
            </a:ln>
          </p:spPr>
        </p:pic>
        <p:sp>
          <p:nvSpPr>
            <p:cNvPr id="3" name="Text Box 19" descr="金融10"/>
            <p:cNvSpPr txBox="1">
              <a:spLocks noChangeArrowheads="1"/>
            </p:cNvSpPr>
            <p:nvPr/>
          </p:nvSpPr>
          <p:spPr bwMode="auto">
            <a:xfrm>
              <a:off x="1576388" y="2174875"/>
              <a:ext cx="3270250" cy="400050"/>
            </a:xfrm>
            <a:prstGeom prst="rect">
              <a:avLst/>
            </a:prstGeom>
            <a:noFill/>
            <a:ln w="9525">
              <a:noFill/>
              <a:miter lim="800000"/>
            </a:ln>
            <a:effectLst/>
          </p:spPr>
          <p:txBody>
            <a:bodyPr>
              <a:spAutoFit/>
            </a:bodyPr>
            <a:lstStyle/>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4" name="Text Box 20" descr="金融10"/>
            <p:cNvSpPr txBox="1">
              <a:spLocks noChangeArrowheads="1"/>
            </p:cNvSpPr>
            <p:nvPr/>
          </p:nvSpPr>
          <p:spPr bwMode="auto">
            <a:xfrm>
              <a:off x="1664670" y="3046326"/>
              <a:ext cx="6028973" cy="765348"/>
            </a:xfrm>
            <a:prstGeom prst="rect">
              <a:avLst/>
            </a:prstGeom>
            <a:noFill/>
            <a:ln w="9525">
              <a:noFill/>
              <a:miter lim="800000"/>
            </a:ln>
            <a:effectLst/>
          </p:spPr>
          <p:txBody>
            <a:bodyPr wrap="square">
              <a:spAutoFit/>
            </a:bodyPr>
            <a:lstStyle/>
            <a:p>
              <a:pPr marR="0" algn="ctr" defTabSz="914400">
                <a:buClrTx/>
                <a:buSzTx/>
                <a:buFontTx/>
                <a:defRPr/>
              </a:pPr>
              <a:r>
                <a:rPr kumimoji="0" lang="zh-CN" altLang="en-US" sz="36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任务三：编制工作说明书</a:t>
              </a:r>
              <a:endParaRPr kumimoji="0" lang="en-US" altLang="zh-CN" sz="36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一、工作说明书的内容</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0069" name="Rectangle 21"/>
          <p:cNvSpPr/>
          <p:nvPr/>
        </p:nvSpPr>
        <p:spPr>
          <a:xfrm>
            <a:off x="6816725" y="1700213"/>
            <a:ext cx="2160588"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（一）工作标识</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22"/>
          <p:cNvGrpSpPr/>
          <p:nvPr/>
        </p:nvGrpSpPr>
        <p:grpSpPr>
          <a:xfrm>
            <a:off x="2640013" y="2419350"/>
            <a:ext cx="6049962" cy="3700463"/>
            <a:chOff x="0" y="0"/>
            <a:chExt cx="3946" cy="2694"/>
          </a:xfrm>
        </p:grpSpPr>
        <p:sp>
          <p:nvSpPr>
            <p:cNvPr id="130071" name="任意多边形 5"/>
            <p:cNvSpPr/>
            <p:nvPr/>
          </p:nvSpPr>
          <p:spPr bwMode="auto">
            <a:xfrm>
              <a:off x="966" y="1370"/>
              <a:ext cx="1043" cy="1321"/>
            </a:xfrm>
            <a:custGeom>
              <a:avLst/>
              <a:gdLst/>
              <a:ahLst/>
              <a:cxnLst>
                <a:cxn ang="0">
                  <a:pos x="1011" y="0"/>
                </a:cxn>
                <a:cxn ang="0">
                  <a:pos x="1145628" y="685142"/>
                </a:cxn>
                <a:cxn ang="0">
                  <a:pos x="1145628" y="1568011"/>
                </a:cxn>
                <a:cxn ang="0">
                  <a:pos x="0" y="580039"/>
                </a:cxn>
                <a:cxn ang="0">
                  <a:pos x="1011" y="0"/>
                </a:cxn>
              </a:cxnLst>
              <a:rect l="0" t="0" r="r" b="b"/>
              <a:pathLst>
                <a:path w="1145628" h="1568011">
                  <a:moveTo>
                    <a:pt x="1011" y="0"/>
                  </a:moveTo>
                  <a:lnTo>
                    <a:pt x="1145628" y="685142"/>
                  </a:lnTo>
                  <a:lnTo>
                    <a:pt x="1145628" y="1568011"/>
                  </a:lnTo>
                  <a:lnTo>
                    <a:pt x="0" y="580039"/>
                  </a:lnTo>
                  <a:lnTo>
                    <a:pt x="1011" y="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rgbClr val="F2F2F2"/>
              </a:solidFill>
              <a:rou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0072" name="任意多边形 6"/>
            <p:cNvSpPr/>
            <p:nvPr/>
          </p:nvSpPr>
          <p:spPr bwMode="auto">
            <a:xfrm>
              <a:off x="2008" y="1336"/>
              <a:ext cx="1003" cy="1358"/>
            </a:xfrm>
            <a:custGeom>
              <a:avLst/>
              <a:gdLst/>
              <a:ahLst/>
              <a:cxnLst>
                <a:cxn ang="0">
                  <a:pos x="0" y="725214"/>
                </a:cxn>
                <a:cxn ang="0">
                  <a:pos x="2312" y="1611448"/>
                </a:cxn>
                <a:cxn ang="0">
                  <a:pos x="1072056" y="588580"/>
                </a:cxn>
                <a:cxn ang="0">
                  <a:pos x="1072056" y="0"/>
                </a:cxn>
                <a:cxn ang="0">
                  <a:pos x="0" y="725214"/>
                </a:cxn>
              </a:cxnLst>
              <a:rect l="0" t="0" r="r" b="b"/>
              <a:pathLst>
                <a:path w="1072056" h="1611448">
                  <a:moveTo>
                    <a:pt x="0" y="725214"/>
                  </a:moveTo>
                  <a:cubicBezTo>
                    <a:pt x="1541" y="1019038"/>
                    <a:pt x="771" y="1317624"/>
                    <a:pt x="2312" y="1611448"/>
                  </a:cubicBezTo>
                  <a:lnTo>
                    <a:pt x="1072056" y="588580"/>
                  </a:lnTo>
                  <a:lnTo>
                    <a:pt x="1072056" y="0"/>
                  </a:lnTo>
                  <a:lnTo>
                    <a:pt x="0" y="725214"/>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rgbClr val="F2F2F2"/>
              </a:solidFill>
              <a:rou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0073" name="任意多边形 9"/>
            <p:cNvSpPr/>
            <p:nvPr/>
          </p:nvSpPr>
          <p:spPr bwMode="auto">
            <a:xfrm>
              <a:off x="46" y="393"/>
              <a:ext cx="1911" cy="956"/>
            </a:xfrm>
            <a:custGeom>
              <a:avLst/>
              <a:gdLst/>
              <a:ahLst/>
              <a:cxnLst>
                <a:cxn ang="0">
                  <a:pos x="1215654" y="1387365"/>
                </a:cxn>
                <a:cxn ang="0">
                  <a:pos x="2575034" y="609600"/>
                </a:cxn>
                <a:cxn ang="0">
                  <a:pos x="1387365" y="0"/>
                </a:cxn>
                <a:cxn ang="0">
                  <a:pos x="0" y="651641"/>
                </a:cxn>
                <a:cxn ang="0">
                  <a:pos x="1215654" y="1387365"/>
                </a:cxn>
              </a:cxnLst>
              <a:rect l="0" t="0" r="r" b="b"/>
              <a:pathLst>
                <a:path w="2575034" h="1387365">
                  <a:moveTo>
                    <a:pt x="1215654" y="1387365"/>
                  </a:moveTo>
                  <a:lnTo>
                    <a:pt x="2575034" y="609600"/>
                  </a:lnTo>
                  <a:lnTo>
                    <a:pt x="1387365" y="0"/>
                  </a:lnTo>
                  <a:lnTo>
                    <a:pt x="0" y="651641"/>
                  </a:lnTo>
                  <a:lnTo>
                    <a:pt x="1215654" y="1387365"/>
                  </a:lnTo>
                  <a:close/>
                </a:path>
              </a:pathLst>
            </a:custGeom>
            <a:gradFill rotWithShape="1">
              <a:gsLst>
                <a:gs pos="0">
                  <a:srgbClr val="119707"/>
                </a:gs>
                <a:gs pos="17999">
                  <a:srgbClr val="119707"/>
                </a:gs>
                <a:gs pos="67000">
                  <a:srgbClr val="8AD53F"/>
                </a:gs>
                <a:gs pos="100000">
                  <a:srgbClr val="BCEB6F"/>
                </a:gs>
              </a:gsLst>
              <a:lin ang="5400000" scaled="1"/>
            </a:gradFill>
            <a:ln w="3175" cap="flat" cmpd="sng">
              <a:solidFill>
                <a:schemeClr val="bg1"/>
              </a:solidFill>
              <a:rou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0074" name="任意多边形 10"/>
            <p:cNvSpPr/>
            <p:nvPr/>
          </p:nvSpPr>
          <p:spPr bwMode="auto">
            <a:xfrm>
              <a:off x="1106" y="0"/>
              <a:ext cx="1753" cy="811"/>
            </a:xfrm>
            <a:custGeom>
              <a:avLst/>
              <a:gdLst/>
              <a:ahLst/>
              <a:cxnLst>
                <a:cxn ang="0">
                  <a:pos x="1187669" y="1177159"/>
                </a:cxn>
                <a:cxn ang="0">
                  <a:pos x="2364828" y="536028"/>
                </a:cxn>
                <a:cxn ang="0">
                  <a:pos x="1177159" y="0"/>
                </a:cxn>
                <a:cxn ang="0">
                  <a:pos x="0" y="557049"/>
                </a:cxn>
                <a:cxn ang="0">
                  <a:pos x="1187669" y="1177159"/>
                </a:cxn>
              </a:cxnLst>
              <a:rect l="0" t="0" r="r" b="b"/>
              <a:pathLst>
                <a:path w="2364828" h="1177159">
                  <a:moveTo>
                    <a:pt x="1187669" y="1177159"/>
                  </a:moveTo>
                  <a:lnTo>
                    <a:pt x="2364828" y="536028"/>
                  </a:lnTo>
                  <a:lnTo>
                    <a:pt x="1177159" y="0"/>
                  </a:lnTo>
                  <a:lnTo>
                    <a:pt x="0" y="557049"/>
                  </a:lnTo>
                  <a:lnTo>
                    <a:pt x="1187669" y="1177159"/>
                  </a:lnTo>
                  <a:close/>
                </a:path>
              </a:pathLst>
            </a:custGeom>
            <a:gradFill rotWithShape="1">
              <a:gsLst>
                <a:gs pos="0">
                  <a:srgbClr val="006A96"/>
                </a:gs>
                <a:gs pos="19000">
                  <a:srgbClr val="006A96"/>
                </a:gs>
                <a:gs pos="40000">
                  <a:srgbClr val="009AD9"/>
                </a:gs>
                <a:gs pos="92000">
                  <a:srgbClr val="00B8FF"/>
                </a:gs>
              </a:gsLst>
              <a:lin ang="5400000" scaled="1"/>
            </a:gradFill>
            <a:ln w="3175" cap="flat" cmpd="sng">
              <a:solidFill>
                <a:schemeClr val="bg1"/>
              </a:solidFill>
              <a:rou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0075" name="任意多边形 11"/>
            <p:cNvSpPr/>
            <p:nvPr/>
          </p:nvSpPr>
          <p:spPr bwMode="auto">
            <a:xfrm>
              <a:off x="46" y="847"/>
              <a:ext cx="904" cy="1003"/>
            </a:xfrm>
            <a:custGeom>
              <a:avLst/>
              <a:gdLst/>
              <a:ahLst/>
              <a:cxnLst>
                <a:cxn ang="0">
                  <a:pos x="962324" y="590550"/>
                </a:cxn>
                <a:cxn ang="0">
                  <a:pos x="966952" y="1187669"/>
                </a:cxn>
                <a:cxn ang="0">
                  <a:pos x="0" y="304800"/>
                </a:cxn>
                <a:cxn ang="0">
                  <a:pos x="0" y="0"/>
                </a:cxn>
                <a:cxn ang="0">
                  <a:pos x="962324" y="590550"/>
                </a:cxn>
              </a:cxnLst>
              <a:rect l="0" t="0" r="r" b="b"/>
              <a:pathLst>
                <a:path w="966952" h="1187669">
                  <a:moveTo>
                    <a:pt x="962324" y="590550"/>
                  </a:moveTo>
                  <a:cubicBezTo>
                    <a:pt x="963867" y="789590"/>
                    <a:pt x="965409" y="988629"/>
                    <a:pt x="966952" y="1187669"/>
                  </a:cubicBezTo>
                  <a:lnTo>
                    <a:pt x="0" y="304800"/>
                  </a:lnTo>
                  <a:lnTo>
                    <a:pt x="0" y="0"/>
                  </a:lnTo>
                  <a:lnTo>
                    <a:pt x="962324" y="590550"/>
                  </a:lnTo>
                  <a:close/>
                </a:path>
              </a:pathLst>
            </a:cu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36873" name="Group 28"/>
            <p:cNvGrpSpPr/>
            <p:nvPr/>
          </p:nvGrpSpPr>
          <p:grpSpPr>
            <a:xfrm>
              <a:off x="0" y="847"/>
              <a:ext cx="3946" cy="1740"/>
              <a:chOff x="0" y="0"/>
              <a:chExt cx="4346309" cy="2063819"/>
            </a:xfrm>
          </p:grpSpPr>
          <p:grpSp>
            <p:nvGrpSpPr>
              <p:cNvPr id="36874" name="Group 29"/>
              <p:cNvGrpSpPr/>
              <p:nvPr/>
            </p:nvGrpSpPr>
            <p:grpSpPr>
              <a:xfrm>
                <a:off x="0" y="0"/>
                <a:ext cx="4346309" cy="2004029"/>
                <a:chOff x="0" y="0"/>
                <a:chExt cx="4346309" cy="2004029"/>
              </a:xfrm>
            </p:grpSpPr>
            <p:pic>
              <p:nvPicPr>
                <p:cNvPr id="36875" name="任意多边形 17"/>
                <p:cNvPicPr/>
                <p:nvPr/>
              </p:nvPicPr>
              <p:blipFill>
                <a:blip r:embed="rId1"/>
                <a:stretch>
                  <a:fillRect/>
                </a:stretch>
              </p:blipFill>
              <p:spPr>
                <a:xfrm>
                  <a:off x="-1464" y="42765"/>
                  <a:ext cx="2231136" cy="1956816"/>
                </a:xfrm>
                <a:prstGeom prst="rect">
                  <a:avLst/>
                </a:prstGeom>
                <a:noFill/>
                <a:ln w="9525">
                  <a:noFill/>
                </a:ln>
              </p:spPr>
            </p:pic>
            <p:pic>
              <p:nvPicPr>
                <p:cNvPr id="36876" name="任意多边形 18"/>
                <p:cNvPicPr/>
                <p:nvPr/>
              </p:nvPicPr>
              <p:blipFill>
                <a:blip r:embed="rId2"/>
                <a:stretch>
                  <a:fillRect/>
                </a:stretch>
              </p:blipFill>
              <p:spPr>
                <a:xfrm>
                  <a:off x="2211384" y="93"/>
                  <a:ext cx="2139696" cy="2011680"/>
                </a:xfrm>
                <a:prstGeom prst="rect">
                  <a:avLst/>
                </a:prstGeom>
                <a:noFill/>
                <a:ln w="9525">
                  <a:noFill/>
                </a:ln>
              </p:spPr>
            </p:pic>
          </p:grpSp>
          <p:grpSp>
            <p:nvGrpSpPr>
              <p:cNvPr id="36877" name="Group 32"/>
              <p:cNvGrpSpPr/>
              <p:nvPr/>
            </p:nvGrpSpPr>
            <p:grpSpPr>
              <a:xfrm>
                <a:off x="20665" y="5343"/>
                <a:ext cx="4320478" cy="2058476"/>
                <a:chOff x="0" y="0"/>
                <a:chExt cx="4320478" cy="2058476"/>
              </a:xfrm>
            </p:grpSpPr>
            <p:pic>
              <p:nvPicPr>
                <p:cNvPr id="36878" name="任意多边形 15"/>
                <p:cNvPicPr/>
                <p:nvPr/>
              </p:nvPicPr>
              <p:blipFill>
                <a:blip r:embed="rId3"/>
                <a:stretch>
                  <a:fillRect/>
                </a:stretch>
              </p:blipFill>
              <p:spPr>
                <a:xfrm>
                  <a:off x="2255" y="49614"/>
                  <a:ext cx="2194560" cy="2005584"/>
                </a:xfrm>
                <a:prstGeom prst="rect">
                  <a:avLst/>
                </a:prstGeom>
                <a:noFill/>
                <a:ln w="9525">
                  <a:noFill/>
                </a:ln>
              </p:spPr>
            </p:pic>
            <p:pic>
              <p:nvPicPr>
                <p:cNvPr id="36879" name="任意多边形 16"/>
                <p:cNvPicPr/>
                <p:nvPr/>
              </p:nvPicPr>
              <p:blipFill>
                <a:blip r:embed="rId4"/>
                <a:stretch>
                  <a:fillRect/>
                </a:stretch>
              </p:blipFill>
              <p:spPr>
                <a:xfrm>
                  <a:off x="2190719" y="846"/>
                  <a:ext cx="2133600" cy="2066544"/>
                </a:xfrm>
                <a:prstGeom prst="rect">
                  <a:avLst/>
                </a:prstGeom>
                <a:noFill/>
                <a:ln w="9525">
                  <a:noFill/>
                </a:ln>
              </p:spPr>
            </p:pic>
          </p:grpSp>
        </p:grpSp>
        <p:sp>
          <p:nvSpPr>
            <p:cNvPr id="130083" name="任意多边形 4"/>
            <p:cNvSpPr/>
            <p:nvPr/>
          </p:nvSpPr>
          <p:spPr bwMode="auto">
            <a:xfrm>
              <a:off x="3024" y="785"/>
              <a:ext cx="865" cy="1023"/>
            </a:xfrm>
            <a:custGeom>
              <a:avLst/>
              <a:gdLst/>
              <a:ahLst/>
              <a:cxnLst>
                <a:cxn ang="0">
                  <a:pos x="0" y="633002"/>
                </a:cxn>
                <a:cxn ang="0">
                  <a:pos x="16669" y="1208690"/>
                </a:cxn>
                <a:cxn ang="0">
                  <a:pos x="952089" y="336331"/>
                </a:cxn>
                <a:cxn ang="0">
                  <a:pos x="952089" y="0"/>
                </a:cxn>
                <a:cxn ang="0">
                  <a:pos x="0" y="633002"/>
                </a:cxn>
              </a:cxnLst>
              <a:rect l="0" t="0" r="r" b="b"/>
              <a:pathLst>
                <a:path w="952089" h="1208690">
                  <a:moveTo>
                    <a:pt x="0" y="633002"/>
                  </a:moveTo>
                  <a:lnTo>
                    <a:pt x="16669" y="1208690"/>
                  </a:lnTo>
                  <a:lnTo>
                    <a:pt x="952089" y="336331"/>
                  </a:lnTo>
                  <a:lnTo>
                    <a:pt x="952089" y="0"/>
                  </a:lnTo>
                  <a:lnTo>
                    <a:pt x="0" y="633002"/>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0084" name="任意多边形 7"/>
            <p:cNvSpPr/>
            <p:nvPr/>
          </p:nvSpPr>
          <p:spPr bwMode="auto">
            <a:xfrm>
              <a:off x="965" y="831"/>
              <a:ext cx="2046" cy="1130"/>
            </a:xfrm>
            <a:custGeom>
              <a:avLst/>
              <a:gdLst/>
              <a:ahLst/>
              <a:cxnLst>
                <a:cxn ang="0">
                  <a:pos x="1397876" y="1639613"/>
                </a:cxn>
                <a:cxn ang="0">
                  <a:pos x="0" y="777765"/>
                </a:cxn>
                <a:cxn ang="0">
                  <a:pos x="1366345" y="0"/>
                </a:cxn>
                <a:cxn ang="0">
                  <a:pos x="2753711" y="735724"/>
                </a:cxn>
                <a:cxn ang="0">
                  <a:pos x="1397876" y="1639613"/>
                </a:cxn>
              </a:cxnLst>
              <a:rect l="0" t="0" r="r" b="b"/>
              <a:pathLst>
                <a:path w="2753711" h="1639613">
                  <a:moveTo>
                    <a:pt x="1397876" y="1639613"/>
                  </a:moveTo>
                  <a:lnTo>
                    <a:pt x="0" y="777765"/>
                  </a:lnTo>
                  <a:lnTo>
                    <a:pt x="1366345" y="0"/>
                  </a:lnTo>
                  <a:lnTo>
                    <a:pt x="2753711" y="735724"/>
                  </a:lnTo>
                  <a:lnTo>
                    <a:pt x="1397876" y="1639613"/>
                  </a:lnTo>
                  <a:close/>
                </a:path>
              </a:pathLst>
            </a:custGeom>
            <a:gradFill rotWithShape="1">
              <a:gsLst>
                <a:gs pos="0">
                  <a:srgbClr val="BE1247"/>
                </a:gs>
                <a:gs pos="27000">
                  <a:srgbClr val="D2144F"/>
                </a:gs>
                <a:gs pos="66000">
                  <a:srgbClr val="F87477"/>
                </a:gs>
                <a:gs pos="100000">
                  <a:srgbClr val="FA9496"/>
                </a:gs>
              </a:gsLst>
              <a:lin ang="5400000" scaled="1"/>
            </a:gradFill>
            <a:ln w="3175" cap="flat" cmpd="sng">
              <a:solidFill>
                <a:srgbClr val="F2F2F2"/>
              </a:solidFill>
              <a:rou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0085" name="任意多边形 8"/>
            <p:cNvSpPr/>
            <p:nvPr/>
          </p:nvSpPr>
          <p:spPr bwMode="auto">
            <a:xfrm>
              <a:off x="2008" y="378"/>
              <a:ext cx="1895" cy="943"/>
            </a:xfrm>
            <a:custGeom>
              <a:avLst/>
              <a:gdLst/>
              <a:ahLst/>
              <a:cxnLst>
                <a:cxn ang="0">
                  <a:pos x="1366345" y="1366345"/>
                </a:cxn>
                <a:cxn ang="0">
                  <a:pos x="0" y="630621"/>
                </a:cxn>
                <a:cxn ang="0">
                  <a:pos x="1187669" y="0"/>
                </a:cxn>
                <a:cxn ang="0">
                  <a:pos x="2543503" y="609600"/>
                </a:cxn>
                <a:cxn ang="0">
                  <a:pos x="1366345" y="1366345"/>
                </a:cxn>
              </a:cxnLst>
              <a:rect l="0" t="0" r="r" b="b"/>
              <a:pathLst>
                <a:path w="2543503" h="1366345">
                  <a:moveTo>
                    <a:pt x="1366345" y="1366345"/>
                  </a:moveTo>
                  <a:lnTo>
                    <a:pt x="0" y="630621"/>
                  </a:lnTo>
                  <a:lnTo>
                    <a:pt x="1187669" y="0"/>
                  </a:lnTo>
                  <a:lnTo>
                    <a:pt x="2543503" y="609600"/>
                  </a:lnTo>
                  <a:lnTo>
                    <a:pt x="1366345" y="1366345"/>
                  </a:lnTo>
                  <a:close/>
                </a:path>
              </a:pathLst>
            </a:custGeom>
            <a:gradFill rotWithShape="1">
              <a:gsLst>
                <a:gs pos="0">
                  <a:srgbClr val="C73E01"/>
                </a:gs>
                <a:gs pos="27000">
                  <a:srgbClr val="FF7711"/>
                </a:gs>
                <a:gs pos="59000">
                  <a:srgbClr val="FFAA01"/>
                </a:gs>
                <a:gs pos="80000">
                  <a:srgbClr val="FFC000"/>
                </a:gs>
                <a:gs pos="100000">
                  <a:srgbClr val="FECE02"/>
                </a:gs>
              </a:gsLst>
              <a:lin ang="5400000" scaled="1"/>
            </a:gradFill>
            <a:ln w="3175" cap="flat" cmpd="sng">
              <a:solidFill>
                <a:schemeClr val="bg1"/>
              </a:solidFill>
              <a:rou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6883" name="TextBox 11"/>
            <p:cNvSpPr txBox="1"/>
            <p:nvPr/>
          </p:nvSpPr>
          <p:spPr>
            <a:xfrm flipH="1">
              <a:off x="1326" y="1251"/>
              <a:ext cx="1324" cy="289"/>
            </a:xfrm>
            <a:prstGeom prst="rect">
              <a:avLst/>
            </a:prstGeom>
            <a:noFill/>
            <a:ln w="9525">
              <a:noFill/>
            </a:ln>
          </p:spPr>
          <p:txBody>
            <a:bodyPr anchor="t">
              <a:spAutoFit/>
            </a:bodyPr>
            <a:p>
              <a:pPr algn="ctr" eaLnBrk="0" hangingPunct="0"/>
              <a:r>
                <a:rPr lang="zh-CN" altLang="en-US" dirty="0">
                  <a:latin typeface="Times New Roman" panose="02020603050405020304" pitchFamily="18" charset="0"/>
                  <a:ea typeface="黑体" panose="02010609060101010101" pitchFamily="49" charset="-122"/>
                </a:rPr>
                <a:t>薪酬标准</a:t>
              </a:r>
              <a:endParaRPr lang="zh-CN" altLang="en-US" dirty="0">
                <a:latin typeface="Times New Roman" panose="02020603050405020304" pitchFamily="18" charset="0"/>
                <a:ea typeface="黑体" panose="02010609060101010101" pitchFamily="49" charset="-122"/>
              </a:endParaRPr>
            </a:p>
          </p:txBody>
        </p:sp>
        <p:sp>
          <p:nvSpPr>
            <p:cNvPr id="36884" name="TextBox 11"/>
            <p:cNvSpPr txBox="1"/>
            <p:nvPr/>
          </p:nvSpPr>
          <p:spPr>
            <a:xfrm flipH="1">
              <a:off x="264" y="694"/>
              <a:ext cx="1323" cy="289"/>
            </a:xfrm>
            <a:prstGeom prst="rect">
              <a:avLst/>
            </a:prstGeom>
            <a:noFill/>
            <a:ln w="9525">
              <a:noFill/>
            </a:ln>
          </p:spPr>
          <p:txBody>
            <a:bodyPr anchor="t">
              <a:spAutoFit/>
            </a:bodyPr>
            <a:p>
              <a:pPr algn="ctr" eaLnBrk="0" hangingPunct="0"/>
              <a:r>
                <a:rPr lang="zh-CN" altLang="en-US" dirty="0">
                  <a:latin typeface="Times New Roman" panose="02020603050405020304" pitchFamily="18" charset="0"/>
                  <a:ea typeface="黑体" panose="02010609060101010101" pitchFamily="49" charset="-122"/>
                </a:rPr>
                <a:t>其他识别标志</a:t>
              </a:r>
              <a:endParaRPr lang="zh-CN" altLang="en-US" dirty="0">
                <a:latin typeface="Times New Roman" panose="02020603050405020304" pitchFamily="18" charset="0"/>
                <a:ea typeface="黑体" panose="02010609060101010101" pitchFamily="49" charset="-122"/>
              </a:endParaRPr>
            </a:p>
          </p:txBody>
        </p:sp>
        <p:sp>
          <p:nvSpPr>
            <p:cNvPr id="36885" name="TextBox 11"/>
            <p:cNvSpPr txBox="1"/>
            <p:nvPr/>
          </p:nvSpPr>
          <p:spPr>
            <a:xfrm flipH="1">
              <a:off x="2317" y="694"/>
              <a:ext cx="1324" cy="289"/>
            </a:xfrm>
            <a:prstGeom prst="rect">
              <a:avLst/>
            </a:prstGeom>
            <a:noFill/>
            <a:ln w="9525">
              <a:noFill/>
            </a:ln>
          </p:spPr>
          <p:txBody>
            <a:bodyPr anchor="t">
              <a:spAutoFit/>
            </a:bodyPr>
            <a:p>
              <a:pPr algn="ctr" eaLnBrk="0" hangingPunct="0"/>
              <a:r>
                <a:rPr lang="zh-CN" altLang="en-US" dirty="0">
                  <a:latin typeface="Times New Roman" panose="02020603050405020304" pitchFamily="18" charset="0"/>
                  <a:ea typeface="黑体" panose="02010609060101010101" pitchFamily="49" charset="-122"/>
                </a:rPr>
                <a:t>直属上下级</a:t>
              </a:r>
              <a:endParaRPr lang="zh-CN" altLang="en-US" dirty="0">
                <a:latin typeface="Times New Roman" panose="02020603050405020304" pitchFamily="18" charset="0"/>
                <a:ea typeface="黑体" panose="02010609060101010101" pitchFamily="49" charset="-122"/>
              </a:endParaRPr>
            </a:p>
          </p:txBody>
        </p:sp>
        <p:sp>
          <p:nvSpPr>
            <p:cNvPr id="36886" name="TextBox 11"/>
            <p:cNvSpPr txBox="1"/>
            <p:nvPr/>
          </p:nvSpPr>
          <p:spPr>
            <a:xfrm flipH="1">
              <a:off x="1321" y="261"/>
              <a:ext cx="1322" cy="289"/>
            </a:xfrm>
            <a:prstGeom prst="rect">
              <a:avLst/>
            </a:prstGeom>
            <a:noFill/>
            <a:ln w="9525">
              <a:noFill/>
            </a:ln>
          </p:spPr>
          <p:txBody>
            <a:bodyPr anchor="t">
              <a:spAutoFit/>
            </a:bodyPr>
            <a:p>
              <a:pPr algn="ctr" eaLnBrk="0" hangingPunct="0"/>
              <a:r>
                <a:rPr lang="zh-CN" altLang="en-US" dirty="0">
                  <a:latin typeface="Times New Roman" panose="02020603050405020304" pitchFamily="18" charset="0"/>
                  <a:ea typeface="黑体" panose="02010609060101010101" pitchFamily="49" charset="-122"/>
                </a:rPr>
                <a:t>岗位名称</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0069"/>
                                        </p:tgtEl>
                                        <p:attrNameLst>
                                          <p:attrName>style.visibility</p:attrName>
                                        </p:attrNameLst>
                                      </p:cBhvr>
                                      <p:to>
                                        <p:strVal val="visible"/>
                                      </p:to>
                                    </p:set>
                                    <p:anim calcmode="lin" valueType="num">
                                      <p:cBhvr additive="base">
                                        <p:cTn id="7" dur="1000" fill="hold"/>
                                        <p:tgtEl>
                                          <p:spTgt spid="130069"/>
                                        </p:tgtEl>
                                        <p:attrNameLst>
                                          <p:attrName>ppt_x</p:attrName>
                                        </p:attrNameLst>
                                      </p:cBhvr>
                                      <p:tavLst>
                                        <p:tav tm="0">
                                          <p:val>
                                            <p:strVal val="#ppt_x"/>
                                          </p:val>
                                        </p:tav>
                                        <p:tav tm="100000">
                                          <p:val>
                                            <p:strVal val="#ppt_x"/>
                                          </p:val>
                                        </p:tav>
                                      </p:tavLst>
                                    </p:anim>
                                    <p:anim calcmode="lin" valueType="num">
                                      <p:cBhvr additive="base">
                                        <p:cTn id="8" dur="1000" fill="hold"/>
                                        <p:tgtEl>
                                          <p:spTgt spid="13006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0069">
                                            <p:txEl>
                                              <p:charRg st="0" end="8"/>
                                            </p:txEl>
                                          </p:spTgt>
                                        </p:tgtEl>
                                        <p:attrNameLst>
                                          <p:attrName>style.visibility</p:attrName>
                                        </p:attrNameLst>
                                      </p:cBhvr>
                                      <p:to>
                                        <p:strVal val="visible"/>
                                      </p:to>
                                    </p:set>
                                    <p:anim calcmode="lin" valueType="num">
                                      <p:cBhvr additive="base">
                                        <p:cTn id="11" dur="1000" fill="hold"/>
                                        <p:tgtEl>
                                          <p:spTgt spid="130069">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0069">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000000"/>
                                          </p:val>
                                        </p:tav>
                                        <p:tav tm="100000">
                                          <p:val>
                                            <p:strVal val="#ppt_w"/>
                                          </p:val>
                                        </p:tav>
                                      </p:tavLst>
                                    </p:anim>
                                    <p:anim calcmode="lin" valueType="num">
                                      <p:cBhvr>
                                        <p:cTn id="18" dur="1000" fill="hold"/>
                                        <p:tgtEl>
                                          <p:spTgt spid="2"/>
                                        </p:tgtEl>
                                        <p:attrNameLst>
                                          <p:attrName>ppt_h</p:attrName>
                                        </p:attrNameLst>
                                      </p:cBhvr>
                                      <p:tavLst>
                                        <p:tav tm="0">
                                          <p:val>
                                            <p:fltVal val="0.00000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000000"/>
                                          </p:val>
                                        </p:tav>
                                        <p:tav tm="100000">
                                          <p:val>
                                            <p:fltVal val="1.000000"/>
                                          </p:val>
                                        </p:tav>
                                      </p:tavLst>
                                    </p:anim>
                                    <p:anim calcmode="lin" valueType="num">
                                      <p:cBhvr>
                                        <p:cTn id="20" dur="1000" fill="hold"/>
                                        <p:tgtEl>
                                          <p:spTgt spid="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一、工作说明书的内容</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1076" name="Rectangle 4"/>
          <p:cNvSpPr/>
          <p:nvPr/>
        </p:nvSpPr>
        <p:spPr>
          <a:xfrm>
            <a:off x="6816725" y="1700213"/>
            <a:ext cx="2592388"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sz="2400" dirty="0">
                <a:solidFill>
                  <a:srgbClr val="204BB6"/>
                </a:solidFill>
                <a:latin typeface="Times New Roman" panose="02020603050405020304" pitchFamily="18" charset="0"/>
                <a:ea typeface="黑体" panose="02010609060101010101" pitchFamily="49" charset="-122"/>
              </a:rPr>
              <a:t>（二）工作综述</a:t>
            </a:r>
            <a:endParaRPr lang="zh-CN" altLang="en-US" sz="2400" dirty="0">
              <a:solidFill>
                <a:srgbClr val="204BB6"/>
              </a:solidFill>
              <a:latin typeface="Times New Roman" panose="02020603050405020304" pitchFamily="18" charset="0"/>
              <a:ea typeface="黑体" panose="02010609060101010101" pitchFamily="49" charset="-122"/>
            </a:endParaRPr>
          </a:p>
        </p:txBody>
      </p:sp>
      <p:pic>
        <p:nvPicPr>
          <p:cNvPr id="131097" name="Picture 25" descr="537e31a5_ad66_4891_9ab0_6d1323168c2f"/>
          <p:cNvPicPr>
            <a:picLocks noChangeAspect="1"/>
          </p:cNvPicPr>
          <p:nvPr/>
        </p:nvPicPr>
        <p:blipFill>
          <a:blip r:embed="rId1">
            <a:clrChange>
              <a:clrFrom>
                <a:srgbClr val="ECECEC"/>
              </a:clrFrom>
              <a:clrTo>
                <a:srgbClr val="ECECEC">
                  <a:alpha val="0"/>
                </a:srgbClr>
              </a:clrTo>
            </a:clrChange>
          </a:blip>
          <a:stretch>
            <a:fillRect/>
          </a:stretch>
        </p:blipFill>
        <p:spPr>
          <a:xfrm>
            <a:off x="1524000" y="1771650"/>
            <a:ext cx="7524750" cy="4597400"/>
          </a:xfrm>
          <a:prstGeom prst="rect">
            <a:avLst/>
          </a:prstGeom>
          <a:noFill/>
          <a:ln w="9525">
            <a:noFill/>
          </a:ln>
        </p:spPr>
      </p:pic>
      <p:sp>
        <p:nvSpPr>
          <p:cNvPr id="131098" name="Text Box 26" descr="金融10"/>
          <p:cNvSpPr txBox="1">
            <a:spLocks noChangeArrowheads="1"/>
          </p:cNvSpPr>
          <p:nvPr/>
        </p:nvSpPr>
        <p:spPr bwMode="auto">
          <a:xfrm>
            <a:off x="3914775" y="2951163"/>
            <a:ext cx="4826000" cy="1938338"/>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2400" kern="1200" cap="none" spc="0" normalizeH="0" baseline="0" noProof="0" dirty="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工作综述又叫工作概述，它描述工作的总体性质，对工作内容和工作目的进行归纳，列出其主要功能或活动，它用以回答为什么这个岗位存在。</a:t>
            </a:r>
            <a:endParaRPr kumimoji="0" lang="zh-CN" altLang="en-US" sz="2400" kern="1200" cap="none" spc="0" normalizeH="0" baseline="0" noProof="0" dirty="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1076"/>
                                        </p:tgtEl>
                                        <p:attrNameLst>
                                          <p:attrName>style.visibility</p:attrName>
                                        </p:attrNameLst>
                                      </p:cBhvr>
                                      <p:to>
                                        <p:strVal val="visible"/>
                                      </p:to>
                                    </p:set>
                                    <p:anim calcmode="lin" valueType="num">
                                      <p:cBhvr additive="base">
                                        <p:cTn id="7" dur="1000" fill="hold"/>
                                        <p:tgtEl>
                                          <p:spTgt spid="131076"/>
                                        </p:tgtEl>
                                        <p:attrNameLst>
                                          <p:attrName>ppt_x</p:attrName>
                                        </p:attrNameLst>
                                      </p:cBhvr>
                                      <p:tavLst>
                                        <p:tav tm="0">
                                          <p:val>
                                            <p:strVal val="#ppt_x"/>
                                          </p:val>
                                        </p:tav>
                                        <p:tav tm="100000">
                                          <p:val>
                                            <p:strVal val="#ppt_x"/>
                                          </p:val>
                                        </p:tav>
                                      </p:tavLst>
                                    </p:anim>
                                    <p:anim calcmode="lin" valueType="num">
                                      <p:cBhvr additive="base">
                                        <p:cTn id="8" dur="1000" fill="hold"/>
                                        <p:tgtEl>
                                          <p:spTgt spid="13107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1076">
                                            <p:txEl>
                                              <p:charRg st="0" end="8"/>
                                            </p:txEl>
                                          </p:spTgt>
                                        </p:tgtEl>
                                        <p:attrNameLst>
                                          <p:attrName>style.visibility</p:attrName>
                                        </p:attrNameLst>
                                      </p:cBhvr>
                                      <p:to>
                                        <p:strVal val="visible"/>
                                      </p:to>
                                    </p:set>
                                    <p:anim calcmode="lin" valueType="num">
                                      <p:cBhvr additive="base">
                                        <p:cTn id="11" dur="1000" fill="hold"/>
                                        <p:tgtEl>
                                          <p:spTgt spid="131076">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1076">
                                            <p:txEl>
                                              <p:charRg st="0" end="8"/>
                                            </p:txEl>
                                          </p:spTgt>
                                        </p:tgtEl>
                                        <p:attrNameLst>
                                          <p:attrName>ppt_y</p:attrName>
                                        </p:attrNameLst>
                                      </p:cBhvr>
                                      <p:tavLst>
                                        <p:tav tm="0">
                                          <p:val>
                                            <p:strVal val="0-#ppt_h/2"/>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131097"/>
                                        </p:tgtEl>
                                        <p:attrNameLst>
                                          <p:attrName>style.visibility</p:attrName>
                                        </p:attrNameLst>
                                      </p:cBhvr>
                                      <p:to>
                                        <p:strVal val="visible"/>
                                      </p:to>
                                    </p:set>
                                    <p:animEffect transition="in" filter="randombar(horizontal)">
                                      <p:cBhvr>
                                        <p:cTn id="15" dur="1000"/>
                                        <p:tgtEl>
                                          <p:spTgt spid="13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一、工作说明书的内容</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2100" name="Rectangle 4"/>
          <p:cNvSpPr/>
          <p:nvPr/>
        </p:nvSpPr>
        <p:spPr>
          <a:xfrm>
            <a:off x="6816725" y="1700213"/>
            <a:ext cx="2160588"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（三）工作联系</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7"/>
          <p:cNvGrpSpPr/>
          <p:nvPr/>
        </p:nvGrpSpPr>
        <p:grpSpPr>
          <a:xfrm>
            <a:off x="1822450" y="2293938"/>
            <a:ext cx="8666163" cy="3222625"/>
            <a:chOff x="0" y="0"/>
            <a:chExt cx="5459" cy="2030"/>
          </a:xfrm>
        </p:grpSpPr>
        <p:sp>
          <p:nvSpPr>
            <p:cNvPr id="38916" name="Rectangle 447"/>
            <p:cNvSpPr/>
            <p:nvPr/>
          </p:nvSpPr>
          <p:spPr>
            <a:xfrm rot="1800000">
              <a:off x="475" y="521"/>
              <a:ext cx="1361" cy="907"/>
            </a:xfrm>
            <a:prstGeom prst="rect">
              <a:avLst/>
            </a:prstGeom>
            <a:solidFill>
              <a:srgbClr val="000000">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17" name="Oval 448"/>
            <p:cNvSpPr/>
            <p:nvPr/>
          </p:nvSpPr>
          <p:spPr>
            <a:xfrm>
              <a:off x="0" y="33"/>
              <a:ext cx="1247" cy="1247"/>
            </a:xfrm>
            <a:prstGeom prst="ellipse">
              <a:avLst/>
            </a:prstGeom>
            <a:solidFill>
              <a:srgbClr val="000000">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18" name="AutoShape 449"/>
            <p:cNvSpPr/>
            <p:nvPr/>
          </p:nvSpPr>
          <p:spPr>
            <a:xfrm>
              <a:off x="1603" y="760"/>
              <a:ext cx="3856" cy="1270"/>
            </a:xfrm>
            <a:prstGeom prst="rightArrow">
              <a:avLst>
                <a:gd name="adj1" fmla="val 67083"/>
                <a:gd name="adj2" fmla="val 18877"/>
              </a:avLst>
            </a:prstGeom>
            <a:solidFill>
              <a:srgbClr val="000000">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19" name="Oval 450"/>
            <p:cNvSpPr/>
            <p:nvPr/>
          </p:nvSpPr>
          <p:spPr>
            <a:xfrm>
              <a:off x="3963" y="771"/>
              <a:ext cx="1247" cy="1247"/>
            </a:xfrm>
            <a:prstGeom prst="ellipse">
              <a:avLst/>
            </a:prstGeom>
            <a:solidFill>
              <a:srgbClr val="000000">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20" name="Oval 451"/>
            <p:cNvSpPr/>
            <p:nvPr/>
          </p:nvSpPr>
          <p:spPr>
            <a:xfrm>
              <a:off x="2670" y="771"/>
              <a:ext cx="1247" cy="1247"/>
            </a:xfrm>
            <a:prstGeom prst="ellipse">
              <a:avLst/>
            </a:prstGeom>
            <a:solidFill>
              <a:srgbClr val="000000">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21" name="Oval 452"/>
            <p:cNvSpPr/>
            <p:nvPr/>
          </p:nvSpPr>
          <p:spPr>
            <a:xfrm>
              <a:off x="1377" y="771"/>
              <a:ext cx="1247" cy="1247"/>
            </a:xfrm>
            <a:prstGeom prst="ellipse">
              <a:avLst/>
            </a:prstGeom>
            <a:solidFill>
              <a:srgbClr val="000000">
                <a:alpha val="29803"/>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22" name="AutoShape 453"/>
            <p:cNvSpPr/>
            <p:nvPr/>
          </p:nvSpPr>
          <p:spPr>
            <a:xfrm>
              <a:off x="1603" y="714"/>
              <a:ext cx="3856" cy="1270"/>
            </a:xfrm>
            <a:prstGeom prst="rightArrow">
              <a:avLst>
                <a:gd name="adj1" fmla="val 67083"/>
                <a:gd name="adj2" fmla="val 18877"/>
              </a:avLst>
            </a:prstGeom>
            <a:solidFill>
              <a:srgbClr val="60AE44"/>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23" name="Rectangle 454"/>
            <p:cNvSpPr/>
            <p:nvPr/>
          </p:nvSpPr>
          <p:spPr>
            <a:xfrm rot="1800000">
              <a:off x="227" y="414"/>
              <a:ext cx="1655" cy="907"/>
            </a:xfrm>
            <a:prstGeom prst="rect">
              <a:avLst/>
            </a:prstGeom>
            <a:solidFill>
              <a:srgbClr val="60AE44"/>
            </a:solidFill>
            <a:ln w="9525">
              <a:noFill/>
            </a:ln>
          </p:spPr>
          <p:txBody>
            <a:bodyPr wrap="none" anchor="ctr"/>
            <a:p>
              <a:pPr>
                <a:buSzTx/>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24" name="Oval 455"/>
            <p:cNvSpPr/>
            <p:nvPr/>
          </p:nvSpPr>
          <p:spPr>
            <a:xfrm>
              <a:off x="3963" y="725"/>
              <a:ext cx="1247" cy="1247"/>
            </a:xfrm>
            <a:prstGeom prst="ellipse">
              <a:avLst/>
            </a:prstGeom>
            <a:solidFill>
              <a:srgbClr val="60AE44"/>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8925" name="Group 17"/>
            <p:cNvGrpSpPr/>
            <p:nvPr/>
          </p:nvGrpSpPr>
          <p:grpSpPr>
            <a:xfrm>
              <a:off x="4133" y="895"/>
              <a:ext cx="907" cy="907"/>
              <a:chOff x="0" y="0"/>
              <a:chExt cx="1230" cy="1232"/>
            </a:xfrm>
          </p:grpSpPr>
          <p:sp>
            <p:nvSpPr>
              <p:cNvPr id="38926" name="Oval 457"/>
              <p:cNvSpPr/>
              <p:nvPr/>
            </p:nvSpPr>
            <p:spPr>
              <a:xfrm>
                <a:off x="0" y="0"/>
                <a:ext cx="1230" cy="123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27" name="Oval 458"/>
              <p:cNvSpPr/>
              <p:nvPr/>
            </p:nvSpPr>
            <p:spPr>
              <a:xfrm>
                <a:off x="15" y="7"/>
                <a:ext cx="1201" cy="12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28" name="Oval 459"/>
              <p:cNvSpPr/>
              <p:nvPr/>
            </p:nvSpPr>
            <p:spPr>
              <a:xfrm>
                <a:off x="27" y="18"/>
                <a:ext cx="1143" cy="112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29" name="Oval 460"/>
              <p:cNvSpPr/>
              <p:nvPr/>
            </p:nvSpPr>
            <p:spPr>
              <a:xfrm>
                <a:off x="94" y="50"/>
                <a:ext cx="1017" cy="91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38930" name="Oval 461"/>
            <p:cNvSpPr/>
            <p:nvPr/>
          </p:nvSpPr>
          <p:spPr>
            <a:xfrm>
              <a:off x="2670" y="725"/>
              <a:ext cx="1247" cy="1247"/>
            </a:xfrm>
            <a:prstGeom prst="ellipse">
              <a:avLst/>
            </a:prstGeom>
            <a:solidFill>
              <a:srgbClr val="60AE44"/>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31" name="Oval 462"/>
            <p:cNvSpPr/>
            <p:nvPr/>
          </p:nvSpPr>
          <p:spPr>
            <a:xfrm>
              <a:off x="1377" y="725"/>
              <a:ext cx="1247" cy="1247"/>
            </a:xfrm>
            <a:prstGeom prst="ellipse">
              <a:avLst/>
            </a:prstGeom>
            <a:solidFill>
              <a:srgbClr val="60AE44"/>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8932" name="Group 24"/>
            <p:cNvGrpSpPr/>
            <p:nvPr/>
          </p:nvGrpSpPr>
          <p:grpSpPr>
            <a:xfrm>
              <a:off x="1547" y="895"/>
              <a:ext cx="907" cy="907"/>
              <a:chOff x="0" y="0"/>
              <a:chExt cx="1230" cy="1232"/>
            </a:xfrm>
          </p:grpSpPr>
          <p:sp>
            <p:nvSpPr>
              <p:cNvPr id="38933" name="Oval 464"/>
              <p:cNvSpPr/>
              <p:nvPr/>
            </p:nvSpPr>
            <p:spPr>
              <a:xfrm>
                <a:off x="0" y="0"/>
                <a:ext cx="1230" cy="123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34" name="Oval 465"/>
              <p:cNvSpPr/>
              <p:nvPr/>
            </p:nvSpPr>
            <p:spPr>
              <a:xfrm>
                <a:off x="15" y="7"/>
                <a:ext cx="1201" cy="12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35" name="Oval 466"/>
              <p:cNvSpPr/>
              <p:nvPr/>
            </p:nvSpPr>
            <p:spPr>
              <a:xfrm>
                <a:off x="27" y="18"/>
                <a:ext cx="1143" cy="112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36" name="Oval 467"/>
              <p:cNvSpPr/>
              <p:nvPr/>
            </p:nvSpPr>
            <p:spPr>
              <a:xfrm>
                <a:off x="94" y="50"/>
                <a:ext cx="1017" cy="91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32125" name="Line 477"/>
            <p:cNvSpPr>
              <a:spLocks noChangeShapeType="1"/>
            </p:cNvSpPr>
            <p:nvPr/>
          </p:nvSpPr>
          <p:spPr bwMode="auto">
            <a:xfrm>
              <a:off x="1104" y="851"/>
              <a:ext cx="454" cy="260"/>
            </a:xfrm>
            <a:prstGeom prst="line">
              <a:avLst/>
            </a:prstGeom>
            <a:noFill/>
            <a:ln w="12700">
              <a:solidFill>
                <a:srgbClr val="FFFF00"/>
              </a:solidFill>
              <a:round/>
              <a:tailEnd type="stealth" w="med"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8938" name="Oval 478"/>
            <p:cNvSpPr/>
            <p:nvPr/>
          </p:nvSpPr>
          <p:spPr>
            <a:xfrm>
              <a:off x="27" y="0"/>
              <a:ext cx="1247" cy="1247"/>
            </a:xfrm>
            <a:prstGeom prst="ellipse">
              <a:avLst/>
            </a:prstGeom>
            <a:solidFill>
              <a:srgbClr val="60AE44"/>
            </a:solidFill>
            <a:ln w="9525">
              <a:noFill/>
            </a:ln>
          </p:spPr>
          <p:txBody>
            <a:bodyPr wrap="none" anchor="ctr"/>
            <a:p>
              <a:pPr>
                <a:buSzTx/>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8939" name="Group 31"/>
            <p:cNvGrpSpPr/>
            <p:nvPr/>
          </p:nvGrpSpPr>
          <p:grpSpPr>
            <a:xfrm>
              <a:off x="197" y="170"/>
              <a:ext cx="907" cy="907"/>
              <a:chOff x="0" y="0"/>
              <a:chExt cx="1230" cy="1232"/>
            </a:xfrm>
          </p:grpSpPr>
          <p:sp>
            <p:nvSpPr>
              <p:cNvPr id="38940" name="Oval 480"/>
              <p:cNvSpPr/>
              <p:nvPr/>
            </p:nvSpPr>
            <p:spPr>
              <a:xfrm>
                <a:off x="0" y="0"/>
                <a:ext cx="1230" cy="123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41" name="Oval 481"/>
              <p:cNvSpPr/>
              <p:nvPr/>
            </p:nvSpPr>
            <p:spPr>
              <a:xfrm>
                <a:off x="15" y="7"/>
                <a:ext cx="1201" cy="12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42" name="Oval 482"/>
              <p:cNvSpPr/>
              <p:nvPr/>
            </p:nvSpPr>
            <p:spPr>
              <a:xfrm>
                <a:off x="27" y="18"/>
                <a:ext cx="1143" cy="112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43" name="Oval 483"/>
              <p:cNvSpPr/>
              <p:nvPr/>
            </p:nvSpPr>
            <p:spPr>
              <a:xfrm>
                <a:off x="94" y="50"/>
                <a:ext cx="1017" cy="91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32132" name="Line 485"/>
            <p:cNvSpPr>
              <a:spLocks noChangeShapeType="1"/>
            </p:cNvSpPr>
            <p:nvPr/>
          </p:nvSpPr>
          <p:spPr bwMode="auto">
            <a:xfrm>
              <a:off x="3827" y="1349"/>
              <a:ext cx="227" cy="0"/>
            </a:xfrm>
            <a:prstGeom prst="line">
              <a:avLst/>
            </a:prstGeom>
            <a:noFill/>
            <a:ln w="12700">
              <a:solidFill>
                <a:srgbClr val="FFFF00"/>
              </a:solidFill>
              <a:round/>
              <a:tailEnd type="stealth" w="med"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2133" name="Line 484"/>
            <p:cNvSpPr>
              <a:spLocks noChangeShapeType="1"/>
            </p:cNvSpPr>
            <p:nvPr/>
          </p:nvSpPr>
          <p:spPr bwMode="auto">
            <a:xfrm>
              <a:off x="2534" y="1349"/>
              <a:ext cx="227" cy="0"/>
            </a:xfrm>
            <a:prstGeom prst="line">
              <a:avLst/>
            </a:prstGeom>
            <a:noFill/>
            <a:ln w="12700">
              <a:solidFill>
                <a:srgbClr val="FFFF00"/>
              </a:solidFill>
              <a:round/>
              <a:tailEnd type="stealth" w="med"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38946" name="Group 38"/>
            <p:cNvGrpSpPr/>
            <p:nvPr/>
          </p:nvGrpSpPr>
          <p:grpSpPr>
            <a:xfrm>
              <a:off x="2840" y="895"/>
              <a:ext cx="907" cy="907"/>
              <a:chOff x="0" y="0"/>
              <a:chExt cx="1230" cy="1232"/>
            </a:xfrm>
          </p:grpSpPr>
          <p:sp>
            <p:nvSpPr>
              <p:cNvPr id="38947" name="Oval 494"/>
              <p:cNvSpPr/>
              <p:nvPr/>
            </p:nvSpPr>
            <p:spPr>
              <a:xfrm>
                <a:off x="0" y="0"/>
                <a:ext cx="1230" cy="123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48" name="Oval 495"/>
              <p:cNvSpPr/>
              <p:nvPr/>
            </p:nvSpPr>
            <p:spPr>
              <a:xfrm>
                <a:off x="15" y="7"/>
                <a:ext cx="1201" cy="12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49" name="Oval 496"/>
              <p:cNvSpPr/>
              <p:nvPr/>
            </p:nvSpPr>
            <p:spPr>
              <a:xfrm>
                <a:off x="27" y="18"/>
                <a:ext cx="1143" cy="112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50" name="Oval 497"/>
              <p:cNvSpPr/>
              <p:nvPr/>
            </p:nvSpPr>
            <p:spPr>
              <a:xfrm>
                <a:off x="94" y="50"/>
                <a:ext cx="1017" cy="911"/>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38951" name="Rectangle 510"/>
            <p:cNvSpPr/>
            <p:nvPr/>
          </p:nvSpPr>
          <p:spPr>
            <a:xfrm>
              <a:off x="1610" y="1123"/>
              <a:ext cx="760" cy="404"/>
            </a:xfrm>
            <a:prstGeom prst="rect">
              <a:avLst/>
            </a:prstGeom>
            <a:noFill/>
            <a:ln w="9525">
              <a:noFill/>
            </a:ln>
            <a:effectLst>
              <a:outerShdw dist="17961" dir="2699999" algn="ctr" rotWithShape="0">
                <a:schemeClr val="bg2"/>
              </a:outerShdw>
            </a:effectLst>
          </p:spPr>
          <p:txBody>
            <a:bodyPr wrap="none" lIns="92075" tIns="46038" rIns="92075" bIns="46038" anchor="t">
              <a:spAutoFit/>
            </a:bodyPr>
            <a:p>
              <a:pPr algn="ctr" eaLnBrk="0" hangingPunct="0">
                <a:lnSpc>
                  <a:spcPct val="90000"/>
                </a:lnSpc>
              </a:pPr>
              <a:r>
                <a:rPr lang="zh-CN" altLang="en-US" dirty="0">
                  <a:latin typeface="Times New Roman" panose="02020603050405020304" pitchFamily="18" charset="0"/>
                  <a:ea typeface="黑体" panose="02010609060101010101" pitchFamily="49" charset="-122"/>
                </a:rPr>
                <a:t>   </a:t>
              </a:r>
              <a:r>
                <a:rPr lang="en-US" altLang="zh-CN" dirty="0">
                  <a:latin typeface="Times New Roman" panose="02020603050405020304" pitchFamily="18" charset="0"/>
                  <a:ea typeface="黑体" panose="02010609060101010101" pitchFamily="49" charset="-122"/>
                </a:rPr>
                <a:t>2．</a:t>
              </a:r>
              <a:endParaRPr lang="en-US" altLang="zh-CN" dirty="0">
                <a:latin typeface="Times New Roman" panose="02020603050405020304" pitchFamily="18" charset="0"/>
                <a:ea typeface="黑体" panose="02010609060101010101" pitchFamily="49" charset="-122"/>
              </a:endParaRPr>
            </a:p>
            <a:p>
              <a:pPr algn="ctr" eaLnBrk="0" hangingPunct="0">
                <a:lnSpc>
                  <a:spcPct val="90000"/>
                </a:lnSpc>
              </a:pPr>
              <a:r>
                <a:rPr lang="zh-CN" altLang="en-US" dirty="0">
                  <a:latin typeface="Times New Roman" panose="02020603050405020304" pitchFamily="18" charset="0"/>
                  <a:ea typeface="黑体" panose="02010609060101010101" pitchFamily="49" charset="-122"/>
                </a:rPr>
                <a:t>所施监督</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52" name="Rectangle 511"/>
            <p:cNvSpPr/>
            <p:nvPr/>
          </p:nvSpPr>
          <p:spPr>
            <a:xfrm>
              <a:off x="125" y="415"/>
              <a:ext cx="1034" cy="404"/>
            </a:xfrm>
            <a:prstGeom prst="rect">
              <a:avLst/>
            </a:prstGeom>
            <a:noFill/>
            <a:ln w="9525">
              <a:noFill/>
            </a:ln>
            <a:effectLst>
              <a:outerShdw dist="17961" dir="2699999" algn="ctr" rotWithShape="0">
                <a:schemeClr val="bg2"/>
              </a:outerShdw>
            </a:effectLst>
          </p:spPr>
          <p:txBody>
            <a:bodyPr lIns="92075" tIns="46038" rIns="92075" bIns="46038" anchor="t">
              <a:spAutoFit/>
            </a:bodyPr>
            <a:p>
              <a:pPr algn="ctr" eaLnBrk="0" hangingPunct="0">
                <a:lnSpc>
                  <a:spcPct val="90000"/>
                </a:lnSpc>
              </a:pPr>
              <a:r>
                <a:rPr lang="en-US" altLang="zh-CN" dirty="0">
                  <a:latin typeface="Times New Roman" panose="02020603050405020304" pitchFamily="18" charset="0"/>
                  <a:ea typeface="黑体" panose="02010609060101010101" pitchFamily="49" charset="-122"/>
                </a:rPr>
                <a:t>1.</a:t>
              </a:r>
              <a:endParaRPr lang="en-US" altLang="zh-CN" dirty="0">
                <a:latin typeface="Times New Roman" panose="02020603050405020304" pitchFamily="18" charset="0"/>
                <a:ea typeface="黑体" panose="02010609060101010101" pitchFamily="49" charset="-122"/>
              </a:endParaRPr>
            </a:p>
            <a:p>
              <a:pPr algn="ctr" eaLnBrk="0" hangingPunct="0">
                <a:lnSpc>
                  <a:spcPct val="90000"/>
                </a:lnSpc>
              </a:pPr>
              <a:r>
                <a:rPr lang="zh-CN" altLang="en-US" dirty="0">
                  <a:latin typeface="Times New Roman" panose="02020603050405020304" pitchFamily="18" charset="0"/>
                  <a:ea typeface="黑体" panose="02010609060101010101" pitchFamily="49" charset="-122"/>
                </a:rPr>
                <a:t>所受监督</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53" name="Rectangle 512"/>
            <p:cNvSpPr/>
            <p:nvPr/>
          </p:nvSpPr>
          <p:spPr>
            <a:xfrm>
              <a:off x="2746" y="1127"/>
              <a:ext cx="1082" cy="404"/>
            </a:xfrm>
            <a:prstGeom prst="rect">
              <a:avLst/>
            </a:prstGeom>
            <a:noFill/>
            <a:ln w="9525">
              <a:noFill/>
            </a:ln>
            <a:effectLst>
              <a:outerShdw dist="17961" dir="2699999" algn="ctr" rotWithShape="0">
                <a:schemeClr val="bg2"/>
              </a:outerShdw>
            </a:effectLst>
          </p:spPr>
          <p:txBody>
            <a:bodyPr wrap="none" lIns="92075" tIns="46038" rIns="92075" bIns="46038" anchor="t">
              <a:spAutoFit/>
            </a:bodyPr>
            <a:p>
              <a:pPr algn="ctr" eaLnBrk="0" hangingPunct="0">
                <a:lnSpc>
                  <a:spcPct val="90000"/>
                </a:lnSpc>
              </a:pPr>
              <a:r>
                <a:rPr lang="zh-CN" altLang="en-US" dirty="0">
                  <a:latin typeface="Times New Roman" panose="02020603050405020304" pitchFamily="18" charset="0"/>
                  <a:ea typeface="黑体" panose="02010609060101010101" pitchFamily="49" charset="-122"/>
                </a:rPr>
                <a:t>    </a:t>
              </a:r>
              <a:r>
                <a:rPr lang="en-US" altLang="zh-CN" dirty="0">
                  <a:latin typeface="Times New Roman" panose="02020603050405020304" pitchFamily="18" charset="0"/>
                  <a:ea typeface="黑体" panose="02010609060101010101" pitchFamily="49" charset="-122"/>
                </a:rPr>
                <a:t>3．</a:t>
              </a:r>
              <a:endParaRPr lang="en-US" altLang="zh-CN" dirty="0">
                <a:latin typeface="Times New Roman" panose="02020603050405020304" pitchFamily="18" charset="0"/>
                <a:ea typeface="黑体" panose="02010609060101010101" pitchFamily="49" charset="-122"/>
              </a:endParaRPr>
            </a:p>
            <a:p>
              <a:pPr algn="ctr" eaLnBrk="0" hangingPunct="0">
                <a:lnSpc>
                  <a:spcPct val="90000"/>
                </a:lnSpc>
              </a:pPr>
              <a:r>
                <a:rPr lang="zh-CN" altLang="en-US" dirty="0">
                  <a:latin typeface="Times New Roman" panose="02020603050405020304" pitchFamily="18" charset="0"/>
                  <a:ea typeface="黑体" panose="02010609060101010101" pitchFamily="49" charset="-122"/>
                </a:rPr>
                <a:t>工作合作对象</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8954" name="Rectangle 513"/>
            <p:cNvSpPr/>
            <p:nvPr/>
          </p:nvSpPr>
          <p:spPr>
            <a:xfrm>
              <a:off x="4047" y="1123"/>
              <a:ext cx="1082" cy="404"/>
            </a:xfrm>
            <a:prstGeom prst="rect">
              <a:avLst/>
            </a:prstGeom>
            <a:noFill/>
            <a:ln w="9525">
              <a:noFill/>
            </a:ln>
            <a:effectLst>
              <a:outerShdw dist="17961" dir="2699999" algn="ctr" rotWithShape="0">
                <a:schemeClr val="bg2"/>
              </a:outerShdw>
            </a:effectLst>
          </p:spPr>
          <p:txBody>
            <a:bodyPr wrap="none" lIns="92075" tIns="46038" rIns="92075" bIns="46038" anchor="t">
              <a:spAutoFit/>
            </a:bodyPr>
            <a:p>
              <a:pPr algn="ctr" eaLnBrk="0" hangingPunct="0">
                <a:lnSpc>
                  <a:spcPct val="90000"/>
                </a:lnSpc>
              </a:pPr>
              <a:r>
                <a:rPr lang="ko-KR" altLang="en-US" dirty="0">
                  <a:latin typeface="Times New Roman" panose="02020603050405020304" pitchFamily="18" charset="0"/>
                  <a:ea typeface="黑体" panose="02010609060101010101" pitchFamily="49" charset="-122"/>
                </a:rPr>
                <a:t>4．</a:t>
              </a:r>
              <a:endParaRPr lang="ko-KR" altLang="en-US" dirty="0">
                <a:latin typeface="Times New Roman" panose="02020603050405020304" pitchFamily="18" charset="0"/>
                <a:ea typeface="黑体" panose="02010609060101010101" pitchFamily="49" charset="-122"/>
              </a:endParaRPr>
            </a:p>
            <a:p>
              <a:pPr algn="ctr" eaLnBrk="0" hangingPunct="0">
                <a:lnSpc>
                  <a:spcPct val="90000"/>
                </a:lnSpc>
              </a:pPr>
              <a:r>
                <a:rPr lang="zh-CN" altLang="en-US" dirty="0">
                  <a:latin typeface="Times New Roman" panose="02020603050405020304" pitchFamily="18" charset="0"/>
                  <a:ea typeface="黑体" panose="02010609060101010101" pitchFamily="49" charset="-122"/>
                </a:rPr>
                <a:t>公司外部人员</a:t>
              </a:r>
              <a:endParaRPr lang="zh-CN" altLang="en-US" sz="1800" b="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additive="base">
                                        <p:cTn id="7" dur="1000" fill="hold"/>
                                        <p:tgtEl>
                                          <p:spTgt spid="132100"/>
                                        </p:tgtEl>
                                        <p:attrNameLst>
                                          <p:attrName>ppt_x</p:attrName>
                                        </p:attrNameLst>
                                      </p:cBhvr>
                                      <p:tavLst>
                                        <p:tav tm="0">
                                          <p:val>
                                            <p:strVal val="#ppt_x"/>
                                          </p:val>
                                        </p:tav>
                                        <p:tav tm="100000">
                                          <p:val>
                                            <p:strVal val="#ppt_x"/>
                                          </p:val>
                                        </p:tav>
                                      </p:tavLst>
                                    </p:anim>
                                    <p:anim calcmode="lin" valueType="num">
                                      <p:cBhvr additive="base">
                                        <p:cTn id="8" dur="1000" fill="hold"/>
                                        <p:tgtEl>
                                          <p:spTgt spid="13210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2100">
                                            <p:txEl>
                                              <p:charRg st="0" end="8"/>
                                            </p:txEl>
                                          </p:spTgt>
                                        </p:tgtEl>
                                        <p:attrNameLst>
                                          <p:attrName>style.visibility</p:attrName>
                                        </p:attrNameLst>
                                      </p:cBhvr>
                                      <p:to>
                                        <p:strVal val="visible"/>
                                      </p:to>
                                    </p:set>
                                    <p:anim calcmode="lin" valueType="num">
                                      <p:cBhvr additive="base">
                                        <p:cTn id="11" dur="1000" fill="hold"/>
                                        <p:tgtEl>
                                          <p:spTgt spid="132100">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2100">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一、工作说明书的内容</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3124" name="Rectangle 4"/>
          <p:cNvSpPr/>
          <p:nvPr/>
        </p:nvSpPr>
        <p:spPr>
          <a:xfrm>
            <a:off x="6816725" y="1700213"/>
            <a:ext cx="2160588"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（四）工作职责</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3" name="Group 61"/>
          <p:cNvGrpSpPr/>
          <p:nvPr/>
        </p:nvGrpSpPr>
        <p:grpSpPr>
          <a:xfrm>
            <a:off x="2755900" y="2363788"/>
            <a:ext cx="6697663" cy="4033837"/>
            <a:chOff x="0" y="0"/>
            <a:chExt cx="10547" cy="7146"/>
          </a:xfrm>
        </p:grpSpPr>
        <p:sp>
          <p:nvSpPr>
            <p:cNvPr id="160830" name="Arc 11"/>
            <p:cNvSpPr/>
            <p:nvPr/>
          </p:nvSpPr>
          <p:spPr bwMode="auto">
            <a:xfrm>
              <a:off x="1957" y="762"/>
              <a:ext cx="3265" cy="3037"/>
            </a:xfrm>
            <a:custGeom>
              <a:avLst/>
              <a:gdLst/>
              <a:ahLst/>
              <a:cxnLst>
                <a:cxn ang="0">
                  <a:pos x="-1" y="4252"/>
                </a:cxn>
                <a:cxn ang="0">
                  <a:pos x="7070" y="-1"/>
                </a:cxn>
                <a:cxn ang="0">
                  <a:pos x="-1" y="4252"/>
                </a:cxn>
                <a:cxn ang="0">
                  <a:pos x="7070" y="-1"/>
                </a:cxn>
                <a:cxn ang="0">
                  <a:pos x="14464" y="20295"/>
                </a:cxn>
                <a:cxn ang="0">
                  <a:pos x="-1" y="4252"/>
                </a:cxn>
              </a:cxnLst>
              <a:rect l="0" t="0" r="r" b="b"/>
              <a:pathLst>
                <a:path w="14464" h="20295" fill="none" extrusionOk="0">
                  <a:moveTo>
                    <a:pt x="-1" y="4252"/>
                  </a:moveTo>
                  <a:cubicBezTo>
                    <a:pt x="2061" y="2393"/>
                    <a:pt x="4462" y="949"/>
                    <a:pt x="7070" y="-1"/>
                  </a:cubicBezTo>
                </a:path>
                <a:path w="14464" h="20295" stroke="0" extrusionOk="0">
                  <a:moveTo>
                    <a:pt x="-1" y="4252"/>
                  </a:moveTo>
                  <a:cubicBezTo>
                    <a:pt x="2061" y="2393"/>
                    <a:pt x="4462" y="949"/>
                    <a:pt x="7070" y="-1"/>
                  </a:cubicBezTo>
                  <a:lnTo>
                    <a:pt x="14464" y="20295"/>
                  </a:lnTo>
                  <a:lnTo>
                    <a:pt x="-1" y="4252"/>
                  </a:lnTo>
                  <a:close/>
                </a:path>
              </a:pathLst>
            </a:custGeom>
            <a:noFill/>
            <a:ln w="38100" cap="flat" cmpd="sng">
              <a:solidFill>
                <a:schemeClr val="bg1"/>
              </a:solidFill>
              <a:prstDash val="sysDot"/>
              <a:round/>
              <a:tailEnd type="triangle" w="med" len="med"/>
            </a:ln>
            <a:effectLst>
              <a:outerShdw dist="12700" algn="ctr" rotWithShape="0">
                <a:schemeClr val="tx1"/>
              </a:outerShdw>
            </a:effectLst>
          </p:spPr>
          <p:txBody>
            <a:bodyPr wrap="none" lIns="87313" tIns="44450" rIns="87313" bIns="4445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9941" name="Oval 12"/>
            <p:cNvSpPr/>
            <p:nvPr/>
          </p:nvSpPr>
          <p:spPr>
            <a:xfrm>
              <a:off x="912" y="990"/>
              <a:ext cx="8560" cy="5675"/>
            </a:xfrm>
            <a:prstGeom prst="ellipse">
              <a:avLst/>
            </a:prstGeom>
            <a:noFill/>
            <a:ln w="9525">
              <a:noFill/>
            </a:ln>
          </p:spPr>
          <p:txBody>
            <a:bodyPr wrap="none" lIns="87313" tIns="44450" rIns="87313" bIns="44450"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42" name="Oval 13"/>
            <p:cNvSpPr/>
            <p:nvPr/>
          </p:nvSpPr>
          <p:spPr>
            <a:xfrm>
              <a:off x="1132" y="1050"/>
              <a:ext cx="8123" cy="5162"/>
            </a:xfrm>
            <a:prstGeom prst="ellipse">
              <a:avLst/>
            </a:prstGeom>
            <a:noFill/>
            <a:ln w="9525">
              <a:noFill/>
            </a:ln>
          </p:spPr>
          <p:txBody>
            <a:bodyPr wrap="none" lIns="87313" tIns="44450" rIns="87313" bIns="44450"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9943" name="Group 65"/>
            <p:cNvGrpSpPr/>
            <p:nvPr/>
          </p:nvGrpSpPr>
          <p:grpSpPr>
            <a:xfrm>
              <a:off x="1197" y="4878"/>
              <a:ext cx="3455" cy="2268"/>
              <a:chOff x="-22" y="137"/>
              <a:chExt cx="1382" cy="907"/>
            </a:xfrm>
          </p:grpSpPr>
          <p:sp>
            <p:nvSpPr>
              <p:cNvPr id="160834" name="Oval 15"/>
              <p:cNvSpPr>
                <a:spLocks noChangeArrowheads="1"/>
              </p:cNvSpPr>
              <p:nvPr/>
            </p:nvSpPr>
            <p:spPr bwMode="auto">
              <a:xfrm>
                <a:off x="0" y="137"/>
                <a:ext cx="1360" cy="907"/>
              </a:xfrm>
              <a:prstGeom prst="ellipse">
                <a:avLst/>
              </a:prstGeom>
              <a:noFill/>
              <a:ln w="9525">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835" name="Rectangle 16"/>
              <p:cNvSpPr>
                <a:spLocks noChangeArrowheads="1"/>
              </p:cNvSpPr>
              <p:nvPr/>
            </p:nvSpPr>
            <p:spPr bwMode="auto">
              <a:xfrm>
                <a:off x="0" y="455"/>
                <a:ext cx="1360" cy="135"/>
              </a:xfrm>
              <a:prstGeom prst="rect">
                <a:avLst/>
              </a:prstGeom>
              <a:noFill/>
              <a:ln w="9525">
                <a:noFill/>
                <a:miter lim="800000"/>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46" name="Oval 17"/>
              <p:cNvSpPr/>
              <p:nvPr/>
            </p:nvSpPr>
            <p:spPr>
              <a:xfrm>
                <a:off x="-22" y="137"/>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47" name="Oval 18"/>
              <p:cNvSpPr/>
              <p:nvPr/>
            </p:nvSpPr>
            <p:spPr>
              <a:xfrm>
                <a:off x="0" y="160"/>
                <a:ext cx="1315" cy="861"/>
              </a:xfrm>
              <a:prstGeom prst="ellipse">
                <a:avLst/>
              </a:prstGeom>
              <a:solidFill>
                <a:srgbClr val="B9CDE5"/>
              </a:solidFill>
              <a:ln w="9525">
                <a:noFill/>
              </a:ln>
            </p:spPr>
            <p:txBody>
              <a:bodyPr wrap="none" anchor="ctr"/>
              <a:p>
                <a:pPr>
                  <a:buSzTx/>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39948" name="Group 70"/>
            <p:cNvGrpSpPr/>
            <p:nvPr/>
          </p:nvGrpSpPr>
          <p:grpSpPr>
            <a:xfrm>
              <a:off x="5790" y="4765"/>
              <a:ext cx="3738" cy="2380"/>
              <a:chOff x="0" y="92"/>
              <a:chExt cx="1495" cy="952"/>
            </a:xfrm>
          </p:grpSpPr>
          <p:sp>
            <p:nvSpPr>
              <p:cNvPr id="160839" name="Oval 20"/>
              <p:cNvSpPr>
                <a:spLocks noChangeArrowheads="1"/>
              </p:cNvSpPr>
              <p:nvPr/>
            </p:nvSpPr>
            <p:spPr bwMode="auto">
              <a:xfrm>
                <a:off x="0" y="137"/>
                <a:ext cx="1360" cy="907"/>
              </a:xfrm>
              <a:prstGeom prst="ellipse">
                <a:avLst/>
              </a:prstGeom>
              <a:noFill/>
              <a:ln w="9525">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840" name="Rectangle 21"/>
              <p:cNvSpPr>
                <a:spLocks noChangeArrowheads="1"/>
              </p:cNvSpPr>
              <p:nvPr/>
            </p:nvSpPr>
            <p:spPr bwMode="auto">
              <a:xfrm>
                <a:off x="0" y="455"/>
                <a:ext cx="1360" cy="135"/>
              </a:xfrm>
              <a:prstGeom prst="rect">
                <a:avLst/>
              </a:prstGeom>
              <a:noFill/>
              <a:ln w="9525">
                <a:noFill/>
                <a:miter lim="800000"/>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51" name="Oval 22"/>
              <p:cNvSpPr/>
              <p:nvPr/>
            </p:nvSpPr>
            <p:spPr>
              <a:xfrm>
                <a:off x="135" y="92"/>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52" name="Oval 23"/>
              <p:cNvSpPr/>
              <p:nvPr/>
            </p:nvSpPr>
            <p:spPr>
              <a:xfrm>
                <a:off x="157" y="115"/>
                <a:ext cx="1315" cy="861"/>
              </a:xfrm>
              <a:prstGeom prst="ellipse">
                <a:avLst/>
              </a:prstGeom>
              <a:solidFill>
                <a:srgbClr val="B9CDE5"/>
              </a:solidFill>
              <a:ln w="9525">
                <a:noFill/>
              </a:ln>
            </p:spPr>
            <p:txBody>
              <a:bodyPr wrap="none" anchor="ctr"/>
              <a:p>
                <a:pPr>
                  <a:buSzTx/>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39953" name="Group 75"/>
            <p:cNvGrpSpPr>
              <a:grpSpLocks noChangeAspect="1"/>
            </p:cNvGrpSpPr>
            <p:nvPr/>
          </p:nvGrpSpPr>
          <p:grpSpPr>
            <a:xfrm>
              <a:off x="3915" y="0"/>
              <a:ext cx="2715" cy="2085"/>
              <a:chOff x="0" y="0"/>
              <a:chExt cx="1360" cy="1044"/>
            </a:xfrm>
          </p:grpSpPr>
          <p:sp>
            <p:nvSpPr>
              <p:cNvPr id="160844" name="Oval 25"/>
              <p:cNvSpPr>
                <a:spLocks noChangeAspect="1" noChangeArrowheads="1"/>
              </p:cNvSpPr>
              <p:nvPr/>
            </p:nvSpPr>
            <p:spPr bwMode="auto">
              <a:xfrm>
                <a:off x="0" y="137"/>
                <a:ext cx="1360" cy="907"/>
              </a:xfrm>
              <a:prstGeom prst="ellipse">
                <a:avLst/>
              </a:prstGeom>
              <a:noFill/>
              <a:ln w="9525">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845" name="Rectangle 26"/>
              <p:cNvSpPr>
                <a:spLocks noChangeAspect="1" noChangeArrowheads="1"/>
              </p:cNvSpPr>
              <p:nvPr/>
            </p:nvSpPr>
            <p:spPr bwMode="auto">
              <a:xfrm>
                <a:off x="0" y="453"/>
                <a:ext cx="1360" cy="134"/>
              </a:xfrm>
              <a:prstGeom prst="rect">
                <a:avLst/>
              </a:prstGeom>
              <a:gradFill rotWithShape="1">
                <a:gsLst>
                  <a:gs pos="0">
                    <a:schemeClr val="bg1"/>
                  </a:gs>
                  <a:gs pos="50000">
                    <a:srgbClr val="006600"/>
                  </a:gs>
                  <a:gs pos="100000">
                    <a:schemeClr val="bg1"/>
                  </a:gs>
                </a:gsLst>
                <a:lin ang="0" scaled="1"/>
              </a:gradFill>
              <a:ln w="9525">
                <a:noFill/>
                <a:miter lim="800000"/>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56" name="Oval 27"/>
              <p:cNvSpPr>
                <a:spLocks noChangeAspect="1"/>
              </p:cNvSpPr>
              <p:nvPr/>
            </p:nvSpPr>
            <p:spPr>
              <a:xfrm>
                <a:off x="0" y="0"/>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57" name="Oval 28"/>
              <p:cNvSpPr>
                <a:spLocks noChangeAspect="1"/>
              </p:cNvSpPr>
              <p:nvPr/>
            </p:nvSpPr>
            <p:spPr>
              <a:xfrm>
                <a:off x="23" y="18"/>
                <a:ext cx="1315" cy="861"/>
              </a:xfrm>
              <a:prstGeom prst="ellipse">
                <a:avLst/>
              </a:prstGeom>
              <a:solidFill>
                <a:srgbClr val="B9CDE5"/>
              </a:solidFill>
              <a:ln w="9525">
                <a:noFill/>
              </a:ln>
            </p:spPr>
            <p:txBody>
              <a:bodyPr wrap="none" anchor="ctr"/>
              <a:p>
                <a:pPr>
                  <a:buSzTx/>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39958" name="Group 80"/>
            <p:cNvGrpSpPr>
              <a:grpSpLocks noChangeAspect="1"/>
            </p:cNvGrpSpPr>
            <p:nvPr/>
          </p:nvGrpSpPr>
          <p:grpSpPr>
            <a:xfrm>
              <a:off x="7482" y="1390"/>
              <a:ext cx="3065" cy="2352"/>
              <a:chOff x="0" y="0"/>
              <a:chExt cx="1360" cy="1044"/>
            </a:xfrm>
          </p:grpSpPr>
          <p:sp>
            <p:nvSpPr>
              <p:cNvPr id="160849" name="Oval 30"/>
              <p:cNvSpPr>
                <a:spLocks noChangeAspect="1" noChangeArrowheads="1"/>
              </p:cNvSpPr>
              <p:nvPr/>
            </p:nvSpPr>
            <p:spPr bwMode="auto">
              <a:xfrm>
                <a:off x="0" y="136"/>
                <a:ext cx="1360" cy="911"/>
              </a:xfrm>
              <a:prstGeom prst="ellipse">
                <a:avLst/>
              </a:prstGeom>
              <a:noFill/>
              <a:ln w="9525">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850" name="Rectangle 31"/>
              <p:cNvSpPr>
                <a:spLocks noChangeAspect="1" noChangeArrowheads="1"/>
              </p:cNvSpPr>
              <p:nvPr/>
            </p:nvSpPr>
            <p:spPr bwMode="auto">
              <a:xfrm>
                <a:off x="0" y="454"/>
                <a:ext cx="1360" cy="136"/>
              </a:xfrm>
              <a:prstGeom prst="rect">
                <a:avLst/>
              </a:prstGeom>
              <a:gradFill rotWithShape="1">
                <a:gsLst>
                  <a:gs pos="0">
                    <a:schemeClr val="bg1"/>
                  </a:gs>
                  <a:gs pos="50000">
                    <a:srgbClr val="006600"/>
                  </a:gs>
                  <a:gs pos="100000">
                    <a:schemeClr val="bg1"/>
                  </a:gs>
                </a:gsLst>
                <a:lin ang="0" scaled="1"/>
              </a:gradFill>
              <a:ln w="9525">
                <a:noFill/>
                <a:miter lim="800000"/>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61" name="Oval 32"/>
              <p:cNvSpPr>
                <a:spLocks noChangeAspect="1"/>
              </p:cNvSpPr>
              <p:nvPr/>
            </p:nvSpPr>
            <p:spPr>
              <a:xfrm>
                <a:off x="0" y="0"/>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62" name="Oval 33"/>
              <p:cNvSpPr>
                <a:spLocks noChangeAspect="1"/>
              </p:cNvSpPr>
              <p:nvPr/>
            </p:nvSpPr>
            <p:spPr>
              <a:xfrm>
                <a:off x="23" y="18"/>
                <a:ext cx="1315" cy="861"/>
              </a:xfrm>
              <a:prstGeom prst="ellipse">
                <a:avLst/>
              </a:prstGeom>
              <a:solidFill>
                <a:srgbClr val="B9CDE5"/>
              </a:solidFill>
              <a:ln w="9525">
                <a:noFill/>
              </a:ln>
            </p:spPr>
            <p:txBody>
              <a:bodyPr wrap="none" anchor="ctr"/>
              <a:p>
                <a:pPr>
                  <a:buSzTx/>
                </a:pPr>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39963" name="Group 85"/>
            <p:cNvGrpSpPr>
              <a:grpSpLocks noChangeAspect="1"/>
            </p:cNvGrpSpPr>
            <p:nvPr/>
          </p:nvGrpSpPr>
          <p:grpSpPr>
            <a:xfrm>
              <a:off x="0" y="1390"/>
              <a:ext cx="3065" cy="2352"/>
              <a:chOff x="0" y="0"/>
              <a:chExt cx="1360" cy="1044"/>
            </a:xfrm>
          </p:grpSpPr>
          <p:sp>
            <p:nvSpPr>
              <p:cNvPr id="160854" name="Oval 35"/>
              <p:cNvSpPr>
                <a:spLocks noChangeAspect="1" noChangeArrowheads="1"/>
              </p:cNvSpPr>
              <p:nvPr/>
            </p:nvSpPr>
            <p:spPr bwMode="auto">
              <a:xfrm>
                <a:off x="0" y="136"/>
                <a:ext cx="1360" cy="911"/>
              </a:xfrm>
              <a:prstGeom prst="ellipse">
                <a:avLst/>
              </a:prstGeom>
              <a:noFill/>
              <a:ln w="9525">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855" name="Rectangle 36"/>
              <p:cNvSpPr>
                <a:spLocks noChangeAspect="1" noChangeArrowheads="1"/>
              </p:cNvSpPr>
              <p:nvPr/>
            </p:nvSpPr>
            <p:spPr bwMode="auto">
              <a:xfrm>
                <a:off x="0" y="454"/>
                <a:ext cx="1360" cy="136"/>
              </a:xfrm>
              <a:prstGeom prst="rect">
                <a:avLst/>
              </a:prstGeom>
              <a:gradFill rotWithShape="1">
                <a:gsLst>
                  <a:gs pos="0">
                    <a:schemeClr val="bg1"/>
                  </a:gs>
                  <a:gs pos="50000">
                    <a:srgbClr val="006600"/>
                  </a:gs>
                  <a:gs pos="100000">
                    <a:schemeClr val="bg1"/>
                  </a:gs>
                </a:gsLst>
                <a:lin ang="0" scaled="1"/>
              </a:gradFill>
              <a:ln w="9525">
                <a:noFill/>
                <a:miter lim="800000"/>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66" name="Oval 37"/>
              <p:cNvSpPr>
                <a:spLocks noChangeAspect="1"/>
              </p:cNvSpPr>
              <p:nvPr/>
            </p:nvSpPr>
            <p:spPr>
              <a:xfrm>
                <a:off x="0" y="0"/>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9967" name="Oval 38"/>
              <p:cNvSpPr>
                <a:spLocks noChangeAspect="1"/>
              </p:cNvSpPr>
              <p:nvPr/>
            </p:nvSpPr>
            <p:spPr>
              <a:xfrm>
                <a:off x="23" y="18"/>
                <a:ext cx="1315" cy="861"/>
              </a:xfrm>
              <a:prstGeom prst="ellipse">
                <a:avLst/>
              </a:prstGeom>
              <a:solidFill>
                <a:srgbClr val="B9CDE5"/>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60858" name="Arc 39"/>
            <p:cNvSpPr/>
            <p:nvPr/>
          </p:nvSpPr>
          <p:spPr bwMode="auto">
            <a:xfrm>
              <a:off x="327" y="3695"/>
              <a:ext cx="4877" cy="1915"/>
            </a:xfrm>
            <a:custGeom>
              <a:avLst/>
              <a:gdLst/>
              <a:ahLst/>
              <a:cxnLst>
                <a:cxn ang="0">
                  <a:pos x="3707" y="12801"/>
                </a:cxn>
                <a:cxn ang="0">
                  <a:pos x="0" y="702"/>
                </a:cxn>
                <a:cxn ang="0">
                  <a:pos x="11" y="0"/>
                </a:cxn>
                <a:cxn ang="0">
                  <a:pos x="3707" y="12801"/>
                </a:cxn>
                <a:cxn ang="0">
                  <a:pos x="0" y="702"/>
                </a:cxn>
                <a:cxn ang="0">
                  <a:pos x="11" y="0"/>
                </a:cxn>
                <a:cxn ang="0">
                  <a:pos x="21600" y="702"/>
                </a:cxn>
                <a:cxn ang="0">
                  <a:pos x="3707" y="12801"/>
                </a:cxn>
              </a:cxnLst>
              <a:rect l="0" t="0" r="r" b="b"/>
              <a:pathLst>
                <a:path w="21600" h="12802" fill="none" extrusionOk="0">
                  <a:moveTo>
                    <a:pt x="3707" y="12801"/>
                  </a:moveTo>
                  <a:cubicBezTo>
                    <a:pt x="1291" y="9229"/>
                    <a:pt x="0" y="5014"/>
                    <a:pt x="0" y="702"/>
                  </a:cubicBezTo>
                  <a:cubicBezTo>
                    <a:pt x="-1" y="467"/>
                    <a:pt x="3" y="233"/>
                    <a:pt x="11" y="0"/>
                  </a:cubicBezTo>
                </a:path>
                <a:path w="21600" h="12802" stroke="0" extrusionOk="0">
                  <a:moveTo>
                    <a:pt x="3707" y="12801"/>
                  </a:moveTo>
                  <a:cubicBezTo>
                    <a:pt x="1291" y="9229"/>
                    <a:pt x="0" y="5014"/>
                    <a:pt x="0" y="702"/>
                  </a:cubicBezTo>
                  <a:cubicBezTo>
                    <a:pt x="-1" y="467"/>
                    <a:pt x="3" y="233"/>
                    <a:pt x="11" y="0"/>
                  </a:cubicBezTo>
                  <a:lnTo>
                    <a:pt x="21600" y="702"/>
                  </a:lnTo>
                  <a:lnTo>
                    <a:pt x="3707" y="12801"/>
                  </a:lnTo>
                  <a:close/>
                </a:path>
              </a:pathLst>
            </a:custGeom>
            <a:noFill/>
            <a:ln w="38100" cap="flat" cmpd="sng">
              <a:solidFill>
                <a:schemeClr val="bg1"/>
              </a:solidFill>
              <a:prstDash val="sysDot"/>
              <a:round/>
              <a:tailEnd type="triangle" w="med" len="med"/>
            </a:ln>
            <a:effectLst>
              <a:outerShdw dist="12700" algn="ctr" rotWithShape="0">
                <a:schemeClr val="tx1"/>
              </a:outerShdw>
            </a:effectLst>
          </p:spPr>
          <p:txBody>
            <a:bodyPr wrap="none" lIns="87313" tIns="44450" rIns="87313" bIns="4445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0859" name="Arc 40"/>
            <p:cNvSpPr/>
            <p:nvPr/>
          </p:nvSpPr>
          <p:spPr bwMode="auto">
            <a:xfrm>
              <a:off x="4308" y="3532"/>
              <a:ext cx="2117" cy="3231"/>
            </a:xfrm>
            <a:custGeom>
              <a:avLst/>
              <a:gdLst/>
              <a:ahLst/>
              <a:cxnLst>
                <a:cxn ang="0">
                  <a:pos x="9376" y="20929"/>
                </a:cxn>
                <a:cxn ang="0">
                  <a:pos x="4037" y="21600"/>
                </a:cxn>
                <a:cxn ang="0">
                  <a:pos x="-1" y="21219"/>
                </a:cxn>
                <a:cxn ang="0">
                  <a:pos x="9376" y="20929"/>
                </a:cxn>
                <a:cxn ang="0">
                  <a:pos x="4037" y="21600"/>
                </a:cxn>
                <a:cxn ang="0">
                  <a:pos x="-1" y="21219"/>
                </a:cxn>
                <a:cxn ang="0">
                  <a:pos x="4037" y="0"/>
                </a:cxn>
                <a:cxn ang="0">
                  <a:pos x="9376" y="20929"/>
                </a:cxn>
              </a:cxnLst>
              <a:rect l="0" t="0" r="r" b="b"/>
              <a:pathLst>
                <a:path w="9377" h="21600" fill="none" extrusionOk="0">
                  <a:moveTo>
                    <a:pt x="9376" y="20929"/>
                  </a:moveTo>
                  <a:cubicBezTo>
                    <a:pt x="7631" y="21374"/>
                    <a:pt x="5837" y="21599"/>
                    <a:pt x="4037" y="21600"/>
                  </a:cubicBezTo>
                  <a:cubicBezTo>
                    <a:pt x="2682" y="21600"/>
                    <a:pt x="1330" y="21472"/>
                    <a:pt x="-1" y="21219"/>
                  </a:cubicBezTo>
                </a:path>
                <a:path w="9377" h="21600" stroke="0" extrusionOk="0">
                  <a:moveTo>
                    <a:pt x="9376" y="20929"/>
                  </a:moveTo>
                  <a:cubicBezTo>
                    <a:pt x="7631" y="21374"/>
                    <a:pt x="5837" y="21599"/>
                    <a:pt x="4037" y="21600"/>
                  </a:cubicBezTo>
                  <a:cubicBezTo>
                    <a:pt x="2682" y="21600"/>
                    <a:pt x="1330" y="21472"/>
                    <a:pt x="-1" y="21219"/>
                  </a:cubicBezTo>
                  <a:lnTo>
                    <a:pt x="4037" y="0"/>
                  </a:lnTo>
                  <a:lnTo>
                    <a:pt x="9376" y="20929"/>
                  </a:lnTo>
                  <a:close/>
                </a:path>
              </a:pathLst>
            </a:custGeom>
            <a:noFill/>
            <a:ln w="38100" cap="flat" cmpd="sng">
              <a:solidFill>
                <a:schemeClr val="bg1"/>
              </a:solidFill>
              <a:prstDash val="sysDot"/>
              <a:round/>
              <a:tailEnd type="triangle" w="med" len="med"/>
            </a:ln>
            <a:effectLst>
              <a:outerShdw dist="12700" algn="ctr" rotWithShape="0">
                <a:schemeClr val="tx1"/>
              </a:outerShdw>
            </a:effectLst>
          </p:spPr>
          <p:txBody>
            <a:bodyPr wrap="none" lIns="87313" tIns="44450" rIns="87313" bIns="4445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0860" name="Arc 41"/>
            <p:cNvSpPr/>
            <p:nvPr/>
          </p:nvSpPr>
          <p:spPr bwMode="auto">
            <a:xfrm>
              <a:off x="5225" y="3532"/>
              <a:ext cx="4877" cy="1873"/>
            </a:xfrm>
            <a:custGeom>
              <a:avLst/>
              <a:gdLst/>
              <a:ahLst/>
              <a:cxnLst>
                <a:cxn ang="0">
                  <a:pos x="21527" y="-1"/>
                </a:cxn>
                <a:cxn ang="0">
                  <a:pos x="21600" y="1773"/>
                </a:cxn>
                <a:cxn ang="0">
                  <a:pos x="18733" y="12526"/>
                </a:cxn>
                <a:cxn ang="0">
                  <a:pos x="21527" y="-1"/>
                </a:cxn>
                <a:cxn ang="0">
                  <a:pos x="21600" y="1773"/>
                </a:cxn>
                <a:cxn ang="0">
                  <a:pos x="18733" y="12526"/>
                </a:cxn>
                <a:cxn ang="0">
                  <a:pos x="0" y="1773"/>
                </a:cxn>
                <a:cxn ang="0">
                  <a:pos x="21527" y="-1"/>
                </a:cxn>
              </a:cxnLst>
              <a:rect l="0" t="0" r="r" b="b"/>
              <a:pathLst>
                <a:path w="21600" h="12526" fill="none" extrusionOk="0">
                  <a:moveTo>
                    <a:pt x="21527" y="-1"/>
                  </a:moveTo>
                  <a:cubicBezTo>
                    <a:pt x="21575" y="589"/>
                    <a:pt x="21600" y="1181"/>
                    <a:pt x="21600" y="1773"/>
                  </a:cubicBezTo>
                  <a:cubicBezTo>
                    <a:pt x="21600" y="5546"/>
                    <a:pt x="20611" y="9253"/>
                    <a:pt x="18733" y="12526"/>
                  </a:cubicBezTo>
                </a:path>
                <a:path w="21600" h="12526" stroke="0" extrusionOk="0">
                  <a:moveTo>
                    <a:pt x="21527" y="-1"/>
                  </a:moveTo>
                  <a:cubicBezTo>
                    <a:pt x="21575" y="589"/>
                    <a:pt x="21600" y="1181"/>
                    <a:pt x="21600" y="1773"/>
                  </a:cubicBezTo>
                  <a:cubicBezTo>
                    <a:pt x="21600" y="5546"/>
                    <a:pt x="20611" y="9253"/>
                    <a:pt x="18733" y="12526"/>
                  </a:cubicBezTo>
                  <a:lnTo>
                    <a:pt x="0" y="1773"/>
                  </a:lnTo>
                  <a:lnTo>
                    <a:pt x="21527" y="-1"/>
                  </a:lnTo>
                  <a:close/>
                </a:path>
              </a:pathLst>
            </a:custGeom>
            <a:noFill/>
            <a:ln w="38100" cap="flat" cmpd="sng">
              <a:solidFill>
                <a:schemeClr val="bg1"/>
              </a:solidFill>
              <a:prstDash val="sysDot"/>
              <a:round/>
              <a:tailEnd type="triangle" w="med" len="med"/>
            </a:ln>
            <a:effectLst>
              <a:outerShdw dist="12700" algn="ctr" rotWithShape="0">
                <a:schemeClr val="tx1"/>
              </a:outerShdw>
            </a:effectLst>
          </p:spPr>
          <p:txBody>
            <a:bodyPr wrap="none" lIns="87313" tIns="44450" rIns="87313" bIns="4445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0861" name="Arc 42"/>
            <p:cNvSpPr/>
            <p:nvPr/>
          </p:nvSpPr>
          <p:spPr bwMode="auto">
            <a:xfrm>
              <a:off x="5235" y="711"/>
              <a:ext cx="2982" cy="3085"/>
            </a:xfrm>
            <a:custGeom>
              <a:avLst/>
              <a:gdLst/>
              <a:ahLst/>
              <a:cxnLst>
                <a:cxn ang="0">
                  <a:pos x="6497" y="0"/>
                </a:cxn>
                <a:cxn ang="0">
                  <a:pos x="13213" y="3513"/>
                </a:cxn>
                <a:cxn ang="0">
                  <a:pos x="6497" y="0"/>
                </a:cxn>
                <a:cxn ang="0">
                  <a:pos x="13213" y="3513"/>
                </a:cxn>
                <a:cxn ang="0">
                  <a:pos x="0" y="20600"/>
                </a:cxn>
                <a:cxn ang="0">
                  <a:pos x="6497" y="0"/>
                </a:cxn>
              </a:cxnLst>
              <a:rect l="0" t="0" r="r" b="b"/>
              <a:pathLst>
                <a:path w="13214" h="20600" fill="none" extrusionOk="0">
                  <a:moveTo>
                    <a:pt x="6497" y="0"/>
                  </a:moveTo>
                  <a:cubicBezTo>
                    <a:pt x="8926" y="766"/>
                    <a:pt x="11199" y="1955"/>
                    <a:pt x="13213" y="3513"/>
                  </a:cubicBezTo>
                </a:path>
                <a:path w="13214" h="20600" stroke="0" extrusionOk="0">
                  <a:moveTo>
                    <a:pt x="6497" y="0"/>
                  </a:moveTo>
                  <a:cubicBezTo>
                    <a:pt x="8926" y="766"/>
                    <a:pt x="11199" y="1955"/>
                    <a:pt x="13213" y="3513"/>
                  </a:cubicBezTo>
                  <a:lnTo>
                    <a:pt x="0" y="20600"/>
                  </a:lnTo>
                  <a:lnTo>
                    <a:pt x="6497" y="0"/>
                  </a:lnTo>
                  <a:close/>
                </a:path>
              </a:pathLst>
            </a:custGeom>
            <a:noFill/>
            <a:ln w="38100" cap="flat" cmpd="sng">
              <a:solidFill>
                <a:schemeClr val="bg1"/>
              </a:solidFill>
              <a:prstDash val="sysDot"/>
              <a:round/>
              <a:tailEnd type="triangle" w="med" len="med"/>
            </a:ln>
            <a:effectLst>
              <a:outerShdw dist="17961" dir="2700000" algn="ctr" rotWithShape="0">
                <a:schemeClr val="tx1"/>
              </a:outerShdw>
            </a:effectLst>
          </p:spPr>
          <p:txBody>
            <a:bodyPr wrap="none" lIns="87313" tIns="44450" rIns="87313" bIns="4445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9972" name="Text Box 94"/>
            <p:cNvSpPr txBox="1"/>
            <p:nvPr/>
          </p:nvSpPr>
          <p:spPr>
            <a:xfrm>
              <a:off x="4728" y="274"/>
              <a:ext cx="1092" cy="1252"/>
            </a:xfrm>
            <a:prstGeom prst="rect">
              <a:avLst/>
            </a:prstGeom>
            <a:noFill/>
            <a:ln w="9525">
              <a:noFill/>
            </a:ln>
          </p:spPr>
          <p:txBody>
            <a:bodyPr wrap="none" anchor="t">
              <a:spAutoFit/>
            </a:bodyPr>
            <a:p>
              <a:pPr algn="ctr">
                <a:buSzTx/>
              </a:pPr>
              <a:r>
                <a:rPr lang="en-US" altLang="zh-CN" dirty="0">
                  <a:solidFill>
                    <a:schemeClr val="tx1"/>
                  </a:solidFill>
                  <a:latin typeface="Times New Roman" panose="02020603050405020304" pitchFamily="18" charset="0"/>
                  <a:ea typeface="黑体" panose="02010609060101010101" pitchFamily="49" charset="-122"/>
                </a:rPr>
                <a:t>3.</a:t>
              </a:r>
              <a:endParaRPr lang="en-US" altLang="zh-CN" dirty="0">
                <a:solidFill>
                  <a:schemeClr val="tx1"/>
                </a:solidFill>
                <a:latin typeface="Times New Roman" panose="02020603050405020304" pitchFamily="18" charset="0"/>
                <a:ea typeface="黑体" panose="02010609060101010101" pitchFamily="49" charset="-122"/>
              </a:endParaRPr>
            </a:p>
            <a:p>
              <a:pPr algn="ctr">
                <a:buSzTx/>
              </a:pPr>
              <a:r>
                <a:rPr lang="en-US" altLang="zh-CN" dirty="0">
                  <a:solidFill>
                    <a:schemeClr val="tx1"/>
                  </a:solidFill>
                  <a:latin typeface="Times New Roman" panose="02020603050405020304" pitchFamily="18" charset="0"/>
                  <a:ea typeface="黑体" panose="02010609060101010101" pitchFamily="49" charset="-122"/>
                </a:rPr>
                <a:t>负责</a:t>
              </a:r>
              <a:endParaRPr lang="en-US" altLang="zh-CN" dirty="0">
                <a:solidFill>
                  <a:schemeClr val="tx1"/>
                </a:solidFill>
                <a:latin typeface="Times New Roman" panose="02020603050405020304" pitchFamily="18" charset="0"/>
                <a:ea typeface="黑体" panose="02010609060101010101" pitchFamily="49" charset="-122"/>
              </a:endParaRPr>
            </a:p>
          </p:txBody>
        </p:sp>
        <p:sp>
          <p:nvSpPr>
            <p:cNvPr id="39973" name="Text Box 95"/>
            <p:cNvSpPr txBox="1"/>
            <p:nvPr/>
          </p:nvSpPr>
          <p:spPr>
            <a:xfrm>
              <a:off x="865" y="1696"/>
              <a:ext cx="1092" cy="1252"/>
            </a:xfrm>
            <a:prstGeom prst="rect">
              <a:avLst/>
            </a:prstGeom>
            <a:noFill/>
            <a:ln w="9525">
              <a:noFill/>
            </a:ln>
          </p:spPr>
          <p:txBody>
            <a:bodyPr wrap="none" anchor="t">
              <a:spAutoFit/>
            </a:bodyPr>
            <a:p>
              <a:pPr algn="ctr">
                <a:buSzTx/>
              </a:pPr>
              <a:r>
                <a:rPr lang="en-US" altLang="zh-CN" dirty="0">
                  <a:solidFill>
                    <a:schemeClr val="tx1"/>
                  </a:solidFill>
                  <a:latin typeface="Times New Roman" panose="02020603050405020304" pitchFamily="18" charset="0"/>
                  <a:ea typeface="黑体" panose="02010609060101010101" pitchFamily="49" charset="-122"/>
                </a:rPr>
                <a:t>4.</a:t>
              </a:r>
              <a:endParaRPr lang="en-US" altLang="zh-CN" dirty="0">
                <a:solidFill>
                  <a:schemeClr val="tx1"/>
                </a:solidFill>
                <a:latin typeface="Times New Roman" panose="02020603050405020304" pitchFamily="18" charset="0"/>
                <a:ea typeface="黑体" panose="02010609060101010101" pitchFamily="49" charset="-122"/>
              </a:endParaRPr>
            </a:p>
            <a:p>
              <a:pPr algn="ctr">
                <a:buSzTx/>
              </a:pPr>
              <a:r>
                <a:rPr lang="en-US" altLang="zh-CN" dirty="0">
                  <a:solidFill>
                    <a:schemeClr val="tx1"/>
                  </a:solidFill>
                  <a:latin typeface="Times New Roman" panose="02020603050405020304" pitchFamily="18" charset="0"/>
                  <a:ea typeface="黑体" panose="02010609060101010101" pitchFamily="49" charset="-122"/>
                </a:rPr>
                <a:t>建立</a:t>
              </a:r>
              <a:endParaRPr lang="en-US" altLang="zh-CN" dirty="0">
                <a:solidFill>
                  <a:schemeClr val="tx1"/>
                </a:solidFill>
                <a:latin typeface="Times New Roman" panose="02020603050405020304" pitchFamily="18" charset="0"/>
                <a:ea typeface="黑体" panose="02010609060101010101" pitchFamily="49" charset="-122"/>
              </a:endParaRPr>
            </a:p>
          </p:txBody>
        </p:sp>
        <p:sp>
          <p:nvSpPr>
            <p:cNvPr id="39974" name="Text Box 96"/>
            <p:cNvSpPr txBox="1"/>
            <p:nvPr/>
          </p:nvSpPr>
          <p:spPr>
            <a:xfrm>
              <a:off x="8429" y="1811"/>
              <a:ext cx="1092" cy="1252"/>
            </a:xfrm>
            <a:prstGeom prst="rect">
              <a:avLst/>
            </a:prstGeom>
            <a:noFill/>
            <a:ln w="9525">
              <a:noFill/>
            </a:ln>
          </p:spPr>
          <p:txBody>
            <a:bodyPr wrap="none" anchor="t">
              <a:spAutoFit/>
            </a:bodyPr>
            <a:p>
              <a:pPr algn="ctr">
                <a:buSzTx/>
              </a:pPr>
              <a:r>
                <a:rPr lang="en-US" altLang="zh-CN" dirty="0">
                  <a:solidFill>
                    <a:schemeClr val="tx1"/>
                  </a:solidFill>
                  <a:latin typeface="Times New Roman" panose="02020603050405020304" pitchFamily="18" charset="0"/>
                  <a:ea typeface="黑体" panose="02010609060101010101" pitchFamily="49" charset="-122"/>
                </a:rPr>
                <a:t>2.</a:t>
              </a:r>
              <a:endParaRPr lang="en-US" altLang="zh-CN" dirty="0">
                <a:solidFill>
                  <a:schemeClr val="tx1"/>
                </a:solidFill>
                <a:latin typeface="Times New Roman" panose="02020603050405020304" pitchFamily="18" charset="0"/>
                <a:ea typeface="黑体" panose="02010609060101010101" pitchFamily="49" charset="-122"/>
              </a:endParaRPr>
            </a:p>
            <a:p>
              <a:pPr algn="ctr">
                <a:buSzTx/>
              </a:pPr>
              <a:r>
                <a:rPr lang="en-US" altLang="zh-CN" dirty="0">
                  <a:solidFill>
                    <a:schemeClr val="tx1"/>
                  </a:solidFill>
                  <a:latin typeface="Times New Roman" panose="02020603050405020304" pitchFamily="18" charset="0"/>
                  <a:ea typeface="黑体" panose="02010609060101010101" pitchFamily="49" charset="-122"/>
                </a:rPr>
                <a:t>执行</a:t>
              </a:r>
              <a:endParaRPr lang="en-US" altLang="zh-CN" dirty="0">
                <a:solidFill>
                  <a:schemeClr val="tx1"/>
                </a:solidFill>
                <a:latin typeface="Times New Roman" panose="02020603050405020304" pitchFamily="18" charset="0"/>
                <a:ea typeface="黑体" panose="02010609060101010101" pitchFamily="49" charset="-122"/>
              </a:endParaRPr>
            </a:p>
          </p:txBody>
        </p:sp>
        <p:sp>
          <p:nvSpPr>
            <p:cNvPr id="39975" name="Text Box 97"/>
            <p:cNvSpPr txBox="1"/>
            <p:nvPr/>
          </p:nvSpPr>
          <p:spPr>
            <a:xfrm>
              <a:off x="7283" y="5219"/>
              <a:ext cx="1092" cy="1252"/>
            </a:xfrm>
            <a:prstGeom prst="rect">
              <a:avLst/>
            </a:prstGeom>
            <a:noFill/>
            <a:ln w="9525">
              <a:noFill/>
            </a:ln>
          </p:spPr>
          <p:txBody>
            <a:bodyPr wrap="none" anchor="t">
              <a:spAutoFit/>
            </a:bodyPr>
            <a:p>
              <a:pPr algn="ctr"/>
              <a:r>
                <a:rPr lang="en-US" altLang="zh-CN" dirty="0">
                  <a:solidFill>
                    <a:schemeClr val="tx1"/>
                  </a:solidFill>
                  <a:latin typeface="Times New Roman" panose="02020603050405020304" pitchFamily="18" charset="0"/>
                  <a:ea typeface="黑体" panose="02010609060101010101" pitchFamily="49" charset="-122"/>
                </a:rPr>
                <a:t>1.</a:t>
              </a:r>
              <a:endParaRPr lang="en-US" altLang="zh-CN" dirty="0">
                <a:solidFill>
                  <a:schemeClr val="tx1"/>
                </a:solidFill>
                <a:latin typeface="Times New Roman" panose="02020603050405020304" pitchFamily="18" charset="0"/>
                <a:ea typeface="黑体" panose="02010609060101010101" pitchFamily="49" charset="-122"/>
              </a:endParaRPr>
            </a:p>
            <a:p>
              <a:pPr algn="ctr"/>
              <a:r>
                <a:rPr lang="zh-CN" altLang="en-US" dirty="0">
                  <a:solidFill>
                    <a:schemeClr val="tx1"/>
                  </a:solidFill>
                  <a:latin typeface="Times New Roman" panose="02020603050405020304" pitchFamily="18" charset="0"/>
                  <a:ea typeface="黑体" panose="02010609060101010101" pitchFamily="49" charset="-122"/>
                </a:rPr>
                <a:t>接受</a:t>
              </a:r>
              <a:endParaRPr lang="zh-CN" altLang="en-US" dirty="0">
                <a:solidFill>
                  <a:schemeClr val="tx1"/>
                </a:solidFill>
                <a:latin typeface="Times New Roman" panose="02020603050405020304" pitchFamily="18" charset="0"/>
                <a:ea typeface="黑体" panose="02010609060101010101" pitchFamily="49" charset="-122"/>
              </a:endParaRPr>
            </a:p>
          </p:txBody>
        </p:sp>
        <p:sp>
          <p:nvSpPr>
            <p:cNvPr id="39976" name="Text Box 98"/>
            <p:cNvSpPr txBox="1"/>
            <p:nvPr/>
          </p:nvSpPr>
          <p:spPr>
            <a:xfrm>
              <a:off x="2351" y="5346"/>
              <a:ext cx="1092" cy="1252"/>
            </a:xfrm>
            <a:prstGeom prst="rect">
              <a:avLst/>
            </a:prstGeom>
            <a:noFill/>
            <a:ln w="9525">
              <a:noFill/>
            </a:ln>
          </p:spPr>
          <p:txBody>
            <a:bodyPr wrap="none" anchor="t">
              <a:spAutoFit/>
            </a:bodyPr>
            <a:p>
              <a:pPr algn="ctr">
                <a:buSzTx/>
              </a:pPr>
              <a:r>
                <a:rPr lang="en-US" altLang="zh-CN" dirty="0">
                  <a:solidFill>
                    <a:schemeClr val="tx1"/>
                  </a:solidFill>
                  <a:latin typeface="Times New Roman" panose="02020603050405020304" pitchFamily="18" charset="0"/>
                  <a:ea typeface="黑体" panose="02010609060101010101" pitchFamily="49" charset="-122"/>
                </a:rPr>
                <a:t>5.</a:t>
              </a:r>
              <a:endParaRPr lang="en-US" altLang="zh-CN" dirty="0">
                <a:solidFill>
                  <a:schemeClr val="tx1"/>
                </a:solidFill>
                <a:latin typeface="Times New Roman" panose="02020603050405020304" pitchFamily="18" charset="0"/>
                <a:ea typeface="黑体" panose="02010609060101010101" pitchFamily="49" charset="-122"/>
              </a:endParaRPr>
            </a:p>
            <a:p>
              <a:pPr algn="ctr">
                <a:buSzTx/>
              </a:pPr>
              <a:r>
                <a:rPr lang="en-US" altLang="zh-CN" dirty="0">
                  <a:solidFill>
                    <a:schemeClr val="tx1"/>
                  </a:solidFill>
                  <a:latin typeface="Times New Roman" panose="02020603050405020304" pitchFamily="18" charset="0"/>
                  <a:ea typeface="黑体" panose="02010609060101010101" pitchFamily="49" charset="-122"/>
                </a:rPr>
                <a:t>协助</a:t>
              </a:r>
              <a:endParaRPr lang="en-US" altLang="zh-CN" dirty="0">
                <a:solidFill>
                  <a:schemeClr val="tx1"/>
                </a:solidFill>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1000" fill="hold"/>
                                        <p:tgtEl>
                                          <p:spTgt spid="133124"/>
                                        </p:tgtEl>
                                        <p:attrNameLst>
                                          <p:attrName>ppt_x</p:attrName>
                                        </p:attrNameLst>
                                      </p:cBhvr>
                                      <p:tavLst>
                                        <p:tav tm="0">
                                          <p:val>
                                            <p:strVal val="#ppt_x"/>
                                          </p:val>
                                        </p:tav>
                                        <p:tav tm="100000">
                                          <p:val>
                                            <p:strVal val="#ppt_x"/>
                                          </p:val>
                                        </p:tav>
                                      </p:tavLst>
                                    </p:anim>
                                    <p:anim calcmode="lin" valueType="num">
                                      <p:cBhvr additive="base">
                                        <p:cTn id="8" dur="1000" fill="hold"/>
                                        <p:tgtEl>
                                          <p:spTgt spid="1331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3124">
                                            <p:txEl>
                                              <p:charRg st="0" end="8"/>
                                            </p:txEl>
                                          </p:spTgt>
                                        </p:tgtEl>
                                        <p:attrNameLst>
                                          <p:attrName>style.visibility</p:attrName>
                                        </p:attrNameLst>
                                      </p:cBhvr>
                                      <p:to>
                                        <p:strVal val="visible"/>
                                      </p:to>
                                    </p:set>
                                    <p:anim calcmode="lin" valueType="num">
                                      <p:cBhvr additive="base">
                                        <p:cTn id="11" dur="1000" fill="hold"/>
                                        <p:tgtEl>
                                          <p:spTgt spid="133124">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3124">
                                            <p:txEl>
                                              <p:charRg st="0" end="8"/>
                                            </p:txEl>
                                          </p:spTgt>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000000"/>
                                          </p:val>
                                        </p:tav>
                                        <p:tav tm="100000">
                                          <p:val>
                                            <p:strVal val="#ppt_w"/>
                                          </p:val>
                                        </p:tav>
                                      </p:tavLst>
                                    </p:anim>
                                    <p:anim calcmode="lin" valueType="num">
                                      <p:cBhvr>
                                        <p:cTn id="16" dur="1000" fill="hold"/>
                                        <p:tgtEl>
                                          <p:spTgt spid="3"/>
                                        </p:tgtEl>
                                        <p:attrNameLst>
                                          <p:attrName>ppt_h</p:attrName>
                                        </p:attrNameLst>
                                      </p:cBhvr>
                                      <p:tavLst>
                                        <p:tav tm="0">
                                          <p:val>
                                            <p:fltVal val="0.00000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3"/>
          <p:cNvGrpSpPr/>
          <p:nvPr/>
        </p:nvGrpSpPr>
        <p:grpSpPr>
          <a:xfrm>
            <a:off x="2811463" y="2806700"/>
            <a:ext cx="4691062" cy="2882900"/>
            <a:chOff x="0" y="0"/>
            <a:chExt cx="7389" cy="4540"/>
          </a:xfrm>
        </p:grpSpPr>
        <p:grpSp>
          <p:nvGrpSpPr>
            <p:cNvPr id="40962" name="Group 44"/>
            <p:cNvGrpSpPr/>
            <p:nvPr/>
          </p:nvGrpSpPr>
          <p:grpSpPr>
            <a:xfrm>
              <a:off x="0" y="117"/>
              <a:ext cx="4083" cy="4423"/>
              <a:chOff x="0" y="0"/>
              <a:chExt cx="4908" cy="4422"/>
            </a:xfrm>
          </p:grpSpPr>
          <p:grpSp>
            <p:nvGrpSpPr>
              <p:cNvPr id="40963" name="Group 45"/>
              <p:cNvGrpSpPr/>
              <p:nvPr/>
            </p:nvGrpSpPr>
            <p:grpSpPr>
              <a:xfrm>
                <a:off x="0" y="0"/>
                <a:ext cx="4908" cy="4423"/>
                <a:chOff x="0" y="0"/>
                <a:chExt cx="729" cy="771"/>
              </a:xfrm>
            </p:grpSpPr>
            <p:sp>
              <p:nvSpPr>
                <p:cNvPr id="134190" name="Freeform 13"/>
                <p:cNvSpPr/>
                <p:nvPr/>
              </p:nvSpPr>
              <p:spPr bwMode="auto">
                <a:xfrm>
                  <a:off x="0" y="0"/>
                  <a:ext cx="729"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0099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0965" name="AutoShape 14"/>
                <p:cNvSpPr/>
                <p:nvPr/>
              </p:nvSpPr>
              <p:spPr>
                <a:xfrm rot="5400000">
                  <a:off x="-18" y="260"/>
                  <a:ext cx="513" cy="477"/>
                </a:xfrm>
                <a:prstGeom prst="parallelogram">
                  <a:avLst>
                    <a:gd name="adj" fmla="val 34808"/>
                  </a:avLst>
                </a:prstGeom>
                <a:solidFill>
                  <a:srgbClr val="0085B4"/>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66" name="AutoShape 15"/>
                <p:cNvSpPr/>
                <p:nvPr/>
              </p:nvSpPr>
              <p:spPr>
                <a:xfrm rot="-5376936" flipH="1">
                  <a:off x="301" y="343"/>
                  <a:ext cx="604" cy="252"/>
                </a:xfrm>
                <a:prstGeom prst="parallelogram">
                  <a:avLst>
                    <a:gd name="adj" fmla="val 101177"/>
                  </a:avLst>
                </a:prstGeom>
                <a:solidFill>
                  <a:srgbClr val="00668A"/>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40967" name="Group 49"/>
              <p:cNvGrpSpPr/>
              <p:nvPr/>
            </p:nvGrpSpPr>
            <p:grpSpPr>
              <a:xfrm>
                <a:off x="629" y="495"/>
                <a:ext cx="3921" cy="3530"/>
                <a:chOff x="0" y="0"/>
                <a:chExt cx="729" cy="771"/>
              </a:xfrm>
            </p:grpSpPr>
            <p:sp>
              <p:nvSpPr>
                <p:cNvPr id="134194" name="Freeform 17"/>
                <p:cNvSpPr/>
                <p:nvPr/>
              </p:nvSpPr>
              <p:spPr bwMode="auto">
                <a:xfrm>
                  <a:off x="0" y="0"/>
                  <a:ext cx="729" cy="426"/>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33CC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0969" name="AutoShape 18"/>
                <p:cNvSpPr/>
                <p:nvPr/>
              </p:nvSpPr>
              <p:spPr>
                <a:xfrm rot="5400000">
                  <a:off x="-18" y="260"/>
                  <a:ext cx="513" cy="477"/>
                </a:xfrm>
                <a:prstGeom prst="parallelogram">
                  <a:avLst>
                    <a:gd name="adj" fmla="val 34808"/>
                  </a:avLst>
                </a:prstGeom>
                <a:solidFill>
                  <a:srgbClr val="2DB8B5"/>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70" name="AutoShape 19"/>
                <p:cNvSpPr/>
                <p:nvPr/>
              </p:nvSpPr>
              <p:spPr>
                <a:xfrm rot="-5376936" flipH="1">
                  <a:off x="301" y="343"/>
                  <a:ext cx="604" cy="252"/>
                </a:xfrm>
                <a:prstGeom prst="parallelogram">
                  <a:avLst>
                    <a:gd name="adj" fmla="val 101177"/>
                  </a:avLst>
                </a:prstGeom>
                <a:solidFill>
                  <a:srgbClr val="249390"/>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40971" name="Group 53"/>
              <p:cNvGrpSpPr/>
              <p:nvPr/>
            </p:nvGrpSpPr>
            <p:grpSpPr>
              <a:xfrm>
                <a:off x="1252" y="976"/>
                <a:ext cx="2957" cy="2657"/>
                <a:chOff x="0" y="0"/>
                <a:chExt cx="729" cy="771"/>
              </a:xfrm>
            </p:grpSpPr>
            <p:sp>
              <p:nvSpPr>
                <p:cNvPr id="134198" name="Freeform 21"/>
                <p:cNvSpPr/>
                <p:nvPr/>
              </p:nvSpPr>
              <p:spPr bwMode="auto">
                <a:xfrm>
                  <a:off x="0" y="0"/>
                  <a:ext cx="728"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66FF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0973" name="AutoShape 22"/>
                <p:cNvSpPr/>
                <p:nvPr/>
              </p:nvSpPr>
              <p:spPr>
                <a:xfrm rot="5400000">
                  <a:off x="-18" y="260"/>
                  <a:ext cx="513" cy="477"/>
                </a:xfrm>
                <a:prstGeom prst="parallelogram">
                  <a:avLst>
                    <a:gd name="adj" fmla="val 34808"/>
                  </a:avLst>
                </a:prstGeom>
                <a:solidFill>
                  <a:srgbClr val="00F6A4"/>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74" name="AutoShape 23"/>
                <p:cNvSpPr/>
                <p:nvPr/>
              </p:nvSpPr>
              <p:spPr>
                <a:xfrm rot="-5376936" flipH="1">
                  <a:off x="301" y="343"/>
                  <a:ext cx="604" cy="252"/>
                </a:xfrm>
                <a:prstGeom prst="parallelogram">
                  <a:avLst>
                    <a:gd name="adj" fmla="val 101177"/>
                  </a:avLst>
                </a:prstGeom>
                <a:solidFill>
                  <a:srgbClr val="00D68F"/>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40975" name="Group 57"/>
              <p:cNvGrpSpPr/>
              <p:nvPr/>
            </p:nvGrpSpPr>
            <p:grpSpPr>
              <a:xfrm>
                <a:off x="1988" y="1541"/>
                <a:ext cx="1814" cy="1642"/>
                <a:chOff x="0" y="0"/>
                <a:chExt cx="729" cy="771"/>
              </a:xfrm>
            </p:grpSpPr>
            <p:sp>
              <p:nvSpPr>
                <p:cNvPr id="134202" name="Freeform 25"/>
                <p:cNvSpPr/>
                <p:nvPr/>
              </p:nvSpPr>
              <p:spPr bwMode="auto">
                <a:xfrm>
                  <a:off x="-3" y="0"/>
                  <a:ext cx="729"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CCFFFF"/>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0977" name="AutoShape 26"/>
                <p:cNvSpPr/>
                <p:nvPr/>
              </p:nvSpPr>
              <p:spPr>
                <a:xfrm rot="5400000">
                  <a:off x="-18" y="260"/>
                  <a:ext cx="513" cy="477"/>
                </a:xfrm>
                <a:prstGeom prst="parallelogram">
                  <a:avLst>
                    <a:gd name="adj" fmla="val 34808"/>
                  </a:avLst>
                </a:prstGeom>
                <a:solidFill>
                  <a:srgbClr val="97FFFF"/>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40978" name="AutoShape 27"/>
                <p:cNvSpPr/>
                <p:nvPr/>
              </p:nvSpPr>
              <p:spPr>
                <a:xfrm rot="-5376936" flipH="1">
                  <a:off x="301" y="343"/>
                  <a:ext cx="604" cy="252"/>
                </a:xfrm>
                <a:prstGeom prst="parallelogram">
                  <a:avLst>
                    <a:gd name="adj" fmla="val 101177"/>
                  </a:avLst>
                </a:prstGeom>
                <a:solidFill>
                  <a:srgbClr val="61FFFF"/>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40979" name="AutoShape 42"/>
            <p:cNvSpPr/>
            <p:nvPr/>
          </p:nvSpPr>
          <p:spPr>
            <a:xfrm>
              <a:off x="4955" y="3591"/>
              <a:ext cx="2434" cy="399"/>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b="0" dirty="0">
                  <a:solidFill>
                    <a:schemeClr val="tx1"/>
                  </a:solidFill>
                  <a:latin typeface="Times New Roman" panose="02020603050405020304" pitchFamily="18" charset="0"/>
                  <a:ea typeface="黑体" panose="02010609060101010101" pitchFamily="49" charset="-122"/>
                </a:rPr>
                <a:t>有权进行面试、雇用新员工</a:t>
              </a:r>
              <a:endParaRPr lang="zh-CN" altLang="en-US" b="0" dirty="0">
                <a:solidFill>
                  <a:schemeClr val="tx1"/>
                </a:solidFill>
                <a:latin typeface="Times New Roman" panose="02020603050405020304" pitchFamily="18" charset="0"/>
                <a:ea typeface="黑体" panose="02010609060101010101" pitchFamily="49" charset="-122"/>
              </a:endParaRPr>
            </a:p>
          </p:txBody>
        </p:sp>
        <p:sp>
          <p:nvSpPr>
            <p:cNvPr id="40980" name="AutoShape 43"/>
            <p:cNvSpPr/>
            <p:nvPr/>
          </p:nvSpPr>
          <p:spPr>
            <a:xfrm>
              <a:off x="5295" y="1098"/>
              <a:ext cx="760"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b="0" dirty="0">
                  <a:solidFill>
                    <a:schemeClr val="tx1"/>
                  </a:solidFill>
                  <a:latin typeface="Times New Roman" panose="02020603050405020304" pitchFamily="18" charset="0"/>
                  <a:ea typeface="黑体" panose="02010609060101010101" pitchFamily="49" charset="-122"/>
                </a:rPr>
                <a:t>具有事假批准权</a:t>
              </a:r>
              <a:endParaRPr lang="zh-CN" altLang="en-US" b="0" dirty="0">
                <a:solidFill>
                  <a:schemeClr val="tx1"/>
                </a:solidFill>
                <a:latin typeface="Times New Roman" panose="02020603050405020304" pitchFamily="18" charset="0"/>
                <a:ea typeface="黑体" panose="02010609060101010101" pitchFamily="49" charset="-122"/>
              </a:endParaRPr>
            </a:p>
          </p:txBody>
        </p:sp>
        <p:sp>
          <p:nvSpPr>
            <p:cNvPr id="40981" name="AutoShape 44"/>
            <p:cNvSpPr/>
            <p:nvPr/>
          </p:nvSpPr>
          <p:spPr>
            <a:xfrm>
              <a:off x="5295" y="0"/>
              <a:ext cx="1475"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b="0" dirty="0">
                  <a:solidFill>
                    <a:schemeClr val="tx1"/>
                  </a:solidFill>
                  <a:latin typeface="黑体" panose="02010609060101010101" pitchFamily="49" charset="-122"/>
                  <a:ea typeface="黑体" panose="02010609060101010101" pitchFamily="49" charset="-122"/>
                </a:rPr>
                <a:t>工作承担者有权批准购买材料金额</a:t>
              </a:r>
              <a:endParaRPr lang="en-US" altLang="zh-CN" b="0" dirty="0">
                <a:solidFill>
                  <a:schemeClr val="tx1"/>
                </a:solidFill>
                <a:latin typeface="黑体" panose="02010609060101010101" pitchFamily="49" charset="-122"/>
                <a:ea typeface="黑体" panose="02010609060101010101" pitchFamily="49" charset="-122"/>
              </a:endParaRPr>
            </a:p>
            <a:p>
              <a:r>
                <a:rPr lang="zh-CN" altLang="en-US" b="0" dirty="0">
                  <a:solidFill>
                    <a:schemeClr val="tx1"/>
                  </a:solidFill>
                  <a:latin typeface="黑体" panose="02010609060101010101" pitchFamily="49" charset="-122"/>
                  <a:ea typeface="黑体" panose="02010609060101010101" pitchFamily="49" charset="-122"/>
                </a:rPr>
                <a:t>最多</a:t>
              </a:r>
              <a:r>
                <a:rPr lang="en-US" altLang="zh-CN" b="0" dirty="0">
                  <a:solidFill>
                    <a:schemeClr val="tx1"/>
                  </a:solidFill>
                  <a:latin typeface="黑体" panose="02010609060101010101" pitchFamily="49" charset="-122"/>
                  <a:ea typeface="黑体" panose="02010609060101010101" pitchFamily="49" charset="-122"/>
                </a:rPr>
                <a:t>5000</a:t>
              </a:r>
              <a:r>
                <a:rPr lang="zh-CN" altLang="en-US" b="0" dirty="0">
                  <a:solidFill>
                    <a:schemeClr val="tx1"/>
                  </a:solidFill>
                  <a:latin typeface="黑体" panose="02010609060101010101" pitchFamily="49" charset="-122"/>
                  <a:ea typeface="黑体" panose="02010609060101010101" pitchFamily="49" charset="-122"/>
                </a:rPr>
                <a:t>元</a:t>
              </a:r>
              <a:endParaRPr lang="zh-CN" altLang="en-US" b="0" dirty="0">
                <a:solidFill>
                  <a:schemeClr val="tx1"/>
                </a:solidFill>
                <a:latin typeface="黑体" panose="02010609060101010101" pitchFamily="49" charset="-122"/>
                <a:ea typeface="黑体" panose="02010609060101010101" pitchFamily="49" charset="-122"/>
              </a:endParaRPr>
            </a:p>
          </p:txBody>
        </p:sp>
        <p:sp>
          <p:nvSpPr>
            <p:cNvPr id="40982" name="AutoShape 45"/>
            <p:cNvSpPr/>
            <p:nvPr/>
          </p:nvSpPr>
          <p:spPr>
            <a:xfrm>
              <a:off x="4905" y="2458"/>
              <a:ext cx="818"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b="0" dirty="0">
                  <a:solidFill>
                    <a:schemeClr val="tx1"/>
                  </a:solidFill>
                  <a:latin typeface="Times New Roman" panose="02020603050405020304" pitchFamily="18" charset="0"/>
                  <a:ea typeface="黑体" panose="02010609060101010101" pitchFamily="49" charset="-122"/>
                </a:rPr>
                <a:t>有权建议提高工资水平</a:t>
              </a:r>
              <a:endParaRPr lang="zh-CN" altLang="en-US" b="0" dirty="0">
                <a:solidFill>
                  <a:schemeClr val="tx1"/>
                </a:solidFill>
                <a:latin typeface="Times New Roman" panose="02020603050405020304" pitchFamily="18" charset="0"/>
                <a:ea typeface="黑体" panose="02010609060101010101" pitchFamily="49" charset="-122"/>
              </a:endParaRPr>
            </a:p>
          </p:txBody>
        </p:sp>
        <p:sp>
          <p:nvSpPr>
            <p:cNvPr id="134209" name="Freeform 56"/>
            <p:cNvSpPr/>
            <p:nvPr/>
          </p:nvSpPr>
          <p:spPr bwMode="auto">
            <a:xfrm>
              <a:off x="3483" y="115"/>
              <a:ext cx="1652" cy="963"/>
            </a:xfrm>
            <a:custGeom>
              <a:avLst/>
              <a:gdLst/>
              <a:ahLst/>
              <a:cxnLst>
                <a:cxn ang="0">
                  <a:pos x="925" y="5"/>
                </a:cxn>
                <a:cxn ang="0">
                  <a:pos x="402" y="0"/>
                </a:cxn>
                <a:cxn ang="0">
                  <a:pos x="0" y="288"/>
                </a:cxn>
              </a:cxnLst>
              <a:rect l="0" t="0" r="r" b="b"/>
              <a:pathLst>
                <a:path w="925" h="288">
                  <a:moveTo>
                    <a:pt x="925" y="5"/>
                  </a:moveTo>
                  <a:lnTo>
                    <a:pt x="402" y="0"/>
                  </a:lnTo>
                  <a:lnTo>
                    <a:pt x="0" y="288"/>
                  </a:lnTo>
                </a:path>
              </a:pathLst>
            </a:custGeom>
            <a:noFill/>
            <a:ln w="12700" cap="flat" cmpd="sng">
              <a:solidFill>
                <a:schemeClr val="tx1"/>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4210" name="Freeform 57"/>
            <p:cNvSpPr/>
            <p:nvPr/>
          </p:nvSpPr>
          <p:spPr bwMode="auto">
            <a:xfrm>
              <a:off x="3515" y="1133"/>
              <a:ext cx="1590" cy="458"/>
            </a:xfrm>
            <a:custGeom>
              <a:avLst/>
              <a:gdLst/>
              <a:ahLst/>
              <a:cxnLst>
                <a:cxn ang="0">
                  <a:pos x="822" y="5"/>
                </a:cxn>
                <a:cxn ang="0">
                  <a:pos x="299" y="0"/>
                </a:cxn>
                <a:cxn ang="0">
                  <a:pos x="0" y="213"/>
                </a:cxn>
              </a:cxnLst>
              <a:rect l="0" t="0" r="r" b="b"/>
              <a:pathLst>
                <a:path w="822" h="213">
                  <a:moveTo>
                    <a:pt x="822" y="5"/>
                  </a:moveTo>
                  <a:lnTo>
                    <a:pt x="299" y="0"/>
                  </a:lnTo>
                  <a:lnTo>
                    <a:pt x="0" y="213"/>
                  </a:lnTo>
                </a:path>
              </a:pathLst>
            </a:custGeom>
            <a:noFill/>
            <a:ln w="12700" cap="flat" cmpd="sng">
              <a:solidFill>
                <a:schemeClr val="tx1"/>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4211" name="Freeform 58"/>
            <p:cNvSpPr/>
            <p:nvPr/>
          </p:nvSpPr>
          <p:spPr bwMode="auto">
            <a:xfrm>
              <a:off x="3290" y="2221"/>
              <a:ext cx="1438" cy="388"/>
            </a:xfrm>
            <a:custGeom>
              <a:avLst/>
              <a:gdLst/>
              <a:ahLst/>
              <a:cxnLst>
                <a:cxn ang="0">
                  <a:pos x="805" y="150"/>
                </a:cxn>
                <a:cxn ang="0">
                  <a:pos x="282" y="145"/>
                </a:cxn>
                <a:cxn ang="0">
                  <a:pos x="0" y="0"/>
                </a:cxn>
              </a:cxnLst>
              <a:rect l="0" t="0" r="r" b="b"/>
              <a:pathLst>
                <a:path w="805" h="150">
                  <a:moveTo>
                    <a:pt x="805" y="150"/>
                  </a:moveTo>
                  <a:lnTo>
                    <a:pt x="282" y="145"/>
                  </a:lnTo>
                  <a:lnTo>
                    <a:pt x="0" y="0"/>
                  </a:lnTo>
                </a:path>
              </a:pathLst>
            </a:custGeom>
            <a:noFill/>
            <a:ln w="12700" cap="flat" cmpd="sng">
              <a:solidFill>
                <a:schemeClr val="tx1"/>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34212" name="Freeform 59"/>
            <p:cNvSpPr/>
            <p:nvPr/>
          </p:nvSpPr>
          <p:spPr bwMode="auto">
            <a:xfrm>
              <a:off x="2835" y="2838"/>
              <a:ext cx="1963" cy="905"/>
            </a:xfrm>
            <a:custGeom>
              <a:avLst/>
              <a:gdLst/>
              <a:ahLst/>
              <a:cxnLst>
                <a:cxn ang="0">
                  <a:pos x="1099" y="168"/>
                </a:cxn>
                <a:cxn ang="0">
                  <a:pos x="576" y="163"/>
                </a:cxn>
                <a:cxn ang="0">
                  <a:pos x="0" y="0"/>
                </a:cxn>
              </a:cxnLst>
              <a:rect l="0" t="0" r="r" b="b"/>
              <a:pathLst>
                <a:path w="1099" h="168">
                  <a:moveTo>
                    <a:pt x="1099" y="168"/>
                  </a:moveTo>
                  <a:lnTo>
                    <a:pt x="576" y="163"/>
                  </a:lnTo>
                  <a:lnTo>
                    <a:pt x="0" y="0"/>
                  </a:lnTo>
                </a:path>
              </a:pathLst>
            </a:custGeom>
            <a:noFill/>
            <a:ln w="12700" cap="flat" cmpd="sng">
              <a:solidFill>
                <a:schemeClr val="tx1"/>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40987"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一、工作说明书的内容</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4148" name="Rectangle 4"/>
          <p:cNvSpPr/>
          <p:nvPr/>
        </p:nvSpPr>
        <p:spPr>
          <a:xfrm>
            <a:off x="6816725" y="1700213"/>
            <a:ext cx="2160588"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（五）工作权限</a:t>
            </a:r>
            <a:endParaRPr lang="zh-CN" altLang="en-US" dirty="0">
              <a:solidFill>
                <a:srgbClr val="204BB6"/>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additive="base">
                                        <p:cTn id="7" dur="1000" fill="hold"/>
                                        <p:tgtEl>
                                          <p:spTgt spid="134148"/>
                                        </p:tgtEl>
                                        <p:attrNameLst>
                                          <p:attrName>ppt_x</p:attrName>
                                        </p:attrNameLst>
                                      </p:cBhvr>
                                      <p:tavLst>
                                        <p:tav tm="0">
                                          <p:val>
                                            <p:strVal val="#ppt_x"/>
                                          </p:val>
                                        </p:tav>
                                        <p:tav tm="100000">
                                          <p:val>
                                            <p:strVal val="#ppt_x"/>
                                          </p:val>
                                        </p:tav>
                                      </p:tavLst>
                                    </p:anim>
                                    <p:anim calcmode="lin" valueType="num">
                                      <p:cBhvr additive="base">
                                        <p:cTn id="8" dur="1000" fill="hold"/>
                                        <p:tgtEl>
                                          <p:spTgt spid="13414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4148">
                                            <p:txEl>
                                              <p:charRg st="0" end="8"/>
                                            </p:txEl>
                                          </p:spTgt>
                                        </p:tgtEl>
                                        <p:attrNameLst>
                                          <p:attrName>style.visibility</p:attrName>
                                        </p:attrNameLst>
                                      </p:cBhvr>
                                      <p:to>
                                        <p:strVal val="visible"/>
                                      </p:to>
                                    </p:set>
                                    <p:anim calcmode="lin" valueType="num">
                                      <p:cBhvr additive="base">
                                        <p:cTn id="11" dur="1000" fill="hold"/>
                                        <p:tgtEl>
                                          <p:spTgt spid="134148">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4148">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000000"/>
                                          </p:val>
                                        </p:tav>
                                        <p:tav tm="100000">
                                          <p:val>
                                            <p:fltVal val="0.00000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5" name="组合 1"/>
          <p:cNvGrpSpPr/>
          <p:nvPr/>
        </p:nvGrpSpPr>
        <p:grpSpPr>
          <a:xfrm>
            <a:off x="1211263" y="2176463"/>
            <a:ext cx="8388350" cy="3944937"/>
            <a:chOff x="2457" y="3098"/>
            <a:chExt cx="13210" cy="6214"/>
          </a:xfrm>
        </p:grpSpPr>
        <p:pic>
          <p:nvPicPr>
            <p:cNvPr id="41986" name="图片 2" descr="刷蓝墙2.jpg"/>
            <p:cNvPicPr>
              <a:picLocks noGrp="1" noChangeAspect="1"/>
            </p:cNvPicPr>
            <p:nvPr/>
          </p:nvPicPr>
          <p:blipFill>
            <a:blip r:embed="rId1">
              <a:clrChange>
                <a:clrFrom>
                  <a:srgbClr val="FFFFFF"/>
                </a:clrFrom>
                <a:clrTo>
                  <a:srgbClr val="FFFFFF">
                    <a:alpha val="0"/>
                  </a:srgbClr>
                </a:clrTo>
              </a:clrChange>
            </a:blip>
            <a:srcRect l="19699" t="11040" r="19418"/>
            <a:stretch>
              <a:fillRect/>
            </a:stretch>
          </p:blipFill>
          <p:spPr>
            <a:xfrm>
              <a:off x="2457" y="3098"/>
              <a:ext cx="13210" cy="6215"/>
            </a:xfrm>
            <a:prstGeom prst="rect">
              <a:avLst/>
            </a:prstGeom>
            <a:noFill/>
            <a:ln w="9525">
              <a:noFill/>
            </a:ln>
          </p:spPr>
        </p:pic>
        <p:sp>
          <p:nvSpPr>
            <p:cNvPr id="135200" name="Text Box 32" descr="金融10"/>
            <p:cNvSpPr txBox="1">
              <a:spLocks noChangeArrowheads="1"/>
            </p:cNvSpPr>
            <p:nvPr/>
          </p:nvSpPr>
          <p:spPr bwMode="auto">
            <a:xfrm>
              <a:off x="7724" y="4796"/>
              <a:ext cx="6180" cy="2567"/>
            </a:xfrm>
            <a:prstGeom prst="rect">
              <a:avLst/>
            </a:prstGeom>
            <a:noFill/>
            <a:ln w="9525">
              <a:noFill/>
              <a:miter lim="800000"/>
            </a:ln>
            <a:effectLst/>
          </p:spPr>
          <p:txBody>
            <a:bodyPr wrap="square">
              <a:spAutoFit/>
            </a:bodyPr>
            <a:lstStyle/>
            <a:p>
              <a:pPr marR="0" defTabSz="914400">
                <a:spcBef>
                  <a:spcPct val="50000"/>
                </a:spcBef>
                <a:buClrTx/>
                <a:buSzTx/>
                <a:buFontTx/>
                <a:defRPr/>
              </a:pPr>
              <a:r>
                <a:rPr kumimoji="0" lang="zh-CN" altLang="en-US" kern="1200" cap="none" spc="0" normalizeH="0" baseline="0" noProof="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工作业绩标准说明企业期望雇员在执行工作说明书中的每一项任务时所达到的标准是什么样的。设定工作绩效标准不是一件容易的事情。</a:t>
              </a:r>
              <a:endParaRPr kumimoji="0" lang="zh-CN" altLang="en-US" kern="1200" cap="none" spc="0" normalizeH="0" baseline="0" noProof="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p:txBody>
        </p:sp>
      </p:grpSp>
      <p:sp>
        <p:nvSpPr>
          <p:cNvPr id="41988" name="Rectangle 347"/>
          <p:cNvSpPr/>
          <p:nvPr/>
        </p:nvSpPr>
        <p:spPr>
          <a:xfrm>
            <a:off x="2566988" y="1125538"/>
            <a:ext cx="3960812" cy="574675"/>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dirty="0">
                <a:solidFill>
                  <a:srgbClr val="FFFF00"/>
                </a:solidFill>
                <a:latin typeface="Arial" panose="020B0604020202020204" pitchFamily="34" charset="0"/>
                <a:ea typeface="黑体" panose="02010609060101010101" pitchFamily="49" charset="-122"/>
              </a:rPr>
              <a:t>一、工作说明书的内容</a:t>
            </a:r>
            <a:endParaRPr lang="zh-CN" altLang="en-US" sz="2400" dirty="0">
              <a:solidFill>
                <a:srgbClr val="FFFF00"/>
              </a:solidFill>
              <a:latin typeface="Arial" panose="020B0604020202020204" pitchFamily="34" charset="0"/>
              <a:ea typeface="黑体" panose="02010609060101010101" pitchFamily="49" charset="-122"/>
            </a:endParaRPr>
          </a:p>
        </p:txBody>
      </p:sp>
      <p:sp>
        <p:nvSpPr>
          <p:cNvPr id="135172" name="Rectangle 4"/>
          <p:cNvSpPr/>
          <p:nvPr/>
        </p:nvSpPr>
        <p:spPr>
          <a:xfrm>
            <a:off x="6816725" y="1700213"/>
            <a:ext cx="26638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（六）工作业绩标准</a:t>
            </a:r>
            <a:endParaRPr lang="zh-CN" altLang="en-US" dirty="0">
              <a:solidFill>
                <a:srgbClr val="204BB6"/>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5172"/>
                                        </p:tgtEl>
                                        <p:attrNameLst>
                                          <p:attrName>style.visibility</p:attrName>
                                        </p:attrNameLst>
                                      </p:cBhvr>
                                      <p:to>
                                        <p:strVal val="visible"/>
                                      </p:to>
                                    </p:set>
                                    <p:anim calcmode="lin" valueType="num">
                                      <p:cBhvr additive="base">
                                        <p:cTn id="7" dur="1000" fill="hold"/>
                                        <p:tgtEl>
                                          <p:spTgt spid="135172"/>
                                        </p:tgtEl>
                                        <p:attrNameLst>
                                          <p:attrName>ppt_x</p:attrName>
                                        </p:attrNameLst>
                                      </p:cBhvr>
                                      <p:tavLst>
                                        <p:tav tm="0">
                                          <p:val>
                                            <p:strVal val="#ppt_x"/>
                                          </p:val>
                                        </p:tav>
                                        <p:tav tm="100000">
                                          <p:val>
                                            <p:strVal val="#ppt_x"/>
                                          </p:val>
                                        </p:tav>
                                      </p:tavLst>
                                    </p:anim>
                                    <p:anim calcmode="lin" valueType="num">
                                      <p:cBhvr additive="base">
                                        <p:cTn id="8" dur="1000" fill="hold"/>
                                        <p:tgtEl>
                                          <p:spTgt spid="1351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5172">
                                            <p:txEl>
                                              <p:charRg st="0" end="10"/>
                                            </p:txEl>
                                          </p:spTgt>
                                        </p:tgtEl>
                                        <p:attrNameLst>
                                          <p:attrName>style.visibility</p:attrName>
                                        </p:attrNameLst>
                                      </p:cBhvr>
                                      <p:to>
                                        <p:strVal val="visible"/>
                                      </p:to>
                                    </p:set>
                                    <p:anim calcmode="lin" valueType="num">
                                      <p:cBhvr additive="base">
                                        <p:cTn id="11" dur="1000" fill="hold"/>
                                        <p:tgtEl>
                                          <p:spTgt spid="135172">
                                            <p:txEl>
                                              <p:charRg st="0" end="1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5172">
                                            <p:txEl>
                                              <p:charRg st="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Words>
  <Application>WPS 演示</Application>
  <PresentationFormat/>
  <Paragraphs>125</Paragraphs>
  <Slides>14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Arial</vt:lpstr>
      <vt:lpstr>宋体</vt:lpstr>
      <vt:lpstr>Wingdings</vt:lpstr>
      <vt:lpstr>Times New Roman</vt:lpstr>
      <vt:lpstr>黑体</vt:lpstr>
      <vt:lpstr>Calibri</vt:lpstr>
      <vt:lpstr>华文新魏</vt:lpstr>
      <vt:lpstr>GulimChe</vt:lpstr>
      <vt:lpstr>Malgun Gothic</vt:lpstr>
      <vt:lpstr>HY헤드라인M</vt:lpstr>
      <vt:lpstr>Verdana</vt:lpstr>
      <vt:lpstr>Gulim</vt:lpstr>
      <vt:lpstr>HY견고딕</vt:lpstr>
      <vt:lpstr>微软雅黑</vt:lpstr>
      <vt:lpstr>Arial Unicode MS</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176</cp:revision>
  <dcterms:created xsi:type="dcterms:W3CDTF">2019-05-08T01:21:33Z</dcterms:created>
  <dcterms:modified xsi:type="dcterms:W3CDTF">2019-05-15T11:15:27Z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