
<file path=[Content_Types].xml><?xml version="1.0" encoding="utf-8"?>
<Types xmlns="http://schemas.openxmlformats.org/package/2006/content-types">
  <Default Extension="jpeg" ContentType="image/jpeg"/>
  <Default Extension="vml" ContentType="application/vnd.openxmlformats-officedocument.vmlDrawin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2.bin" ContentType="application/vnd.ms-office.activeX"/>
  <Override PartName="/ppt/activeX/activeX2.xml" ContentType="application/vnd.ms-office.activeX+xml"/>
  <Override PartName="/ppt/activeX/activeX3.bin" ContentType="application/vnd.ms-office.activeX"/>
  <Override PartName="/ppt/activeX/activeX3.xml" ContentType="application/vnd.ms-office.activeX+xml"/>
  <Override PartName="/ppt/activeX/activeX4.bin" ContentType="application/vnd.ms-office.activeX"/>
  <Override PartName="/ppt/activeX/activeX4.xml" ContentType="application/vnd.ms-office.activeX+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19"/>
  </p:handoutMasterIdLst>
  <p:sldIdLst>
    <p:sldId id="343" r:id="rId3"/>
    <p:sldId id="344" r:id="rId4"/>
    <p:sldId id="259" r:id="rId5"/>
    <p:sldId id="284" r:id="rId6"/>
    <p:sldId id="311" r:id="rId8"/>
    <p:sldId id="286" r:id="rId9"/>
    <p:sldId id="285" r:id="rId10"/>
    <p:sldId id="287" r:id="rId11"/>
    <p:sldId id="288" r:id="rId12"/>
    <p:sldId id="289" r:id="rId13"/>
    <p:sldId id="290" r:id="rId14"/>
    <p:sldId id="291" r:id="rId15"/>
    <p:sldId id="292" r:id="rId16"/>
    <p:sldId id="293" r:id="rId17"/>
    <p:sldId id="342" r:id="rId1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D25"/>
    <a:srgbClr val="CCFF66"/>
    <a:srgbClr val="CCFF33"/>
    <a:srgbClr val="FFCCFF"/>
    <a:srgbClr val="2BBFEF"/>
    <a:srgbClr val="C72DED"/>
    <a:srgbClr val="66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320"/>
  </p:normalViewPr>
  <p:slideViewPr>
    <p:cSldViewPr showGuides="1">
      <p:cViewPr varScale="1">
        <p:scale>
          <a:sx n="73" d="100"/>
          <a:sy n="73" d="100"/>
        </p:scale>
        <p:origin x="1074" y="72"/>
      </p:cViewPr>
      <p:guideLst>
        <p:guide orient="horz" pos="2015"/>
        <p:guide pos="2836"/>
      </p:guideLst>
    </p:cSldViewPr>
  </p:slideViewPr>
  <p:notesTextViewPr>
    <p:cViewPr>
      <p:scale>
        <a:sx n="100" d="100"/>
        <a:sy n="100" d="100"/>
      </p:scale>
      <p:origin x="0" y="0"/>
    </p:cViewPr>
  </p:notesTextViewPr>
  <p:sorterViewPr showFormatting="0">
    <p:cViewPr>
      <p:scale>
        <a:sx n="66" d="100"/>
        <a:sy n="66" d="100"/>
      </p:scale>
      <p:origin x="0" y="94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003"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11207915-B1FC-4D8A-98D5-50335B07EE32}"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004"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005"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11E98ACB-7C30-4AAB-A274-BAC0F2FA92EA}"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0A94B4CB-7EB2-4BCC-BD89-785CF749F1DF}"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6" name="Rectangle 4"/>
          <p:cNvSpPr>
            <a:spLocks noGrp="1" noRot="1"/>
          </p:cNvSpPr>
          <p:nvPr>
            <p:ph type="sldImg"/>
          </p:nvPr>
        </p:nvSpPr>
        <p:spPr>
          <a:xfrm>
            <a:off x="1143000" y="685800"/>
            <a:ext cx="4572000" cy="3429000"/>
          </a:xfrm>
          <a:prstGeom prst="rect">
            <a:avLst/>
          </a:prstGeom>
          <a:noFill/>
          <a:ln w="9525">
            <a:noFill/>
          </a:ln>
        </p:spPr>
      </p:sp>
      <p:sp>
        <p:nvSpPr>
          <p:cNvPr id="6149"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50"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1"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12708C03-8448-4DBE-BE96-753E9538A156}"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p:cNvSpPr>
          <p:nvPr>
            <p:ph type="sldImg"/>
          </p:nvPr>
        </p:nvSpPr>
        <p:spPr>
          <a:ln/>
        </p:spPr>
      </p:sp>
      <p:sp>
        <p:nvSpPr>
          <p:cNvPr id="13314" name="文本占位符 2"/>
          <p:cNvSpPr/>
          <p:nvPr>
            <p:ph type="body"/>
          </p:nvPr>
        </p:nvSpPr>
        <p:spPr>
          <a:ln/>
        </p:spPr>
        <p:txBody>
          <a:bodyPr wrap="square" lIns="91440" tIns="45720" rIns="91440" bIns="45720" anchor="ctr"/>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p:cNvSpPr>
          <p:nvPr>
            <p:ph type="sldImg"/>
          </p:nvPr>
        </p:nvSpPr>
        <p:spPr>
          <a:ln/>
        </p:spPr>
      </p:sp>
      <p:sp>
        <p:nvSpPr>
          <p:cNvPr id="20482" name="文本占位符 2"/>
          <p:cNvSpPr/>
          <p:nvPr>
            <p:ph type="body"/>
          </p:nvPr>
        </p:nvSpPr>
        <p:spPr>
          <a:ln/>
        </p:spPr>
        <p:txBody>
          <a:bodyPr wrap="square" lIns="91440" tIns="45720" rIns="91440" bIns="45720" anchor="ctr"/>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image" Target="../media/image2.wmf"/><Relationship Id="rId3" Type="http://schemas.openxmlformats.org/officeDocument/2006/relationships/control" Target="../activeX/activeX4.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2.wmf"/><Relationship Id="rId3" Type="http://schemas.openxmlformats.org/officeDocument/2006/relationships/control" Target="../activeX/activeX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control" Target="../activeX/activeX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image" Target="../media/image2.wmf"/><Relationship Id="rId3" Type="http://schemas.openxmlformats.org/officeDocument/2006/relationships/control" Target="../activeX/activeX3.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9370EC6C-3037-4440-9B77-E4D5A44972DD}"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0695599-86F6-4E46-BFEF-D47564F7A96A}"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dirty="0" smtClean="0"/>
              <a:t>单击此处编辑母版文本样式</a:t>
            </a:r>
            <a:endParaRPr lang="zh-CN" altLang="en-US" strike="noStrike" noProof="1" dirty="0" smtClean="0"/>
          </a:p>
          <a:p>
            <a:pPr lvl="1" fontAlgn="base"/>
            <a:r>
              <a:rPr lang="zh-CN" altLang="en-US" strike="noStrike" noProof="1" dirty="0" smtClean="0"/>
              <a:t>第二级</a:t>
            </a:r>
            <a:endParaRPr lang="zh-CN" altLang="en-US" strike="noStrike" noProof="1" dirty="0" smtClean="0"/>
          </a:p>
          <a:p>
            <a:pPr lvl="2" fontAlgn="base"/>
            <a:r>
              <a:rPr lang="zh-CN" altLang="en-US" strike="noStrike" noProof="1" dirty="0" smtClean="0"/>
              <a:t>第三级</a:t>
            </a:r>
            <a:endParaRPr lang="zh-CN" altLang="en-US" strike="noStrike" noProof="1" dirty="0" smtClean="0"/>
          </a:p>
          <a:p>
            <a:pPr lvl="3" fontAlgn="base"/>
            <a:r>
              <a:rPr lang="zh-CN" altLang="en-US" strike="noStrike" noProof="1" dirty="0" smtClean="0"/>
              <a:t>第四级</a:t>
            </a:r>
            <a:endParaRPr lang="zh-CN" altLang="en-US" strike="noStrike" noProof="1" dirty="0" smtClean="0"/>
          </a:p>
          <a:p>
            <a:pPr lvl="4" fontAlgn="base"/>
            <a:r>
              <a:rPr lang="zh-CN" altLang="en-US" strike="noStrike" noProof="1" dirty="0" smtClean="0"/>
              <a:t>第五级</a:t>
            </a:r>
            <a:endParaRPr lang="zh-CN" altLang="en-US" strike="noStrike" noProof="1" dirty="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9370EC6C-3037-4440-9B77-E4D5A44972DD}"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0695599-86F6-4E46-BFEF-D47564F7A96A}"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7D0D2CA-4A23-4C99-BC74-F66B264B3E24}"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ctr" anchorCtr="0" compatLnSpc="1"/>
          <a:p>
            <a:pPr marL="0" marR="0" lvl="0" indent="0" algn="r" defTabSz="914400" rtl="0" eaLnBrk="0" fontAlgn="base" latinLnBrk="0" hangingPunct="0">
              <a:lnSpc>
                <a:spcPct val="100000"/>
              </a:lnSpc>
              <a:spcBef>
                <a:spcPct val="0"/>
              </a:spcBef>
              <a:spcAft>
                <a:spcPct val="0"/>
              </a:spcAft>
              <a:buClrTx/>
              <a:buSzTx/>
              <a:buFontTx/>
              <a:buNone/>
              <a:defRPr/>
            </a:pPr>
            <a:fld id="{80695599-86F6-4E46-BFEF-D47564F7A96A}"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ontrols>
      <mc:AlternateContent xmlns:mc="http://schemas.openxmlformats.org/markup-compatibility/2006">
        <mc:Choice xmlns:v="urn:schemas-microsoft-com:vml" Requires="v">
          <p:control spid="6151" name="" r:id="rId3" imgW="1403350" imgH="476250"/>
        </mc:Choice>
        <mc:Fallback>
          <p:control name="" r:id="rId3" imgW="1403350" imgH="476250">
            <p:pic>
              <p:nvPicPr>
                <p:cNvPr id="0" name="ShockwaveFlash1"/>
                <p:cNvPicPr/>
                <p:nvPr userDrawn="1"/>
              </p:nvPicPr>
              <p:blipFill>
                <a:blip r:embed="rId4"/>
                <a:stretch>
                  <a:fillRect/>
                </a:stretch>
              </p:blipFill>
              <p:spPr>
                <a:xfrm>
                  <a:off x="7740650" y="6381750"/>
                  <a:ext cx="1403350" cy="476250"/>
                </a:xfrm>
                <a:prstGeom prst="rect">
                  <a:avLst/>
                </a:prstGeom>
              </p:spPr>
            </p:pic>
          </p:control>
        </mc:Fallback>
      </mc:AlternateContent>
    </p:controls>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9370EC6C-3037-4440-9B77-E4D5A44972DD}"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0695599-86F6-4E46-BFEF-D47564F7A96A}"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9370EC6C-3037-4440-9B77-E4D5A44972DD}"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0695599-86F6-4E46-BFEF-D47564F7A96A}"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9370EC6C-3037-4440-9B77-E4D5A44972DD}"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0695599-86F6-4E46-BFEF-D47564F7A96A}"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9370EC6C-3037-4440-9B77-E4D5A44972DD}"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80695599-86F6-4E46-BFEF-D47564F7A96A}"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1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E825179-7137-4754-98CC-05EEB46A3492}"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灯片编号占位符 2"/>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ctr" anchorCtr="0" compatLnSpc="1"/>
          <a:p>
            <a:pPr marL="0" marR="0" lvl="0" indent="0" algn="r" defTabSz="914400" rtl="0" eaLnBrk="0" fontAlgn="base" latinLnBrk="0" hangingPunct="0">
              <a:lnSpc>
                <a:spcPct val="100000"/>
              </a:lnSpc>
              <a:spcBef>
                <a:spcPct val="0"/>
              </a:spcBef>
              <a:spcAft>
                <a:spcPct val="0"/>
              </a:spcAft>
              <a:buClrTx/>
              <a:buSzTx/>
              <a:buFontTx/>
              <a:buNone/>
              <a:defRPr/>
            </a:pPr>
            <a:fld id="{80695599-86F6-4E46-BFEF-D47564F7A96A}"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ontrols>
      <mc:AlternateContent xmlns:mc="http://schemas.openxmlformats.org/markup-compatibility/2006">
        <mc:Choice xmlns:v="urn:schemas-microsoft-com:vml" Requires="v">
          <p:control spid="2055" name="" r:id="rId3" imgW="1403350" imgH="476250"/>
        </mc:Choice>
        <mc:Fallback>
          <p:control name="" r:id="rId3" imgW="1403350" imgH="476250">
            <p:pic>
              <p:nvPicPr>
                <p:cNvPr id="0" name="ShockwaveFlash1"/>
                <p:cNvPicPr/>
                <p:nvPr userDrawn="1"/>
              </p:nvPicPr>
              <p:blipFill>
                <a:blip r:embed="rId4"/>
                <a:stretch>
                  <a:fillRect/>
                </a:stretch>
              </p:blipFill>
              <p:spPr>
                <a:xfrm>
                  <a:off x="7740650" y="6237288"/>
                  <a:ext cx="1403350" cy="476250"/>
                </a:xfrm>
                <a:prstGeom prst="rect">
                  <a:avLst/>
                </a:prstGeom>
              </p:spPr>
            </p:pic>
          </p:control>
        </mc:Fallback>
      </mc:AlternateContent>
    </p:controls>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08A32307-B9D8-4083-9CA6-0318296B1235}"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2" name="灯片编号占位符 1"/>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ctr" anchorCtr="0" compatLnSpc="1"/>
          <a:p>
            <a:pPr marL="0" marR="0" lvl="0" indent="0" algn="r" defTabSz="914400" rtl="0" eaLnBrk="0" fontAlgn="base" latinLnBrk="0" hangingPunct="0">
              <a:lnSpc>
                <a:spcPct val="100000"/>
              </a:lnSpc>
              <a:spcBef>
                <a:spcPct val="0"/>
              </a:spcBef>
              <a:spcAft>
                <a:spcPct val="0"/>
              </a:spcAft>
              <a:buClrTx/>
              <a:buSzTx/>
              <a:buFontTx/>
              <a:buNone/>
              <a:defRPr/>
            </a:pPr>
            <a:fld id="{80695599-86F6-4E46-BFEF-D47564F7A96A}"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104" name="图片 5" descr="图片1"/>
          <p:cNvPicPr>
            <a:picLocks noChangeAspect="1"/>
          </p:cNvPicPr>
          <p:nvPr userDrawn="1"/>
        </p:nvPicPr>
        <p:blipFill>
          <a:blip r:embed="rId3"/>
          <a:stretch>
            <a:fillRect/>
          </a:stretch>
        </p:blipFill>
        <p:spPr>
          <a:xfrm>
            <a:off x="-457200" y="2867025"/>
            <a:ext cx="10058400" cy="1122363"/>
          </a:xfrm>
          <a:prstGeom prst="rect">
            <a:avLst/>
          </a:prstGeom>
          <a:noFill/>
          <a:ln w="9525" cap="flat" cmpd="sng">
            <a:solidFill>
              <a:srgbClr val="000000">
                <a:alpha val="0"/>
              </a:srgbClr>
            </a:solidFill>
            <a:prstDash val="solid"/>
            <a:round/>
            <a:headEnd type="none" w="med" len="med"/>
            <a:tailEnd type="none" w="med" len="med"/>
          </a:ln>
        </p:spPr>
      </p:pic>
      <p:sp>
        <p:nvSpPr>
          <p:cNvPr id="7" name="流程图: 资料带 6"/>
          <p:cNvSpPr/>
          <p:nvPr userDrawn="1"/>
        </p:nvSpPr>
        <p:spPr>
          <a:xfrm>
            <a:off x="3708400" y="4005263"/>
            <a:ext cx="914400" cy="80645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C913A86-E335-4E24-95EA-D516CAF2A265}"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3"/>
          </p:nvPr>
        </p:nvSpPr>
        <p:spPr>
          <a:xfrm>
            <a:off x="6553200" y="6356350"/>
            <a:ext cx="2133600" cy="365125"/>
          </a:xfrm>
          <a:prstGeom prst="rect">
            <a:avLst/>
          </a:prstGeom>
        </p:spPr>
        <p:txBody>
          <a:bodyPr vert="horz" wrap="square" lIns="91440" tIns="45720" rIns="91440" bIns="45720" numCol="1" anchor="ctr" anchorCtr="0" compatLnSpc="1"/>
          <a:p>
            <a:pPr marL="0" marR="0" lvl="0" indent="0" algn="r" defTabSz="914400" rtl="0" eaLnBrk="0" fontAlgn="base" latinLnBrk="0" hangingPunct="0">
              <a:lnSpc>
                <a:spcPct val="100000"/>
              </a:lnSpc>
              <a:spcBef>
                <a:spcPct val="0"/>
              </a:spcBef>
              <a:spcAft>
                <a:spcPct val="0"/>
              </a:spcAft>
              <a:buClrTx/>
              <a:buSzTx/>
              <a:buFontTx/>
              <a:buNone/>
              <a:defRPr/>
            </a:pPr>
            <a:fld id="{80695599-86F6-4E46-BFEF-D47564F7A96A}"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ontrols>
      <mc:AlternateContent xmlns:mc="http://schemas.openxmlformats.org/markup-compatibility/2006">
        <mc:Choice xmlns:v="urn:schemas-microsoft-com:vml" Requires="v">
          <p:control spid="4103" name="" r:id="rId4" imgW="1403350" imgH="476250"/>
        </mc:Choice>
        <mc:Fallback>
          <p:control name="" r:id="rId4" imgW="1403350" imgH="476250">
            <p:pic>
              <p:nvPicPr>
                <p:cNvPr id="0" name="ShockwaveFlash1"/>
                <p:cNvPicPr/>
                <p:nvPr userDrawn="1"/>
              </p:nvPicPr>
              <p:blipFill>
                <a:blip r:embed="rId5"/>
                <a:stretch>
                  <a:fillRect/>
                </a:stretch>
              </p:blipFill>
              <p:spPr>
                <a:xfrm>
                  <a:off x="7740650" y="6237288"/>
                  <a:ext cx="1403350" cy="476250"/>
                </a:xfrm>
                <a:prstGeom prst="rect">
                  <a:avLst/>
                </a:prstGeom>
              </p:spPr>
            </p:pic>
          </p:control>
        </mc:Fallback>
      </mc:AlternateContent>
    </p:controls>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14" name="日期占位符 3"/>
          <p:cNvSpPr>
            <a:spLocks noGrp="1"/>
          </p:cNvSpPr>
          <p:nvPr>
            <p:ph type="dt" sz="half" idx="1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88D6A22C-114B-4F9D-804C-FE7680D527DF}"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3"/>
          </p:nvPr>
        </p:nvSpPr>
        <p:spPr>
          <a:xfrm>
            <a:off x="6553200" y="6356350"/>
            <a:ext cx="2133600" cy="365125"/>
          </a:xfrm>
          <a:prstGeom prst="rect">
            <a:avLst/>
          </a:prstGeom>
        </p:spPr>
        <p:txBody>
          <a:bodyPr vert="horz" wrap="square" lIns="91440" tIns="45720" rIns="91440" bIns="45720" numCol="1" anchor="ctr" anchorCtr="0" compatLnSpc="1"/>
          <a:p>
            <a:pPr marL="0" marR="0" lvl="0" indent="0" algn="r" defTabSz="914400" rtl="0" eaLnBrk="0" fontAlgn="base" latinLnBrk="0" hangingPunct="0">
              <a:lnSpc>
                <a:spcPct val="100000"/>
              </a:lnSpc>
              <a:spcBef>
                <a:spcPct val="0"/>
              </a:spcBef>
              <a:spcAft>
                <a:spcPct val="0"/>
              </a:spcAft>
              <a:buClrTx/>
              <a:buSzTx/>
              <a:buFontTx/>
              <a:buNone/>
              <a:defRPr/>
            </a:pPr>
            <a:fld id="{80695599-86F6-4E46-BFEF-D47564F7A96A}"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ontrols>
      <mc:AlternateContent xmlns:mc="http://schemas.openxmlformats.org/markup-compatibility/2006">
        <mc:Choice xmlns:v="urn:schemas-microsoft-com:vml" Requires="v">
          <p:control spid="5127" name="" r:id="rId3" imgW="1403350" imgH="476250"/>
        </mc:Choice>
        <mc:Fallback>
          <p:control name="" r:id="rId3" imgW="1403350" imgH="476250">
            <p:pic>
              <p:nvPicPr>
                <p:cNvPr id="0" name="ShockwaveFlash1"/>
                <p:cNvPicPr/>
                <p:nvPr userDrawn="1"/>
              </p:nvPicPr>
              <p:blipFill>
                <a:blip r:embed="rId4"/>
                <a:stretch>
                  <a:fillRect/>
                </a:stretch>
              </p:blipFill>
              <p:spPr>
                <a:xfrm>
                  <a:off x="7740650" y="6381750"/>
                  <a:ext cx="1403350" cy="476250"/>
                </a:xfrm>
                <a:prstGeom prst="rect">
                  <a:avLst/>
                </a:prstGeom>
              </p:spPr>
            </p:pic>
          </p:control>
        </mc:Fallback>
      </mc:AlternateContent>
    </p:controls>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370EC6C-3037-4440-9B77-E4D5A44972DD}"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0695599-86F6-4E46-BFEF-D47564F7A96A}"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Rectangle 30"/>
          <p:cNvSpPr>
            <a:spLocks noChangeArrowheads="1"/>
          </p:cNvSpPr>
          <p:nvPr/>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1" name="WordArt 16"/>
          <p:cNvSpPr/>
          <p:nvPr userDrawn="1"/>
        </p:nvSpPr>
        <p:spPr>
          <a:xfrm>
            <a:off x="456883" y="684528"/>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algn="ctr" fontAlgn="base"/>
            <a:r>
              <a:rPr lang="zh-CN" altLang="en-US" sz="3600" strike="noStrike" noProof="1">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mn-cs"/>
              </a:rPr>
              <a:t>项目一</a:t>
            </a:r>
            <a:endParaRPr lang="zh-CN" altLang="en-US" sz="3600" strike="noStrike" noProof="1">
              <a:solidFill>
                <a:schemeClr val="accent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endParaRPr>
          </a:p>
        </p:txBody>
      </p:sp>
      <p:sp>
        <p:nvSpPr>
          <p:cNvPr id="1035"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a:bodyPr>
          <a:p>
            <a:pPr algn="ctr"/>
            <a:r>
              <a:rPr lang="zh-CN" altLang="en-US" sz="1000">
                <a:solidFill>
                  <a:schemeClr val="accent1"/>
                </a:solidFill>
                <a:effectLst>
                  <a:outerShdw sy="50000" kx="2591412" rotWithShape="0">
                    <a:srgbClr val="808080">
                      <a:alpha val="50000"/>
                    </a:srgbClr>
                  </a:outerShdw>
                </a:effectLst>
                <a:latin typeface="宋体" panose="02010600030101010101" pitchFamily="2" charset="-122"/>
                <a:ea typeface="宋体" panose="02010600030101010101" pitchFamily="2" charset="-122"/>
              </a:rPr>
              <a:t>人力资源管理</a:t>
            </a:r>
            <a:endParaRPr lang="zh-CN" altLang="en-US" sz="1000">
              <a:solidFill>
                <a:schemeClr val="accent1"/>
              </a:solidFill>
              <a:effectLst>
                <a:outerShdw sy="50000" kx="2591412" rotWithShape="0">
                  <a:srgbClr val="808080">
                    <a:alpha val="50000"/>
                  </a:srgbClr>
                </a:outerShdw>
              </a:effectLst>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9218" name="图片 4" descr="C:\Users\Administrator\Desktop\tim g.jpgtim g"/>
          <p:cNvPicPr>
            <a:picLocks noChangeAspect="1"/>
          </p:cNvPicPr>
          <p:nvPr/>
        </p:nvPicPr>
        <p:blipFill>
          <a:blip r:embed="rId2">
            <a:clrChange>
              <a:clrFrom>
                <a:srgbClr val="FEFEFE"/>
              </a:clrFrom>
              <a:clrTo>
                <a:srgbClr val="FEFEFE">
                  <a:alpha val="0"/>
                </a:srgbClr>
              </a:clrTo>
            </a:clrChange>
          </a:blip>
          <a:srcRect l="-1941" t="-2060" r="-827"/>
          <a:stretch>
            <a:fillRect/>
          </a:stretch>
        </p:blipFill>
        <p:spPr>
          <a:xfrm>
            <a:off x="6340475" y="244475"/>
            <a:ext cx="2814638" cy="1119188"/>
          </a:xfrm>
          <a:prstGeom prst="rect">
            <a:avLst/>
          </a:prstGeom>
          <a:noFill/>
          <a:ln w="9525">
            <a:noFill/>
          </a:ln>
        </p:spPr>
      </p:pic>
      <p:sp>
        <p:nvSpPr>
          <p:cNvPr id="2" name="文本框 1"/>
          <p:cNvSpPr txBox="1"/>
          <p:nvPr/>
        </p:nvSpPr>
        <p:spPr>
          <a:xfrm>
            <a:off x="2301875" y="2403475"/>
            <a:ext cx="4541838" cy="768350"/>
          </a:xfrm>
          <a:prstGeom prst="rect">
            <a:avLst/>
          </a:prstGeom>
          <a:noFill/>
        </p:spPr>
        <p:txBody>
          <a:bodyPr wrap="square" rtlCol="0">
            <a:spAutoFit/>
          </a:bodyPr>
          <a:p>
            <a:r>
              <a:rPr lang="zh-CN" altLang="en-US" sz="4400" b="1" noProof="1">
                <a:solidFill>
                  <a:srgbClr val="FFFD25"/>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《人力资源管理》</a:t>
            </a:r>
            <a:endParaRPr lang="zh-CN" altLang="en-US" sz="4400" b="1" noProof="1">
              <a:solidFill>
                <a:srgbClr val="FFFD25"/>
              </a:solidFill>
              <a:effectLst>
                <a:outerShdw blurRad="38100" dist="25400" dir="5400000" algn="ctr" rotWithShape="0">
                  <a:srgbClr val="6E747A">
                    <a:alpha val="43000"/>
                  </a:srgbClr>
                </a:outerShdw>
              </a:effectLst>
            </a:endParaRPr>
          </a:p>
        </p:txBody>
      </p:sp>
      <p:sp>
        <p:nvSpPr>
          <p:cNvPr id="4" name="文本框 3"/>
          <p:cNvSpPr txBox="1"/>
          <p:nvPr/>
        </p:nvSpPr>
        <p:spPr>
          <a:xfrm>
            <a:off x="3223260" y="3928110"/>
            <a:ext cx="5570855" cy="645160"/>
          </a:xfrm>
          <a:prstGeom prst="rect">
            <a:avLst/>
          </a:prstGeom>
          <a:noFill/>
        </p:spPr>
        <p:txBody>
          <a:bodyPr wrap="square" rtlCol="0">
            <a:spAutoFit/>
            <a:scene3d>
              <a:camera prst="orthographicFront"/>
              <a:lightRig rig="threePt" dir="t"/>
            </a:scene3d>
          </a:bodyPr>
          <a:p>
            <a:r>
              <a:rPr lang="zh-CN" altLang="en-US" sz="3600" b="1"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项目一 ：认识人力资源</a:t>
            </a:r>
            <a:endParaRPr lang="zh-CN" altLang="en-US" sz="3600" b="1"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347"/>
          <p:cNvSpPr/>
          <p:nvPr/>
        </p:nvSpPr>
        <p:spPr>
          <a:xfrm>
            <a:off x="1347788" y="1643063"/>
            <a:ext cx="43926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strike="noStrike" noProof="1" dirty="0">
                <a:solidFill>
                  <a:schemeClr val="tx2"/>
                </a:solidFill>
                <a:latin typeface="Times New Roman" panose="02020603050405020304" pitchFamily="18" charset="0"/>
                <a:ea typeface="黑体" panose="02010609060101010101" pitchFamily="49" charset="-122"/>
              </a:rPr>
              <a:t>二、人力资源管理的概念与特点</a:t>
            </a:r>
            <a:endParaRPr lang="zh-CN" altLang="en-US" sz="2400" strike="noStrike" noProof="1" dirty="0">
              <a:solidFill>
                <a:schemeClr val="tx2"/>
              </a:solidFill>
              <a:latin typeface="Times New Roman" panose="02020603050405020304" pitchFamily="18" charset="0"/>
              <a:ea typeface="黑体" panose="02010609060101010101" pitchFamily="49" charset="-122"/>
            </a:endParaRPr>
          </a:p>
        </p:txBody>
      </p:sp>
      <p:sp>
        <p:nvSpPr>
          <p:cNvPr id="105476" name="Rectangle 4"/>
          <p:cNvSpPr/>
          <p:nvPr/>
        </p:nvSpPr>
        <p:spPr>
          <a:xfrm>
            <a:off x="1347788" y="2381250"/>
            <a:ext cx="3744913" cy="57785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0">
            <a:flatTx/>
          </a:bodyPr>
          <a:p>
            <a:pPr marL="571500" indent="-571500" eaLnBrk="0" fontAlgn="base" hangingPunct="0">
              <a:lnSpc>
                <a:spcPct val="90000"/>
              </a:lnSpc>
            </a:pPr>
            <a:r>
              <a:rPr lang="zh-CN" altLang="en-US" sz="2000" b="1" strike="noStrike" noProof="1" dirty="0">
                <a:solidFill>
                  <a:schemeClr val="tx2"/>
                </a:solidFill>
                <a:latin typeface="Times New Roman" panose="02020603050405020304" pitchFamily="18" charset="0"/>
                <a:ea typeface="黑体" panose="02010609060101010101" pitchFamily="49" charset="-122"/>
              </a:rPr>
              <a:t>（一）人力资源管理的概念</a:t>
            </a:r>
            <a:endParaRPr lang="zh-CN" altLang="en-US" sz="2000" b="1" strike="noStrike" noProof="1" dirty="0">
              <a:solidFill>
                <a:schemeClr val="tx2"/>
              </a:solidFill>
              <a:latin typeface="Times New Roman" panose="02020603050405020304" pitchFamily="18" charset="0"/>
              <a:ea typeface="黑体" panose="02010609060101010101" pitchFamily="49" charset="-122"/>
            </a:endParaRPr>
          </a:p>
        </p:txBody>
      </p:sp>
      <p:grpSp>
        <p:nvGrpSpPr>
          <p:cNvPr id="3" name="Group 15"/>
          <p:cNvGrpSpPr/>
          <p:nvPr/>
        </p:nvGrpSpPr>
        <p:grpSpPr>
          <a:xfrm>
            <a:off x="573405" y="3122929"/>
            <a:ext cx="8159750" cy="2689224"/>
            <a:chOff x="0" y="0"/>
            <a:chExt cx="12849" cy="4235"/>
          </a:xfrm>
          <a:solidFill>
            <a:schemeClr val="accent1">
              <a:lumMod val="40000"/>
              <a:lumOff val="60000"/>
            </a:schemeClr>
          </a:solidFill>
        </p:grpSpPr>
        <p:sp>
          <p:nvSpPr>
            <p:cNvPr id="157712" name="AutoShape 24"/>
            <p:cNvSpPr/>
            <p:nvPr/>
          </p:nvSpPr>
          <p:spPr bwMode="auto">
            <a:xfrm flipV="1">
              <a:off x="1135" y="153"/>
              <a:ext cx="10809" cy="3447"/>
            </a:xfrm>
            <a:custGeom>
              <a:avLst/>
              <a:gdLst>
                <a:gd name="T0" fmla="*/ 0 w 21600"/>
                <a:gd name="T1" fmla="*/ 0 h 21600"/>
                <a:gd name="T2" fmla="*/ 21600 w 21600"/>
                <a:gd name="T3" fmla="*/ 9087 h 21600"/>
              </a:gdLst>
              <a:ahLst/>
              <a:cxnLst>
                <a:cxn ang="0">
                  <a:pos x="1552" y="11910"/>
                </a:cxn>
                <a:cxn ang="0">
                  <a:pos x="1486" y="10800"/>
                </a:cxn>
                <a:cxn ang="0">
                  <a:pos x="10800" y="1486"/>
                </a:cxn>
                <a:cxn ang="0">
                  <a:pos x="20114" y="10800"/>
                </a:cxn>
                <a:cxn ang="0">
                  <a:pos x="20047" y="11910"/>
                </a:cxn>
                <a:cxn ang="0">
                  <a:pos x="21522" y="12088"/>
                </a:cxn>
                <a:cxn ang="0">
                  <a:pos x="21600" y="10800"/>
                </a:cxn>
                <a:cxn ang="0">
                  <a:pos x="10800" y="0"/>
                </a:cxn>
                <a:cxn ang="0">
                  <a:pos x="0" y="10800"/>
                </a:cxn>
                <a:cxn ang="0">
                  <a:pos x="77" y="12088"/>
                </a:cxn>
                <a:cxn ang="0">
                  <a:pos x="1552" y="11910"/>
                </a:cxn>
              </a:cxnLst>
              <a:rect l="T0" t="T1" r="T2" b="T3"/>
              <a:pathLst>
                <a:path w="21600" h="21600">
                  <a:moveTo>
                    <a:pt x="1552" y="11910"/>
                  </a:moveTo>
                  <a:cubicBezTo>
                    <a:pt x="1508" y="11542"/>
                    <a:pt x="1486" y="11171"/>
                    <a:pt x="1486" y="10800"/>
                  </a:cubicBezTo>
                  <a:cubicBezTo>
                    <a:pt x="1486" y="5656"/>
                    <a:pt x="5656" y="1486"/>
                    <a:pt x="10800" y="1486"/>
                  </a:cubicBezTo>
                  <a:cubicBezTo>
                    <a:pt x="15943" y="1486"/>
                    <a:pt x="20114" y="5656"/>
                    <a:pt x="20114" y="10800"/>
                  </a:cubicBezTo>
                  <a:cubicBezTo>
                    <a:pt x="20114" y="11171"/>
                    <a:pt x="20091" y="11542"/>
                    <a:pt x="20047" y="11910"/>
                  </a:cubicBezTo>
                  <a:lnTo>
                    <a:pt x="21522" y="12088"/>
                  </a:lnTo>
                  <a:cubicBezTo>
                    <a:pt x="21574" y="11660"/>
                    <a:pt x="21600" y="11230"/>
                    <a:pt x="21600" y="10800"/>
                  </a:cubicBezTo>
                  <a:cubicBezTo>
                    <a:pt x="21600" y="4835"/>
                    <a:pt x="16764" y="0"/>
                    <a:pt x="10800" y="0"/>
                  </a:cubicBezTo>
                  <a:cubicBezTo>
                    <a:pt x="4835" y="0"/>
                    <a:pt x="0" y="4835"/>
                    <a:pt x="0" y="10800"/>
                  </a:cubicBezTo>
                  <a:cubicBezTo>
                    <a:pt x="-1" y="11230"/>
                    <a:pt x="25" y="11660"/>
                    <a:pt x="77" y="12088"/>
                  </a:cubicBezTo>
                  <a:lnTo>
                    <a:pt x="1552" y="11910"/>
                  </a:lnTo>
                  <a:close/>
                </a:path>
              </a:pathLst>
            </a:custGeom>
            <a:grpFill/>
            <a:ln w="9525">
              <a:noFill/>
              <a:round/>
            </a:ln>
            <a:effec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0485" name="AutoShape 32"/>
            <p:cNvSpPr/>
            <p:nvPr/>
          </p:nvSpPr>
          <p:spPr>
            <a:xfrm flipV="1">
              <a:off x="1135" y="0"/>
              <a:ext cx="10809" cy="3448"/>
            </a:xfrm>
            <a:custGeom>
              <a:avLst/>
              <a:gdLst/>
              <a:ahLst/>
              <a:cxnLst>
                <a:cxn ang="0">
                  <a:pos x="1552" y="11910"/>
                </a:cxn>
                <a:cxn ang="0">
                  <a:pos x="1486" y="10800"/>
                </a:cxn>
                <a:cxn ang="0">
                  <a:pos x="10800" y="1486"/>
                </a:cxn>
                <a:cxn ang="0">
                  <a:pos x="20114" y="10800"/>
                </a:cxn>
                <a:cxn ang="0">
                  <a:pos x="20047" y="11910"/>
                </a:cxn>
                <a:cxn ang="0">
                  <a:pos x="21522" y="12088"/>
                </a:cxn>
                <a:cxn ang="0">
                  <a:pos x="21600" y="10800"/>
                </a:cxn>
                <a:cxn ang="0">
                  <a:pos x="10800" y="0"/>
                </a:cxn>
                <a:cxn ang="0">
                  <a:pos x="0" y="10800"/>
                </a:cxn>
                <a:cxn ang="0">
                  <a:pos x="77" y="12088"/>
                </a:cxn>
                <a:cxn ang="0">
                  <a:pos x="1552" y="11910"/>
                </a:cxn>
              </a:cxnLst>
              <a:pathLst>
                <a:path w="21600" h="21600">
                  <a:moveTo>
                    <a:pt x="1552" y="11910"/>
                  </a:moveTo>
                  <a:cubicBezTo>
                    <a:pt x="1508" y="11542"/>
                    <a:pt x="1486" y="11171"/>
                    <a:pt x="1486" y="10800"/>
                  </a:cubicBezTo>
                  <a:cubicBezTo>
                    <a:pt x="1486" y="5656"/>
                    <a:pt x="5656" y="1486"/>
                    <a:pt x="10800" y="1486"/>
                  </a:cubicBezTo>
                  <a:cubicBezTo>
                    <a:pt x="15943" y="1486"/>
                    <a:pt x="20114" y="5656"/>
                    <a:pt x="20114" y="10800"/>
                  </a:cubicBezTo>
                  <a:cubicBezTo>
                    <a:pt x="20114" y="11171"/>
                    <a:pt x="20091" y="11542"/>
                    <a:pt x="20047" y="11910"/>
                  </a:cubicBezTo>
                  <a:lnTo>
                    <a:pt x="21522" y="12088"/>
                  </a:lnTo>
                  <a:cubicBezTo>
                    <a:pt x="21574" y="11660"/>
                    <a:pt x="21600" y="11230"/>
                    <a:pt x="21600" y="10800"/>
                  </a:cubicBezTo>
                  <a:cubicBezTo>
                    <a:pt x="21600" y="4835"/>
                    <a:pt x="16764" y="0"/>
                    <a:pt x="10800" y="0"/>
                  </a:cubicBezTo>
                  <a:cubicBezTo>
                    <a:pt x="4835" y="0"/>
                    <a:pt x="0" y="4835"/>
                    <a:pt x="0" y="10800"/>
                  </a:cubicBezTo>
                  <a:cubicBezTo>
                    <a:pt x="-1" y="11230"/>
                    <a:pt x="25" y="11660"/>
                    <a:pt x="77" y="12088"/>
                  </a:cubicBezTo>
                  <a:lnTo>
                    <a:pt x="1552" y="11910"/>
                  </a:lnTo>
                  <a:close/>
                </a:path>
              </a:pathLst>
            </a:custGeom>
            <a:grpFill/>
            <a:ln w="9525">
              <a:noFill/>
            </a:ln>
          </p:spPr>
          <p:txBody>
            <a:bodyPr/>
            <a:p>
              <a:pPr fontAlgn="base"/>
              <a:endParaRPr lang="zh-CN" altLang="en-US" strike="noStrike" noProof="1"/>
            </a:p>
          </p:txBody>
        </p:sp>
        <p:sp>
          <p:nvSpPr>
            <p:cNvPr id="20486" name="Oval 36"/>
            <p:cNvSpPr/>
            <p:nvPr/>
          </p:nvSpPr>
          <p:spPr>
            <a:xfrm>
              <a:off x="0" y="528"/>
              <a:ext cx="3325" cy="1655"/>
            </a:xfrm>
            <a:prstGeom prst="ellipse">
              <a:avLst/>
            </a:prstGeom>
            <a:grpFill/>
            <a:ln w="9525"/>
            <a:scene3d>
              <a:camera prst="legacyPerspectiveBottom">
                <a:rot lat="0" lon="0" rev="0"/>
              </a:camera>
              <a:lightRig rig="legacyFlat3" dir="t"/>
            </a:scene3d>
            <a:sp3d extrusionH="887400" prstMaterial="legacyMatte">
              <a:bevelT w="13500" h="13500" prst="angle"/>
              <a:bevelB w="13500" h="13500" prst="angle"/>
              <a:extrusionClr>
                <a:srgbClr val="0099FF"/>
              </a:extrusionClr>
            </a:sp3d>
          </p:spPr>
          <p:txBody>
            <a:bodyPr rot="10800000" wrap="none" anchor="ctr">
              <a:flatTx/>
            </a:bodyPr>
            <a:p>
              <a:pPr fontAlgn="base"/>
              <a:endParaRPr lang="zh-CN" altLang="en-US" sz="1800" b="0" strike="noStrike" noProof="1" dirty="0">
                <a:solidFill>
                  <a:schemeClr val="tx1"/>
                </a:solidFill>
                <a:latin typeface="Arial" panose="020B0604020202020204" pitchFamily="34" charset="0"/>
                <a:ea typeface="宋体" panose="02010600030101010101" pitchFamily="2" charset="-122"/>
              </a:endParaRPr>
            </a:p>
          </p:txBody>
        </p:sp>
        <p:sp>
          <p:nvSpPr>
            <p:cNvPr id="20487" name="Oval 51"/>
            <p:cNvSpPr/>
            <p:nvPr/>
          </p:nvSpPr>
          <p:spPr>
            <a:xfrm>
              <a:off x="9525" y="528"/>
              <a:ext cx="3325" cy="1655"/>
            </a:xfrm>
            <a:prstGeom prst="ellipse">
              <a:avLst/>
            </a:prstGeom>
            <a:grpFill/>
            <a:ln w="9525"/>
            <a:scene3d>
              <a:camera prst="legacyPerspectiveBottom">
                <a:rot lat="0" lon="0" rev="0"/>
              </a:camera>
              <a:lightRig rig="legacyFlat4" dir="b"/>
            </a:scene3d>
            <a:sp3d extrusionH="1243000" prstMaterial="legacyMatte">
              <a:bevelT w="13500" h="13500" prst="angle"/>
              <a:bevelB w="13500" h="13500" prst="angle"/>
              <a:extrusionClr>
                <a:srgbClr val="9A45C9"/>
              </a:extrusionClr>
            </a:sp3d>
          </p:spPr>
          <p:txBody>
            <a:bodyPr rot="10800000" wrap="none" anchor="ctr">
              <a:flatTx/>
            </a:bodyPr>
            <a:p>
              <a:pPr fontAlgn="base"/>
              <a:endParaRPr lang="zh-CN" altLang="en-US" sz="1800" b="0" strike="noStrike" noProof="1" dirty="0">
                <a:solidFill>
                  <a:schemeClr val="tx1"/>
                </a:solidFill>
                <a:latin typeface="Arial" panose="020B0604020202020204" pitchFamily="34" charset="0"/>
                <a:ea typeface="宋体" panose="02010600030101010101" pitchFamily="2" charset="-122"/>
              </a:endParaRPr>
            </a:p>
          </p:txBody>
        </p:sp>
        <p:sp>
          <p:nvSpPr>
            <p:cNvPr id="20488" name="Oval 53"/>
            <p:cNvSpPr/>
            <p:nvPr/>
          </p:nvSpPr>
          <p:spPr>
            <a:xfrm>
              <a:off x="4540" y="2245"/>
              <a:ext cx="4000" cy="1990"/>
            </a:xfrm>
            <a:prstGeom prst="ellipse">
              <a:avLst/>
            </a:prstGeom>
            <a:grpFill/>
            <a:ln w="9525"/>
            <a:scene3d>
              <a:camera prst="legacyPerspectiveBottom">
                <a:rot lat="0" lon="0" rev="0"/>
              </a:camera>
              <a:lightRig rig="legacyFlat4" dir="b"/>
            </a:scene3d>
            <a:sp3d extrusionH="1243000" prstMaterial="legacyMatte">
              <a:bevelT w="13500" h="13500" prst="angle"/>
              <a:bevelB w="13500" h="13500" prst="angle"/>
              <a:extrusionClr>
                <a:srgbClr val="0C4EB0"/>
              </a:extrusionClr>
            </a:sp3d>
          </p:spPr>
          <p:txBody>
            <a:bodyPr rot="10800000" wrap="none" anchor="ctr">
              <a:flatTx/>
            </a:bodyPr>
            <a:p>
              <a:pPr fontAlgn="base"/>
              <a:endParaRPr lang="zh-CN" altLang="en-US" sz="1800" b="0" strike="noStrike" noProof="1" dirty="0">
                <a:solidFill>
                  <a:schemeClr val="tx1"/>
                </a:solidFill>
                <a:latin typeface="Arial" panose="020B0604020202020204" pitchFamily="34" charset="0"/>
                <a:ea typeface="宋体" panose="02010600030101010101" pitchFamily="2" charset="-122"/>
              </a:endParaRPr>
            </a:p>
          </p:txBody>
        </p:sp>
        <p:sp>
          <p:nvSpPr>
            <p:cNvPr id="20489" name="Oval 70"/>
            <p:cNvSpPr/>
            <p:nvPr/>
          </p:nvSpPr>
          <p:spPr>
            <a:xfrm flipV="1">
              <a:off x="4740" y="2275"/>
              <a:ext cx="3600" cy="1793"/>
            </a:xfrm>
            <a:prstGeom prst="ellipse">
              <a:avLst/>
            </a:prstGeom>
            <a:solidFill>
              <a:schemeClr val="accent5">
                <a:lumMod val="20000"/>
                <a:lumOff val="80000"/>
              </a:schemeClr>
            </a:solidFill>
            <a:ln w="19050" cap="flat" cmpd="sng">
              <a:solidFill>
                <a:srgbClr val="28D8E6"/>
              </a:solidFill>
              <a:prstDash val="solid"/>
              <a:round/>
              <a:headEnd type="none" w="med" len="med"/>
              <a:tailEnd type="none" w="med" len="med"/>
            </a:ln>
          </p:spPr>
          <p:txBody>
            <a:bodyPr rot="10800000" wrap="none" anchor="ctr">
              <a:noAutofit/>
            </a:bodyPr>
            <a:p>
              <a:pPr lvl="0" algn="ctr" fontAlgn="base">
                <a:buClrTx/>
                <a:buSzTx/>
                <a:buFontTx/>
              </a:pPr>
              <a:r>
                <a:rPr lang="zh-CN" altLang="ko-KR" sz="1800" strike="noStrike" noProof="1" dirty="0">
                  <a:latin typeface="Times New Roman" panose="02020603050405020304" pitchFamily="18" charset="0"/>
                  <a:ea typeface="黑体" panose="02010609060101010101" pitchFamily="49" charset="-122"/>
                  <a:cs typeface="+mn-cs"/>
                  <a:sym typeface="+mn-ea"/>
                </a:rPr>
                <a:t>进行数量和质量的管理</a:t>
              </a:r>
              <a:endParaRPr lang="zh-CN" altLang="ko-KR" sz="1800" strike="noStrike" noProof="1" dirty="0">
                <a:latin typeface="Times New Roman" panose="02020603050405020304" pitchFamily="18" charset="0"/>
                <a:ea typeface="黑体" panose="02010609060101010101" pitchFamily="49" charset="-122"/>
                <a:sym typeface="+mn-ea"/>
              </a:endParaRPr>
            </a:p>
          </p:txBody>
        </p:sp>
        <p:sp>
          <p:nvSpPr>
            <p:cNvPr id="20490" name="Oval 71"/>
            <p:cNvSpPr/>
            <p:nvPr/>
          </p:nvSpPr>
          <p:spPr>
            <a:xfrm flipV="1">
              <a:off x="9675" y="568"/>
              <a:ext cx="3025" cy="1505"/>
            </a:xfrm>
            <a:prstGeom prst="ellipse">
              <a:avLst/>
            </a:prstGeom>
            <a:solidFill>
              <a:schemeClr val="accent5">
                <a:lumMod val="20000"/>
                <a:lumOff val="80000"/>
              </a:schemeClr>
            </a:solidFill>
            <a:ln w="19050" cap="flat" cmpd="sng">
              <a:solidFill>
                <a:srgbClr val="28D8E6"/>
              </a:solidFill>
              <a:prstDash val="solid"/>
              <a:round/>
              <a:headEnd type="none" w="med" len="med"/>
              <a:tailEnd type="none" w="med" len="med"/>
            </a:ln>
          </p:spPr>
          <p:txBody>
            <a:bodyPr rot="10800000" wrap="none" anchor="ctr">
              <a:noAutofit/>
            </a:bodyPr>
            <a:p>
              <a:pPr lvl="0" algn="ctr" fontAlgn="base">
                <a:buClrTx/>
                <a:buSzTx/>
                <a:buFontTx/>
              </a:pPr>
              <a:r>
                <a:rPr lang="zh-CN" altLang="ko-KR" sz="1800" strike="noStrike" noProof="1" dirty="0">
                  <a:latin typeface="Times New Roman" panose="02020603050405020304" pitchFamily="18" charset="0"/>
                  <a:ea typeface="黑体" panose="02010609060101010101" pitchFamily="49" charset="-122"/>
                  <a:cs typeface="+mn-cs"/>
                  <a:sym typeface="+mn-ea"/>
                </a:rPr>
                <a:t>人事相宜</a:t>
              </a:r>
              <a:endParaRPr lang="zh-CN" altLang="ko-KR" sz="1800" strike="noStrike" noProof="1" dirty="0">
                <a:latin typeface="Times New Roman" panose="02020603050405020304" pitchFamily="18" charset="0"/>
                <a:ea typeface="黑体" panose="02010609060101010101" pitchFamily="49" charset="-122"/>
                <a:sym typeface="+mn-ea"/>
              </a:endParaRPr>
            </a:p>
          </p:txBody>
        </p:sp>
        <p:sp>
          <p:nvSpPr>
            <p:cNvPr id="20491" name="Oval 72"/>
            <p:cNvSpPr/>
            <p:nvPr/>
          </p:nvSpPr>
          <p:spPr>
            <a:xfrm flipV="1">
              <a:off x="150" y="568"/>
              <a:ext cx="3025" cy="1505"/>
            </a:xfrm>
            <a:prstGeom prst="ellipse">
              <a:avLst/>
            </a:prstGeom>
            <a:solidFill>
              <a:schemeClr val="accent5">
                <a:lumMod val="20000"/>
                <a:lumOff val="80000"/>
              </a:schemeClr>
            </a:solidFill>
            <a:ln w="19050" cap="flat" cmpd="sng">
              <a:solidFill>
                <a:srgbClr val="28D8E6"/>
              </a:solidFill>
              <a:prstDash val="solid"/>
              <a:round/>
              <a:headEnd type="none" w="med" len="med"/>
              <a:tailEnd type="none" w="med" len="med"/>
            </a:ln>
          </p:spPr>
          <p:txBody>
            <a:bodyPr rot="10800000" wrap="none" anchor="ctr"/>
            <a:p>
              <a:pPr algn="ctr" fontAlgn="base"/>
              <a:r>
                <a:rPr lang="zh-CN" altLang="ko-KR" strike="noStrike" noProof="1" dirty="0">
                  <a:latin typeface="Times New Roman" panose="02020603050405020304" pitchFamily="18" charset="0"/>
                  <a:ea typeface="黑体" panose="02010609060101010101" pitchFamily="49" charset="-122"/>
                  <a:cs typeface="+mn-cs"/>
                </a:rPr>
                <a:t>基本职能</a:t>
              </a:r>
              <a:endParaRPr lang="zh-CN" altLang="ko-KR" strike="noStrike" noProof="1" dirty="0">
                <a:latin typeface="Times New Roman" panose="02020603050405020304" pitchFamily="18" charset="0"/>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1000" fill="hold"/>
                                        <p:tgtEl>
                                          <p:spTgt spid="105476"/>
                                        </p:tgtEl>
                                        <p:attrNameLst>
                                          <p:attrName>ppt_x</p:attrName>
                                        </p:attrNameLst>
                                      </p:cBhvr>
                                      <p:tavLst>
                                        <p:tav tm="0">
                                          <p:val>
                                            <p:strVal val="#ppt_x"/>
                                          </p:val>
                                        </p:tav>
                                        <p:tav tm="100000">
                                          <p:val>
                                            <p:strVal val="#ppt_x"/>
                                          </p:val>
                                        </p:tav>
                                      </p:tavLst>
                                    </p:anim>
                                    <p:anim calcmode="lin" valueType="num">
                                      <p:cBhvr additive="base">
                                        <p:cTn id="8" dur="1000" fill="hold"/>
                                        <p:tgtEl>
                                          <p:spTgt spid="10547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5476">
                                            <p:txEl>
                                              <p:charRg st="0" end="13"/>
                                            </p:txEl>
                                          </p:spTgt>
                                        </p:tgtEl>
                                        <p:attrNameLst>
                                          <p:attrName>style.visibility</p:attrName>
                                        </p:attrNameLst>
                                      </p:cBhvr>
                                      <p:to>
                                        <p:strVal val="visible"/>
                                      </p:to>
                                    </p:set>
                                    <p:anim calcmode="lin" valueType="num">
                                      <p:cBhvr additive="base">
                                        <p:cTn id="11" dur="1000" fill="hold"/>
                                        <p:tgtEl>
                                          <p:spTgt spid="105476">
                                            <p:txEl>
                                              <p:charRg st="0" end="1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05476">
                                            <p:txEl>
                                              <p:charRg st="0" end="13"/>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000000"/>
                                          </p:val>
                                        </p:tav>
                                        <p:tav tm="100000">
                                          <p:val>
                                            <p:fltVal val="0.00000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500" name="Rectangle 4"/>
          <p:cNvSpPr/>
          <p:nvPr/>
        </p:nvSpPr>
        <p:spPr>
          <a:xfrm>
            <a:off x="1163638" y="1662113"/>
            <a:ext cx="3744913" cy="57785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0">
            <a:flatTx/>
          </a:bodyPr>
          <a:p>
            <a:pPr marL="571500" indent="-571500" eaLnBrk="0" fontAlgn="base" hangingPunct="0">
              <a:lnSpc>
                <a:spcPct val="90000"/>
              </a:lnSpc>
            </a:pPr>
            <a:r>
              <a:rPr lang="zh-CN" altLang="en-US" sz="2000" b="1" strike="noStrike" noProof="1" dirty="0">
                <a:solidFill>
                  <a:schemeClr val="tx2"/>
                </a:solidFill>
                <a:latin typeface="Times New Roman" panose="02020603050405020304" pitchFamily="18" charset="0"/>
                <a:ea typeface="黑体" panose="02010609060101010101" pitchFamily="49" charset="-122"/>
              </a:rPr>
              <a:t>（二）人力资源管理的特点</a:t>
            </a:r>
            <a:endParaRPr lang="zh-CN" altLang="en-US" sz="2000" b="1" strike="noStrike" noProof="1" dirty="0">
              <a:solidFill>
                <a:schemeClr val="tx2"/>
              </a:solidFill>
              <a:latin typeface="Times New Roman" panose="02020603050405020304" pitchFamily="18" charset="0"/>
              <a:ea typeface="黑体" panose="02010609060101010101" pitchFamily="49" charset="-122"/>
            </a:endParaRPr>
          </a:p>
        </p:txBody>
      </p:sp>
      <p:grpSp>
        <p:nvGrpSpPr>
          <p:cNvPr id="2" name="Group 87"/>
          <p:cNvGrpSpPr/>
          <p:nvPr/>
        </p:nvGrpSpPr>
        <p:grpSpPr>
          <a:xfrm>
            <a:off x="684213" y="2565400"/>
            <a:ext cx="7848600" cy="3384550"/>
            <a:chOff x="0" y="0"/>
            <a:chExt cx="13380" cy="6464"/>
          </a:xfrm>
        </p:grpSpPr>
        <p:sp>
          <p:nvSpPr>
            <p:cNvPr id="21507" name="AutoShape 5"/>
            <p:cNvSpPr/>
            <p:nvPr/>
          </p:nvSpPr>
          <p:spPr>
            <a:xfrm>
              <a:off x="149" y="0"/>
              <a:ext cx="13067" cy="6464"/>
            </a:xfrm>
            <a:prstGeom prst="roundRect">
              <a:avLst>
                <a:gd name="adj" fmla="val 2972"/>
              </a:avLst>
            </a:prstGeom>
            <a:noFill/>
            <a:ln w="9525">
              <a:noFill/>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21508" name="Oval 11"/>
            <p:cNvSpPr/>
            <p:nvPr/>
          </p:nvSpPr>
          <p:spPr>
            <a:xfrm>
              <a:off x="4422" y="1216"/>
              <a:ext cx="4522" cy="4131"/>
            </a:xfrm>
            <a:prstGeom prst="ellipse">
              <a:avLst/>
            </a:prstGeom>
            <a:noFill/>
            <a:ln w="57150">
              <a:noFill/>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21509" name="AutoShape 16"/>
            <p:cNvSpPr/>
            <p:nvPr/>
          </p:nvSpPr>
          <p:spPr>
            <a:xfrm>
              <a:off x="4466" y="1256"/>
              <a:ext cx="4435" cy="405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63" y="10800"/>
                  </a:moveTo>
                  <a:cubicBezTo>
                    <a:pt x="663" y="16399"/>
                    <a:pt x="5201" y="20937"/>
                    <a:pt x="10800" y="20937"/>
                  </a:cubicBezTo>
                  <a:cubicBezTo>
                    <a:pt x="16399" y="20937"/>
                    <a:pt x="20937" y="16399"/>
                    <a:pt x="20937" y="10800"/>
                  </a:cubicBezTo>
                  <a:cubicBezTo>
                    <a:pt x="20937" y="5201"/>
                    <a:pt x="16399" y="663"/>
                    <a:pt x="10800" y="663"/>
                  </a:cubicBezTo>
                  <a:cubicBezTo>
                    <a:pt x="5201" y="663"/>
                    <a:pt x="663" y="5201"/>
                    <a:pt x="663" y="10800"/>
                  </a:cubicBezTo>
                  <a:close/>
                </a:path>
              </a:pathLst>
            </a:custGeom>
            <a:solidFill>
              <a:srgbClr val="663300">
                <a:alpha val="50195"/>
              </a:srgbClr>
            </a:solidFill>
            <a:ln w="9525">
              <a:noFill/>
            </a:ln>
          </p:spPr>
          <p:txBody>
            <a:bodyPr/>
            <a:p>
              <a:endParaRPr lang="zh-CN" altLang="en-US"/>
            </a:p>
          </p:txBody>
        </p:sp>
        <p:sp>
          <p:nvSpPr>
            <p:cNvPr id="21510" name="Line 17"/>
            <p:cNvSpPr/>
            <p:nvPr/>
          </p:nvSpPr>
          <p:spPr>
            <a:xfrm>
              <a:off x="6679" y="1768"/>
              <a:ext cx="0" cy="1543"/>
            </a:xfrm>
            <a:prstGeom prst="line">
              <a:avLst/>
            </a:prstGeom>
            <a:ln w="38100">
              <a:noFill/>
            </a:ln>
            <a:effectLst>
              <a:outerShdw dist="28398" dir="3806096" algn="ctr" rotWithShape="0">
                <a:srgbClr val="663300"/>
              </a:outerShdw>
            </a:effectLst>
          </p:spPr>
        </p:sp>
        <p:sp>
          <p:nvSpPr>
            <p:cNvPr id="21511" name="Line 22"/>
            <p:cNvSpPr/>
            <p:nvPr/>
          </p:nvSpPr>
          <p:spPr>
            <a:xfrm flipV="1">
              <a:off x="5521" y="3311"/>
              <a:ext cx="1158" cy="1310"/>
            </a:xfrm>
            <a:prstGeom prst="line">
              <a:avLst/>
            </a:prstGeom>
            <a:ln w="38100">
              <a:noFill/>
            </a:ln>
            <a:effectLst>
              <a:outerShdw dist="28398" dir="3806096" algn="ctr" rotWithShape="0">
                <a:srgbClr val="663300"/>
              </a:outerShdw>
            </a:effectLst>
          </p:spPr>
        </p:sp>
        <p:sp>
          <p:nvSpPr>
            <p:cNvPr id="21512" name="Line 23"/>
            <p:cNvSpPr/>
            <p:nvPr/>
          </p:nvSpPr>
          <p:spPr>
            <a:xfrm>
              <a:off x="4912" y="2929"/>
              <a:ext cx="1767" cy="382"/>
            </a:xfrm>
            <a:prstGeom prst="line">
              <a:avLst/>
            </a:prstGeom>
            <a:ln w="38100">
              <a:noFill/>
            </a:ln>
            <a:effectLst>
              <a:outerShdw dist="28398" dir="3806096" algn="ctr" rotWithShape="0">
                <a:srgbClr val="663300"/>
              </a:outerShdw>
            </a:effectLst>
          </p:spPr>
        </p:sp>
        <p:sp>
          <p:nvSpPr>
            <p:cNvPr id="21513" name="Line 24"/>
            <p:cNvSpPr/>
            <p:nvPr/>
          </p:nvSpPr>
          <p:spPr>
            <a:xfrm flipH="1">
              <a:off x="6676" y="2929"/>
              <a:ext cx="1748" cy="382"/>
            </a:xfrm>
            <a:prstGeom prst="line">
              <a:avLst/>
            </a:prstGeom>
            <a:ln w="38100">
              <a:noFill/>
            </a:ln>
            <a:effectLst>
              <a:outerShdw dist="28398" dir="3806096" algn="ctr" rotWithShape="0">
                <a:srgbClr val="663300"/>
              </a:outerShdw>
            </a:effectLst>
          </p:spPr>
        </p:sp>
        <p:sp>
          <p:nvSpPr>
            <p:cNvPr id="21514" name="Line 25"/>
            <p:cNvSpPr/>
            <p:nvPr/>
          </p:nvSpPr>
          <p:spPr>
            <a:xfrm flipH="1" flipV="1">
              <a:off x="6676" y="3308"/>
              <a:ext cx="1129" cy="1343"/>
            </a:xfrm>
            <a:prstGeom prst="line">
              <a:avLst/>
            </a:prstGeom>
            <a:ln w="38100">
              <a:noFill/>
            </a:ln>
            <a:effectLst>
              <a:outerShdw dist="28398" dir="3806096" algn="ctr" rotWithShape="0">
                <a:srgbClr val="663300"/>
              </a:outerShdw>
            </a:effectLst>
          </p:spPr>
        </p:sp>
        <p:pic>
          <p:nvPicPr>
            <p:cNvPr id="21515" name="Picture 29" descr="3원_3"/>
            <p:cNvPicPr>
              <a:picLocks noChangeAspect="1"/>
            </p:cNvPicPr>
            <p:nvPr/>
          </p:nvPicPr>
          <p:blipFill>
            <a:blip r:embed="rId1">
              <a:lum bright="-12000" contrast="17998"/>
            </a:blip>
            <a:stretch>
              <a:fillRect/>
            </a:stretch>
          </p:blipFill>
          <p:spPr>
            <a:xfrm>
              <a:off x="5706" y="2369"/>
              <a:ext cx="1978" cy="1820"/>
            </a:xfrm>
            <a:prstGeom prst="rect">
              <a:avLst/>
            </a:prstGeom>
            <a:noFill/>
            <a:ln w="9525">
              <a:noFill/>
            </a:ln>
          </p:spPr>
        </p:pic>
        <p:sp>
          <p:nvSpPr>
            <p:cNvPr id="21516" name="AutoShape 30"/>
            <p:cNvSpPr/>
            <p:nvPr/>
          </p:nvSpPr>
          <p:spPr>
            <a:xfrm>
              <a:off x="5827" y="4"/>
              <a:ext cx="6532" cy="1732"/>
            </a:xfrm>
            <a:prstGeom prst="roundRect">
              <a:avLst>
                <a:gd name="adj" fmla="val 50000"/>
              </a:avLst>
            </a:prstGeom>
            <a:gradFill rotWithShape="1">
              <a:gsLst>
                <a:gs pos="0">
                  <a:srgbClr val="663300">
                    <a:alpha val="79999"/>
                  </a:srgbClr>
                </a:gs>
                <a:gs pos="100000">
                  <a:schemeClr val="bg1">
                    <a:alpha val="0"/>
                  </a:schemeClr>
                </a:gs>
              </a:gsLst>
              <a:path path="rect">
                <a:fillToRect t="100000" r="100000"/>
              </a:path>
              <a:tileRect/>
            </a:gradFill>
            <a:ln w="9525">
              <a:noFill/>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21517" name="AutoShape 32"/>
            <p:cNvSpPr/>
            <p:nvPr/>
          </p:nvSpPr>
          <p:spPr>
            <a:xfrm>
              <a:off x="8506" y="1957"/>
              <a:ext cx="4875" cy="1731"/>
            </a:xfrm>
            <a:prstGeom prst="roundRect">
              <a:avLst>
                <a:gd name="adj" fmla="val 50000"/>
              </a:avLst>
            </a:prstGeom>
            <a:gradFill rotWithShape="1">
              <a:gsLst>
                <a:gs pos="0">
                  <a:srgbClr val="663300">
                    <a:alpha val="79999"/>
                  </a:srgbClr>
                </a:gs>
                <a:gs pos="100000">
                  <a:schemeClr val="bg1">
                    <a:alpha val="0"/>
                  </a:schemeClr>
                </a:gs>
              </a:gsLst>
              <a:path path="rect">
                <a:fillToRect t="100000" r="100000"/>
              </a:path>
              <a:tileRect/>
            </a:gradFill>
            <a:ln w="9525">
              <a:noFill/>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21518" name="AutoShape 33"/>
            <p:cNvSpPr/>
            <p:nvPr/>
          </p:nvSpPr>
          <p:spPr>
            <a:xfrm>
              <a:off x="0" y="1957"/>
              <a:ext cx="4874" cy="1731"/>
            </a:xfrm>
            <a:prstGeom prst="roundRect">
              <a:avLst>
                <a:gd name="adj" fmla="val 50000"/>
              </a:avLst>
            </a:prstGeom>
            <a:gradFill rotWithShape="1">
              <a:gsLst>
                <a:gs pos="0">
                  <a:srgbClr val="663300">
                    <a:alpha val="79999"/>
                  </a:srgbClr>
                </a:gs>
                <a:gs pos="100000">
                  <a:srgbClr val="2F1800">
                    <a:alpha val="0"/>
                  </a:srgbClr>
                </a:gs>
              </a:gsLst>
              <a:path path="rect">
                <a:fillToRect l="100000" t="100000"/>
              </a:path>
              <a:tileRect/>
            </a:gradFill>
            <a:ln w="9525">
              <a:noFill/>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21519" name="AutoShape 34"/>
            <p:cNvSpPr/>
            <p:nvPr/>
          </p:nvSpPr>
          <p:spPr>
            <a:xfrm>
              <a:off x="836" y="4384"/>
              <a:ext cx="4875" cy="1731"/>
            </a:xfrm>
            <a:prstGeom prst="roundRect">
              <a:avLst>
                <a:gd name="adj" fmla="val 50000"/>
              </a:avLst>
            </a:prstGeom>
            <a:gradFill rotWithShape="1">
              <a:gsLst>
                <a:gs pos="0">
                  <a:srgbClr val="663300">
                    <a:alpha val="79999"/>
                  </a:srgbClr>
                </a:gs>
                <a:gs pos="100000">
                  <a:srgbClr val="2F1800">
                    <a:alpha val="0"/>
                  </a:srgbClr>
                </a:gs>
              </a:gsLst>
              <a:path path="rect">
                <a:fillToRect l="100000" t="100000"/>
              </a:path>
              <a:tileRect/>
            </a:gradFill>
            <a:ln w="9525">
              <a:noFill/>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21520" name="AutoShape 35"/>
            <p:cNvSpPr/>
            <p:nvPr/>
          </p:nvSpPr>
          <p:spPr>
            <a:xfrm>
              <a:off x="7576" y="4385"/>
              <a:ext cx="5351" cy="1731"/>
            </a:xfrm>
            <a:prstGeom prst="roundRect">
              <a:avLst>
                <a:gd name="adj" fmla="val 50000"/>
              </a:avLst>
            </a:prstGeom>
            <a:gradFill rotWithShape="1">
              <a:gsLst>
                <a:gs pos="0">
                  <a:srgbClr val="663300">
                    <a:alpha val="79999"/>
                  </a:srgbClr>
                </a:gs>
                <a:gs pos="100000">
                  <a:schemeClr val="bg1">
                    <a:alpha val="0"/>
                  </a:schemeClr>
                </a:gs>
              </a:gsLst>
              <a:path path="rect">
                <a:fillToRect t="100000" r="100000"/>
              </a:path>
              <a:tileRect/>
            </a:gradFill>
            <a:ln w="9525">
              <a:noFill/>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21521" name="AutoShape 36"/>
            <p:cNvSpPr/>
            <p:nvPr/>
          </p:nvSpPr>
          <p:spPr>
            <a:xfrm>
              <a:off x="5865" y="118"/>
              <a:ext cx="1648" cy="1504"/>
            </a:xfrm>
            <a:custGeom>
              <a:avLst/>
              <a:gdLst/>
              <a:ahLst/>
              <a:cxnLst>
                <a:cxn ang="0">
                  <a:pos x="0" y="752"/>
                </a:cxn>
                <a:cxn ang="0">
                  <a:pos x="824" y="0"/>
                </a:cxn>
                <a:cxn ang="0">
                  <a:pos x="1648" y="752"/>
                </a:cxn>
                <a:cxn ang="0">
                  <a:pos x="824" y="1504"/>
                </a:cxn>
                <a:cxn ang="0">
                  <a:pos x="0" y="752"/>
                </a:cxn>
                <a:cxn ang="0">
                  <a:pos x="165" y="752"/>
                </a:cxn>
                <a:cxn ang="0">
                  <a:pos x="824" y="1354"/>
                </a:cxn>
                <a:cxn ang="0">
                  <a:pos x="1483" y="752"/>
                </a:cxn>
                <a:cxn ang="0">
                  <a:pos x="824" y="150"/>
                </a:cxn>
                <a:cxn ang="0">
                  <a:pos x="165" y="752"/>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18A46"/>
                </a:gs>
                <a:gs pos="100000">
                  <a:srgbClr val="EB5F01"/>
                </a:gs>
              </a:gsLst>
              <a:lin ang="5400000" scaled="1"/>
              <a:tileRect/>
            </a:gradFill>
            <a:ln w="9525">
              <a:noFill/>
            </a:ln>
            <a:effectLst>
              <a:outerShdw dist="38100" dir="5400000" algn="ctr" rotWithShape="0">
                <a:srgbClr val="482400">
                  <a:alpha val="60999"/>
                </a:srgbClr>
              </a:outerShdw>
            </a:effectLst>
          </p:spPr>
          <p:txBody>
            <a:bodyPr/>
            <a:p>
              <a:endParaRPr lang="zh-CN" altLang="en-US"/>
            </a:p>
          </p:txBody>
        </p:sp>
        <p:sp>
          <p:nvSpPr>
            <p:cNvPr id="21522" name="Oval 46"/>
            <p:cNvSpPr/>
            <p:nvPr/>
          </p:nvSpPr>
          <p:spPr>
            <a:xfrm>
              <a:off x="5922" y="116"/>
              <a:ext cx="1513"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21523" name="AutoShape 47"/>
            <p:cNvSpPr/>
            <p:nvPr/>
          </p:nvSpPr>
          <p:spPr>
            <a:xfrm>
              <a:off x="5933" y="129"/>
              <a:ext cx="1502" cy="136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tileRect/>
            </a:gradFill>
            <a:ln w="9525">
              <a:noFill/>
            </a:ln>
          </p:spPr>
          <p:txBody>
            <a:bodyPr/>
            <a:p>
              <a:endParaRPr lang="zh-CN" altLang="en-US"/>
            </a:p>
          </p:txBody>
        </p:sp>
        <p:sp>
          <p:nvSpPr>
            <p:cNvPr id="21524" name="AutoShape 48"/>
            <p:cNvSpPr/>
            <p:nvPr/>
          </p:nvSpPr>
          <p:spPr>
            <a:xfrm>
              <a:off x="8574" y="2071"/>
              <a:ext cx="1648" cy="1504"/>
            </a:xfrm>
            <a:custGeom>
              <a:avLst/>
              <a:gdLst/>
              <a:ahLst/>
              <a:cxnLst>
                <a:cxn ang="0">
                  <a:pos x="0" y="752"/>
                </a:cxn>
                <a:cxn ang="0">
                  <a:pos x="824" y="0"/>
                </a:cxn>
                <a:cxn ang="0">
                  <a:pos x="1648" y="752"/>
                </a:cxn>
                <a:cxn ang="0">
                  <a:pos x="824" y="1504"/>
                </a:cxn>
                <a:cxn ang="0">
                  <a:pos x="0" y="752"/>
                </a:cxn>
                <a:cxn ang="0">
                  <a:pos x="165" y="752"/>
                </a:cxn>
                <a:cxn ang="0">
                  <a:pos x="824" y="1354"/>
                </a:cxn>
                <a:cxn ang="0">
                  <a:pos x="1483" y="752"/>
                </a:cxn>
                <a:cxn ang="0">
                  <a:pos x="824" y="150"/>
                </a:cxn>
                <a:cxn ang="0">
                  <a:pos x="165" y="752"/>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tileRect/>
            </a:gradFill>
            <a:ln w="9525">
              <a:noFill/>
            </a:ln>
            <a:effectLst>
              <a:outerShdw dist="38100" dir="5400000" algn="ctr" rotWithShape="0">
                <a:srgbClr val="482400">
                  <a:alpha val="60999"/>
                </a:srgbClr>
              </a:outerShdw>
            </a:effectLst>
          </p:spPr>
          <p:txBody>
            <a:bodyPr/>
            <a:p>
              <a:endParaRPr lang="zh-CN" altLang="en-US"/>
            </a:p>
          </p:txBody>
        </p:sp>
        <p:sp>
          <p:nvSpPr>
            <p:cNvPr id="21525" name="Oval 49"/>
            <p:cNvSpPr/>
            <p:nvPr/>
          </p:nvSpPr>
          <p:spPr>
            <a:xfrm>
              <a:off x="8641" y="2069"/>
              <a:ext cx="1514"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21526" name="AutoShape 50"/>
            <p:cNvSpPr/>
            <p:nvPr/>
          </p:nvSpPr>
          <p:spPr>
            <a:xfrm>
              <a:off x="8646" y="2078"/>
              <a:ext cx="1502" cy="136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tileRect/>
            </a:gradFill>
            <a:ln w="9525">
              <a:noFill/>
            </a:ln>
          </p:spPr>
          <p:txBody>
            <a:bodyPr/>
            <a:p>
              <a:endParaRPr lang="zh-CN" altLang="en-US"/>
            </a:p>
          </p:txBody>
        </p:sp>
        <p:sp>
          <p:nvSpPr>
            <p:cNvPr id="21527" name="AutoShape 51"/>
            <p:cNvSpPr/>
            <p:nvPr/>
          </p:nvSpPr>
          <p:spPr>
            <a:xfrm>
              <a:off x="7629" y="4499"/>
              <a:ext cx="1648" cy="1504"/>
            </a:xfrm>
            <a:custGeom>
              <a:avLst/>
              <a:gdLst/>
              <a:ahLst/>
              <a:cxnLst>
                <a:cxn ang="0">
                  <a:pos x="0" y="752"/>
                </a:cxn>
                <a:cxn ang="0">
                  <a:pos x="824" y="0"/>
                </a:cxn>
                <a:cxn ang="0">
                  <a:pos x="1648" y="752"/>
                </a:cxn>
                <a:cxn ang="0">
                  <a:pos x="824" y="1504"/>
                </a:cxn>
                <a:cxn ang="0">
                  <a:pos x="0" y="752"/>
                </a:cxn>
                <a:cxn ang="0">
                  <a:pos x="165" y="752"/>
                </a:cxn>
                <a:cxn ang="0">
                  <a:pos x="824" y="1354"/>
                </a:cxn>
                <a:cxn ang="0">
                  <a:pos x="1483" y="752"/>
                </a:cxn>
                <a:cxn ang="0">
                  <a:pos x="824" y="150"/>
                </a:cxn>
                <a:cxn ang="0">
                  <a:pos x="165" y="752"/>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tileRect/>
            </a:gradFill>
            <a:ln w="9525">
              <a:noFill/>
            </a:ln>
            <a:effectLst>
              <a:outerShdw dist="38100" dir="5400000" algn="ctr" rotWithShape="0">
                <a:srgbClr val="482400">
                  <a:alpha val="60999"/>
                </a:srgbClr>
              </a:outerShdw>
            </a:effectLst>
          </p:spPr>
          <p:txBody>
            <a:bodyPr/>
            <a:p>
              <a:endParaRPr lang="zh-CN" altLang="en-US"/>
            </a:p>
          </p:txBody>
        </p:sp>
        <p:sp>
          <p:nvSpPr>
            <p:cNvPr id="21528" name="Oval 52"/>
            <p:cNvSpPr/>
            <p:nvPr/>
          </p:nvSpPr>
          <p:spPr>
            <a:xfrm>
              <a:off x="7696" y="4497"/>
              <a:ext cx="1514" cy="1380"/>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21529" name="AutoShape 53"/>
            <p:cNvSpPr/>
            <p:nvPr/>
          </p:nvSpPr>
          <p:spPr>
            <a:xfrm>
              <a:off x="7701" y="4506"/>
              <a:ext cx="1501" cy="136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tileRect/>
            </a:gradFill>
            <a:ln w="9525">
              <a:noFill/>
            </a:ln>
          </p:spPr>
          <p:txBody>
            <a:bodyPr/>
            <a:p>
              <a:endParaRPr lang="zh-CN" altLang="en-US"/>
            </a:p>
          </p:txBody>
        </p:sp>
        <p:sp>
          <p:nvSpPr>
            <p:cNvPr id="21530" name="AutoShape 54"/>
            <p:cNvSpPr/>
            <p:nvPr/>
          </p:nvSpPr>
          <p:spPr>
            <a:xfrm>
              <a:off x="4046" y="4499"/>
              <a:ext cx="1651" cy="1504"/>
            </a:xfrm>
            <a:custGeom>
              <a:avLst/>
              <a:gdLst/>
              <a:ahLst/>
              <a:cxnLst>
                <a:cxn ang="0">
                  <a:pos x="0" y="752"/>
                </a:cxn>
                <a:cxn ang="0">
                  <a:pos x="826" y="0"/>
                </a:cxn>
                <a:cxn ang="0">
                  <a:pos x="1651" y="752"/>
                </a:cxn>
                <a:cxn ang="0">
                  <a:pos x="826" y="1504"/>
                </a:cxn>
                <a:cxn ang="0">
                  <a:pos x="0" y="752"/>
                </a:cxn>
                <a:cxn ang="0">
                  <a:pos x="165" y="752"/>
                </a:cxn>
                <a:cxn ang="0">
                  <a:pos x="826" y="1354"/>
                </a:cxn>
                <a:cxn ang="0">
                  <a:pos x="1486" y="752"/>
                </a:cxn>
                <a:cxn ang="0">
                  <a:pos x="826" y="150"/>
                </a:cxn>
                <a:cxn ang="0">
                  <a:pos x="165" y="752"/>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tileRect/>
            </a:gradFill>
            <a:ln w="9525">
              <a:noFill/>
            </a:ln>
            <a:effectLst>
              <a:outerShdw dist="38100" dir="5400000" algn="ctr" rotWithShape="0">
                <a:srgbClr val="482400">
                  <a:alpha val="60999"/>
                </a:srgbClr>
              </a:outerShdw>
            </a:effectLst>
          </p:spPr>
          <p:txBody>
            <a:bodyPr/>
            <a:p>
              <a:endParaRPr lang="zh-CN" altLang="en-US"/>
            </a:p>
          </p:txBody>
        </p:sp>
        <p:sp>
          <p:nvSpPr>
            <p:cNvPr id="21531" name="Oval 55"/>
            <p:cNvSpPr/>
            <p:nvPr/>
          </p:nvSpPr>
          <p:spPr>
            <a:xfrm>
              <a:off x="4115" y="4497"/>
              <a:ext cx="1514" cy="1380"/>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21532" name="AutoShape 56"/>
            <p:cNvSpPr/>
            <p:nvPr/>
          </p:nvSpPr>
          <p:spPr>
            <a:xfrm>
              <a:off x="4120" y="4506"/>
              <a:ext cx="1502" cy="136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tileRect/>
            </a:gradFill>
            <a:ln w="9525">
              <a:noFill/>
            </a:ln>
          </p:spPr>
          <p:txBody>
            <a:bodyPr/>
            <a:p>
              <a:endParaRPr lang="zh-CN" altLang="en-US"/>
            </a:p>
          </p:txBody>
        </p:sp>
        <p:sp>
          <p:nvSpPr>
            <p:cNvPr id="21533" name="AutoShape 57"/>
            <p:cNvSpPr/>
            <p:nvPr/>
          </p:nvSpPr>
          <p:spPr>
            <a:xfrm>
              <a:off x="3185" y="2071"/>
              <a:ext cx="1651" cy="1504"/>
            </a:xfrm>
            <a:custGeom>
              <a:avLst/>
              <a:gdLst/>
              <a:ahLst/>
              <a:cxnLst>
                <a:cxn ang="0">
                  <a:pos x="0" y="752"/>
                </a:cxn>
                <a:cxn ang="0">
                  <a:pos x="826" y="0"/>
                </a:cxn>
                <a:cxn ang="0">
                  <a:pos x="1651" y="752"/>
                </a:cxn>
                <a:cxn ang="0">
                  <a:pos x="826" y="1504"/>
                </a:cxn>
                <a:cxn ang="0">
                  <a:pos x="0" y="752"/>
                </a:cxn>
                <a:cxn ang="0">
                  <a:pos x="165" y="752"/>
                </a:cxn>
                <a:cxn ang="0">
                  <a:pos x="826" y="1354"/>
                </a:cxn>
                <a:cxn ang="0">
                  <a:pos x="1486" y="752"/>
                </a:cxn>
                <a:cxn ang="0">
                  <a:pos x="826" y="150"/>
                </a:cxn>
                <a:cxn ang="0">
                  <a:pos x="165" y="752"/>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tileRect/>
            </a:gradFill>
            <a:ln w="9525">
              <a:noFill/>
            </a:ln>
            <a:effectLst>
              <a:outerShdw dist="38100" dir="5400000" algn="ctr" rotWithShape="0">
                <a:srgbClr val="482400">
                  <a:alpha val="60999"/>
                </a:srgbClr>
              </a:outerShdw>
            </a:effectLst>
          </p:spPr>
          <p:txBody>
            <a:bodyPr/>
            <a:p>
              <a:endParaRPr lang="zh-CN" altLang="en-US"/>
            </a:p>
          </p:txBody>
        </p:sp>
        <p:sp>
          <p:nvSpPr>
            <p:cNvPr id="21534" name="Oval 58"/>
            <p:cNvSpPr/>
            <p:nvPr/>
          </p:nvSpPr>
          <p:spPr>
            <a:xfrm>
              <a:off x="3254" y="2069"/>
              <a:ext cx="1514"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b="1" dirty="0">
                <a:latin typeface="Arial" panose="020B0604020202020204" pitchFamily="34" charset="0"/>
                <a:ea typeface="宋体" panose="02010600030101010101" pitchFamily="2" charset="-122"/>
              </a:endParaRPr>
            </a:p>
          </p:txBody>
        </p:sp>
        <p:sp>
          <p:nvSpPr>
            <p:cNvPr id="21535" name="AutoShape 59"/>
            <p:cNvSpPr/>
            <p:nvPr/>
          </p:nvSpPr>
          <p:spPr>
            <a:xfrm>
              <a:off x="3259" y="2078"/>
              <a:ext cx="1502" cy="136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tileRect/>
            </a:gradFill>
            <a:ln w="9525">
              <a:noFill/>
            </a:ln>
          </p:spPr>
          <p:txBody>
            <a:bodyPr/>
            <a:p>
              <a:endParaRPr lang="zh-CN" altLang="en-US"/>
            </a:p>
          </p:txBody>
        </p:sp>
        <p:sp>
          <p:nvSpPr>
            <p:cNvPr id="106613" name="Rectangle 72"/>
            <p:cNvSpPr>
              <a:spLocks noChangeArrowheads="1"/>
            </p:cNvSpPr>
            <p:nvPr/>
          </p:nvSpPr>
          <p:spPr bwMode="auto">
            <a:xfrm>
              <a:off x="6046" y="194"/>
              <a:ext cx="1283" cy="1352"/>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1.</a:t>
              </a: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614" name="Rectangle 73"/>
            <p:cNvSpPr>
              <a:spLocks noChangeArrowheads="1"/>
            </p:cNvSpPr>
            <p:nvPr/>
          </p:nvSpPr>
          <p:spPr bwMode="auto">
            <a:xfrm>
              <a:off x="8758" y="2147"/>
              <a:ext cx="1280" cy="1352"/>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2.</a:t>
              </a: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615" name="Rectangle 74"/>
            <p:cNvSpPr>
              <a:spLocks noChangeArrowheads="1"/>
            </p:cNvSpPr>
            <p:nvPr/>
          </p:nvSpPr>
          <p:spPr bwMode="auto">
            <a:xfrm>
              <a:off x="7813" y="4575"/>
              <a:ext cx="1280" cy="1349"/>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3.</a:t>
              </a: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616" name="Rectangle 75"/>
            <p:cNvSpPr>
              <a:spLocks noChangeArrowheads="1"/>
            </p:cNvSpPr>
            <p:nvPr/>
          </p:nvSpPr>
          <p:spPr bwMode="auto">
            <a:xfrm>
              <a:off x="4230" y="4575"/>
              <a:ext cx="1283" cy="1349"/>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4.</a:t>
              </a: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6617" name="Rectangle 76"/>
            <p:cNvSpPr>
              <a:spLocks noChangeArrowheads="1"/>
            </p:cNvSpPr>
            <p:nvPr/>
          </p:nvSpPr>
          <p:spPr bwMode="auto">
            <a:xfrm>
              <a:off x="3369" y="2147"/>
              <a:ext cx="1283" cy="1352"/>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en-US" altLang="zh-CN" sz="2000" b="1" i="0" u="none" strike="noStrike" kern="1200" cap="none" spc="0" normalizeH="0" baseline="0" noProof="0">
                  <a:ln>
                    <a:noFill/>
                  </a:ln>
                  <a:solidFill>
                    <a:srgbClr val="184F17"/>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5.</a:t>
              </a: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41" name="Text Box 77"/>
            <p:cNvSpPr txBox="1"/>
            <p:nvPr/>
          </p:nvSpPr>
          <p:spPr>
            <a:xfrm>
              <a:off x="1265" y="4826"/>
              <a:ext cx="2814" cy="849"/>
            </a:xfrm>
            <a:prstGeom prst="rect">
              <a:avLst/>
            </a:prstGeom>
            <a:noFill/>
            <a:ln w="9525">
              <a:noFill/>
            </a:ln>
          </p:spPr>
          <p:txBody>
            <a:bodyPr anchor="ctr"/>
            <a:p>
              <a:pPr>
                <a:buSzTx/>
              </a:pPr>
              <a:r>
                <a:rPr lang="zh-CN" altLang="en-US" sz="2000" b="1" dirty="0">
                  <a:latin typeface="HY헤드라인M" pitchFamily="2" charset="-127"/>
                  <a:ea typeface="黑体" panose="02010609060101010101" pitchFamily="49" charset="-122"/>
                </a:rPr>
                <a:t>地域性</a:t>
              </a:r>
              <a:endParaRPr lang="zh-CN" altLang="en-US" sz="2000" b="1" dirty="0">
                <a:latin typeface="HY헤드라인M" pitchFamily="2" charset="-127"/>
                <a:ea typeface="黑体" panose="02010609060101010101" pitchFamily="49" charset="-122"/>
              </a:endParaRPr>
            </a:p>
          </p:txBody>
        </p:sp>
        <p:sp>
          <p:nvSpPr>
            <p:cNvPr id="21542" name="Text Box 78"/>
            <p:cNvSpPr txBox="1"/>
            <p:nvPr/>
          </p:nvSpPr>
          <p:spPr>
            <a:xfrm>
              <a:off x="9328" y="4825"/>
              <a:ext cx="3308" cy="849"/>
            </a:xfrm>
            <a:prstGeom prst="rect">
              <a:avLst/>
            </a:prstGeom>
            <a:noFill/>
            <a:ln w="9525">
              <a:noFill/>
            </a:ln>
          </p:spPr>
          <p:txBody>
            <a:bodyPr anchor="ctr"/>
            <a:p>
              <a:pPr>
                <a:buSzTx/>
              </a:pPr>
              <a:r>
                <a:rPr lang="zh-CN" altLang="en-US" sz="2000" b="1" dirty="0">
                  <a:latin typeface="HY헤드라인M" pitchFamily="2" charset="-127"/>
                  <a:ea typeface="黑体" panose="02010609060101010101" pitchFamily="49" charset="-122"/>
                </a:rPr>
                <a:t>实践性</a:t>
              </a:r>
              <a:endParaRPr lang="zh-CN" altLang="en-US" sz="2000" b="1" dirty="0">
                <a:latin typeface="HY헤드라인M" pitchFamily="2" charset="-127"/>
                <a:ea typeface="黑体" panose="02010609060101010101" pitchFamily="49" charset="-122"/>
              </a:endParaRPr>
            </a:p>
          </p:txBody>
        </p:sp>
        <p:sp>
          <p:nvSpPr>
            <p:cNvPr id="21543" name="Text Box 79"/>
            <p:cNvSpPr txBox="1"/>
            <p:nvPr/>
          </p:nvSpPr>
          <p:spPr>
            <a:xfrm>
              <a:off x="336" y="2307"/>
              <a:ext cx="3032" cy="963"/>
            </a:xfrm>
            <a:prstGeom prst="rect">
              <a:avLst/>
            </a:prstGeom>
            <a:noFill/>
            <a:ln w="9525">
              <a:noFill/>
            </a:ln>
          </p:spPr>
          <p:txBody>
            <a:bodyPr anchor="ctr"/>
            <a:p>
              <a:pPr>
                <a:buSzTx/>
              </a:pPr>
              <a:r>
                <a:rPr lang="zh-CN" altLang="en-US" sz="2000" b="1" dirty="0">
                  <a:latin typeface="HY헤드라인M" pitchFamily="2" charset="-127"/>
                  <a:ea typeface="黑体" panose="02010609060101010101" pitchFamily="49" charset="-122"/>
                </a:rPr>
                <a:t>全局性</a:t>
              </a:r>
              <a:endParaRPr lang="zh-CN" altLang="en-US" sz="2000" b="1" dirty="0">
                <a:latin typeface="HY헤드라인M" pitchFamily="2" charset="-127"/>
                <a:ea typeface="黑体" panose="02010609060101010101" pitchFamily="49" charset="-122"/>
              </a:endParaRPr>
            </a:p>
          </p:txBody>
        </p:sp>
        <p:sp>
          <p:nvSpPr>
            <p:cNvPr id="21544" name="Text Box 80"/>
            <p:cNvSpPr txBox="1"/>
            <p:nvPr/>
          </p:nvSpPr>
          <p:spPr>
            <a:xfrm>
              <a:off x="10252" y="2307"/>
              <a:ext cx="2686" cy="963"/>
            </a:xfrm>
            <a:prstGeom prst="rect">
              <a:avLst/>
            </a:prstGeom>
            <a:noFill/>
            <a:ln w="9525">
              <a:noFill/>
            </a:ln>
          </p:spPr>
          <p:txBody>
            <a:bodyPr anchor="ctr"/>
            <a:p>
              <a:pPr>
                <a:buSzTx/>
              </a:pPr>
              <a:r>
                <a:rPr lang="zh-CN" altLang="en-US" sz="2000" b="1" dirty="0">
                  <a:latin typeface="HY헤드라인M" pitchFamily="2" charset="-127"/>
                  <a:ea typeface="黑体" panose="02010609060101010101" pitchFamily="49" charset="-122"/>
                </a:rPr>
                <a:t>综合性</a:t>
              </a:r>
              <a:endParaRPr lang="zh-CN" altLang="en-US" sz="2000" b="1" dirty="0">
                <a:latin typeface="HY헤드라인M" pitchFamily="2" charset="-127"/>
                <a:ea typeface="黑体" panose="02010609060101010101" pitchFamily="49" charset="-122"/>
              </a:endParaRPr>
            </a:p>
          </p:txBody>
        </p:sp>
        <p:sp>
          <p:nvSpPr>
            <p:cNvPr id="21545" name="Text Box 81"/>
            <p:cNvSpPr txBox="1"/>
            <p:nvPr/>
          </p:nvSpPr>
          <p:spPr>
            <a:xfrm>
              <a:off x="7575" y="340"/>
              <a:ext cx="3874" cy="968"/>
            </a:xfrm>
            <a:prstGeom prst="rect">
              <a:avLst/>
            </a:prstGeom>
            <a:noFill/>
            <a:ln w="9525">
              <a:noFill/>
            </a:ln>
          </p:spPr>
          <p:txBody>
            <a:bodyPr anchor="ctr"/>
            <a:p>
              <a:r>
                <a:rPr lang="zh-CN" altLang="en-US" sz="2000" b="1" dirty="0">
                  <a:latin typeface="HY헤드라인M" pitchFamily="2" charset="-127"/>
                  <a:ea typeface="黑体" panose="02010609060101010101" pitchFamily="49" charset="-122"/>
                </a:rPr>
                <a:t>发展性</a:t>
              </a:r>
              <a:endParaRPr lang="zh-CN" altLang="en-US" sz="2000" b="1" dirty="0">
                <a:latin typeface="HY헤드라인M" pitchFamily="2" charset="-127"/>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6500"/>
                                        </p:tgtEl>
                                        <p:attrNameLst>
                                          <p:attrName>style.visibility</p:attrName>
                                        </p:attrNameLst>
                                      </p:cBhvr>
                                      <p:to>
                                        <p:strVal val="visible"/>
                                      </p:to>
                                    </p:set>
                                    <p:anim calcmode="lin" valueType="num">
                                      <p:cBhvr additive="base">
                                        <p:cTn id="7" dur="1000" fill="hold"/>
                                        <p:tgtEl>
                                          <p:spTgt spid="106500"/>
                                        </p:tgtEl>
                                        <p:attrNameLst>
                                          <p:attrName>ppt_x</p:attrName>
                                        </p:attrNameLst>
                                      </p:cBhvr>
                                      <p:tavLst>
                                        <p:tav tm="0">
                                          <p:val>
                                            <p:strVal val="#ppt_x"/>
                                          </p:val>
                                        </p:tav>
                                        <p:tav tm="100000">
                                          <p:val>
                                            <p:strVal val="#ppt_x"/>
                                          </p:val>
                                        </p:tav>
                                      </p:tavLst>
                                    </p:anim>
                                    <p:anim calcmode="lin" valueType="num">
                                      <p:cBhvr additive="base">
                                        <p:cTn id="8" dur="1000" fill="hold"/>
                                        <p:tgtEl>
                                          <p:spTgt spid="10650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6500">
                                            <p:txEl>
                                              <p:charRg st="0" end="13"/>
                                            </p:txEl>
                                          </p:spTgt>
                                        </p:tgtEl>
                                        <p:attrNameLst>
                                          <p:attrName>style.visibility</p:attrName>
                                        </p:attrNameLst>
                                      </p:cBhvr>
                                      <p:to>
                                        <p:strVal val="visible"/>
                                      </p:to>
                                    </p:set>
                                    <p:anim calcmode="lin" valueType="num">
                                      <p:cBhvr additive="base">
                                        <p:cTn id="11" dur="1000" fill="hold"/>
                                        <p:tgtEl>
                                          <p:spTgt spid="106500">
                                            <p:txEl>
                                              <p:charRg st="0" end="1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06500">
                                            <p:txEl>
                                              <p:charRg st="0" end="13"/>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4)">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347"/>
          <p:cNvSpPr/>
          <p:nvPr/>
        </p:nvSpPr>
        <p:spPr>
          <a:xfrm>
            <a:off x="1466850" y="1593850"/>
            <a:ext cx="43926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strike="noStrike" noProof="1" dirty="0">
                <a:solidFill>
                  <a:schemeClr val="tx2">
                    <a:lumMod val="60000"/>
                    <a:lumOff val="40000"/>
                  </a:schemeClr>
                </a:solidFill>
                <a:latin typeface="Times New Roman" panose="02020603050405020304" pitchFamily="18" charset="0"/>
                <a:ea typeface="黑体" panose="02010609060101010101" pitchFamily="49" charset="-122"/>
              </a:rPr>
              <a:t>三、人力资源管理的基本职能</a:t>
            </a:r>
            <a:endParaRPr lang="zh-CN" altLang="en-US" sz="2400" strike="noStrike" noProof="1" dirty="0">
              <a:solidFill>
                <a:schemeClr val="tx2">
                  <a:lumMod val="60000"/>
                  <a:lumOff val="40000"/>
                </a:schemeClr>
              </a:solidFill>
              <a:latin typeface="Times New Roman" panose="02020603050405020304" pitchFamily="18" charset="0"/>
              <a:ea typeface="黑体" panose="02010609060101010101" pitchFamily="49" charset="-122"/>
            </a:endParaRPr>
          </a:p>
        </p:txBody>
      </p:sp>
      <p:grpSp>
        <p:nvGrpSpPr>
          <p:cNvPr id="2" name="Group 45"/>
          <p:cNvGrpSpPr/>
          <p:nvPr/>
        </p:nvGrpSpPr>
        <p:grpSpPr>
          <a:xfrm>
            <a:off x="1268413" y="2555875"/>
            <a:ext cx="6697662" cy="3529013"/>
            <a:chOff x="0" y="0"/>
            <a:chExt cx="10547" cy="7145"/>
          </a:xfrm>
        </p:grpSpPr>
        <p:sp>
          <p:nvSpPr>
            <p:cNvPr id="22531" name="Arc 11"/>
            <p:cNvSpPr/>
            <p:nvPr/>
          </p:nvSpPr>
          <p:spPr>
            <a:xfrm>
              <a:off x="1957" y="762"/>
              <a:ext cx="3265" cy="3037"/>
            </a:xfrm>
            <a:custGeom>
              <a:avLst/>
              <a:gdLst/>
              <a:ahLst/>
              <a:cxnLst>
                <a:cxn ang="0">
                  <a:pos x="0" y="636"/>
                </a:cxn>
                <a:cxn ang="0">
                  <a:pos x="1596" y="0"/>
                </a:cxn>
                <a:cxn ang="0">
                  <a:pos x="0" y="636"/>
                </a:cxn>
                <a:cxn ang="0">
                  <a:pos x="1596" y="0"/>
                </a:cxn>
                <a:cxn ang="0">
                  <a:pos x="3265" y="3037"/>
                </a:cxn>
                <a:cxn ang="0">
                  <a:pos x="0" y="636"/>
                </a:cxn>
              </a:cxnLst>
              <a:pathLst>
                <a:path w="14464" h="20295" fill="none">
                  <a:moveTo>
                    <a:pt x="-1" y="4252"/>
                  </a:moveTo>
                  <a:cubicBezTo>
                    <a:pt x="2061" y="2393"/>
                    <a:pt x="4462" y="949"/>
                    <a:pt x="7070" y="-1"/>
                  </a:cubicBezTo>
                </a:path>
                <a:path w="14464" h="20295" stroke="0">
                  <a:moveTo>
                    <a:pt x="-1" y="4252"/>
                  </a:moveTo>
                  <a:cubicBezTo>
                    <a:pt x="2061" y="2393"/>
                    <a:pt x="4462" y="949"/>
                    <a:pt x="7070" y="-1"/>
                  </a:cubicBezTo>
                  <a:lnTo>
                    <a:pt x="14464" y="20295"/>
                  </a:lnTo>
                  <a:lnTo>
                    <a:pt x="-1" y="4252"/>
                  </a:lnTo>
                  <a:close/>
                </a:path>
              </a:pathLst>
            </a:custGeom>
            <a:noFill/>
            <a:ln w="38100" cap="flat" cmpd="sng">
              <a:solidFill>
                <a:schemeClr val="bg1"/>
              </a:solidFill>
              <a:prstDash val="sysDot"/>
              <a:round/>
              <a:headEnd type="none" w="med" len="med"/>
              <a:tailEnd type="triangle" w="med" len="med"/>
            </a:ln>
            <a:effectLst>
              <a:outerShdw dist="12700" algn="ctr" rotWithShape="0">
                <a:schemeClr val="tx1"/>
              </a:outerShdw>
            </a:effectLst>
          </p:spPr>
          <p:txBody>
            <a:bodyPr/>
            <a:p>
              <a:endParaRPr lang="zh-CN" altLang="en-US"/>
            </a:p>
          </p:txBody>
        </p:sp>
        <p:sp>
          <p:nvSpPr>
            <p:cNvPr id="22532" name="Oval 12"/>
            <p:cNvSpPr/>
            <p:nvPr/>
          </p:nvSpPr>
          <p:spPr>
            <a:xfrm>
              <a:off x="912" y="990"/>
              <a:ext cx="8560" cy="5675"/>
            </a:xfrm>
            <a:prstGeom prst="ellipse">
              <a:avLst/>
            </a:prstGeom>
            <a:gradFill rotWithShape="1">
              <a:gsLst>
                <a:gs pos="0">
                  <a:schemeClr val="tx1"/>
                </a:gs>
                <a:gs pos="100000">
                  <a:srgbClr val="DBEEF4"/>
                </a:gs>
              </a:gsLst>
              <a:lin ang="5400000" scaled="1"/>
              <a:tileRect/>
            </a:gradFill>
            <a:ln w="9525">
              <a:noFill/>
            </a:ln>
          </p:spPr>
          <p:txBody>
            <a:bodyPr wrap="none" lIns="87313" tIns="44450" rIns="87313" bIns="44450" anchor="ctr"/>
            <a:p>
              <a:endParaRPr lang="zh-CN" altLang="en-US" dirty="0">
                <a:latin typeface="Arial" panose="020B0604020202020204" pitchFamily="34" charset="0"/>
                <a:ea typeface="宋体" panose="02010600030101010101" pitchFamily="2" charset="-122"/>
              </a:endParaRPr>
            </a:p>
          </p:txBody>
        </p:sp>
        <p:sp>
          <p:nvSpPr>
            <p:cNvPr id="22533" name="Oval 13"/>
            <p:cNvSpPr/>
            <p:nvPr/>
          </p:nvSpPr>
          <p:spPr>
            <a:xfrm>
              <a:off x="1132" y="1050"/>
              <a:ext cx="8123" cy="5162"/>
            </a:xfrm>
            <a:prstGeom prst="ellipse">
              <a:avLst/>
            </a:prstGeom>
            <a:gradFill rotWithShape="1">
              <a:gsLst>
                <a:gs pos="12000">
                  <a:srgbClr val="6E99B3">
                    <a:alpha val="100000"/>
                  </a:srgbClr>
                </a:gs>
                <a:gs pos="100000">
                  <a:srgbClr val="D9EEF3">
                    <a:alpha val="100000"/>
                  </a:srgbClr>
                </a:gs>
                <a:gs pos="100000">
                  <a:srgbClr val="034373">
                    <a:alpha val="100000"/>
                  </a:srgbClr>
                </a:gs>
              </a:gsLst>
              <a:path path="shape">
                <a:fillToRect l="50000" t="50000" r="50000" b="50000"/>
              </a:path>
              <a:tileRect/>
            </a:gradFill>
            <a:ln w="9525">
              <a:noFill/>
            </a:ln>
          </p:spPr>
          <p:txBody>
            <a:bodyPr wrap="none" lIns="87313" tIns="44450" rIns="87313" bIns="44450" anchor="ctr"/>
            <a:p>
              <a:endParaRPr lang="zh-CN" altLang="en-US" dirty="0">
                <a:latin typeface="Arial" panose="020B0604020202020204" pitchFamily="34" charset="0"/>
                <a:ea typeface="宋体" panose="02010600030101010101" pitchFamily="2" charset="-122"/>
              </a:endParaRPr>
            </a:p>
          </p:txBody>
        </p:sp>
        <p:grpSp>
          <p:nvGrpSpPr>
            <p:cNvPr id="22534" name="Group 49"/>
            <p:cNvGrpSpPr/>
            <p:nvPr/>
          </p:nvGrpSpPr>
          <p:grpSpPr>
            <a:xfrm>
              <a:off x="1252" y="4535"/>
              <a:ext cx="3400" cy="2610"/>
              <a:chOff x="0" y="0"/>
              <a:chExt cx="1360" cy="1044"/>
            </a:xfrm>
          </p:grpSpPr>
          <p:sp>
            <p:nvSpPr>
              <p:cNvPr id="107570" name="Oval 15"/>
              <p:cNvSpPr>
                <a:spLocks noChangeArrowheads="1"/>
              </p:cNvSpPr>
              <p:nvPr/>
            </p:nvSpPr>
            <p:spPr bwMode="auto">
              <a:xfrm>
                <a:off x="0" y="138"/>
                <a:ext cx="1360" cy="906"/>
              </a:xfrm>
              <a:prstGeom prst="ellipse">
                <a:avLst/>
              </a:prstGeom>
              <a:no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571" name="Rectangle 16"/>
              <p:cNvSpPr>
                <a:spLocks noChangeArrowheads="1"/>
              </p:cNvSpPr>
              <p:nvPr/>
            </p:nvSpPr>
            <p:spPr bwMode="auto">
              <a:xfrm>
                <a:off x="0" y="454"/>
                <a:ext cx="1360" cy="136"/>
              </a:xfrm>
              <a:prstGeom prst="rect">
                <a:avLst/>
              </a:prstGeom>
              <a:gradFill rotWithShape="1">
                <a:gsLst>
                  <a:gs pos="0">
                    <a:schemeClr val="bg1"/>
                  </a:gs>
                  <a:gs pos="50000">
                    <a:srgbClr val="006600"/>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37" name="Oval 17"/>
              <p:cNvSpPr/>
              <p:nvPr/>
            </p:nvSpPr>
            <p:spPr>
              <a:xfrm>
                <a:off x="0" y="0"/>
                <a:ext cx="1360" cy="907"/>
              </a:xfrm>
              <a:prstGeom prst="ellipse">
                <a:avLst/>
              </a:prstGeom>
              <a:gradFill rotWithShape="1">
                <a:gsLst>
                  <a:gs pos="0">
                    <a:srgbClr val="006600"/>
                  </a:gs>
                  <a:gs pos="100000">
                    <a:schemeClr val="tx1"/>
                  </a:gs>
                </a:gsLst>
                <a:path path="rect">
                  <a:fillToRect r="100000" b="100000"/>
                </a:path>
                <a:tileRect/>
              </a:gradFill>
              <a:ln w="12700" cap="rnd" cmpd="sng">
                <a:solidFill>
                  <a:srgbClr val="5F5F5F"/>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22538" name="Oval 18"/>
              <p:cNvSpPr/>
              <p:nvPr/>
            </p:nvSpPr>
            <p:spPr>
              <a:xfrm>
                <a:off x="23" y="18"/>
                <a:ext cx="1315" cy="861"/>
              </a:xfrm>
              <a:prstGeom prst="ellipse">
                <a:avLst/>
              </a:prstGeom>
              <a:solidFill>
                <a:srgbClr val="B9CDE5"/>
              </a:soli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grpSp>
        <p:grpSp>
          <p:nvGrpSpPr>
            <p:cNvPr id="22539" name="Group 54"/>
            <p:cNvGrpSpPr/>
            <p:nvPr/>
          </p:nvGrpSpPr>
          <p:grpSpPr>
            <a:xfrm>
              <a:off x="5790" y="4535"/>
              <a:ext cx="3400" cy="2610"/>
              <a:chOff x="0" y="0"/>
              <a:chExt cx="1360" cy="1044"/>
            </a:xfrm>
          </p:grpSpPr>
          <p:sp>
            <p:nvSpPr>
              <p:cNvPr id="107575" name="Oval 20"/>
              <p:cNvSpPr>
                <a:spLocks noChangeArrowheads="1"/>
              </p:cNvSpPr>
              <p:nvPr/>
            </p:nvSpPr>
            <p:spPr bwMode="auto">
              <a:xfrm>
                <a:off x="0" y="138"/>
                <a:ext cx="1360" cy="906"/>
              </a:xfrm>
              <a:prstGeom prst="ellipse">
                <a:avLst/>
              </a:prstGeom>
              <a:no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576" name="Rectangle 21"/>
              <p:cNvSpPr>
                <a:spLocks noChangeArrowheads="1"/>
              </p:cNvSpPr>
              <p:nvPr/>
            </p:nvSpPr>
            <p:spPr bwMode="auto">
              <a:xfrm>
                <a:off x="0" y="454"/>
                <a:ext cx="1360" cy="136"/>
              </a:xfrm>
              <a:prstGeom prst="rect">
                <a:avLst/>
              </a:prstGeom>
              <a:gradFill rotWithShape="1">
                <a:gsLst>
                  <a:gs pos="0">
                    <a:schemeClr val="bg1"/>
                  </a:gs>
                  <a:gs pos="50000">
                    <a:srgbClr val="006600"/>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42" name="Oval 22"/>
              <p:cNvSpPr/>
              <p:nvPr/>
            </p:nvSpPr>
            <p:spPr>
              <a:xfrm>
                <a:off x="0" y="0"/>
                <a:ext cx="1360" cy="907"/>
              </a:xfrm>
              <a:prstGeom prst="ellipse">
                <a:avLst/>
              </a:prstGeom>
              <a:gradFill rotWithShape="1">
                <a:gsLst>
                  <a:gs pos="0">
                    <a:srgbClr val="006600"/>
                  </a:gs>
                  <a:gs pos="100000">
                    <a:schemeClr val="tx1"/>
                  </a:gs>
                </a:gsLst>
                <a:path path="rect">
                  <a:fillToRect r="100000" b="100000"/>
                </a:path>
                <a:tileRect/>
              </a:gradFill>
              <a:ln w="12700" cap="rnd" cmpd="sng">
                <a:solidFill>
                  <a:srgbClr val="5F5F5F"/>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22543" name="Oval 23"/>
              <p:cNvSpPr/>
              <p:nvPr/>
            </p:nvSpPr>
            <p:spPr>
              <a:xfrm>
                <a:off x="23" y="18"/>
                <a:ext cx="1315" cy="861"/>
              </a:xfrm>
              <a:prstGeom prst="ellipse">
                <a:avLst/>
              </a:prstGeom>
              <a:solidFill>
                <a:srgbClr val="B9CDE5"/>
              </a:soli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grpSp>
        <p:grpSp>
          <p:nvGrpSpPr>
            <p:cNvPr id="22544" name="Group 59"/>
            <p:cNvGrpSpPr>
              <a:grpSpLocks noChangeAspect="1"/>
            </p:cNvGrpSpPr>
            <p:nvPr/>
          </p:nvGrpSpPr>
          <p:grpSpPr>
            <a:xfrm>
              <a:off x="3915" y="0"/>
              <a:ext cx="2715" cy="2085"/>
              <a:chOff x="0" y="0"/>
              <a:chExt cx="1360" cy="1044"/>
            </a:xfrm>
          </p:grpSpPr>
          <p:sp>
            <p:nvSpPr>
              <p:cNvPr id="107580" name="Oval 25"/>
              <p:cNvSpPr>
                <a:spLocks noChangeAspect="1" noChangeArrowheads="1"/>
              </p:cNvSpPr>
              <p:nvPr/>
            </p:nvSpPr>
            <p:spPr bwMode="auto">
              <a:xfrm>
                <a:off x="0" y="137"/>
                <a:ext cx="1360" cy="909"/>
              </a:xfrm>
              <a:prstGeom prst="ellipse">
                <a:avLst/>
              </a:prstGeom>
              <a:no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581" name="Rectangle 26"/>
              <p:cNvSpPr>
                <a:spLocks noChangeAspect="1" noChangeArrowheads="1"/>
              </p:cNvSpPr>
              <p:nvPr/>
            </p:nvSpPr>
            <p:spPr bwMode="auto">
              <a:xfrm>
                <a:off x="0" y="454"/>
                <a:ext cx="1360" cy="135"/>
              </a:xfrm>
              <a:prstGeom prst="rect">
                <a:avLst/>
              </a:prstGeom>
              <a:gradFill rotWithShape="1">
                <a:gsLst>
                  <a:gs pos="0">
                    <a:schemeClr val="bg1"/>
                  </a:gs>
                  <a:gs pos="50000">
                    <a:srgbClr val="006600"/>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47" name="Oval 27"/>
              <p:cNvSpPr>
                <a:spLocks noChangeAspect="1"/>
              </p:cNvSpPr>
              <p:nvPr/>
            </p:nvSpPr>
            <p:spPr>
              <a:xfrm>
                <a:off x="0" y="0"/>
                <a:ext cx="1360" cy="907"/>
              </a:xfrm>
              <a:prstGeom prst="ellipse">
                <a:avLst/>
              </a:prstGeom>
              <a:gradFill rotWithShape="1">
                <a:gsLst>
                  <a:gs pos="0">
                    <a:srgbClr val="006600"/>
                  </a:gs>
                  <a:gs pos="100000">
                    <a:schemeClr val="tx1"/>
                  </a:gs>
                </a:gsLst>
                <a:path path="rect">
                  <a:fillToRect r="100000" b="100000"/>
                </a:path>
                <a:tileRect/>
              </a:gradFill>
              <a:ln w="12700" cap="rnd" cmpd="sng">
                <a:solidFill>
                  <a:srgbClr val="5F5F5F"/>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22548" name="Oval 28"/>
              <p:cNvSpPr>
                <a:spLocks noChangeAspect="1"/>
              </p:cNvSpPr>
              <p:nvPr/>
            </p:nvSpPr>
            <p:spPr>
              <a:xfrm>
                <a:off x="23" y="18"/>
                <a:ext cx="1315" cy="861"/>
              </a:xfrm>
              <a:prstGeom prst="ellipse">
                <a:avLst/>
              </a:prstGeom>
              <a:solidFill>
                <a:srgbClr val="B9CDE5"/>
              </a:soli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grpSp>
        <p:grpSp>
          <p:nvGrpSpPr>
            <p:cNvPr id="22549" name="Group 64"/>
            <p:cNvGrpSpPr>
              <a:grpSpLocks noChangeAspect="1"/>
            </p:cNvGrpSpPr>
            <p:nvPr/>
          </p:nvGrpSpPr>
          <p:grpSpPr>
            <a:xfrm>
              <a:off x="7482" y="1390"/>
              <a:ext cx="3065" cy="2352"/>
              <a:chOff x="0" y="0"/>
              <a:chExt cx="1360" cy="1044"/>
            </a:xfrm>
          </p:grpSpPr>
          <p:sp>
            <p:nvSpPr>
              <p:cNvPr id="107585" name="Oval 30"/>
              <p:cNvSpPr>
                <a:spLocks noChangeAspect="1" noChangeArrowheads="1"/>
              </p:cNvSpPr>
              <p:nvPr/>
            </p:nvSpPr>
            <p:spPr bwMode="auto">
              <a:xfrm>
                <a:off x="0" y="135"/>
                <a:ext cx="1360" cy="909"/>
              </a:xfrm>
              <a:prstGeom prst="ellipse">
                <a:avLst/>
              </a:prstGeom>
              <a:no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586" name="Rectangle 31"/>
              <p:cNvSpPr>
                <a:spLocks noChangeAspect="1" noChangeArrowheads="1"/>
              </p:cNvSpPr>
              <p:nvPr/>
            </p:nvSpPr>
            <p:spPr bwMode="auto">
              <a:xfrm>
                <a:off x="0" y="453"/>
                <a:ext cx="1360" cy="137"/>
              </a:xfrm>
              <a:prstGeom prst="rect">
                <a:avLst/>
              </a:prstGeom>
              <a:gradFill rotWithShape="1">
                <a:gsLst>
                  <a:gs pos="0">
                    <a:schemeClr val="bg1"/>
                  </a:gs>
                  <a:gs pos="50000">
                    <a:srgbClr val="006600"/>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52" name="Oval 32"/>
              <p:cNvSpPr>
                <a:spLocks noChangeAspect="1"/>
              </p:cNvSpPr>
              <p:nvPr/>
            </p:nvSpPr>
            <p:spPr>
              <a:xfrm>
                <a:off x="0" y="0"/>
                <a:ext cx="1360" cy="907"/>
              </a:xfrm>
              <a:prstGeom prst="ellipse">
                <a:avLst/>
              </a:prstGeom>
              <a:gradFill rotWithShape="1">
                <a:gsLst>
                  <a:gs pos="0">
                    <a:srgbClr val="006600"/>
                  </a:gs>
                  <a:gs pos="100000">
                    <a:schemeClr val="tx1"/>
                  </a:gs>
                </a:gsLst>
                <a:path path="rect">
                  <a:fillToRect r="100000" b="100000"/>
                </a:path>
                <a:tileRect/>
              </a:gradFill>
              <a:ln w="12700" cap="rnd" cmpd="sng">
                <a:solidFill>
                  <a:srgbClr val="5F5F5F"/>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22553" name="Oval 33"/>
              <p:cNvSpPr>
                <a:spLocks noChangeAspect="1"/>
              </p:cNvSpPr>
              <p:nvPr/>
            </p:nvSpPr>
            <p:spPr>
              <a:xfrm>
                <a:off x="23" y="18"/>
                <a:ext cx="1315" cy="861"/>
              </a:xfrm>
              <a:prstGeom prst="ellipse">
                <a:avLst/>
              </a:prstGeom>
              <a:solidFill>
                <a:srgbClr val="B9CDE5"/>
              </a:soli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grpSp>
        <p:grpSp>
          <p:nvGrpSpPr>
            <p:cNvPr id="22554" name="Group 69"/>
            <p:cNvGrpSpPr>
              <a:grpSpLocks noChangeAspect="1"/>
            </p:cNvGrpSpPr>
            <p:nvPr/>
          </p:nvGrpSpPr>
          <p:grpSpPr>
            <a:xfrm>
              <a:off x="0" y="1390"/>
              <a:ext cx="3065" cy="2352"/>
              <a:chOff x="0" y="0"/>
              <a:chExt cx="1360" cy="1044"/>
            </a:xfrm>
          </p:grpSpPr>
          <p:sp>
            <p:nvSpPr>
              <p:cNvPr id="107590" name="Oval 35"/>
              <p:cNvSpPr>
                <a:spLocks noChangeAspect="1" noChangeArrowheads="1"/>
              </p:cNvSpPr>
              <p:nvPr/>
            </p:nvSpPr>
            <p:spPr bwMode="auto">
              <a:xfrm>
                <a:off x="0" y="135"/>
                <a:ext cx="1360" cy="909"/>
              </a:xfrm>
              <a:prstGeom prst="ellipse">
                <a:avLst/>
              </a:prstGeom>
              <a:no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7591" name="Rectangle 36"/>
              <p:cNvSpPr>
                <a:spLocks noChangeAspect="1" noChangeArrowheads="1"/>
              </p:cNvSpPr>
              <p:nvPr/>
            </p:nvSpPr>
            <p:spPr bwMode="auto">
              <a:xfrm>
                <a:off x="0" y="453"/>
                <a:ext cx="1360" cy="137"/>
              </a:xfrm>
              <a:prstGeom prst="rect">
                <a:avLst/>
              </a:prstGeom>
              <a:gradFill rotWithShape="1">
                <a:gsLst>
                  <a:gs pos="0">
                    <a:schemeClr val="bg1"/>
                  </a:gs>
                  <a:gs pos="50000">
                    <a:srgbClr val="006600"/>
                  </a:gs>
                  <a:gs pos="100000">
                    <a:schemeClr val="bg1"/>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57" name="Oval 37"/>
              <p:cNvSpPr>
                <a:spLocks noChangeAspect="1"/>
              </p:cNvSpPr>
              <p:nvPr/>
            </p:nvSpPr>
            <p:spPr>
              <a:xfrm>
                <a:off x="0" y="0"/>
                <a:ext cx="1360" cy="907"/>
              </a:xfrm>
              <a:prstGeom prst="ellipse">
                <a:avLst/>
              </a:prstGeom>
              <a:gradFill rotWithShape="1">
                <a:gsLst>
                  <a:gs pos="0">
                    <a:srgbClr val="006600"/>
                  </a:gs>
                  <a:gs pos="100000">
                    <a:schemeClr val="tx1"/>
                  </a:gs>
                </a:gsLst>
                <a:path path="rect">
                  <a:fillToRect r="100000" b="100000"/>
                </a:path>
                <a:tileRect/>
              </a:gradFill>
              <a:ln w="12700" cap="rnd" cmpd="sng">
                <a:solidFill>
                  <a:srgbClr val="5F5F5F"/>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22558" name="Oval 38"/>
              <p:cNvSpPr>
                <a:spLocks noChangeAspect="1"/>
              </p:cNvSpPr>
              <p:nvPr/>
            </p:nvSpPr>
            <p:spPr>
              <a:xfrm>
                <a:off x="23" y="18"/>
                <a:ext cx="1315" cy="861"/>
              </a:xfrm>
              <a:prstGeom prst="ellipse">
                <a:avLst/>
              </a:prstGeom>
              <a:solidFill>
                <a:srgbClr val="B9CDE5"/>
              </a:soli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grpSp>
        <p:sp>
          <p:nvSpPr>
            <p:cNvPr id="22559" name="Arc 39"/>
            <p:cNvSpPr/>
            <p:nvPr/>
          </p:nvSpPr>
          <p:spPr>
            <a:xfrm>
              <a:off x="327" y="3696"/>
              <a:ext cx="4877" cy="1912"/>
            </a:xfrm>
            <a:custGeom>
              <a:avLst/>
              <a:gdLst/>
              <a:ahLst/>
              <a:cxnLst>
                <a:cxn ang="0">
                  <a:pos x="837" y="1912"/>
                </a:cxn>
                <a:cxn ang="0">
                  <a:pos x="0" y="105"/>
                </a:cxn>
                <a:cxn ang="0">
                  <a:pos x="2" y="0"/>
                </a:cxn>
                <a:cxn ang="0">
                  <a:pos x="837" y="1912"/>
                </a:cxn>
                <a:cxn ang="0">
                  <a:pos x="0" y="105"/>
                </a:cxn>
                <a:cxn ang="0">
                  <a:pos x="2" y="0"/>
                </a:cxn>
                <a:cxn ang="0">
                  <a:pos x="4877" y="105"/>
                </a:cxn>
                <a:cxn ang="0">
                  <a:pos x="837" y="1912"/>
                </a:cxn>
              </a:cxnLst>
              <a:pathLst>
                <a:path w="21600" h="12802" fill="none">
                  <a:moveTo>
                    <a:pt x="3707" y="12801"/>
                  </a:moveTo>
                  <a:cubicBezTo>
                    <a:pt x="1291" y="9229"/>
                    <a:pt x="0" y="5014"/>
                    <a:pt x="0" y="702"/>
                  </a:cubicBezTo>
                  <a:cubicBezTo>
                    <a:pt x="-1" y="467"/>
                    <a:pt x="3" y="233"/>
                    <a:pt x="11" y="0"/>
                  </a:cubicBezTo>
                </a:path>
                <a:path w="21600" h="12802" stroke="0">
                  <a:moveTo>
                    <a:pt x="3707" y="12801"/>
                  </a:moveTo>
                  <a:cubicBezTo>
                    <a:pt x="1291" y="9229"/>
                    <a:pt x="0" y="5014"/>
                    <a:pt x="0" y="702"/>
                  </a:cubicBezTo>
                  <a:cubicBezTo>
                    <a:pt x="-1" y="467"/>
                    <a:pt x="3" y="233"/>
                    <a:pt x="11" y="0"/>
                  </a:cubicBezTo>
                  <a:lnTo>
                    <a:pt x="21600" y="702"/>
                  </a:lnTo>
                  <a:lnTo>
                    <a:pt x="3707" y="12801"/>
                  </a:lnTo>
                  <a:close/>
                </a:path>
              </a:pathLst>
            </a:custGeom>
            <a:noFill/>
            <a:ln w="38100" cap="flat" cmpd="sng">
              <a:solidFill>
                <a:schemeClr val="bg1"/>
              </a:solidFill>
              <a:prstDash val="sysDot"/>
              <a:round/>
              <a:headEnd type="none" w="med" len="med"/>
              <a:tailEnd type="triangle" w="med" len="med"/>
            </a:ln>
            <a:effectLst>
              <a:outerShdw dist="12700" algn="ctr" rotWithShape="0">
                <a:schemeClr val="tx1"/>
              </a:outerShdw>
            </a:effectLst>
          </p:spPr>
          <p:txBody>
            <a:bodyPr/>
            <a:p>
              <a:endParaRPr lang="zh-CN" altLang="en-US"/>
            </a:p>
          </p:txBody>
        </p:sp>
        <p:sp>
          <p:nvSpPr>
            <p:cNvPr id="22560" name="Arc 40"/>
            <p:cNvSpPr/>
            <p:nvPr/>
          </p:nvSpPr>
          <p:spPr>
            <a:xfrm>
              <a:off x="4285" y="3812"/>
              <a:ext cx="2117" cy="3233"/>
            </a:xfrm>
            <a:custGeom>
              <a:avLst/>
              <a:gdLst/>
              <a:ahLst/>
              <a:cxnLst>
                <a:cxn ang="0">
                  <a:pos x="2117" y="3133"/>
                </a:cxn>
                <a:cxn ang="0">
                  <a:pos x="911" y="3233"/>
                </a:cxn>
                <a:cxn ang="0">
                  <a:pos x="0" y="3176"/>
                </a:cxn>
                <a:cxn ang="0">
                  <a:pos x="2117" y="3133"/>
                </a:cxn>
                <a:cxn ang="0">
                  <a:pos x="911" y="3233"/>
                </a:cxn>
                <a:cxn ang="0">
                  <a:pos x="0" y="3176"/>
                </a:cxn>
                <a:cxn ang="0">
                  <a:pos x="911" y="0"/>
                </a:cxn>
                <a:cxn ang="0">
                  <a:pos x="2117" y="3133"/>
                </a:cxn>
              </a:cxnLst>
              <a:pathLst>
                <a:path w="9377" h="21600" fill="none">
                  <a:moveTo>
                    <a:pt x="9376" y="20929"/>
                  </a:moveTo>
                  <a:cubicBezTo>
                    <a:pt x="7631" y="21374"/>
                    <a:pt x="5837" y="21599"/>
                    <a:pt x="4037" y="21600"/>
                  </a:cubicBezTo>
                  <a:cubicBezTo>
                    <a:pt x="2682" y="21600"/>
                    <a:pt x="1330" y="21472"/>
                    <a:pt x="-1" y="21219"/>
                  </a:cubicBezTo>
                </a:path>
                <a:path w="9377" h="21600" stroke="0">
                  <a:moveTo>
                    <a:pt x="9376" y="20929"/>
                  </a:moveTo>
                  <a:cubicBezTo>
                    <a:pt x="7631" y="21374"/>
                    <a:pt x="5837" y="21599"/>
                    <a:pt x="4037" y="21600"/>
                  </a:cubicBezTo>
                  <a:cubicBezTo>
                    <a:pt x="2682" y="21600"/>
                    <a:pt x="1330" y="21472"/>
                    <a:pt x="-1" y="21219"/>
                  </a:cubicBezTo>
                  <a:lnTo>
                    <a:pt x="4037" y="0"/>
                  </a:lnTo>
                  <a:lnTo>
                    <a:pt x="9376" y="20929"/>
                  </a:lnTo>
                  <a:close/>
                </a:path>
              </a:pathLst>
            </a:custGeom>
            <a:noFill/>
            <a:ln w="38100" cap="flat" cmpd="sng">
              <a:solidFill>
                <a:schemeClr val="bg1"/>
              </a:solidFill>
              <a:prstDash val="sysDot"/>
              <a:round/>
              <a:headEnd type="none" w="med" len="med"/>
              <a:tailEnd type="triangle" w="med" len="med"/>
            </a:ln>
            <a:effectLst>
              <a:outerShdw dist="12700" algn="ctr" rotWithShape="0">
                <a:schemeClr val="tx1"/>
              </a:outerShdw>
            </a:effectLst>
          </p:spPr>
          <p:txBody>
            <a:bodyPr/>
            <a:p>
              <a:endParaRPr lang="zh-CN" altLang="en-US"/>
            </a:p>
          </p:txBody>
        </p:sp>
        <p:sp>
          <p:nvSpPr>
            <p:cNvPr id="22561" name="Arc 41"/>
            <p:cNvSpPr/>
            <p:nvPr/>
          </p:nvSpPr>
          <p:spPr>
            <a:xfrm>
              <a:off x="5225" y="3532"/>
              <a:ext cx="4877" cy="1874"/>
            </a:xfrm>
            <a:custGeom>
              <a:avLst/>
              <a:gdLst/>
              <a:ahLst/>
              <a:cxnLst>
                <a:cxn ang="0">
                  <a:pos x="4861" y="0"/>
                </a:cxn>
                <a:cxn ang="0">
                  <a:pos x="4877" y="265"/>
                </a:cxn>
                <a:cxn ang="0">
                  <a:pos x="4230" y="1874"/>
                </a:cxn>
                <a:cxn ang="0">
                  <a:pos x="4861" y="0"/>
                </a:cxn>
                <a:cxn ang="0">
                  <a:pos x="4877" y="265"/>
                </a:cxn>
                <a:cxn ang="0">
                  <a:pos x="4230" y="1874"/>
                </a:cxn>
                <a:cxn ang="0">
                  <a:pos x="0" y="265"/>
                </a:cxn>
                <a:cxn ang="0">
                  <a:pos x="4861" y="0"/>
                </a:cxn>
              </a:cxnLst>
              <a:pathLst>
                <a:path w="21600" h="12526" fill="none">
                  <a:moveTo>
                    <a:pt x="21527" y="-1"/>
                  </a:moveTo>
                  <a:cubicBezTo>
                    <a:pt x="21575" y="589"/>
                    <a:pt x="21600" y="1181"/>
                    <a:pt x="21600" y="1773"/>
                  </a:cubicBezTo>
                  <a:cubicBezTo>
                    <a:pt x="21600" y="5546"/>
                    <a:pt x="20611" y="9253"/>
                    <a:pt x="18733" y="12526"/>
                  </a:cubicBezTo>
                </a:path>
                <a:path w="21600" h="12526" stroke="0">
                  <a:moveTo>
                    <a:pt x="21527" y="-1"/>
                  </a:moveTo>
                  <a:cubicBezTo>
                    <a:pt x="21575" y="589"/>
                    <a:pt x="21600" y="1181"/>
                    <a:pt x="21600" y="1773"/>
                  </a:cubicBezTo>
                  <a:cubicBezTo>
                    <a:pt x="21600" y="5546"/>
                    <a:pt x="20611" y="9253"/>
                    <a:pt x="18733" y="12526"/>
                  </a:cubicBezTo>
                  <a:lnTo>
                    <a:pt x="0" y="1773"/>
                  </a:lnTo>
                  <a:lnTo>
                    <a:pt x="21527" y="-1"/>
                  </a:lnTo>
                  <a:close/>
                </a:path>
              </a:pathLst>
            </a:custGeom>
            <a:noFill/>
            <a:ln w="38100" cap="flat" cmpd="sng">
              <a:solidFill>
                <a:schemeClr val="bg1"/>
              </a:solidFill>
              <a:prstDash val="sysDot"/>
              <a:round/>
              <a:headEnd type="none" w="med" len="med"/>
              <a:tailEnd type="triangle" w="med" len="med"/>
            </a:ln>
            <a:effectLst>
              <a:outerShdw dist="12700" algn="ctr" rotWithShape="0">
                <a:schemeClr val="tx1"/>
              </a:outerShdw>
            </a:effectLst>
          </p:spPr>
          <p:txBody>
            <a:bodyPr/>
            <a:p>
              <a:endParaRPr lang="zh-CN" altLang="en-US"/>
            </a:p>
          </p:txBody>
        </p:sp>
        <p:sp>
          <p:nvSpPr>
            <p:cNvPr id="22562" name="Arc 42"/>
            <p:cNvSpPr/>
            <p:nvPr/>
          </p:nvSpPr>
          <p:spPr>
            <a:xfrm>
              <a:off x="5235" y="714"/>
              <a:ext cx="2982" cy="3082"/>
            </a:xfrm>
            <a:custGeom>
              <a:avLst/>
              <a:gdLst/>
              <a:ahLst/>
              <a:cxnLst>
                <a:cxn ang="0">
                  <a:pos x="1466" y="0"/>
                </a:cxn>
                <a:cxn ang="0">
                  <a:pos x="2982" y="526"/>
                </a:cxn>
                <a:cxn ang="0">
                  <a:pos x="1466" y="0"/>
                </a:cxn>
                <a:cxn ang="0">
                  <a:pos x="2982" y="526"/>
                </a:cxn>
                <a:cxn ang="0">
                  <a:pos x="0" y="3082"/>
                </a:cxn>
                <a:cxn ang="0">
                  <a:pos x="1466" y="0"/>
                </a:cxn>
              </a:cxnLst>
              <a:pathLst>
                <a:path w="13214" h="20600" fill="none">
                  <a:moveTo>
                    <a:pt x="6497" y="0"/>
                  </a:moveTo>
                  <a:cubicBezTo>
                    <a:pt x="8926" y="766"/>
                    <a:pt x="11199" y="1955"/>
                    <a:pt x="13213" y="3513"/>
                  </a:cubicBezTo>
                </a:path>
                <a:path w="13214" h="20600" stroke="0">
                  <a:moveTo>
                    <a:pt x="6497" y="0"/>
                  </a:moveTo>
                  <a:cubicBezTo>
                    <a:pt x="8926" y="766"/>
                    <a:pt x="11199" y="1955"/>
                    <a:pt x="13213" y="3513"/>
                  </a:cubicBezTo>
                  <a:lnTo>
                    <a:pt x="0" y="20600"/>
                  </a:lnTo>
                  <a:lnTo>
                    <a:pt x="6497" y="0"/>
                  </a:lnTo>
                  <a:close/>
                </a:path>
              </a:pathLst>
            </a:custGeom>
            <a:noFill/>
            <a:ln w="38100" cap="flat" cmpd="sng">
              <a:solidFill>
                <a:schemeClr val="bg1"/>
              </a:solidFill>
              <a:prstDash val="sysDot"/>
              <a:round/>
              <a:headEnd type="none" w="med" len="med"/>
              <a:tailEnd type="triangle" w="med" len="med"/>
            </a:ln>
            <a:effectLst>
              <a:outerShdw dist="17961" dir="2699999" algn="ctr" rotWithShape="0">
                <a:schemeClr val="tx1"/>
              </a:outerShdw>
            </a:effectLst>
          </p:spPr>
          <p:txBody>
            <a:bodyPr/>
            <a:p>
              <a:endParaRPr lang="zh-CN" altLang="en-US"/>
            </a:p>
          </p:txBody>
        </p:sp>
        <p:sp>
          <p:nvSpPr>
            <p:cNvPr id="22563" name="Text Box 78"/>
            <p:cNvSpPr txBox="1"/>
            <p:nvPr/>
          </p:nvSpPr>
          <p:spPr>
            <a:xfrm>
              <a:off x="4380" y="493"/>
              <a:ext cx="1900" cy="804"/>
            </a:xfrm>
            <a:prstGeom prst="rect">
              <a:avLst/>
            </a:prstGeom>
            <a:noFill/>
            <a:ln w="9525">
              <a:noFill/>
            </a:ln>
          </p:spPr>
          <p:txBody>
            <a:bodyPr anchor="t">
              <a:spAutoFit/>
            </a:bodyPr>
            <a:p>
              <a:pPr algn="ctr"/>
              <a:r>
                <a:rPr lang="zh-CN" altLang="en-US" sz="2000" b="1" dirty="0">
                  <a:solidFill>
                    <a:schemeClr val="tx2"/>
                  </a:solidFill>
                  <a:latin typeface="Arial" panose="020B0604020202020204" pitchFamily="34" charset="0"/>
                  <a:ea typeface="黑体" panose="02010609060101010101" pitchFamily="49" charset="-122"/>
                </a:rPr>
                <a:t>获取</a:t>
              </a:r>
              <a:endParaRPr lang="zh-CN" altLang="en-US" sz="2000" b="1" dirty="0">
                <a:solidFill>
                  <a:schemeClr val="tx2"/>
                </a:solidFill>
                <a:latin typeface="Arial" panose="020B0604020202020204" pitchFamily="34" charset="0"/>
                <a:ea typeface="黑体" panose="02010609060101010101" pitchFamily="49" charset="-122"/>
              </a:endParaRPr>
            </a:p>
          </p:txBody>
        </p:sp>
        <p:sp>
          <p:nvSpPr>
            <p:cNvPr id="22564" name="Text Box 79"/>
            <p:cNvSpPr txBox="1"/>
            <p:nvPr/>
          </p:nvSpPr>
          <p:spPr>
            <a:xfrm>
              <a:off x="912" y="1996"/>
              <a:ext cx="1095" cy="807"/>
            </a:xfrm>
            <a:prstGeom prst="rect">
              <a:avLst/>
            </a:prstGeom>
            <a:noFill/>
            <a:ln w="9525">
              <a:noFill/>
            </a:ln>
          </p:spPr>
          <p:txBody>
            <a:bodyPr wrap="square" anchor="t">
              <a:spAutoFit/>
            </a:bodyPr>
            <a:p>
              <a:pPr algn="ctr">
                <a:buSzTx/>
              </a:pPr>
              <a:r>
                <a:rPr lang="zh-CN" altLang="en-US" sz="2000" b="1" dirty="0">
                  <a:solidFill>
                    <a:schemeClr val="tx2"/>
                  </a:solidFill>
                  <a:latin typeface="Arial" panose="020B0604020202020204" pitchFamily="34" charset="0"/>
                  <a:ea typeface="黑体" panose="02010609060101010101" pitchFamily="49" charset="-122"/>
                </a:rPr>
                <a:t>开发</a:t>
              </a:r>
              <a:endParaRPr lang="zh-CN" altLang="en-US" sz="2000" b="1" dirty="0">
                <a:solidFill>
                  <a:schemeClr val="tx2"/>
                </a:solidFill>
                <a:latin typeface="Arial" panose="020B0604020202020204" pitchFamily="34" charset="0"/>
                <a:ea typeface="黑体" panose="02010609060101010101" pitchFamily="49" charset="-122"/>
              </a:endParaRPr>
            </a:p>
          </p:txBody>
        </p:sp>
        <p:sp>
          <p:nvSpPr>
            <p:cNvPr id="22565" name="Text Box 80"/>
            <p:cNvSpPr txBox="1"/>
            <p:nvPr/>
          </p:nvSpPr>
          <p:spPr>
            <a:xfrm>
              <a:off x="8680" y="1996"/>
              <a:ext cx="1095" cy="807"/>
            </a:xfrm>
            <a:prstGeom prst="rect">
              <a:avLst/>
            </a:prstGeom>
            <a:noFill/>
            <a:ln w="9525">
              <a:noFill/>
            </a:ln>
          </p:spPr>
          <p:txBody>
            <a:bodyPr wrap="square" anchor="t">
              <a:spAutoFit/>
            </a:bodyPr>
            <a:p>
              <a:pPr algn="ctr">
                <a:buSzTx/>
              </a:pPr>
              <a:r>
                <a:rPr lang="zh-CN" altLang="en-US" sz="2000" b="1" dirty="0">
                  <a:solidFill>
                    <a:schemeClr val="tx2"/>
                  </a:solidFill>
                  <a:latin typeface="Arial" panose="020B0604020202020204" pitchFamily="34" charset="0"/>
                  <a:ea typeface="黑体" panose="02010609060101010101" pitchFamily="49" charset="-122"/>
                </a:rPr>
                <a:t>整合</a:t>
              </a:r>
              <a:endParaRPr lang="zh-CN" altLang="en-US" sz="2000" b="1" dirty="0">
                <a:solidFill>
                  <a:schemeClr val="tx2"/>
                </a:solidFill>
                <a:latin typeface="Arial" panose="020B0604020202020204" pitchFamily="34" charset="0"/>
                <a:ea typeface="黑体" panose="02010609060101010101" pitchFamily="49" charset="-122"/>
              </a:endParaRPr>
            </a:p>
          </p:txBody>
        </p:sp>
        <p:sp>
          <p:nvSpPr>
            <p:cNvPr id="22566" name="Text Box 81"/>
            <p:cNvSpPr txBox="1"/>
            <p:nvPr/>
          </p:nvSpPr>
          <p:spPr>
            <a:xfrm>
              <a:off x="6945" y="5253"/>
              <a:ext cx="1095" cy="807"/>
            </a:xfrm>
            <a:prstGeom prst="rect">
              <a:avLst/>
            </a:prstGeom>
            <a:noFill/>
            <a:ln w="9525">
              <a:noFill/>
            </a:ln>
          </p:spPr>
          <p:txBody>
            <a:bodyPr wrap="square" anchor="t">
              <a:spAutoFit/>
            </a:bodyPr>
            <a:p>
              <a:pPr algn="ctr">
                <a:buSzTx/>
              </a:pPr>
              <a:r>
                <a:rPr lang="zh-CN" altLang="en-US" sz="2000" b="1" dirty="0">
                  <a:solidFill>
                    <a:schemeClr val="tx2"/>
                  </a:solidFill>
                  <a:latin typeface="Arial" panose="020B0604020202020204" pitchFamily="34" charset="0"/>
                  <a:ea typeface="黑体" panose="02010609060101010101" pitchFamily="49" charset="-122"/>
                </a:rPr>
                <a:t>激励</a:t>
              </a:r>
              <a:endParaRPr lang="zh-CN" altLang="en-US" sz="2000" b="1" dirty="0">
                <a:solidFill>
                  <a:schemeClr val="tx2"/>
                </a:solidFill>
                <a:latin typeface="Arial" panose="020B0604020202020204" pitchFamily="34" charset="0"/>
                <a:ea typeface="黑体" panose="02010609060101010101" pitchFamily="49" charset="-122"/>
              </a:endParaRPr>
            </a:p>
          </p:txBody>
        </p:sp>
        <p:sp>
          <p:nvSpPr>
            <p:cNvPr id="22567" name="Text Box 82"/>
            <p:cNvSpPr txBox="1"/>
            <p:nvPr/>
          </p:nvSpPr>
          <p:spPr>
            <a:xfrm>
              <a:off x="2404" y="5253"/>
              <a:ext cx="1095" cy="807"/>
            </a:xfrm>
            <a:prstGeom prst="rect">
              <a:avLst/>
            </a:prstGeom>
            <a:noFill/>
            <a:ln w="9525">
              <a:noFill/>
            </a:ln>
          </p:spPr>
          <p:txBody>
            <a:bodyPr wrap="square" anchor="t">
              <a:spAutoFit/>
            </a:bodyPr>
            <a:p>
              <a:pPr algn="ctr">
                <a:buSzTx/>
              </a:pPr>
              <a:r>
                <a:rPr lang="zh-CN" altLang="en-US" sz="2000" b="1" dirty="0">
                  <a:solidFill>
                    <a:schemeClr val="tx2"/>
                  </a:solidFill>
                  <a:latin typeface="Arial" panose="020B0604020202020204" pitchFamily="34" charset="0"/>
                  <a:ea typeface="黑体" panose="02010609060101010101" pitchFamily="49" charset="-122"/>
                </a:rPr>
                <a:t>调控</a:t>
              </a:r>
              <a:endParaRPr lang="zh-CN" altLang="en-US" sz="2000" b="1" dirty="0">
                <a:solidFill>
                  <a:schemeClr val="tx2"/>
                </a:solidFill>
                <a:latin typeface="Arial" panose="020B0604020202020204" pitchFamily="34" charset="0"/>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000000"/>
                                          </p:val>
                                        </p:tav>
                                        <p:tav tm="100000">
                                          <p:val>
                                            <p:strVal val="#ppt_w"/>
                                          </p:val>
                                        </p:tav>
                                      </p:tavLst>
                                    </p:anim>
                                    <p:anim calcmode="lin" valueType="num">
                                      <p:cBhvr>
                                        <p:cTn id="8" dur="1000" fill="hold"/>
                                        <p:tgtEl>
                                          <p:spTgt spid="2"/>
                                        </p:tgtEl>
                                        <p:attrNameLst>
                                          <p:attrName>ppt_h</p:attrName>
                                        </p:attrNameLst>
                                      </p:cBhvr>
                                      <p:tavLst>
                                        <p:tav tm="0">
                                          <p:val>
                                            <p:fltVal val="0.00000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347"/>
          <p:cNvSpPr/>
          <p:nvPr/>
        </p:nvSpPr>
        <p:spPr>
          <a:xfrm>
            <a:off x="1228725" y="1614488"/>
            <a:ext cx="43926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strike="noStrike" noProof="1" dirty="0">
                <a:solidFill>
                  <a:schemeClr val="tx2"/>
                </a:solidFill>
                <a:latin typeface="Times New Roman" panose="02020603050405020304" pitchFamily="18" charset="0"/>
                <a:ea typeface="黑体" panose="02010609060101010101" pitchFamily="49" charset="-122"/>
              </a:rPr>
              <a:t>四、人力资源管理的意义</a:t>
            </a:r>
            <a:endParaRPr lang="zh-CN" altLang="en-US" sz="2400" strike="noStrike" noProof="1" dirty="0">
              <a:solidFill>
                <a:schemeClr val="tx2"/>
              </a:solidFill>
              <a:latin typeface="Times New Roman" panose="02020603050405020304" pitchFamily="18" charset="0"/>
              <a:ea typeface="黑体" panose="02010609060101010101" pitchFamily="49" charset="-122"/>
            </a:endParaRPr>
          </a:p>
        </p:txBody>
      </p:sp>
      <p:grpSp>
        <p:nvGrpSpPr>
          <p:cNvPr id="2" name="Group 43"/>
          <p:cNvGrpSpPr/>
          <p:nvPr/>
        </p:nvGrpSpPr>
        <p:grpSpPr>
          <a:xfrm>
            <a:off x="1000125" y="2189163"/>
            <a:ext cx="6810375" cy="3527425"/>
            <a:chOff x="0" y="0"/>
            <a:chExt cx="11567" cy="6352"/>
          </a:xfrm>
        </p:grpSpPr>
        <p:grpSp>
          <p:nvGrpSpPr>
            <p:cNvPr id="23555" name="Group 44"/>
            <p:cNvGrpSpPr/>
            <p:nvPr/>
          </p:nvGrpSpPr>
          <p:grpSpPr>
            <a:xfrm>
              <a:off x="0" y="0"/>
              <a:ext cx="4422" cy="6352"/>
              <a:chOff x="0" y="0"/>
              <a:chExt cx="5187" cy="7459"/>
            </a:xfrm>
          </p:grpSpPr>
          <p:sp>
            <p:nvSpPr>
              <p:cNvPr id="23556" name="AutoShape 2"/>
              <p:cNvSpPr/>
              <p:nvPr/>
            </p:nvSpPr>
            <p:spPr>
              <a:xfrm flipH="1">
                <a:off x="3555" y="1453"/>
                <a:ext cx="1567" cy="1315"/>
              </a:xfrm>
              <a:prstGeom prst="curvedRightArrow">
                <a:avLst>
                  <a:gd name="adj1" fmla="val 16541"/>
                  <a:gd name="adj2" fmla="val 38977"/>
                  <a:gd name="adj3" fmla="val 33790"/>
                </a:avLst>
              </a:prstGeom>
              <a:gradFill rotWithShape="1">
                <a:gsLst>
                  <a:gs pos="0">
                    <a:srgbClr val="03D4A8">
                      <a:alpha val="100000"/>
                    </a:srgbClr>
                  </a:gs>
                  <a:gs pos="25000">
                    <a:srgbClr val="21D6E0">
                      <a:alpha val="100000"/>
                    </a:srgbClr>
                  </a:gs>
                  <a:gs pos="75000">
                    <a:srgbClr val="0087E6">
                      <a:alpha val="100000"/>
                    </a:srgbClr>
                  </a:gs>
                  <a:gs pos="100000">
                    <a:srgbClr val="005CBF">
                      <a:alpha val="100000"/>
                    </a:srgbClr>
                  </a:gs>
                </a:gsLst>
                <a:lin ang="0" scaled="1"/>
                <a:tileRect/>
              </a:gra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sp>
            <p:nvSpPr>
              <p:cNvPr id="23557" name="AutoShape 3"/>
              <p:cNvSpPr/>
              <p:nvPr/>
            </p:nvSpPr>
            <p:spPr>
              <a:xfrm>
                <a:off x="552" y="1510"/>
                <a:ext cx="1568" cy="1315"/>
              </a:xfrm>
              <a:prstGeom prst="curvedRightArrow">
                <a:avLst>
                  <a:gd name="adj1" fmla="val 19584"/>
                  <a:gd name="adj2" fmla="val 44676"/>
                  <a:gd name="adj3" fmla="val 33618"/>
                </a:avLst>
              </a:prstGeom>
              <a:gradFill rotWithShape="1">
                <a:gsLst>
                  <a:gs pos="0">
                    <a:srgbClr val="03D4A8">
                      <a:alpha val="100000"/>
                    </a:srgbClr>
                  </a:gs>
                  <a:gs pos="25000">
                    <a:srgbClr val="21D6E0">
                      <a:alpha val="100000"/>
                    </a:srgbClr>
                  </a:gs>
                  <a:gs pos="75000">
                    <a:srgbClr val="0087E6">
                      <a:alpha val="100000"/>
                    </a:srgbClr>
                  </a:gs>
                  <a:gs pos="100000">
                    <a:srgbClr val="005CBF">
                      <a:alpha val="100000"/>
                    </a:srgbClr>
                  </a:gs>
                </a:gsLst>
                <a:lin ang="0" scaled="1"/>
                <a:tileRect/>
              </a:gra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grpSp>
            <p:nvGrpSpPr>
              <p:cNvPr id="23558" name="Group 47"/>
              <p:cNvGrpSpPr/>
              <p:nvPr/>
            </p:nvGrpSpPr>
            <p:grpSpPr>
              <a:xfrm>
                <a:off x="457" y="3095"/>
                <a:ext cx="4730" cy="4365"/>
                <a:chOff x="0" y="0"/>
                <a:chExt cx="3780" cy="3490"/>
              </a:xfrm>
            </p:grpSpPr>
            <p:grpSp>
              <p:nvGrpSpPr>
                <p:cNvPr id="23559" name="Group 48"/>
                <p:cNvGrpSpPr/>
                <p:nvPr/>
              </p:nvGrpSpPr>
              <p:grpSpPr>
                <a:xfrm>
                  <a:off x="220" y="1497"/>
                  <a:ext cx="3406" cy="1993"/>
                  <a:chOff x="0" y="0"/>
                  <a:chExt cx="3406" cy="1993"/>
                </a:xfrm>
              </p:grpSpPr>
              <p:sp>
                <p:nvSpPr>
                  <p:cNvPr id="23560" name="Freeform 6"/>
                  <p:cNvSpPr/>
                  <p:nvPr/>
                </p:nvSpPr>
                <p:spPr>
                  <a:xfrm>
                    <a:off x="0" y="671"/>
                    <a:ext cx="1338" cy="1322"/>
                  </a:xfrm>
                  <a:custGeom>
                    <a:avLst/>
                    <a:gdLst/>
                    <a:ahLst/>
                    <a:cxnLst>
                      <a:cxn ang="0">
                        <a:pos x="68" y="367"/>
                      </a:cxn>
                      <a:cxn ang="0">
                        <a:pos x="1603" y="1322"/>
                      </a:cxn>
                      <a:cxn ang="0">
                        <a:pos x="1603" y="974"/>
                      </a:cxn>
                      <a:cxn ang="0">
                        <a:pos x="0" y="0"/>
                      </a:cxn>
                      <a:cxn ang="0">
                        <a:pos x="68" y="367"/>
                      </a:cxn>
                    </a:cxnLst>
                    <a:pathLst>
                      <a:path w="1323" h="1322">
                        <a:moveTo>
                          <a:pt x="51" y="367"/>
                        </a:moveTo>
                        <a:lnTo>
                          <a:pt x="1323" y="1322"/>
                        </a:lnTo>
                        <a:lnTo>
                          <a:pt x="1323" y="974"/>
                        </a:lnTo>
                        <a:lnTo>
                          <a:pt x="0" y="0"/>
                        </a:lnTo>
                        <a:lnTo>
                          <a:pt x="51" y="367"/>
                        </a:lnTo>
                        <a:close/>
                      </a:path>
                    </a:pathLst>
                  </a:custGeom>
                  <a:solidFill>
                    <a:srgbClr val="808080"/>
                  </a:solidFill>
                  <a:ln w="9525">
                    <a:noFill/>
                  </a:ln>
                </p:spPr>
                <p:txBody>
                  <a:bodyPr/>
                  <a:p>
                    <a:endParaRPr lang="zh-CN" altLang="en-US"/>
                  </a:p>
                </p:txBody>
              </p:sp>
              <p:sp>
                <p:nvSpPr>
                  <p:cNvPr id="23561" name="Freeform 7"/>
                  <p:cNvSpPr/>
                  <p:nvPr/>
                </p:nvSpPr>
                <p:spPr>
                  <a:xfrm>
                    <a:off x="1323" y="569"/>
                    <a:ext cx="2083" cy="1418"/>
                  </a:xfrm>
                  <a:custGeom>
                    <a:avLst/>
                    <a:gdLst/>
                    <a:ahLst/>
                    <a:cxnLst>
                      <a:cxn ang="0">
                        <a:pos x="0" y="1070"/>
                      </a:cxn>
                      <a:cxn ang="0">
                        <a:pos x="2083" y="0"/>
                      </a:cxn>
                      <a:cxn ang="0">
                        <a:pos x="2045" y="355"/>
                      </a:cxn>
                      <a:cxn ang="0">
                        <a:pos x="7" y="1418"/>
                      </a:cxn>
                      <a:cxn ang="0">
                        <a:pos x="0" y="1070"/>
                      </a:cxn>
                    </a:cxnLst>
                    <a:pathLst>
                      <a:path w="2083" h="1418">
                        <a:moveTo>
                          <a:pt x="0" y="1070"/>
                        </a:moveTo>
                        <a:lnTo>
                          <a:pt x="2083" y="0"/>
                        </a:lnTo>
                        <a:lnTo>
                          <a:pt x="2045" y="355"/>
                        </a:lnTo>
                        <a:lnTo>
                          <a:pt x="7" y="1418"/>
                        </a:lnTo>
                        <a:lnTo>
                          <a:pt x="0" y="1070"/>
                        </a:lnTo>
                        <a:close/>
                      </a:path>
                    </a:pathLst>
                  </a:custGeom>
                  <a:solidFill>
                    <a:schemeClr val="hlink"/>
                  </a:solidFill>
                  <a:ln w="9525">
                    <a:noFill/>
                  </a:ln>
                </p:spPr>
                <p:txBody>
                  <a:bodyPr/>
                  <a:p>
                    <a:endParaRPr lang="zh-CN" altLang="en-US"/>
                  </a:p>
                </p:txBody>
              </p:sp>
              <p:sp>
                <p:nvSpPr>
                  <p:cNvPr id="23562" name="Freeform 8"/>
                  <p:cNvSpPr/>
                  <p:nvPr/>
                </p:nvSpPr>
                <p:spPr>
                  <a:xfrm>
                    <a:off x="0" y="0"/>
                    <a:ext cx="3406" cy="1639"/>
                  </a:xfrm>
                  <a:custGeom>
                    <a:avLst/>
                    <a:gdLst/>
                    <a:ahLst/>
                    <a:cxnLst>
                      <a:cxn ang="0">
                        <a:pos x="1323" y="1639"/>
                      </a:cxn>
                      <a:cxn ang="0">
                        <a:pos x="0" y="671"/>
                      </a:cxn>
                      <a:cxn ang="0">
                        <a:pos x="1969" y="0"/>
                      </a:cxn>
                      <a:cxn ang="0">
                        <a:pos x="3406" y="569"/>
                      </a:cxn>
                      <a:cxn ang="0">
                        <a:pos x="1323" y="1639"/>
                      </a:cxn>
                    </a:cxnLst>
                    <a:pathLst>
                      <a:path w="3406" h="1639">
                        <a:moveTo>
                          <a:pt x="1323" y="1639"/>
                        </a:moveTo>
                        <a:lnTo>
                          <a:pt x="0" y="671"/>
                        </a:lnTo>
                        <a:lnTo>
                          <a:pt x="1969" y="0"/>
                        </a:lnTo>
                        <a:lnTo>
                          <a:pt x="3406" y="569"/>
                        </a:lnTo>
                        <a:lnTo>
                          <a:pt x="1323" y="1639"/>
                        </a:lnTo>
                        <a:close/>
                      </a:path>
                    </a:pathLst>
                  </a:custGeom>
                  <a:solidFill>
                    <a:srgbClr val="969696"/>
                  </a:solidFill>
                  <a:ln w="9525">
                    <a:noFill/>
                  </a:ln>
                </p:spPr>
                <p:txBody>
                  <a:bodyPr/>
                  <a:p>
                    <a:endParaRPr lang="zh-CN" altLang="en-US"/>
                  </a:p>
                </p:txBody>
              </p:sp>
            </p:grpSp>
            <p:grpSp>
              <p:nvGrpSpPr>
                <p:cNvPr id="23563" name="Group 52"/>
                <p:cNvGrpSpPr/>
                <p:nvPr/>
              </p:nvGrpSpPr>
              <p:grpSpPr>
                <a:xfrm>
                  <a:off x="147" y="1010"/>
                  <a:ext cx="3527" cy="1993"/>
                  <a:chOff x="0" y="0"/>
                  <a:chExt cx="3406" cy="1993"/>
                </a:xfrm>
              </p:grpSpPr>
              <p:sp>
                <p:nvSpPr>
                  <p:cNvPr id="23564" name="Freeform 10"/>
                  <p:cNvSpPr/>
                  <p:nvPr/>
                </p:nvSpPr>
                <p:spPr>
                  <a:xfrm>
                    <a:off x="0" y="671"/>
                    <a:ext cx="1338" cy="1322"/>
                  </a:xfrm>
                  <a:custGeom>
                    <a:avLst/>
                    <a:gdLst/>
                    <a:ahLst/>
                    <a:cxnLst>
                      <a:cxn ang="0">
                        <a:pos x="68" y="367"/>
                      </a:cxn>
                      <a:cxn ang="0">
                        <a:pos x="1603" y="1322"/>
                      </a:cxn>
                      <a:cxn ang="0">
                        <a:pos x="1603" y="974"/>
                      </a:cxn>
                      <a:cxn ang="0">
                        <a:pos x="0" y="0"/>
                      </a:cxn>
                      <a:cxn ang="0">
                        <a:pos x="68" y="367"/>
                      </a:cxn>
                    </a:cxnLst>
                    <a:pathLst>
                      <a:path w="1323" h="1322">
                        <a:moveTo>
                          <a:pt x="51" y="367"/>
                        </a:moveTo>
                        <a:lnTo>
                          <a:pt x="1323" y="1322"/>
                        </a:lnTo>
                        <a:lnTo>
                          <a:pt x="1323" y="974"/>
                        </a:lnTo>
                        <a:lnTo>
                          <a:pt x="0" y="0"/>
                        </a:lnTo>
                        <a:lnTo>
                          <a:pt x="51" y="367"/>
                        </a:lnTo>
                        <a:close/>
                      </a:path>
                    </a:pathLst>
                  </a:custGeom>
                  <a:solidFill>
                    <a:srgbClr val="B2B2B2"/>
                  </a:solidFill>
                  <a:ln w="9525">
                    <a:noFill/>
                  </a:ln>
                </p:spPr>
                <p:txBody>
                  <a:bodyPr/>
                  <a:p>
                    <a:endParaRPr lang="zh-CN" altLang="en-US"/>
                  </a:p>
                </p:txBody>
              </p:sp>
              <p:sp>
                <p:nvSpPr>
                  <p:cNvPr id="23565" name="Freeform 11"/>
                  <p:cNvSpPr/>
                  <p:nvPr/>
                </p:nvSpPr>
                <p:spPr>
                  <a:xfrm>
                    <a:off x="1323" y="569"/>
                    <a:ext cx="2083" cy="1418"/>
                  </a:xfrm>
                  <a:custGeom>
                    <a:avLst/>
                    <a:gdLst/>
                    <a:ahLst/>
                    <a:cxnLst>
                      <a:cxn ang="0">
                        <a:pos x="0" y="1070"/>
                      </a:cxn>
                      <a:cxn ang="0">
                        <a:pos x="2083" y="0"/>
                      </a:cxn>
                      <a:cxn ang="0">
                        <a:pos x="2045" y="355"/>
                      </a:cxn>
                      <a:cxn ang="0">
                        <a:pos x="7" y="1418"/>
                      </a:cxn>
                      <a:cxn ang="0">
                        <a:pos x="0" y="1070"/>
                      </a:cxn>
                    </a:cxnLst>
                    <a:pathLst>
                      <a:path w="2083" h="1418">
                        <a:moveTo>
                          <a:pt x="0" y="1070"/>
                        </a:moveTo>
                        <a:lnTo>
                          <a:pt x="2083" y="0"/>
                        </a:lnTo>
                        <a:lnTo>
                          <a:pt x="2045" y="355"/>
                        </a:lnTo>
                        <a:lnTo>
                          <a:pt x="7" y="1418"/>
                        </a:lnTo>
                        <a:lnTo>
                          <a:pt x="0" y="1070"/>
                        </a:lnTo>
                        <a:close/>
                      </a:path>
                    </a:pathLst>
                  </a:custGeom>
                  <a:solidFill>
                    <a:schemeClr val="accent1"/>
                  </a:solidFill>
                  <a:ln w="9525">
                    <a:noFill/>
                  </a:ln>
                </p:spPr>
                <p:txBody>
                  <a:bodyPr/>
                  <a:p>
                    <a:endParaRPr lang="zh-CN" altLang="en-US"/>
                  </a:p>
                </p:txBody>
              </p:sp>
              <p:sp>
                <p:nvSpPr>
                  <p:cNvPr id="23566" name="Freeform 12"/>
                  <p:cNvSpPr/>
                  <p:nvPr/>
                </p:nvSpPr>
                <p:spPr>
                  <a:xfrm>
                    <a:off x="0" y="0"/>
                    <a:ext cx="3406" cy="1639"/>
                  </a:xfrm>
                  <a:custGeom>
                    <a:avLst/>
                    <a:gdLst/>
                    <a:ahLst/>
                    <a:cxnLst>
                      <a:cxn ang="0">
                        <a:pos x="1323" y="1639"/>
                      </a:cxn>
                      <a:cxn ang="0">
                        <a:pos x="0" y="671"/>
                      </a:cxn>
                      <a:cxn ang="0">
                        <a:pos x="1969" y="0"/>
                      </a:cxn>
                      <a:cxn ang="0">
                        <a:pos x="3406" y="569"/>
                      </a:cxn>
                      <a:cxn ang="0">
                        <a:pos x="1323" y="1639"/>
                      </a:cxn>
                    </a:cxnLst>
                    <a:pathLst>
                      <a:path w="3406" h="1639">
                        <a:moveTo>
                          <a:pt x="1323" y="1639"/>
                        </a:moveTo>
                        <a:lnTo>
                          <a:pt x="0" y="671"/>
                        </a:lnTo>
                        <a:lnTo>
                          <a:pt x="1969" y="0"/>
                        </a:lnTo>
                        <a:lnTo>
                          <a:pt x="3406" y="569"/>
                        </a:lnTo>
                        <a:lnTo>
                          <a:pt x="1323" y="1639"/>
                        </a:lnTo>
                        <a:close/>
                      </a:path>
                    </a:pathLst>
                  </a:custGeom>
                  <a:solidFill>
                    <a:srgbClr val="B4B4B4"/>
                  </a:solidFill>
                  <a:ln w="9525">
                    <a:noFill/>
                  </a:ln>
                </p:spPr>
                <p:txBody>
                  <a:bodyPr/>
                  <a:p>
                    <a:endParaRPr lang="zh-CN" altLang="en-US"/>
                  </a:p>
                </p:txBody>
              </p:sp>
            </p:grpSp>
            <p:grpSp>
              <p:nvGrpSpPr>
                <p:cNvPr id="23567" name="Group 56"/>
                <p:cNvGrpSpPr/>
                <p:nvPr/>
              </p:nvGrpSpPr>
              <p:grpSpPr>
                <a:xfrm>
                  <a:off x="73" y="506"/>
                  <a:ext cx="3653" cy="1993"/>
                  <a:chOff x="0" y="0"/>
                  <a:chExt cx="3406" cy="1993"/>
                </a:xfrm>
              </p:grpSpPr>
              <p:sp>
                <p:nvSpPr>
                  <p:cNvPr id="23568" name="Freeform 14"/>
                  <p:cNvSpPr/>
                  <p:nvPr/>
                </p:nvSpPr>
                <p:spPr>
                  <a:xfrm>
                    <a:off x="0" y="671"/>
                    <a:ext cx="1338" cy="1322"/>
                  </a:xfrm>
                  <a:custGeom>
                    <a:avLst/>
                    <a:gdLst/>
                    <a:ahLst/>
                    <a:cxnLst>
                      <a:cxn ang="0">
                        <a:pos x="68" y="367"/>
                      </a:cxn>
                      <a:cxn ang="0">
                        <a:pos x="1603" y="1322"/>
                      </a:cxn>
                      <a:cxn ang="0">
                        <a:pos x="1603" y="974"/>
                      </a:cxn>
                      <a:cxn ang="0">
                        <a:pos x="0" y="0"/>
                      </a:cxn>
                      <a:cxn ang="0">
                        <a:pos x="68" y="367"/>
                      </a:cxn>
                    </a:cxnLst>
                    <a:pathLst>
                      <a:path w="1323" h="1322">
                        <a:moveTo>
                          <a:pt x="51" y="367"/>
                        </a:moveTo>
                        <a:lnTo>
                          <a:pt x="1323" y="1322"/>
                        </a:lnTo>
                        <a:lnTo>
                          <a:pt x="1323" y="974"/>
                        </a:lnTo>
                        <a:lnTo>
                          <a:pt x="0" y="0"/>
                        </a:lnTo>
                        <a:lnTo>
                          <a:pt x="51" y="367"/>
                        </a:lnTo>
                        <a:close/>
                      </a:path>
                    </a:pathLst>
                  </a:custGeom>
                  <a:solidFill>
                    <a:srgbClr val="C0C0C0"/>
                  </a:solidFill>
                  <a:ln w="9525">
                    <a:noFill/>
                  </a:ln>
                </p:spPr>
                <p:txBody>
                  <a:bodyPr/>
                  <a:p>
                    <a:endParaRPr lang="zh-CN" altLang="en-US"/>
                  </a:p>
                </p:txBody>
              </p:sp>
              <p:sp>
                <p:nvSpPr>
                  <p:cNvPr id="23569" name="Freeform 15"/>
                  <p:cNvSpPr/>
                  <p:nvPr/>
                </p:nvSpPr>
                <p:spPr>
                  <a:xfrm>
                    <a:off x="1323" y="569"/>
                    <a:ext cx="2083" cy="1418"/>
                  </a:xfrm>
                  <a:custGeom>
                    <a:avLst/>
                    <a:gdLst/>
                    <a:ahLst/>
                    <a:cxnLst>
                      <a:cxn ang="0">
                        <a:pos x="0" y="1070"/>
                      </a:cxn>
                      <a:cxn ang="0">
                        <a:pos x="2083" y="0"/>
                      </a:cxn>
                      <a:cxn ang="0">
                        <a:pos x="2045" y="355"/>
                      </a:cxn>
                      <a:cxn ang="0">
                        <a:pos x="7" y="1418"/>
                      </a:cxn>
                      <a:cxn ang="0">
                        <a:pos x="0" y="1070"/>
                      </a:cxn>
                    </a:cxnLst>
                    <a:pathLst>
                      <a:path w="2083" h="1418">
                        <a:moveTo>
                          <a:pt x="0" y="1070"/>
                        </a:moveTo>
                        <a:lnTo>
                          <a:pt x="2083" y="0"/>
                        </a:lnTo>
                        <a:lnTo>
                          <a:pt x="2045" y="355"/>
                        </a:lnTo>
                        <a:lnTo>
                          <a:pt x="7" y="1418"/>
                        </a:lnTo>
                        <a:lnTo>
                          <a:pt x="0" y="1070"/>
                        </a:lnTo>
                        <a:close/>
                      </a:path>
                    </a:pathLst>
                  </a:custGeom>
                  <a:solidFill>
                    <a:schemeClr val="folHlink"/>
                  </a:solidFill>
                  <a:ln w="9525">
                    <a:noFill/>
                  </a:ln>
                </p:spPr>
                <p:txBody>
                  <a:bodyPr/>
                  <a:p>
                    <a:endParaRPr lang="zh-CN" altLang="en-US"/>
                  </a:p>
                </p:txBody>
              </p:sp>
              <p:sp>
                <p:nvSpPr>
                  <p:cNvPr id="23570" name="Freeform 16"/>
                  <p:cNvSpPr/>
                  <p:nvPr/>
                </p:nvSpPr>
                <p:spPr>
                  <a:xfrm>
                    <a:off x="0" y="0"/>
                    <a:ext cx="3406" cy="1639"/>
                  </a:xfrm>
                  <a:custGeom>
                    <a:avLst/>
                    <a:gdLst/>
                    <a:ahLst/>
                    <a:cxnLst>
                      <a:cxn ang="0">
                        <a:pos x="1323" y="1639"/>
                      </a:cxn>
                      <a:cxn ang="0">
                        <a:pos x="0" y="671"/>
                      </a:cxn>
                      <a:cxn ang="0">
                        <a:pos x="1969" y="0"/>
                      </a:cxn>
                      <a:cxn ang="0">
                        <a:pos x="3406" y="569"/>
                      </a:cxn>
                      <a:cxn ang="0">
                        <a:pos x="1323" y="1639"/>
                      </a:cxn>
                    </a:cxnLst>
                    <a:pathLst>
                      <a:path w="3406" h="1639">
                        <a:moveTo>
                          <a:pt x="1323" y="1639"/>
                        </a:moveTo>
                        <a:lnTo>
                          <a:pt x="0" y="671"/>
                        </a:lnTo>
                        <a:lnTo>
                          <a:pt x="1969" y="0"/>
                        </a:lnTo>
                        <a:lnTo>
                          <a:pt x="3406" y="569"/>
                        </a:lnTo>
                        <a:lnTo>
                          <a:pt x="1323" y="1639"/>
                        </a:lnTo>
                        <a:close/>
                      </a:path>
                    </a:pathLst>
                  </a:custGeom>
                  <a:solidFill>
                    <a:srgbClr val="DDDDDD"/>
                  </a:solidFill>
                  <a:ln w="9525">
                    <a:noFill/>
                  </a:ln>
                </p:spPr>
                <p:txBody>
                  <a:bodyPr/>
                  <a:p>
                    <a:endParaRPr lang="zh-CN" altLang="en-US"/>
                  </a:p>
                </p:txBody>
              </p:sp>
            </p:grpSp>
            <p:grpSp>
              <p:nvGrpSpPr>
                <p:cNvPr id="23571" name="Group 60"/>
                <p:cNvGrpSpPr/>
                <p:nvPr/>
              </p:nvGrpSpPr>
              <p:grpSpPr>
                <a:xfrm>
                  <a:off x="0" y="0"/>
                  <a:ext cx="3780" cy="1993"/>
                  <a:chOff x="0" y="0"/>
                  <a:chExt cx="3406" cy="1993"/>
                </a:xfrm>
              </p:grpSpPr>
              <p:sp>
                <p:nvSpPr>
                  <p:cNvPr id="23572" name="Freeform 18"/>
                  <p:cNvSpPr/>
                  <p:nvPr/>
                </p:nvSpPr>
                <p:spPr>
                  <a:xfrm>
                    <a:off x="0" y="671"/>
                    <a:ext cx="1338" cy="1322"/>
                  </a:xfrm>
                  <a:custGeom>
                    <a:avLst/>
                    <a:gdLst/>
                    <a:ahLst/>
                    <a:cxnLst>
                      <a:cxn ang="0">
                        <a:pos x="68" y="367"/>
                      </a:cxn>
                      <a:cxn ang="0">
                        <a:pos x="1603" y="1322"/>
                      </a:cxn>
                      <a:cxn ang="0">
                        <a:pos x="1603" y="974"/>
                      </a:cxn>
                      <a:cxn ang="0">
                        <a:pos x="0" y="0"/>
                      </a:cxn>
                      <a:cxn ang="0">
                        <a:pos x="68" y="367"/>
                      </a:cxn>
                    </a:cxnLst>
                    <a:pathLst>
                      <a:path w="1323" h="1322">
                        <a:moveTo>
                          <a:pt x="51" y="367"/>
                        </a:moveTo>
                        <a:lnTo>
                          <a:pt x="1323" y="1322"/>
                        </a:lnTo>
                        <a:lnTo>
                          <a:pt x="1323" y="974"/>
                        </a:lnTo>
                        <a:lnTo>
                          <a:pt x="0" y="0"/>
                        </a:lnTo>
                        <a:lnTo>
                          <a:pt x="51" y="367"/>
                        </a:lnTo>
                        <a:close/>
                      </a:path>
                    </a:pathLst>
                  </a:custGeom>
                  <a:solidFill>
                    <a:srgbClr val="DDDDDD"/>
                  </a:solidFill>
                  <a:ln w="9525">
                    <a:noFill/>
                  </a:ln>
                </p:spPr>
                <p:txBody>
                  <a:bodyPr/>
                  <a:p>
                    <a:endParaRPr lang="zh-CN" altLang="en-US"/>
                  </a:p>
                </p:txBody>
              </p:sp>
              <p:sp>
                <p:nvSpPr>
                  <p:cNvPr id="23573" name="Freeform 19"/>
                  <p:cNvSpPr/>
                  <p:nvPr/>
                </p:nvSpPr>
                <p:spPr>
                  <a:xfrm>
                    <a:off x="1323" y="569"/>
                    <a:ext cx="2083" cy="1418"/>
                  </a:xfrm>
                  <a:custGeom>
                    <a:avLst/>
                    <a:gdLst/>
                    <a:ahLst/>
                    <a:cxnLst>
                      <a:cxn ang="0">
                        <a:pos x="0" y="1070"/>
                      </a:cxn>
                      <a:cxn ang="0">
                        <a:pos x="2083" y="0"/>
                      </a:cxn>
                      <a:cxn ang="0">
                        <a:pos x="2045" y="355"/>
                      </a:cxn>
                      <a:cxn ang="0">
                        <a:pos x="7" y="1418"/>
                      </a:cxn>
                      <a:cxn ang="0">
                        <a:pos x="0" y="1070"/>
                      </a:cxn>
                    </a:cxnLst>
                    <a:pathLst>
                      <a:path w="2083" h="1418">
                        <a:moveTo>
                          <a:pt x="0" y="1070"/>
                        </a:moveTo>
                        <a:lnTo>
                          <a:pt x="2083" y="0"/>
                        </a:lnTo>
                        <a:lnTo>
                          <a:pt x="2045" y="355"/>
                        </a:lnTo>
                        <a:lnTo>
                          <a:pt x="7" y="1418"/>
                        </a:lnTo>
                        <a:lnTo>
                          <a:pt x="0" y="1070"/>
                        </a:lnTo>
                        <a:close/>
                      </a:path>
                    </a:pathLst>
                  </a:custGeom>
                  <a:solidFill>
                    <a:schemeClr val="accent2"/>
                  </a:solidFill>
                  <a:ln w="9525">
                    <a:noFill/>
                  </a:ln>
                </p:spPr>
                <p:txBody>
                  <a:bodyPr/>
                  <a:p>
                    <a:endParaRPr lang="zh-CN" altLang="en-US"/>
                  </a:p>
                </p:txBody>
              </p:sp>
              <p:sp>
                <p:nvSpPr>
                  <p:cNvPr id="23574" name="Freeform 20"/>
                  <p:cNvSpPr/>
                  <p:nvPr/>
                </p:nvSpPr>
                <p:spPr>
                  <a:xfrm>
                    <a:off x="0" y="0"/>
                    <a:ext cx="3406" cy="1639"/>
                  </a:xfrm>
                  <a:custGeom>
                    <a:avLst/>
                    <a:gdLst/>
                    <a:ahLst/>
                    <a:cxnLst>
                      <a:cxn ang="0">
                        <a:pos x="1323" y="1639"/>
                      </a:cxn>
                      <a:cxn ang="0">
                        <a:pos x="0" y="671"/>
                      </a:cxn>
                      <a:cxn ang="0">
                        <a:pos x="1969" y="0"/>
                      </a:cxn>
                      <a:cxn ang="0">
                        <a:pos x="3406" y="569"/>
                      </a:cxn>
                      <a:cxn ang="0">
                        <a:pos x="1323" y="1639"/>
                      </a:cxn>
                    </a:cxnLst>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tileRect/>
                  </a:gradFill>
                  <a:ln w="9525">
                    <a:noFill/>
                  </a:ln>
                </p:spPr>
                <p:txBody>
                  <a:bodyPr/>
                  <a:p>
                    <a:endParaRPr lang="zh-CN" altLang="en-US"/>
                  </a:p>
                </p:txBody>
              </p:sp>
            </p:grpSp>
          </p:grpSp>
          <p:pic>
            <p:nvPicPr>
              <p:cNvPr id="23575" name="Picture 27" descr="num11"/>
              <p:cNvPicPr>
                <a:picLocks noChangeAspect="1"/>
              </p:cNvPicPr>
              <p:nvPr/>
            </p:nvPicPr>
            <p:blipFill>
              <a:blip r:embed="rId1">
                <a:clrChange>
                  <a:clrFrom>
                    <a:srgbClr val="000000"/>
                  </a:clrFrom>
                  <a:clrTo>
                    <a:srgbClr val="000000">
                      <a:alpha val="0"/>
                    </a:srgbClr>
                  </a:clrTo>
                </a:clrChange>
              </a:blip>
              <a:stretch>
                <a:fillRect/>
              </a:stretch>
            </p:blipFill>
            <p:spPr>
              <a:xfrm>
                <a:off x="0" y="0"/>
                <a:ext cx="3855" cy="4345"/>
              </a:xfrm>
              <a:prstGeom prst="rect">
                <a:avLst/>
              </a:prstGeom>
              <a:noFill/>
              <a:ln w="9525">
                <a:noFill/>
              </a:ln>
            </p:spPr>
          </p:pic>
        </p:grpSp>
        <p:sp>
          <p:nvSpPr>
            <p:cNvPr id="23576" name="AutoShape 21"/>
            <p:cNvSpPr/>
            <p:nvPr/>
          </p:nvSpPr>
          <p:spPr>
            <a:xfrm>
              <a:off x="5593" y="1929"/>
              <a:ext cx="4955" cy="568"/>
            </a:xfrm>
            <a:prstGeom prst="callout2">
              <a:avLst>
                <a:gd name="adj1" fmla="val 31690"/>
                <a:gd name="adj2" fmla="val -2421"/>
                <a:gd name="adj3" fmla="val 31690"/>
                <a:gd name="adj4" fmla="val -14852"/>
                <a:gd name="adj5" fmla="val 285037"/>
                <a:gd name="adj6" fmla="val -27931"/>
              </a:avLst>
            </a:prstGeom>
            <a:noFill/>
            <a:ln w="9525" cap="flat" cmpd="sng">
              <a:solidFill>
                <a:srgbClr val="000000"/>
              </a:solidFill>
              <a:prstDash val="solid"/>
              <a:miter/>
              <a:headEnd type="diamond" w="med" len="med"/>
              <a:tailEnd type="none" w="med" len="med"/>
            </a:ln>
          </p:spPr>
          <p:txBody>
            <a:bodyPr anchor="ctr"/>
            <a:p>
              <a:pPr eaLnBrk="0" hangingPunct="0"/>
              <a:r>
                <a:rPr lang="en-US" altLang="zh-CN" sz="2000" dirty="0">
                  <a:latin typeface="Arial" panose="020B0604020202020204" pitchFamily="34" charset="0"/>
                  <a:ea typeface="黑体" panose="02010609060101010101" pitchFamily="49" charset="-122"/>
                </a:rPr>
                <a:t>有利于组织竞争能力的提高</a:t>
              </a:r>
              <a:endParaRPr lang="zh-CN" altLang="en-US" sz="2000" dirty="0">
                <a:latin typeface="Arial" panose="020B0604020202020204" pitchFamily="34" charset="0"/>
                <a:ea typeface="黑体" panose="02010609060101010101" pitchFamily="49" charset="-122"/>
              </a:endParaRPr>
            </a:p>
          </p:txBody>
        </p:sp>
        <p:sp>
          <p:nvSpPr>
            <p:cNvPr id="23577" name="AutoShape 22"/>
            <p:cNvSpPr/>
            <p:nvPr/>
          </p:nvSpPr>
          <p:spPr>
            <a:xfrm>
              <a:off x="5569" y="2882"/>
              <a:ext cx="5998" cy="746"/>
            </a:xfrm>
            <a:prstGeom prst="callout2">
              <a:avLst>
                <a:gd name="adj1" fmla="val 24130"/>
                <a:gd name="adj2" fmla="val -2000"/>
                <a:gd name="adj3" fmla="val 24130"/>
                <a:gd name="adj4" fmla="val -12671"/>
                <a:gd name="adj5" fmla="val 148394"/>
                <a:gd name="adj6" fmla="val -23676"/>
              </a:avLst>
            </a:prstGeom>
            <a:noFill/>
            <a:ln w="9525" cap="flat" cmpd="sng">
              <a:solidFill>
                <a:srgbClr val="000000"/>
              </a:solidFill>
              <a:prstDash val="solid"/>
              <a:miter/>
              <a:headEnd type="diamond" w="med" len="med"/>
              <a:tailEnd type="none" w="med" len="med"/>
            </a:ln>
          </p:spPr>
          <p:txBody>
            <a:bodyPr anchor="ctr"/>
            <a:p>
              <a:pPr eaLnBrk="0" hangingPunct="0"/>
              <a:r>
                <a:rPr lang="en-US" altLang="zh-CN" sz="2000" dirty="0">
                  <a:latin typeface="Arial" panose="020B0604020202020204" pitchFamily="34" charset="0"/>
                  <a:ea typeface="黑体" panose="02010609060101010101" pitchFamily="49" charset="-122"/>
                </a:rPr>
                <a:t>有利于吸引人才、调动员工的积极性</a:t>
              </a:r>
              <a:endParaRPr lang="zh-CN" altLang="en-US" sz="2000" dirty="0">
                <a:latin typeface="Arial" panose="020B0604020202020204" pitchFamily="34" charset="0"/>
                <a:ea typeface="黑体" panose="02010609060101010101" pitchFamily="49" charset="-122"/>
              </a:endParaRPr>
            </a:p>
          </p:txBody>
        </p:sp>
        <p:sp>
          <p:nvSpPr>
            <p:cNvPr id="23578" name="AutoShape 24"/>
            <p:cNvSpPr/>
            <p:nvPr/>
          </p:nvSpPr>
          <p:spPr>
            <a:xfrm>
              <a:off x="5555" y="3774"/>
              <a:ext cx="4877" cy="875"/>
            </a:xfrm>
            <a:prstGeom prst="callout2">
              <a:avLst>
                <a:gd name="adj1" fmla="val 20569"/>
                <a:gd name="adj2" fmla="val -2458"/>
                <a:gd name="adj3" fmla="val 20569"/>
                <a:gd name="adj4" fmla="val -16861"/>
                <a:gd name="adj5" fmla="val 97431"/>
                <a:gd name="adj6" fmla="val -31676"/>
              </a:avLst>
            </a:prstGeom>
            <a:noFill/>
            <a:ln w="9525" cap="flat" cmpd="sng">
              <a:solidFill>
                <a:srgbClr val="000000"/>
              </a:solidFill>
              <a:prstDash val="solid"/>
              <a:miter/>
              <a:headEnd type="diamond" w="med" len="med"/>
              <a:tailEnd type="none" w="med" len="med"/>
            </a:ln>
          </p:spPr>
          <p:txBody>
            <a:bodyPr anchor="ctr"/>
            <a:p>
              <a:pPr eaLnBrk="0" hangingPunct="0"/>
              <a:r>
                <a:rPr lang="en-US" altLang="zh-CN" sz="2000" dirty="0">
                  <a:latin typeface="Arial" panose="020B0604020202020204" pitchFamily="34" charset="0"/>
                  <a:ea typeface="黑体" panose="02010609060101010101" pitchFamily="49" charset="-122"/>
                </a:rPr>
                <a:t>有利于组织目标的实现</a:t>
              </a:r>
              <a:endParaRPr lang="zh-CN" altLang="en-US" sz="2000" dirty="0">
                <a:latin typeface="Arial" panose="020B0604020202020204" pitchFamily="34" charset="0"/>
                <a:ea typeface="黑体" panose="02010609060101010101" pitchFamily="49" charset="-122"/>
              </a:endParaRPr>
            </a:p>
          </p:txBody>
        </p:sp>
        <p:sp>
          <p:nvSpPr>
            <p:cNvPr id="23579" name="AutoShape 23"/>
            <p:cNvSpPr/>
            <p:nvPr/>
          </p:nvSpPr>
          <p:spPr>
            <a:xfrm>
              <a:off x="5557" y="4654"/>
              <a:ext cx="4827" cy="1015"/>
            </a:xfrm>
            <a:prstGeom prst="callout2">
              <a:avLst>
                <a:gd name="adj1" fmla="val 17736"/>
                <a:gd name="adj2" fmla="val -2486"/>
                <a:gd name="adj3" fmla="val 17736"/>
                <a:gd name="adj4" fmla="val -16468"/>
                <a:gd name="adj5" fmla="val 40889"/>
                <a:gd name="adj6" fmla="val -30866"/>
              </a:avLst>
            </a:prstGeom>
            <a:noFill/>
            <a:ln w="9525" cap="flat" cmpd="sng">
              <a:solidFill>
                <a:srgbClr val="000000"/>
              </a:solidFill>
              <a:prstDash val="solid"/>
              <a:miter/>
              <a:headEnd type="diamond" w="med" len="med"/>
              <a:tailEnd type="none" w="med" len="med"/>
            </a:ln>
          </p:spPr>
          <p:txBody>
            <a:bodyPr anchor="ctr"/>
            <a:p>
              <a:pPr eaLnBrk="0" hangingPunct="0"/>
              <a:r>
                <a:rPr lang="en-US" altLang="zh-CN" sz="2000" dirty="0">
                  <a:latin typeface="Arial" panose="020B0604020202020204" pitchFamily="34" charset="0"/>
                  <a:ea typeface="黑体" panose="02010609060101010101" pitchFamily="49" charset="-122"/>
                </a:rPr>
                <a:t>有利于科学规范的组织制度的制定与执行</a:t>
              </a:r>
              <a:endParaRPr lang="zh-CN" altLang="en-US" sz="2000" dirty="0">
                <a:latin typeface="Arial" panose="020B0604020202020204" pitchFamily="34" charset="0"/>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347"/>
          <p:cNvSpPr/>
          <p:nvPr/>
        </p:nvSpPr>
        <p:spPr>
          <a:xfrm>
            <a:off x="1309688" y="1601788"/>
            <a:ext cx="5970588"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nchorCtr="0">
            <a:flatTx/>
          </a:bodyPr>
          <a:p>
            <a:pPr algn="ctr" fontAlgn="base"/>
            <a:r>
              <a:rPr lang="zh-CN" altLang="en-US" sz="2400" strike="noStrike" noProof="1" dirty="0">
                <a:solidFill>
                  <a:schemeClr val="tx2"/>
                </a:solidFill>
                <a:latin typeface="Times New Roman" panose="02020603050405020304" pitchFamily="18" charset="0"/>
                <a:ea typeface="黑体" panose="02010609060101010101" pitchFamily="49" charset="-122"/>
              </a:rPr>
              <a:t>五、人力资源管理与传统人事管理的区别</a:t>
            </a:r>
            <a:endParaRPr lang="zh-CN" altLang="en-US" sz="2400" strike="noStrike" noProof="1" dirty="0">
              <a:solidFill>
                <a:schemeClr val="tx2"/>
              </a:solidFill>
              <a:latin typeface="Times New Roman" panose="02020603050405020304" pitchFamily="18" charset="0"/>
              <a:ea typeface="黑体" panose="02010609060101010101" pitchFamily="49" charset="-122"/>
            </a:endParaRPr>
          </a:p>
        </p:txBody>
      </p:sp>
      <p:grpSp>
        <p:nvGrpSpPr>
          <p:cNvPr id="2" name="Group 30"/>
          <p:cNvGrpSpPr/>
          <p:nvPr/>
        </p:nvGrpSpPr>
        <p:grpSpPr>
          <a:xfrm>
            <a:off x="2276475" y="2452688"/>
            <a:ext cx="4625975" cy="4035425"/>
            <a:chOff x="0" y="0"/>
            <a:chExt cx="7285" cy="6355"/>
          </a:xfrm>
        </p:grpSpPr>
        <p:sp>
          <p:nvSpPr>
            <p:cNvPr id="24579" name="Oval 3"/>
            <p:cNvSpPr/>
            <p:nvPr/>
          </p:nvSpPr>
          <p:spPr>
            <a:xfrm>
              <a:off x="1643" y="0"/>
              <a:ext cx="4160" cy="4165"/>
            </a:xfrm>
            <a:prstGeom prst="ellipse">
              <a:avLst/>
            </a:prstGeom>
            <a:solidFill>
              <a:schemeClr val="accent2">
                <a:alpha val="32999"/>
              </a:schemeClr>
            </a:soli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sp>
          <p:nvSpPr>
            <p:cNvPr id="24580" name="Oval 4"/>
            <p:cNvSpPr/>
            <p:nvPr/>
          </p:nvSpPr>
          <p:spPr>
            <a:xfrm>
              <a:off x="3123" y="2192"/>
              <a:ext cx="4162" cy="4163"/>
            </a:xfrm>
            <a:prstGeom prst="ellipse">
              <a:avLst/>
            </a:prstGeom>
            <a:solidFill>
              <a:schemeClr val="folHlink">
                <a:alpha val="31000"/>
              </a:schemeClr>
            </a:soli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sp>
          <p:nvSpPr>
            <p:cNvPr id="24581" name="Oval 5"/>
            <p:cNvSpPr/>
            <p:nvPr/>
          </p:nvSpPr>
          <p:spPr>
            <a:xfrm>
              <a:off x="0" y="2137"/>
              <a:ext cx="4165" cy="4163"/>
            </a:xfrm>
            <a:prstGeom prst="ellipse">
              <a:avLst/>
            </a:prstGeom>
            <a:solidFill>
              <a:schemeClr val="accent1">
                <a:alpha val="39000"/>
              </a:schemeClr>
            </a:soli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sp>
          <p:nvSpPr>
            <p:cNvPr id="24582" name="Text Box 13"/>
            <p:cNvSpPr txBox="1"/>
            <p:nvPr/>
          </p:nvSpPr>
          <p:spPr>
            <a:xfrm>
              <a:off x="2632" y="609"/>
              <a:ext cx="2182" cy="1105"/>
            </a:xfrm>
            <a:prstGeom prst="rect">
              <a:avLst/>
            </a:prstGeom>
            <a:noFill/>
            <a:ln w="9525">
              <a:noFill/>
            </a:ln>
          </p:spPr>
          <p:txBody>
            <a:bodyPr anchor="t">
              <a:spAutoFit/>
            </a:bodyPr>
            <a:p>
              <a:pPr algn="ctr" eaLnBrk="0" hangingPunct="0"/>
              <a:r>
                <a:rPr lang="zh-CN" altLang="en-US" sz="2000" b="1" dirty="0">
                  <a:latin typeface="Arial" panose="020B0604020202020204" pitchFamily="34" charset="0"/>
                  <a:ea typeface="黑体" panose="02010609060101010101" pitchFamily="49" charset="-122"/>
                </a:rPr>
                <a:t>对人的认识不同</a:t>
              </a:r>
              <a:endParaRPr lang="en-US" altLang="zh-CN" sz="2000" b="1" dirty="0">
                <a:latin typeface="Arial" panose="020B0604020202020204" pitchFamily="34" charset="0"/>
                <a:ea typeface="黑体" panose="02010609060101010101" pitchFamily="49" charset="-122"/>
              </a:endParaRPr>
            </a:p>
          </p:txBody>
        </p:sp>
        <p:sp>
          <p:nvSpPr>
            <p:cNvPr id="24583" name="Text Box 14"/>
            <p:cNvSpPr txBox="1"/>
            <p:nvPr/>
          </p:nvSpPr>
          <p:spPr>
            <a:xfrm>
              <a:off x="470" y="3743"/>
              <a:ext cx="2873" cy="625"/>
            </a:xfrm>
            <a:prstGeom prst="rect">
              <a:avLst/>
            </a:prstGeom>
            <a:noFill/>
            <a:ln w="9525">
              <a:noFill/>
            </a:ln>
          </p:spPr>
          <p:txBody>
            <a:bodyPr anchor="t">
              <a:spAutoFit/>
            </a:bodyPr>
            <a:p>
              <a:pPr algn="ctr" eaLnBrk="0" hangingPunct="0"/>
              <a:r>
                <a:rPr lang="zh-CN" altLang="en-US" sz="2000" b="1" dirty="0">
                  <a:solidFill>
                    <a:srgbClr val="1C1C1C"/>
                  </a:solidFill>
                  <a:latin typeface="黑体" panose="02010609060101010101" pitchFamily="49" charset="-122"/>
                  <a:ea typeface="黑体" panose="02010609060101010101" pitchFamily="49" charset="-122"/>
                </a:rPr>
                <a:t>工作内容不同</a:t>
              </a:r>
              <a:endParaRPr lang="en-US" altLang="zh-CN" sz="2000" b="1" dirty="0">
                <a:solidFill>
                  <a:srgbClr val="1C1C1C"/>
                </a:solidFill>
                <a:latin typeface="黑体" panose="02010609060101010101" pitchFamily="49" charset="-122"/>
                <a:ea typeface="黑体" panose="02010609060101010101" pitchFamily="49" charset="-122"/>
              </a:endParaRPr>
            </a:p>
          </p:txBody>
        </p:sp>
        <p:sp>
          <p:nvSpPr>
            <p:cNvPr id="24584" name="Text Box 15"/>
            <p:cNvSpPr txBox="1"/>
            <p:nvPr/>
          </p:nvSpPr>
          <p:spPr>
            <a:xfrm>
              <a:off x="4138" y="3630"/>
              <a:ext cx="2872" cy="625"/>
            </a:xfrm>
            <a:prstGeom prst="rect">
              <a:avLst/>
            </a:prstGeom>
            <a:noFill/>
            <a:ln w="9525">
              <a:noFill/>
            </a:ln>
          </p:spPr>
          <p:txBody>
            <a:bodyPr anchor="t">
              <a:spAutoFit/>
            </a:bodyPr>
            <a:p>
              <a:pPr algn="ctr" eaLnBrk="0" hangingPunct="0"/>
              <a:r>
                <a:rPr lang="zh-CN" altLang="en-US" sz="2000" b="1" dirty="0">
                  <a:solidFill>
                    <a:srgbClr val="1C1C1C"/>
                  </a:solidFill>
                  <a:latin typeface="黑体" panose="02010609060101010101" pitchFamily="49" charset="-122"/>
                  <a:ea typeface="黑体" panose="02010609060101010101" pitchFamily="49" charset="-122"/>
                </a:rPr>
                <a:t>工作性质不同</a:t>
              </a:r>
              <a:endParaRPr lang="en-US" altLang="zh-CN" sz="2000" b="1" dirty="0">
                <a:solidFill>
                  <a:srgbClr val="1C1C1C"/>
                </a:solidFill>
                <a:latin typeface="黑体" panose="02010609060101010101" pitchFamily="49" charset="-122"/>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000000"/>
                                          </p:val>
                                        </p:tav>
                                        <p:tav tm="100000">
                                          <p:val>
                                            <p:fltVal val="0.000000"/>
                                          </p:val>
                                        </p:tav>
                                      </p:tavLst>
                                    </p:anim>
                                    <p:anim calcmode="lin" valueType="num">
                                      <p:cBhvr>
                                        <p:cTn id="9" dur="1000" fill="hold"/>
                                        <p:tgtEl>
                                          <p:spTgt spid="2"/>
                                        </p:tgtEl>
                                        <p:attrNameLst>
                                          <p:attrName>ppt_h</p:attrName>
                                        </p:attrNameLst>
                                      </p:cBhvr>
                                      <p:tavLst>
                                        <p:tav tm="0">
                                          <p:val>
                                            <p:fltVal val="0.000000"/>
                                          </p:val>
                                        </p:tav>
                                        <p:tav tm="100000">
                                          <p:val>
                                            <p:strVal val="#ppt_h"/>
                                          </p:val>
                                        </p:tav>
                                      </p:tavLst>
                                    </p:anim>
                                    <p:anim calcmode="lin" valueType="num">
                                      <p:cBhvr>
                                        <p:cTn id="10" dur="1000" fill="hold"/>
                                        <p:tgtEl>
                                          <p:spTgt spid="2"/>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Rectangle 3"/>
          <p:cNvSpPr>
            <a:spLocks noGrp="1" noRot="1" noChangeArrowheads="1"/>
          </p:cNvSpPr>
          <p:nvPr>
            <p:ph idx="4294967295"/>
          </p:nvPr>
        </p:nvSpPr>
        <p:spPr>
          <a:xfrm>
            <a:off x="425766" y="1897376"/>
            <a:ext cx="8153400" cy="2606675"/>
          </a:xfrm>
        </p:spPr>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tx2"/>
                </a:solidFill>
                <a:effectLst>
                  <a:outerShdw blurRad="38100" dist="38100" dir="2700000" algn="tl">
                    <a:srgbClr val="C0C0C0"/>
                  </a:outerShdw>
                </a:effectLst>
                <a:uLnTx/>
                <a:uFillTx/>
                <a:latin typeface="+mn-lt"/>
                <a:ea typeface="宋体" panose="02010600030101010101" pitchFamily="2" charset="-122"/>
                <a:cs typeface="+mn-cs"/>
              </a:rPr>
              <a:t>本项目结束</a:t>
            </a:r>
            <a:endParaRPr kumimoji="0" lang="zh-CN" altLang="en-US" sz="6000" b="1" i="0" u="none" strike="noStrike" kern="0" cap="none" spc="0" normalizeH="0" baseline="0" noProof="0" dirty="0" smtClean="0">
              <a:solidFill>
                <a:schemeClr val="tx2"/>
              </a:solidFill>
              <a:effectLst>
                <a:outerShdw blurRad="38100" dist="38100" dir="2700000" algn="tl">
                  <a:srgbClr val="C0C0C0"/>
                </a:outerShdw>
              </a:effectLst>
              <a:uLnTx/>
              <a:uFillTx/>
              <a:latin typeface="+mn-lt"/>
              <a:ea typeface="宋体" panose="02010600030101010101" pitchFamily="2" charset="-122"/>
              <a:cs typeface="+mn-cs"/>
            </a:endParaRPr>
          </a:p>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tx2"/>
                </a:solidFill>
                <a:effectLst/>
                <a:uLnTx/>
                <a:uFillTx/>
                <a:latin typeface="+mn-lt"/>
                <a:ea typeface="宋体" panose="02010600030101010101" pitchFamily="2" charset="-122"/>
                <a:cs typeface="+mn-cs"/>
              </a:rPr>
              <a:t>谢谢聆听</a:t>
            </a:r>
            <a:endParaRPr kumimoji="0" lang="zh-CN" altLang="en-US" sz="6000" b="1" i="0" u="none" strike="noStrike" kern="0" cap="none" spc="0" normalizeH="0" baseline="0" noProof="0" dirty="0" smtClean="0">
              <a:solidFill>
                <a:schemeClr val="tx2"/>
              </a:solidFill>
              <a:effectLst/>
              <a:uLnTx/>
              <a:uFillTx/>
              <a:latin typeface="+mn-lt"/>
              <a:ea typeface="宋体" panose="02010600030101010101" pitchFamily="2" charset="-122"/>
              <a:cs typeface="+mn-cs"/>
            </a:endParaRPr>
          </a:p>
        </p:txBody>
      </p:sp>
      <p:grpSp>
        <p:nvGrpSpPr>
          <p:cNvPr id="46082" name="组合 2"/>
          <p:cNvGrpSpPr/>
          <p:nvPr/>
        </p:nvGrpSpPr>
        <p:grpSpPr>
          <a:xfrm>
            <a:off x="5527675" y="4703763"/>
            <a:ext cx="3744913" cy="2430462"/>
            <a:chOff x="8705" y="7407"/>
            <a:chExt cx="5898" cy="3828"/>
          </a:xfrm>
        </p:grpSpPr>
        <p:pic>
          <p:nvPicPr>
            <p:cNvPr id="46083" name="图片 1" descr="u=3163082589,897364512&amp;fm=26&amp;gp=0"/>
            <p:cNvPicPr>
              <a:picLocks noChangeAspect="1"/>
            </p:cNvPicPr>
            <p:nvPr/>
          </p:nvPicPr>
          <p:blipFill>
            <a:blip r:embed="rId1">
              <a:clrChange>
                <a:clrFrom>
                  <a:srgbClr val="FFFFFF"/>
                </a:clrFrom>
                <a:clrTo>
                  <a:srgbClr val="FFFFFF">
                    <a:alpha val="0"/>
                  </a:srgbClr>
                </a:clrTo>
              </a:clrChange>
            </a:blip>
            <a:srcRect t="11867"/>
            <a:stretch>
              <a:fillRect/>
            </a:stretch>
          </p:blipFill>
          <p:spPr>
            <a:xfrm>
              <a:off x="8705" y="7407"/>
              <a:ext cx="5898" cy="3829"/>
            </a:xfrm>
            <a:prstGeom prst="rect">
              <a:avLst/>
            </a:prstGeom>
            <a:noFill/>
            <a:ln w="9525">
              <a:noFill/>
            </a:ln>
          </p:spPr>
        </p:pic>
        <p:sp>
          <p:nvSpPr>
            <p:cNvPr id="46084" name="文本框 5"/>
            <p:cNvSpPr txBox="1"/>
            <p:nvPr/>
          </p:nvSpPr>
          <p:spPr>
            <a:xfrm>
              <a:off x="10366" y="9611"/>
              <a:ext cx="3817" cy="1064"/>
            </a:xfrm>
            <a:prstGeom prst="rect">
              <a:avLst/>
            </a:prstGeom>
            <a:noFill/>
            <a:ln w="9525">
              <a:noFill/>
            </a:ln>
          </p:spPr>
          <p:txBody>
            <a:bodyPr wrap="square" anchor="t">
              <a:spAutoFit/>
            </a:bodyPr>
            <a:p>
              <a:r>
                <a:rPr lang="zh-CN" altLang="en-US" sz="2000">
                  <a:solidFill>
                    <a:srgbClr val="376092"/>
                  </a:solidFill>
                  <a:latin typeface="楷体" panose="02010609060101010101" charset="-122"/>
                  <a:ea typeface="楷体" panose="02010609060101010101" charset="-122"/>
                </a:rPr>
                <a:t>日照职业技术学院</a:t>
              </a:r>
              <a:endParaRPr lang="zh-CN" altLang="en-US" sz="2000">
                <a:solidFill>
                  <a:srgbClr val="376092"/>
                </a:solidFill>
                <a:latin typeface="楷体" panose="02010609060101010101" charset="-122"/>
                <a:ea typeface="楷体" panose="02010609060101010101" charset="-122"/>
              </a:endParaRPr>
            </a:p>
            <a:p>
              <a:r>
                <a:rPr lang="en-US" altLang="zh-CN">
                  <a:solidFill>
                    <a:srgbClr val="376092"/>
                  </a:solidFill>
                  <a:latin typeface="Yu Gothic UI Semibold" panose="020B0700000000000000" charset="-128"/>
                  <a:ea typeface="Yu Gothic UI Semibold" panose="020B0700000000000000" charset="-128"/>
                </a:rPr>
                <a:t> Rizhao Polytechnic</a:t>
              </a:r>
              <a:endParaRPr lang="en-US" altLang="zh-CN">
                <a:solidFill>
                  <a:srgbClr val="376092"/>
                </a:solidFill>
                <a:latin typeface="Yu Gothic UI Semibold" panose="020B0700000000000000" charset="-128"/>
                <a:ea typeface="Yu Gothic UI Semibold" panose="020B0700000000000000" charset="-128"/>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3" descr="ti mg"/>
          <p:cNvPicPr>
            <a:picLocks noChangeAspect="1"/>
          </p:cNvPicPr>
          <p:nvPr/>
        </p:nvPicPr>
        <p:blipFill>
          <a:blip r:embed="rId1">
            <a:clrChange>
              <a:clrFrom>
                <a:srgbClr val="F6F6F6"/>
              </a:clrFrom>
              <a:clrTo>
                <a:srgbClr val="F6F6F6">
                  <a:alpha val="0"/>
                </a:srgbClr>
              </a:clrTo>
            </a:clrChange>
          </a:blip>
          <a:stretch>
            <a:fillRect/>
          </a:stretch>
        </p:blipFill>
        <p:spPr>
          <a:xfrm rot="-1920000">
            <a:off x="155575" y="1949450"/>
            <a:ext cx="3508375" cy="3516313"/>
          </a:xfrm>
          <a:prstGeom prst="rect">
            <a:avLst/>
          </a:prstGeom>
          <a:noFill/>
          <a:ln w="9525">
            <a:noFill/>
          </a:ln>
        </p:spPr>
      </p:pic>
      <p:sp>
        <p:nvSpPr>
          <p:cNvPr id="2" name="文本框 1"/>
          <p:cNvSpPr txBox="1"/>
          <p:nvPr/>
        </p:nvSpPr>
        <p:spPr>
          <a:xfrm>
            <a:off x="742950" y="2206625"/>
            <a:ext cx="676275" cy="1568450"/>
          </a:xfrm>
          <a:prstGeom prst="rect">
            <a:avLst/>
          </a:prstGeom>
          <a:noFill/>
        </p:spPr>
        <p:txBody>
          <a:bodyPr wrap="square" rtlCol="0">
            <a:spAutoFit/>
          </a:bodyPr>
          <a:p>
            <a:pPr>
              <a:buClrTx/>
              <a:buSzTx/>
              <a:buFontTx/>
            </a:pPr>
            <a:r>
              <a:rPr lang="zh-CN" altLang="en-US" sz="4800" b="1" noProof="0" dirty="0">
                <a:solidFill>
                  <a:schemeClr val="accent5">
                    <a:lumMod val="50000"/>
                  </a:schemeClr>
                </a:solidFill>
                <a:effectLst>
                  <a:outerShdw blurRad="38100" dist="38100" dir="2700000" algn="tl">
                    <a:srgbClr val="C0C0C0"/>
                  </a:outerShdw>
                </a:effectLst>
                <a:latin typeface="Arial" panose="020B0604020202020204" pitchFamily="34" charset="0"/>
                <a:ea typeface="黑体" panose="02010609060101010101" pitchFamily="49" charset="-122"/>
                <a:cs typeface="+mn-cs"/>
                <a:sym typeface="+mn-ea"/>
              </a:rPr>
              <a:t>目录</a:t>
            </a:r>
            <a:endParaRPr lang="zh-CN" altLang="en-US" sz="4800" b="1" noProof="0" dirty="0">
              <a:solidFill>
                <a:schemeClr val="accent5">
                  <a:lumMod val="50000"/>
                </a:schemeClr>
              </a:solidFill>
              <a:effectLst>
                <a:outerShdw blurRad="38100" dist="38100" dir="2700000" algn="tl">
                  <a:srgbClr val="C0C0C0"/>
                </a:outerShdw>
              </a:effectLst>
              <a:ea typeface="黑体" panose="02010609060101010101" pitchFamily="49" charset="-122"/>
              <a:sym typeface="+mn-ea"/>
            </a:endParaRPr>
          </a:p>
        </p:txBody>
      </p:sp>
      <p:sp>
        <p:nvSpPr>
          <p:cNvPr id="3" name="文本框 2"/>
          <p:cNvSpPr txBox="1"/>
          <p:nvPr/>
        </p:nvSpPr>
        <p:spPr>
          <a:xfrm>
            <a:off x="2822575" y="2713038"/>
            <a:ext cx="6119813" cy="2244725"/>
          </a:xfrm>
          <a:prstGeom prst="rect">
            <a:avLst/>
          </a:prstGeom>
          <a:noFill/>
        </p:spPr>
        <p:txBody>
          <a:bodyPr wrap="square" rtlCol="0">
            <a:spAutoFit/>
          </a:bodyPr>
          <a:p>
            <a:r>
              <a:rPr lang="zh-CN" altLang="en-US" sz="2800" b="1"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任务一 </a:t>
            </a:r>
            <a:r>
              <a:rPr lang="zh-CN" altLang="en-US" sz="2800" b="1"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sym typeface="+mn-ea"/>
              </a:rPr>
              <a:t>认识人力资源管理</a:t>
            </a:r>
            <a:endParaRPr lang="zh-CN" altLang="en-US" sz="2800" b="1" noProof="0" dirty="0">
              <a:effectLst>
                <a:outerShdw blurRad="38100" dist="38100" dir="2700000" algn="tl">
                  <a:srgbClr val="C0C0C0"/>
                </a:outerShdw>
              </a:effectLst>
              <a:ea typeface="黑体" panose="02010609060101010101" pitchFamily="49" charset="-122"/>
            </a:endParaRPr>
          </a:p>
          <a:p>
            <a:endParaRPr lang="zh-CN" altLang="en-US" sz="2800" b="1" noProof="0" dirty="0">
              <a:effectLst>
                <a:outerShdw blurRad="38100" dist="38100" dir="2700000" algn="tl">
                  <a:srgbClr val="C0C0C0"/>
                </a:outerShdw>
              </a:effectLst>
              <a:ea typeface="黑体" panose="02010609060101010101" pitchFamily="49" charset="-122"/>
            </a:endParaRPr>
          </a:p>
          <a:p>
            <a:r>
              <a:rPr lang="zh-CN" altLang="en-US" sz="2800" b="1"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任务二 了解人力资源</a:t>
            </a:r>
            <a:endParaRPr lang="zh-CN" altLang="en-US" sz="2800" b="1" noProof="0" dirty="0">
              <a:effectLst>
                <a:outerShdw blurRad="38100" dist="38100" dir="2700000" algn="tl">
                  <a:srgbClr val="C0C0C0"/>
                </a:outerShdw>
              </a:effectLst>
              <a:ea typeface="黑体" panose="02010609060101010101" pitchFamily="49" charset="-122"/>
            </a:endParaRPr>
          </a:p>
          <a:p>
            <a:endParaRPr lang="zh-CN" altLang="en-US" sz="2800" b="1" noProof="0" dirty="0">
              <a:effectLst>
                <a:outerShdw blurRad="38100" dist="38100" dir="2700000" algn="tl">
                  <a:srgbClr val="C0C0C0"/>
                </a:outerShdw>
              </a:effectLst>
              <a:ea typeface="黑体" panose="02010609060101010101" pitchFamily="49" charset="-122"/>
            </a:endParaRPr>
          </a:p>
          <a:p>
            <a:r>
              <a:rPr lang="zh-CN" altLang="en-US" sz="2800" b="1"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任务三 解读人力资源管理理论</a:t>
            </a:r>
            <a:endParaRPr lang="zh-CN" altLang="en-US" sz="2800" b="1" noProof="0" dirty="0">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图片 5" descr="C:\Users\Administrator\Desktop\83be9955c663c9fd0acc0c7cff3e095d.jpg83be9955c663c9fd0acc0c7cff3e095d"/>
          <p:cNvPicPr>
            <a:picLocks noChangeAspect="1"/>
          </p:cNvPicPr>
          <p:nvPr/>
        </p:nvPicPr>
        <p:blipFill>
          <a:blip r:embed="rId1">
            <a:clrChange>
              <a:clrFrom>
                <a:srgbClr val="FFFFFF"/>
              </a:clrFrom>
              <a:clrTo>
                <a:srgbClr val="FFFFFF">
                  <a:alpha val="0"/>
                </a:srgbClr>
              </a:clrTo>
            </a:clrChange>
            <a:lum bright="6000"/>
          </a:blip>
          <a:srcRect l="6282" t="4735" r="14461" b="7979"/>
          <a:stretch>
            <a:fillRect/>
          </a:stretch>
        </p:blipFill>
        <p:spPr>
          <a:xfrm>
            <a:off x="-25400" y="1884363"/>
            <a:ext cx="3594100" cy="4173537"/>
          </a:xfrm>
          <a:prstGeom prst="rect">
            <a:avLst/>
          </a:prstGeom>
          <a:noFill/>
          <a:ln w="9525">
            <a:noFill/>
          </a:ln>
        </p:spPr>
      </p:pic>
      <p:sp>
        <p:nvSpPr>
          <p:cNvPr id="9217" name="Text Box 17" descr="金融10"/>
          <p:cNvSpPr txBox="1"/>
          <p:nvPr/>
        </p:nvSpPr>
        <p:spPr>
          <a:xfrm>
            <a:off x="3435985" y="2058984"/>
            <a:ext cx="2272665" cy="706758"/>
          </a:xfrm>
          <a:prstGeom prst="rect">
            <a:avLst/>
          </a:prstGeom>
          <a:noFill/>
          <a:ln w="9525">
            <a:noFill/>
          </a:ln>
        </p:spPr>
        <p:txBody>
          <a:bodyPr wrap="square" anchor="ctr" anchorCtr="0">
            <a:spAutoFit/>
            <a:scene3d>
              <a:camera prst="orthographicFront"/>
              <a:lightRig rig="threePt" dir="t"/>
            </a:scene3d>
          </a:bodyPr>
          <a:p>
            <a:pPr>
              <a:spcBef>
                <a:spcPct val="50000"/>
              </a:spcBef>
            </a:pPr>
            <a:r>
              <a:rPr lang="zh-CN" altLang="en-US" sz="4000" b="1" noProof="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华文新魏" pitchFamily="2" charset="-122"/>
                <a:cs typeface="+mn-cs"/>
              </a:rPr>
              <a:t>知识目标</a:t>
            </a:r>
            <a:endParaRPr lang="zh-CN" altLang="en-US" sz="4000" b="1" noProof="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华文新魏" pitchFamily="2" charset="-122"/>
            </a:endParaRPr>
          </a:p>
        </p:txBody>
      </p:sp>
      <p:sp>
        <p:nvSpPr>
          <p:cNvPr id="7188" name="Text Box 20" descr="金融10"/>
          <p:cNvSpPr txBox="1">
            <a:spLocks noChangeArrowheads="1"/>
          </p:cNvSpPr>
          <p:nvPr/>
        </p:nvSpPr>
        <p:spPr bwMode="auto">
          <a:xfrm>
            <a:off x="3408363" y="3143250"/>
            <a:ext cx="5094288" cy="1938338"/>
          </a:xfrm>
          <a:prstGeom prst="rect">
            <a:avLst/>
          </a:prstGeom>
          <a:noFill/>
          <a:ln w="9525">
            <a:noFill/>
            <a:miter lim="800000"/>
          </a:ln>
          <a:effectLst/>
        </p:spPr>
        <p:txBody>
          <a:bodyPr wrap="square">
            <a:spAutoFit/>
          </a:bodyPr>
          <a:lstStyle/>
          <a:p>
            <a:pPr marR="0" defTabSz="914400" eaLnBrk="0" hangingPunct="0">
              <a:buClrTx/>
              <a:buSzTx/>
              <a:buFontTx/>
              <a:defRPr/>
            </a:pPr>
            <a:r>
              <a:rPr kumimoji="0" lang="en-US" altLang="zh-CN"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1</a:t>
            </a:r>
            <a:r>
              <a:rPr kumimoji="0" lang="zh-CN" altLang="en-US"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a:t>
            </a:r>
            <a:r>
              <a:rPr kumimoji="0" lang="en-US" altLang="zh-CN"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认识人力资源管理的目标与环境</a:t>
            </a:r>
            <a:endParaRPr kumimoji="0" lang="zh-CN" altLang="en-US"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pPr marR="0" defTabSz="914400" eaLnBrk="0" hangingPunct="0">
              <a:buClrTx/>
              <a:buSzTx/>
              <a:buFontTx/>
              <a:defRPr/>
            </a:pPr>
            <a:r>
              <a:rPr kumimoji="0" lang="en-US" altLang="zh-CN"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2</a:t>
            </a:r>
            <a:r>
              <a:rPr kumimoji="0" lang="zh-CN" altLang="en-US"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a:t>
            </a:r>
            <a:r>
              <a:rPr kumimoji="0" lang="en-US" altLang="zh-CN"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理解人力资源管理的意义</a:t>
            </a:r>
            <a:r>
              <a:rPr kumimoji="0" lang="zh-CN" altLang="en-US"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a:t>
            </a:r>
            <a:r>
              <a:rPr kumimoji="0" lang="en-US" altLang="zh-CN"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人力资源管理与传统人事管理的区别</a:t>
            </a:r>
            <a:endParaRPr kumimoji="0" lang="en-US" altLang="zh-CN"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pPr marR="0" defTabSz="914400" eaLnBrk="0" hangingPunct="0">
              <a:buClrTx/>
              <a:buSzTx/>
              <a:buFontTx/>
              <a:defRPr/>
            </a:pPr>
            <a:r>
              <a:rPr kumimoji="0" lang="en-US" altLang="zh-CN"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3</a:t>
            </a:r>
            <a:r>
              <a:rPr kumimoji="0" lang="zh-CN" altLang="en-US"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a:t>
            </a:r>
            <a:r>
              <a:rPr kumimoji="0" lang="en-US" altLang="zh-CN"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掌握人力资源和人力资源管理的概念与特点，人力资源管理的基本功能</a:t>
            </a:r>
            <a:endParaRPr kumimoji="0" lang="en-US" altLang="zh-CN" sz="2000" b="1" kern="1200" cap="none" spc="0" normalizeH="0" baseline="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pPr marR="0" defTabSz="914400" eaLnBrk="0" hangingPunct="0">
              <a:buClrTx/>
              <a:buSzTx/>
              <a:buFontTx/>
              <a:defRPr/>
            </a:pPr>
            <a:r>
              <a:rPr kumimoji="0" lang="en-US" altLang="zh-CN"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4</a:t>
            </a:r>
            <a:r>
              <a:rPr kumimoji="0" lang="zh-CN" altLang="en-US"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a:t>
            </a:r>
            <a:r>
              <a:rPr kumimoji="0" lang="en-US" altLang="zh-CN"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rPr>
              <a:t>了解人力资源管理理论的基本内容</a:t>
            </a:r>
            <a:endParaRPr kumimoji="0" lang="en-US" altLang="zh-CN" sz="2000" b="1" kern="1200" cap="none" spc="0" normalizeH="0" baseline="0" noProof="0" dirty="0" err="1">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00356" name="Text Box 4" descr="金融10"/>
          <p:cNvSpPr txBox="1">
            <a:spLocks noChangeArrowheads="1"/>
          </p:cNvSpPr>
          <p:nvPr/>
        </p:nvSpPr>
        <p:spPr bwMode="auto">
          <a:xfrm>
            <a:off x="1808163" y="2103438"/>
            <a:ext cx="2663825" cy="396875"/>
          </a:xfrm>
          <a:prstGeom prst="rect">
            <a:avLst/>
          </a:prstGeom>
          <a:noFill/>
          <a:ln w="9525">
            <a:noFill/>
            <a:miter lim="800000"/>
          </a:ln>
          <a:effectLst/>
        </p:spPr>
        <p:txBody>
          <a:bodyPr>
            <a:spAutoFit/>
          </a:bodyPr>
          <a:lstStyle/>
          <a:p>
            <a:pPr marR="0" defTabSz="914400">
              <a:buClrTx/>
              <a:buSzTx/>
              <a:buFontTx/>
              <a:defRPr/>
            </a:pPr>
            <a:endParaRPr kumimoji="0" lang="zh-CN" altLang="en-US" sz="2000" b="1" kern="1200" cap="none" spc="0" normalizeH="0" baseline="0" noProof="0">
              <a:solidFill>
                <a:schemeClr val="tx2"/>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10244" name="WordArt 9"/>
          <p:cNvSpPr/>
          <p:nvPr/>
        </p:nvSpPr>
        <p:spPr>
          <a:xfrm>
            <a:off x="3504565" y="2491105"/>
            <a:ext cx="2306320" cy="557530"/>
          </a:xfrm>
          <a:prstGeom prst="rect">
            <a:avLst/>
          </a:prstGeom>
        </p:spPr>
        <p:txBody>
          <a:bodyPr wrap="none" fromWordArt="1">
            <a:prstTxWarp prst="textPlain">
              <a:avLst>
                <a:gd name="adj" fmla="val 50000"/>
              </a:avLst>
            </a:prstTxWarp>
            <a:normAutofit/>
          </a:bodyPr>
          <a:p>
            <a:pPr algn="ctr" fontAlgn="base"/>
            <a:r>
              <a:rPr lang="zh-CN" altLang="en-US" sz="3600" b="1" strike="noStrike" noProof="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cs typeface="+mn-cs"/>
              </a:rPr>
              <a:t>能力目标：</a:t>
            </a:r>
            <a:endParaRPr lang="zh-CN" altLang="en-US" sz="3600" b="1" strike="noStrike" noProof="1">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endParaRPr>
          </a:p>
        </p:txBody>
      </p:sp>
      <p:sp>
        <p:nvSpPr>
          <p:cNvPr id="12292" name="Text Box 10"/>
          <p:cNvSpPr txBox="1"/>
          <p:nvPr/>
        </p:nvSpPr>
        <p:spPr>
          <a:xfrm>
            <a:off x="3405188" y="3451225"/>
            <a:ext cx="5086350" cy="1920875"/>
          </a:xfrm>
          <a:prstGeom prst="rect">
            <a:avLst/>
          </a:prstGeom>
          <a:noFill/>
          <a:ln w="9525">
            <a:noFill/>
          </a:ln>
        </p:spPr>
        <p:txBody>
          <a:bodyPr anchor="t">
            <a:spAutoFit/>
          </a:bodyPr>
          <a:p>
            <a:pPr eaLnBrk="0" hangingPunct="0"/>
            <a:r>
              <a:rPr lang="zh-CN" altLang="en-US" sz="2000" b="1" dirty="0">
                <a:latin typeface="Arial" panose="020B0604020202020204" pitchFamily="34" charset="0"/>
                <a:ea typeface="黑体" panose="02010609060101010101" pitchFamily="49" charset="-122"/>
              </a:rPr>
              <a:t>通过对人力资源管理内涵的认识，分析企业人力资源管理中的问题；</a:t>
            </a:r>
            <a:endParaRPr lang="zh-CN" altLang="en-US" sz="2000" b="1" dirty="0">
              <a:latin typeface="Arial" panose="020B0604020202020204" pitchFamily="34" charset="0"/>
              <a:ea typeface="黑体" panose="02010609060101010101" pitchFamily="49" charset="-122"/>
            </a:endParaRPr>
          </a:p>
          <a:p>
            <a:pPr eaLnBrk="0" hangingPunct="0"/>
            <a:r>
              <a:rPr lang="zh-CN" altLang="en-US" sz="2000" b="1" dirty="0">
                <a:latin typeface="Arial" panose="020B0604020202020204" pitchFamily="34" charset="0"/>
                <a:ea typeface="黑体" panose="02010609060101010101" pitchFamily="49" charset="-122"/>
              </a:rPr>
              <a:t>通过对人力资源管理理论基本内容的了解，能够分析某一企业所采用的人力资源管理理论的类型，并能针对存在的问题提出改进意见。</a:t>
            </a:r>
            <a:endParaRPr lang="zh-CN" altLang="en-US" sz="2000" b="1" dirty="0">
              <a:latin typeface="Arial" panose="020B0604020202020204" pitchFamily="34" charset="0"/>
              <a:ea typeface="黑体" panose="02010609060101010101" pitchFamily="49" charset="-122"/>
            </a:endParaRPr>
          </a:p>
        </p:txBody>
      </p:sp>
      <p:pic>
        <p:nvPicPr>
          <p:cNvPr id="12293" name="图片 2" descr="timg (6)"/>
          <p:cNvPicPr>
            <a:picLocks noChangeAspect="1"/>
          </p:cNvPicPr>
          <p:nvPr/>
        </p:nvPicPr>
        <p:blipFill>
          <a:blip r:embed="rId2">
            <a:clrChange>
              <a:clrFrom>
                <a:srgbClr val="FFFFFF"/>
              </a:clrFrom>
              <a:clrTo>
                <a:srgbClr val="FFFFFF">
                  <a:alpha val="0"/>
                </a:srgbClr>
              </a:clrTo>
            </a:clrChange>
          </a:blip>
          <a:stretch>
            <a:fillRect/>
          </a:stretch>
        </p:blipFill>
        <p:spPr>
          <a:xfrm>
            <a:off x="247650" y="2403475"/>
            <a:ext cx="3373438" cy="2530475"/>
          </a:xfrm>
          <a:prstGeom prst="rect">
            <a:avLst/>
          </a:prstGeom>
          <a:noFill/>
          <a:ln w="9525">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8" descr="57"/>
          <p:cNvPicPr>
            <a:picLocks noChangeAspect="1"/>
          </p:cNvPicPr>
          <p:nvPr/>
        </p:nvPicPr>
        <p:blipFill>
          <a:blip r:embed="rId1">
            <a:clrChange>
              <a:clrFrom>
                <a:srgbClr val="FFFFFF"/>
              </a:clrFrom>
              <a:clrTo>
                <a:srgbClr val="FFFFFF">
                  <a:alpha val="0"/>
                </a:srgbClr>
              </a:clrTo>
            </a:clrChange>
          </a:blip>
          <a:srcRect l="3410" t="3204" r="2625" b="3352"/>
          <a:stretch>
            <a:fillRect/>
          </a:stretch>
        </p:blipFill>
        <p:spPr>
          <a:xfrm>
            <a:off x="1265238" y="1658938"/>
            <a:ext cx="6894512" cy="4268787"/>
          </a:xfrm>
          <a:prstGeom prst="rect">
            <a:avLst/>
          </a:prstGeom>
          <a:noFill/>
          <a:ln w="9525">
            <a:noFill/>
          </a:ln>
        </p:spPr>
      </p:pic>
      <p:sp>
        <p:nvSpPr>
          <p:cNvPr id="3" name="Text Box 19" descr="金融10"/>
          <p:cNvSpPr txBox="1">
            <a:spLocks noChangeArrowheads="1"/>
          </p:cNvSpPr>
          <p:nvPr/>
        </p:nvSpPr>
        <p:spPr bwMode="auto">
          <a:xfrm>
            <a:off x="1576388" y="2174875"/>
            <a:ext cx="3270250" cy="400050"/>
          </a:xfrm>
          <a:prstGeom prst="rect">
            <a:avLst/>
          </a:prstGeom>
          <a:noFill/>
          <a:ln w="9525">
            <a:noFill/>
            <a:miter lim="800000"/>
          </a:ln>
          <a:effectLst/>
        </p:spPr>
        <p:txBody>
          <a:bodyPr>
            <a:spAutoFit/>
          </a:bodyPr>
          <a:lstStyle/>
          <a:p>
            <a:pPr marR="0" defTabSz="914400">
              <a:buClrTx/>
              <a:buSzTx/>
              <a:buFontTx/>
              <a:defRPr/>
            </a:pPr>
            <a:endParaRPr kumimoji="0" lang="zh-CN" altLang="en-US" sz="2000" b="1" kern="1200" cap="none" spc="0" normalizeH="0" baseline="0" noProof="0">
              <a:solidFill>
                <a:schemeClr val="tx2"/>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4" name="Text Box 20" descr="金融10"/>
          <p:cNvSpPr txBox="1">
            <a:spLocks noChangeArrowheads="1"/>
          </p:cNvSpPr>
          <p:nvPr/>
        </p:nvSpPr>
        <p:spPr bwMode="auto">
          <a:xfrm>
            <a:off x="1839913" y="3470275"/>
            <a:ext cx="5745163" cy="646113"/>
          </a:xfrm>
          <a:prstGeom prst="rect">
            <a:avLst/>
          </a:prstGeom>
          <a:noFill/>
          <a:ln w="9525">
            <a:noFill/>
            <a:miter lim="800000"/>
          </a:ln>
          <a:effectLst/>
        </p:spPr>
        <p:txBody>
          <a:bodyPr>
            <a:spAutoFit/>
          </a:bodyPr>
          <a:lstStyle/>
          <a:p>
            <a:pPr marR="0" defTabSz="914400" eaLnBrk="0" hangingPunct="0">
              <a:buClrTx/>
              <a:buSzTx/>
              <a:buFontTx/>
              <a:defRPr/>
            </a:pPr>
            <a:r>
              <a:rPr kumimoji="0" lang="zh-CN" altLang="en-US" sz="3600" b="1" kern="1200" cap="none" spc="0" normalizeH="0" baseline="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任务一  认识人力资源管理</a:t>
            </a:r>
            <a:endParaRPr kumimoji="0" lang="en-US" altLang="zh-CN" sz="3600" b="1" kern="1200" cap="none" spc="0" normalizeH="0" baseline="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Text Box 2" descr="金融10"/>
          <p:cNvSpPr txBox="1">
            <a:spLocks noChangeArrowheads="1"/>
          </p:cNvSpPr>
          <p:nvPr/>
        </p:nvSpPr>
        <p:spPr bwMode="auto">
          <a:xfrm>
            <a:off x="2268538" y="1989138"/>
            <a:ext cx="2663825" cy="396875"/>
          </a:xfrm>
          <a:prstGeom prst="rect">
            <a:avLst/>
          </a:prstGeom>
          <a:noFill/>
          <a:ln w="9525">
            <a:noFill/>
            <a:miter lim="800000"/>
          </a:ln>
          <a:effectLst/>
        </p:spPr>
        <p:txBody>
          <a:bodyPr>
            <a:spAutoFit/>
          </a:bodyPr>
          <a:lstStyle/>
          <a:p>
            <a:pPr marR="0" defTabSz="914400">
              <a:buClrTx/>
              <a:buSzTx/>
              <a:buFontTx/>
              <a:defRPr/>
            </a:pPr>
            <a:endParaRPr kumimoji="0" lang="zh-CN" altLang="en-US" sz="2000" b="1" kern="1200" cap="none" spc="0" normalizeH="0" baseline="0" noProof="0">
              <a:solidFill>
                <a:schemeClr val="tx2"/>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15362" name="Rectangle 9" descr="金融10"/>
          <p:cNvSpPr/>
          <p:nvPr/>
        </p:nvSpPr>
        <p:spPr>
          <a:xfrm>
            <a:off x="1314450" y="1368425"/>
            <a:ext cx="7416800" cy="5322888"/>
          </a:xfrm>
          <a:prstGeom prst="rect">
            <a:avLst/>
          </a:prstGeom>
          <a:blipFill rotWithShape="0">
            <a:blip/>
            <a:stretch>
              <a:fillRect/>
            </a:stretch>
          </a:blipFill>
          <a:ln w="38100" cap="flat" cmpd="dbl">
            <a:solidFill>
              <a:srgbClr val="385D8A"/>
            </a:solidFill>
            <a:prstDash val="lgDashDot"/>
            <a:miter/>
            <a:headEnd type="none" w="med" len="med"/>
            <a:tailEnd type="none" w="med" len="med"/>
          </a:ln>
        </p:spPr>
        <p:txBody>
          <a:bodyPr wrap="square" anchor="ctr">
            <a:spAutoFit/>
          </a:bodyPr>
          <a:p>
            <a:pPr eaLnBrk="0" hangingPunct="0"/>
            <a:r>
              <a:rPr lang="zh-CN" altLang="en-US" sz="2000" dirty="0">
                <a:latin typeface="黑体" panose="02010609060101010101" pitchFamily="49" charset="-122"/>
                <a:ea typeface="黑体" panose="02010609060101010101" pitchFamily="49" charset="-122"/>
              </a:rPr>
              <a:t>香格里拉的人力资源管理 </a:t>
            </a:r>
            <a:endParaRPr lang="zh-CN" altLang="en-US" sz="2000" dirty="0">
              <a:latin typeface="黑体" panose="02010609060101010101" pitchFamily="49" charset="-122"/>
              <a:ea typeface="黑体" panose="02010609060101010101" pitchFamily="49" charset="-122"/>
            </a:endParaRPr>
          </a:p>
          <a:p>
            <a:pPr eaLnBrk="0" hangingPunct="0"/>
            <a:r>
              <a:rPr lang="zh-CN" altLang="en-US" sz="2000" dirty="0">
                <a:latin typeface="黑体" panose="02010609060101010101" pitchFamily="49" charset="-122"/>
                <a:ea typeface="黑体" panose="02010609060101010101" pitchFamily="49" charset="-122"/>
              </a:rPr>
              <a:t>从</a:t>
            </a:r>
            <a:r>
              <a:rPr lang="en-US" altLang="zh-CN" sz="2000" dirty="0">
                <a:latin typeface="黑体" panose="02010609060101010101" pitchFamily="49" charset="-122"/>
                <a:ea typeface="黑体" panose="02010609060101010101" pitchFamily="49" charset="-122"/>
              </a:rPr>
              <a:t>1971</a:t>
            </a:r>
            <a:r>
              <a:rPr lang="zh-CN" altLang="en-US" sz="2000" dirty="0">
                <a:latin typeface="黑体" panose="02010609060101010101" pitchFamily="49" charset="-122"/>
                <a:ea typeface="黑体" panose="02010609060101010101" pitchFamily="49" charset="-122"/>
              </a:rPr>
              <a:t>年新加坡第一间香格里拉酒店开始，香格里拉不断向国际迈进。以香港为大本营，今天的香格里拉已成为亚洲地区最大的豪华酒店集团。关于如何帮助员工发展，香格里拉认为：酒店业是一门有关人的生意，因此要充分照顾的是酒店客人、员工和经营伙伴。以人为本，以客为先，公平、公正和透明的管理是酒店的原则。在香格里拉，大家都是领导者。即使不领导别人，也在领导自己。香格里拉深知员工是酒店最重要的资产，是酒店的内部客人，因为只有快乐的员工才能有满意的客人。香格里拉建立员工发展机制并开展各种活动，争取成为备受拥戴的雇主。如人才本地化、内部招聘、员工进行跨部门</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跨酒店培训、员工授权体系、有效的工作表现评估系统及接班人计划，等等，将酒店的事业与个人的发展更紧密地联系在一起。香格里拉还不断培养本地员工，一则确信本地人才的能力，再则重视与日俱增的国内客人，并希望通过本土化的服务吸引更多的本地客人。香格里拉对于国内市场紧锣密鼓的拓展工作更充分地说明了他们对国内客人这一巨大市场的重视。</a:t>
            </a:r>
            <a:endParaRPr lang="zh-CN" altLang="en-US" sz="2000" dirty="0">
              <a:latin typeface="黑体" panose="02010609060101010101" pitchFamily="49" charset="-122"/>
              <a:ea typeface="黑体" panose="02010609060101010101" pitchFamily="49" charset="-122"/>
            </a:endParaRPr>
          </a:p>
        </p:txBody>
      </p:sp>
      <p:sp>
        <p:nvSpPr>
          <p:cNvPr id="12291" name="WordArt 10"/>
          <p:cNvSpPr>
            <a:spLocks noTextEdit="1"/>
          </p:cNvSpPr>
          <p:nvPr/>
        </p:nvSpPr>
        <p:spPr>
          <a:xfrm rot="5400000">
            <a:off x="-1221109" y="3300727"/>
            <a:ext cx="3621409" cy="998855"/>
          </a:xfrm>
          <a:prstGeom prst="rect">
            <a:avLst/>
          </a:prstGeom>
        </p:spPr>
        <p:txBody>
          <a:bodyPr vert="eaVert" wrap="none" fromWordArt="1">
            <a:prstTxWarp prst="textCascadeUp">
              <a:avLst>
                <a:gd name="adj" fmla="val 44444"/>
              </a:avLst>
            </a:prstTxWarp>
            <a:normAutofit/>
            <a:scene3d>
              <a:camera prst="legacyPerspectiveFront">
                <a:rot lat="20520000" lon="1080000" rev="0"/>
              </a:camera>
              <a:lightRig rig="legacyHarsh2" dir="b"/>
            </a:scene3d>
            <a:sp3d extrusionH="430200" contourW="12700" prstMaterial="legacyMatte">
              <a:extrusionClr>
                <a:srgbClr val="00B0F0"/>
              </a:extrusionClr>
              <a:contourClr>
                <a:schemeClr val="accent5">
                  <a:lumMod val="50000"/>
                </a:schemeClr>
              </a:contourClr>
            </a:sp3d>
          </a:bodyPr>
          <a:p>
            <a:pPr lvl="0" algn="ctr" fontAlgn="base">
              <a:buClrTx/>
              <a:buSzTx/>
              <a:buFontTx/>
            </a:pPr>
            <a:r>
              <a:rPr lang="zh-CN" altLang="en-US" sz="3600" strike="noStrike" noProof="1">
                <a:solidFill>
                  <a:schemeClr val="accent1">
                    <a:lumMod val="60000"/>
                    <a:lumOff val="40000"/>
                  </a:schemeClr>
                </a:solidFill>
                <a:effectLst>
                  <a:glow rad="76200">
                    <a:schemeClr val="accent1">
                      <a:alpha val="61000"/>
                    </a:schemeClr>
                  </a:glow>
                  <a:outerShdw blurRad="50800" dist="50800" dir="5400000" algn="ctr" rotWithShape="0">
                    <a:schemeClr val="accent1">
                      <a:lumMod val="75000"/>
                      <a:alpha val="100000"/>
                    </a:schemeClr>
                  </a:outerShdw>
                </a:effectLst>
                <a:latin typeface="宋体" panose="02010600030101010101" pitchFamily="2" charset="-122"/>
                <a:ea typeface="宋体" panose="02010600030101010101" pitchFamily="2" charset="-122"/>
                <a:cs typeface="+mn-cs"/>
                <a:sym typeface="+mn-ea"/>
              </a:rPr>
              <a:t>任务</a:t>
            </a:r>
            <a:r>
              <a:rPr lang="zh-CN" altLang="en-US" sz="3600" strike="noStrike" noProof="1">
                <a:solidFill>
                  <a:schemeClr val="accent1">
                    <a:lumMod val="60000"/>
                    <a:lumOff val="40000"/>
                  </a:schemeClr>
                </a:solidFill>
                <a:effectLst>
                  <a:glow rad="76200">
                    <a:schemeClr val="accent1">
                      <a:alpha val="61000"/>
                    </a:schemeClr>
                  </a:glow>
                  <a:outerShdw blurRad="50800" dist="50800" dir="5400000" algn="ctr" rotWithShape="0">
                    <a:schemeClr val="accent1">
                      <a:lumMod val="75000"/>
                      <a:alpha val="100000"/>
                    </a:schemeClr>
                  </a:outerShdw>
                </a:effectLst>
                <a:latin typeface="宋体" panose="02010600030101010101" pitchFamily="2" charset="-122"/>
                <a:ea typeface="宋体" panose="02010600030101010101" pitchFamily="2" charset="-122"/>
                <a:cs typeface="+mn-cs"/>
                <a:sym typeface="+mn-ea"/>
              </a:rPr>
              <a:t>情境</a:t>
            </a:r>
            <a:endParaRPr lang="zh-CN" altLang="en-US" sz="3600" strike="noStrike" noProof="1">
              <a:solidFill>
                <a:schemeClr val="accent1">
                  <a:lumMod val="60000"/>
                  <a:lumOff val="40000"/>
                </a:schemeClr>
              </a:solidFill>
              <a:effectLst>
                <a:glow rad="76200">
                  <a:schemeClr val="accent1">
                    <a:alpha val="61000"/>
                  </a:schemeClr>
                </a:glow>
                <a:outerShdw blurRad="50800" dist="50800" dir="5400000" algn="ctr" rotWithShape="0">
                  <a:schemeClr val="accent1">
                    <a:lumMod val="75000"/>
                    <a:alpha val="100000"/>
                  </a:schemeClr>
                </a:outerShdw>
              </a:effectLst>
              <a:latin typeface="宋体" panose="02010600030101010101" pitchFamily="2" charset="-122"/>
              <a:sym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WordArt 4"/>
          <p:cNvSpPr>
            <a:spLocks noTextEdit="1"/>
          </p:cNvSpPr>
          <p:nvPr/>
        </p:nvSpPr>
        <p:spPr>
          <a:xfrm rot="5400000">
            <a:off x="-1130935" y="3236593"/>
            <a:ext cx="3543931" cy="1016635"/>
          </a:xfrm>
          <a:prstGeom prst="rect">
            <a:avLst/>
          </a:prstGeom>
        </p:spPr>
        <p:txBody>
          <a:bodyPr vert="eaVert" wrap="none" fromWordArt="1">
            <a:prstTxWarp prst="textCascadeUp">
              <a:avLst>
                <a:gd name="adj" fmla="val 44444"/>
              </a:avLst>
            </a:prstTxWarp>
            <a:normAutofit/>
            <a:scene3d>
              <a:camera prst="legacyPerspectiveFront">
                <a:rot lat="20520000" lon="1080000" rev="0"/>
              </a:camera>
              <a:lightRig rig="legacyHarsh2" dir="b"/>
            </a:scene3d>
            <a:sp3d extrusionH="430200" contourW="12700" prstMaterial="legacyMatte">
              <a:extrusionClr>
                <a:srgbClr val="00B0F0"/>
              </a:extrusionClr>
              <a:contourClr>
                <a:schemeClr val="accent5">
                  <a:lumMod val="50000"/>
                </a:schemeClr>
              </a:contourClr>
            </a:sp3d>
          </a:bodyPr>
          <a:p>
            <a:pPr algn="ctr" fontAlgn="base"/>
            <a:r>
              <a:rPr lang="zh-CN" altLang="en-US" sz="3600" strike="noStrike" noProof="1">
                <a:solidFill>
                  <a:schemeClr val="accent1">
                    <a:lumMod val="60000"/>
                    <a:lumOff val="40000"/>
                  </a:schemeClr>
                </a:solidFill>
                <a:effectLst>
                  <a:glow rad="76200">
                    <a:schemeClr val="accent1">
                      <a:alpha val="61000"/>
                    </a:schemeClr>
                  </a:glow>
                  <a:outerShdw blurRad="50800" dist="50800" dir="5400000" algn="ctr" rotWithShape="0">
                    <a:schemeClr val="accent1">
                      <a:lumMod val="75000"/>
                      <a:alpha val="100000"/>
                    </a:schemeClr>
                  </a:outerShdw>
                </a:effectLst>
                <a:latin typeface="宋体" panose="02010600030101010101" pitchFamily="2" charset="-122"/>
                <a:ea typeface="宋体" panose="02010600030101010101" pitchFamily="2" charset="-122"/>
                <a:cs typeface="+mn-cs"/>
              </a:rPr>
              <a:t>任务分析</a:t>
            </a:r>
            <a:endParaRPr lang="zh-CN" altLang="en-US" sz="3600" strike="noStrike" noProof="1">
              <a:solidFill>
                <a:schemeClr val="accent1">
                  <a:lumMod val="60000"/>
                  <a:lumOff val="40000"/>
                </a:schemeClr>
              </a:solidFill>
              <a:effectLst>
                <a:glow rad="76200">
                  <a:schemeClr val="accent1">
                    <a:alpha val="61000"/>
                  </a:schemeClr>
                </a:glow>
                <a:outerShdw blurRad="50800" dist="50800" dir="5400000" algn="ctr" rotWithShape="0">
                  <a:schemeClr val="accent1">
                    <a:lumMod val="75000"/>
                    <a:alpha val="100000"/>
                  </a:schemeClr>
                </a:outerShdw>
              </a:effectLst>
              <a:latin typeface="宋体" panose="02010600030101010101" pitchFamily="2" charset="-122"/>
              <a:ea typeface="宋体" panose="02010600030101010101" pitchFamily="2" charset="-122"/>
            </a:endParaRPr>
          </a:p>
        </p:txBody>
      </p:sp>
      <p:grpSp>
        <p:nvGrpSpPr>
          <p:cNvPr id="16386" name="组合 1"/>
          <p:cNvGrpSpPr/>
          <p:nvPr/>
        </p:nvGrpSpPr>
        <p:grpSpPr>
          <a:xfrm>
            <a:off x="1419225" y="1285875"/>
            <a:ext cx="7429500" cy="5345113"/>
            <a:chOff x="962" y="2792"/>
            <a:chExt cx="12813" cy="7314"/>
          </a:xfrm>
        </p:grpSpPr>
        <p:sp>
          <p:nvSpPr>
            <p:cNvPr id="16387" name="未知" descr="colored_paper2">
              <a:hlinkClick r:id="" action="ppaction://hlinkshowjump?jump=nextslide"/>
            </p:cNvPr>
            <p:cNvSpPr/>
            <p:nvPr/>
          </p:nvSpPr>
          <p:spPr>
            <a:xfrm>
              <a:off x="962" y="2792"/>
              <a:ext cx="12812" cy="691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5585" h="7200">
                  <a:moveTo>
                    <a:pt x="119" y="70"/>
                  </a:moveTo>
                  <a:lnTo>
                    <a:pt x="685" y="305"/>
                  </a:lnTo>
                  <a:lnTo>
                    <a:pt x="1463" y="70"/>
                  </a:lnTo>
                  <a:lnTo>
                    <a:pt x="1886" y="305"/>
                  </a:lnTo>
                  <a:lnTo>
                    <a:pt x="2687" y="24"/>
                  </a:lnTo>
                  <a:lnTo>
                    <a:pt x="3182" y="351"/>
                  </a:lnTo>
                  <a:lnTo>
                    <a:pt x="4124" y="0"/>
                  </a:lnTo>
                  <a:lnTo>
                    <a:pt x="4501" y="351"/>
                  </a:lnTo>
                  <a:lnTo>
                    <a:pt x="5420" y="46"/>
                  </a:lnTo>
                  <a:lnTo>
                    <a:pt x="5361" y="598"/>
                  </a:lnTo>
                  <a:lnTo>
                    <a:pt x="5538" y="938"/>
                  </a:lnTo>
                  <a:lnTo>
                    <a:pt x="5396" y="1454"/>
                  </a:lnTo>
                  <a:lnTo>
                    <a:pt x="5585" y="2182"/>
                  </a:lnTo>
                  <a:lnTo>
                    <a:pt x="5361" y="2636"/>
                  </a:lnTo>
                  <a:lnTo>
                    <a:pt x="5585" y="3587"/>
                  </a:lnTo>
                  <a:lnTo>
                    <a:pt x="5349" y="4407"/>
                  </a:lnTo>
                  <a:lnTo>
                    <a:pt x="5479" y="5323"/>
                  </a:lnTo>
                  <a:lnTo>
                    <a:pt x="5349" y="6003"/>
                  </a:lnTo>
                  <a:lnTo>
                    <a:pt x="5514" y="6543"/>
                  </a:lnTo>
                  <a:lnTo>
                    <a:pt x="5409" y="6753"/>
                  </a:lnTo>
                  <a:lnTo>
                    <a:pt x="5490" y="7083"/>
                  </a:lnTo>
                  <a:lnTo>
                    <a:pt x="4972" y="6919"/>
                  </a:lnTo>
                  <a:lnTo>
                    <a:pt x="4360" y="7154"/>
                  </a:lnTo>
                  <a:lnTo>
                    <a:pt x="4124" y="7001"/>
                  </a:lnTo>
                  <a:lnTo>
                    <a:pt x="3393" y="7200"/>
                  </a:lnTo>
                  <a:lnTo>
                    <a:pt x="2839" y="6977"/>
                  </a:lnTo>
                  <a:lnTo>
                    <a:pt x="2098" y="7154"/>
                  </a:lnTo>
                  <a:lnTo>
                    <a:pt x="1379" y="6919"/>
                  </a:lnTo>
                  <a:lnTo>
                    <a:pt x="414" y="7119"/>
                  </a:lnTo>
                  <a:lnTo>
                    <a:pt x="236" y="6919"/>
                  </a:lnTo>
                  <a:lnTo>
                    <a:pt x="165" y="6801"/>
                  </a:lnTo>
                  <a:lnTo>
                    <a:pt x="0" y="6260"/>
                  </a:lnTo>
                  <a:lnTo>
                    <a:pt x="260" y="5510"/>
                  </a:lnTo>
                  <a:lnTo>
                    <a:pt x="48" y="4525"/>
                  </a:lnTo>
                  <a:lnTo>
                    <a:pt x="165" y="3751"/>
                  </a:lnTo>
                  <a:lnTo>
                    <a:pt x="24" y="3023"/>
                  </a:lnTo>
                  <a:lnTo>
                    <a:pt x="189" y="2439"/>
                  </a:lnTo>
                  <a:lnTo>
                    <a:pt x="48" y="1877"/>
                  </a:lnTo>
                  <a:lnTo>
                    <a:pt x="189" y="985"/>
                  </a:lnTo>
                  <a:lnTo>
                    <a:pt x="119" y="70"/>
                  </a:lnTo>
                  <a:close/>
                </a:path>
              </a:pathLst>
            </a:custGeom>
            <a:blipFill rotWithShape="1">
              <a:blip r:embed="rId1">
                <a:alphaModFix amt="82999"/>
              </a:blip>
            </a:blipFill>
            <a:ln w="9525">
              <a:noFill/>
            </a:ln>
          </p:spPr>
          <p:txBody>
            <a:bodyPr/>
            <a:p>
              <a:endParaRPr lang="zh-CN" altLang="en-US"/>
            </a:p>
          </p:txBody>
        </p:sp>
        <p:sp>
          <p:nvSpPr>
            <p:cNvPr id="16388" name="Text Box 9" descr="金融10"/>
            <p:cNvSpPr txBox="1"/>
            <p:nvPr/>
          </p:nvSpPr>
          <p:spPr>
            <a:xfrm>
              <a:off x="1388" y="3033"/>
              <a:ext cx="12135" cy="7073"/>
            </a:xfrm>
            <a:prstGeom prst="rect">
              <a:avLst/>
            </a:prstGeom>
            <a:noFill/>
            <a:ln w="9525">
              <a:noFill/>
            </a:ln>
          </p:spPr>
          <p:txBody>
            <a:bodyPr wrap="square" anchor="t">
              <a:spAutoFit/>
            </a:bodyPr>
            <a:p>
              <a:pPr eaLnBrk="0" hangingPunct="0"/>
              <a:r>
                <a:rPr lang="zh-CN" altLang="en-US" sz="2000" dirty="0">
                  <a:latin typeface="Arial" panose="020B0604020202020204" pitchFamily="34" charset="0"/>
                  <a:ea typeface="黑体" panose="02010609060101010101" pitchFamily="49" charset="-122"/>
                </a:rPr>
                <a:t>人力资源被当作企业的一项资产来进行管理，而不仅仅是流动的工具。人力资源作为企业保持长久的竞争优势的一种战略性资源，能够比其他的竞争手段更为有效，因为它的管理实践是非常难以看见和难以模仿的。人力资源部门还应该特别关注企业文化对员工的影响，隐含的文化网络和系统对员工往往有着更深层的影响。在企业不断提高竞争力和努力完成各种使命的过程中，人力资源管理起着至关重要的作用。以上案例是具有典型的服务业行人力资源管理案例。它说明：香格里拉酒店的人力资源管理理念是视“员工是酒店最重要的资产”，承认提供让顾客满意的服务来自于“快乐的员工”。酒店本身是不会带来财富，只有通过酒店的灵魂也是最宝贵的资产“员工”提供人性化的服务才能实现价值。“只有让员工始终快乐”，酒店的高附加价值才源源不断的创造出来。其实，人性化的人力资源管理这才是香格里拉在经营中的竞争优势。</a:t>
              </a:r>
              <a:endParaRPr lang="zh-CN" altLang="en-US" sz="2000" dirty="0">
                <a:latin typeface="Arial" panose="020B0604020202020204" pitchFamily="34" charset="0"/>
                <a:ea typeface="黑体" panose="02010609060101010101" pitchFamily="49" charset="-122"/>
              </a:endParaRPr>
            </a:p>
            <a:p>
              <a:pPr eaLnBrk="0" hangingPunct="0">
                <a:spcBef>
                  <a:spcPct val="50000"/>
                </a:spcBef>
              </a:pPr>
              <a:endParaRPr lang="zh-CN" altLang="en-US" sz="2000" dirty="0">
                <a:latin typeface="Arial" panose="020B0604020202020204" pitchFamily="34" charset="0"/>
                <a:ea typeface="黑体" panose="02010609060101010101" pitchFamily="49" charset="-122"/>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347"/>
          <p:cNvSpPr/>
          <p:nvPr/>
        </p:nvSpPr>
        <p:spPr>
          <a:xfrm>
            <a:off x="1462088" y="1557338"/>
            <a:ext cx="41767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strike="noStrike" noProof="1" dirty="0">
                <a:solidFill>
                  <a:schemeClr val="tx2"/>
                </a:solidFill>
                <a:latin typeface="Times New Roman" panose="02020603050405020304" pitchFamily="18" charset="0"/>
                <a:ea typeface="黑体" panose="02010609060101010101" pitchFamily="49" charset="-122"/>
              </a:rPr>
              <a:t>一、人力资源及其相关的概念</a:t>
            </a:r>
            <a:endParaRPr lang="zh-CN" altLang="en-US" sz="2400" strike="noStrike" noProof="1" dirty="0">
              <a:solidFill>
                <a:schemeClr val="tx2"/>
              </a:solidFill>
              <a:latin typeface="Times New Roman" panose="02020603050405020304" pitchFamily="18" charset="0"/>
              <a:ea typeface="黑体" panose="02010609060101010101" pitchFamily="49" charset="-122"/>
            </a:endParaRPr>
          </a:p>
        </p:txBody>
      </p:sp>
      <p:sp>
        <p:nvSpPr>
          <p:cNvPr id="103431" name="Rectangle 7"/>
          <p:cNvSpPr/>
          <p:nvPr/>
        </p:nvSpPr>
        <p:spPr>
          <a:xfrm>
            <a:off x="1462088" y="2301875"/>
            <a:ext cx="3097213" cy="57785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0">
            <a:flatTx/>
          </a:bodyPr>
          <a:p>
            <a:pPr marL="571500" indent="-571500" eaLnBrk="0" fontAlgn="base" hangingPunct="0">
              <a:lnSpc>
                <a:spcPct val="90000"/>
              </a:lnSpc>
            </a:pPr>
            <a:r>
              <a:rPr lang="zh-CN" altLang="en-US" sz="2000" b="1" strike="noStrike" noProof="1" dirty="0">
                <a:solidFill>
                  <a:schemeClr val="tx2"/>
                </a:solidFill>
                <a:latin typeface="Times New Roman" panose="02020603050405020304" pitchFamily="18" charset="0"/>
                <a:ea typeface="黑体" panose="02010609060101010101" pitchFamily="49" charset="-122"/>
              </a:rPr>
              <a:t>（一）人力资源的概念</a:t>
            </a:r>
            <a:endParaRPr lang="zh-CN" altLang="en-US" sz="2000" b="1" strike="noStrike" noProof="1" dirty="0">
              <a:solidFill>
                <a:schemeClr val="tx2"/>
              </a:solidFill>
              <a:latin typeface="Times New Roman" panose="02020603050405020304" pitchFamily="18" charset="0"/>
              <a:ea typeface="黑体" panose="02010609060101010101" pitchFamily="49" charset="-122"/>
            </a:endParaRPr>
          </a:p>
        </p:txBody>
      </p:sp>
      <p:grpSp>
        <p:nvGrpSpPr>
          <p:cNvPr id="2" name="Group 8"/>
          <p:cNvGrpSpPr/>
          <p:nvPr/>
        </p:nvGrpSpPr>
        <p:grpSpPr>
          <a:xfrm>
            <a:off x="1119188" y="2976563"/>
            <a:ext cx="6521450" cy="3475037"/>
            <a:chOff x="0" y="0"/>
            <a:chExt cx="11567" cy="6352"/>
          </a:xfrm>
        </p:grpSpPr>
        <p:grpSp>
          <p:nvGrpSpPr>
            <p:cNvPr id="17412" name="Group 9"/>
            <p:cNvGrpSpPr/>
            <p:nvPr/>
          </p:nvGrpSpPr>
          <p:grpSpPr>
            <a:xfrm>
              <a:off x="0" y="0"/>
              <a:ext cx="4422" cy="6352"/>
              <a:chOff x="0" y="0"/>
              <a:chExt cx="5187" cy="7459"/>
            </a:xfrm>
          </p:grpSpPr>
          <p:sp>
            <p:nvSpPr>
              <p:cNvPr id="17413" name="AutoShape 2"/>
              <p:cNvSpPr/>
              <p:nvPr/>
            </p:nvSpPr>
            <p:spPr>
              <a:xfrm flipH="1">
                <a:off x="3555" y="1453"/>
                <a:ext cx="1567" cy="1315"/>
              </a:xfrm>
              <a:prstGeom prst="curvedRightArrow">
                <a:avLst>
                  <a:gd name="adj1" fmla="val 16541"/>
                  <a:gd name="adj2" fmla="val 38977"/>
                  <a:gd name="adj3" fmla="val 33790"/>
                </a:avLst>
              </a:prstGeom>
              <a:gradFill rotWithShape="1">
                <a:gsLst>
                  <a:gs pos="0">
                    <a:srgbClr val="03D4A8">
                      <a:alpha val="100000"/>
                    </a:srgbClr>
                  </a:gs>
                  <a:gs pos="25000">
                    <a:srgbClr val="21D6E0">
                      <a:alpha val="100000"/>
                    </a:srgbClr>
                  </a:gs>
                  <a:gs pos="75000">
                    <a:srgbClr val="0087E6">
                      <a:alpha val="100000"/>
                    </a:srgbClr>
                  </a:gs>
                  <a:gs pos="100000">
                    <a:srgbClr val="005CBF">
                      <a:alpha val="100000"/>
                    </a:srgbClr>
                  </a:gs>
                </a:gsLst>
                <a:lin ang="0" scaled="1"/>
                <a:tileRect/>
              </a:gra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sp>
            <p:nvSpPr>
              <p:cNvPr id="17414" name="AutoShape 3"/>
              <p:cNvSpPr/>
              <p:nvPr/>
            </p:nvSpPr>
            <p:spPr>
              <a:xfrm>
                <a:off x="552" y="1510"/>
                <a:ext cx="1568" cy="1315"/>
              </a:xfrm>
              <a:prstGeom prst="curvedRightArrow">
                <a:avLst>
                  <a:gd name="adj1" fmla="val 19584"/>
                  <a:gd name="adj2" fmla="val 44676"/>
                  <a:gd name="adj3" fmla="val 33618"/>
                </a:avLst>
              </a:prstGeom>
              <a:gradFill rotWithShape="1">
                <a:gsLst>
                  <a:gs pos="0">
                    <a:srgbClr val="03D4A8">
                      <a:alpha val="100000"/>
                    </a:srgbClr>
                  </a:gs>
                  <a:gs pos="25000">
                    <a:srgbClr val="21D6E0">
                      <a:alpha val="100000"/>
                    </a:srgbClr>
                  </a:gs>
                  <a:gs pos="75000">
                    <a:srgbClr val="0087E6">
                      <a:alpha val="100000"/>
                    </a:srgbClr>
                  </a:gs>
                  <a:gs pos="100000">
                    <a:srgbClr val="005CBF">
                      <a:alpha val="100000"/>
                    </a:srgbClr>
                  </a:gs>
                </a:gsLst>
                <a:lin ang="0" scaled="1"/>
                <a:tileRect/>
              </a:grad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grpSp>
            <p:nvGrpSpPr>
              <p:cNvPr id="17415" name="Group 12"/>
              <p:cNvGrpSpPr/>
              <p:nvPr/>
            </p:nvGrpSpPr>
            <p:grpSpPr>
              <a:xfrm>
                <a:off x="457" y="3095"/>
                <a:ext cx="4730" cy="4365"/>
                <a:chOff x="0" y="0"/>
                <a:chExt cx="3780" cy="3490"/>
              </a:xfrm>
            </p:grpSpPr>
            <p:grpSp>
              <p:nvGrpSpPr>
                <p:cNvPr id="17416" name="Group 13"/>
                <p:cNvGrpSpPr/>
                <p:nvPr/>
              </p:nvGrpSpPr>
              <p:grpSpPr>
                <a:xfrm>
                  <a:off x="220" y="1497"/>
                  <a:ext cx="3406" cy="1993"/>
                  <a:chOff x="0" y="0"/>
                  <a:chExt cx="3406" cy="1993"/>
                </a:xfrm>
              </p:grpSpPr>
              <p:sp>
                <p:nvSpPr>
                  <p:cNvPr id="17417" name="Freeform 6"/>
                  <p:cNvSpPr/>
                  <p:nvPr/>
                </p:nvSpPr>
                <p:spPr>
                  <a:xfrm>
                    <a:off x="0" y="671"/>
                    <a:ext cx="1338" cy="1322"/>
                  </a:xfrm>
                  <a:custGeom>
                    <a:avLst/>
                    <a:gdLst/>
                    <a:ahLst/>
                    <a:cxnLst>
                      <a:cxn ang="0">
                        <a:pos x="68" y="367"/>
                      </a:cxn>
                      <a:cxn ang="0">
                        <a:pos x="1603" y="1322"/>
                      </a:cxn>
                      <a:cxn ang="0">
                        <a:pos x="1603" y="974"/>
                      </a:cxn>
                      <a:cxn ang="0">
                        <a:pos x="0" y="0"/>
                      </a:cxn>
                      <a:cxn ang="0">
                        <a:pos x="68" y="367"/>
                      </a:cxn>
                    </a:cxnLst>
                    <a:pathLst>
                      <a:path w="1323" h="1322">
                        <a:moveTo>
                          <a:pt x="51" y="367"/>
                        </a:moveTo>
                        <a:lnTo>
                          <a:pt x="1323" y="1322"/>
                        </a:lnTo>
                        <a:lnTo>
                          <a:pt x="1323" y="974"/>
                        </a:lnTo>
                        <a:lnTo>
                          <a:pt x="0" y="0"/>
                        </a:lnTo>
                        <a:lnTo>
                          <a:pt x="51" y="367"/>
                        </a:lnTo>
                        <a:close/>
                      </a:path>
                    </a:pathLst>
                  </a:custGeom>
                  <a:solidFill>
                    <a:srgbClr val="808080"/>
                  </a:solidFill>
                  <a:ln w="9525">
                    <a:noFill/>
                  </a:ln>
                </p:spPr>
                <p:txBody>
                  <a:bodyPr/>
                  <a:p>
                    <a:endParaRPr lang="zh-CN" altLang="en-US"/>
                  </a:p>
                </p:txBody>
              </p:sp>
              <p:sp>
                <p:nvSpPr>
                  <p:cNvPr id="17418" name="Freeform 7"/>
                  <p:cNvSpPr/>
                  <p:nvPr/>
                </p:nvSpPr>
                <p:spPr>
                  <a:xfrm>
                    <a:off x="1323" y="569"/>
                    <a:ext cx="2083" cy="1418"/>
                  </a:xfrm>
                  <a:custGeom>
                    <a:avLst/>
                    <a:gdLst/>
                    <a:ahLst/>
                    <a:cxnLst>
                      <a:cxn ang="0">
                        <a:pos x="0" y="1070"/>
                      </a:cxn>
                      <a:cxn ang="0">
                        <a:pos x="2083" y="0"/>
                      </a:cxn>
                      <a:cxn ang="0">
                        <a:pos x="2045" y="355"/>
                      </a:cxn>
                      <a:cxn ang="0">
                        <a:pos x="7" y="1418"/>
                      </a:cxn>
                      <a:cxn ang="0">
                        <a:pos x="0" y="1070"/>
                      </a:cxn>
                    </a:cxnLst>
                    <a:pathLst>
                      <a:path w="2083" h="1418">
                        <a:moveTo>
                          <a:pt x="0" y="1070"/>
                        </a:moveTo>
                        <a:lnTo>
                          <a:pt x="2083" y="0"/>
                        </a:lnTo>
                        <a:lnTo>
                          <a:pt x="2045" y="355"/>
                        </a:lnTo>
                        <a:lnTo>
                          <a:pt x="7" y="1418"/>
                        </a:lnTo>
                        <a:lnTo>
                          <a:pt x="0" y="1070"/>
                        </a:lnTo>
                        <a:close/>
                      </a:path>
                    </a:pathLst>
                  </a:custGeom>
                  <a:solidFill>
                    <a:schemeClr val="hlink"/>
                  </a:solidFill>
                  <a:ln w="9525">
                    <a:noFill/>
                  </a:ln>
                </p:spPr>
                <p:txBody>
                  <a:bodyPr/>
                  <a:p>
                    <a:endParaRPr lang="zh-CN" altLang="en-US"/>
                  </a:p>
                </p:txBody>
              </p:sp>
              <p:sp>
                <p:nvSpPr>
                  <p:cNvPr id="17419" name="Freeform 8"/>
                  <p:cNvSpPr/>
                  <p:nvPr/>
                </p:nvSpPr>
                <p:spPr>
                  <a:xfrm>
                    <a:off x="0" y="0"/>
                    <a:ext cx="3406" cy="1639"/>
                  </a:xfrm>
                  <a:custGeom>
                    <a:avLst/>
                    <a:gdLst/>
                    <a:ahLst/>
                    <a:cxnLst>
                      <a:cxn ang="0">
                        <a:pos x="1323" y="1639"/>
                      </a:cxn>
                      <a:cxn ang="0">
                        <a:pos x="0" y="671"/>
                      </a:cxn>
                      <a:cxn ang="0">
                        <a:pos x="1969" y="0"/>
                      </a:cxn>
                      <a:cxn ang="0">
                        <a:pos x="3406" y="569"/>
                      </a:cxn>
                      <a:cxn ang="0">
                        <a:pos x="1323" y="1639"/>
                      </a:cxn>
                    </a:cxnLst>
                    <a:pathLst>
                      <a:path w="3406" h="1639">
                        <a:moveTo>
                          <a:pt x="1323" y="1639"/>
                        </a:moveTo>
                        <a:lnTo>
                          <a:pt x="0" y="671"/>
                        </a:lnTo>
                        <a:lnTo>
                          <a:pt x="1969" y="0"/>
                        </a:lnTo>
                        <a:lnTo>
                          <a:pt x="3406" y="569"/>
                        </a:lnTo>
                        <a:lnTo>
                          <a:pt x="1323" y="1639"/>
                        </a:lnTo>
                        <a:close/>
                      </a:path>
                    </a:pathLst>
                  </a:custGeom>
                  <a:solidFill>
                    <a:srgbClr val="969696"/>
                  </a:solidFill>
                  <a:ln w="9525">
                    <a:noFill/>
                  </a:ln>
                </p:spPr>
                <p:txBody>
                  <a:bodyPr/>
                  <a:p>
                    <a:endParaRPr lang="zh-CN" altLang="en-US"/>
                  </a:p>
                </p:txBody>
              </p:sp>
            </p:grpSp>
            <p:grpSp>
              <p:nvGrpSpPr>
                <p:cNvPr id="17420" name="Group 17"/>
                <p:cNvGrpSpPr/>
                <p:nvPr/>
              </p:nvGrpSpPr>
              <p:grpSpPr>
                <a:xfrm>
                  <a:off x="147" y="1010"/>
                  <a:ext cx="3527" cy="1993"/>
                  <a:chOff x="0" y="0"/>
                  <a:chExt cx="3406" cy="1993"/>
                </a:xfrm>
              </p:grpSpPr>
              <p:sp>
                <p:nvSpPr>
                  <p:cNvPr id="17421" name="Freeform 10"/>
                  <p:cNvSpPr/>
                  <p:nvPr/>
                </p:nvSpPr>
                <p:spPr>
                  <a:xfrm>
                    <a:off x="0" y="671"/>
                    <a:ext cx="1338" cy="1322"/>
                  </a:xfrm>
                  <a:custGeom>
                    <a:avLst/>
                    <a:gdLst/>
                    <a:ahLst/>
                    <a:cxnLst>
                      <a:cxn ang="0">
                        <a:pos x="68" y="367"/>
                      </a:cxn>
                      <a:cxn ang="0">
                        <a:pos x="1603" y="1322"/>
                      </a:cxn>
                      <a:cxn ang="0">
                        <a:pos x="1603" y="974"/>
                      </a:cxn>
                      <a:cxn ang="0">
                        <a:pos x="0" y="0"/>
                      </a:cxn>
                      <a:cxn ang="0">
                        <a:pos x="68" y="367"/>
                      </a:cxn>
                    </a:cxnLst>
                    <a:pathLst>
                      <a:path w="1323" h="1322">
                        <a:moveTo>
                          <a:pt x="51" y="367"/>
                        </a:moveTo>
                        <a:lnTo>
                          <a:pt x="1323" y="1322"/>
                        </a:lnTo>
                        <a:lnTo>
                          <a:pt x="1323" y="974"/>
                        </a:lnTo>
                        <a:lnTo>
                          <a:pt x="0" y="0"/>
                        </a:lnTo>
                        <a:lnTo>
                          <a:pt x="51" y="367"/>
                        </a:lnTo>
                        <a:close/>
                      </a:path>
                    </a:pathLst>
                  </a:custGeom>
                  <a:solidFill>
                    <a:srgbClr val="B2B2B2"/>
                  </a:solidFill>
                  <a:ln w="9525">
                    <a:noFill/>
                  </a:ln>
                </p:spPr>
                <p:txBody>
                  <a:bodyPr/>
                  <a:p>
                    <a:endParaRPr lang="zh-CN" altLang="en-US"/>
                  </a:p>
                </p:txBody>
              </p:sp>
              <p:sp>
                <p:nvSpPr>
                  <p:cNvPr id="17422" name="Freeform 11"/>
                  <p:cNvSpPr/>
                  <p:nvPr/>
                </p:nvSpPr>
                <p:spPr>
                  <a:xfrm>
                    <a:off x="1323" y="569"/>
                    <a:ext cx="2083" cy="1418"/>
                  </a:xfrm>
                  <a:custGeom>
                    <a:avLst/>
                    <a:gdLst/>
                    <a:ahLst/>
                    <a:cxnLst>
                      <a:cxn ang="0">
                        <a:pos x="0" y="1070"/>
                      </a:cxn>
                      <a:cxn ang="0">
                        <a:pos x="2083" y="0"/>
                      </a:cxn>
                      <a:cxn ang="0">
                        <a:pos x="2045" y="355"/>
                      </a:cxn>
                      <a:cxn ang="0">
                        <a:pos x="7" y="1418"/>
                      </a:cxn>
                      <a:cxn ang="0">
                        <a:pos x="0" y="1070"/>
                      </a:cxn>
                    </a:cxnLst>
                    <a:pathLst>
                      <a:path w="2083" h="1418">
                        <a:moveTo>
                          <a:pt x="0" y="1070"/>
                        </a:moveTo>
                        <a:lnTo>
                          <a:pt x="2083" y="0"/>
                        </a:lnTo>
                        <a:lnTo>
                          <a:pt x="2045" y="355"/>
                        </a:lnTo>
                        <a:lnTo>
                          <a:pt x="7" y="1418"/>
                        </a:lnTo>
                        <a:lnTo>
                          <a:pt x="0" y="1070"/>
                        </a:lnTo>
                        <a:close/>
                      </a:path>
                    </a:pathLst>
                  </a:custGeom>
                  <a:solidFill>
                    <a:schemeClr val="accent1"/>
                  </a:solidFill>
                  <a:ln w="9525">
                    <a:noFill/>
                  </a:ln>
                </p:spPr>
                <p:txBody>
                  <a:bodyPr/>
                  <a:p>
                    <a:endParaRPr lang="zh-CN" altLang="en-US"/>
                  </a:p>
                </p:txBody>
              </p:sp>
              <p:sp>
                <p:nvSpPr>
                  <p:cNvPr id="17423" name="Freeform 12"/>
                  <p:cNvSpPr/>
                  <p:nvPr/>
                </p:nvSpPr>
                <p:spPr>
                  <a:xfrm>
                    <a:off x="0" y="0"/>
                    <a:ext cx="3406" cy="1639"/>
                  </a:xfrm>
                  <a:custGeom>
                    <a:avLst/>
                    <a:gdLst/>
                    <a:ahLst/>
                    <a:cxnLst>
                      <a:cxn ang="0">
                        <a:pos x="1323" y="1639"/>
                      </a:cxn>
                      <a:cxn ang="0">
                        <a:pos x="0" y="671"/>
                      </a:cxn>
                      <a:cxn ang="0">
                        <a:pos x="1969" y="0"/>
                      </a:cxn>
                      <a:cxn ang="0">
                        <a:pos x="3406" y="569"/>
                      </a:cxn>
                      <a:cxn ang="0">
                        <a:pos x="1323" y="1639"/>
                      </a:cxn>
                    </a:cxnLst>
                    <a:pathLst>
                      <a:path w="3406" h="1639">
                        <a:moveTo>
                          <a:pt x="1323" y="1639"/>
                        </a:moveTo>
                        <a:lnTo>
                          <a:pt x="0" y="671"/>
                        </a:lnTo>
                        <a:lnTo>
                          <a:pt x="1969" y="0"/>
                        </a:lnTo>
                        <a:lnTo>
                          <a:pt x="3406" y="569"/>
                        </a:lnTo>
                        <a:lnTo>
                          <a:pt x="1323" y="1639"/>
                        </a:lnTo>
                        <a:close/>
                      </a:path>
                    </a:pathLst>
                  </a:custGeom>
                  <a:solidFill>
                    <a:srgbClr val="B4B4B4"/>
                  </a:solidFill>
                  <a:ln w="9525">
                    <a:noFill/>
                  </a:ln>
                </p:spPr>
                <p:txBody>
                  <a:bodyPr/>
                  <a:p>
                    <a:endParaRPr lang="zh-CN" altLang="en-US"/>
                  </a:p>
                </p:txBody>
              </p:sp>
            </p:grpSp>
            <p:grpSp>
              <p:nvGrpSpPr>
                <p:cNvPr id="17424" name="Group 21"/>
                <p:cNvGrpSpPr/>
                <p:nvPr/>
              </p:nvGrpSpPr>
              <p:grpSpPr>
                <a:xfrm>
                  <a:off x="73" y="506"/>
                  <a:ext cx="3653" cy="1993"/>
                  <a:chOff x="0" y="0"/>
                  <a:chExt cx="3406" cy="1993"/>
                </a:xfrm>
              </p:grpSpPr>
              <p:sp>
                <p:nvSpPr>
                  <p:cNvPr id="17425" name="Freeform 14"/>
                  <p:cNvSpPr/>
                  <p:nvPr/>
                </p:nvSpPr>
                <p:spPr>
                  <a:xfrm>
                    <a:off x="0" y="671"/>
                    <a:ext cx="1338" cy="1322"/>
                  </a:xfrm>
                  <a:custGeom>
                    <a:avLst/>
                    <a:gdLst/>
                    <a:ahLst/>
                    <a:cxnLst>
                      <a:cxn ang="0">
                        <a:pos x="68" y="367"/>
                      </a:cxn>
                      <a:cxn ang="0">
                        <a:pos x="1603" y="1322"/>
                      </a:cxn>
                      <a:cxn ang="0">
                        <a:pos x="1603" y="974"/>
                      </a:cxn>
                      <a:cxn ang="0">
                        <a:pos x="0" y="0"/>
                      </a:cxn>
                      <a:cxn ang="0">
                        <a:pos x="68" y="367"/>
                      </a:cxn>
                    </a:cxnLst>
                    <a:pathLst>
                      <a:path w="1323" h="1322">
                        <a:moveTo>
                          <a:pt x="51" y="367"/>
                        </a:moveTo>
                        <a:lnTo>
                          <a:pt x="1323" y="1322"/>
                        </a:lnTo>
                        <a:lnTo>
                          <a:pt x="1323" y="974"/>
                        </a:lnTo>
                        <a:lnTo>
                          <a:pt x="0" y="0"/>
                        </a:lnTo>
                        <a:lnTo>
                          <a:pt x="51" y="367"/>
                        </a:lnTo>
                        <a:close/>
                      </a:path>
                    </a:pathLst>
                  </a:custGeom>
                  <a:solidFill>
                    <a:srgbClr val="C0C0C0"/>
                  </a:solidFill>
                  <a:ln w="9525">
                    <a:noFill/>
                  </a:ln>
                </p:spPr>
                <p:txBody>
                  <a:bodyPr/>
                  <a:p>
                    <a:endParaRPr lang="zh-CN" altLang="en-US"/>
                  </a:p>
                </p:txBody>
              </p:sp>
              <p:sp>
                <p:nvSpPr>
                  <p:cNvPr id="17426" name="Freeform 15"/>
                  <p:cNvSpPr/>
                  <p:nvPr/>
                </p:nvSpPr>
                <p:spPr>
                  <a:xfrm>
                    <a:off x="1323" y="569"/>
                    <a:ext cx="2083" cy="1418"/>
                  </a:xfrm>
                  <a:custGeom>
                    <a:avLst/>
                    <a:gdLst/>
                    <a:ahLst/>
                    <a:cxnLst>
                      <a:cxn ang="0">
                        <a:pos x="0" y="1070"/>
                      </a:cxn>
                      <a:cxn ang="0">
                        <a:pos x="2083" y="0"/>
                      </a:cxn>
                      <a:cxn ang="0">
                        <a:pos x="2045" y="355"/>
                      </a:cxn>
                      <a:cxn ang="0">
                        <a:pos x="7" y="1418"/>
                      </a:cxn>
                      <a:cxn ang="0">
                        <a:pos x="0" y="1070"/>
                      </a:cxn>
                    </a:cxnLst>
                    <a:pathLst>
                      <a:path w="2083" h="1418">
                        <a:moveTo>
                          <a:pt x="0" y="1070"/>
                        </a:moveTo>
                        <a:lnTo>
                          <a:pt x="2083" y="0"/>
                        </a:lnTo>
                        <a:lnTo>
                          <a:pt x="2045" y="355"/>
                        </a:lnTo>
                        <a:lnTo>
                          <a:pt x="7" y="1418"/>
                        </a:lnTo>
                        <a:lnTo>
                          <a:pt x="0" y="1070"/>
                        </a:lnTo>
                        <a:close/>
                      </a:path>
                    </a:pathLst>
                  </a:custGeom>
                  <a:solidFill>
                    <a:schemeClr val="folHlink"/>
                  </a:solidFill>
                  <a:ln w="9525">
                    <a:noFill/>
                  </a:ln>
                </p:spPr>
                <p:txBody>
                  <a:bodyPr/>
                  <a:p>
                    <a:endParaRPr lang="zh-CN" altLang="en-US"/>
                  </a:p>
                </p:txBody>
              </p:sp>
              <p:sp>
                <p:nvSpPr>
                  <p:cNvPr id="17427" name="Freeform 16"/>
                  <p:cNvSpPr/>
                  <p:nvPr/>
                </p:nvSpPr>
                <p:spPr>
                  <a:xfrm>
                    <a:off x="0" y="0"/>
                    <a:ext cx="3406" cy="1639"/>
                  </a:xfrm>
                  <a:custGeom>
                    <a:avLst/>
                    <a:gdLst/>
                    <a:ahLst/>
                    <a:cxnLst>
                      <a:cxn ang="0">
                        <a:pos x="1323" y="1639"/>
                      </a:cxn>
                      <a:cxn ang="0">
                        <a:pos x="0" y="671"/>
                      </a:cxn>
                      <a:cxn ang="0">
                        <a:pos x="1969" y="0"/>
                      </a:cxn>
                      <a:cxn ang="0">
                        <a:pos x="3406" y="569"/>
                      </a:cxn>
                      <a:cxn ang="0">
                        <a:pos x="1323" y="1639"/>
                      </a:cxn>
                    </a:cxnLst>
                    <a:pathLst>
                      <a:path w="3406" h="1639">
                        <a:moveTo>
                          <a:pt x="1323" y="1639"/>
                        </a:moveTo>
                        <a:lnTo>
                          <a:pt x="0" y="671"/>
                        </a:lnTo>
                        <a:lnTo>
                          <a:pt x="1969" y="0"/>
                        </a:lnTo>
                        <a:lnTo>
                          <a:pt x="3406" y="569"/>
                        </a:lnTo>
                        <a:lnTo>
                          <a:pt x="1323" y="1639"/>
                        </a:lnTo>
                        <a:close/>
                      </a:path>
                    </a:pathLst>
                  </a:custGeom>
                  <a:solidFill>
                    <a:srgbClr val="DDDDDD"/>
                  </a:solidFill>
                  <a:ln w="9525">
                    <a:noFill/>
                  </a:ln>
                </p:spPr>
                <p:txBody>
                  <a:bodyPr/>
                  <a:p>
                    <a:endParaRPr lang="zh-CN" altLang="en-US"/>
                  </a:p>
                </p:txBody>
              </p:sp>
            </p:grpSp>
            <p:grpSp>
              <p:nvGrpSpPr>
                <p:cNvPr id="17428" name="Group 25"/>
                <p:cNvGrpSpPr/>
                <p:nvPr/>
              </p:nvGrpSpPr>
              <p:grpSpPr>
                <a:xfrm>
                  <a:off x="0" y="0"/>
                  <a:ext cx="3780" cy="1993"/>
                  <a:chOff x="0" y="0"/>
                  <a:chExt cx="3406" cy="1993"/>
                </a:xfrm>
              </p:grpSpPr>
              <p:sp>
                <p:nvSpPr>
                  <p:cNvPr id="17429" name="Freeform 18"/>
                  <p:cNvSpPr/>
                  <p:nvPr/>
                </p:nvSpPr>
                <p:spPr>
                  <a:xfrm>
                    <a:off x="0" y="671"/>
                    <a:ext cx="1338" cy="1322"/>
                  </a:xfrm>
                  <a:custGeom>
                    <a:avLst/>
                    <a:gdLst/>
                    <a:ahLst/>
                    <a:cxnLst>
                      <a:cxn ang="0">
                        <a:pos x="68" y="367"/>
                      </a:cxn>
                      <a:cxn ang="0">
                        <a:pos x="1603" y="1322"/>
                      </a:cxn>
                      <a:cxn ang="0">
                        <a:pos x="1603" y="974"/>
                      </a:cxn>
                      <a:cxn ang="0">
                        <a:pos x="0" y="0"/>
                      </a:cxn>
                      <a:cxn ang="0">
                        <a:pos x="68" y="367"/>
                      </a:cxn>
                    </a:cxnLst>
                    <a:pathLst>
                      <a:path w="1323" h="1322">
                        <a:moveTo>
                          <a:pt x="51" y="367"/>
                        </a:moveTo>
                        <a:lnTo>
                          <a:pt x="1323" y="1322"/>
                        </a:lnTo>
                        <a:lnTo>
                          <a:pt x="1323" y="974"/>
                        </a:lnTo>
                        <a:lnTo>
                          <a:pt x="0" y="0"/>
                        </a:lnTo>
                        <a:lnTo>
                          <a:pt x="51" y="367"/>
                        </a:lnTo>
                        <a:close/>
                      </a:path>
                    </a:pathLst>
                  </a:custGeom>
                  <a:solidFill>
                    <a:srgbClr val="DDDDDD"/>
                  </a:solidFill>
                  <a:ln w="9525">
                    <a:noFill/>
                  </a:ln>
                </p:spPr>
                <p:txBody>
                  <a:bodyPr/>
                  <a:p>
                    <a:endParaRPr lang="zh-CN" altLang="en-US"/>
                  </a:p>
                </p:txBody>
              </p:sp>
              <p:sp>
                <p:nvSpPr>
                  <p:cNvPr id="17430" name="Freeform 19"/>
                  <p:cNvSpPr/>
                  <p:nvPr/>
                </p:nvSpPr>
                <p:spPr>
                  <a:xfrm>
                    <a:off x="1323" y="569"/>
                    <a:ext cx="2083" cy="1418"/>
                  </a:xfrm>
                  <a:custGeom>
                    <a:avLst/>
                    <a:gdLst/>
                    <a:ahLst/>
                    <a:cxnLst>
                      <a:cxn ang="0">
                        <a:pos x="0" y="1070"/>
                      </a:cxn>
                      <a:cxn ang="0">
                        <a:pos x="2083" y="0"/>
                      </a:cxn>
                      <a:cxn ang="0">
                        <a:pos x="2045" y="355"/>
                      </a:cxn>
                      <a:cxn ang="0">
                        <a:pos x="7" y="1418"/>
                      </a:cxn>
                      <a:cxn ang="0">
                        <a:pos x="0" y="1070"/>
                      </a:cxn>
                    </a:cxnLst>
                    <a:pathLst>
                      <a:path w="2083" h="1418">
                        <a:moveTo>
                          <a:pt x="0" y="1070"/>
                        </a:moveTo>
                        <a:lnTo>
                          <a:pt x="2083" y="0"/>
                        </a:lnTo>
                        <a:lnTo>
                          <a:pt x="2045" y="355"/>
                        </a:lnTo>
                        <a:lnTo>
                          <a:pt x="7" y="1418"/>
                        </a:lnTo>
                        <a:lnTo>
                          <a:pt x="0" y="1070"/>
                        </a:lnTo>
                        <a:close/>
                      </a:path>
                    </a:pathLst>
                  </a:custGeom>
                  <a:solidFill>
                    <a:schemeClr val="accent2"/>
                  </a:solidFill>
                  <a:ln w="9525">
                    <a:noFill/>
                  </a:ln>
                </p:spPr>
                <p:txBody>
                  <a:bodyPr/>
                  <a:p>
                    <a:endParaRPr lang="zh-CN" altLang="en-US"/>
                  </a:p>
                </p:txBody>
              </p:sp>
              <p:sp>
                <p:nvSpPr>
                  <p:cNvPr id="17431" name="Freeform 20"/>
                  <p:cNvSpPr/>
                  <p:nvPr/>
                </p:nvSpPr>
                <p:spPr>
                  <a:xfrm>
                    <a:off x="0" y="0"/>
                    <a:ext cx="3406" cy="1639"/>
                  </a:xfrm>
                  <a:custGeom>
                    <a:avLst/>
                    <a:gdLst/>
                    <a:ahLst/>
                    <a:cxnLst>
                      <a:cxn ang="0">
                        <a:pos x="1323" y="1639"/>
                      </a:cxn>
                      <a:cxn ang="0">
                        <a:pos x="0" y="671"/>
                      </a:cxn>
                      <a:cxn ang="0">
                        <a:pos x="1969" y="0"/>
                      </a:cxn>
                      <a:cxn ang="0">
                        <a:pos x="3406" y="569"/>
                      </a:cxn>
                      <a:cxn ang="0">
                        <a:pos x="1323" y="1639"/>
                      </a:cxn>
                    </a:cxnLst>
                    <a:pathLst>
                      <a:path w="3406" h="1639">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tileRect/>
                  </a:gradFill>
                  <a:ln w="9525">
                    <a:noFill/>
                  </a:ln>
                </p:spPr>
                <p:txBody>
                  <a:bodyPr/>
                  <a:p>
                    <a:endParaRPr lang="zh-CN" altLang="en-US"/>
                  </a:p>
                </p:txBody>
              </p:sp>
            </p:grpSp>
          </p:grpSp>
          <p:pic>
            <p:nvPicPr>
              <p:cNvPr id="17432" name="Picture 27" descr="num11"/>
              <p:cNvPicPr>
                <a:picLocks noChangeAspect="1"/>
              </p:cNvPicPr>
              <p:nvPr/>
            </p:nvPicPr>
            <p:blipFill>
              <a:blip r:embed="rId1">
                <a:clrChange>
                  <a:clrFrom>
                    <a:srgbClr val="000000"/>
                  </a:clrFrom>
                  <a:clrTo>
                    <a:srgbClr val="000000">
                      <a:alpha val="0"/>
                    </a:srgbClr>
                  </a:clrTo>
                </a:clrChange>
              </a:blip>
              <a:stretch>
                <a:fillRect/>
              </a:stretch>
            </p:blipFill>
            <p:spPr>
              <a:xfrm>
                <a:off x="0" y="0"/>
                <a:ext cx="3855" cy="4345"/>
              </a:xfrm>
              <a:prstGeom prst="rect">
                <a:avLst/>
              </a:prstGeom>
              <a:noFill/>
              <a:ln w="9525">
                <a:noFill/>
              </a:ln>
            </p:spPr>
          </p:pic>
        </p:grpSp>
        <p:sp>
          <p:nvSpPr>
            <p:cNvPr id="17433" name="AutoShape 21"/>
            <p:cNvSpPr/>
            <p:nvPr/>
          </p:nvSpPr>
          <p:spPr>
            <a:xfrm>
              <a:off x="5593" y="1929"/>
              <a:ext cx="4955" cy="568"/>
            </a:xfrm>
            <a:prstGeom prst="callout2">
              <a:avLst>
                <a:gd name="adj1" fmla="val 31690"/>
                <a:gd name="adj2" fmla="val -2421"/>
                <a:gd name="adj3" fmla="val 31690"/>
                <a:gd name="adj4" fmla="val -14852"/>
                <a:gd name="adj5" fmla="val 285037"/>
                <a:gd name="adj6" fmla="val -27931"/>
              </a:avLst>
            </a:prstGeom>
            <a:noFill/>
            <a:ln w="9525" cap="flat" cmpd="sng">
              <a:solidFill>
                <a:srgbClr val="000000"/>
              </a:solidFill>
              <a:prstDash val="solid"/>
              <a:miter/>
              <a:headEnd type="diamond" w="med" len="med"/>
              <a:tailEnd type="none" w="med" len="med"/>
            </a:ln>
          </p:spPr>
          <p:txBody>
            <a:bodyPr anchor="ctr"/>
            <a:p>
              <a:pPr eaLnBrk="0" hangingPunct="0"/>
              <a:r>
                <a:rPr lang="en-US" altLang="zh-CN" sz="2000" dirty="0">
                  <a:latin typeface="Arial" panose="020B0604020202020204" pitchFamily="34" charset="0"/>
                  <a:ea typeface="黑体" panose="02010609060101010101" pitchFamily="49" charset="-122"/>
                </a:rPr>
                <a:t>以人为载体的资源</a:t>
              </a:r>
              <a:endParaRPr lang="zh-CN" altLang="en-US" sz="2000" dirty="0">
                <a:latin typeface="Arial" panose="020B0604020202020204" pitchFamily="34" charset="0"/>
                <a:ea typeface="黑体" panose="02010609060101010101" pitchFamily="49" charset="-122"/>
              </a:endParaRPr>
            </a:p>
          </p:txBody>
        </p:sp>
        <p:sp>
          <p:nvSpPr>
            <p:cNvPr id="17434" name="AutoShape 22"/>
            <p:cNvSpPr/>
            <p:nvPr/>
          </p:nvSpPr>
          <p:spPr>
            <a:xfrm>
              <a:off x="5569" y="2882"/>
              <a:ext cx="5998" cy="746"/>
            </a:xfrm>
            <a:prstGeom prst="callout2">
              <a:avLst>
                <a:gd name="adj1" fmla="val 24130"/>
                <a:gd name="adj2" fmla="val -2000"/>
                <a:gd name="adj3" fmla="val 24130"/>
                <a:gd name="adj4" fmla="val -12671"/>
                <a:gd name="adj5" fmla="val 148394"/>
                <a:gd name="adj6" fmla="val -23676"/>
              </a:avLst>
            </a:prstGeom>
            <a:noFill/>
            <a:ln w="9525" cap="flat" cmpd="sng">
              <a:solidFill>
                <a:srgbClr val="000000"/>
              </a:solidFill>
              <a:prstDash val="solid"/>
              <a:miter/>
              <a:headEnd type="diamond" w="med" len="med"/>
              <a:tailEnd type="none" w="med" len="med"/>
            </a:ln>
          </p:spPr>
          <p:txBody>
            <a:bodyPr anchor="ctr"/>
            <a:p>
              <a:pPr eaLnBrk="0" hangingPunct="0"/>
              <a:r>
                <a:rPr lang="en-US" altLang="zh-CN" sz="2000" dirty="0">
                  <a:latin typeface="Arial" panose="020B0604020202020204" pitchFamily="34" charset="0"/>
                  <a:ea typeface="黑体" panose="02010609060101010101" pitchFamily="49" charset="-122"/>
                </a:rPr>
                <a:t>具有物质性、可用性、有限性、归属性。</a:t>
              </a:r>
              <a:endParaRPr lang="zh-CN" altLang="en-US" sz="2000" dirty="0">
                <a:latin typeface="Arial" panose="020B0604020202020204" pitchFamily="34" charset="0"/>
                <a:ea typeface="黑体" panose="02010609060101010101" pitchFamily="49" charset="-122"/>
              </a:endParaRPr>
            </a:p>
          </p:txBody>
        </p:sp>
        <p:sp>
          <p:nvSpPr>
            <p:cNvPr id="17435" name="AutoShape 24"/>
            <p:cNvSpPr/>
            <p:nvPr/>
          </p:nvSpPr>
          <p:spPr>
            <a:xfrm>
              <a:off x="5555" y="3774"/>
              <a:ext cx="4877" cy="875"/>
            </a:xfrm>
            <a:prstGeom prst="callout2">
              <a:avLst>
                <a:gd name="adj1" fmla="val 20569"/>
                <a:gd name="adj2" fmla="val -2458"/>
                <a:gd name="adj3" fmla="val 20569"/>
                <a:gd name="adj4" fmla="val -16861"/>
                <a:gd name="adj5" fmla="val 97431"/>
                <a:gd name="adj6" fmla="val -31676"/>
              </a:avLst>
            </a:prstGeom>
            <a:noFill/>
            <a:ln w="9525" cap="flat" cmpd="sng">
              <a:solidFill>
                <a:srgbClr val="000000"/>
              </a:solidFill>
              <a:prstDash val="solid"/>
              <a:miter/>
              <a:headEnd type="diamond" w="med" len="med"/>
              <a:tailEnd type="none" w="med" len="med"/>
            </a:ln>
          </p:spPr>
          <p:txBody>
            <a:bodyPr anchor="ctr"/>
            <a:p>
              <a:pPr eaLnBrk="0" hangingPunct="0"/>
              <a:r>
                <a:rPr lang="en-US" altLang="en-US" sz="2000" dirty="0">
                  <a:latin typeface="Arial" panose="020B0604020202020204" pitchFamily="34" charset="0"/>
                  <a:ea typeface="黑体" panose="02010609060101010101" pitchFamily="49" charset="-122"/>
                </a:rPr>
                <a:t>具有功用</a:t>
              </a:r>
              <a:endParaRPr lang="zh-CN" altLang="en-US" sz="2000" dirty="0">
                <a:latin typeface="Arial" panose="020B0604020202020204" pitchFamily="34" charset="0"/>
                <a:ea typeface="黑体" panose="02010609060101010101" pitchFamily="49" charset="-122"/>
              </a:endParaRPr>
            </a:p>
          </p:txBody>
        </p:sp>
        <p:sp>
          <p:nvSpPr>
            <p:cNvPr id="17436" name="AutoShape 23"/>
            <p:cNvSpPr/>
            <p:nvPr/>
          </p:nvSpPr>
          <p:spPr>
            <a:xfrm>
              <a:off x="5557" y="4654"/>
              <a:ext cx="4827" cy="1015"/>
            </a:xfrm>
            <a:prstGeom prst="callout2">
              <a:avLst>
                <a:gd name="adj1" fmla="val 17736"/>
                <a:gd name="adj2" fmla="val -2486"/>
                <a:gd name="adj3" fmla="val 17736"/>
                <a:gd name="adj4" fmla="val -16468"/>
                <a:gd name="adj5" fmla="val 40889"/>
                <a:gd name="adj6" fmla="val -30866"/>
              </a:avLst>
            </a:prstGeom>
            <a:noFill/>
            <a:ln w="9525" cap="flat" cmpd="sng">
              <a:solidFill>
                <a:srgbClr val="000000"/>
              </a:solidFill>
              <a:prstDash val="solid"/>
              <a:miter/>
              <a:headEnd type="diamond" w="med" len="med"/>
              <a:tailEnd type="none" w="med" len="med"/>
            </a:ln>
          </p:spPr>
          <p:txBody>
            <a:bodyPr anchor="ctr"/>
            <a:p>
              <a:pPr eaLnBrk="0" hangingPunct="0"/>
              <a:r>
                <a:rPr lang="en-US" altLang="zh-CN" sz="2000" dirty="0">
                  <a:latin typeface="Arial" panose="020B0604020202020204" pitchFamily="34" charset="0"/>
                  <a:ea typeface="黑体" panose="02010609060101010101" pitchFamily="49" charset="-122"/>
                </a:rPr>
                <a:t>包括拥有成员数量的多少</a:t>
              </a:r>
              <a:endParaRPr lang="zh-CN" altLang="en-US" sz="2000" dirty="0">
                <a:latin typeface="Arial" panose="020B0604020202020204" pitchFamily="34" charset="0"/>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3431"/>
                                        </p:tgtEl>
                                        <p:attrNameLst>
                                          <p:attrName>style.visibility</p:attrName>
                                        </p:attrNameLst>
                                      </p:cBhvr>
                                      <p:to>
                                        <p:strVal val="visible"/>
                                      </p:to>
                                    </p:set>
                                    <p:anim calcmode="lin" valueType="num">
                                      <p:cBhvr additive="base">
                                        <p:cTn id="7" dur="1000" fill="hold"/>
                                        <p:tgtEl>
                                          <p:spTgt spid="103431"/>
                                        </p:tgtEl>
                                        <p:attrNameLst>
                                          <p:attrName>ppt_x</p:attrName>
                                        </p:attrNameLst>
                                      </p:cBhvr>
                                      <p:tavLst>
                                        <p:tav tm="0">
                                          <p:val>
                                            <p:strVal val="#ppt_x"/>
                                          </p:val>
                                        </p:tav>
                                        <p:tav tm="100000">
                                          <p:val>
                                            <p:strVal val="#ppt_x"/>
                                          </p:val>
                                        </p:tav>
                                      </p:tavLst>
                                    </p:anim>
                                    <p:anim calcmode="lin" valueType="num">
                                      <p:cBhvr additive="base">
                                        <p:cTn id="8" dur="1000" fill="hold"/>
                                        <p:tgtEl>
                                          <p:spTgt spid="10343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3431">
                                            <p:txEl>
                                              <p:charRg st="0" end="11"/>
                                            </p:txEl>
                                          </p:spTgt>
                                        </p:tgtEl>
                                        <p:attrNameLst>
                                          <p:attrName>style.visibility</p:attrName>
                                        </p:attrNameLst>
                                      </p:cBhvr>
                                      <p:to>
                                        <p:strVal val="visible"/>
                                      </p:to>
                                    </p:set>
                                    <p:anim calcmode="lin" valueType="num">
                                      <p:cBhvr additive="base">
                                        <p:cTn id="11" dur="1000" fill="hold"/>
                                        <p:tgtEl>
                                          <p:spTgt spid="103431">
                                            <p:txEl>
                                              <p:charRg st="0" end="1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03431">
                                            <p:txEl>
                                              <p:charRg st="0" end="1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800" decel="100000"/>
                                        <p:tgtEl>
                                          <p:spTgt spid="2"/>
                                        </p:tgtEl>
                                      </p:cBhvr>
                                    </p:animEffect>
                                    <p:anim calcmode="lin" valueType="num">
                                      <p:cBhvr>
                                        <p:cTn id="18" dur="800" decel="100000" fill="hold"/>
                                        <p:tgtEl>
                                          <p:spTgt spid="2"/>
                                        </p:tgtEl>
                                        <p:attrNameLst>
                                          <p:attrName>style.rotation</p:attrName>
                                        </p:attrNameLst>
                                      </p:cBhvr>
                                      <p:tavLst>
                                        <p:tav tm="0">
                                          <p:val>
                                            <p:fltVal val="-90.000000"/>
                                          </p:val>
                                        </p:tav>
                                        <p:tav tm="100000">
                                          <p:val>
                                            <p:fltVal val="0.000000"/>
                                          </p:val>
                                        </p:tav>
                                      </p:tavLst>
                                    </p:anim>
                                    <p:anim calcmode="lin" valueType="num">
                                      <p:cBhvr>
                                        <p:cTn id="19" dur="800" decel="100000" fill="hold"/>
                                        <p:tgtEl>
                                          <p:spTgt spid="2"/>
                                        </p:tgtEl>
                                        <p:attrNameLst>
                                          <p:attrName>ppt_x</p:attrName>
                                        </p:attrNameLst>
                                      </p:cBhvr>
                                      <p:tavLst>
                                        <p:tav tm="0">
                                          <p:val>
                                            <p:strVal val="#ppt_x+0.4"/>
                                          </p:val>
                                        </p:tav>
                                        <p:tav tm="100000">
                                          <p:val>
                                            <p:strVal val="#ppt_x-0.05"/>
                                          </p:val>
                                        </p:tav>
                                      </p:tavLst>
                                    </p:anim>
                                    <p:anim calcmode="lin" valueType="num">
                                      <p:cBhvr>
                                        <p:cTn id="20" dur="800" decel="100000" fill="hold"/>
                                        <p:tgtEl>
                                          <p:spTgt spid="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2" name="Rectangle 4"/>
          <p:cNvSpPr/>
          <p:nvPr/>
        </p:nvSpPr>
        <p:spPr>
          <a:xfrm>
            <a:off x="1343025" y="1755775"/>
            <a:ext cx="3744913" cy="57785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0">
            <a:flatTx/>
          </a:bodyPr>
          <a:p>
            <a:pPr marL="571500" indent="-571500" eaLnBrk="0" fontAlgn="base" hangingPunct="0">
              <a:lnSpc>
                <a:spcPct val="90000"/>
              </a:lnSpc>
            </a:pPr>
            <a:r>
              <a:rPr lang="zh-CN" altLang="en-US" sz="2000" b="1" strike="noStrike" noProof="1" dirty="0">
                <a:solidFill>
                  <a:schemeClr val="tx2"/>
                </a:solidFill>
                <a:latin typeface="Times New Roman" panose="02020603050405020304" pitchFamily="18" charset="0"/>
                <a:ea typeface="黑体" panose="02010609060101010101" pitchFamily="49" charset="-122"/>
              </a:rPr>
              <a:t>（二）与人力资源相关的概念</a:t>
            </a:r>
            <a:endParaRPr lang="zh-CN" altLang="en-US" sz="2000" b="1" strike="noStrike" noProof="1" dirty="0">
              <a:solidFill>
                <a:schemeClr val="tx2"/>
              </a:solidFill>
              <a:latin typeface="Times New Roman" panose="02020603050405020304" pitchFamily="18" charset="0"/>
              <a:ea typeface="黑体" panose="02010609060101010101" pitchFamily="49" charset="-122"/>
            </a:endParaRPr>
          </a:p>
        </p:txBody>
      </p:sp>
      <p:grpSp>
        <p:nvGrpSpPr>
          <p:cNvPr id="2" name="Group 31"/>
          <p:cNvGrpSpPr/>
          <p:nvPr/>
        </p:nvGrpSpPr>
        <p:grpSpPr>
          <a:xfrm>
            <a:off x="1033463" y="2455863"/>
            <a:ext cx="6767512" cy="3622675"/>
            <a:chOff x="0" y="0"/>
            <a:chExt cx="10936" cy="5933"/>
          </a:xfrm>
        </p:grpSpPr>
        <p:sp>
          <p:nvSpPr>
            <p:cNvPr id="18435" name="Freeform 3"/>
            <p:cNvSpPr/>
            <p:nvPr/>
          </p:nvSpPr>
          <p:spPr>
            <a:xfrm>
              <a:off x="502" y="2496"/>
              <a:ext cx="10434" cy="3437"/>
            </a:xfrm>
            <a:custGeom>
              <a:avLst/>
              <a:gdLst/>
              <a:ahLst/>
              <a:cxnLst>
                <a:cxn ang="0">
                  <a:pos x="0" y="2874703"/>
                </a:cxn>
                <a:cxn ang="0">
                  <a:pos x="286801238" y="900564"/>
                </a:cxn>
                <a:cxn ang="0">
                  <a:pos x="248464717" y="954490"/>
                </a:cxn>
                <a:cxn ang="0">
                  <a:pos x="291343818" y="561585"/>
                </a:cxn>
                <a:cxn ang="0">
                  <a:pos x="363484139" y="823661"/>
                </a:cxn>
                <a:cxn ang="0">
                  <a:pos x="325148626" y="862526"/>
                </a:cxn>
                <a:cxn ang="0">
                  <a:pos x="503092301" y="1647636"/>
                </a:cxn>
                <a:cxn ang="0">
                  <a:pos x="630372860" y="407598"/>
                </a:cxn>
                <a:cxn ang="0">
                  <a:pos x="582835392" y="407598"/>
                </a:cxn>
                <a:cxn ang="0">
                  <a:pos x="664057346" y="0"/>
                </a:cxn>
                <a:cxn ang="0">
                  <a:pos x="740728945" y="423490"/>
                </a:cxn>
                <a:cxn ang="0">
                  <a:pos x="696260812" y="416223"/>
                </a:cxn>
                <a:cxn ang="0">
                  <a:pos x="820472036" y="1671359"/>
                </a:cxn>
                <a:cxn ang="0">
                  <a:pos x="989204970" y="838619"/>
                </a:cxn>
                <a:cxn ang="0">
                  <a:pos x="946323277" y="823661"/>
                </a:cxn>
                <a:cxn ang="0">
                  <a:pos x="1018340394" y="538756"/>
                </a:cxn>
                <a:cxn ang="0">
                  <a:pos x="1068950364" y="870001"/>
                </a:cxn>
                <a:cxn ang="0">
                  <a:pos x="1029124037" y="862526"/>
                </a:cxn>
                <a:cxn ang="0">
                  <a:pos x="1282129826" y="2855429"/>
                </a:cxn>
                <a:cxn ang="0">
                  <a:pos x="0" y="2874703"/>
                </a:cxn>
              </a:cxnLst>
              <a:pathLst>
                <a:path w="5016" h="2256">
                  <a:moveTo>
                    <a:pt x="0" y="2240"/>
                  </a:moveTo>
                  <a:cubicBezTo>
                    <a:pt x="276" y="2109"/>
                    <a:pt x="1182" y="1474"/>
                    <a:pt x="1122" y="702"/>
                  </a:cubicBezTo>
                  <a:lnTo>
                    <a:pt x="972" y="744"/>
                  </a:lnTo>
                  <a:cubicBezTo>
                    <a:pt x="988" y="702"/>
                    <a:pt x="1140" y="436"/>
                    <a:pt x="1140" y="438"/>
                  </a:cubicBezTo>
                  <a:lnTo>
                    <a:pt x="1422" y="642"/>
                  </a:lnTo>
                  <a:cubicBezTo>
                    <a:pt x="1422" y="642"/>
                    <a:pt x="1260" y="672"/>
                    <a:pt x="1272" y="672"/>
                  </a:cubicBezTo>
                  <a:cubicBezTo>
                    <a:pt x="1428" y="1008"/>
                    <a:pt x="1620" y="1350"/>
                    <a:pt x="1968" y="1284"/>
                  </a:cubicBezTo>
                  <a:cubicBezTo>
                    <a:pt x="2316" y="1218"/>
                    <a:pt x="2460" y="576"/>
                    <a:pt x="2466" y="318"/>
                  </a:cubicBezTo>
                  <a:lnTo>
                    <a:pt x="2280" y="318"/>
                  </a:lnTo>
                  <a:lnTo>
                    <a:pt x="2598" y="0"/>
                  </a:lnTo>
                  <a:lnTo>
                    <a:pt x="2898" y="330"/>
                  </a:lnTo>
                  <a:lnTo>
                    <a:pt x="2724" y="324"/>
                  </a:lnTo>
                  <a:cubicBezTo>
                    <a:pt x="2724" y="325"/>
                    <a:pt x="2760" y="1284"/>
                    <a:pt x="3210" y="1302"/>
                  </a:cubicBezTo>
                  <a:cubicBezTo>
                    <a:pt x="3660" y="1320"/>
                    <a:pt x="3816" y="912"/>
                    <a:pt x="3870" y="654"/>
                  </a:cubicBezTo>
                  <a:lnTo>
                    <a:pt x="3702" y="642"/>
                  </a:lnTo>
                  <a:lnTo>
                    <a:pt x="3984" y="420"/>
                  </a:lnTo>
                  <a:lnTo>
                    <a:pt x="4182" y="678"/>
                  </a:lnTo>
                  <a:lnTo>
                    <a:pt x="4026" y="672"/>
                  </a:lnTo>
                  <a:cubicBezTo>
                    <a:pt x="4032" y="678"/>
                    <a:pt x="3960" y="1862"/>
                    <a:pt x="5016" y="2225"/>
                  </a:cubicBezTo>
                  <a:cubicBezTo>
                    <a:pt x="3438" y="2232"/>
                    <a:pt x="1092" y="2256"/>
                    <a:pt x="0" y="2240"/>
                  </a:cubicBezTo>
                  <a:close/>
                </a:path>
              </a:pathLst>
            </a:custGeom>
            <a:gradFill rotWithShape="1">
              <a:gsLst>
                <a:gs pos="0">
                  <a:srgbClr val="C0C0C0"/>
                </a:gs>
                <a:gs pos="100000">
                  <a:schemeClr val="bg1"/>
                </a:gs>
              </a:gsLst>
              <a:lin ang="5400000" scaled="1"/>
              <a:tileRect/>
            </a:gradFill>
            <a:ln w="9525">
              <a:noFill/>
            </a:ln>
          </p:spPr>
          <p:txBody>
            <a:bodyPr/>
            <a:p>
              <a:endParaRPr lang="zh-CN" altLang="en-US"/>
            </a:p>
          </p:txBody>
        </p:sp>
        <p:pic>
          <p:nvPicPr>
            <p:cNvPr id="18436" name="Picture 4" descr="circuler_1"/>
            <p:cNvPicPr>
              <a:picLocks noChangeAspect="1"/>
            </p:cNvPicPr>
            <p:nvPr/>
          </p:nvPicPr>
          <p:blipFill>
            <a:blip r:embed="rId1"/>
            <a:stretch>
              <a:fillRect/>
            </a:stretch>
          </p:blipFill>
          <p:spPr>
            <a:xfrm>
              <a:off x="4922" y="0"/>
              <a:ext cx="1882" cy="1777"/>
            </a:xfrm>
            <a:prstGeom prst="rect">
              <a:avLst/>
            </a:prstGeom>
            <a:noFill/>
            <a:ln w="9525">
              <a:noFill/>
            </a:ln>
          </p:spPr>
        </p:pic>
        <p:grpSp>
          <p:nvGrpSpPr>
            <p:cNvPr id="18437" name="Group 34"/>
            <p:cNvGrpSpPr/>
            <p:nvPr/>
          </p:nvGrpSpPr>
          <p:grpSpPr>
            <a:xfrm>
              <a:off x="4923" y="0"/>
              <a:ext cx="1869" cy="1781"/>
              <a:chOff x="0" y="0"/>
              <a:chExt cx="937" cy="937"/>
            </a:xfrm>
          </p:grpSpPr>
          <p:pic>
            <p:nvPicPr>
              <p:cNvPr id="18438" name="Oval 5"/>
              <p:cNvPicPr/>
              <p:nvPr/>
            </p:nvPicPr>
            <p:blipFill>
              <a:blip r:embed="rId2"/>
              <a:stretch>
                <a:fillRect/>
              </a:stretch>
            </p:blipFill>
            <p:spPr>
              <a:xfrm>
                <a:off x="0" y="0"/>
                <a:ext cx="937" cy="937"/>
              </a:xfrm>
              <a:prstGeom prst="rect">
                <a:avLst/>
              </a:prstGeom>
              <a:noFill/>
              <a:ln w="9525">
                <a:noFill/>
              </a:ln>
            </p:spPr>
          </p:pic>
          <p:sp>
            <p:nvSpPr>
              <p:cNvPr id="18439" name="Text Box 36"/>
              <p:cNvSpPr txBox="1"/>
              <p:nvPr/>
            </p:nvSpPr>
            <p:spPr>
              <a:xfrm>
                <a:off x="136" y="137"/>
                <a:ext cx="664" cy="663"/>
              </a:xfrm>
              <a:prstGeom prst="rect">
                <a:avLst/>
              </a:prstGeom>
              <a:no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grpSp>
        <p:sp>
          <p:nvSpPr>
            <p:cNvPr id="18440" name="Freeform 6"/>
            <p:cNvSpPr/>
            <p:nvPr/>
          </p:nvSpPr>
          <p:spPr>
            <a:xfrm>
              <a:off x="5115" y="35"/>
              <a:ext cx="1470" cy="618"/>
            </a:xfrm>
            <a:custGeom>
              <a:avLst/>
              <a:gdLst/>
              <a:ahLst/>
              <a:cxnLst>
                <a:cxn ang="0">
                  <a:pos x="8003" y="36"/>
                </a:cxn>
                <a:cxn ang="0">
                  <a:pos x="8107" y="40"/>
                </a:cxn>
                <a:cxn ang="0">
                  <a:pos x="8128" y="43"/>
                </a:cxn>
                <a:cxn ang="0">
                  <a:pos x="8090" y="47"/>
                </a:cxn>
                <a:cxn ang="0">
                  <a:pos x="7982" y="49"/>
                </a:cxn>
                <a:cxn ang="0">
                  <a:pos x="7827" y="52"/>
                </a:cxn>
                <a:cxn ang="0">
                  <a:pos x="7628" y="54"/>
                </a:cxn>
                <a:cxn ang="0">
                  <a:pos x="7357" y="57"/>
                </a:cxn>
                <a:cxn ang="0">
                  <a:pos x="7053" y="58"/>
                </a:cxn>
                <a:cxn ang="0">
                  <a:pos x="6718" y="60"/>
                </a:cxn>
                <a:cxn ang="0">
                  <a:pos x="6338" y="62"/>
                </a:cxn>
                <a:cxn ang="0">
                  <a:pos x="5942" y="62"/>
                </a:cxn>
                <a:cxn ang="0">
                  <a:pos x="5507" y="62"/>
                </a:cxn>
                <a:cxn ang="0">
                  <a:pos x="5062" y="64"/>
                </a:cxn>
                <a:cxn ang="0">
                  <a:pos x="4896" y="65"/>
                </a:cxn>
                <a:cxn ang="0">
                  <a:pos x="2933" y="65"/>
                </a:cxn>
                <a:cxn ang="0">
                  <a:pos x="2900" y="65"/>
                </a:cxn>
                <a:cxn ang="0">
                  <a:pos x="2524" y="64"/>
                </a:cxn>
                <a:cxn ang="0">
                  <a:pos x="2142" y="62"/>
                </a:cxn>
                <a:cxn ang="0">
                  <a:pos x="1782" y="62"/>
                </a:cxn>
                <a:cxn ang="0">
                  <a:pos x="1453" y="62"/>
                </a:cxn>
                <a:cxn ang="0">
                  <a:pos x="1144" y="62"/>
                </a:cxn>
                <a:cxn ang="0">
                  <a:pos x="868" y="60"/>
                </a:cxn>
                <a:cxn ang="0">
                  <a:pos x="630" y="58"/>
                </a:cxn>
                <a:cxn ang="0">
                  <a:pos x="411" y="57"/>
                </a:cxn>
                <a:cxn ang="0">
                  <a:pos x="235" y="54"/>
                </a:cxn>
                <a:cxn ang="0">
                  <a:pos x="108" y="52"/>
                </a:cxn>
                <a:cxn ang="0">
                  <a:pos x="37" y="50"/>
                </a:cxn>
                <a:cxn ang="0">
                  <a:pos x="0" y="47"/>
                </a:cxn>
                <a:cxn ang="0">
                  <a:pos x="0" y="47"/>
                </a:cxn>
                <a:cxn ang="0">
                  <a:pos x="4" y="43"/>
                </a:cxn>
                <a:cxn ang="0">
                  <a:pos x="97" y="41"/>
                </a:cxn>
                <a:cxn ang="0">
                  <a:pos x="316" y="32"/>
                </a:cxn>
                <a:cxn ang="0">
                  <a:pos x="579" y="27"/>
                </a:cxn>
                <a:cxn ang="0">
                  <a:pos x="902" y="21"/>
                </a:cxn>
                <a:cxn ang="0">
                  <a:pos x="1256" y="16"/>
                </a:cxn>
                <a:cxn ang="0">
                  <a:pos x="1663" y="11"/>
                </a:cxn>
                <a:cxn ang="0">
                  <a:pos x="2099" y="8"/>
                </a:cxn>
                <a:cxn ang="0">
                  <a:pos x="2556" y="4"/>
                </a:cxn>
                <a:cxn ang="0">
                  <a:pos x="3055" y="3"/>
                </a:cxn>
                <a:cxn ang="0">
                  <a:pos x="3571" y="3"/>
                </a:cxn>
                <a:cxn ang="0">
                  <a:pos x="4104" y="0"/>
                </a:cxn>
                <a:cxn ang="0">
                  <a:pos x="4668" y="3"/>
                </a:cxn>
                <a:cxn ang="0">
                  <a:pos x="5213" y="3"/>
                </a:cxn>
                <a:cxn ang="0">
                  <a:pos x="5733" y="5"/>
                </a:cxn>
                <a:cxn ang="0">
                  <a:pos x="6215" y="8"/>
                </a:cxn>
                <a:cxn ang="0">
                  <a:pos x="6656" y="12"/>
                </a:cxn>
                <a:cxn ang="0">
                  <a:pos x="7073" y="17"/>
                </a:cxn>
                <a:cxn ang="0">
                  <a:pos x="7439" y="23"/>
                </a:cxn>
                <a:cxn ang="0">
                  <a:pos x="7746" y="30"/>
                </a:cxn>
                <a:cxn ang="0">
                  <a:pos x="8003" y="36"/>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8"/>
                  </a:srgbClr>
                </a:gs>
              </a:gsLst>
              <a:lin ang="5400000" scaled="1"/>
              <a:tileRect/>
            </a:gradFill>
            <a:ln w="9525">
              <a:noFill/>
            </a:ln>
          </p:spPr>
          <p:txBody>
            <a:bodyPr/>
            <a:p>
              <a:endParaRPr lang="zh-CN" altLang="en-US"/>
            </a:p>
          </p:txBody>
        </p:sp>
        <p:grpSp>
          <p:nvGrpSpPr>
            <p:cNvPr id="18441" name="Group 38"/>
            <p:cNvGrpSpPr/>
            <p:nvPr/>
          </p:nvGrpSpPr>
          <p:grpSpPr>
            <a:xfrm>
              <a:off x="5053" y="1429"/>
              <a:ext cx="1649" cy="296"/>
              <a:chOff x="0" y="0"/>
              <a:chExt cx="827" cy="156"/>
            </a:xfrm>
          </p:grpSpPr>
          <p:grpSp>
            <p:nvGrpSpPr>
              <p:cNvPr id="18442" name="Group 39"/>
              <p:cNvGrpSpPr/>
              <p:nvPr/>
            </p:nvGrpSpPr>
            <p:grpSpPr>
              <a:xfrm rot="-1297425" flipH="1" flipV="1">
                <a:off x="146" y="0"/>
                <a:ext cx="681" cy="150"/>
                <a:chOff x="0" y="0"/>
                <a:chExt cx="1118" cy="279"/>
              </a:xfrm>
            </p:grpSpPr>
            <p:sp>
              <p:nvSpPr>
                <p:cNvPr id="18443" name="AutoShape 9"/>
                <p:cNvSpPr/>
                <p:nvPr/>
              </p:nvSpPr>
              <p:spPr>
                <a:xfrm rot="5263130">
                  <a:off x="274" y="-294"/>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44" name="AutoShape 10"/>
                <p:cNvSpPr/>
                <p:nvPr/>
              </p:nvSpPr>
              <p:spPr>
                <a:xfrm rot="6078281">
                  <a:off x="410" y="-294"/>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45" name="AutoShape 11"/>
                <p:cNvSpPr/>
                <p:nvPr/>
              </p:nvSpPr>
              <p:spPr>
                <a:xfrm rot="6373927">
                  <a:off x="486" y="-272"/>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46" name="AutoShape 12"/>
                <p:cNvSpPr/>
                <p:nvPr/>
              </p:nvSpPr>
              <p:spPr>
                <a:xfrm rot="6906312">
                  <a:off x="576" y="-242"/>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grpSp>
          <p:grpSp>
            <p:nvGrpSpPr>
              <p:cNvPr id="18447" name="Group 44"/>
              <p:cNvGrpSpPr/>
              <p:nvPr/>
            </p:nvGrpSpPr>
            <p:grpSpPr>
              <a:xfrm rot="56115" flipH="1" flipV="1">
                <a:off x="0" y="6"/>
                <a:ext cx="681" cy="150"/>
                <a:chOff x="0" y="0"/>
                <a:chExt cx="1118" cy="279"/>
              </a:xfrm>
            </p:grpSpPr>
            <p:sp>
              <p:nvSpPr>
                <p:cNvPr id="18448" name="AutoShape 14"/>
                <p:cNvSpPr/>
                <p:nvPr/>
              </p:nvSpPr>
              <p:spPr>
                <a:xfrm rot="5263130">
                  <a:off x="274" y="-294"/>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49" name="AutoShape 15"/>
                <p:cNvSpPr/>
                <p:nvPr/>
              </p:nvSpPr>
              <p:spPr>
                <a:xfrm rot="6078281">
                  <a:off x="410" y="-294"/>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50" name="AutoShape 16"/>
                <p:cNvSpPr/>
                <p:nvPr/>
              </p:nvSpPr>
              <p:spPr>
                <a:xfrm rot="6373927">
                  <a:off x="486" y="-272"/>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51" name="AutoShape 17"/>
                <p:cNvSpPr/>
                <p:nvPr/>
              </p:nvSpPr>
              <p:spPr>
                <a:xfrm rot="6906312">
                  <a:off x="576" y="-242"/>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grpSp>
        </p:grpSp>
        <p:sp>
          <p:nvSpPr>
            <p:cNvPr id="18452" name="Text Box 18"/>
            <p:cNvSpPr txBox="1"/>
            <p:nvPr/>
          </p:nvSpPr>
          <p:spPr>
            <a:xfrm>
              <a:off x="5095" y="736"/>
              <a:ext cx="1660" cy="749"/>
            </a:xfrm>
            <a:prstGeom prst="rect">
              <a:avLst/>
            </a:prstGeom>
            <a:noFill/>
            <a:ln w="9525">
              <a:noFill/>
            </a:ln>
            <a:effectLst>
              <a:outerShdw dist="17961" dir="2699999" algn="ctr" rotWithShape="0">
                <a:srgbClr val="DDDDDD">
                  <a:alpha val="50000"/>
                </a:srgbClr>
              </a:outerShdw>
            </a:effectLst>
          </p:spPr>
          <p:txBody>
            <a:bodyPr anchor="t">
              <a:spAutoFit/>
            </a:bodyPr>
            <a:p>
              <a:pPr algn="ctr" eaLnBrk="0" hangingPunct="0"/>
              <a:r>
                <a:rPr lang="en-US" altLang="zh-CN" sz="2400" b="1" dirty="0">
                  <a:solidFill>
                    <a:srgbClr val="1C1C1C"/>
                  </a:solidFill>
                  <a:latin typeface="Arial" panose="020B0604020202020204" pitchFamily="34" charset="0"/>
                  <a:ea typeface="宋体" panose="02010600030101010101" pitchFamily="2" charset="-122"/>
                </a:rPr>
                <a:t>2</a:t>
              </a:r>
              <a:endParaRPr lang="en-US" altLang="zh-CN" sz="2400" b="1" dirty="0">
                <a:solidFill>
                  <a:srgbClr val="1C1C1C"/>
                </a:solidFill>
                <a:latin typeface="Arial" panose="020B0604020202020204" pitchFamily="34" charset="0"/>
                <a:ea typeface="宋体" panose="02010600030101010101" pitchFamily="2" charset="-122"/>
              </a:endParaRPr>
            </a:p>
          </p:txBody>
        </p:sp>
        <p:pic>
          <p:nvPicPr>
            <p:cNvPr id="18453" name="Picture 19" descr="circuler_1"/>
            <p:cNvPicPr>
              <a:picLocks noChangeAspect="1"/>
            </p:cNvPicPr>
            <p:nvPr/>
          </p:nvPicPr>
          <p:blipFill>
            <a:blip r:embed="rId1"/>
            <a:stretch>
              <a:fillRect/>
            </a:stretch>
          </p:blipFill>
          <p:spPr>
            <a:xfrm>
              <a:off x="1900" y="729"/>
              <a:ext cx="1883" cy="1778"/>
            </a:xfrm>
            <a:prstGeom prst="rect">
              <a:avLst/>
            </a:prstGeom>
            <a:noFill/>
            <a:ln w="9525">
              <a:noFill/>
            </a:ln>
          </p:spPr>
        </p:pic>
        <p:grpSp>
          <p:nvGrpSpPr>
            <p:cNvPr id="18454" name="Group 51"/>
            <p:cNvGrpSpPr/>
            <p:nvPr/>
          </p:nvGrpSpPr>
          <p:grpSpPr>
            <a:xfrm>
              <a:off x="1899" y="729"/>
              <a:ext cx="1876" cy="1782"/>
              <a:chOff x="0" y="0"/>
              <a:chExt cx="941" cy="937"/>
            </a:xfrm>
          </p:grpSpPr>
          <p:pic>
            <p:nvPicPr>
              <p:cNvPr id="18455" name="Oval 20"/>
              <p:cNvPicPr/>
              <p:nvPr/>
            </p:nvPicPr>
            <p:blipFill>
              <a:blip r:embed="rId3"/>
              <a:stretch>
                <a:fillRect/>
              </a:stretch>
            </p:blipFill>
            <p:spPr>
              <a:xfrm>
                <a:off x="0" y="0"/>
                <a:ext cx="941" cy="937"/>
              </a:xfrm>
              <a:prstGeom prst="rect">
                <a:avLst/>
              </a:prstGeom>
              <a:noFill/>
              <a:ln w="9525">
                <a:noFill/>
              </a:ln>
            </p:spPr>
          </p:pic>
          <p:sp>
            <p:nvSpPr>
              <p:cNvPr id="18456" name="Text Box 53"/>
              <p:cNvSpPr txBox="1"/>
              <p:nvPr/>
            </p:nvSpPr>
            <p:spPr>
              <a:xfrm>
                <a:off x="138" y="137"/>
                <a:ext cx="664" cy="663"/>
              </a:xfrm>
              <a:prstGeom prst="rect">
                <a:avLst/>
              </a:prstGeom>
              <a:no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grpSp>
        <p:sp>
          <p:nvSpPr>
            <p:cNvPr id="18457" name="Freeform 21"/>
            <p:cNvSpPr/>
            <p:nvPr/>
          </p:nvSpPr>
          <p:spPr>
            <a:xfrm>
              <a:off x="2094" y="765"/>
              <a:ext cx="1469" cy="618"/>
            </a:xfrm>
            <a:custGeom>
              <a:avLst/>
              <a:gdLst/>
              <a:ahLst/>
              <a:cxnLst>
                <a:cxn ang="0">
                  <a:pos x="7914" y="36"/>
                </a:cxn>
                <a:cxn ang="0">
                  <a:pos x="8013" y="40"/>
                </a:cxn>
                <a:cxn ang="0">
                  <a:pos x="8036" y="43"/>
                </a:cxn>
                <a:cxn ang="0">
                  <a:pos x="8000" y="47"/>
                </a:cxn>
                <a:cxn ang="0">
                  <a:pos x="7892" y="49"/>
                </a:cxn>
                <a:cxn ang="0">
                  <a:pos x="7738" y="52"/>
                </a:cxn>
                <a:cxn ang="0">
                  <a:pos x="7538" y="54"/>
                </a:cxn>
                <a:cxn ang="0">
                  <a:pos x="7272" y="57"/>
                </a:cxn>
                <a:cxn ang="0">
                  <a:pos x="6980" y="58"/>
                </a:cxn>
                <a:cxn ang="0">
                  <a:pos x="6637" y="60"/>
                </a:cxn>
                <a:cxn ang="0">
                  <a:pos x="6277" y="62"/>
                </a:cxn>
                <a:cxn ang="0">
                  <a:pos x="5879" y="62"/>
                </a:cxn>
                <a:cxn ang="0">
                  <a:pos x="5449" y="62"/>
                </a:cxn>
                <a:cxn ang="0">
                  <a:pos x="5011" y="64"/>
                </a:cxn>
                <a:cxn ang="0">
                  <a:pos x="4827" y="65"/>
                </a:cxn>
                <a:cxn ang="0">
                  <a:pos x="2894" y="65"/>
                </a:cxn>
                <a:cxn ang="0">
                  <a:pos x="2871" y="65"/>
                </a:cxn>
                <a:cxn ang="0">
                  <a:pos x="2488" y="64"/>
                </a:cxn>
                <a:cxn ang="0">
                  <a:pos x="2115" y="62"/>
                </a:cxn>
                <a:cxn ang="0">
                  <a:pos x="1759" y="62"/>
                </a:cxn>
                <a:cxn ang="0">
                  <a:pos x="1423" y="62"/>
                </a:cxn>
                <a:cxn ang="0">
                  <a:pos x="1134" y="62"/>
                </a:cxn>
                <a:cxn ang="0">
                  <a:pos x="861" y="60"/>
                </a:cxn>
                <a:cxn ang="0">
                  <a:pos x="621" y="58"/>
                </a:cxn>
                <a:cxn ang="0">
                  <a:pos x="406" y="57"/>
                </a:cxn>
                <a:cxn ang="0">
                  <a:pos x="232" y="54"/>
                </a:cxn>
                <a:cxn ang="0">
                  <a:pos x="108" y="52"/>
                </a:cxn>
                <a:cxn ang="0">
                  <a:pos x="37" y="50"/>
                </a:cxn>
                <a:cxn ang="0">
                  <a:pos x="0" y="47"/>
                </a:cxn>
                <a:cxn ang="0">
                  <a:pos x="0" y="47"/>
                </a:cxn>
                <a:cxn ang="0">
                  <a:pos x="4" y="43"/>
                </a:cxn>
                <a:cxn ang="0">
                  <a:pos x="97" y="41"/>
                </a:cxn>
                <a:cxn ang="0">
                  <a:pos x="311" y="32"/>
                </a:cxn>
                <a:cxn ang="0">
                  <a:pos x="576" y="27"/>
                </a:cxn>
                <a:cxn ang="0">
                  <a:pos x="893" y="21"/>
                </a:cxn>
                <a:cxn ang="0">
                  <a:pos x="1237" y="16"/>
                </a:cxn>
                <a:cxn ang="0">
                  <a:pos x="1642" y="11"/>
                </a:cxn>
                <a:cxn ang="0">
                  <a:pos x="2065" y="8"/>
                </a:cxn>
                <a:cxn ang="0">
                  <a:pos x="2521" y="4"/>
                </a:cxn>
                <a:cxn ang="0">
                  <a:pos x="3023" y="3"/>
                </a:cxn>
                <a:cxn ang="0">
                  <a:pos x="3525" y="3"/>
                </a:cxn>
                <a:cxn ang="0">
                  <a:pos x="4053" y="0"/>
                </a:cxn>
                <a:cxn ang="0">
                  <a:pos x="4617" y="3"/>
                </a:cxn>
                <a:cxn ang="0">
                  <a:pos x="5151" y="3"/>
                </a:cxn>
                <a:cxn ang="0">
                  <a:pos x="5672" y="5"/>
                </a:cxn>
                <a:cxn ang="0">
                  <a:pos x="6142" y="8"/>
                </a:cxn>
                <a:cxn ang="0">
                  <a:pos x="6578" y="12"/>
                </a:cxn>
                <a:cxn ang="0">
                  <a:pos x="6987" y="17"/>
                </a:cxn>
                <a:cxn ang="0">
                  <a:pos x="7342" y="23"/>
                </a:cxn>
                <a:cxn ang="0">
                  <a:pos x="7657" y="30"/>
                </a:cxn>
                <a:cxn ang="0">
                  <a:pos x="7914" y="36"/>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DFF">
                    <a:alpha val="17998"/>
                  </a:srgbClr>
                </a:gs>
              </a:gsLst>
              <a:lin ang="5400000" scaled="1"/>
              <a:tileRect/>
            </a:gradFill>
            <a:ln w="9525">
              <a:noFill/>
            </a:ln>
          </p:spPr>
          <p:txBody>
            <a:bodyPr/>
            <a:p>
              <a:endParaRPr lang="zh-CN" altLang="en-US"/>
            </a:p>
          </p:txBody>
        </p:sp>
        <p:grpSp>
          <p:nvGrpSpPr>
            <p:cNvPr id="18458" name="Group 55"/>
            <p:cNvGrpSpPr/>
            <p:nvPr/>
          </p:nvGrpSpPr>
          <p:grpSpPr>
            <a:xfrm>
              <a:off x="2032" y="2159"/>
              <a:ext cx="1649" cy="296"/>
              <a:chOff x="0" y="0"/>
              <a:chExt cx="827" cy="156"/>
            </a:xfrm>
          </p:grpSpPr>
          <p:grpSp>
            <p:nvGrpSpPr>
              <p:cNvPr id="18459" name="Group 56"/>
              <p:cNvGrpSpPr/>
              <p:nvPr/>
            </p:nvGrpSpPr>
            <p:grpSpPr>
              <a:xfrm rot="-1297425" flipH="1" flipV="1">
                <a:off x="146" y="0"/>
                <a:ext cx="681" cy="150"/>
                <a:chOff x="0" y="0"/>
                <a:chExt cx="1118" cy="279"/>
              </a:xfrm>
            </p:grpSpPr>
            <p:sp>
              <p:nvSpPr>
                <p:cNvPr id="18460" name="AutoShape 24"/>
                <p:cNvSpPr/>
                <p:nvPr/>
              </p:nvSpPr>
              <p:spPr>
                <a:xfrm rot="5263130">
                  <a:off x="274" y="-294"/>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61" name="AutoShape 25"/>
                <p:cNvSpPr/>
                <p:nvPr/>
              </p:nvSpPr>
              <p:spPr>
                <a:xfrm rot="6078281">
                  <a:off x="410" y="-294"/>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62" name="AutoShape 26"/>
                <p:cNvSpPr/>
                <p:nvPr/>
              </p:nvSpPr>
              <p:spPr>
                <a:xfrm rot="6373927">
                  <a:off x="486" y="-272"/>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63" name="AutoShape 27"/>
                <p:cNvSpPr/>
                <p:nvPr/>
              </p:nvSpPr>
              <p:spPr>
                <a:xfrm rot="6906312">
                  <a:off x="576" y="-242"/>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grpSp>
          <p:grpSp>
            <p:nvGrpSpPr>
              <p:cNvPr id="18464" name="Group 61"/>
              <p:cNvGrpSpPr/>
              <p:nvPr/>
            </p:nvGrpSpPr>
            <p:grpSpPr>
              <a:xfrm rot="56115" flipH="1" flipV="1">
                <a:off x="0" y="6"/>
                <a:ext cx="681" cy="150"/>
                <a:chOff x="0" y="0"/>
                <a:chExt cx="1118" cy="279"/>
              </a:xfrm>
            </p:grpSpPr>
            <p:sp>
              <p:nvSpPr>
                <p:cNvPr id="18465" name="AutoShape 29"/>
                <p:cNvSpPr/>
                <p:nvPr/>
              </p:nvSpPr>
              <p:spPr>
                <a:xfrm rot="5263130">
                  <a:off x="274" y="-294"/>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66" name="AutoShape 30"/>
                <p:cNvSpPr/>
                <p:nvPr/>
              </p:nvSpPr>
              <p:spPr>
                <a:xfrm rot="6078281">
                  <a:off x="410" y="-294"/>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67" name="AutoShape 31"/>
                <p:cNvSpPr/>
                <p:nvPr/>
              </p:nvSpPr>
              <p:spPr>
                <a:xfrm rot="6373927">
                  <a:off x="486" y="-272"/>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68" name="AutoShape 32"/>
                <p:cNvSpPr/>
                <p:nvPr/>
              </p:nvSpPr>
              <p:spPr>
                <a:xfrm rot="6906312">
                  <a:off x="576" y="-242"/>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grpSp>
        </p:grpSp>
        <p:sp>
          <p:nvSpPr>
            <p:cNvPr id="18469" name="Text Box 33"/>
            <p:cNvSpPr txBox="1"/>
            <p:nvPr/>
          </p:nvSpPr>
          <p:spPr>
            <a:xfrm>
              <a:off x="2055" y="1482"/>
              <a:ext cx="1573" cy="749"/>
            </a:xfrm>
            <a:prstGeom prst="rect">
              <a:avLst/>
            </a:prstGeom>
            <a:noFill/>
            <a:ln w="9525">
              <a:noFill/>
            </a:ln>
            <a:effectLst>
              <a:outerShdw dist="17961" dir="2699999" algn="ctr" rotWithShape="0">
                <a:srgbClr val="DDDDDD">
                  <a:alpha val="50000"/>
                </a:srgbClr>
              </a:outerShdw>
            </a:effectLst>
          </p:spPr>
          <p:txBody>
            <a:bodyPr anchor="t">
              <a:spAutoFit/>
            </a:bodyPr>
            <a:p>
              <a:pPr algn="ctr" eaLnBrk="0" hangingPunct="0"/>
              <a:r>
                <a:rPr lang="en-US" altLang="zh-CN" sz="2400" b="1" dirty="0">
                  <a:solidFill>
                    <a:srgbClr val="1C1C1C"/>
                  </a:solidFill>
                  <a:latin typeface="Arial" panose="020B0604020202020204" pitchFamily="34" charset="0"/>
                  <a:ea typeface="宋体" panose="02010600030101010101" pitchFamily="2" charset="-122"/>
                </a:rPr>
                <a:t>1</a:t>
              </a:r>
              <a:endParaRPr lang="en-US" altLang="zh-CN" sz="2400" b="1" dirty="0">
                <a:solidFill>
                  <a:srgbClr val="1C1C1C"/>
                </a:solidFill>
                <a:latin typeface="Arial" panose="020B0604020202020204" pitchFamily="34" charset="0"/>
                <a:ea typeface="宋体" panose="02010600030101010101" pitchFamily="2" charset="-122"/>
              </a:endParaRPr>
            </a:p>
          </p:txBody>
        </p:sp>
        <p:pic>
          <p:nvPicPr>
            <p:cNvPr id="18470" name="Picture 34" descr="circuler_1"/>
            <p:cNvPicPr>
              <a:picLocks noChangeAspect="1"/>
            </p:cNvPicPr>
            <p:nvPr/>
          </p:nvPicPr>
          <p:blipFill>
            <a:blip r:embed="rId1"/>
            <a:stretch>
              <a:fillRect/>
            </a:stretch>
          </p:blipFill>
          <p:spPr>
            <a:xfrm>
              <a:off x="7767" y="679"/>
              <a:ext cx="1882" cy="1778"/>
            </a:xfrm>
            <a:prstGeom prst="rect">
              <a:avLst/>
            </a:prstGeom>
            <a:noFill/>
            <a:ln w="9525">
              <a:noFill/>
            </a:ln>
          </p:spPr>
        </p:pic>
        <p:grpSp>
          <p:nvGrpSpPr>
            <p:cNvPr id="18471" name="Group 68"/>
            <p:cNvGrpSpPr/>
            <p:nvPr/>
          </p:nvGrpSpPr>
          <p:grpSpPr>
            <a:xfrm>
              <a:off x="7763" y="683"/>
              <a:ext cx="1877" cy="1782"/>
              <a:chOff x="0" y="0"/>
              <a:chExt cx="941" cy="937"/>
            </a:xfrm>
          </p:grpSpPr>
          <p:pic>
            <p:nvPicPr>
              <p:cNvPr id="18472" name="Oval 35"/>
              <p:cNvPicPr/>
              <p:nvPr/>
            </p:nvPicPr>
            <p:blipFill>
              <a:blip r:embed="rId4"/>
              <a:stretch>
                <a:fillRect/>
              </a:stretch>
            </p:blipFill>
            <p:spPr>
              <a:xfrm>
                <a:off x="0" y="0"/>
                <a:ext cx="941" cy="937"/>
              </a:xfrm>
              <a:prstGeom prst="rect">
                <a:avLst/>
              </a:prstGeom>
              <a:noFill/>
              <a:ln w="9525">
                <a:noFill/>
              </a:ln>
            </p:spPr>
          </p:pic>
          <p:sp>
            <p:nvSpPr>
              <p:cNvPr id="18473" name="Text Box 70"/>
              <p:cNvSpPr txBox="1"/>
              <p:nvPr/>
            </p:nvSpPr>
            <p:spPr>
              <a:xfrm>
                <a:off x="139" y="135"/>
                <a:ext cx="664" cy="663"/>
              </a:xfrm>
              <a:prstGeom prst="rect">
                <a:avLst/>
              </a:prstGeom>
              <a:noFill/>
              <a:ln w="9525">
                <a:noFill/>
              </a:ln>
            </p:spPr>
            <p:txBody>
              <a:bodyPr wrap="none" anchor="ctr"/>
              <a:p>
                <a:endParaRPr lang="zh-CN" altLang="en-US" dirty="0">
                  <a:latin typeface="Arial" panose="020B0604020202020204" pitchFamily="34" charset="0"/>
                  <a:ea typeface="宋体" panose="02010600030101010101" pitchFamily="2" charset="-122"/>
                </a:endParaRPr>
              </a:p>
            </p:txBody>
          </p:sp>
        </p:grpSp>
        <p:sp>
          <p:nvSpPr>
            <p:cNvPr id="18474" name="Freeform 36"/>
            <p:cNvSpPr/>
            <p:nvPr/>
          </p:nvSpPr>
          <p:spPr>
            <a:xfrm>
              <a:off x="7961" y="716"/>
              <a:ext cx="1469" cy="617"/>
            </a:xfrm>
            <a:custGeom>
              <a:avLst/>
              <a:gdLst/>
              <a:ahLst/>
              <a:cxnLst>
                <a:cxn ang="0">
                  <a:pos x="7914" y="36"/>
                </a:cxn>
                <a:cxn ang="0">
                  <a:pos x="8013" y="39"/>
                </a:cxn>
                <a:cxn ang="0">
                  <a:pos x="8036" y="42"/>
                </a:cxn>
                <a:cxn ang="0">
                  <a:pos x="8000" y="46"/>
                </a:cxn>
                <a:cxn ang="0">
                  <a:pos x="7892" y="49"/>
                </a:cxn>
                <a:cxn ang="0">
                  <a:pos x="7738" y="51"/>
                </a:cxn>
                <a:cxn ang="0">
                  <a:pos x="7538" y="53"/>
                </a:cxn>
                <a:cxn ang="0">
                  <a:pos x="7272" y="55"/>
                </a:cxn>
                <a:cxn ang="0">
                  <a:pos x="6980" y="57"/>
                </a:cxn>
                <a:cxn ang="0">
                  <a:pos x="6637" y="59"/>
                </a:cxn>
                <a:cxn ang="0">
                  <a:pos x="6277" y="60"/>
                </a:cxn>
                <a:cxn ang="0">
                  <a:pos x="5879" y="61"/>
                </a:cxn>
                <a:cxn ang="0">
                  <a:pos x="5449" y="62"/>
                </a:cxn>
                <a:cxn ang="0">
                  <a:pos x="5011" y="62"/>
                </a:cxn>
                <a:cxn ang="0">
                  <a:pos x="4827" y="62"/>
                </a:cxn>
                <a:cxn ang="0">
                  <a:pos x="2894" y="62"/>
                </a:cxn>
                <a:cxn ang="0">
                  <a:pos x="2871" y="62"/>
                </a:cxn>
                <a:cxn ang="0">
                  <a:pos x="2488" y="62"/>
                </a:cxn>
                <a:cxn ang="0">
                  <a:pos x="2115" y="62"/>
                </a:cxn>
                <a:cxn ang="0">
                  <a:pos x="1759" y="61"/>
                </a:cxn>
                <a:cxn ang="0">
                  <a:pos x="1423" y="61"/>
                </a:cxn>
                <a:cxn ang="0">
                  <a:pos x="1134" y="59"/>
                </a:cxn>
                <a:cxn ang="0">
                  <a:pos x="861" y="59"/>
                </a:cxn>
                <a:cxn ang="0">
                  <a:pos x="621" y="57"/>
                </a:cxn>
                <a:cxn ang="0">
                  <a:pos x="406" y="55"/>
                </a:cxn>
                <a:cxn ang="0">
                  <a:pos x="232" y="53"/>
                </a:cxn>
                <a:cxn ang="0">
                  <a:pos x="108" y="51"/>
                </a:cxn>
                <a:cxn ang="0">
                  <a:pos x="37" y="49"/>
                </a:cxn>
                <a:cxn ang="0">
                  <a:pos x="0" y="46"/>
                </a:cxn>
                <a:cxn ang="0">
                  <a:pos x="0" y="46"/>
                </a:cxn>
                <a:cxn ang="0">
                  <a:pos x="4" y="42"/>
                </a:cxn>
                <a:cxn ang="0">
                  <a:pos x="97" y="39"/>
                </a:cxn>
                <a:cxn ang="0">
                  <a:pos x="311" y="31"/>
                </a:cxn>
                <a:cxn ang="0">
                  <a:pos x="576" y="27"/>
                </a:cxn>
                <a:cxn ang="0">
                  <a:pos x="893" y="20"/>
                </a:cxn>
                <a:cxn ang="0">
                  <a:pos x="1237" y="15"/>
                </a:cxn>
                <a:cxn ang="0">
                  <a:pos x="1642" y="11"/>
                </a:cxn>
                <a:cxn ang="0">
                  <a:pos x="2065" y="8"/>
                </a:cxn>
                <a:cxn ang="0">
                  <a:pos x="2521" y="4"/>
                </a:cxn>
                <a:cxn ang="0">
                  <a:pos x="3023" y="3"/>
                </a:cxn>
                <a:cxn ang="0">
                  <a:pos x="3525" y="3"/>
                </a:cxn>
                <a:cxn ang="0">
                  <a:pos x="4053" y="0"/>
                </a:cxn>
                <a:cxn ang="0">
                  <a:pos x="4617" y="3"/>
                </a:cxn>
                <a:cxn ang="0">
                  <a:pos x="5151" y="3"/>
                </a:cxn>
                <a:cxn ang="0">
                  <a:pos x="5672" y="5"/>
                </a:cxn>
                <a:cxn ang="0">
                  <a:pos x="6142" y="8"/>
                </a:cxn>
                <a:cxn ang="0">
                  <a:pos x="6578" y="12"/>
                </a:cxn>
                <a:cxn ang="0">
                  <a:pos x="6987" y="17"/>
                </a:cxn>
                <a:cxn ang="0">
                  <a:pos x="7342" y="23"/>
                </a:cxn>
                <a:cxn ang="0">
                  <a:pos x="7657" y="29"/>
                </a:cxn>
                <a:cxn ang="0">
                  <a:pos x="7914" y="36"/>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99FF">
                    <a:alpha val="17998"/>
                  </a:srgbClr>
                </a:gs>
              </a:gsLst>
              <a:lin ang="5400000" scaled="1"/>
              <a:tileRect/>
            </a:gradFill>
            <a:ln w="9525">
              <a:noFill/>
            </a:ln>
          </p:spPr>
          <p:txBody>
            <a:bodyPr/>
            <a:p>
              <a:endParaRPr lang="zh-CN" altLang="en-US"/>
            </a:p>
          </p:txBody>
        </p:sp>
        <p:grpSp>
          <p:nvGrpSpPr>
            <p:cNvPr id="18475" name="Group 72"/>
            <p:cNvGrpSpPr/>
            <p:nvPr/>
          </p:nvGrpSpPr>
          <p:grpSpPr>
            <a:xfrm>
              <a:off x="7899" y="2109"/>
              <a:ext cx="1649" cy="297"/>
              <a:chOff x="0" y="0"/>
              <a:chExt cx="827" cy="156"/>
            </a:xfrm>
          </p:grpSpPr>
          <p:grpSp>
            <p:nvGrpSpPr>
              <p:cNvPr id="18476" name="Group 73"/>
              <p:cNvGrpSpPr/>
              <p:nvPr/>
            </p:nvGrpSpPr>
            <p:grpSpPr>
              <a:xfrm rot="-1297425" flipH="1" flipV="1">
                <a:off x="146" y="0"/>
                <a:ext cx="681" cy="150"/>
                <a:chOff x="0" y="0"/>
                <a:chExt cx="1118" cy="279"/>
              </a:xfrm>
            </p:grpSpPr>
            <p:sp>
              <p:nvSpPr>
                <p:cNvPr id="18477" name="AutoShape 39"/>
                <p:cNvSpPr/>
                <p:nvPr/>
              </p:nvSpPr>
              <p:spPr>
                <a:xfrm rot="5263130">
                  <a:off x="274" y="-294"/>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78" name="AutoShape 40"/>
                <p:cNvSpPr/>
                <p:nvPr/>
              </p:nvSpPr>
              <p:spPr>
                <a:xfrm rot="6078281">
                  <a:off x="410" y="-294"/>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79" name="AutoShape 41"/>
                <p:cNvSpPr/>
                <p:nvPr/>
              </p:nvSpPr>
              <p:spPr>
                <a:xfrm rot="6373927">
                  <a:off x="486" y="-272"/>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80" name="AutoShape 42"/>
                <p:cNvSpPr/>
                <p:nvPr/>
              </p:nvSpPr>
              <p:spPr>
                <a:xfrm rot="6906312">
                  <a:off x="576" y="-242"/>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grpSp>
          <p:grpSp>
            <p:nvGrpSpPr>
              <p:cNvPr id="18481" name="Group 78"/>
              <p:cNvGrpSpPr/>
              <p:nvPr/>
            </p:nvGrpSpPr>
            <p:grpSpPr>
              <a:xfrm rot="56115" flipH="1" flipV="1">
                <a:off x="0" y="6"/>
                <a:ext cx="681" cy="150"/>
                <a:chOff x="0" y="0"/>
                <a:chExt cx="1118" cy="279"/>
              </a:xfrm>
            </p:grpSpPr>
            <p:sp>
              <p:nvSpPr>
                <p:cNvPr id="18482" name="AutoShape 44"/>
                <p:cNvSpPr/>
                <p:nvPr/>
              </p:nvSpPr>
              <p:spPr>
                <a:xfrm rot="5263130">
                  <a:off x="274" y="-294"/>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83" name="AutoShape 45"/>
                <p:cNvSpPr/>
                <p:nvPr/>
              </p:nvSpPr>
              <p:spPr>
                <a:xfrm rot="6078281">
                  <a:off x="410" y="-294"/>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84" name="AutoShape 46"/>
                <p:cNvSpPr/>
                <p:nvPr/>
              </p:nvSpPr>
              <p:spPr>
                <a:xfrm rot="6373927">
                  <a:off x="486" y="-272"/>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sp>
              <p:nvSpPr>
                <p:cNvPr id="18485" name="AutoShape 47"/>
                <p:cNvSpPr/>
                <p:nvPr/>
              </p:nvSpPr>
              <p:spPr>
                <a:xfrm rot="6906312">
                  <a:off x="576" y="-242"/>
                  <a:ext cx="227" cy="816"/>
                </a:xfrm>
                <a:prstGeom prst="moon">
                  <a:avLst>
                    <a:gd name="adj" fmla="val 49773"/>
                  </a:avLst>
                </a:prstGeom>
                <a:solidFill>
                  <a:srgbClr val="FFFFFF">
                    <a:alpha val="3922"/>
                  </a:srgbClr>
                </a:solidFill>
                <a:ln w="9525">
                  <a:noFill/>
                </a:ln>
              </p:spPr>
              <p:txBody>
                <a:bodyPr vert="eaVert" wrap="none" anchor="ctr"/>
                <a:p>
                  <a:endParaRPr lang="zh-CN" altLang="en-US" dirty="0">
                    <a:latin typeface="Arial" panose="020B0604020202020204" pitchFamily="34" charset="0"/>
                    <a:ea typeface="宋体" panose="02010600030101010101" pitchFamily="2" charset="-122"/>
                  </a:endParaRPr>
                </a:p>
              </p:txBody>
            </p:sp>
          </p:grpSp>
        </p:grpSp>
        <p:sp>
          <p:nvSpPr>
            <p:cNvPr id="18486" name="Text Box 48"/>
            <p:cNvSpPr txBox="1"/>
            <p:nvPr/>
          </p:nvSpPr>
          <p:spPr>
            <a:xfrm>
              <a:off x="7894" y="1339"/>
              <a:ext cx="1657" cy="749"/>
            </a:xfrm>
            <a:prstGeom prst="rect">
              <a:avLst/>
            </a:prstGeom>
            <a:noFill/>
            <a:ln w="9525">
              <a:noFill/>
            </a:ln>
            <a:effectLst>
              <a:outerShdw dist="17961" dir="2699999" algn="ctr" rotWithShape="0">
                <a:srgbClr val="DDDDDD">
                  <a:alpha val="50000"/>
                </a:srgbClr>
              </a:outerShdw>
            </a:effectLst>
          </p:spPr>
          <p:txBody>
            <a:bodyPr anchor="t">
              <a:spAutoFit/>
            </a:bodyPr>
            <a:p>
              <a:pPr algn="ctr" eaLnBrk="0" hangingPunct="0"/>
              <a:r>
                <a:rPr lang="en-US" altLang="zh-CN" sz="2400" b="1" dirty="0">
                  <a:solidFill>
                    <a:srgbClr val="1C1C1C"/>
                  </a:solidFill>
                  <a:latin typeface="Arial" panose="020B0604020202020204" pitchFamily="34" charset="0"/>
                  <a:ea typeface="宋体" panose="02010600030101010101" pitchFamily="2" charset="-122"/>
                </a:rPr>
                <a:t>3</a:t>
              </a:r>
              <a:endParaRPr lang="en-US" altLang="zh-CN" sz="2400" b="1" dirty="0">
                <a:solidFill>
                  <a:srgbClr val="1C1C1C"/>
                </a:solidFill>
                <a:latin typeface="Arial" panose="020B0604020202020204" pitchFamily="34" charset="0"/>
                <a:ea typeface="宋体" panose="02010600030101010101" pitchFamily="2" charset="-122"/>
              </a:endParaRPr>
            </a:p>
          </p:txBody>
        </p:sp>
        <p:sp>
          <p:nvSpPr>
            <p:cNvPr id="18487" name="Text Box 50"/>
            <p:cNvSpPr txBox="1"/>
            <p:nvPr/>
          </p:nvSpPr>
          <p:spPr>
            <a:xfrm>
              <a:off x="3448" y="1929"/>
              <a:ext cx="4643" cy="450"/>
            </a:xfrm>
            <a:prstGeom prst="rect">
              <a:avLst/>
            </a:prstGeom>
            <a:noFill/>
            <a:ln w="9525">
              <a:noFill/>
            </a:ln>
          </p:spPr>
          <p:txBody>
            <a:bodyPr anchor="t">
              <a:spAutoFit/>
            </a:bodyPr>
            <a:p>
              <a:pPr marL="120650" indent="-120650" algn="ctr">
                <a:lnSpc>
                  <a:spcPct val="60000"/>
                </a:lnSpc>
                <a:spcBef>
                  <a:spcPct val="50000"/>
                </a:spcBef>
                <a:buFontTx/>
                <a:buChar char="•"/>
              </a:pPr>
              <a:r>
                <a:rPr lang="zh-CN" altLang="en-US" sz="2000" b="1" dirty="0">
                  <a:latin typeface="Arial" panose="020B0604020202020204" pitchFamily="34" charset="0"/>
                  <a:ea typeface="黑体" panose="02010609060101010101" pitchFamily="49" charset="-122"/>
                </a:rPr>
                <a:t>劳动力资源</a:t>
              </a:r>
              <a:endParaRPr lang="zh-CN" altLang="en-US" dirty="0">
                <a:latin typeface="Arial" panose="020B0604020202020204" pitchFamily="34" charset="0"/>
                <a:ea typeface="宋体" panose="02010600030101010101" pitchFamily="2" charset="-122"/>
              </a:endParaRPr>
            </a:p>
          </p:txBody>
        </p:sp>
        <p:sp>
          <p:nvSpPr>
            <p:cNvPr id="18488" name="Text Box 51"/>
            <p:cNvSpPr txBox="1"/>
            <p:nvPr/>
          </p:nvSpPr>
          <p:spPr>
            <a:xfrm>
              <a:off x="0" y="2608"/>
              <a:ext cx="5036" cy="449"/>
            </a:xfrm>
            <a:prstGeom prst="rect">
              <a:avLst/>
            </a:prstGeom>
            <a:noFill/>
            <a:ln w="9525">
              <a:noFill/>
            </a:ln>
          </p:spPr>
          <p:txBody>
            <a:bodyPr anchor="t">
              <a:spAutoFit/>
            </a:bodyPr>
            <a:p>
              <a:pPr marL="120650" indent="-120650" algn="ctr">
                <a:lnSpc>
                  <a:spcPct val="60000"/>
                </a:lnSpc>
                <a:spcBef>
                  <a:spcPct val="50000"/>
                </a:spcBef>
                <a:buFontTx/>
                <a:buChar char="•"/>
              </a:pPr>
              <a:r>
                <a:rPr lang="zh-CN" altLang="en-US" sz="2000" b="1" dirty="0">
                  <a:latin typeface="Arial" panose="020B0604020202020204" pitchFamily="34" charset="0"/>
                  <a:ea typeface="黑体" panose="02010609060101010101" pitchFamily="49" charset="-122"/>
                </a:rPr>
                <a:t>人口资源</a:t>
              </a:r>
              <a:endParaRPr lang="zh-CN" altLang="en-US" sz="2000" b="1" dirty="0">
                <a:latin typeface="Arial" panose="020B0604020202020204" pitchFamily="34" charset="0"/>
                <a:ea typeface="黑体" panose="02010609060101010101" pitchFamily="49" charset="-122"/>
              </a:endParaRPr>
            </a:p>
          </p:txBody>
        </p:sp>
        <p:sp>
          <p:nvSpPr>
            <p:cNvPr id="18489" name="Text Box 52"/>
            <p:cNvSpPr txBox="1"/>
            <p:nvPr/>
          </p:nvSpPr>
          <p:spPr>
            <a:xfrm>
              <a:off x="6626" y="2709"/>
              <a:ext cx="4300" cy="450"/>
            </a:xfrm>
            <a:prstGeom prst="rect">
              <a:avLst/>
            </a:prstGeom>
            <a:noFill/>
            <a:ln w="9525">
              <a:noFill/>
            </a:ln>
          </p:spPr>
          <p:txBody>
            <a:bodyPr anchor="t">
              <a:spAutoFit/>
            </a:bodyPr>
            <a:p>
              <a:pPr marL="120650" indent="-120650" algn="ctr">
                <a:lnSpc>
                  <a:spcPct val="60000"/>
                </a:lnSpc>
                <a:spcBef>
                  <a:spcPct val="50000"/>
                </a:spcBef>
                <a:buFontTx/>
                <a:buChar char="•"/>
              </a:pPr>
              <a:r>
                <a:rPr lang="zh-CN" altLang="en-US" sz="2000" b="1" dirty="0">
                  <a:latin typeface="Arial" panose="020B0604020202020204" pitchFamily="34" charset="0"/>
                  <a:ea typeface="黑体" panose="02010609060101010101" pitchFamily="49" charset="-122"/>
                </a:rPr>
                <a:t>人才资源</a:t>
              </a:r>
              <a:endParaRPr lang="zh-CN" altLang="en-US" dirty="0">
                <a:latin typeface="Arial" panose="020B0604020202020204" pitchFamily="34" charset="0"/>
                <a:ea typeface="宋体" panose="02010600030101010101" pitchFamily="2" charset="-122"/>
              </a:endParaRPr>
            </a:p>
          </p:txBody>
        </p:sp>
        <p:sp>
          <p:nvSpPr>
            <p:cNvPr id="104535" name="Text Box 87"/>
            <p:cNvSpPr txBox="1">
              <a:spLocks noChangeArrowheads="1"/>
            </p:cNvSpPr>
            <p:nvPr/>
          </p:nvSpPr>
          <p:spPr bwMode="auto">
            <a:xfrm>
              <a:off x="3430" y="5062"/>
              <a:ext cx="298" cy="749"/>
            </a:xfrm>
            <a:prstGeom prst="rect">
              <a:avLst/>
            </a:prstGeom>
            <a:noFill/>
            <a:ln w="9525">
              <a:noFill/>
              <a:miter lim="800000"/>
            </a:ln>
            <a:effectLst/>
          </p:spPr>
          <p:txBody>
            <a:bodyPr wrap="none">
              <a:spAutoFit/>
            </a:bodyPr>
            <a:lstStyle/>
            <a:p>
              <a:pPr marR="0" defTabSz="914400">
                <a:buClrTx/>
                <a:buSzTx/>
                <a:buFontTx/>
                <a:defRPr/>
              </a:pPr>
              <a:endParaRPr kumimoji="0" lang="zh-CN" altLang="en-US" sz="2400" b="1" kern="1200" cap="none" spc="0" normalizeH="0" baseline="0" noProof="0">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04452"/>
                                        </p:tgtEl>
                                        <p:attrNameLst>
                                          <p:attrName>style.visibility</p:attrName>
                                        </p:attrNameLst>
                                      </p:cBhvr>
                                      <p:to>
                                        <p:strVal val="visible"/>
                                      </p:to>
                                    </p:set>
                                    <p:anim calcmode="lin" valueType="num">
                                      <p:cBhvr additive="base">
                                        <p:cTn id="7" dur="1000" fill="hold"/>
                                        <p:tgtEl>
                                          <p:spTgt spid="104452"/>
                                        </p:tgtEl>
                                        <p:attrNameLst>
                                          <p:attrName>ppt_x</p:attrName>
                                        </p:attrNameLst>
                                      </p:cBhvr>
                                      <p:tavLst>
                                        <p:tav tm="0">
                                          <p:val>
                                            <p:strVal val="#ppt_x"/>
                                          </p:val>
                                        </p:tav>
                                        <p:tav tm="100000">
                                          <p:val>
                                            <p:strVal val="#ppt_x"/>
                                          </p:val>
                                        </p:tav>
                                      </p:tavLst>
                                    </p:anim>
                                    <p:anim calcmode="lin" valueType="num">
                                      <p:cBhvr additive="base">
                                        <p:cTn id="8" dur="1000" fill="hold"/>
                                        <p:tgtEl>
                                          <p:spTgt spid="10445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4452">
                                            <p:txEl>
                                              <p:charRg st="0" end="14"/>
                                            </p:txEl>
                                          </p:spTgt>
                                        </p:tgtEl>
                                        <p:attrNameLst>
                                          <p:attrName>style.visibility</p:attrName>
                                        </p:attrNameLst>
                                      </p:cBhvr>
                                      <p:to>
                                        <p:strVal val="visible"/>
                                      </p:to>
                                    </p:set>
                                    <p:anim calcmode="lin" valueType="num">
                                      <p:cBhvr additive="base">
                                        <p:cTn id="11" dur="1000" fill="hold"/>
                                        <p:tgtEl>
                                          <p:spTgt spid="104452">
                                            <p:txEl>
                                              <p:charRg st="0" end="14"/>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104452">
                                            <p:txEl>
                                              <p:charRg st="0" end="14"/>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1425</Words>
  <Application>WPS 演示</Application>
  <PresentationFormat/>
  <Paragraphs>130</Paragraphs>
  <Slides>15</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15</vt:i4>
      </vt:variant>
    </vt:vector>
  </HeadingPairs>
  <TitlesOfParts>
    <vt:vector size="33" baseType="lpstr">
      <vt:lpstr>Arial</vt:lpstr>
      <vt:lpstr>宋体</vt:lpstr>
      <vt:lpstr>Wingdings</vt:lpstr>
      <vt:lpstr>Calibri</vt:lpstr>
      <vt:lpstr>Times New Roman</vt:lpstr>
      <vt:lpstr>华文新魏</vt:lpstr>
      <vt:lpstr>黑体</vt:lpstr>
      <vt:lpstr>HY헤드라인M</vt:lpstr>
      <vt:lpstr>Malgun Gothic</vt:lpstr>
      <vt:lpstr>GulimChe</vt:lpstr>
      <vt:lpstr>微软雅黑</vt:lpstr>
      <vt:lpstr>Arial Unicode MS</vt:lpstr>
      <vt:lpstr>方正粗黑宋简体</vt:lpstr>
      <vt:lpstr>楷体</vt:lpstr>
      <vt:lpstr>等线 Light</vt:lpstr>
      <vt:lpstr>微软雅黑 Light</vt:lpstr>
      <vt:lpstr>Yu Gothic UI Semibold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她貌</cp:lastModifiedBy>
  <cp:revision>158</cp:revision>
  <dcterms:created xsi:type="dcterms:W3CDTF">2019-05-08T01:04:55Z</dcterms:created>
  <dcterms:modified xsi:type="dcterms:W3CDTF">2019-05-15T11:07:38Z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