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activeX/activeX10.bin" ContentType="application/vnd.ms-office.activeX"/>
  <Override PartName="/ppt/activeX/activeX10.xml" ContentType="application/vnd.ms-office.activeX+xml"/>
  <Override PartName="/ppt/activeX/activeX11.bin" ContentType="application/vnd.ms-office.activeX"/>
  <Override PartName="/ppt/activeX/activeX11.xml" ContentType="application/vnd.ms-office.activeX+xml"/>
  <Override PartName="/ppt/activeX/activeX12.bin" ContentType="application/vnd.ms-office.activeX"/>
  <Override PartName="/ppt/activeX/activeX12.xml" ContentType="application/vnd.ms-office.activeX+xml"/>
  <Override PartName="/ppt/activeX/activeX13.bin" ContentType="application/vnd.ms-office.activeX"/>
  <Override PartName="/ppt/activeX/activeX13.xml" ContentType="application/vnd.ms-office.activeX+xml"/>
  <Override PartName="/ppt/activeX/activeX14.bin" ContentType="application/vnd.ms-office.activeX"/>
  <Override PartName="/ppt/activeX/activeX14.xml" ContentType="application/vnd.ms-office.activeX+xml"/>
  <Override PartName="/ppt/activeX/activeX15.bin" ContentType="application/vnd.ms-office.activeX"/>
  <Override PartName="/ppt/activeX/activeX15.xml" ContentType="application/vnd.ms-office.activeX+xml"/>
  <Override PartName="/ppt/activeX/activeX2.bin" ContentType="application/vnd.ms-office.activeX"/>
  <Override PartName="/ppt/activeX/activeX2.xml" ContentType="application/vnd.ms-office.activeX+xml"/>
  <Override PartName="/ppt/activeX/activeX3.bin" ContentType="application/vnd.ms-office.activeX"/>
  <Override PartName="/ppt/activeX/activeX3.xml" ContentType="application/vnd.ms-office.activeX+xml"/>
  <Override PartName="/ppt/activeX/activeX4.bin" ContentType="application/vnd.ms-office.activeX"/>
  <Override PartName="/ppt/activeX/activeX4.xml" ContentType="application/vnd.ms-office.activeX+xml"/>
  <Override PartName="/ppt/activeX/activeX5.bin" ContentType="application/vnd.ms-office.activeX"/>
  <Override PartName="/ppt/activeX/activeX5.xml" ContentType="application/vnd.ms-office.activeX+xml"/>
  <Override PartName="/ppt/activeX/activeX6.bin" ContentType="application/vnd.ms-office.activeX"/>
  <Override PartName="/ppt/activeX/activeX6.xml" ContentType="application/vnd.ms-office.activeX+xml"/>
  <Override PartName="/ppt/activeX/activeX7.bin" ContentType="application/vnd.ms-office.activeX"/>
  <Override PartName="/ppt/activeX/activeX7.xml" ContentType="application/vnd.ms-office.activeX+xml"/>
  <Override PartName="/ppt/activeX/activeX8.bin" ContentType="application/vnd.ms-office.activeX"/>
  <Override PartName="/ppt/activeX/activeX8.xml" ContentType="application/vnd.ms-office.activeX+xml"/>
  <Override PartName="/ppt/activeX/activeX9.bin" ContentType="application/vnd.ms-office.activeX"/>
  <Override PartName="/ppt/activeX/activeX9.xml" ContentType="application/vnd.ms-office.activeX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18"/>
  </p:notesMasterIdLst>
  <p:handoutMasterIdLst>
    <p:handoutMasterId r:id="rId19"/>
  </p:handoutMasterIdLst>
  <p:sldIdLst>
    <p:sldId id="914" r:id="rId4"/>
    <p:sldId id="915" r:id="rId5"/>
    <p:sldId id="835" r:id="rId6"/>
    <p:sldId id="834" r:id="rId7"/>
    <p:sldId id="883" r:id="rId8"/>
    <p:sldId id="836" r:id="rId9"/>
    <p:sldId id="861" r:id="rId10"/>
    <p:sldId id="862" r:id="rId11"/>
    <p:sldId id="863" r:id="rId12"/>
    <p:sldId id="864" r:id="rId13"/>
    <p:sldId id="865" r:id="rId14"/>
    <p:sldId id="866" r:id="rId15"/>
    <p:sldId id="867" r:id="rId16"/>
    <p:sldId id="911" r:id="rId17"/>
  </p:sldIdLst>
  <p:sldSz cx="9144000" cy="6858000" type="screen4x3"/>
  <p:notesSz cx="6858000" cy="9947275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CCFF33"/>
    <a:srgbClr val="FFCCFF"/>
    <a:srgbClr val="2BBFEF"/>
    <a:srgbClr val="C72DED"/>
    <a:srgbClr val="6666FF"/>
    <a:srgbClr val="CC99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73"/>
    <p:restoredTop sz="88814"/>
  </p:normalViewPr>
  <p:slideViewPr>
    <p:cSldViewPr showGuides="1">
      <p:cViewPr>
        <p:scale>
          <a:sx n="75" d="100"/>
          <a:sy n="75" d="100"/>
        </p:scale>
        <p:origin x="-1194" y="-102"/>
      </p:cViewPr>
      <p:guideLst>
        <p:guide orient="horz" pos="1931"/>
        <p:guide pos="29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C44B8A-1F9B-4396-95A1-BA3FA5FA149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fontAlgn="base"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10A232-7501-421C-A25F-F28249FD756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2" name="Rectangle 4"/>
          <p:cNvSpPr>
            <a:spLocks noGrp="1" noRot="1"/>
          </p:cNvSpPr>
          <p:nvPr>
            <p:ph type="sldImg"/>
          </p:nvPr>
        </p:nvSpPr>
        <p:spPr>
          <a:xfrm>
            <a:off x="942975" y="746125"/>
            <a:ext cx="4973638" cy="3730625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6149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67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448800"/>
            <a:ext cx="2973388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fontAlgn="base"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7.vml"/><Relationship Id="rId5" Type="http://schemas.openxmlformats.org/officeDocument/2006/relationships/control" Target="../activeX/activeX9.xml"/><Relationship Id="rId4" Type="http://schemas.openxmlformats.org/officeDocument/2006/relationships/image" Target="../media/image3.wmf"/><Relationship Id="rId3" Type="http://schemas.openxmlformats.org/officeDocument/2006/relationships/control" Target="../activeX/activeX8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8.vml"/><Relationship Id="rId5" Type="http://schemas.openxmlformats.org/officeDocument/2006/relationships/control" Target="../activeX/activeX11.xml"/><Relationship Id="rId4" Type="http://schemas.openxmlformats.org/officeDocument/2006/relationships/image" Target="../media/image3.wmf"/><Relationship Id="rId3" Type="http://schemas.openxmlformats.org/officeDocument/2006/relationships/control" Target="../activeX/activeX10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9.vml"/><Relationship Id="rId5" Type="http://schemas.openxmlformats.org/officeDocument/2006/relationships/control" Target="../activeX/activeX13.xml"/><Relationship Id="rId4" Type="http://schemas.openxmlformats.org/officeDocument/2006/relationships/image" Target="../media/image3.wmf"/><Relationship Id="rId3" Type="http://schemas.openxmlformats.org/officeDocument/2006/relationships/control" Target="../activeX/activeX1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0.vml"/><Relationship Id="rId5" Type="http://schemas.openxmlformats.org/officeDocument/2006/relationships/control" Target="../activeX/activeX15.xml"/><Relationship Id="rId4" Type="http://schemas.openxmlformats.org/officeDocument/2006/relationships/image" Target="../media/image3.wmf"/><Relationship Id="rId3" Type="http://schemas.openxmlformats.org/officeDocument/2006/relationships/control" Target="../activeX/activeX14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control" Target="../activeX/activeX2.xml"/><Relationship Id="rId4" Type="http://schemas.openxmlformats.org/officeDocument/2006/relationships/image" Target="../media/image3.wmf"/><Relationship Id="rId3" Type="http://schemas.openxmlformats.org/officeDocument/2006/relationships/control" Target="../activeX/activeX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image" Target="../media/image3.wmf"/><Relationship Id="rId3" Type="http://schemas.openxmlformats.org/officeDocument/2006/relationships/control" Target="../activeX/activeX3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image" Target="../media/image3.wmf"/><Relationship Id="rId3" Type="http://schemas.openxmlformats.org/officeDocument/2006/relationships/control" Target="../activeX/activeX4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image" Target="../media/image3.wmf"/><Relationship Id="rId3" Type="http://schemas.openxmlformats.org/officeDocument/2006/relationships/control" Target="../activeX/activeX5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5.vml"/><Relationship Id="rId4" Type="http://schemas.openxmlformats.org/officeDocument/2006/relationships/image" Target="../media/image3.wmf"/><Relationship Id="rId3" Type="http://schemas.openxmlformats.org/officeDocument/2006/relationships/control" Target="../activeX/activeX6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6.vml"/><Relationship Id="rId4" Type="http://schemas.openxmlformats.org/officeDocument/2006/relationships/image" Target="../media/image3.wmf"/><Relationship Id="rId3" Type="http://schemas.openxmlformats.org/officeDocument/2006/relationships/control" Target="../activeX/activeX7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A32307-B9D8-4083-9CA6-0318296B123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695599-86F6-4E46-BFEF-D47564F7A96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PhAnim="0" showMasterSp="0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16"/>
          <p:cNvSpPr/>
          <p:nvPr userDrawn="1"/>
        </p:nvSpPr>
        <p:spPr>
          <a:xfrm>
            <a:off x="179388" y="-26987"/>
            <a:ext cx="13716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/>
            <a:r>
              <a:rPr lang="zh-CN" altLang="en-US" sz="3600">
                <a:gradFill rotWithShape="1">
                  <a:gsLst>
                    <a:gs pos="0">
                      <a:srgbClr val="FF9900"/>
                    </a:gs>
                    <a:gs pos="100000">
                      <a:srgbClr val="FFFF00"/>
                    </a:gs>
                  </a:gsLst>
                  <a:path path="rect">
                    <a:fillToRect t="100000" r="100000"/>
                  </a:path>
                  <a:tileRect/>
                </a:gradFill>
                <a:effectLst>
                  <a:prstShdw prst="shdw17" dist="17961" dir="13499999">
                    <a:srgbClr val="995C00"/>
                  </a:prst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项目二</a:t>
            </a:r>
            <a:endParaRPr lang="zh-CN" altLang="en-US" sz="3600">
              <a:gradFill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path path="rect">
                  <a:fillToRect t="100000" r="100000"/>
                </a:path>
                <a:tileRect/>
              </a:gradFill>
              <a:effectLst>
                <a:prstShdw prst="shdw17" dist="17961" dir="13499999">
                  <a:srgbClr val="995C00"/>
                </a:prst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67" name="WordArt 17"/>
          <p:cNvSpPr/>
          <p:nvPr userDrawn="1"/>
        </p:nvSpPr>
        <p:spPr>
          <a:xfrm>
            <a:off x="7813675" y="3175"/>
            <a:ext cx="13303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1000">
                <a:solidFill>
                  <a:srgbClr val="FFFF99"/>
                </a:solidFill>
                <a:effectLst>
                  <a:outerShdw sy="50000" kx="2591412" rotWithShape="0">
                    <a:srgbClr val="808080">
                      <a:alpha val="5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人力资源管理</a:t>
            </a:r>
            <a:endParaRPr lang="zh-CN" altLang="en-US" sz="1000">
              <a:solidFill>
                <a:srgbClr val="FFFF99"/>
              </a:solidFill>
              <a:effectLst>
                <a:outerShdw sy="50000" kx="2591412" rotWithShape="0">
                  <a:srgbClr val="808080">
                    <a:alpha val="5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Rectangle 30"/>
          <p:cNvSpPr>
            <a:spLocks noChangeArrowheads="1"/>
          </p:cNvSpPr>
          <p:nvPr/>
        </p:nvSpPr>
        <p:spPr bwMode="auto">
          <a:xfrm>
            <a:off x="12700" y="1025525"/>
            <a:ext cx="444500" cy="346075"/>
          </a:xfrm>
          <a:prstGeom prst="rect">
            <a:avLst/>
          </a:prstGeom>
          <a:gradFill rotWithShape="1">
            <a:gsLst>
              <a:gs pos="0">
                <a:srgbClr val="FFFFFF">
                  <a:alpha val="37999"/>
                </a:srgbClr>
              </a:gs>
              <a:gs pos="50000">
                <a:srgbClr val="D1D1D1">
                  <a:alpha val="17999"/>
                </a:srgbClr>
              </a:gs>
              <a:gs pos="100000">
                <a:srgbClr val="FFFFFF">
                  <a:alpha val="37999"/>
                </a:srgbClr>
              </a:gs>
            </a:gsLst>
            <a:lin ang="0" scaled="1"/>
          </a:gra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12700" y="1008063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Rectangle 31"/>
          <p:cNvSpPr>
            <a:spLocks noChangeArrowheads="1"/>
          </p:cNvSpPr>
          <p:nvPr/>
        </p:nvSpPr>
        <p:spPr bwMode="auto">
          <a:xfrm>
            <a:off x="0" y="990600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0" y="0"/>
            <a:ext cx="358775" cy="925513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9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E3A9DC-1053-4C9F-A77E-CF6449237C7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272" name="" r:id="rId3" imgW="1403350" imgH="476250"/>
        </mc:Choice>
        <mc:Fallback>
          <p:control name="" r:id="rId3" imgW="1403350" imgH="476250">
            <p:pic>
              <p:nvPicPr>
                <p:cNvPr id="0" name="ShockwaveFlash1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40650" y="6092825"/>
                  <a:ext cx="1403350" cy="4762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273" name="" r:id="rId5" imgW="1403350" imgH="476250"/>
        </mc:Choice>
        <mc:Fallback>
          <p:control name="" r:id="rId5" imgW="1403350" imgH="476250">
            <p:pic>
              <p:nvPicPr>
                <p:cNvPr id="0" name="ShockwaveFlash2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40650" y="6381750"/>
                  <a:ext cx="1403350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10" dur="3500" spd="-98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PhAnim="0" showMasterSp="0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16"/>
          <p:cNvSpPr/>
          <p:nvPr userDrawn="1"/>
        </p:nvSpPr>
        <p:spPr>
          <a:xfrm>
            <a:off x="179388" y="-26987"/>
            <a:ext cx="13716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/>
            <a:r>
              <a:rPr lang="zh-CN" altLang="en-US" sz="3600">
                <a:gradFill rotWithShape="1">
                  <a:gsLst>
                    <a:gs pos="0">
                      <a:srgbClr val="FF9900"/>
                    </a:gs>
                    <a:gs pos="100000">
                      <a:srgbClr val="FFFF00"/>
                    </a:gs>
                  </a:gsLst>
                  <a:path path="rect">
                    <a:fillToRect t="100000" r="100000"/>
                  </a:path>
                  <a:tileRect/>
                </a:gradFill>
                <a:effectLst>
                  <a:prstShdw prst="shdw17" dist="17961" dir="13499999">
                    <a:srgbClr val="995C00"/>
                  </a:prst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项目二</a:t>
            </a:r>
            <a:endParaRPr lang="zh-CN" altLang="en-US" sz="3600">
              <a:gradFill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path path="rect">
                  <a:fillToRect t="100000" r="100000"/>
                </a:path>
                <a:tileRect/>
              </a:gradFill>
              <a:effectLst>
                <a:prstShdw prst="shdw17" dist="17961" dir="13499999">
                  <a:srgbClr val="995C00"/>
                </a:prst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291" name="WordArt 17"/>
          <p:cNvSpPr/>
          <p:nvPr userDrawn="1"/>
        </p:nvSpPr>
        <p:spPr>
          <a:xfrm>
            <a:off x="7813675" y="3175"/>
            <a:ext cx="13303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1000">
                <a:solidFill>
                  <a:srgbClr val="FFFF99"/>
                </a:solidFill>
                <a:effectLst>
                  <a:outerShdw sy="50000" kx="2591412" rotWithShape="0">
                    <a:srgbClr val="808080">
                      <a:alpha val="5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人力资源管理</a:t>
            </a:r>
            <a:endParaRPr lang="zh-CN" altLang="en-US" sz="1000">
              <a:solidFill>
                <a:srgbClr val="FFFF99"/>
              </a:solidFill>
              <a:effectLst>
                <a:outerShdw sy="50000" kx="2591412" rotWithShape="0">
                  <a:srgbClr val="808080">
                    <a:alpha val="5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Rectangle 30"/>
          <p:cNvSpPr>
            <a:spLocks noChangeArrowheads="1"/>
          </p:cNvSpPr>
          <p:nvPr/>
        </p:nvSpPr>
        <p:spPr bwMode="auto">
          <a:xfrm>
            <a:off x="12700" y="1025525"/>
            <a:ext cx="444500" cy="346075"/>
          </a:xfrm>
          <a:prstGeom prst="rect">
            <a:avLst/>
          </a:prstGeom>
          <a:gradFill rotWithShape="1">
            <a:gsLst>
              <a:gs pos="0">
                <a:srgbClr val="FFFFFF">
                  <a:alpha val="37999"/>
                </a:srgbClr>
              </a:gs>
              <a:gs pos="50000">
                <a:srgbClr val="D1D1D1">
                  <a:alpha val="17999"/>
                </a:srgbClr>
              </a:gs>
              <a:gs pos="100000">
                <a:srgbClr val="FFFFFF">
                  <a:alpha val="37999"/>
                </a:srgbClr>
              </a:gs>
            </a:gsLst>
            <a:lin ang="0" scaled="1"/>
          </a:gra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12700" y="1008063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Rectangle 31"/>
          <p:cNvSpPr>
            <a:spLocks noChangeArrowheads="1"/>
          </p:cNvSpPr>
          <p:nvPr/>
        </p:nvSpPr>
        <p:spPr bwMode="auto">
          <a:xfrm>
            <a:off x="0" y="990600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0" y="0"/>
            <a:ext cx="358775" cy="925513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9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5FE1637-FBDA-4381-BAB8-79279B072B8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2296" name="" r:id="rId3" imgW="1403350" imgH="476250"/>
        </mc:Choice>
        <mc:Fallback>
          <p:control name="" r:id="rId3" imgW="1403350" imgH="476250">
            <p:pic>
              <p:nvPicPr>
                <p:cNvPr id="0" name="ShockwaveFlash1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40650" y="6092825"/>
                  <a:ext cx="1403350" cy="4762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297" name="" r:id="rId5" imgW="1403350" imgH="476250"/>
        </mc:Choice>
        <mc:Fallback>
          <p:control name="" r:id="rId5" imgW="1403350" imgH="476250">
            <p:pic>
              <p:nvPicPr>
                <p:cNvPr id="0" name="ShockwaveFlash2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40650" y="6381750"/>
                  <a:ext cx="1403350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10" dur="3500" spd="-98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PhAnim="0" showMasterSp="0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16"/>
          <p:cNvSpPr/>
          <p:nvPr userDrawn="1"/>
        </p:nvSpPr>
        <p:spPr>
          <a:xfrm>
            <a:off x="179388" y="-26987"/>
            <a:ext cx="13716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/>
            <a:r>
              <a:rPr lang="zh-CN" altLang="en-US" sz="3600">
                <a:gradFill rotWithShape="1">
                  <a:gsLst>
                    <a:gs pos="0">
                      <a:srgbClr val="FF9900"/>
                    </a:gs>
                    <a:gs pos="100000">
                      <a:srgbClr val="FFFF00"/>
                    </a:gs>
                  </a:gsLst>
                  <a:path path="rect">
                    <a:fillToRect t="100000" r="100000"/>
                  </a:path>
                  <a:tileRect/>
                </a:gradFill>
                <a:effectLst>
                  <a:prstShdw prst="shdw17" dist="17961" dir="13499999">
                    <a:srgbClr val="995C00"/>
                  </a:prst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项目二</a:t>
            </a:r>
            <a:endParaRPr lang="zh-CN" altLang="en-US" sz="3600">
              <a:gradFill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path path="rect">
                  <a:fillToRect t="100000" r="100000"/>
                </a:path>
                <a:tileRect/>
              </a:gradFill>
              <a:effectLst>
                <a:prstShdw prst="shdw17" dist="17961" dir="13499999">
                  <a:srgbClr val="995C00"/>
                </a:prst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315" name="WordArt 17"/>
          <p:cNvSpPr/>
          <p:nvPr userDrawn="1"/>
        </p:nvSpPr>
        <p:spPr>
          <a:xfrm>
            <a:off x="7813675" y="3175"/>
            <a:ext cx="13303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1000">
                <a:solidFill>
                  <a:srgbClr val="FFFF99"/>
                </a:solidFill>
                <a:effectLst>
                  <a:outerShdw sy="50000" kx="2591412" rotWithShape="0">
                    <a:srgbClr val="808080">
                      <a:alpha val="5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人力资源管理</a:t>
            </a:r>
            <a:endParaRPr lang="zh-CN" altLang="en-US" sz="1000">
              <a:solidFill>
                <a:srgbClr val="FFFF99"/>
              </a:solidFill>
              <a:effectLst>
                <a:outerShdw sy="50000" kx="2591412" rotWithShape="0">
                  <a:srgbClr val="808080">
                    <a:alpha val="5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Rectangle 30"/>
          <p:cNvSpPr>
            <a:spLocks noChangeArrowheads="1"/>
          </p:cNvSpPr>
          <p:nvPr/>
        </p:nvSpPr>
        <p:spPr bwMode="auto">
          <a:xfrm>
            <a:off x="12700" y="1025525"/>
            <a:ext cx="444500" cy="346075"/>
          </a:xfrm>
          <a:prstGeom prst="rect">
            <a:avLst/>
          </a:prstGeom>
          <a:gradFill rotWithShape="1">
            <a:gsLst>
              <a:gs pos="0">
                <a:srgbClr val="FFFFFF">
                  <a:alpha val="37999"/>
                </a:srgbClr>
              </a:gs>
              <a:gs pos="50000">
                <a:srgbClr val="D1D1D1">
                  <a:alpha val="17999"/>
                </a:srgbClr>
              </a:gs>
              <a:gs pos="100000">
                <a:srgbClr val="FFFFFF">
                  <a:alpha val="37999"/>
                </a:srgbClr>
              </a:gs>
            </a:gsLst>
            <a:lin ang="0" scaled="1"/>
          </a:gra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12700" y="1008063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Rectangle 31"/>
          <p:cNvSpPr>
            <a:spLocks noChangeArrowheads="1"/>
          </p:cNvSpPr>
          <p:nvPr/>
        </p:nvSpPr>
        <p:spPr bwMode="auto">
          <a:xfrm>
            <a:off x="0" y="990600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0" y="0"/>
            <a:ext cx="358775" cy="925513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9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C3AA68-549F-4BAF-9D11-AE27571DFBB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3320" name="" r:id="rId3" imgW="1403350" imgH="476250"/>
        </mc:Choice>
        <mc:Fallback>
          <p:control name="" r:id="rId3" imgW="1403350" imgH="476250">
            <p:pic>
              <p:nvPicPr>
                <p:cNvPr id="0" name="ShockwaveFlash1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40650" y="6092825"/>
                  <a:ext cx="1403350" cy="4762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21" name="" r:id="rId5" imgW="1403350" imgH="476250"/>
        </mc:Choice>
        <mc:Fallback>
          <p:control name="" r:id="rId5" imgW="1403350" imgH="476250">
            <p:pic>
              <p:nvPicPr>
                <p:cNvPr id="0" name="ShockwaveFlash2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40650" y="6381750"/>
                  <a:ext cx="1403350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10" dur="3500" spd="-98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PhAnim="0" showMasterSp="0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16"/>
          <p:cNvSpPr/>
          <p:nvPr userDrawn="1"/>
        </p:nvSpPr>
        <p:spPr>
          <a:xfrm>
            <a:off x="179388" y="-26987"/>
            <a:ext cx="13716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/>
            <a:r>
              <a:rPr lang="zh-CN" altLang="en-US" sz="3600">
                <a:gradFill rotWithShape="1">
                  <a:gsLst>
                    <a:gs pos="0">
                      <a:srgbClr val="FF9900"/>
                    </a:gs>
                    <a:gs pos="100000">
                      <a:srgbClr val="FFFF00"/>
                    </a:gs>
                  </a:gsLst>
                  <a:path path="rect">
                    <a:fillToRect t="100000" r="100000"/>
                  </a:path>
                  <a:tileRect/>
                </a:gradFill>
                <a:effectLst>
                  <a:prstShdw prst="shdw17" dist="17961" dir="13499999">
                    <a:srgbClr val="995C00"/>
                  </a:prst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项目二</a:t>
            </a:r>
            <a:endParaRPr lang="zh-CN" altLang="en-US" sz="3600">
              <a:gradFill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path path="rect">
                  <a:fillToRect t="100000" r="100000"/>
                </a:path>
                <a:tileRect/>
              </a:gradFill>
              <a:effectLst>
                <a:prstShdw prst="shdw17" dist="17961" dir="13499999">
                  <a:srgbClr val="995C00"/>
                </a:prst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39" name="WordArt 17"/>
          <p:cNvSpPr/>
          <p:nvPr userDrawn="1"/>
        </p:nvSpPr>
        <p:spPr>
          <a:xfrm>
            <a:off x="7813675" y="3175"/>
            <a:ext cx="13303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1000">
                <a:solidFill>
                  <a:srgbClr val="FFFF99"/>
                </a:solidFill>
                <a:effectLst>
                  <a:outerShdw sy="50000" kx="2591412" rotWithShape="0">
                    <a:srgbClr val="808080">
                      <a:alpha val="5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人力资源管理</a:t>
            </a:r>
            <a:endParaRPr lang="zh-CN" altLang="en-US" sz="1000">
              <a:solidFill>
                <a:srgbClr val="FFFF99"/>
              </a:solidFill>
              <a:effectLst>
                <a:outerShdw sy="50000" kx="2591412" rotWithShape="0">
                  <a:srgbClr val="808080">
                    <a:alpha val="5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Rectangle 30"/>
          <p:cNvSpPr>
            <a:spLocks noChangeArrowheads="1"/>
          </p:cNvSpPr>
          <p:nvPr/>
        </p:nvSpPr>
        <p:spPr bwMode="auto">
          <a:xfrm>
            <a:off x="12700" y="1025525"/>
            <a:ext cx="444500" cy="346075"/>
          </a:xfrm>
          <a:prstGeom prst="rect">
            <a:avLst/>
          </a:prstGeom>
          <a:gradFill rotWithShape="1">
            <a:gsLst>
              <a:gs pos="0">
                <a:srgbClr val="FFFFFF">
                  <a:alpha val="37999"/>
                </a:srgbClr>
              </a:gs>
              <a:gs pos="50000">
                <a:srgbClr val="D1D1D1">
                  <a:alpha val="17999"/>
                </a:srgbClr>
              </a:gs>
              <a:gs pos="100000">
                <a:srgbClr val="FFFFFF">
                  <a:alpha val="37999"/>
                </a:srgbClr>
              </a:gs>
            </a:gsLst>
            <a:lin ang="0" scaled="1"/>
          </a:gra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12700" y="1008063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Rectangle 31"/>
          <p:cNvSpPr>
            <a:spLocks noChangeArrowheads="1"/>
          </p:cNvSpPr>
          <p:nvPr/>
        </p:nvSpPr>
        <p:spPr bwMode="auto">
          <a:xfrm>
            <a:off x="0" y="990600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0" y="0"/>
            <a:ext cx="358775" cy="925513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9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DC35344-04C5-4918-9012-918DA49C5C2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4344" name="" r:id="rId3" imgW="1403350" imgH="476250"/>
        </mc:Choice>
        <mc:Fallback>
          <p:control name="" r:id="rId3" imgW="1403350" imgH="476250">
            <p:pic>
              <p:nvPicPr>
                <p:cNvPr id="0" name="ShockwaveFlash1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40650" y="6092825"/>
                  <a:ext cx="1403350" cy="4762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345" name="" r:id="rId5" imgW="1403350" imgH="476250"/>
        </mc:Choice>
        <mc:Fallback>
          <p:control name="" r:id="rId5" imgW="1403350" imgH="476250">
            <p:pic>
              <p:nvPicPr>
                <p:cNvPr id="0" name="ShockwaveFlash2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40650" y="6381750"/>
                  <a:ext cx="1403350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10" dur="3500" spd="-98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A32307-B9D8-4083-9CA6-0318296B123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695599-86F6-4E46-BFEF-D47564F7A96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16"/>
          <p:cNvSpPr/>
          <p:nvPr userDrawn="1"/>
        </p:nvSpPr>
        <p:spPr>
          <a:xfrm>
            <a:off x="179388" y="-26987"/>
            <a:ext cx="13716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/>
            <a:r>
              <a:rPr lang="zh-CN" altLang="en-US" sz="3600">
                <a:gradFill rotWithShape="1">
                  <a:gsLst>
                    <a:gs pos="0">
                      <a:srgbClr val="FF9900"/>
                    </a:gs>
                    <a:gs pos="100000">
                      <a:srgbClr val="FFFF00"/>
                    </a:gs>
                  </a:gsLst>
                  <a:path path="rect">
                    <a:fillToRect t="100000" r="100000"/>
                  </a:path>
                  <a:tileRect/>
                </a:gradFill>
                <a:effectLst>
                  <a:prstShdw prst="shdw17" dist="17961" dir="13499999">
                    <a:srgbClr val="995C00"/>
                  </a:prst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项目二</a:t>
            </a:r>
            <a:endParaRPr lang="zh-CN" altLang="en-US" sz="3600">
              <a:gradFill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path path="rect">
                  <a:fillToRect t="100000" r="100000"/>
                </a:path>
                <a:tileRect/>
              </a:gradFill>
              <a:effectLst>
                <a:prstShdw prst="shdw17" dist="17961" dir="13499999">
                  <a:srgbClr val="995C00"/>
                </a:prst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9" name="WordArt 17"/>
          <p:cNvSpPr/>
          <p:nvPr userDrawn="1"/>
        </p:nvSpPr>
        <p:spPr>
          <a:xfrm>
            <a:off x="7813675" y="3175"/>
            <a:ext cx="13303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1000">
                <a:solidFill>
                  <a:srgbClr val="FFFF99"/>
                </a:solidFill>
                <a:effectLst>
                  <a:outerShdw sy="50000" kx="2591412" rotWithShape="0">
                    <a:srgbClr val="808080">
                      <a:alpha val="5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人力资源管理</a:t>
            </a:r>
            <a:endParaRPr lang="zh-CN" altLang="en-US" sz="1000">
              <a:solidFill>
                <a:srgbClr val="FFFF99"/>
              </a:solidFill>
              <a:effectLst>
                <a:outerShdw sy="50000" kx="2591412" rotWithShape="0">
                  <a:srgbClr val="808080">
                    <a:alpha val="5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Rectangle 30"/>
          <p:cNvSpPr>
            <a:spLocks noChangeArrowheads="1"/>
          </p:cNvSpPr>
          <p:nvPr/>
        </p:nvSpPr>
        <p:spPr bwMode="auto">
          <a:xfrm>
            <a:off x="12700" y="1025525"/>
            <a:ext cx="444500" cy="346075"/>
          </a:xfrm>
          <a:prstGeom prst="rect">
            <a:avLst/>
          </a:prstGeom>
          <a:gradFill rotWithShape="1">
            <a:gsLst>
              <a:gs pos="0">
                <a:srgbClr val="FFFFFF">
                  <a:alpha val="37999"/>
                </a:srgbClr>
              </a:gs>
              <a:gs pos="50000">
                <a:srgbClr val="D1D1D1">
                  <a:alpha val="17999"/>
                </a:srgbClr>
              </a:gs>
              <a:gs pos="100000">
                <a:srgbClr val="FFFFFF">
                  <a:alpha val="37999"/>
                </a:srgbClr>
              </a:gs>
            </a:gsLst>
            <a:lin ang="0" scaled="1"/>
          </a:gra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12700" y="1008063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Rectangle 31"/>
          <p:cNvSpPr>
            <a:spLocks noChangeArrowheads="1"/>
          </p:cNvSpPr>
          <p:nvPr/>
        </p:nvSpPr>
        <p:spPr bwMode="auto">
          <a:xfrm>
            <a:off x="0" y="990600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0" y="0"/>
            <a:ext cx="358775" cy="925513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19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29242E-E763-414C-A665-1E97BF24877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04" name="" r:id="rId3" imgW="1403350" imgH="476250"/>
        </mc:Choice>
        <mc:Fallback>
          <p:control name="" r:id="rId3" imgW="1403350" imgH="476250">
            <p:pic>
              <p:nvPicPr>
                <p:cNvPr id="0" name="ShockwaveFlash1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40650" y="6092825"/>
                  <a:ext cx="1403350" cy="4762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05" name="" r:id="rId5" imgW="1403350" imgH="476250"/>
        </mc:Choice>
        <mc:Fallback>
          <p:control name="" r:id="rId5" imgW="1403350" imgH="476250">
            <p:pic>
              <p:nvPicPr>
                <p:cNvPr id="0" name="ShockwaveFlash2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40650" y="6092825"/>
                  <a:ext cx="1403350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10" dur="3500" spd="-98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A32307-B9D8-4083-9CA6-0318296B123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695599-86F6-4E46-BFEF-D47564F7A96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showMasterSp="0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16"/>
          <p:cNvSpPr/>
          <p:nvPr userDrawn="1"/>
        </p:nvSpPr>
        <p:spPr>
          <a:xfrm>
            <a:off x="179388" y="-26987"/>
            <a:ext cx="13716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/>
            <a:r>
              <a:rPr lang="zh-CN" altLang="en-US" sz="3600">
                <a:gradFill rotWithShape="1">
                  <a:gsLst>
                    <a:gs pos="0">
                      <a:srgbClr val="FF9900"/>
                    </a:gs>
                    <a:gs pos="100000">
                      <a:srgbClr val="FFFF00"/>
                    </a:gs>
                  </a:gsLst>
                  <a:path path="rect">
                    <a:fillToRect t="100000" r="100000"/>
                  </a:path>
                  <a:tileRect/>
                </a:gradFill>
                <a:effectLst>
                  <a:prstShdw prst="shdw17" dist="17961" dir="13499999">
                    <a:srgbClr val="995C00"/>
                  </a:prst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项目二</a:t>
            </a:r>
            <a:endParaRPr lang="zh-CN" altLang="en-US" sz="3600">
              <a:gradFill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path path="rect">
                  <a:fillToRect t="100000" r="100000"/>
                </a:path>
                <a:tileRect/>
              </a:gradFill>
              <a:effectLst>
                <a:prstShdw prst="shdw17" dist="17961" dir="13499999">
                  <a:srgbClr val="995C00"/>
                </a:prst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147" name="WordArt 17"/>
          <p:cNvSpPr/>
          <p:nvPr userDrawn="1"/>
        </p:nvSpPr>
        <p:spPr>
          <a:xfrm>
            <a:off x="7813675" y="3175"/>
            <a:ext cx="13303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1000">
                <a:solidFill>
                  <a:srgbClr val="FFFF99"/>
                </a:solidFill>
                <a:effectLst>
                  <a:outerShdw sy="50000" kx="2591412" rotWithShape="0">
                    <a:srgbClr val="808080">
                      <a:alpha val="5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人力资源管理</a:t>
            </a:r>
            <a:endParaRPr lang="zh-CN" altLang="en-US" sz="1000">
              <a:solidFill>
                <a:srgbClr val="FFFF99"/>
              </a:solidFill>
              <a:effectLst>
                <a:outerShdw sy="50000" kx="2591412" rotWithShape="0">
                  <a:srgbClr val="808080">
                    <a:alpha val="5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Rectangle 30"/>
          <p:cNvSpPr>
            <a:spLocks noChangeArrowheads="1"/>
          </p:cNvSpPr>
          <p:nvPr/>
        </p:nvSpPr>
        <p:spPr bwMode="auto">
          <a:xfrm>
            <a:off x="12700" y="1025525"/>
            <a:ext cx="444500" cy="346075"/>
          </a:xfrm>
          <a:prstGeom prst="rect">
            <a:avLst/>
          </a:prstGeom>
          <a:gradFill rotWithShape="1">
            <a:gsLst>
              <a:gs pos="0">
                <a:srgbClr val="FFFFFF">
                  <a:alpha val="37999"/>
                </a:srgbClr>
              </a:gs>
              <a:gs pos="50000">
                <a:srgbClr val="D1D1D1">
                  <a:alpha val="17999"/>
                </a:srgbClr>
              </a:gs>
              <a:gs pos="100000">
                <a:srgbClr val="FFFFFF">
                  <a:alpha val="37999"/>
                </a:srgbClr>
              </a:gs>
            </a:gsLst>
            <a:lin ang="0" scaled="1"/>
          </a:gra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12700" y="1008063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Rectangle 31"/>
          <p:cNvSpPr>
            <a:spLocks noChangeArrowheads="1"/>
          </p:cNvSpPr>
          <p:nvPr/>
        </p:nvSpPr>
        <p:spPr bwMode="auto">
          <a:xfrm>
            <a:off x="0" y="990600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0" y="0"/>
            <a:ext cx="358775" cy="925513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9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3CDC3FF-D3D7-468D-87EA-F578595603F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152" name="" r:id="rId3" imgW="1403350" imgH="476250"/>
        </mc:Choice>
        <mc:Fallback>
          <p:control name="" r:id="rId3" imgW="1403350" imgH="476250">
            <p:pic>
              <p:nvPicPr>
                <p:cNvPr id="0" name="ShockwaveFlash1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40650" y="6381750"/>
                  <a:ext cx="1403350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10" dur="3500" spd="-98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PhAnim="0" showMasterSp="0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16"/>
          <p:cNvSpPr/>
          <p:nvPr userDrawn="1"/>
        </p:nvSpPr>
        <p:spPr>
          <a:xfrm>
            <a:off x="179388" y="-26987"/>
            <a:ext cx="13716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/>
            <a:r>
              <a:rPr lang="zh-CN" altLang="en-US" sz="3600">
                <a:gradFill rotWithShape="1">
                  <a:gsLst>
                    <a:gs pos="0">
                      <a:srgbClr val="FF9900"/>
                    </a:gs>
                    <a:gs pos="100000">
                      <a:srgbClr val="FFFF00"/>
                    </a:gs>
                  </a:gsLst>
                  <a:path path="rect">
                    <a:fillToRect t="100000" r="100000"/>
                  </a:path>
                  <a:tileRect/>
                </a:gradFill>
                <a:effectLst>
                  <a:prstShdw prst="shdw17" dist="17961" dir="13499999">
                    <a:srgbClr val="995C00"/>
                  </a:prst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项目二</a:t>
            </a:r>
            <a:endParaRPr lang="zh-CN" altLang="en-US" sz="3600">
              <a:gradFill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path path="rect">
                  <a:fillToRect t="100000" r="100000"/>
                </a:path>
                <a:tileRect/>
              </a:gradFill>
              <a:effectLst>
                <a:prstShdw prst="shdw17" dist="17961" dir="13499999">
                  <a:srgbClr val="995C00"/>
                </a:prst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71" name="WordArt 17"/>
          <p:cNvSpPr/>
          <p:nvPr userDrawn="1"/>
        </p:nvSpPr>
        <p:spPr>
          <a:xfrm>
            <a:off x="7813675" y="3175"/>
            <a:ext cx="13303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1000">
                <a:solidFill>
                  <a:srgbClr val="FFFF99"/>
                </a:solidFill>
                <a:effectLst>
                  <a:outerShdw sy="50000" kx="2591412" rotWithShape="0">
                    <a:srgbClr val="808080">
                      <a:alpha val="5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人力资源管理</a:t>
            </a:r>
            <a:endParaRPr lang="zh-CN" altLang="en-US" sz="1000">
              <a:solidFill>
                <a:srgbClr val="FFFF99"/>
              </a:solidFill>
              <a:effectLst>
                <a:outerShdw sy="50000" kx="2591412" rotWithShape="0">
                  <a:srgbClr val="808080">
                    <a:alpha val="5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Rectangle 30"/>
          <p:cNvSpPr>
            <a:spLocks noChangeArrowheads="1"/>
          </p:cNvSpPr>
          <p:nvPr/>
        </p:nvSpPr>
        <p:spPr bwMode="auto">
          <a:xfrm>
            <a:off x="12700" y="1025525"/>
            <a:ext cx="444500" cy="346075"/>
          </a:xfrm>
          <a:prstGeom prst="rect">
            <a:avLst/>
          </a:prstGeom>
          <a:gradFill rotWithShape="1">
            <a:gsLst>
              <a:gs pos="0">
                <a:srgbClr val="FFFFFF">
                  <a:alpha val="37999"/>
                </a:srgbClr>
              </a:gs>
              <a:gs pos="50000">
                <a:srgbClr val="D1D1D1">
                  <a:alpha val="17999"/>
                </a:srgbClr>
              </a:gs>
              <a:gs pos="100000">
                <a:srgbClr val="FFFFFF">
                  <a:alpha val="37999"/>
                </a:srgbClr>
              </a:gs>
            </a:gsLst>
            <a:lin ang="0" scaled="1"/>
          </a:gra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12700" y="1008063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Rectangle 31"/>
          <p:cNvSpPr>
            <a:spLocks noChangeArrowheads="1"/>
          </p:cNvSpPr>
          <p:nvPr/>
        </p:nvSpPr>
        <p:spPr bwMode="auto">
          <a:xfrm>
            <a:off x="0" y="990600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0" y="0"/>
            <a:ext cx="358775" cy="925513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9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27AF26-1E32-458A-8150-2F298726793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176" name="" r:id="rId3" imgW="1403350" imgH="476250"/>
        </mc:Choice>
        <mc:Fallback>
          <p:control name="" r:id="rId3" imgW="1403350" imgH="476250">
            <p:pic>
              <p:nvPicPr>
                <p:cNvPr id="0" name="ShockwaveFlash1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40650" y="6381750"/>
                  <a:ext cx="1403350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10" dur="3500" spd="-98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PhAnim="0" showMasterSp="0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16"/>
          <p:cNvSpPr/>
          <p:nvPr userDrawn="1"/>
        </p:nvSpPr>
        <p:spPr>
          <a:xfrm>
            <a:off x="179388" y="-26987"/>
            <a:ext cx="13716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/>
            <a:r>
              <a:rPr lang="zh-CN" altLang="en-US" sz="3600">
                <a:gradFill rotWithShape="1">
                  <a:gsLst>
                    <a:gs pos="0">
                      <a:srgbClr val="FF9900"/>
                    </a:gs>
                    <a:gs pos="100000">
                      <a:srgbClr val="FFFF00"/>
                    </a:gs>
                  </a:gsLst>
                  <a:path path="rect">
                    <a:fillToRect t="100000" r="100000"/>
                  </a:path>
                  <a:tileRect/>
                </a:gradFill>
                <a:effectLst>
                  <a:prstShdw prst="shdw17" dist="17961" dir="13499999">
                    <a:srgbClr val="995C00"/>
                  </a:prst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项目二</a:t>
            </a:r>
            <a:endParaRPr lang="zh-CN" altLang="en-US" sz="3600">
              <a:gradFill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path path="rect">
                  <a:fillToRect t="100000" r="100000"/>
                </a:path>
                <a:tileRect/>
              </a:gradFill>
              <a:effectLst>
                <a:prstShdw prst="shdw17" dist="17961" dir="13499999">
                  <a:srgbClr val="995C00"/>
                </a:prst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195" name="WordArt 17"/>
          <p:cNvSpPr/>
          <p:nvPr userDrawn="1"/>
        </p:nvSpPr>
        <p:spPr>
          <a:xfrm>
            <a:off x="7813675" y="3175"/>
            <a:ext cx="13303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1000">
                <a:solidFill>
                  <a:srgbClr val="FFFF99"/>
                </a:solidFill>
                <a:effectLst>
                  <a:outerShdw sy="50000" kx="2591412" rotWithShape="0">
                    <a:srgbClr val="808080">
                      <a:alpha val="5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人力资源管理</a:t>
            </a:r>
            <a:endParaRPr lang="zh-CN" altLang="en-US" sz="1000">
              <a:solidFill>
                <a:srgbClr val="FFFF99"/>
              </a:solidFill>
              <a:effectLst>
                <a:outerShdw sy="50000" kx="2591412" rotWithShape="0">
                  <a:srgbClr val="808080">
                    <a:alpha val="5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Rectangle 30"/>
          <p:cNvSpPr>
            <a:spLocks noChangeArrowheads="1"/>
          </p:cNvSpPr>
          <p:nvPr/>
        </p:nvSpPr>
        <p:spPr bwMode="auto">
          <a:xfrm>
            <a:off x="12700" y="1025525"/>
            <a:ext cx="444500" cy="346075"/>
          </a:xfrm>
          <a:prstGeom prst="rect">
            <a:avLst/>
          </a:prstGeom>
          <a:gradFill rotWithShape="1">
            <a:gsLst>
              <a:gs pos="0">
                <a:srgbClr val="FFFFFF">
                  <a:alpha val="37999"/>
                </a:srgbClr>
              </a:gs>
              <a:gs pos="50000">
                <a:srgbClr val="D1D1D1">
                  <a:alpha val="17999"/>
                </a:srgbClr>
              </a:gs>
              <a:gs pos="100000">
                <a:srgbClr val="FFFFFF">
                  <a:alpha val="37999"/>
                </a:srgbClr>
              </a:gs>
            </a:gsLst>
            <a:lin ang="0" scaled="1"/>
          </a:gra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12700" y="1008063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Rectangle 31"/>
          <p:cNvSpPr>
            <a:spLocks noChangeArrowheads="1"/>
          </p:cNvSpPr>
          <p:nvPr/>
        </p:nvSpPr>
        <p:spPr bwMode="auto">
          <a:xfrm>
            <a:off x="0" y="990600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0" y="0"/>
            <a:ext cx="358775" cy="925513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9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BA682F-44FD-4526-855F-FB1757617FE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200" name="" r:id="rId3" imgW="1403350" imgH="476250"/>
        </mc:Choice>
        <mc:Fallback>
          <p:control name="" r:id="rId3" imgW="1403350" imgH="476250">
            <p:pic>
              <p:nvPicPr>
                <p:cNvPr id="0" name="ShockwaveFlash1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40650" y="6381750"/>
                  <a:ext cx="1403350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10" dur="3500" spd="-98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PhAnim="0" showMasterSp="0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16"/>
          <p:cNvSpPr/>
          <p:nvPr userDrawn="1"/>
        </p:nvSpPr>
        <p:spPr>
          <a:xfrm>
            <a:off x="179388" y="-26987"/>
            <a:ext cx="13716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/>
            <a:r>
              <a:rPr lang="zh-CN" altLang="en-US" sz="3600">
                <a:gradFill rotWithShape="1">
                  <a:gsLst>
                    <a:gs pos="0">
                      <a:srgbClr val="FF9900"/>
                    </a:gs>
                    <a:gs pos="100000">
                      <a:srgbClr val="FFFF00"/>
                    </a:gs>
                  </a:gsLst>
                  <a:path path="rect">
                    <a:fillToRect t="100000" r="100000"/>
                  </a:path>
                  <a:tileRect/>
                </a:gradFill>
                <a:effectLst>
                  <a:prstShdw prst="shdw17" dist="17961" dir="13499999">
                    <a:srgbClr val="995C00"/>
                  </a:prst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项目二</a:t>
            </a:r>
            <a:endParaRPr lang="zh-CN" altLang="en-US" sz="3600">
              <a:gradFill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path path="rect">
                  <a:fillToRect t="100000" r="100000"/>
                </a:path>
                <a:tileRect/>
              </a:gradFill>
              <a:effectLst>
                <a:prstShdw prst="shdw17" dist="17961" dir="13499999">
                  <a:srgbClr val="995C00"/>
                </a:prst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219" name="WordArt 17"/>
          <p:cNvSpPr/>
          <p:nvPr userDrawn="1"/>
        </p:nvSpPr>
        <p:spPr>
          <a:xfrm>
            <a:off x="7813675" y="3175"/>
            <a:ext cx="13303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1000">
                <a:solidFill>
                  <a:srgbClr val="FFFF99"/>
                </a:solidFill>
                <a:effectLst>
                  <a:outerShdw sy="50000" kx="2591412" rotWithShape="0">
                    <a:srgbClr val="808080">
                      <a:alpha val="5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人力资源管理</a:t>
            </a:r>
            <a:endParaRPr lang="zh-CN" altLang="en-US" sz="1000">
              <a:solidFill>
                <a:srgbClr val="FFFF99"/>
              </a:solidFill>
              <a:effectLst>
                <a:outerShdw sy="50000" kx="2591412" rotWithShape="0">
                  <a:srgbClr val="808080">
                    <a:alpha val="5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Rectangle 30"/>
          <p:cNvSpPr>
            <a:spLocks noChangeArrowheads="1"/>
          </p:cNvSpPr>
          <p:nvPr/>
        </p:nvSpPr>
        <p:spPr bwMode="auto">
          <a:xfrm>
            <a:off x="12700" y="1025525"/>
            <a:ext cx="444500" cy="346075"/>
          </a:xfrm>
          <a:prstGeom prst="rect">
            <a:avLst/>
          </a:prstGeom>
          <a:gradFill rotWithShape="1">
            <a:gsLst>
              <a:gs pos="0">
                <a:srgbClr val="FFFFFF">
                  <a:alpha val="37999"/>
                </a:srgbClr>
              </a:gs>
              <a:gs pos="50000">
                <a:srgbClr val="D1D1D1">
                  <a:alpha val="17999"/>
                </a:srgbClr>
              </a:gs>
              <a:gs pos="100000">
                <a:srgbClr val="FFFFFF">
                  <a:alpha val="37999"/>
                </a:srgbClr>
              </a:gs>
            </a:gsLst>
            <a:lin ang="0" scaled="1"/>
          </a:gra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12700" y="1008063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Rectangle 31"/>
          <p:cNvSpPr>
            <a:spLocks noChangeArrowheads="1"/>
          </p:cNvSpPr>
          <p:nvPr/>
        </p:nvSpPr>
        <p:spPr bwMode="auto">
          <a:xfrm>
            <a:off x="0" y="990600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0" y="0"/>
            <a:ext cx="358775" cy="925513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9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DAAB48-2AC9-45BA-90F1-9C304421D9C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9224" name="" r:id="rId3" imgW="1403350" imgH="476250"/>
        </mc:Choice>
        <mc:Fallback>
          <p:control name="" r:id="rId3" imgW="1403350" imgH="476250">
            <p:pic>
              <p:nvPicPr>
                <p:cNvPr id="0" name="ShockwaveFlash2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40650" y="6381750"/>
                  <a:ext cx="1403350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10" dur="3500" spd="-98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PhAnim="0" showMasterSp="0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16"/>
          <p:cNvSpPr/>
          <p:nvPr userDrawn="1"/>
        </p:nvSpPr>
        <p:spPr>
          <a:xfrm>
            <a:off x="179388" y="-26987"/>
            <a:ext cx="13716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/>
            <a:r>
              <a:rPr lang="zh-CN" altLang="en-US" sz="3600">
                <a:gradFill rotWithShape="1">
                  <a:gsLst>
                    <a:gs pos="0">
                      <a:srgbClr val="FF9900"/>
                    </a:gs>
                    <a:gs pos="100000">
                      <a:srgbClr val="FFFF00"/>
                    </a:gs>
                  </a:gsLst>
                  <a:path path="rect">
                    <a:fillToRect t="100000" r="100000"/>
                  </a:path>
                  <a:tileRect/>
                </a:gradFill>
                <a:effectLst>
                  <a:prstShdw prst="shdw17" dist="17961" dir="13499999">
                    <a:srgbClr val="995C00"/>
                  </a:prst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项目二</a:t>
            </a:r>
            <a:endParaRPr lang="zh-CN" altLang="en-US" sz="3600">
              <a:gradFill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path path="rect">
                  <a:fillToRect t="100000" r="100000"/>
                </a:path>
                <a:tileRect/>
              </a:gradFill>
              <a:effectLst>
                <a:prstShdw prst="shdw17" dist="17961" dir="13499999">
                  <a:srgbClr val="995C00"/>
                </a:prst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3" name="WordArt 17"/>
          <p:cNvSpPr/>
          <p:nvPr userDrawn="1"/>
        </p:nvSpPr>
        <p:spPr>
          <a:xfrm>
            <a:off x="7813675" y="3175"/>
            <a:ext cx="13303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1000">
                <a:solidFill>
                  <a:srgbClr val="FFFF99"/>
                </a:solidFill>
                <a:effectLst>
                  <a:outerShdw sy="50000" kx="2591412" rotWithShape="0">
                    <a:srgbClr val="808080">
                      <a:alpha val="5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人力资源管理</a:t>
            </a:r>
            <a:endParaRPr lang="zh-CN" altLang="en-US" sz="1000">
              <a:solidFill>
                <a:srgbClr val="FFFF99"/>
              </a:solidFill>
              <a:effectLst>
                <a:outerShdw sy="50000" kx="2591412" rotWithShape="0">
                  <a:srgbClr val="808080">
                    <a:alpha val="5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Rectangle 30"/>
          <p:cNvSpPr>
            <a:spLocks noChangeArrowheads="1"/>
          </p:cNvSpPr>
          <p:nvPr/>
        </p:nvSpPr>
        <p:spPr bwMode="auto">
          <a:xfrm>
            <a:off x="12700" y="1025525"/>
            <a:ext cx="444500" cy="346075"/>
          </a:xfrm>
          <a:prstGeom prst="rect">
            <a:avLst/>
          </a:prstGeom>
          <a:gradFill rotWithShape="1">
            <a:gsLst>
              <a:gs pos="0">
                <a:srgbClr val="FFFFFF">
                  <a:alpha val="37999"/>
                </a:srgbClr>
              </a:gs>
              <a:gs pos="50000">
                <a:srgbClr val="D1D1D1">
                  <a:alpha val="17999"/>
                </a:srgbClr>
              </a:gs>
              <a:gs pos="100000">
                <a:srgbClr val="FFFFFF">
                  <a:alpha val="37999"/>
                </a:srgbClr>
              </a:gs>
            </a:gsLst>
            <a:lin ang="0" scaled="1"/>
          </a:gra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12700" y="1008063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Rectangle 31"/>
          <p:cNvSpPr>
            <a:spLocks noChangeArrowheads="1"/>
          </p:cNvSpPr>
          <p:nvPr/>
        </p:nvSpPr>
        <p:spPr bwMode="auto">
          <a:xfrm>
            <a:off x="0" y="990600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0" y="0"/>
            <a:ext cx="358775" cy="925513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9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31CFEA5-E7FF-497E-8F8F-CD2D7F781B4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48" name="" r:id="rId3" imgW="1403350" imgH="476250"/>
        </mc:Choice>
        <mc:Fallback>
          <p:control name="" r:id="rId3" imgW="1403350" imgH="476250">
            <p:pic>
              <p:nvPicPr>
                <p:cNvPr id="0" name="ShockwaveFlash2"/>
                <p:cNvPicPr/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40650" y="6381750"/>
                  <a:ext cx="1403350" cy="4762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10" dur="3500" spd="-98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97FFB2-54CB-4257-B95D-3F7A1B55B03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4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97FFB2-54CB-4257-B95D-3F7A1B55B03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WordArt 16"/>
          <p:cNvSpPr/>
          <p:nvPr userDrawn="1"/>
        </p:nvSpPr>
        <p:spPr>
          <a:xfrm>
            <a:off x="456883" y="684210"/>
            <a:ext cx="13716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  <a:scene3d>
              <a:camera prst="orthographicFront"/>
              <a:lightRig rig="balanced" dir="t">
                <a:rot lat="0" lon="0" rev="0"/>
              </a:lightRig>
            </a:scene3d>
            <a:sp3d prstMaterial="metal"/>
          </a:bodyPr>
          <a:p>
            <a:pPr lvl="0" algn="ctr" fontAlgn="base">
              <a:buClrTx/>
              <a:buSzTx/>
              <a:buFontTx/>
            </a:pPr>
            <a:r>
              <a:rPr lang="zh-CN" altLang="en-US" sz="3600" strike="noStrike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项目二</a:t>
            </a:r>
            <a:endParaRPr lang="zh-CN" altLang="en-US" sz="3600" strike="noStrike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9" name="Rectangle 30"/>
          <p:cNvSpPr>
            <a:spLocks noChangeArrowheads="1"/>
          </p:cNvSpPr>
          <p:nvPr userDrawn="1"/>
        </p:nvSpPr>
        <p:spPr bwMode="auto">
          <a:xfrm>
            <a:off x="12700" y="1025525"/>
            <a:ext cx="444500" cy="346075"/>
          </a:xfrm>
          <a:prstGeom prst="rect">
            <a:avLst/>
          </a:prstGeom>
          <a:gradFill rotWithShape="1">
            <a:gsLst>
              <a:gs pos="0">
                <a:srgbClr val="FFFFFF">
                  <a:alpha val="37999"/>
                </a:srgbClr>
              </a:gs>
              <a:gs pos="50000">
                <a:srgbClr val="D1D1D1">
                  <a:alpha val="17999"/>
                </a:srgbClr>
              </a:gs>
              <a:gs pos="100000">
                <a:srgbClr val="FFFFFF">
                  <a:alpha val="37999"/>
                </a:srgbClr>
              </a:gs>
            </a:gsLst>
            <a:lin ang="0" scaled="1"/>
          </a:gra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30"/>
          <p:cNvSpPr>
            <a:spLocks noChangeArrowheads="1"/>
          </p:cNvSpPr>
          <p:nvPr userDrawn="1"/>
        </p:nvSpPr>
        <p:spPr bwMode="auto">
          <a:xfrm>
            <a:off x="12700" y="1008063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31"/>
          <p:cNvSpPr>
            <a:spLocks noChangeArrowheads="1"/>
          </p:cNvSpPr>
          <p:nvPr userDrawn="1"/>
        </p:nvSpPr>
        <p:spPr bwMode="auto">
          <a:xfrm>
            <a:off x="0" y="990600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30"/>
          <p:cNvSpPr>
            <a:spLocks noChangeArrowheads="1"/>
          </p:cNvSpPr>
          <p:nvPr userDrawn="1"/>
        </p:nvSpPr>
        <p:spPr bwMode="auto">
          <a:xfrm>
            <a:off x="0" y="0"/>
            <a:ext cx="358775" cy="925513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WordArt 17"/>
          <p:cNvSpPr/>
          <p:nvPr userDrawn="1"/>
        </p:nvSpPr>
        <p:spPr>
          <a:xfrm>
            <a:off x="7813675" y="3175"/>
            <a:ext cx="13303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50000"/>
          </a:bodyPr>
          <a:p>
            <a:pPr lvl="0" algn="ctr" fontAlgn="base">
              <a:buClrTx/>
              <a:buSzTx/>
              <a:buFontTx/>
            </a:pPr>
            <a:r>
              <a:rPr lang="zh-CN" altLang="en-US" sz="1000" strike="noStrike" noProof="1">
                <a:solidFill>
                  <a:schemeClr val="accent5">
                    <a:lumMod val="75000"/>
                  </a:schemeClr>
                </a:solidFill>
                <a:effectLst>
                  <a:outerShdw sy="50000" kx="2591412" rotWithShape="0">
                    <a:srgbClr val="808080">
                      <a:alpha val="5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人力资源管理</a:t>
            </a:r>
            <a:endParaRPr lang="zh-CN" altLang="en-US" sz="1000" strike="noStrike" noProof="1">
              <a:solidFill>
                <a:schemeClr val="accent5">
                  <a:lumMod val="75000"/>
                </a:schemeClr>
              </a:solidFill>
              <a:effectLst>
                <a:outerShdw sy="50000" kx="2591412" rotWithShape="0">
                  <a:srgbClr val="808080">
                    <a:alpha val="5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10" dur="3500" spd="-98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5146E-6 L 2.35868 -0.0037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70EC6C-3037-4440-9B77-E4D5A44972D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695599-86F6-4E46-BFEF-D47564F7A96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12700" y="1025525"/>
            <a:ext cx="444500" cy="346075"/>
          </a:xfrm>
          <a:prstGeom prst="rect">
            <a:avLst/>
          </a:prstGeom>
          <a:gradFill rotWithShape="1">
            <a:gsLst>
              <a:gs pos="0">
                <a:srgbClr val="FFFFFF">
                  <a:alpha val="37999"/>
                </a:srgbClr>
              </a:gs>
              <a:gs pos="50000">
                <a:srgbClr val="D1D1D1">
                  <a:alpha val="17999"/>
                </a:srgbClr>
              </a:gs>
              <a:gs pos="100000">
                <a:srgbClr val="FFFFFF">
                  <a:alpha val="37999"/>
                </a:srgbClr>
              </a:gs>
            </a:gsLst>
            <a:lin ang="0" scaled="1"/>
          </a:gra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30"/>
          <p:cNvSpPr>
            <a:spLocks noChangeArrowheads="1"/>
          </p:cNvSpPr>
          <p:nvPr/>
        </p:nvSpPr>
        <p:spPr bwMode="auto">
          <a:xfrm>
            <a:off x="12700" y="1008063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31"/>
          <p:cNvSpPr>
            <a:spLocks noChangeArrowheads="1"/>
          </p:cNvSpPr>
          <p:nvPr/>
        </p:nvSpPr>
        <p:spPr bwMode="auto">
          <a:xfrm>
            <a:off x="0" y="990600"/>
            <a:ext cx="35877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7999"/>
                </a:schemeClr>
              </a:gs>
              <a:gs pos="50000">
                <a:srgbClr val="D1D1D1">
                  <a:alpha val="17999"/>
                </a:srgb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1" name="WordArt 16"/>
          <p:cNvSpPr/>
          <p:nvPr userDrawn="1"/>
        </p:nvSpPr>
        <p:spPr>
          <a:xfrm>
            <a:off x="537528" y="666750"/>
            <a:ext cx="13716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  <a:scene3d>
              <a:camera prst="orthographicFront"/>
              <a:lightRig rig="balanced" dir="t">
                <a:rot lat="0" lon="0" rev="0"/>
              </a:lightRig>
            </a:scene3d>
            <a:sp3d prstMaterial="metal"/>
          </a:bodyPr>
          <a:p>
            <a:pPr algn="ctr" fontAlgn="base"/>
            <a:r>
              <a:rPr lang="zh-CN" altLang="en-US" sz="3600" strike="noStrike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项目一</a:t>
            </a:r>
            <a:endParaRPr lang="zh-CN" altLang="en-US" sz="3600" strike="noStrike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59" name="WordArt 17"/>
          <p:cNvSpPr/>
          <p:nvPr userDrawn="1"/>
        </p:nvSpPr>
        <p:spPr>
          <a:xfrm>
            <a:off x="7813675" y="3175"/>
            <a:ext cx="1330325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1000">
                <a:solidFill>
                  <a:srgbClr val="FFFF99"/>
                </a:solidFill>
                <a:effectLst>
                  <a:outerShdw sy="50000" kx="2591412" rotWithShape="0">
                    <a:srgbClr val="808080">
                      <a:alpha val="5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人力资源管理</a:t>
            </a:r>
            <a:endParaRPr lang="zh-CN" altLang="en-US" sz="1000">
              <a:solidFill>
                <a:srgbClr val="FFFF99"/>
              </a:solidFill>
              <a:effectLst>
                <a:outerShdw sy="50000" kx="2591412" rotWithShape="0">
                  <a:srgbClr val="808080">
                    <a:alpha val="5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9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8434" name="图片 4" descr="C:\Users\Administrator\Desktop\tim g.jpgtim 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-1941" t="-2060" r="-827"/>
          <a:stretch>
            <a:fillRect/>
          </a:stretch>
        </p:blipFill>
        <p:spPr>
          <a:xfrm>
            <a:off x="6340475" y="244475"/>
            <a:ext cx="2814638" cy="1119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301875" y="2403475"/>
            <a:ext cx="4541838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 noProof="1">
                <a:solidFill>
                  <a:srgbClr val="FFFD2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《人力资源管理》</a:t>
            </a:r>
            <a:endParaRPr lang="zh-CN" altLang="en-US" sz="4400" b="1" noProof="1">
              <a:solidFill>
                <a:srgbClr val="FFFD2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23260" y="3928110"/>
            <a:ext cx="5932167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600" b="1" noProof="1">
                <a:solidFill>
                  <a:srgbClr val="FFFD2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项目二 ：制定人力资源规划</a:t>
            </a:r>
            <a:endParaRPr lang="zh-CN" altLang="en-US" sz="3600" b="1" noProof="1">
              <a:solidFill>
                <a:srgbClr val="FFFD2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1303338" y="1357313"/>
            <a:ext cx="3960813" cy="57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anchorCtr="0">
            <a:flatTx/>
          </a:bodyPr>
          <a:lstStyle/>
          <a:p>
            <a:pPr marL="571500" marR="0" lvl="0" indent="-5715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（三）制定实施计划阶段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27650" name="组合 1"/>
          <p:cNvGrpSpPr/>
          <p:nvPr/>
        </p:nvGrpSpPr>
        <p:grpSpPr>
          <a:xfrm>
            <a:off x="822325" y="2466975"/>
            <a:ext cx="7343775" cy="3178175"/>
            <a:chOff x="1240" y="3048"/>
            <a:chExt cx="11564" cy="5006"/>
          </a:xfrm>
        </p:grpSpPr>
        <p:pic>
          <p:nvPicPr>
            <p:cNvPr id="27651" name="图片 1" descr="白板20"/>
            <p:cNvPicPr>
              <a:picLocks noGrp="1"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911" t="15240" r="4741" b="8333"/>
            <a:stretch>
              <a:fillRect/>
            </a:stretch>
          </p:blipFill>
          <p:spPr>
            <a:xfrm>
              <a:off x="1240" y="3047"/>
              <a:ext cx="11565" cy="50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652" name="Rectangle 24" descr="金融10"/>
            <p:cNvSpPr/>
            <p:nvPr/>
          </p:nvSpPr>
          <p:spPr>
            <a:xfrm>
              <a:off x="3872" y="4127"/>
              <a:ext cx="8165" cy="254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eaLnBrk="0" hangingPunct="0"/>
              <a:r>
                <a:rPr lang="zh-CN" altLang="en-US" sz="2000" b="1" dirty="0">
                  <a:latin typeface="Arial" panose="020B0604020202020204" pitchFamily="34" charset="0"/>
                  <a:ea typeface="黑体" panose="02010609060101010101" pitchFamily="49" charset="-122"/>
                </a:rPr>
                <a:t>该阶段的主要工作就是根据所确定的人力资源净需求的情况，制定各种相关的具体人力资源规划政策。这些规划政策一般会包括：管理体制调整计划、人员补充调配计划、员工素质提高计划、员工退休解聘计划等。</a:t>
              </a:r>
              <a:endParaRPr lang="zh-CN" altLang="en-US" sz="2000" b="1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7524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7524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Rectangle 347"/>
          <p:cNvSpPr/>
          <p:nvPr/>
        </p:nvSpPr>
        <p:spPr>
          <a:xfrm>
            <a:off x="1295400" y="1379538"/>
            <a:ext cx="3756025" cy="574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>
            <a:flatTx/>
          </a:bodyPr>
          <a:p>
            <a:pPr algn="ctr" fontAlgn="base"/>
            <a:r>
              <a:rPr lang="zh-CN" altLang="en-US" sz="2400" b="1" strike="noStrike" noProof="1" dirty="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四、人力资源规划的编制</a:t>
            </a:r>
            <a:endParaRPr lang="zh-CN" altLang="en-US" sz="2400" b="1" strike="noStrike" noProof="1" dirty="0">
              <a:solidFill>
                <a:schemeClr val="tx2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1295400" y="1954213"/>
            <a:ext cx="4829175" cy="57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anchorCtr="0">
            <a:flatTx/>
          </a:bodyPr>
          <a:lstStyle/>
          <a:p>
            <a:pPr marL="571500" marR="0" lvl="0" indent="-5715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（一）人力资源管理制度规划的基本步骤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823913" y="2947988"/>
            <a:ext cx="7646987" cy="2814637"/>
            <a:chOff x="-200" y="0"/>
            <a:chExt cx="12044" cy="5010"/>
          </a:xfrm>
        </p:grpSpPr>
        <p:sp>
          <p:nvSpPr>
            <p:cNvPr id="28676" name="Oval 2"/>
            <p:cNvSpPr/>
            <p:nvPr/>
          </p:nvSpPr>
          <p:spPr>
            <a:xfrm>
              <a:off x="2782" y="0"/>
              <a:ext cx="6193" cy="2640"/>
            </a:xfrm>
            <a:prstGeom prst="ellipse">
              <a:avLst/>
            </a:prstGeom>
            <a:noFill/>
            <a:ln w="12700" cap="flat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  <a:scene3d>
              <a:camera prst="legacyPerspectiveFront">
                <a:rot lat="20100000" lon="20100000" rev="0"/>
              </a:camera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p>
              <a:pPr algn="ctr" eaLnBrk="0" hangingPunct="0"/>
              <a:endParaRPr lang="ko-KR" altLang="en-US" dirty="0">
                <a:latin typeface="Times New Roman" panose="02020603050405020304" pitchFamily="18" charset="0"/>
                <a:ea typeface="Gulim" pitchFamily="34" charset="-127"/>
              </a:endParaRPr>
            </a:p>
          </p:txBody>
        </p:sp>
        <p:sp>
          <p:nvSpPr>
            <p:cNvPr id="28677" name="Text Box 4"/>
            <p:cNvSpPr txBox="1"/>
            <p:nvPr/>
          </p:nvSpPr>
          <p:spPr>
            <a:xfrm>
              <a:off x="3840" y="3762"/>
              <a:ext cx="3515" cy="124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latinLnBrk="1"/>
              <a:r>
                <a:rPr lang="zh-CN" altLang="en-US" sz="2000" b="1" dirty="0">
                  <a:latin typeface="Verdana" panose="020B0604030504040204" pitchFamily="34" charset="0"/>
                  <a:ea typeface="黑体" panose="02010609060101010101" pitchFamily="49" charset="-122"/>
                </a:rPr>
                <a:t>广泛征求意见，认真组织讨论</a:t>
              </a:r>
              <a:endParaRPr lang="en-US" altLang="zh-CN" sz="2000" b="1" dirty="0">
                <a:latin typeface="Verdana" panose="020B060403050404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8678" name="Text Box 5"/>
            <p:cNvSpPr txBox="1"/>
            <p:nvPr/>
          </p:nvSpPr>
          <p:spPr>
            <a:xfrm>
              <a:off x="7584" y="3069"/>
              <a:ext cx="4260" cy="124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latinLnBrk="1"/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逐步修改调整、充实完善</a:t>
              </a:r>
              <a:endPara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8679" name="Text Box 6"/>
            <p:cNvSpPr txBox="1"/>
            <p:nvPr/>
          </p:nvSpPr>
          <p:spPr>
            <a:xfrm>
              <a:off x="-200" y="2830"/>
              <a:ext cx="3627" cy="124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eaLnBrk="0" hangingPunct="0"/>
              <a:r>
                <a:rPr lang="zh-CN" altLang="en-US" sz="2000" b="1" dirty="0">
                  <a:latin typeface="Verdana" panose="020B0604030504040204" pitchFamily="34" charset="0"/>
                  <a:ea typeface="黑体" panose="02010609060101010101" pitchFamily="49" charset="-122"/>
                </a:rPr>
                <a:t>提出人力资源管理制度草案</a:t>
              </a:r>
              <a:endParaRPr lang="en-US" altLang="zh-CN" sz="2000" b="1" dirty="0">
                <a:latin typeface="Verdana" panose="020B060403050404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8680" name="AutoShape 7"/>
            <p:cNvSpPr/>
            <p:nvPr/>
          </p:nvSpPr>
          <p:spPr>
            <a:xfrm rot="2820000">
              <a:off x="2643" y="2126"/>
              <a:ext cx="758" cy="482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/>
            <a:p>
              <a:pPr>
                <a:buSzTx/>
              </a:pP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681" name="AutoShape 8"/>
            <p:cNvSpPr/>
            <p:nvPr/>
          </p:nvSpPr>
          <p:spPr>
            <a:xfrm>
              <a:off x="5169" y="2957"/>
              <a:ext cx="857" cy="427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682" name="AutoShape 9"/>
            <p:cNvSpPr/>
            <p:nvPr/>
          </p:nvSpPr>
          <p:spPr>
            <a:xfrm rot="-2880000">
              <a:off x="8185" y="2494"/>
              <a:ext cx="758" cy="483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/>
            <a:p>
              <a:pPr>
                <a:buSzTx/>
              </a:pP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8548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8548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 animBg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1325563" y="1412875"/>
            <a:ext cx="4953000" cy="57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anchorCtr="0">
            <a:flatTx/>
          </a:bodyPr>
          <a:lstStyle/>
          <a:p>
            <a:pPr marL="571500" marR="0" lvl="0" indent="-5715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（二）制定具体人力资源管理制度的程序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1081088" y="2779713"/>
            <a:ext cx="7343775" cy="2378075"/>
            <a:chOff x="0" y="0"/>
            <a:chExt cx="11565" cy="3400"/>
          </a:xfrm>
        </p:grpSpPr>
        <p:sp>
          <p:nvSpPr>
            <p:cNvPr id="29699" name="AutoShape 10"/>
            <p:cNvSpPr/>
            <p:nvPr/>
          </p:nvSpPr>
          <p:spPr>
            <a:xfrm>
              <a:off x="328" y="387"/>
              <a:ext cx="10872" cy="256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3ADF9"/>
                </a:gs>
                <a:gs pos="100000">
                  <a:srgbClr val="FFFF99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00" name="AutoShape 8"/>
            <p:cNvSpPr/>
            <p:nvPr/>
          </p:nvSpPr>
          <p:spPr>
            <a:xfrm>
              <a:off x="328" y="1357"/>
              <a:ext cx="792" cy="818"/>
            </a:xfrm>
            <a:prstGeom prst="rightArrow">
              <a:avLst>
                <a:gd name="adj1" fmla="val 50000"/>
                <a:gd name="adj2" fmla="val 41629"/>
              </a:avLst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01" name="Text Box 17"/>
            <p:cNvSpPr txBox="1"/>
            <p:nvPr/>
          </p:nvSpPr>
          <p:spPr>
            <a:xfrm>
              <a:off x="948" y="790"/>
              <a:ext cx="10102" cy="100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eaLnBrk="0" hangingPunct="0"/>
              <a:r>
                <a:rPr lang="zh-CN" altLang="en-US" sz="2000" b="1" dirty="0">
                  <a:latin typeface="Arial" panose="020B0604020202020204" pitchFamily="34" charset="0"/>
                  <a:ea typeface="黑体" panose="02010609060101010101" pitchFamily="49" charset="-122"/>
                </a:rPr>
                <a:t>一项具体的人力资源管理制度一般由总则、主文和附则等章节组成。</a:t>
              </a:r>
              <a:endParaRPr lang="zh-CN" altLang="en-US" sz="2000" b="1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9702" name="AutoShape 5"/>
            <p:cNvSpPr/>
            <p:nvPr/>
          </p:nvSpPr>
          <p:spPr>
            <a:xfrm>
              <a:off x="0" y="0"/>
              <a:ext cx="11565" cy="3400"/>
            </a:xfrm>
            <a:prstGeom prst="roundRect">
              <a:avLst>
                <a:gd name="adj" fmla="val 3481"/>
              </a:avLst>
            </a:prstGeom>
            <a:noFill/>
            <a:ln w="19050" cap="rnd" cmpd="sng">
              <a:solidFill>
                <a:schemeClr val="folHlink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9572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9572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 animBg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Rectangle 347"/>
          <p:cNvSpPr/>
          <p:nvPr/>
        </p:nvSpPr>
        <p:spPr>
          <a:xfrm>
            <a:off x="1289050" y="1360488"/>
            <a:ext cx="3575050" cy="574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>
            <a:flatTx/>
          </a:bodyPr>
          <a:p>
            <a:pPr algn="ctr" fontAlgn="base"/>
            <a:r>
              <a:rPr lang="zh-CN" altLang="en-US" sz="2400" b="1" strike="noStrike" noProof="1" dirty="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五、人力资源规划的实施</a:t>
            </a:r>
            <a:endParaRPr lang="zh-CN" altLang="en-US" sz="2400" b="1" strike="noStrike" noProof="1" dirty="0">
              <a:solidFill>
                <a:schemeClr val="tx2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2520950" y="1993900"/>
            <a:ext cx="4310063" cy="4183063"/>
            <a:chOff x="0" y="-5"/>
            <a:chExt cx="6788" cy="6589"/>
          </a:xfrm>
        </p:grpSpPr>
        <p:sp>
          <p:nvSpPr>
            <p:cNvPr id="30723" name="Oval 3"/>
            <p:cNvSpPr/>
            <p:nvPr/>
          </p:nvSpPr>
          <p:spPr>
            <a:xfrm>
              <a:off x="499" y="575"/>
              <a:ext cx="6077" cy="6009"/>
            </a:xfrm>
            <a:prstGeom prst="ellipse">
              <a:avLst/>
            </a:prstGeom>
            <a:noFill/>
            <a:ln w="25400" cap="flat" cmpd="sng">
              <a:solidFill>
                <a:srgbClr val="80808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24" name="Oval 4"/>
            <p:cNvSpPr/>
            <p:nvPr/>
          </p:nvSpPr>
          <p:spPr>
            <a:xfrm>
              <a:off x="834" y="894"/>
              <a:ext cx="5361" cy="5404"/>
            </a:xfrm>
            <a:prstGeom prst="ellipse">
              <a:avLst/>
            </a:prstGeom>
            <a:noFill/>
            <a:ln w="25400" cap="flat" cmpd="sng">
              <a:solidFill>
                <a:srgbClr val="80808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25" name="Oval 5"/>
            <p:cNvSpPr/>
            <p:nvPr/>
          </p:nvSpPr>
          <p:spPr>
            <a:xfrm>
              <a:off x="1165" y="1400"/>
              <a:ext cx="4567" cy="4603"/>
            </a:xfrm>
            <a:prstGeom prst="ellipse">
              <a:avLst/>
            </a:prstGeom>
            <a:noFill/>
            <a:ln w="25400" cap="flat" cmpd="sng">
              <a:solidFill>
                <a:srgbClr val="80808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26" name="AutoShape 6"/>
            <p:cNvSpPr/>
            <p:nvPr/>
          </p:nvSpPr>
          <p:spPr>
            <a:xfrm rot="9000000">
              <a:off x="0" y="3410"/>
              <a:ext cx="2875" cy="2873"/>
            </a:xfrm>
            <a:prstGeom prst="chevron">
              <a:avLst>
                <a:gd name="adj" fmla="val 28394"/>
              </a:avLst>
            </a:prstGeom>
            <a:solidFill>
              <a:srgbClr val="C6D9F1"/>
            </a:solidFill>
            <a:ln w="9525"/>
            <a:scene3d>
              <a:camera prst="legacyObliqueTopRight">
                <a:rot lat="0" lon="0" rev="0"/>
              </a:camera>
              <a:lightRig rig="legacyFlat3" dir="b"/>
            </a:scene3d>
            <a:sp3d extrusionH="1635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rot="10800000" wrap="none" anchor="ctr">
              <a:flatTx/>
            </a:bodyPr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27" name="AutoShape 7"/>
            <p:cNvSpPr/>
            <p:nvPr/>
          </p:nvSpPr>
          <p:spPr>
            <a:xfrm rot="-5400000">
              <a:off x="1944" y="15"/>
              <a:ext cx="2898" cy="2851"/>
            </a:xfrm>
            <a:prstGeom prst="chevron">
              <a:avLst>
                <a:gd name="adj" fmla="val 28842"/>
              </a:avLst>
            </a:prstGeom>
            <a:solidFill>
              <a:srgbClr val="C6D9F1"/>
            </a:solidFill>
            <a:ln w="9525"/>
            <a:scene3d>
              <a:camera prst="legacyObliqueTopRight">
                <a:rot lat="0" lon="0" rev="0"/>
              </a:camera>
              <a:lightRig rig="legacyFlat3" dir="b"/>
            </a:scene3d>
            <a:sp3d extrusionH="163500" prstMaterial="legacyPlastic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vert="eaVert" wrap="none" anchor="ctr">
              <a:flatTx/>
            </a:bodyPr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28" name="AutoShape 8"/>
            <p:cNvSpPr/>
            <p:nvPr/>
          </p:nvSpPr>
          <p:spPr>
            <a:xfrm rot="1740000">
              <a:off x="3912" y="3430"/>
              <a:ext cx="2876" cy="2872"/>
            </a:xfrm>
            <a:prstGeom prst="chevron">
              <a:avLst>
                <a:gd name="adj" fmla="val 28414"/>
              </a:avLst>
            </a:prstGeom>
            <a:solidFill>
              <a:srgbClr val="C6D9F1"/>
            </a:solidFill>
            <a:ln w="9525"/>
            <a:scene3d>
              <a:camera prst="legacyObliqueTopRight">
                <a:rot lat="0" lon="0" rev="0"/>
              </a:camera>
              <a:lightRig rig="legacyFlat3" dir="b"/>
            </a:scene3d>
            <a:sp3d extrusionH="1635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729" name="Rectangle 10"/>
            <p:cNvSpPr/>
            <p:nvPr/>
          </p:nvSpPr>
          <p:spPr>
            <a:xfrm>
              <a:off x="1828" y="680"/>
              <a:ext cx="3137" cy="110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eaLnBrk="0" hangingPunct="0"/>
              <a:r>
                <a:rPr lang="zh-CN" altLang="en-US" sz="2000" b="1" dirty="0">
                  <a:latin typeface="Arial" panose="020B0604020202020204" pitchFamily="34" charset="0"/>
                  <a:ea typeface="黑体" panose="02010609060101010101" pitchFamily="49" charset="-122"/>
                </a:rPr>
                <a:t>建立和完善人力资源信息系统</a:t>
              </a:r>
              <a:endParaRPr lang="zh-CN" altLang="en-US" sz="2000" b="1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0730" name="Rectangle 11"/>
            <p:cNvSpPr/>
            <p:nvPr/>
          </p:nvSpPr>
          <p:spPr>
            <a:xfrm>
              <a:off x="343" y="3857"/>
              <a:ext cx="1782" cy="206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eaLnBrk="0" hangingPunct="0"/>
              <a:r>
                <a:rPr lang="zh-CN" altLang="en-US" sz="2000" b="1" dirty="0">
                  <a:latin typeface="Arial" panose="020B0604020202020204" pitchFamily="34" charset="0"/>
                  <a:ea typeface="黑体" panose="02010609060101010101" pitchFamily="49" charset="-122"/>
                </a:rPr>
                <a:t>进行人力资源供应控制</a:t>
              </a:r>
              <a:endParaRPr lang="zh-CN" altLang="en-US" sz="2000" b="1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0731" name="Rectangle 12"/>
            <p:cNvSpPr/>
            <p:nvPr/>
          </p:nvSpPr>
          <p:spPr>
            <a:xfrm>
              <a:off x="4685" y="4084"/>
              <a:ext cx="1780" cy="158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eaLnBrk="0" hangingPunct="0"/>
              <a:r>
                <a:rPr lang="zh-CN" altLang="en-US" sz="2000" b="1" dirty="0">
                  <a:latin typeface="Arial" panose="020B0604020202020204" pitchFamily="34" charset="0"/>
                  <a:ea typeface="黑体" panose="02010609060101010101" pitchFamily="49" charset="-122"/>
                </a:rPr>
                <a:t>人力资源的合理利用</a:t>
              </a:r>
              <a:endParaRPr lang="zh-CN" altLang="en-US" sz="2000" b="1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3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425766" y="1897375"/>
            <a:ext cx="8153400" cy="2606675"/>
          </a:xfrm>
        </p:spPr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6000" b="1" i="0" u="none" strike="noStrike" kern="0" cap="none" spc="0" normalizeH="0" baseline="0" noProof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本项目结束</a:t>
            </a:r>
            <a:endParaRPr kumimoji="0" lang="zh-CN" altLang="en-US" sz="6000" b="1" i="0" u="none" strike="noStrike" kern="0" cap="none" spc="0" normalizeH="0" baseline="0" noProof="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6000" b="1" i="0" u="none" strike="noStrike" kern="0" cap="none" spc="0" normalizeH="0" baseline="0" noProof="0" dirty="0" smtClean="0">
                <a:solidFill>
                  <a:schemeClr val="tx2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谢谢聆听</a:t>
            </a:r>
            <a:endParaRPr kumimoji="0" lang="zh-CN" altLang="en-US" sz="6000" b="1" i="0" u="none" strike="noStrike" kern="0" cap="none" spc="0" normalizeH="0" baseline="0" noProof="0" dirty="0" smtClean="0">
              <a:solidFill>
                <a:schemeClr val="tx2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7" name="图片 3" descr="ti mg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-1920000">
            <a:off x="155575" y="1949450"/>
            <a:ext cx="3508375" cy="3516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742950" y="2206625"/>
            <a:ext cx="6762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ClrTx/>
              <a:buSzTx/>
              <a:buFontTx/>
            </a:pPr>
            <a:r>
              <a:rPr lang="zh-CN" altLang="en-US" sz="4800" b="1" noProof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+mn-ea"/>
              </a:rPr>
              <a:t>目录</a:t>
            </a:r>
            <a:endParaRPr lang="zh-CN" altLang="en-US" sz="4800" b="1" noProof="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22575" y="2713038"/>
            <a:ext cx="6119813" cy="22447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任务一 编制</a:t>
            </a:r>
            <a:r>
              <a:rPr lang="zh-CN" altLang="en-US" sz="2800" b="1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+mn-ea"/>
              </a:rPr>
              <a:t>人力资源规划</a:t>
            </a:r>
            <a:endParaRPr lang="zh-CN" altLang="en-US" sz="2800" b="1" noProof="0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</a:endParaRPr>
          </a:p>
          <a:p>
            <a:endParaRPr lang="zh-CN" altLang="en-US" sz="2800" b="1" noProof="0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</a:endParaRPr>
          </a:p>
          <a:p>
            <a:r>
              <a:rPr lang="zh-CN" altLang="en-US" sz="2800" b="1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任务二 进行人力资源供需分析</a:t>
            </a:r>
            <a:endParaRPr lang="zh-CN" altLang="en-US" sz="2800" b="1" noProof="0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</a:endParaRPr>
          </a:p>
          <a:p>
            <a:endParaRPr lang="zh-CN" altLang="en-US" sz="2800" b="1" noProof="0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</a:endParaRPr>
          </a:p>
          <a:p>
            <a:r>
              <a:rPr lang="zh-CN" altLang="en-US" sz="2800" b="1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任务三 建立人力资源信息系统</a:t>
            </a:r>
            <a:endParaRPr lang="zh-CN" altLang="en-US" sz="2800" b="1" noProof="0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1" name="图片 6" descr="e73b4fca69f4962bdc114a7559fa6c4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 contrast="-6001"/>
          </a:blip>
          <a:srcRect l="7646" t="2426" r="12119" b="4192"/>
          <a:stretch>
            <a:fillRect/>
          </a:stretch>
        </p:blipFill>
        <p:spPr>
          <a:xfrm>
            <a:off x="3175" y="1879600"/>
            <a:ext cx="4264025" cy="44481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482" name="组合 3"/>
          <p:cNvGrpSpPr/>
          <p:nvPr/>
        </p:nvGrpSpPr>
        <p:grpSpPr>
          <a:xfrm>
            <a:off x="4230688" y="1951038"/>
            <a:ext cx="4408487" cy="3902075"/>
            <a:chOff x="1564" y="3905"/>
            <a:chExt cx="11565" cy="4429"/>
          </a:xfrm>
        </p:grpSpPr>
        <p:grpSp>
          <p:nvGrpSpPr>
            <p:cNvPr id="20483" name="Group 5"/>
            <p:cNvGrpSpPr/>
            <p:nvPr/>
          </p:nvGrpSpPr>
          <p:grpSpPr>
            <a:xfrm>
              <a:off x="1564" y="3905"/>
              <a:ext cx="11565" cy="2040"/>
              <a:chOff x="0" y="0"/>
              <a:chExt cx="11566" cy="4196"/>
            </a:xfrm>
          </p:grpSpPr>
          <p:sp>
            <p:nvSpPr>
              <p:cNvPr id="20484" name="AutoShape 7"/>
              <p:cNvSpPr/>
              <p:nvPr/>
            </p:nvSpPr>
            <p:spPr>
              <a:xfrm>
                <a:off x="340" y="0"/>
                <a:ext cx="11226" cy="1928"/>
              </a:xfrm>
              <a:prstGeom prst="roundRect">
                <a:avLst>
                  <a:gd name="adj" fmla="val 50000"/>
                </a:avLst>
              </a:pr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eaLnBrk="0" hangingPunct="0"/>
                <a:endParaRPr lang="en-US" altLang="zh-CN" b="1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0485" name="Group 7"/>
              <p:cNvGrpSpPr/>
              <p:nvPr/>
            </p:nvGrpSpPr>
            <p:grpSpPr>
              <a:xfrm>
                <a:off x="0" y="165"/>
                <a:ext cx="600" cy="1567"/>
                <a:chOff x="0" y="-1295"/>
                <a:chExt cx="1615" cy="4219"/>
              </a:xfrm>
            </p:grpSpPr>
            <p:sp>
              <p:nvSpPr>
                <p:cNvPr id="20486" name="Oval 9"/>
                <p:cNvSpPr/>
                <p:nvPr/>
              </p:nvSpPr>
              <p:spPr>
                <a:xfrm>
                  <a:off x="0" y="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487" name="Oval 10"/>
                <p:cNvSpPr/>
                <p:nvPr/>
              </p:nvSpPr>
              <p:spPr>
                <a:xfrm>
                  <a:off x="92" y="9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A2A2A2"/>
                    </a:gs>
                    <a:gs pos="100000">
                      <a:srgbClr val="FFFFFF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4762" name="Oval 11"/>
                <p:cNvSpPr>
                  <a:spLocks noChangeArrowheads="1"/>
                </p:cNvSpPr>
                <p:nvPr/>
              </p:nvSpPr>
              <p:spPr bwMode="auto">
                <a:xfrm>
                  <a:off x="249" y="-1282"/>
                  <a:ext cx="781" cy="419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50000">
                      <a:srgbClr val="FFFFFF"/>
                    </a:gs>
                    <a:gs pos="100000">
                      <a:schemeClr val="hlink"/>
                    </a:gs>
                  </a:gsLst>
                  <a:lin ang="18900000" scaled="1"/>
                </a:gradFill>
                <a:ln w="9525">
                  <a:noFill/>
                  <a:round/>
                </a:ln>
                <a:effectLst/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489" name="Oval 12"/>
                <p:cNvSpPr/>
                <p:nvPr/>
              </p:nvSpPr>
              <p:spPr>
                <a:xfrm>
                  <a:off x="249" y="-1281"/>
                  <a:ext cx="781" cy="419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18900000" scaled="1"/>
                  <a:tileRect/>
                </a:gradFill>
                <a:ln w="9525">
                  <a:noFill/>
                </a:ln>
              </p:spPr>
              <p:txBody>
                <a:bodyPr wrap="square" anchor="ctr">
                  <a:spAutoFit/>
                </a:bodyPr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4764" name="Oval 13"/>
                <p:cNvSpPr>
                  <a:spLocks noChangeArrowheads="1"/>
                </p:cNvSpPr>
                <p:nvPr/>
              </p:nvSpPr>
              <p:spPr bwMode="auto">
                <a:xfrm>
                  <a:off x="256" y="-1282"/>
                  <a:ext cx="1097" cy="419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50000">
                      <a:srgbClr val="005353"/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491" name="Oval 14"/>
                <p:cNvSpPr/>
                <p:nvPr/>
              </p:nvSpPr>
              <p:spPr>
                <a:xfrm>
                  <a:off x="256" y="-1295"/>
                  <a:ext cx="1097" cy="42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18900000" scaled="1"/>
                  <a:tileRect/>
                </a:gradFill>
                <a:ln w="9525">
                  <a:noFill/>
                </a:ln>
              </p:spPr>
              <p:txBody>
                <a:bodyPr anchor="ctr">
                  <a:spAutoFit/>
                </a:bodyPr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0492" name="Text Box 14"/>
              <p:cNvSpPr txBox="1"/>
              <p:nvPr/>
            </p:nvSpPr>
            <p:spPr>
              <a:xfrm>
                <a:off x="795" y="226"/>
                <a:ext cx="10431" cy="150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r>
                  <a:rPr lang="zh-CN" altLang="en-US" b="1" dirty="0">
                    <a:latin typeface="Arial" panose="020B0604020202020204" pitchFamily="34" charset="0"/>
                    <a:ea typeface="黑体" panose="02010609060101010101" pitchFamily="49" charset="-122"/>
                    <a:sym typeface="Times New Roman" panose="02020603050405020304" pitchFamily="18" charset="0"/>
                  </a:rPr>
                  <a:t>了解人力资源规划和组织计划之间的关系</a:t>
                </a:r>
                <a:endParaRPr lang="zh-CN" altLang="en-US" b="1" dirty="0">
                  <a:latin typeface="Arial" panose="020B0604020202020204" pitchFamily="34" charset="0"/>
                  <a:ea typeface="黑体" panose="02010609060101010101" pitchFamily="49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0493" name="AutoShape 7"/>
              <p:cNvSpPr/>
              <p:nvPr/>
            </p:nvSpPr>
            <p:spPr>
              <a:xfrm>
                <a:off x="340" y="2510"/>
                <a:ext cx="11226" cy="1686"/>
              </a:xfrm>
              <a:prstGeom prst="roundRect">
                <a:avLst>
                  <a:gd name="adj" fmla="val 50000"/>
                </a:avLst>
              </a:pr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eaLnBrk="0" hangingPunct="0"/>
                <a:endParaRPr lang="en-US" altLang="zh-CN" b="1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0494" name="Group 16"/>
              <p:cNvGrpSpPr/>
              <p:nvPr/>
            </p:nvGrpSpPr>
            <p:grpSpPr>
              <a:xfrm>
                <a:off x="0" y="2551"/>
                <a:ext cx="600" cy="1559"/>
                <a:chOff x="0" y="-1284"/>
                <a:chExt cx="1615" cy="4197"/>
              </a:xfrm>
            </p:grpSpPr>
            <p:sp>
              <p:nvSpPr>
                <p:cNvPr id="20495" name="Oval 9"/>
                <p:cNvSpPr/>
                <p:nvPr/>
              </p:nvSpPr>
              <p:spPr>
                <a:xfrm>
                  <a:off x="0" y="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496" name="Oval 10"/>
                <p:cNvSpPr/>
                <p:nvPr/>
              </p:nvSpPr>
              <p:spPr>
                <a:xfrm>
                  <a:off x="92" y="9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A2A2A2"/>
                    </a:gs>
                    <a:gs pos="100000">
                      <a:srgbClr val="FFFFFF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4771" name="Oval 11"/>
                <p:cNvSpPr>
                  <a:spLocks noChangeArrowheads="1"/>
                </p:cNvSpPr>
                <p:nvPr/>
              </p:nvSpPr>
              <p:spPr bwMode="auto">
                <a:xfrm>
                  <a:off x="249" y="-1285"/>
                  <a:ext cx="781" cy="419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50000">
                      <a:srgbClr val="FFFFFF"/>
                    </a:gs>
                    <a:gs pos="100000">
                      <a:schemeClr val="hlink"/>
                    </a:gs>
                  </a:gsLst>
                  <a:lin ang="18900000" scaled="1"/>
                </a:gradFill>
                <a:ln w="9525">
                  <a:noFill/>
                  <a:round/>
                </a:ln>
                <a:effectLst/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498" name="Oval 12"/>
                <p:cNvSpPr/>
                <p:nvPr/>
              </p:nvSpPr>
              <p:spPr>
                <a:xfrm>
                  <a:off x="249" y="-1284"/>
                  <a:ext cx="781" cy="419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18900000" scaled="1"/>
                  <a:tileRect/>
                </a:gradFill>
                <a:ln w="9525">
                  <a:noFill/>
                </a:ln>
              </p:spPr>
              <p:txBody>
                <a:bodyPr wrap="square" anchor="ctr">
                  <a:spAutoFit/>
                </a:bodyPr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4773" name="Oval 13"/>
                <p:cNvSpPr>
                  <a:spLocks noChangeArrowheads="1"/>
                </p:cNvSpPr>
                <p:nvPr/>
              </p:nvSpPr>
              <p:spPr bwMode="auto">
                <a:xfrm>
                  <a:off x="256" y="-1285"/>
                  <a:ext cx="1097" cy="419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50000">
                      <a:srgbClr val="005353"/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500" name="Oval 14"/>
                <p:cNvSpPr/>
                <p:nvPr/>
              </p:nvSpPr>
              <p:spPr>
                <a:xfrm>
                  <a:off x="256" y="-1284"/>
                  <a:ext cx="1097" cy="41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18900000" scaled="1"/>
                  <a:tileRect/>
                </a:gradFill>
                <a:ln w="9525">
                  <a:noFill/>
                </a:ln>
              </p:spPr>
              <p:txBody>
                <a:bodyPr anchor="ctr">
                  <a:spAutoFit/>
                </a:bodyPr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74775" name="Text Box 23"/>
              <p:cNvSpPr txBox="1">
                <a:spLocks noChangeArrowheads="1"/>
              </p:cNvSpPr>
              <p:nvPr/>
            </p:nvSpPr>
            <p:spPr bwMode="auto">
              <a:xfrm>
                <a:off x="803" y="2603"/>
                <a:ext cx="10431" cy="150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marR="0" defTabSz="914400" eaLnBrk="0" hangingPunct="0">
                  <a:buClrTx/>
                  <a:buSzTx/>
                  <a:buFontTx/>
                  <a:defRPr/>
                </a:pPr>
                <a:r>
                  <a:rPr kumimoji="0" lang="zh-CN" altLang="en-US" b="1" kern="1200" cap="none" spc="0" normalizeH="0" baseline="0" noProof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黑体" panose="02010609060101010101" pitchFamily="49" charset="-122"/>
                    <a:cs typeface="+mn-cs"/>
                    <a:sym typeface="Times New Roman" panose="02020603050405020304" pitchFamily="18" charset="0"/>
                  </a:rPr>
                  <a:t>熟悉人力资源规划的内容程序、人力资源规划的实施内容</a:t>
                </a:r>
                <a:endParaRPr kumimoji="0" lang="zh-CN" altLang="en-US" b="1" kern="1200" cap="none" spc="0" normalizeH="0" baseline="0" noProof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+mn-cs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20502" name="Group 24"/>
            <p:cNvGrpSpPr/>
            <p:nvPr/>
          </p:nvGrpSpPr>
          <p:grpSpPr>
            <a:xfrm>
              <a:off x="1564" y="6294"/>
              <a:ext cx="11565" cy="2040"/>
              <a:chOff x="0" y="0"/>
              <a:chExt cx="11566" cy="4196"/>
            </a:xfrm>
          </p:grpSpPr>
          <p:sp>
            <p:nvSpPr>
              <p:cNvPr id="20503" name="AutoShape 7"/>
              <p:cNvSpPr/>
              <p:nvPr/>
            </p:nvSpPr>
            <p:spPr>
              <a:xfrm>
                <a:off x="340" y="0"/>
                <a:ext cx="11226" cy="1928"/>
              </a:xfrm>
              <a:prstGeom prst="roundRect">
                <a:avLst>
                  <a:gd name="adj" fmla="val 50000"/>
                </a:avLst>
              </a:pr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eaLnBrk="0" hangingPunct="0"/>
                <a:endParaRPr lang="en-US" altLang="zh-CN" b="1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0504" name="Group 26"/>
              <p:cNvGrpSpPr/>
              <p:nvPr/>
            </p:nvGrpSpPr>
            <p:grpSpPr>
              <a:xfrm>
                <a:off x="0" y="165"/>
                <a:ext cx="600" cy="1567"/>
                <a:chOff x="0" y="-1295"/>
                <a:chExt cx="1615" cy="4219"/>
              </a:xfrm>
            </p:grpSpPr>
            <p:sp>
              <p:nvSpPr>
                <p:cNvPr id="20505" name="Oval 9"/>
                <p:cNvSpPr/>
                <p:nvPr/>
              </p:nvSpPr>
              <p:spPr>
                <a:xfrm>
                  <a:off x="0" y="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506" name="Oval 10"/>
                <p:cNvSpPr/>
                <p:nvPr/>
              </p:nvSpPr>
              <p:spPr>
                <a:xfrm>
                  <a:off x="92" y="9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A2A2A2"/>
                    </a:gs>
                    <a:gs pos="100000">
                      <a:srgbClr val="FFFFFF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4781" name="Oval 11"/>
                <p:cNvSpPr>
                  <a:spLocks noChangeArrowheads="1"/>
                </p:cNvSpPr>
                <p:nvPr/>
              </p:nvSpPr>
              <p:spPr bwMode="auto">
                <a:xfrm>
                  <a:off x="249" y="-1282"/>
                  <a:ext cx="781" cy="419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50000">
                      <a:srgbClr val="FFFFFF"/>
                    </a:gs>
                    <a:gs pos="100000">
                      <a:schemeClr val="hlink"/>
                    </a:gs>
                  </a:gsLst>
                  <a:lin ang="18900000" scaled="1"/>
                </a:gradFill>
                <a:ln w="9525">
                  <a:noFill/>
                  <a:round/>
                </a:ln>
                <a:effectLst/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508" name="Oval 12"/>
                <p:cNvSpPr/>
                <p:nvPr/>
              </p:nvSpPr>
              <p:spPr>
                <a:xfrm>
                  <a:off x="249" y="-1281"/>
                  <a:ext cx="781" cy="419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18900000" scaled="1"/>
                  <a:tileRect/>
                </a:gradFill>
                <a:ln w="9525">
                  <a:noFill/>
                </a:ln>
              </p:spPr>
              <p:txBody>
                <a:bodyPr wrap="square" anchor="ctr">
                  <a:spAutoFit/>
                </a:bodyPr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4783" name="Oval 13"/>
                <p:cNvSpPr>
                  <a:spLocks noChangeArrowheads="1"/>
                </p:cNvSpPr>
                <p:nvPr/>
              </p:nvSpPr>
              <p:spPr bwMode="auto">
                <a:xfrm>
                  <a:off x="256" y="-1282"/>
                  <a:ext cx="1097" cy="419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50000">
                      <a:srgbClr val="005353"/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510" name="Oval 14"/>
                <p:cNvSpPr/>
                <p:nvPr/>
              </p:nvSpPr>
              <p:spPr>
                <a:xfrm>
                  <a:off x="256" y="-1295"/>
                  <a:ext cx="1097" cy="42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18900000" scaled="1"/>
                  <a:tileRect/>
                </a:gradFill>
                <a:ln w="9525">
                  <a:noFill/>
                </a:ln>
              </p:spPr>
              <p:txBody>
                <a:bodyPr anchor="ctr">
                  <a:spAutoFit/>
                </a:bodyPr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74785" name="Text Box 33"/>
              <p:cNvSpPr txBox="1">
                <a:spLocks noChangeArrowheads="1"/>
              </p:cNvSpPr>
              <p:nvPr/>
            </p:nvSpPr>
            <p:spPr bwMode="auto">
              <a:xfrm>
                <a:off x="795" y="226"/>
                <a:ext cx="10431" cy="150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marR="0" defTabSz="914400">
                  <a:buClrTx/>
                  <a:buSzTx/>
                  <a:buFontTx/>
                  <a:defRPr/>
                </a:pPr>
                <a:r>
                  <a:rPr kumimoji="0" lang="zh-CN" altLang="en-US" b="1" kern="1200" cap="none" spc="0" normalizeH="0" baseline="0" noProof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ea typeface="黑体" panose="02010609060101010101" pitchFamily="49" charset="-122"/>
                    <a:cs typeface="+mn-cs"/>
                    <a:sym typeface="Times New Roman" panose="02020603050405020304" pitchFamily="18" charset="0"/>
                  </a:rPr>
                  <a:t>理解人力资源规划的含义、作用以及人力资源的平衡措施</a:t>
                </a:r>
                <a:endParaRPr kumimoji="0" lang="zh-CN" altLang="en-US" b="1" kern="1200" cap="none" spc="0" normalizeH="0" baseline="0" noProof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0512" name="AutoShape 7"/>
              <p:cNvSpPr/>
              <p:nvPr/>
            </p:nvSpPr>
            <p:spPr>
              <a:xfrm>
                <a:off x="340" y="2510"/>
                <a:ext cx="11226" cy="1686"/>
              </a:xfrm>
              <a:prstGeom prst="roundRect">
                <a:avLst>
                  <a:gd name="adj" fmla="val 50000"/>
                </a:avLst>
              </a:pr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eaLnBrk="0" hangingPunct="0"/>
                <a:endParaRPr lang="en-US" altLang="zh-CN" b="1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20513" name="Group 35"/>
              <p:cNvGrpSpPr/>
              <p:nvPr/>
            </p:nvGrpSpPr>
            <p:grpSpPr>
              <a:xfrm>
                <a:off x="0" y="2551"/>
                <a:ext cx="600" cy="1559"/>
                <a:chOff x="0" y="-1284"/>
                <a:chExt cx="1615" cy="4197"/>
              </a:xfrm>
            </p:grpSpPr>
            <p:sp>
              <p:nvSpPr>
                <p:cNvPr id="20514" name="Oval 9"/>
                <p:cNvSpPr/>
                <p:nvPr/>
              </p:nvSpPr>
              <p:spPr>
                <a:xfrm>
                  <a:off x="0" y="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515" name="Oval 10"/>
                <p:cNvSpPr/>
                <p:nvPr/>
              </p:nvSpPr>
              <p:spPr>
                <a:xfrm>
                  <a:off x="92" y="9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A2A2A2"/>
                    </a:gs>
                    <a:gs pos="100000">
                      <a:srgbClr val="FFFFFF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4790" name="Oval 11"/>
                <p:cNvSpPr>
                  <a:spLocks noChangeArrowheads="1"/>
                </p:cNvSpPr>
                <p:nvPr/>
              </p:nvSpPr>
              <p:spPr bwMode="auto">
                <a:xfrm>
                  <a:off x="249" y="-1285"/>
                  <a:ext cx="781" cy="419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50000">
                      <a:srgbClr val="FFFFFF"/>
                    </a:gs>
                    <a:gs pos="100000">
                      <a:schemeClr val="hlink"/>
                    </a:gs>
                  </a:gsLst>
                  <a:lin ang="18900000" scaled="1"/>
                </a:gradFill>
                <a:ln w="9525">
                  <a:noFill/>
                  <a:round/>
                </a:ln>
                <a:effectLst/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517" name="Oval 12"/>
                <p:cNvSpPr/>
                <p:nvPr/>
              </p:nvSpPr>
              <p:spPr>
                <a:xfrm>
                  <a:off x="249" y="-1284"/>
                  <a:ext cx="781" cy="419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18900000" scaled="1"/>
                  <a:tileRect/>
                </a:gradFill>
                <a:ln w="9525">
                  <a:noFill/>
                </a:ln>
              </p:spPr>
              <p:txBody>
                <a:bodyPr wrap="square" anchor="ctr">
                  <a:spAutoFit/>
                </a:bodyPr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4792" name="Oval 13"/>
                <p:cNvSpPr>
                  <a:spLocks noChangeArrowheads="1"/>
                </p:cNvSpPr>
                <p:nvPr/>
              </p:nvSpPr>
              <p:spPr bwMode="auto">
                <a:xfrm>
                  <a:off x="256" y="-1285"/>
                  <a:ext cx="1097" cy="419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50000">
                      <a:srgbClr val="005353"/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519" name="Oval 14"/>
                <p:cNvSpPr/>
                <p:nvPr/>
              </p:nvSpPr>
              <p:spPr>
                <a:xfrm>
                  <a:off x="256" y="-1284"/>
                  <a:ext cx="1097" cy="41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18900000" scaled="1"/>
                  <a:tileRect/>
                </a:gradFill>
                <a:ln w="9525">
                  <a:noFill/>
                </a:ln>
              </p:spPr>
              <p:txBody>
                <a:bodyPr anchor="ctr">
                  <a:spAutoFit/>
                </a:bodyPr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74794" name="Text Box 42"/>
              <p:cNvSpPr txBox="1">
                <a:spLocks noChangeArrowheads="1"/>
              </p:cNvSpPr>
              <p:nvPr/>
            </p:nvSpPr>
            <p:spPr bwMode="auto">
              <a:xfrm>
                <a:off x="795" y="2849"/>
                <a:ext cx="10431" cy="86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marR="0" defTabSz="914400">
                  <a:buClrTx/>
                  <a:buSzTx/>
                  <a:buFontTx/>
                  <a:defRPr/>
                </a:pPr>
                <a:r>
                  <a:rPr kumimoji="0" lang="zh-CN" altLang="en-US" b="1" kern="1200" cap="none" spc="0" normalizeH="0" baseline="0" noProof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黑体" panose="02010609060101010101" pitchFamily="49" charset="-122"/>
                    <a:cs typeface="+mn-cs"/>
                    <a:sym typeface="Times New Roman" panose="02020603050405020304" pitchFamily="18" charset="0"/>
                  </a:rPr>
                  <a:t>掌握人力资源需求和供给预测方法</a:t>
                </a:r>
                <a:endParaRPr kumimoji="0" lang="zh-CN" altLang="en-US" b="1" kern="1200" cap="none" spc="0" normalizeH="0" baseline="0" noProof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+mn-cs"/>
                  <a:sym typeface="Times New Roman" panose="02020603050405020304" pitchFamily="18" charset="0"/>
                </a:endParaRPr>
              </a:p>
            </p:txBody>
          </p:sp>
        </p:grpSp>
      </p:grpSp>
      <p:sp>
        <p:nvSpPr>
          <p:cNvPr id="9217" name="Text Box 17" descr="金融10"/>
          <p:cNvSpPr txBox="1"/>
          <p:nvPr/>
        </p:nvSpPr>
        <p:spPr>
          <a:xfrm>
            <a:off x="2632710" y="1244916"/>
            <a:ext cx="2272665" cy="706752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  <a:scene3d>
              <a:camera prst="orthographicFront"/>
              <a:lightRig rig="threePt" dir="t"/>
            </a:scene3d>
          </a:bodyPr>
          <a:p>
            <a:pPr>
              <a:spcBef>
                <a:spcPct val="50000"/>
              </a:spcBef>
            </a:pPr>
            <a:r>
              <a:rPr lang="zh-CN" altLang="en-US" sz="4000" b="1" noProof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华文新魏" pitchFamily="2" charset="-122"/>
                <a:cs typeface="+mn-cs"/>
              </a:rPr>
              <a:t>知识目标</a:t>
            </a:r>
            <a:endParaRPr lang="zh-CN" altLang="en-US" sz="4000" b="1" noProof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华文新魏" pitchFamily="2" charset="-122"/>
            </a:endParaRPr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Text Box 8"/>
          <p:cNvSpPr txBox="1"/>
          <p:nvPr/>
        </p:nvSpPr>
        <p:spPr>
          <a:xfrm>
            <a:off x="3487738" y="3197225"/>
            <a:ext cx="4400550" cy="12001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</a:rPr>
              <a:t>能够正确运用人力资源需求和供给预测的方法，合理制定人力资源计划</a:t>
            </a:r>
            <a:endParaRPr lang="zh-CN" altLang="en-US" sz="24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244" name="WordArt 9"/>
          <p:cNvSpPr/>
          <p:nvPr/>
        </p:nvSpPr>
        <p:spPr>
          <a:xfrm>
            <a:off x="3488055" y="2056130"/>
            <a:ext cx="2306320" cy="5575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 lnSpcReduction="10000"/>
          </a:bodyPr>
          <a:p>
            <a:pPr algn="ctr" fontAlgn="base"/>
            <a:r>
              <a:rPr lang="zh-CN" altLang="en-US" sz="3600" b="1" strike="noStrike" noProof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能力目标：</a:t>
            </a:r>
            <a:endParaRPr lang="zh-CN" altLang="en-US" sz="3600" b="1" strike="noStrike" noProof="1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1507" name="图片 1" descr="975cb33c5205c04788e8bf62013b5c4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9700" y="2365375"/>
            <a:ext cx="3201988" cy="3201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529" name="组合 1"/>
          <p:cNvGrpSpPr/>
          <p:nvPr/>
        </p:nvGrpSpPr>
        <p:grpSpPr>
          <a:xfrm>
            <a:off x="1362075" y="1731963"/>
            <a:ext cx="6562725" cy="4359275"/>
            <a:chOff x="2285" y="2507"/>
            <a:chExt cx="10336" cy="6866"/>
          </a:xfrm>
        </p:grpSpPr>
        <p:pic>
          <p:nvPicPr>
            <p:cNvPr id="22530" name="Picture 18" descr="57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CFC"/>
                </a:clrFrom>
                <a:clrTo>
                  <a:srgbClr val="FFFCFC">
                    <a:alpha val="0"/>
                  </a:srgbClr>
                </a:clrTo>
              </a:clrChange>
            </a:blip>
            <a:srcRect l="3410" t="3204" r="2625" b="3352"/>
            <a:stretch>
              <a:fillRect/>
            </a:stretch>
          </p:blipFill>
          <p:spPr>
            <a:xfrm>
              <a:off x="2285" y="2507"/>
              <a:ext cx="10336" cy="686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Text Box 20" descr="金融10"/>
            <p:cNvSpPr txBox="1">
              <a:spLocks noChangeArrowheads="1"/>
            </p:cNvSpPr>
            <p:nvPr/>
          </p:nvSpPr>
          <p:spPr bwMode="auto">
            <a:xfrm>
              <a:off x="2815" y="5432"/>
              <a:ext cx="9276" cy="101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marR="0" algn="ctr" defTabSz="914400" eaLnBrk="0" hangingPunct="0">
                <a:buClrTx/>
                <a:buSzTx/>
                <a:buFontTx/>
                <a:defRPr/>
              </a:pPr>
              <a:r>
                <a:rPr kumimoji="0" lang="zh-CN" altLang="en-US" sz="3600" b="1" kern="1200" cap="none" spc="0" normalizeH="0" baseline="0" noProof="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+mn-cs"/>
                </a:rPr>
                <a:t>任务一：编制人力资源规划</a:t>
              </a:r>
              <a:endParaRPr kumimoji="0" lang="en-US" altLang="zh-CN" sz="36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图片 1" descr="u=2533229061,4019243874&amp;fm=26&amp;gp=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20"/>
          <a:stretch>
            <a:fillRect/>
          </a:stretch>
        </p:blipFill>
        <p:spPr>
          <a:xfrm>
            <a:off x="107950" y="4565650"/>
            <a:ext cx="5710238" cy="2317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4" name="Rectangle 347"/>
          <p:cNvSpPr/>
          <p:nvPr/>
        </p:nvSpPr>
        <p:spPr>
          <a:xfrm>
            <a:off x="1700213" y="1296988"/>
            <a:ext cx="3744913" cy="574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>
            <a:flatTx/>
          </a:bodyPr>
          <a:p>
            <a:pPr algn="ctr" fontAlgn="base"/>
            <a:r>
              <a:rPr lang="zh-CN" altLang="en-US" sz="2400" strike="noStrike" noProof="1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一、人力资源规划的含义</a:t>
            </a:r>
            <a:endParaRPr lang="zh-CN" altLang="en-US" sz="2400" strike="noStrike" noProof="1" dirty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555" name="Rectangle 21" descr="金融10"/>
          <p:cNvSpPr/>
          <p:nvPr/>
        </p:nvSpPr>
        <p:spPr>
          <a:xfrm>
            <a:off x="1406525" y="2101850"/>
            <a:ext cx="6842125" cy="2530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en-US" sz="2000" b="1" dirty="0">
                <a:latin typeface="Arial" panose="020B0604020202020204" pitchFamily="34" charset="0"/>
                <a:ea typeface="黑体" panose="02010609060101010101" pitchFamily="49" charset="-122"/>
              </a:rPr>
              <a:t>人力资源规划的内涵有广义和狭义之分，广义的人力资源规划，是名词的人力资源规划，是企业所有人力资源计划的总称，是战略规划与战术计划的统一；狭义的人力资源规划，是动词的人力资源规划，是指为实施企业的发展战略，完成企业的生产经营目标，根据企业内外环境和条件的变化，运用科学的方法，对企业人力资源的需求和供给进行预测，制订相宜的政策和措施，从而使企业人力资源供给和需求达到平衡，实现人力资源的合理配置，有效激励员工的过程。</a:t>
            </a:r>
            <a:endParaRPr lang="zh-CN" altLang="en-US" sz="20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7" name="图片 1" descr="884fff628ba8d794fdf4cea50a95235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57" t="15649" r="4861" b="1917"/>
          <a:stretch>
            <a:fillRect/>
          </a:stretch>
        </p:blipFill>
        <p:spPr>
          <a:xfrm>
            <a:off x="34925" y="1612900"/>
            <a:ext cx="9040813" cy="4752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8" name="Rectangle 5" descr="金融10"/>
          <p:cNvSpPr/>
          <p:nvPr/>
        </p:nvSpPr>
        <p:spPr>
          <a:xfrm>
            <a:off x="490538" y="2894013"/>
            <a:ext cx="5738812" cy="22463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en-US" sz="2000" b="1" dirty="0">
                <a:latin typeface="Arial" panose="020B0604020202020204" pitchFamily="34" charset="0"/>
                <a:ea typeface="黑体" panose="02010609060101010101" pitchFamily="49" charset="-122"/>
              </a:rPr>
              <a:t>组织的人力资源规划分为两个层次：总体规划和具体规划。人力资源总体规划主要是指计划期内人力资源管理的总原则、总方针、总目标、总体实现步骤和总体预算安排；具体规划是总体规划的展开和时空具体化，每一项具体规划都是由目标、任务、政策、步骤和预算等部分构成，从不同方面保证人力资源总体规划的实现。</a:t>
            </a:r>
            <a:endParaRPr lang="zh-CN" altLang="en-US" sz="20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9459" name="Rectangle 347"/>
          <p:cNvSpPr/>
          <p:nvPr/>
        </p:nvSpPr>
        <p:spPr>
          <a:xfrm>
            <a:off x="712788" y="1747838"/>
            <a:ext cx="4249738" cy="574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>
            <a:flatTx/>
          </a:bodyPr>
          <a:p>
            <a:pPr algn="ctr" fontAlgn="base"/>
            <a:r>
              <a:rPr lang="zh-CN" altLang="en-US" sz="2400" b="1" strike="noStrike" noProof="1" dirty="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二、人力资源规划的内容</a:t>
            </a:r>
            <a:endParaRPr lang="zh-CN" altLang="en-US" sz="2400" b="1" strike="noStrike" noProof="1" dirty="0">
              <a:solidFill>
                <a:schemeClr val="tx2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Rectangle 347"/>
          <p:cNvSpPr/>
          <p:nvPr/>
        </p:nvSpPr>
        <p:spPr>
          <a:xfrm>
            <a:off x="1296988" y="1381125"/>
            <a:ext cx="3835400" cy="574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>
            <a:flatTx/>
          </a:bodyPr>
          <a:p>
            <a:pPr algn="ctr" fontAlgn="base"/>
            <a:r>
              <a:rPr lang="zh-CN" altLang="en-US" sz="2400" b="1" strike="noStrike" noProof="1" dirty="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三、人力资源规划的程序</a:t>
            </a:r>
            <a:endParaRPr lang="zh-CN" altLang="en-US" sz="2400" b="1" strike="noStrike" noProof="1" dirty="0">
              <a:solidFill>
                <a:schemeClr val="tx2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1225550" y="1884363"/>
            <a:ext cx="3797300" cy="57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anchorCtr="0">
            <a:flatTx/>
          </a:bodyPr>
          <a:lstStyle/>
          <a:p>
            <a:pPr marL="571500" marR="0" lvl="0" indent="-5715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（一）信息收集与处理阶段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1355725" y="2786063"/>
            <a:ext cx="7108825" cy="2886075"/>
            <a:chOff x="534" y="0"/>
            <a:chExt cx="11197" cy="4545"/>
          </a:xfrm>
        </p:grpSpPr>
        <p:grpSp>
          <p:nvGrpSpPr>
            <p:cNvPr id="25604" name="Group 8"/>
            <p:cNvGrpSpPr/>
            <p:nvPr/>
          </p:nvGrpSpPr>
          <p:grpSpPr>
            <a:xfrm>
              <a:off x="534" y="315"/>
              <a:ext cx="11070" cy="4230"/>
              <a:chOff x="603" y="0"/>
              <a:chExt cx="12480" cy="5850"/>
            </a:xfrm>
          </p:grpSpPr>
          <p:sp>
            <p:nvSpPr>
              <p:cNvPr id="25605" name="AutoShape 53"/>
              <p:cNvSpPr/>
              <p:nvPr/>
            </p:nvSpPr>
            <p:spPr>
              <a:xfrm>
                <a:off x="603" y="1652"/>
                <a:ext cx="3670" cy="4198"/>
              </a:xfrm>
              <a:prstGeom prst="roundRect">
                <a:avLst>
                  <a:gd name="adj" fmla="val 4495"/>
                </a:avLst>
              </a:prstGeom>
              <a:solidFill>
                <a:srgbClr val="DDDDDD"/>
              </a:solidFill>
              <a:ln w="38100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5606" name="AutoShape 73"/>
              <p:cNvSpPr/>
              <p:nvPr/>
            </p:nvSpPr>
            <p:spPr>
              <a:xfrm>
                <a:off x="5053" y="877"/>
                <a:ext cx="3670" cy="4198"/>
              </a:xfrm>
              <a:prstGeom prst="roundRect">
                <a:avLst>
                  <a:gd name="adj" fmla="val 5588"/>
                </a:avLst>
              </a:prstGeom>
              <a:solidFill>
                <a:srgbClr val="DDDDDD"/>
              </a:solidFill>
              <a:ln w="38100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5607" name="AutoShape 77"/>
              <p:cNvSpPr/>
              <p:nvPr/>
            </p:nvSpPr>
            <p:spPr>
              <a:xfrm>
                <a:off x="9413" y="0"/>
                <a:ext cx="3670" cy="4197"/>
              </a:xfrm>
              <a:prstGeom prst="roundRect">
                <a:avLst>
                  <a:gd name="adj" fmla="val 6065"/>
                </a:avLst>
              </a:prstGeom>
              <a:solidFill>
                <a:srgbClr val="DDDDDD"/>
              </a:solidFill>
              <a:ln w="38100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pic>
          <p:nvPicPr>
            <p:cNvPr id="25608" name="Picture 15" descr="pic_167302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6" y="1208"/>
              <a:ext cx="956" cy="139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09" name="Picture 16" descr="pic_16730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37" y="565"/>
              <a:ext cx="927" cy="135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10" name="Picture 17" descr="pic_16730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92" y="0"/>
              <a:ext cx="927" cy="135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11" name="Text Box 18"/>
            <p:cNvSpPr txBox="1"/>
            <p:nvPr/>
          </p:nvSpPr>
          <p:spPr>
            <a:xfrm>
              <a:off x="566" y="2476"/>
              <a:ext cx="3345" cy="110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2000" b="1" dirty="0">
                  <a:latin typeface="Arial" panose="020B0604020202020204" pitchFamily="34" charset="0"/>
                  <a:ea typeface="黑体" panose="02010609060101010101" pitchFamily="49" charset="-122"/>
                </a:rPr>
                <a:t>人力资源需求分析</a:t>
              </a:r>
              <a:endParaRPr lang="zh-CN" altLang="en-US" sz="2000" b="1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5612" name="Text Box 19"/>
            <p:cNvSpPr txBox="1"/>
            <p:nvPr/>
          </p:nvSpPr>
          <p:spPr>
            <a:xfrm>
              <a:off x="4535" y="1813"/>
              <a:ext cx="3342" cy="110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2000" b="1" dirty="0">
                  <a:latin typeface="Arial" panose="020B0604020202020204" pitchFamily="34" charset="0"/>
                  <a:ea typeface="黑体" panose="02010609060101010101" pitchFamily="49" charset="-122"/>
                </a:rPr>
                <a:t>现有人力资源盘点</a:t>
              </a:r>
              <a:endParaRPr lang="zh-CN" altLang="en-US" sz="2000" b="1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5613" name="Text Box 20"/>
            <p:cNvSpPr txBox="1"/>
            <p:nvPr/>
          </p:nvSpPr>
          <p:spPr>
            <a:xfrm>
              <a:off x="8386" y="1208"/>
              <a:ext cx="3345" cy="110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2000" b="1" dirty="0">
                  <a:latin typeface="Arial" panose="020B0604020202020204" pitchFamily="34" charset="0"/>
                  <a:ea typeface="黑体" panose="02010609060101010101" pitchFamily="49" charset="-122"/>
                </a:rPr>
                <a:t>人力资源供给分析</a:t>
              </a:r>
              <a:endParaRPr lang="zh-CN" altLang="en-US" sz="2000" b="1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5478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5478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8" grpId="0" animBg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1274763" y="1381125"/>
            <a:ext cx="3960813" cy="57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anchorCtr="0">
            <a:flatTx/>
          </a:bodyPr>
          <a:lstStyle/>
          <a:p>
            <a:pPr marL="571500" marR="0" lvl="0" indent="-5715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（二）整体规划与分析阶段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26626" name="组合 3"/>
          <p:cNvGrpSpPr/>
          <p:nvPr/>
        </p:nvGrpSpPr>
        <p:grpSpPr>
          <a:xfrm>
            <a:off x="1274763" y="2586038"/>
            <a:ext cx="6162675" cy="3225800"/>
            <a:chOff x="3143" y="4498"/>
            <a:chExt cx="9706" cy="5081"/>
          </a:xfrm>
        </p:grpSpPr>
        <p:grpSp>
          <p:nvGrpSpPr>
            <p:cNvPr id="26627" name="组合 19"/>
            <p:cNvGrpSpPr/>
            <p:nvPr/>
          </p:nvGrpSpPr>
          <p:grpSpPr>
            <a:xfrm>
              <a:off x="3143" y="4783"/>
              <a:ext cx="4971" cy="2629"/>
              <a:chOff x="2189649" y="3608557"/>
              <a:chExt cx="2447061" cy="1293878"/>
            </a:xfrm>
          </p:grpSpPr>
          <p:sp>
            <p:nvSpPr>
              <p:cNvPr id="12" name="任意多边形 11"/>
              <p:cNvSpPr/>
              <p:nvPr>
                <p:custDataLst>
                  <p:tags r:id="rId1"/>
                </p:custDataLst>
              </p:nvPr>
            </p:nvSpPr>
            <p:spPr>
              <a:xfrm>
                <a:off x="3586939" y="3732778"/>
                <a:ext cx="1049771" cy="1169657"/>
              </a:xfrm>
              <a:custGeom>
                <a:avLst/>
                <a:gdLst>
                  <a:gd name="connsiteX0" fmla="*/ 284465 w 1049771"/>
                  <a:gd name="connsiteY0" fmla="*/ 2012 h 1169657"/>
                  <a:gd name="connsiteX1" fmla="*/ 1030832 w 1049771"/>
                  <a:gd name="connsiteY1" fmla="*/ 1022450 h 1169657"/>
                  <a:gd name="connsiteX2" fmla="*/ 1049771 w 1049771"/>
                  <a:gd name="connsiteY2" fmla="*/ 1169657 h 1169657"/>
                  <a:gd name="connsiteX3" fmla="*/ 1049769 w 1049771"/>
                  <a:gd name="connsiteY3" fmla="*/ 1169644 h 1169657"/>
                  <a:gd name="connsiteX4" fmla="*/ 438178 w 1049771"/>
                  <a:gd name="connsiteY4" fmla="*/ 491587 h 1169657"/>
                  <a:gd name="connsiteX5" fmla="*/ 85617 w 1049771"/>
                  <a:gd name="connsiteY5" fmla="*/ 455923 h 1169657"/>
                  <a:gd name="connsiteX6" fmla="*/ 28746 w 1049771"/>
                  <a:gd name="connsiteY6" fmla="*/ 464454 h 1169657"/>
                  <a:gd name="connsiteX7" fmla="*/ 11023 w 1049771"/>
                  <a:gd name="connsiteY7" fmla="*/ 407255 h 1169657"/>
                  <a:gd name="connsiteX8" fmla="*/ 463 w 1049771"/>
                  <a:gd name="connsiteY8" fmla="*/ 298094 h 1169657"/>
                  <a:gd name="connsiteX9" fmla="*/ 284465 w 1049771"/>
                  <a:gd name="connsiteY9" fmla="*/ 2012 h 1169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9771" h="1169657">
                    <a:moveTo>
                      <a:pt x="284465" y="2012"/>
                    </a:moveTo>
                    <a:cubicBezTo>
                      <a:pt x="544993" y="-25622"/>
                      <a:pt x="908147" y="227221"/>
                      <a:pt x="1030832" y="1022450"/>
                    </a:cubicBezTo>
                    <a:lnTo>
                      <a:pt x="1049771" y="1169657"/>
                    </a:lnTo>
                    <a:lnTo>
                      <a:pt x="1049769" y="1169644"/>
                    </a:lnTo>
                    <a:cubicBezTo>
                      <a:pt x="987619" y="859235"/>
                      <a:pt x="761871" y="591726"/>
                      <a:pt x="438178" y="491587"/>
                    </a:cubicBezTo>
                    <a:cubicBezTo>
                      <a:pt x="320471" y="455173"/>
                      <a:pt x="200956" y="444337"/>
                      <a:pt x="85617" y="455923"/>
                    </a:cubicBezTo>
                    <a:lnTo>
                      <a:pt x="28746" y="464454"/>
                    </a:lnTo>
                    <a:lnTo>
                      <a:pt x="11023" y="407255"/>
                    </a:lnTo>
                    <a:cubicBezTo>
                      <a:pt x="1969" y="369213"/>
                      <a:pt x="-1310" y="332643"/>
                      <a:pt x="463" y="298094"/>
                    </a:cubicBezTo>
                    <a:cubicBezTo>
                      <a:pt x="8779" y="136143"/>
                      <a:pt x="128149" y="18592"/>
                      <a:pt x="284465" y="2012"/>
                    </a:cubicBezTo>
                    <a:close/>
                  </a:path>
                </a:pathLst>
              </a:custGeom>
              <a:solidFill>
                <a:srgbClr val="F6C17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>
                <a:normAutofit/>
              </a:bodyPr>
              <a:p>
                <a:pPr fontAlgn="base"/>
                <a:r>
                  <a:rPr lang="en-US" altLang="zh-CN" sz="1500" strike="noStrike" noProof="1" dirty="0" smtClean="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    </a:t>
                </a:r>
                <a:endParaRPr lang="zh-CN" altLang="en-US" sz="1350" strike="noStrike" noProof="1" dirty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6629" name="文本框 16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2189649" y="3608557"/>
                <a:ext cx="1289740" cy="4567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/>
              <a:p>
                <a:pPr algn="r">
                  <a:lnSpc>
                    <a:spcPct val="150000"/>
                  </a:lnSpc>
                </a:pPr>
                <a:r>
                  <a:rPr lang="zh-CN" altLang="en-US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供不应求</a:t>
                </a:r>
                <a:endPara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6630" name="组合 20"/>
            <p:cNvGrpSpPr/>
            <p:nvPr/>
          </p:nvGrpSpPr>
          <p:grpSpPr>
            <a:xfrm>
              <a:off x="7486" y="4498"/>
              <a:ext cx="5363" cy="1497"/>
              <a:chOff x="4276356" y="3409197"/>
              <a:chExt cx="2639876" cy="737078"/>
            </a:xfrm>
          </p:grpSpPr>
          <p:sp>
            <p:nvSpPr>
              <p:cNvPr id="14" name="任意多边形 13"/>
              <p:cNvSpPr/>
              <p:nvPr>
                <p:custDataLst>
                  <p:tags r:id="rId3"/>
                </p:custDataLst>
              </p:nvPr>
            </p:nvSpPr>
            <p:spPr>
              <a:xfrm>
                <a:off x="4276356" y="3409197"/>
                <a:ext cx="1423019" cy="737078"/>
              </a:xfrm>
              <a:custGeom>
                <a:avLst/>
                <a:gdLst>
                  <a:gd name="connsiteX0" fmla="*/ 0 w 1423019"/>
                  <a:gd name="connsiteY0" fmla="*/ 531632 h 737079"/>
                  <a:gd name="connsiteX1" fmla="*/ 12 w 1423019"/>
                  <a:gd name="connsiteY1" fmla="*/ 531637 h 737079"/>
                  <a:gd name="connsiteX2" fmla="*/ 12 w 1423019"/>
                  <a:gd name="connsiteY2" fmla="*/ 531637 h 737079"/>
                  <a:gd name="connsiteX3" fmla="*/ 1121235 w 1423019"/>
                  <a:gd name="connsiteY3" fmla="*/ 0 h 737079"/>
                  <a:gd name="connsiteX4" fmla="*/ 1179632 w 1423019"/>
                  <a:gd name="connsiteY4" fmla="*/ 13251 h 737079"/>
                  <a:gd name="connsiteX5" fmla="*/ 1279449 w 1423019"/>
                  <a:gd name="connsiteY5" fmla="*/ 58686 h 737079"/>
                  <a:gd name="connsiteX6" fmla="*/ 136954 w 1423019"/>
                  <a:gd name="connsiteY6" fmla="*/ 588833 h 737079"/>
                  <a:gd name="connsiteX7" fmla="*/ 12 w 1423019"/>
                  <a:gd name="connsiteY7" fmla="*/ 531637 h 737079"/>
                  <a:gd name="connsiteX8" fmla="*/ 114292 w 1423019"/>
                  <a:gd name="connsiteY8" fmla="*/ 561998 h 737079"/>
                  <a:gd name="connsiteX9" fmla="*/ 893022 w 1423019"/>
                  <a:gd name="connsiteY9" fmla="*/ 341011 h 737079"/>
                  <a:gd name="connsiteX10" fmla="*/ 1100188 w 1423019"/>
                  <a:gd name="connsiteY10" fmla="*/ 53517 h 737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3019" h="737079">
                    <a:moveTo>
                      <a:pt x="0" y="531632"/>
                    </a:moveTo>
                    <a:lnTo>
                      <a:pt x="12" y="531637"/>
                    </a:lnTo>
                    <a:lnTo>
                      <a:pt x="12" y="531637"/>
                    </a:lnTo>
                    <a:close/>
                    <a:moveTo>
                      <a:pt x="1121235" y="0"/>
                    </a:moveTo>
                    <a:lnTo>
                      <a:pt x="1179632" y="13251"/>
                    </a:lnTo>
                    <a:cubicBezTo>
                      <a:pt x="1217105" y="24431"/>
                      <a:pt x="1250415" y="39876"/>
                      <a:pt x="1279449" y="58686"/>
                    </a:cubicBezTo>
                    <a:cubicBezTo>
                      <a:pt x="1642370" y="293824"/>
                      <a:pt x="1337003" y="1055021"/>
                      <a:pt x="136954" y="588833"/>
                    </a:cubicBezTo>
                    <a:lnTo>
                      <a:pt x="12" y="531637"/>
                    </a:lnTo>
                    <a:lnTo>
                      <a:pt x="114292" y="561998"/>
                    </a:lnTo>
                    <a:cubicBezTo>
                      <a:pt x="384545" y="614948"/>
                      <a:pt x="675524" y="542487"/>
                      <a:pt x="893022" y="341011"/>
                    </a:cubicBezTo>
                    <a:cubicBezTo>
                      <a:pt x="983411" y="257282"/>
                      <a:pt x="1052552" y="159197"/>
                      <a:pt x="1100188" y="53517"/>
                    </a:cubicBezTo>
                    <a:close/>
                  </a:path>
                </a:pathLst>
              </a:custGeom>
              <a:solidFill>
                <a:srgbClr val="F6C17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t">
                <a:normAutofit/>
              </a:bodyPr>
              <a:p>
                <a:pPr algn="r" fontAlgn="base"/>
                <a:endParaRPr lang="en-US" altLang="zh-CN" sz="1500" strike="noStrike" noProof="1" dirty="0" smtClean="0">
                  <a:solidFill>
                    <a:sysClr val="window" lastClr="FFFFFF"/>
                  </a:solidFill>
                </a:endParaRPr>
              </a:p>
              <a:p>
                <a:pPr algn="r" fontAlgn="base"/>
                <a:r>
                  <a:rPr lang="en-US" altLang="zh-CN" sz="1500" strike="noStrike" noProof="1" dirty="0" smtClean="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 </a:t>
                </a:r>
                <a:endParaRPr lang="zh-CN" altLang="en-US" sz="1350" strike="noStrike" noProof="1" dirty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6632" name="文本框 17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5812141" y="3409197"/>
                <a:ext cx="1104091" cy="4563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/>
              <a:p>
                <a:pPr>
                  <a:lnSpc>
                    <a:spcPct val="150000"/>
                  </a:lnSpc>
                </a:pPr>
                <a:r>
                  <a:rPr lang="zh-CN" altLang="en-US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供大于求</a:t>
                </a:r>
                <a:endPara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6633" name="组合 21"/>
            <p:cNvGrpSpPr/>
            <p:nvPr/>
          </p:nvGrpSpPr>
          <p:grpSpPr>
            <a:xfrm>
              <a:off x="7236" y="5956"/>
              <a:ext cx="2796" cy="3623"/>
              <a:chOff x="4212880" y="4109556"/>
              <a:chExt cx="1376355" cy="1783265"/>
            </a:xfrm>
          </p:grpSpPr>
          <p:sp>
            <p:nvSpPr>
              <p:cNvPr id="16" name="任意多边形 15"/>
              <p:cNvSpPr/>
              <p:nvPr>
                <p:custDataLst>
                  <p:tags r:id="rId5"/>
                </p:custDataLst>
              </p:nvPr>
            </p:nvSpPr>
            <p:spPr>
              <a:xfrm>
                <a:off x="4584430" y="4109556"/>
                <a:ext cx="704876" cy="1380162"/>
              </a:xfrm>
              <a:custGeom>
                <a:avLst/>
                <a:gdLst>
                  <a:gd name="connsiteX0" fmla="*/ 704876 w 704876"/>
                  <a:gd name="connsiteY0" fmla="*/ 0 h 1380162"/>
                  <a:gd name="connsiteX1" fmla="*/ 704866 w 704876"/>
                  <a:gd name="connsiteY1" fmla="*/ 8 h 1380162"/>
                  <a:gd name="connsiteX2" fmla="*/ 423447 w 704876"/>
                  <a:gd name="connsiteY2" fmla="*/ 868691 h 1380162"/>
                  <a:gd name="connsiteX3" fmla="*/ 568842 w 704876"/>
                  <a:gd name="connsiteY3" fmla="*/ 1191849 h 1380162"/>
                  <a:gd name="connsiteX4" fmla="*/ 604665 w 704876"/>
                  <a:gd name="connsiteY4" fmla="*/ 1236835 h 1380162"/>
                  <a:gd name="connsiteX5" fmla="*/ 563991 w 704876"/>
                  <a:gd name="connsiteY5" fmla="*/ 1280783 h 1380162"/>
                  <a:gd name="connsiteX6" fmla="*/ 474735 w 704876"/>
                  <a:gd name="connsiteY6" fmla="*/ 1344509 h 1380162"/>
                  <a:gd name="connsiteX7" fmla="*/ 586861 w 704876"/>
                  <a:gd name="connsiteY7" fmla="*/ 90006 h 1380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4876" h="1380162">
                    <a:moveTo>
                      <a:pt x="704876" y="0"/>
                    </a:moveTo>
                    <a:lnTo>
                      <a:pt x="704866" y="8"/>
                    </a:lnTo>
                    <a:cubicBezTo>
                      <a:pt x="467119" y="209037"/>
                      <a:pt x="348323" y="538294"/>
                      <a:pt x="423447" y="868691"/>
                    </a:cubicBezTo>
                    <a:cubicBezTo>
                      <a:pt x="450765" y="988835"/>
                      <a:pt x="501138" y="1097756"/>
                      <a:pt x="568842" y="1191849"/>
                    </a:cubicBezTo>
                    <a:lnTo>
                      <a:pt x="604665" y="1236835"/>
                    </a:lnTo>
                    <a:lnTo>
                      <a:pt x="563991" y="1280783"/>
                    </a:lnTo>
                    <a:cubicBezTo>
                      <a:pt x="535573" y="1307645"/>
                      <a:pt x="505542" y="1328770"/>
                      <a:pt x="474735" y="1344509"/>
                    </a:cubicBezTo>
                    <a:cubicBezTo>
                      <a:pt x="89639" y="1541239"/>
                      <a:pt x="-416893" y="896185"/>
                      <a:pt x="586861" y="90006"/>
                    </a:cubicBezTo>
                    <a:close/>
                  </a:path>
                </a:pathLst>
              </a:custGeom>
              <a:solidFill>
                <a:srgbClr val="F6C17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b">
                <a:normAutofit/>
              </a:bodyPr>
              <a:p>
                <a:pPr algn="ctr" fontAlgn="base"/>
                <a:endParaRPr lang="zh-CN" altLang="en-US" sz="1350" strike="noStrike" noProof="1" dirty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6635" name="文本框 18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212880" y="5436286"/>
                <a:ext cx="1376355" cy="45653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/>
              <a:p>
                <a:pPr algn="ctr">
                  <a:lnSpc>
                    <a:spcPct val="150000"/>
                  </a:lnSpc>
                </a:pPr>
                <a:r>
                  <a:rPr lang="zh-CN" altLang="en-US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供求相等</a:t>
                </a:r>
                <a:endParaRPr lang="zh-CN" altLang="en-US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  <p:transition>
    <p:strips dir="rd"/>
  </p:transition>
</p:sld>
</file>

<file path=ppt/tags/tag1.xml><?xml version="1.0" encoding="utf-8"?>
<p:tagLst xmlns:p="http://schemas.openxmlformats.org/presentationml/2006/main">
  <p:tag name="KSO_WM_TAG_VERSION" val="1.0"/>
  <p:tag name="KSO_WM_TEMPLATE_CATEGORY" val="diagram"/>
  <p:tag name="KSO_WM_TEMPLATE_INDEX" val="160236"/>
  <p:tag name="KSO_WM_UNIT_TYPE" val="q_i"/>
  <p:tag name="KSO_WM_UNIT_INDEX" val="1_1"/>
  <p:tag name="KSO_WM_UNIT_ID" val="258*q_i*1_1"/>
  <p:tag name="KSO_WM_UNIT_CLEAR" val="1"/>
  <p:tag name="KSO_WM_UNIT_LAYERLEVEL" val="1_1"/>
  <p:tag name="KSO_WM_BEAUTIFY_FLAG" val="#wm#"/>
  <p:tag name="KSO_WM_DIAGRAM_GROUP_CODE" val="q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.xml><?xml version="1.0" encoding="utf-8"?>
<p:tagLst xmlns:p="http://schemas.openxmlformats.org/presentationml/2006/main">
  <p:tag name="KSO_WM_TAG_VERSION" val="1.0"/>
  <p:tag name="KSO_WM_TEMPLATE_CATEGORY" val="diagram"/>
  <p:tag name="KSO_WM_TEMPLATE_INDEX" val="160236"/>
  <p:tag name="KSO_WM_UNIT_TYPE" val="q_h_f"/>
  <p:tag name="KSO_WM_UNIT_INDEX" val="1_1_1"/>
  <p:tag name="KSO_WM_UNIT_ID" val="258*q_h_f*1_1_1"/>
  <p:tag name="KSO_WM_UNIT_CLEAR" val="1"/>
  <p:tag name="KSO_WM_UNIT_LAYERLEVEL" val="1_1_1"/>
  <p:tag name="KSO_WM_UNIT_VALUE" val="5"/>
  <p:tag name="KSO_WM_UNIT_HIGHLIGHT" val="0"/>
  <p:tag name="KSO_WM_UNIT_COMPATIBLE" val="0"/>
  <p:tag name="KSO_WM_BEAUTIFY_FLAG" val="#wm#"/>
  <p:tag name="KSO_WM_DIAGRAM_GROUP_CODE" val="q1-1"/>
  <p:tag name="KSO_WM_UNIT_PRESET_TEXT" val="LOREM"/>
  <p:tag name="KSO_WM_UNIT_TEXT_FILL_FORE_SCHEMECOLOR_INDEX" val="13"/>
  <p:tag name="KSO_WM_UNIT_TEXT_FILL_TYPE" val="1"/>
</p:tagLst>
</file>

<file path=ppt/tags/tag3.xml><?xml version="1.0" encoding="utf-8"?>
<p:tagLst xmlns:p="http://schemas.openxmlformats.org/presentationml/2006/main">
  <p:tag name="KSO_WM_TAG_VERSION" val="1.0"/>
  <p:tag name="KSO_WM_TEMPLATE_CATEGORY" val="diagram"/>
  <p:tag name="KSO_WM_TEMPLATE_INDEX" val="160236"/>
  <p:tag name="KSO_WM_UNIT_TYPE" val="q_i"/>
  <p:tag name="KSO_WM_UNIT_INDEX" val="1_2"/>
  <p:tag name="KSO_WM_UNIT_ID" val="258*q_i*1_2"/>
  <p:tag name="KSO_WM_UNIT_CLEAR" val="1"/>
  <p:tag name="KSO_WM_UNIT_LAYERLEVEL" val="1_1"/>
  <p:tag name="KSO_WM_BEAUTIFY_FLAG" val="#wm#"/>
  <p:tag name="KSO_WM_DIAGRAM_GROUP_CODE" val="q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4.xml><?xml version="1.0" encoding="utf-8"?>
<p:tagLst xmlns:p="http://schemas.openxmlformats.org/presentationml/2006/main">
  <p:tag name="KSO_WM_TAG_VERSION" val="1.0"/>
  <p:tag name="KSO_WM_TEMPLATE_CATEGORY" val="diagram"/>
  <p:tag name="KSO_WM_TEMPLATE_INDEX" val="160236"/>
  <p:tag name="KSO_WM_UNIT_TYPE" val="q_h_f"/>
  <p:tag name="KSO_WM_UNIT_INDEX" val="1_2_1"/>
  <p:tag name="KSO_WM_UNIT_ID" val="258*q_h_f*1_2_1"/>
  <p:tag name="KSO_WM_UNIT_CLEAR" val="1"/>
  <p:tag name="KSO_WM_UNIT_LAYERLEVEL" val="1_1_1"/>
  <p:tag name="KSO_WM_UNIT_VALUE" val="5"/>
  <p:tag name="KSO_WM_UNIT_HIGHLIGHT" val="0"/>
  <p:tag name="KSO_WM_UNIT_COMPATIBLE" val="0"/>
  <p:tag name="KSO_WM_BEAUTIFY_FLAG" val="#wm#"/>
  <p:tag name="KSO_WM_DIAGRAM_GROUP_CODE" val="q1-1"/>
  <p:tag name="KSO_WM_UNIT_PRESET_TEXT" val="LOREM"/>
  <p:tag name="KSO_WM_UNIT_TEXT_FILL_FORE_SCHEMECOLOR_INDEX" val="13"/>
  <p:tag name="KSO_WM_UNIT_TEXT_FILL_TYPE" val="1"/>
</p:tagLst>
</file>

<file path=ppt/tags/tag5.xml><?xml version="1.0" encoding="utf-8"?>
<p:tagLst xmlns:p="http://schemas.openxmlformats.org/presentationml/2006/main">
  <p:tag name="KSO_WM_TAG_VERSION" val="1.0"/>
  <p:tag name="KSO_WM_TEMPLATE_CATEGORY" val="diagram"/>
  <p:tag name="KSO_WM_TEMPLATE_INDEX" val="160236"/>
  <p:tag name="KSO_WM_UNIT_TYPE" val="q_i"/>
  <p:tag name="KSO_WM_UNIT_INDEX" val="1_3"/>
  <p:tag name="KSO_WM_UNIT_ID" val="258*q_i*1_3"/>
  <p:tag name="KSO_WM_UNIT_CLEAR" val="1"/>
  <p:tag name="KSO_WM_UNIT_LAYERLEVEL" val="1_1"/>
  <p:tag name="KSO_WM_BEAUTIFY_FLAG" val="#wm#"/>
  <p:tag name="KSO_WM_DIAGRAM_GROUP_CODE" val="q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6.xml><?xml version="1.0" encoding="utf-8"?>
<p:tagLst xmlns:p="http://schemas.openxmlformats.org/presentationml/2006/main">
  <p:tag name="KSO_WM_TAG_VERSION" val="1.0"/>
  <p:tag name="KSO_WM_TEMPLATE_CATEGORY" val="diagram"/>
  <p:tag name="KSO_WM_TEMPLATE_INDEX" val="160236"/>
  <p:tag name="KSO_WM_UNIT_TYPE" val="q_h_f"/>
  <p:tag name="KSO_WM_UNIT_INDEX" val="1_3_1"/>
  <p:tag name="KSO_WM_UNIT_ID" val="258*q_h_f*1_3_1"/>
  <p:tag name="KSO_WM_UNIT_CLEAR" val="1"/>
  <p:tag name="KSO_WM_UNIT_LAYERLEVEL" val="1_1_1"/>
  <p:tag name="KSO_WM_UNIT_VALUE" val="5"/>
  <p:tag name="KSO_WM_UNIT_HIGHLIGHT" val="0"/>
  <p:tag name="KSO_WM_UNIT_COMPATIBLE" val="0"/>
  <p:tag name="KSO_WM_BEAUTIFY_FLAG" val="#wm#"/>
  <p:tag name="KSO_WM_DIAGRAM_GROUP_CODE" val="q1-1"/>
  <p:tag name="KSO_WM_UNIT_PRESET_TEXT" val="LOREM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917</Words>
  <Application>WPS 演示</Application>
  <PresentationFormat/>
  <Paragraphs>87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31" baseType="lpstr">
      <vt:lpstr>Arial</vt:lpstr>
      <vt:lpstr>宋体</vt:lpstr>
      <vt:lpstr>Wingdings</vt:lpstr>
      <vt:lpstr>Calibri</vt:lpstr>
      <vt:lpstr>Times New Roman</vt:lpstr>
      <vt:lpstr>黑体</vt:lpstr>
      <vt:lpstr>华文新魏</vt:lpstr>
      <vt:lpstr>微软雅黑</vt:lpstr>
      <vt:lpstr>Gulim</vt:lpstr>
      <vt:lpstr>Malgun Gothic</vt:lpstr>
      <vt:lpstr>Verdana</vt:lpstr>
      <vt:lpstr>HY헤드라인M</vt:lpstr>
      <vt:lpstr>Arial Unicode MS</vt:lpstr>
      <vt:lpstr>楷体</vt:lpstr>
      <vt:lpstr>仿宋</vt:lpstr>
      <vt:lpstr>Office 主题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她貌</cp:lastModifiedBy>
  <cp:revision>167</cp:revision>
  <dcterms:created xsi:type="dcterms:W3CDTF">2019-05-08T02:27:23Z</dcterms:created>
  <dcterms:modified xsi:type="dcterms:W3CDTF">2019-05-15T11:10:29Z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2052-11.1.0.8597</vt:lpwstr>
  </property>
</Properties>
</file>