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3"/>
    <p:sldId id="344" r:id="rId4"/>
    <p:sldId id="313" r:id="rId5"/>
    <p:sldId id="31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42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D25"/>
    <a:srgbClr val="CCFF66"/>
    <a:srgbClr val="CCFF33"/>
    <a:srgbClr val="FFCCFF"/>
    <a:srgbClr val="2BBFEF"/>
    <a:srgbClr val="C72DED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20"/>
  </p:normalViewPr>
  <p:slideViewPr>
    <p:cSldViewPr showGuides="1">
      <p:cViewPr varScale="1">
        <p:scale>
          <a:sx n="73" d="100"/>
          <a:sy n="73" d="100"/>
        </p:scale>
        <p:origin x="1074" y="72"/>
      </p:cViewPr>
      <p:guideLst>
        <p:guide orient="horz" pos="2015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207915-B1FC-4D8A-98D5-50335B07EE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E98ACB-7C30-4AAB-A274-BAC0F2FA92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4B4CB-7EB2-4BCC-BD89-785CF749F1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08C03-8448-4DBE-BE96-753E9538A1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2.wmf"/><Relationship Id="rId3" Type="http://schemas.openxmlformats.org/officeDocument/2006/relationships/control" Target="../activeX/activeX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wmf"/><Relationship Id="rId3" Type="http://schemas.openxmlformats.org/officeDocument/2006/relationships/control" Target="../activeX/activeX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control" Target="../activeX/activeX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wmf"/><Relationship Id="rId3" Type="http://schemas.openxmlformats.org/officeDocument/2006/relationships/control" Target="../activeX/activeX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D0D2CA-4A23-4C99-BC74-F66B264B3E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825179-7137-4754-98CC-05EEB46A34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237288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图片 5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7200" y="2867025"/>
            <a:ext cx="10058400" cy="1122363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流程图: 资料带 6"/>
          <p:cNvSpPr/>
          <p:nvPr userDrawn="1"/>
        </p:nvSpPr>
        <p:spPr>
          <a:xfrm>
            <a:off x="3708400" y="4005263"/>
            <a:ext cx="914400" cy="8064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13A86-E335-4E24-95EA-D516CAF2A26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" r:id="rId4" imgW="1403350" imgH="476250"/>
        </mc:Choice>
        <mc:Fallback>
          <p:control name="" r:id="rId4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0650" y="6237288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D6A22C-114B-4F9D-804C-FE7680D527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WordArt 16"/>
          <p:cNvSpPr/>
          <p:nvPr userDrawn="1"/>
        </p:nvSpPr>
        <p:spPr>
          <a:xfrm>
            <a:off x="456883" y="684528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项目一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chemeClr val="accent1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chemeClr val="accent1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5708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项目一 ：认识人力资源</a:t>
            </a:r>
            <a:endParaRPr lang="zh-CN" altLang="en-US" sz="36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2" name="Rectangle 4"/>
          <p:cNvSpPr/>
          <p:nvPr/>
        </p:nvSpPr>
        <p:spPr>
          <a:xfrm>
            <a:off x="3059113" y="1479550"/>
            <a:ext cx="30241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（二）双因素理论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254125" y="2503488"/>
            <a:ext cx="6983413" cy="3101975"/>
            <a:chOff x="0" y="121"/>
            <a:chExt cx="11468" cy="5219"/>
          </a:xfrm>
        </p:grpSpPr>
        <p:grpSp>
          <p:nvGrpSpPr>
            <p:cNvPr id="38915" name="Group 15"/>
            <p:cNvGrpSpPr/>
            <p:nvPr/>
          </p:nvGrpSpPr>
          <p:grpSpPr>
            <a:xfrm>
              <a:off x="674" y="3100"/>
              <a:ext cx="10132" cy="2240"/>
              <a:chOff x="0" y="0"/>
              <a:chExt cx="3789" cy="1410"/>
            </a:xfrm>
          </p:grpSpPr>
          <p:sp>
            <p:nvSpPr>
              <p:cNvPr id="38916" name="Line 16"/>
              <p:cNvSpPr/>
              <p:nvPr/>
            </p:nvSpPr>
            <p:spPr>
              <a:xfrm>
                <a:off x="1452" y="1304"/>
                <a:ext cx="108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825" name="AutoShape 17"/>
              <p:cNvSpPr>
                <a:spLocks noChangeArrowheads="1"/>
              </p:cNvSpPr>
              <p:nvPr/>
            </p:nvSpPr>
            <p:spPr bwMode="auto">
              <a:xfrm rot="20460000">
                <a:off x="1941" y="674"/>
                <a:ext cx="1340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2700000" scaled="1"/>
              </a:gradFill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6" name="AutoShape 18"/>
              <p:cNvSpPr>
                <a:spLocks noChangeArrowheads="1"/>
              </p:cNvSpPr>
              <p:nvPr/>
            </p:nvSpPr>
            <p:spPr bwMode="auto">
              <a:xfrm>
                <a:off x="673" y="896"/>
                <a:ext cx="1343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7" name="未知"/>
              <p:cNvSpPr/>
              <p:nvPr/>
            </p:nvSpPr>
            <p:spPr bwMode="auto">
              <a:xfrm>
                <a:off x="542" y="627"/>
                <a:ext cx="203" cy="338"/>
              </a:xfrm>
              <a:custGeom>
                <a:avLst/>
                <a:gdLst/>
                <a:ahLst/>
                <a:cxnLst>
                  <a:cxn ang="0">
                    <a:pos x="70" y="16"/>
                  </a:cxn>
                  <a:cxn ang="0">
                    <a:pos x="189" y="271"/>
                  </a:cxn>
                  <a:cxn ang="0">
                    <a:pos x="201" y="294"/>
                  </a:cxn>
                  <a:cxn ang="0">
                    <a:pos x="202" y="306"/>
                  </a:cxn>
                  <a:cxn ang="0">
                    <a:pos x="194" y="322"/>
                  </a:cxn>
                  <a:cxn ang="0">
                    <a:pos x="175" y="336"/>
                  </a:cxn>
                  <a:cxn ang="0">
                    <a:pos x="157" y="336"/>
                  </a:cxn>
                  <a:cxn ang="0">
                    <a:pos x="141" y="331"/>
                  </a:cxn>
                  <a:cxn ang="0">
                    <a:pos x="132" y="322"/>
                  </a:cxn>
                  <a:cxn ang="0">
                    <a:pos x="124" y="314"/>
                  </a:cxn>
                  <a:cxn ang="0">
                    <a:pos x="0" y="39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23" y="0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62" y="8"/>
                  </a:cxn>
                  <a:cxn ang="0">
                    <a:pos x="70" y="16"/>
                  </a:cxn>
                </a:cxnLst>
                <a:rect l="0" t="0" r="r" b="b"/>
                <a:pathLst>
                  <a:path w="203" h="337">
                    <a:moveTo>
                      <a:pt x="70" y="16"/>
                    </a:moveTo>
                    <a:lnTo>
                      <a:pt x="189" y="271"/>
                    </a:lnTo>
                    <a:lnTo>
                      <a:pt x="201" y="294"/>
                    </a:lnTo>
                    <a:lnTo>
                      <a:pt x="202" y="306"/>
                    </a:lnTo>
                    <a:lnTo>
                      <a:pt x="194" y="322"/>
                    </a:lnTo>
                    <a:lnTo>
                      <a:pt x="175" y="336"/>
                    </a:lnTo>
                    <a:lnTo>
                      <a:pt x="157" y="336"/>
                    </a:lnTo>
                    <a:lnTo>
                      <a:pt x="141" y="331"/>
                    </a:lnTo>
                    <a:lnTo>
                      <a:pt x="132" y="322"/>
                    </a:lnTo>
                    <a:lnTo>
                      <a:pt x="124" y="314"/>
                    </a:lnTo>
                    <a:lnTo>
                      <a:pt x="0" y="39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62" y="8"/>
                    </a:lnTo>
                    <a:lnTo>
                      <a:pt x="70" y="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1890000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8" name="未知"/>
              <p:cNvSpPr/>
              <p:nvPr/>
            </p:nvSpPr>
            <p:spPr bwMode="auto">
              <a:xfrm>
                <a:off x="3175" y="156"/>
                <a:ext cx="78" cy="366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0" y="47"/>
                  </a:cxn>
                  <a:cxn ang="0">
                    <a:pos x="9" y="24"/>
                  </a:cxn>
                  <a:cxn ang="0">
                    <a:pos x="17" y="8"/>
                  </a:cxn>
                  <a:cxn ang="0">
                    <a:pos x="24" y="0"/>
                  </a:cxn>
                  <a:cxn ang="0">
                    <a:pos x="39" y="0"/>
                  </a:cxn>
                  <a:cxn ang="0">
                    <a:pos x="61" y="8"/>
                  </a:cxn>
                  <a:cxn ang="0">
                    <a:pos x="69" y="16"/>
                  </a:cxn>
                  <a:cxn ang="0">
                    <a:pos x="76" y="24"/>
                  </a:cxn>
                  <a:cxn ang="0">
                    <a:pos x="76" y="39"/>
                  </a:cxn>
                  <a:cxn ang="0">
                    <a:pos x="77" y="316"/>
                  </a:cxn>
                  <a:cxn ang="0">
                    <a:pos x="77" y="344"/>
                  </a:cxn>
                  <a:cxn ang="0">
                    <a:pos x="71" y="356"/>
                  </a:cxn>
                  <a:cxn ang="0">
                    <a:pos x="60" y="362"/>
                  </a:cxn>
                  <a:cxn ang="0">
                    <a:pos x="50" y="365"/>
                  </a:cxn>
                  <a:cxn ang="0">
                    <a:pos x="35" y="365"/>
                  </a:cxn>
                  <a:cxn ang="0">
                    <a:pos x="24" y="364"/>
                  </a:cxn>
                  <a:cxn ang="0">
                    <a:pos x="15" y="361"/>
                  </a:cxn>
                  <a:cxn ang="0">
                    <a:pos x="9" y="356"/>
                  </a:cxn>
                  <a:cxn ang="0">
                    <a:pos x="2" y="343"/>
                  </a:cxn>
                  <a:cxn ang="0">
                    <a:pos x="0" y="316"/>
                  </a:cxn>
                </a:cxnLst>
                <a:rect l="0" t="0" r="r" b="b"/>
                <a:pathLst>
                  <a:path w="78" h="366">
                    <a:moveTo>
                      <a:pt x="0" y="316"/>
                    </a:moveTo>
                    <a:lnTo>
                      <a:pt x="0" y="47"/>
                    </a:lnTo>
                    <a:lnTo>
                      <a:pt x="9" y="24"/>
                    </a:lnTo>
                    <a:lnTo>
                      <a:pt x="17" y="8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61" y="8"/>
                    </a:lnTo>
                    <a:lnTo>
                      <a:pt x="69" y="16"/>
                    </a:lnTo>
                    <a:lnTo>
                      <a:pt x="76" y="24"/>
                    </a:lnTo>
                    <a:lnTo>
                      <a:pt x="76" y="39"/>
                    </a:lnTo>
                    <a:lnTo>
                      <a:pt x="77" y="316"/>
                    </a:lnTo>
                    <a:lnTo>
                      <a:pt x="77" y="344"/>
                    </a:lnTo>
                    <a:lnTo>
                      <a:pt x="71" y="356"/>
                    </a:lnTo>
                    <a:lnTo>
                      <a:pt x="60" y="362"/>
                    </a:lnTo>
                    <a:lnTo>
                      <a:pt x="50" y="365"/>
                    </a:lnTo>
                    <a:lnTo>
                      <a:pt x="35" y="365"/>
                    </a:lnTo>
                    <a:lnTo>
                      <a:pt x="24" y="364"/>
                    </a:lnTo>
                    <a:lnTo>
                      <a:pt x="15" y="361"/>
                    </a:lnTo>
                    <a:lnTo>
                      <a:pt x="9" y="356"/>
                    </a:lnTo>
                    <a:lnTo>
                      <a:pt x="2" y="343"/>
                    </a:lnTo>
                    <a:lnTo>
                      <a:pt x="0" y="3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9" name="未知"/>
              <p:cNvSpPr/>
              <p:nvPr/>
            </p:nvSpPr>
            <p:spPr bwMode="auto">
              <a:xfrm>
                <a:off x="1711" y="1072"/>
                <a:ext cx="874" cy="338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875" y="336"/>
                  </a:cxn>
                  <a:cxn ang="0">
                    <a:pos x="875" y="223"/>
                  </a:cxn>
                  <a:cxn ang="0">
                    <a:pos x="827" y="224"/>
                  </a:cxn>
                  <a:cxn ang="0">
                    <a:pos x="788" y="176"/>
                  </a:cxn>
                  <a:cxn ang="0">
                    <a:pos x="773" y="136"/>
                  </a:cxn>
                  <a:cxn ang="0">
                    <a:pos x="591" y="103"/>
                  </a:cxn>
                  <a:cxn ang="0">
                    <a:pos x="504" y="0"/>
                  </a:cxn>
                  <a:cxn ang="0">
                    <a:pos x="336" y="0"/>
                  </a:cxn>
                  <a:cxn ang="0">
                    <a:pos x="260" y="4"/>
                  </a:cxn>
                </a:cxnLst>
                <a:rect l="0" t="0" r="r" b="b"/>
                <a:pathLst>
                  <a:path w="876" h="337">
                    <a:moveTo>
                      <a:pt x="0" y="336"/>
                    </a:moveTo>
                    <a:lnTo>
                      <a:pt x="875" y="336"/>
                    </a:lnTo>
                    <a:lnTo>
                      <a:pt x="875" y="223"/>
                    </a:lnTo>
                    <a:lnTo>
                      <a:pt x="827" y="224"/>
                    </a:lnTo>
                    <a:lnTo>
                      <a:pt x="788" y="176"/>
                    </a:lnTo>
                    <a:lnTo>
                      <a:pt x="773" y="136"/>
                    </a:lnTo>
                    <a:lnTo>
                      <a:pt x="591" y="103"/>
                    </a:lnTo>
                    <a:lnTo>
                      <a:pt x="504" y="0"/>
                    </a:lnTo>
                    <a:lnTo>
                      <a:pt x="336" y="0"/>
                    </a:lnTo>
                    <a:lnTo>
                      <a:pt x="260" y="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0" name="未知"/>
              <p:cNvSpPr/>
              <p:nvPr/>
            </p:nvSpPr>
            <p:spPr bwMode="auto">
              <a:xfrm>
                <a:off x="1415" y="887"/>
                <a:ext cx="874" cy="521"/>
              </a:xfrm>
              <a:custGeom>
                <a:avLst/>
                <a:gdLst/>
                <a:ahLst/>
                <a:cxnLst>
                  <a:cxn ang="0">
                    <a:pos x="872" y="520"/>
                  </a:cxn>
                  <a:cxn ang="0">
                    <a:pos x="0" y="520"/>
                  </a:cxn>
                  <a:cxn ang="0">
                    <a:pos x="0" y="406"/>
                  </a:cxn>
                  <a:cxn ang="0">
                    <a:pos x="47" y="406"/>
                  </a:cxn>
                  <a:cxn ang="0">
                    <a:pos x="86" y="362"/>
                  </a:cxn>
                  <a:cxn ang="0">
                    <a:pos x="104" y="316"/>
                  </a:cxn>
                  <a:cxn ang="0">
                    <a:pos x="274" y="291"/>
                  </a:cxn>
                  <a:cxn ang="0">
                    <a:pos x="370" y="186"/>
                  </a:cxn>
                  <a:cxn ang="0">
                    <a:pos x="530" y="186"/>
                  </a:cxn>
                  <a:cxn ang="0">
                    <a:pos x="530" y="84"/>
                  </a:cxn>
                  <a:cxn ang="0">
                    <a:pos x="544" y="67"/>
                  </a:cxn>
                  <a:cxn ang="0">
                    <a:pos x="544" y="22"/>
                  </a:cxn>
                  <a:cxn ang="0">
                    <a:pos x="578" y="0"/>
                  </a:cxn>
                  <a:cxn ang="0">
                    <a:pos x="613" y="18"/>
                  </a:cxn>
                  <a:cxn ang="0">
                    <a:pos x="613" y="69"/>
                  </a:cxn>
                  <a:cxn ang="0">
                    <a:pos x="629" y="84"/>
                  </a:cxn>
                  <a:cxn ang="0">
                    <a:pos x="629" y="183"/>
                  </a:cxn>
                  <a:cxn ang="0">
                    <a:pos x="638" y="185"/>
                  </a:cxn>
                </a:cxnLst>
                <a:rect l="0" t="0" r="r" b="b"/>
                <a:pathLst>
                  <a:path w="873" h="521">
                    <a:moveTo>
                      <a:pt x="872" y="520"/>
                    </a:moveTo>
                    <a:lnTo>
                      <a:pt x="0" y="520"/>
                    </a:lnTo>
                    <a:lnTo>
                      <a:pt x="0" y="406"/>
                    </a:lnTo>
                    <a:lnTo>
                      <a:pt x="47" y="406"/>
                    </a:lnTo>
                    <a:lnTo>
                      <a:pt x="86" y="362"/>
                    </a:lnTo>
                    <a:lnTo>
                      <a:pt x="104" y="316"/>
                    </a:lnTo>
                    <a:lnTo>
                      <a:pt x="274" y="291"/>
                    </a:lnTo>
                    <a:lnTo>
                      <a:pt x="370" y="186"/>
                    </a:lnTo>
                    <a:lnTo>
                      <a:pt x="530" y="186"/>
                    </a:lnTo>
                    <a:lnTo>
                      <a:pt x="530" y="84"/>
                    </a:lnTo>
                    <a:lnTo>
                      <a:pt x="544" y="67"/>
                    </a:lnTo>
                    <a:lnTo>
                      <a:pt x="544" y="22"/>
                    </a:lnTo>
                    <a:lnTo>
                      <a:pt x="578" y="0"/>
                    </a:lnTo>
                    <a:lnTo>
                      <a:pt x="613" y="18"/>
                    </a:lnTo>
                    <a:lnTo>
                      <a:pt x="613" y="69"/>
                    </a:lnTo>
                    <a:lnTo>
                      <a:pt x="629" y="84"/>
                    </a:lnTo>
                    <a:lnTo>
                      <a:pt x="629" y="183"/>
                    </a:lnTo>
                    <a:lnTo>
                      <a:pt x="638" y="185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828" name="未知"/>
              <p:cNvSpPr/>
              <p:nvPr/>
            </p:nvSpPr>
            <p:spPr>
              <a:xfrm>
                <a:off x="3" y="469"/>
                <a:ext cx="867" cy="211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trike="noStrike" noProof="1"/>
              </a:p>
            </p:txBody>
          </p:sp>
          <p:sp>
            <p:nvSpPr>
              <p:cNvPr id="119832" name="未知"/>
              <p:cNvSpPr/>
              <p:nvPr/>
            </p:nvSpPr>
            <p:spPr bwMode="auto">
              <a:xfrm>
                <a:off x="0" y="469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3" name="未知"/>
              <p:cNvSpPr/>
              <p:nvPr/>
            </p:nvSpPr>
            <p:spPr bwMode="auto">
              <a:xfrm>
                <a:off x="284" y="469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26" name="未知"/>
              <p:cNvSpPr/>
              <p:nvPr/>
            </p:nvSpPr>
            <p:spPr>
              <a:xfrm>
                <a:off x="529" y="468"/>
                <a:ext cx="626" cy="221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4832" name="未知"/>
              <p:cNvSpPr/>
              <p:nvPr/>
            </p:nvSpPr>
            <p:spPr>
              <a:xfrm>
                <a:off x="2637" y="1"/>
                <a:ext cx="867" cy="211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trike="noStrike" noProof="1"/>
              </a:p>
            </p:txBody>
          </p:sp>
          <p:sp>
            <p:nvSpPr>
              <p:cNvPr id="119836" name="未知"/>
              <p:cNvSpPr/>
              <p:nvPr/>
            </p:nvSpPr>
            <p:spPr bwMode="auto">
              <a:xfrm>
                <a:off x="2634" y="2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7" name="未知"/>
              <p:cNvSpPr/>
              <p:nvPr/>
            </p:nvSpPr>
            <p:spPr bwMode="auto">
              <a:xfrm>
                <a:off x="2918" y="2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30" name="未知"/>
              <p:cNvSpPr/>
              <p:nvPr/>
            </p:nvSpPr>
            <p:spPr>
              <a:xfrm>
                <a:off x="3163" y="0"/>
                <a:ext cx="626" cy="221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8931" name="Rectangle 31"/>
            <p:cNvSpPr/>
            <p:nvPr/>
          </p:nvSpPr>
          <p:spPr>
            <a:xfrm>
              <a:off x="0" y="852"/>
              <a:ext cx="4442" cy="2892"/>
            </a:xfrm>
            <a:prstGeom prst="rect">
              <a:avLst/>
            </a:prstGeom>
            <a:solidFill>
              <a:srgbClr val="95B3D7"/>
            </a:solidFill>
            <a:ln w="381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/>
          </p:nvSpPr>
          <p:spPr bwMode="auto">
            <a:xfrm>
              <a:off x="297" y="1135"/>
              <a:ext cx="4119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主要内容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8933" name="Rectangle 33"/>
            <p:cNvSpPr/>
            <p:nvPr/>
          </p:nvSpPr>
          <p:spPr>
            <a:xfrm>
              <a:off x="7026" y="121"/>
              <a:ext cx="4442" cy="2889"/>
            </a:xfrm>
            <a:prstGeom prst="rect">
              <a:avLst/>
            </a:prstGeom>
            <a:solidFill>
              <a:srgbClr val="B9CDE5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842" name="Rectangle 34"/>
            <p:cNvSpPr>
              <a:spLocks noChangeArrowheads="1"/>
            </p:cNvSpPr>
            <p:nvPr/>
          </p:nvSpPr>
          <p:spPr bwMode="auto">
            <a:xfrm>
              <a:off x="7273" y="227"/>
              <a:ext cx="4122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贡献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98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98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60" name="Rectangle 4"/>
          <p:cNvSpPr/>
          <p:nvPr/>
        </p:nvSpPr>
        <p:spPr>
          <a:xfrm>
            <a:off x="3244850" y="1504950"/>
            <a:ext cx="3024188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（三）期望理论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200150" y="2570163"/>
            <a:ext cx="6983413" cy="3103562"/>
            <a:chOff x="0" y="121"/>
            <a:chExt cx="11468" cy="5219"/>
          </a:xfrm>
        </p:grpSpPr>
        <p:grpSp>
          <p:nvGrpSpPr>
            <p:cNvPr id="39939" name="Group 15"/>
            <p:cNvGrpSpPr/>
            <p:nvPr/>
          </p:nvGrpSpPr>
          <p:grpSpPr>
            <a:xfrm>
              <a:off x="674" y="3100"/>
              <a:ext cx="10132" cy="2240"/>
              <a:chOff x="0" y="0"/>
              <a:chExt cx="3789" cy="1410"/>
            </a:xfrm>
          </p:grpSpPr>
          <p:sp>
            <p:nvSpPr>
              <p:cNvPr id="39940" name="Line 16"/>
              <p:cNvSpPr/>
              <p:nvPr/>
            </p:nvSpPr>
            <p:spPr>
              <a:xfrm>
                <a:off x="1452" y="1304"/>
                <a:ext cx="108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825" name="AutoShape 17"/>
              <p:cNvSpPr>
                <a:spLocks noChangeArrowheads="1"/>
              </p:cNvSpPr>
              <p:nvPr/>
            </p:nvSpPr>
            <p:spPr bwMode="auto">
              <a:xfrm rot="20460000">
                <a:off x="1941" y="674"/>
                <a:ext cx="1340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2700000" scaled="1"/>
              </a:gradFill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6" name="AutoShape 18"/>
              <p:cNvSpPr>
                <a:spLocks noChangeArrowheads="1"/>
              </p:cNvSpPr>
              <p:nvPr/>
            </p:nvSpPr>
            <p:spPr bwMode="auto">
              <a:xfrm>
                <a:off x="673" y="896"/>
                <a:ext cx="1343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7" name="未知"/>
              <p:cNvSpPr/>
              <p:nvPr/>
            </p:nvSpPr>
            <p:spPr bwMode="auto">
              <a:xfrm>
                <a:off x="542" y="627"/>
                <a:ext cx="203" cy="338"/>
              </a:xfrm>
              <a:custGeom>
                <a:avLst/>
                <a:gdLst/>
                <a:ahLst/>
                <a:cxnLst>
                  <a:cxn ang="0">
                    <a:pos x="70" y="16"/>
                  </a:cxn>
                  <a:cxn ang="0">
                    <a:pos x="189" y="271"/>
                  </a:cxn>
                  <a:cxn ang="0">
                    <a:pos x="201" y="294"/>
                  </a:cxn>
                  <a:cxn ang="0">
                    <a:pos x="202" y="306"/>
                  </a:cxn>
                  <a:cxn ang="0">
                    <a:pos x="194" y="322"/>
                  </a:cxn>
                  <a:cxn ang="0">
                    <a:pos x="175" y="336"/>
                  </a:cxn>
                  <a:cxn ang="0">
                    <a:pos x="157" y="336"/>
                  </a:cxn>
                  <a:cxn ang="0">
                    <a:pos x="141" y="331"/>
                  </a:cxn>
                  <a:cxn ang="0">
                    <a:pos x="132" y="322"/>
                  </a:cxn>
                  <a:cxn ang="0">
                    <a:pos x="124" y="314"/>
                  </a:cxn>
                  <a:cxn ang="0">
                    <a:pos x="0" y="39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23" y="0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62" y="8"/>
                  </a:cxn>
                  <a:cxn ang="0">
                    <a:pos x="70" y="16"/>
                  </a:cxn>
                </a:cxnLst>
                <a:rect l="0" t="0" r="r" b="b"/>
                <a:pathLst>
                  <a:path w="203" h="337">
                    <a:moveTo>
                      <a:pt x="70" y="16"/>
                    </a:moveTo>
                    <a:lnTo>
                      <a:pt x="189" y="271"/>
                    </a:lnTo>
                    <a:lnTo>
                      <a:pt x="201" y="294"/>
                    </a:lnTo>
                    <a:lnTo>
                      <a:pt x="202" y="306"/>
                    </a:lnTo>
                    <a:lnTo>
                      <a:pt x="194" y="322"/>
                    </a:lnTo>
                    <a:lnTo>
                      <a:pt x="175" y="336"/>
                    </a:lnTo>
                    <a:lnTo>
                      <a:pt x="157" y="336"/>
                    </a:lnTo>
                    <a:lnTo>
                      <a:pt x="141" y="331"/>
                    </a:lnTo>
                    <a:lnTo>
                      <a:pt x="132" y="322"/>
                    </a:lnTo>
                    <a:lnTo>
                      <a:pt x="124" y="314"/>
                    </a:lnTo>
                    <a:lnTo>
                      <a:pt x="0" y="39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62" y="8"/>
                    </a:lnTo>
                    <a:lnTo>
                      <a:pt x="70" y="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1890000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8" name="未知"/>
              <p:cNvSpPr/>
              <p:nvPr/>
            </p:nvSpPr>
            <p:spPr bwMode="auto">
              <a:xfrm>
                <a:off x="3175" y="156"/>
                <a:ext cx="78" cy="366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0" y="47"/>
                  </a:cxn>
                  <a:cxn ang="0">
                    <a:pos x="9" y="24"/>
                  </a:cxn>
                  <a:cxn ang="0">
                    <a:pos x="17" y="8"/>
                  </a:cxn>
                  <a:cxn ang="0">
                    <a:pos x="24" y="0"/>
                  </a:cxn>
                  <a:cxn ang="0">
                    <a:pos x="39" y="0"/>
                  </a:cxn>
                  <a:cxn ang="0">
                    <a:pos x="61" y="8"/>
                  </a:cxn>
                  <a:cxn ang="0">
                    <a:pos x="69" y="16"/>
                  </a:cxn>
                  <a:cxn ang="0">
                    <a:pos x="76" y="24"/>
                  </a:cxn>
                  <a:cxn ang="0">
                    <a:pos x="76" y="39"/>
                  </a:cxn>
                  <a:cxn ang="0">
                    <a:pos x="77" y="316"/>
                  </a:cxn>
                  <a:cxn ang="0">
                    <a:pos x="77" y="344"/>
                  </a:cxn>
                  <a:cxn ang="0">
                    <a:pos x="71" y="356"/>
                  </a:cxn>
                  <a:cxn ang="0">
                    <a:pos x="60" y="362"/>
                  </a:cxn>
                  <a:cxn ang="0">
                    <a:pos x="50" y="365"/>
                  </a:cxn>
                  <a:cxn ang="0">
                    <a:pos x="35" y="365"/>
                  </a:cxn>
                  <a:cxn ang="0">
                    <a:pos x="24" y="364"/>
                  </a:cxn>
                  <a:cxn ang="0">
                    <a:pos x="15" y="361"/>
                  </a:cxn>
                  <a:cxn ang="0">
                    <a:pos x="9" y="356"/>
                  </a:cxn>
                  <a:cxn ang="0">
                    <a:pos x="2" y="343"/>
                  </a:cxn>
                  <a:cxn ang="0">
                    <a:pos x="0" y="316"/>
                  </a:cxn>
                </a:cxnLst>
                <a:rect l="0" t="0" r="r" b="b"/>
                <a:pathLst>
                  <a:path w="78" h="366">
                    <a:moveTo>
                      <a:pt x="0" y="316"/>
                    </a:moveTo>
                    <a:lnTo>
                      <a:pt x="0" y="47"/>
                    </a:lnTo>
                    <a:lnTo>
                      <a:pt x="9" y="24"/>
                    </a:lnTo>
                    <a:lnTo>
                      <a:pt x="17" y="8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61" y="8"/>
                    </a:lnTo>
                    <a:lnTo>
                      <a:pt x="69" y="16"/>
                    </a:lnTo>
                    <a:lnTo>
                      <a:pt x="76" y="24"/>
                    </a:lnTo>
                    <a:lnTo>
                      <a:pt x="76" y="39"/>
                    </a:lnTo>
                    <a:lnTo>
                      <a:pt x="77" y="316"/>
                    </a:lnTo>
                    <a:lnTo>
                      <a:pt x="77" y="344"/>
                    </a:lnTo>
                    <a:lnTo>
                      <a:pt x="71" y="356"/>
                    </a:lnTo>
                    <a:lnTo>
                      <a:pt x="60" y="362"/>
                    </a:lnTo>
                    <a:lnTo>
                      <a:pt x="50" y="365"/>
                    </a:lnTo>
                    <a:lnTo>
                      <a:pt x="35" y="365"/>
                    </a:lnTo>
                    <a:lnTo>
                      <a:pt x="24" y="364"/>
                    </a:lnTo>
                    <a:lnTo>
                      <a:pt x="15" y="361"/>
                    </a:lnTo>
                    <a:lnTo>
                      <a:pt x="9" y="356"/>
                    </a:lnTo>
                    <a:lnTo>
                      <a:pt x="2" y="343"/>
                    </a:lnTo>
                    <a:lnTo>
                      <a:pt x="0" y="3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29" name="未知"/>
              <p:cNvSpPr/>
              <p:nvPr/>
            </p:nvSpPr>
            <p:spPr bwMode="auto">
              <a:xfrm>
                <a:off x="1711" y="1072"/>
                <a:ext cx="874" cy="338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875" y="336"/>
                  </a:cxn>
                  <a:cxn ang="0">
                    <a:pos x="875" y="223"/>
                  </a:cxn>
                  <a:cxn ang="0">
                    <a:pos x="827" y="224"/>
                  </a:cxn>
                  <a:cxn ang="0">
                    <a:pos x="788" y="176"/>
                  </a:cxn>
                  <a:cxn ang="0">
                    <a:pos x="773" y="136"/>
                  </a:cxn>
                  <a:cxn ang="0">
                    <a:pos x="591" y="103"/>
                  </a:cxn>
                  <a:cxn ang="0">
                    <a:pos x="504" y="0"/>
                  </a:cxn>
                  <a:cxn ang="0">
                    <a:pos x="336" y="0"/>
                  </a:cxn>
                  <a:cxn ang="0">
                    <a:pos x="260" y="4"/>
                  </a:cxn>
                </a:cxnLst>
                <a:rect l="0" t="0" r="r" b="b"/>
                <a:pathLst>
                  <a:path w="876" h="337">
                    <a:moveTo>
                      <a:pt x="0" y="336"/>
                    </a:moveTo>
                    <a:lnTo>
                      <a:pt x="875" y="336"/>
                    </a:lnTo>
                    <a:lnTo>
                      <a:pt x="875" y="223"/>
                    </a:lnTo>
                    <a:lnTo>
                      <a:pt x="827" y="224"/>
                    </a:lnTo>
                    <a:lnTo>
                      <a:pt x="788" y="176"/>
                    </a:lnTo>
                    <a:lnTo>
                      <a:pt x="773" y="136"/>
                    </a:lnTo>
                    <a:lnTo>
                      <a:pt x="591" y="103"/>
                    </a:lnTo>
                    <a:lnTo>
                      <a:pt x="504" y="0"/>
                    </a:lnTo>
                    <a:lnTo>
                      <a:pt x="336" y="0"/>
                    </a:lnTo>
                    <a:lnTo>
                      <a:pt x="260" y="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0" name="未知"/>
              <p:cNvSpPr/>
              <p:nvPr/>
            </p:nvSpPr>
            <p:spPr bwMode="auto">
              <a:xfrm>
                <a:off x="1415" y="887"/>
                <a:ext cx="874" cy="521"/>
              </a:xfrm>
              <a:custGeom>
                <a:avLst/>
                <a:gdLst/>
                <a:ahLst/>
                <a:cxnLst>
                  <a:cxn ang="0">
                    <a:pos x="872" y="520"/>
                  </a:cxn>
                  <a:cxn ang="0">
                    <a:pos x="0" y="520"/>
                  </a:cxn>
                  <a:cxn ang="0">
                    <a:pos x="0" y="406"/>
                  </a:cxn>
                  <a:cxn ang="0">
                    <a:pos x="47" y="406"/>
                  </a:cxn>
                  <a:cxn ang="0">
                    <a:pos x="86" y="362"/>
                  </a:cxn>
                  <a:cxn ang="0">
                    <a:pos x="104" y="316"/>
                  </a:cxn>
                  <a:cxn ang="0">
                    <a:pos x="274" y="291"/>
                  </a:cxn>
                  <a:cxn ang="0">
                    <a:pos x="370" y="186"/>
                  </a:cxn>
                  <a:cxn ang="0">
                    <a:pos x="530" y="186"/>
                  </a:cxn>
                  <a:cxn ang="0">
                    <a:pos x="530" y="84"/>
                  </a:cxn>
                  <a:cxn ang="0">
                    <a:pos x="544" y="67"/>
                  </a:cxn>
                  <a:cxn ang="0">
                    <a:pos x="544" y="22"/>
                  </a:cxn>
                  <a:cxn ang="0">
                    <a:pos x="578" y="0"/>
                  </a:cxn>
                  <a:cxn ang="0">
                    <a:pos x="613" y="18"/>
                  </a:cxn>
                  <a:cxn ang="0">
                    <a:pos x="613" y="69"/>
                  </a:cxn>
                  <a:cxn ang="0">
                    <a:pos x="629" y="84"/>
                  </a:cxn>
                  <a:cxn ang="0">
                    <a:pos x="629" y="183"/>
                  </a:cxn>
                  <a:cxn ang="0">
                    <a:pos x="638" y="185"/>
                  </a:cxn>
                </a:cxnLst>
                <a:rect l="0" t="0" r="r" b="b"/>
                <a:pathLst>
                  <a:path w="873" h="521">
                    <a:moveTo>
                      <a:pt x="872" y="520"/>
                    </a:moveTo>
                    <a:lnTo>
                      <a:pt x="0" y="520"/>
                    </a:lnTo>
                    <a:lnTo>
                      <a:pt x="0" y="406"/>
                    </a:lnTo>
                    <a:lnTo>
                      <a:pt x="47" y="406"/>
                    </a:lnTo>
                    <a:lnTo>
                      <a:pt x="86" y="362"/>
                    </a:lnTo>
                    <a:lnTo>
                      <a:pt x="104" y="316"/>
                    </a:lnTo>
                    <a:lnTo>
                      <a:pt x="274" y="291"/>
                    </a:lnTo>
                    <a:lnTo>
                      <a:pt x="370" y="186"/>
                    </a:lnTo>
                    <a:lnTo>
                      <a:pt x="530" y="186"/>
                    </a:lnTo>
                    <a:lnTo>
                      <a:pt x="530" y="84"/>
                    </a:lnTo>
                    <a:lnTo>
                      <a:pt x="544" y="67"/>
                    </a:lnTo>
                    <a:lnTo>
                      <a:pt x="544" y="22"/>
                    </a:lnTo>
                    <a:lnTo>
                      <a:pt x="578" y="0"/>
                    </a:lnTo>
                    <a:lnTo>
                      <a:pt x="613" y="18"/>
                    </a:lnTo>
                    <a:lnTo>
                      <a:pt x="613" y="69"/>
                    </a:lnTo>
                    <a:lnTo>
                      <a:pt x="629" y="84"/>
                    </a:lnTo>
                    <a:lnTo>
                      <a:pt x="629" y="183"/>
                    </a:lnTo>
                    <a:lnTo>
                      <a:pt x="638" y="185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828" name="未知"/>
              <p:cNvSpPr/>
              <p:nvPr/>
            </p:nvSpPr>
            <p:spPr>
              <a:xfrm>
                <a:off x="3" y="469"/>
                <a:ext cx="867" cy="211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trike="noStrike" noProof="1"/>
              </a:p>
            </p:txBody>
          </p:sp>
          <p:sp>
            <p:nvSpPr>
              <p:cNvPr id="119832" name="未知"/>
              <p:cNvSpPr/>
              <p:nvPr/>
            </p:nvSpPr>
            <p:spPr bwMode="auto">
              <a:xfrm>
                <a:off x="0" y="469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3" name="未知"/>
              <p:cNvSpPr/>
              <p:nvPr/>
            </p:nvSpPr>
            <p:spPr bwMode="auto">
              <a:xfrm>
                <a:off x="284" y="469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50" name="未知"/>
              <p:cNvSpPr/>
              <p:nvPr/>
            </p:nvSpPr>
            <p:spPr>
              <a:xfrm>
                <a:off x="529" y="468"/>
                <a:ext cx="626" cy="221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4832" name="未知"/>
              <p:cNvSpPr/>
              <p:nvPr/>
            </p:nvSpPr>
            <p:spPr>
              <a:xfrm>
                <a:off x="2637" y="1"/>
                <a:ext cx="867" cy="211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trike="noStrike" noProof="1"/>
              </a:p>
            </p:txBody>
          </p:sp>
          <p:sp>
            <p:nvSpPr>
              <p:cNvPr id="119836" name="未知"/>
              <p:cNvSpPr/>
              <p:nvPr/>
            </p:nvSpPr>
            <p:spPr bwMode="auto">
              <a:xfrm>
                <a:off x="2634" y="2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837" name="未知"/>
              <p:cNvSpPr/>
              <p:nvPr/>
            </p:nvSpPr>
            <p:spPr bwMode="auto">
              <a:xfrm>
                <a:off x="2918" y="2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54" name="未知"/>
              <p:cNvSpPr/>
              <p:nvPr/>
            </p:nvSpPr>
            <p:spPr>
              <a:xfrm>
                <a:off x="3163" y="0"/>
                <a:ext cx="626" cy="221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noFill/>
              <a:ln w="9525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9955" name="Rectangle 31"/>
            <p:cNvSpPr/>
            <p:nvPr/>
          </p:nvSpPr>
          <p:spPr>
            <a:xfrm>
              <a:off x="0" y="852"/>
              <a:ext cx="4442" cy="2892"/>
            </a:xfrm>
            <a:prstGeom prst="rect">
              <a:avLst/>
            </a:prstGeom>
            <a:solidFill>
              <a:srgbClr val="95B3D7">
                <a:alpha val="50000"/>
              </a:srgbClr>
            </a:solidFill>
            <a:ln w="381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/>
          </p:nvSpPr>
          <p:spPr bwMode="auto">
            <a:xfrm>
              <a:off x="297" y="1135"/>
              <a:ext cx="4119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主要内容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9957" name="Rectangle 33"/>
            <p:cNvSpPr/>
            <p:nvPr/>
          </p:nvSpPr>
          <p:spPr>
            <a:xfrm>
              <a:off x="7026" y="121"/>
              <a:ext cx="4442" cy="2889"/>
            </a:xfrm>
            <a:prstGeom prst="rect">
              <a:avLst/>
            </a:prstGeom>
            <a:solidFill>
              <a:srgbClr val="B9CDE5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842" name="Rectangle 34"/>
            <p:cNvSpPr>
              <a:spLocks noChangeArrowheads="1"/>
            </p:cNvSpPr>
            <p:nvPr/>
          </p:nvSpPr>
          <p:spPr bwMode="auto">
            <a:xfrm>
              <a:off x="7273" y="227"/>
              <a:ext cx="4122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贡献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186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186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4" name="Rectangle 4"/>
          <p:cNvSpPr/>
          <p:nvPr/>
        </p:nvSpPr>
        <p:spPr>
          <a:xfrm>
            <a:off x="3132138" y="1574800"/>
            <a:ext cx="30241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（四）公平理论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1763713" y="2492375"/>
            <a:ext cx="5976937" cy="3024188"/>
            <a:chOff x="0" y="0"/>
            <a:chExt cx="3765" cy="2132"/>
          </a:xfrm>
        </p:grpSpPr>
        <p:grpSp>
          <p:nvGrpSpPr>
            <p:cNvPr id="40963" name="Group 27"/>
            <p:cNvGrpSpPr/>
            <p:nvPr/>
          </p:nvGrpSpPr>
          <p:grpSpPr>
            <a:xfrm>
              <a:off x="0" y="1088"/>
              <a:ext cx="3765" cy="1044"/>
              <a:chOff x="0" y="0"/>
              <a:chExt cx="4609" cy="246"/>
            </a:xfrm>
          </p:grpSpPr>
          <p:sp>
            <p:nvSpPr>
              <p:cNvPr id="40964" name="Rectangle 3"/>
              <p:cNvSpPr/>
              <p:nvPr/>
            </p:nvSpPr>
            <p:spPr>
              <a:xfrm>
                <a:off x="2426" y="0"/>
                <a:ext cx="2183" cy="246"/>
              </a:xfrm>
              <a:prstGeom prst="rect">
                <a:avLst/>
              </a:prstGeom>
              <a:gradFill rotWithShape="1">
                <a:gsLst>
                  <a:gs pos="0">
                    <a:srgbClr val="D7D7D7"/>
                  </a:gs>
                  <a:gs pos="100000">
                    <a:srgbClr val="F4F4F4"/>
                  </a:gs>
                </a:gsLst>
                <a:lin ang="2700000" scaled="1"/>
                <a:tileRect/>
              </a:gradFill>
              <a:ln w="9525"/>
              <a:scene3d>
                <a:camera prst="legacyPerspectiveTopLeft">
                  <a:rot lat="0" lon="0" rev="0"/>
                </a:camera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D7D7D7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5" name="Rectangle 4"/>
              <p:cNvSpPr/>
              <p:nvPr/>
            </p:nvSpPr>
            <p:spPr>
              <a:xfrm>
                <a:off x="0" y="0"/>
                <a:ext cx="2183" cy="246"/>
              </a:xfrm>
              <a:prstGeom prst="rect">
                <a:avLst/>
              </a:prstGeom>
              <a:gradFill rotWithShape="1">
                <a:gsLst>
                  <a:gs pos="0">
                    <a:srgbClr val="D7D7D7"/>
                  </a:gs>
                  <a:gs pos="100000">
                    <a:srgbClr val="F4F4F4"/>
                  </a:gs>
                </a:gsLst>
                <a:lin ang="2700000" scaled="1"/>
                <a:tileRect/>
              </a:gradFill>
              <a:ln w="9525"/>
              <a:scene3d>
                <a:camera prst="legacyPerspectiveTopRight">
                  <a:rot lat="0" lon="0" rev="0"/>
                </a:camera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D7D7D7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966" name="Group 30"/>
            <p:cNvGrpSpPr/>
            <p:nvPr/>
          </p:nvGrpSpPr>
          <p:grpSpPr>
            <a:xfrm>
              <a:off x="671" y="20"/>
              <a:ext cx="611" cy="1068"/>
              <a:chOff x="0" y="0"/>
              <a:chExt cx="592" cy="1034"/>
            </a:xfrm>
          </p:grpSpPr>
          <p:sp>
            <p:nvSpPr>
              <p:cNvPr id="40967" name="Freeform 24"/>
              <p:cNvSpPr/>
              <p:nvPr/>
            </p:nvSpPr>
            <p:spPr>
              <a:xfrm>
                <a:off x="0" y="202"/>
                <a:ext cx="592" cy="832"/>
              </a:xfrm>
              <a:custGeom>
                <a:avLst/>
                <a:gdLst/>
                <a:ahLst/>
                <a:cxnLst>
                  <a:cxn ang="0">
                    <a:pos x="5852112" y="12252"/>
                  </a:cxn>
                  <a:cxn ang="0">
                    <a:pos x="5158427" y="391127"/>
                  </a:cxn>
                  <a:cxn ang="0">
                    <a:pos x="4427764" y="12252"/>
                  </a:cxn>
                  <a:cxn ang="0">
                    <a:pos x="2452806" y="204474"/>
                  </a:cxn>
                  <a:cxn ang="0">
                    <a:pos x="38116" y="2074449"/>
                  </a:cxn>
                  <a:cxn ang="0">
                    <a:pos x="1259561" y="2541583"/>
                  </a:cxn>
                  <a:cxn ang="0">
                    <a:pos x="2991117" y="679369"/>
                  </a:cxn>
                  <a:cxn ang="0">
                    <a:pos x="489763" y="4900508"/>
                  </a:cxn>
                  <a:cxn ang="0">
                    <a:pos x="1189445" y="5551458"/>
                  </a:cxn>
                  <a:cxn ang="0">
                    <a:pos x="4631943" y="5245182"/>
                  </a:cxn>
                  <a:cxn ang="0">
                    <a:pos x="5120232" y="2766096"/>
                  </a:cxn>
                  <a:cxn ang="0">
                    <a:pos x="5890134" y="5236313"/>
                  </a:cxn>
                  <a:cxn ang="0">
                    <a:pos x="9125029" y="5581424"/>
                  </a:cxn>
                  <a:cxn ang="0">
                    <a:pos x="9829892" y="4852802"/>
                  </a:cxn>
                  <a:cxn ang="0">
                    <a:pos x="7304436" y="679369"/>
                  </a:cxn>
                  <a:cxn ang="0">
                    <a:pos x="7997476" y="1604753"/>
                  </a:cxn>
                  <a:cxn ang="0">
                    <a:pos x="9790520" y="2815125"/>
                  </a:cxn>
                  <a:cxn ang="0">
                    <a:pos x="10276289" y="1929973"/>
                  </a:cxn>
                  <a:cxn ang="0">
                    <a:pos x="7531119" y="96005"/>
                  </a:cxn>
                  <a:cxn ang="0">
                    <a:pos x="5852112" y="12252"/>
                  </a:cxn>
                </a:cxnLst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474"/>
                  </a:gs>
                  <a:gs pos="100000">
                    <a:schemeClr val="hlink"/>
                  </a:gs>
                </a:gsLst>
                <a:lin ang="2700000" scaled="1"/>
                <a:tileRect/>
              </a:gradFill>
              <a:ln w="9525"/>
              <a:scene3d>
                <a:camera prst="legacyPerspectiveTopRight">
                  <a:rot lat="0" lon="0" rev="0"/>
                </a:camera>
                <a:lightRig rig="legacyNormal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968" name="Oval 25"/>
              <p:cNvSpPr/>
              <p:nvPr/>
            </p:nvSpPr>
            <p:spPr>
              <a:xfrm flipH="1">
                <a:off x="175" y="0"/>
                <a:ext cx="199" cy="215"/>
              </a:xfrm>
              <a:prstGeom prst="ellipse">
                <a:avLst/>
              </a:prstGeom>
              <a:gradFill rotWithShape="1">
                <a:gsLst>
                  <a:gs pos="0">
                    <a:srgbClr val="007474"/>
                  </a:gs>
                  <a:gs pos="100000">
                    <a:schemeClr val="hlink"/>
                  </a:gs>
                </a:gsLst>
                <a:lin ang="2700000" scaled="1"/>
                <a:tileRect/>
              </a:gradFill>
              <a:ln w="9525"/>
              <a:scene3d>
                <a:camera prst="legacyPerspectiveTopRight">
                  <a:rot lat="0" lon="0" rev="0"/>
                </a:camera>
                <a:lightRig rig="legacyNormal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969" name="Group 33"/>
            <p:cNvGrpSpPr/>
            <p:nvPr/>
          </p:nvGrpSpPr>
          <p:grpSpPr>
            <a:xfrm>
              <a:off x="2495" y="0"/>
              <a:ext cx="536" cy="1070"/>
              <a:chOff x="0" y="0"/>
              <a:chExt cx="590" cy="1177"/>
            </a:xfrm>
          </p:grpSpPr>
          <p:sp>
            <p:nvSpPr>
              <p:cNvPr id="40970" name="Freeform 32"/>
              <p:cNvSpPr/>
              <p:nvPr/>
            </p:nvSpPr>
            <p:spPr>
              <a:xfrm>
                <a:off x="0" y="206"/>
                <a:ext cx="590" cy="971"/>
              </a:xfrm>
              <a:custGeom>
                <a:avLst/>
                <a:gdLst/>
                <a:ahLst/>
                <a:cxnLst>
                  <a:cxn ang="0">
                    <a:pos x="284" y="59"/>
                  </a:cxn>
                  <a:cxn ang="0">
                    <a:pos x="364" y="7"/>
                  </a:cxn>
                  <a:cxn ang="0">
                    <a:pos x="446" y="52"/>
                  </a:cxn>
                  <a:cxn ang="0">
                    <a:pos x="512" y="216"/>
                  </a:cxn>
                  <a:cxn ang="0">
                    <a:pos x="532" y="417"/>
                  </a:cxn>
                  <a:cxn ang="0">
                    <a:pos x="450" y="305"/>
                  </a:cxn>
                  <a:cxn ang="0">
                    <a:pos x="398" y="118"/>
                  </a:cxn>
                  <a:cxn ang="0">
                    <a:pos x="490" y="497"/>
                  </a:cxn>
                  <a:cxn ang="0">
                    <a:pos x="388" y="531"/>
                  </a:cxn>
                  <a:cxn ang="0">
                    <a:pos x="412" y="817"/>
                  </a:cxn>
                  <a:cxn ang="0">
                    <a:pos x="366" y="967"/>
                  </a:cxn>
                  <a:cxn ang="0">
                    <a:pos x="308" y="832"/>
                  </a:cxn>
                  <a:cxn ang="0">
                    <a:pos x="290" y="549"/>
                  </a:cxn>
                  <a:cxn ang="0">
                    <a:pos x="264" y="801"/>
                  </a:cxn>
                  <a:cxn ang="0">
                    <a:pos x="189" y="962"/>
                  </a:cxn>
                  <a:cxn ang="0">
                    <a:pos x="151" y="804"/>
                  </a:cxn>
                  <a:cxn ang="0">
                    <a:pos x="184" y="525"/>
                  </a:cxn>
                  <a:cxn ang="0">
                    <a:pos x="84" y="505"/>
                  </a:cxn>
                  <a:cxn ang="0">
                    <a:pos x="170" y="118"/>
                  </a:cxn>
                  <a:cxn ang="0">
                    <a:pos x="86" y="401"/>
                  </a:cxn>
                  <a:cxn ang="0">
                    <a:pos x="24" y="303"/>
                  </a:cxn>
                  <a:cxn ang="0">
                    <a:pos x="140" y="39"/>
                  </a:cxn>
                  <a:cxn ang="0">
                    <a:pos x="212" y="13"/>
                  </a:cxn>
                  <a:cxn ang="0">
                    <a:pos x="284" y="59"/>
                  </a:cxn>
                </a:cxnLst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rgbClr val="9191C8"/>
                  </a:gs>
                </a:gsLst>
                <a:lin ang="2700000" scaled="1"/>
                <a:tileRect/>
              </a:gradFill>
              <a:ln w="9525"/>
              <a:scene3d>
                <a:camera prst="legacyPerspectiveTopLeft">
                  <a:rot lat="0" lon="0" rev="0"/>
                </a:camera>
                <a:lightRig rig="legacyNormal4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971" name="Oval 33"/>
              <p:cNvSpPr/>
              <p:nvPr/>
            </p:nvSpPr>
            <p:spPr>
              <a:xfrm>
                <a:off x="175" y="0"/>
                <a:ext cx="212" cy="225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9191C8"/>
                  </a:gs>
                </a:gsLst>
                <a:lin ang="2700000" scaled="1"/>
                <a:tileRect/>
              </a:gradFill>
              <a:ln w="9525"/>
              <a:scene3d>
                <a:camera prst="legacyPerspectiveTopLeft">
                  <a:rot lat="0" lon="0" rev="0"/>
                </a:camera>
                <a:lightRig rig="legacyNormal4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972" name="Rectangle 36"/>
            <p:cNvSpPr/>
            <p:nvPr/>
          </p:nvSpPr>
          <p:spPr>
            <a:xfrm>
              <a:off x="181" y="1476"/>
              <a:ext cx="1451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>
                <a:lnSpc>
                  <a:spcPct val="9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基本观点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3" name="Rectangle 37"/>
            <p:cNvSpPr/>
            <p:nvPr/>
          </p:nvSpPr>
          <p:spPr>
            <a:xfrm>
              <a:off x="2177" y="1465"/>
              <a:ext cx="1451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/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启示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88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88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985" name="组合 2"/>
          <p:cNvGrpSpPr/>
          <p:nvPr/>
        </p:nvGrpSpPr>
        <p:grpSpPr>
          <a:xfrm>
            <a:off x="971550" y="957263"/>
            <a:ext cx="6457950" cy="5073650"/>
            <a:chOff x="1402" y="1194"/>
            <a:chExt cx="10170" cy="7991"/>
          </a:xfrm>
        </p:grpSpPr>
        <p:pic>
          <p:nvPicPr>
            <p:cNvPr id="41986" name="图片 1" descr="timg (7)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696" t="19859" r="20193" b="19266"/>
            <a:stretch>
              <a:fillRect/>
            </a:stretch>
          </p:blipFill>
          <p:spPr>
            <a:xfrm>
              <a:off x="1402" y="1194"/>
              <a:ext cx="10170" cy="79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87" name="Rectangle 18" descr="金融10"/>
            <p:cNvSpPr/>
            <p:nvPr/>
          </p:nvSpPr>
          <p:spPr>
            <a:xfrm>
              <a:off x="2127" y="5231"/>
              <a:ext cx="9043" cy="35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fontAlgn="t" hangingPunct="0"/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1960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年，芝加哥大学教授（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T.W.Shcultz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）题为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人力资本投资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的演讲引发理论界巨大震撼。在这次演讲中他明确地阐述了人力资本的概念与性质、人力资本投资的内容与途径、人力资本对经济增长的作用等重要思想和观点。这不仅大大推动了人力资本理论的发展，也确立了舒尔茨在人力资本理论创立过程中的重要地位。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7889" name="Rectangle 347"/>
          <p:cNvSpPr/>
          <p:nvPr/>
        </p:nvSpPr>
        <p:spPr>
          <a:xfrm>
            <a:off x="2771775" y="1055688"/>
            <a:ext cx="36004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三、人力资本理论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908" name="Rectangle 4"/>
          <p:cNvSpPr/>
          <p:nvPr/>
        </p:nvSpPr>
        <p:spPr>
          <a:xfrm>
            <a:off x="2519363" y="1806575"/>
            <a:ext cx="41036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（一）舒尔茨的人力资本理论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90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90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09" name="组合 2"/>
          <p:cNvGrpSpPr/>
          <p:nvPr/>
        </p:nvGrpSpPr>
        <p:grpSpPr>
          <a:xfrm>
            <a:off x="484188" y="825500"/>
            <a:ext cx="8531225" cy="5495925"/>
            <a:chOff x="890" y="1585"/>
            <a:chExt cx="13434" cy="8654"/>
          </a:xfrm>
        </p:grpSpPr>
        <p:pic>
          <p:nvPicPr>
            <p:cNvPr id="43010" name="图片 1" descr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0" y="1585"/>
              <a:ext cx="13435" cy="86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1" name="Rectangle 6" descr="金融10"/>
            <p:cNvSpPr/>
            <p:nvPr/>
          </p:nvSpPr>
          <p:spPr>
            <a:xfrm>
              <a:off x="1599" y="5241"/>
              <a:ext cx="8543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t" hangingPunct="0"/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加里</a:t>
              </a:r>
              <a:r>
                <a:rPr lang="en-US" altLang="zh-CN" sz="2000" dirty="0">
                  <a:latin typeface="Arial" panose="020B0604020202020204" pitchFamily="34" charset="0"/>
                  <a:ea typeface="黑体" panose="02010609060101010101" pitchFamily="49" charset="-122"/>
                </a:rPr>
                <a:t>•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S.贝克尔（Gayr.S.Becker）被认为是现代经济领域中最有创见的学者之一，他曾和舒尔茨同在芝加哥大学任教，是人力资本理论的主要推动者。他的著作《人力资本》被西方学术界认为是</a:t>
              </a:r>
              <a:r>
                <a:rPr lang="en-US" altLang="zh-CN" sz="2000" dirty="0">
                  <a:latin typeface="Arial" panose="020B0604020202020204" pitchFamily="34" charset="0"/>
                  <a:ea typeface="黑体" panose="02010609060101010101" pitchFamily="49" charset="-122"/>
                </a:rPr>
                <a:t>“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经济思想中人力资本投资革命</a:t>
              </a:r>
              <a:r>
                <a:rPr lang="en-US" altLang="zh-CN" sz="2000" dirty="0">
                  <a:latin typeface="Arial" panose="020B0604020202020204" pitchFamily="34" charset="0"/>
                  <a:ea typeface="黑体" panose="02010609060101010101" pitchFamily="49" charset="-122"/>
                </a:rPr>
                <a:t>”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的起点。贝克尔的</a:t>
              </a:r>
              <a:endPara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fontAlgn="t" hangingPunct="0"/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人力资本理论研究成果集中反映在他自1960年以后发表的一系列著作中，其中最有代表性的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是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《生育率的经济分析》和《人力资本》。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4932" name="Rectangle 4"/>
          <p:cNvSpPr/>
          <p:nvPr/>
        </p:nvSpPr>
        <p:spPr>
          <a:xfrm>
            <a:off x="2519363" y="1514475"/>
            <a:ext cx="41036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（二）贝克尔的人力资本理论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49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49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6" name="Rectangle 4"/>
          <p:cNvSpPr/>
          <p:nvPr/>
        </p:nvSpPr>
        <p:spPr>
          <a:xfrm>
            <a:off x="2520950" y="1481138"/>
            <a:ext cx="4103688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（三）新经济增长理论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38175" y="2933700"/>
            <a:ext cx="8186738" cy="2268538"/>
            <a:chOff x="0" y="0"/>
            <a:chExt cx="12893" cy="3573"/>
          </a:xfrm>
        </p:grpSpPr>
        <p:sp>
          <p:nvSpPr>
            <p:cNvPr id="44035" name="Oval 2"/>
            <p:cNvSpPr/>
            <p:nvPr/>
          </p:nvSpPr>
          <p:spPr>
            <a:xfrm>
              <a:off x="6963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6" name="Oval 3"/>
            <p:cNvSpPr/>
            <p:nvPr/>
          </p:nvSpPr>
          <p:spPr>
            <a:xfrm>
              <a:off x="470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7" name="Oval 4"/>
            <p:cNvSpPr/>
            <p:nvPr/>
          </p:nvSpPr>
          <p:spPr>
            <a:xfrm>
              <a:off x="13" y="350"/>
              <a:ext cx="6120" cy="1978"/>
            </a:xfrm>
            <a:prstGeom prst="ellipse">
              <a:avLst/>
            </a:prstGeom>
            <a:gradFill rotWithShape="1">
              <a:gsLst>
                <a:gs pos="0">
                  <a:srgbClr val="004A5C"/>
                </a:gs>
                <a:gs pos="50000">
                  <a:srgbClr val="00CCFF"/>
                </a:gs>
                <a:gs pos="100000">
                  <a:srgbClr val="004A5C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Oval 5"/>
            <p:cNvSpPr/>
            <p:nvPr/>
          </p:nvSpPr>
          <p:spPr>
            <a:xfrm>
              <a:off x="6133" y="170"/>
              <a:ext cx="6190" cy="2160"/>
            </a:xfrm>
            <a:prstGeom prst="ellipse">
              <a:avLst/>
            </a:prstGeom>
            <a:gradFill rotWithShape="1">
              <a:gsLst>
                <a:gs pos="0">
                  <a:srgbClr val="4A1200"/>
                </a:gs>
                <a:gs pos="50000">
                  <a:srgbClr val="CC3300"/>
                </a:gs>
                <a:gs pos="100000">
                  <a:srgbClr val="4A1200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p>
              <a:pPr algn="ctr" latinLnBrk="1"/>
              <a:endParaRPr lang="zh-CN" altLang="en-US" sz="1400" b="1" dirty="0">
                <a:latin typeface="GulimChe" pitchFamily="49" charset="-127"/>
                <a:ea typeface="GulimChe" pitchFamily="49" charset="-127"/>
              </a:endParaRPr>
            </a:p>
          </p:txBody>
        </p:sp>
        <p:sp>
          <p:nvSpPr>
            <p:cNvPr id="44039" name="Oval 8"/>
            <p:cNvSpPr/>
            <p:nvPr/>
          </p:nvSpPr>
          <p:spPr>
            <a:xfrm rot="468918">
              <a:off x="0" y="200"/>
              <a:ext cx="7320" cy="1800"/>
            </a:xfrm>
            <a:prstGeom prst="ellipse">
              <a:avLst/>
            </a:pr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0" name="Oval 17"/>
            <p:cNvSpPr/>
            <p:nvPr/>
          </p:nvSpPr>
          <p:spPr>
            <a:xfrm rot="10122088">
              <a:off x="4820" y="0"/>
              <a:ext cx="8073" cy="1800"/>
            </a:xfrm>
            <a:prstGeom prst="ellipse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1" name="Text Box 14"/>
            <p:cNvSpPr txBox="1"/>
            <p:nvPr/>
          </p:nvSpPr>
          <p:spPr>
            <a:xfrm>
              <a:off x="1638" y="908"/>
              <a:ext cx="1890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dirty="0">
                  <a:latin typeface="Arial" panose="020B0604020202020204" pitchFamily="34" charset="0"/>
                  <a:ea typeface="黑体" panose="02010609060101010101" pitchFamily="49" charset="-122"/>
                </a:rPr>
                <a:t>罗默模型</a:t>
              </a:r>
              <a:endParaRPr lang="zh-CN" altLang="en-US" sz="20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4042" name="Text Box 15"/>
            <p:cNvSpPr txBox="1"/>
            <p:nvPr/>
          </p:nvSpPr>
          <p:spPr>
            <a:xfrm>
              <a:off x="7558" y="908"/>
              <a:ext cx="4315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卢卡斯的经济增长模型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9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9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WordArt 14"/>
          <p:cNvSpPr>
            <a:spLocks noTextEdit="1"/>
          </p:cNvSpPr>
          <p:nvPr/>
        </p:nvSpPr>
        <p:spPr>
          <a:xfrm>
            <a:off x="3779835" y="1557335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>
                  <a:lumMod val="75000"/>
                </a:schemeClr>
              </a:extrusionClr>
              <a:contourClr>
                <a:schemeClr val="accent5">
                  <a:lumMod val="75000"/>
                </a:schemeClr>
              </a:contourClr>
            </a:sp3d>
          </a:bodyPr>
          <a:p>
            <a:pPr algn="ctr" fontAlgn="base"/>
            <a:r>
              <a:rPr lang="zh-CN" altLang="en-US" sz="24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知识小结</a:t>
            </a:r>
            <a:endParaRPr lang="zh-CN" altLang="en-US" sz="2400" b="1" strike="noStrike" noProof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6991" name="Picture 15" descr="57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10" t="3204" r="2625" b="3352"/>
          <a:stretch>
            <a:fillRect/>
          </a:stretch>
        </p:blipFill>
        <p:spPr>
          <a:xfrm>
            <a:off x="1187450" y="2420938"/>
            <a:ext cx="7108825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16" descr="金融10"/>
          <p:cNvSpPr/>
          <p:nvPr/>
        </p:nvSpPr>
        <p:spPr>
          <a:xfrm>
            <a:off x="1547813" y="3141663"/>
            <a:ext cx="63373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人力资源管理是一门综合性、实践性、社会性和发展性的科学。人力资源管理的基本职能包括获取、整合、激励、调控和开发。这五种职能都是以工作分析为基础，相辅相成，彼此互动。人力资源管理与传统人事管理的区别在于对人的认识、工作内容和工作性质三方面的不同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5766" y="1897376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6082" name="组合 2"/>
          <p:cNvGrpSpPr/>
          <p:nvPr/>
        </p:nvGrpSpPr>
        <p:grpSpPr>
          <a:xfrm>
            <a:off x="5527675" y="4703763"/>
            <a:ext cx="3744913" cy="2430462"/>
            <a:chOff x="8705" y="7407"/>
            <a:chExt cx="5898" cy="3828"/>
          </a:xfrm>
        </p:grpSpPr>
        <p:pic>
          <p:nvPicPr>
            <p:cNvPr id="46083" name="图片 1" descr="u=3163082589,897364512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867"/>
            <a:stretch>
              <a:fillRect/>
            </a:stretch>
          </p:blipFill>
          <p:spPr>
            <a:xfrm>
              <a:off x="8705" y="7407"/>
              <a:ext cx="5898" cy="38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4" name="文本框 5"/>
            <p:cNvSpPr txBox="1"/>
            <p:nvPr/>
          </p:nvSpPr>
          <p:spPr>
            <a:xfrm>
              <a:off x="10366" y="9611"/>
              <a:ext cx="3817" cy="1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>
                  <a:solidFill>
                    <a:srgbClr val="376092"/>
                  </a:solidFill>
                  <a:latin typeface="楷体" panose="02010609060101010101" charset="-122"/>
                  <a:ea typeface="楷体" panose="02010609060101010101" charset="-122"/>
                </a:rPr>
                <a:t>日照职业技术学院</a:t>
              </a:r>
              <a:endParaRPr lang="zh-CN" altLang="en-US" sz="2000">
                <a:solidFill>
                  <a:srgbClr val="376092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>
                  <a:solidFill>
                    <a:srgbClr val="376092"/>
                  </a:solidFill>
                  <a:latin typeface="Yu Gothic UI Semibold" panose="020B0700000000000000" charset="-128"/>
                  <a:ea typeface="Yu Gothic UI Semibold" panose="020B0700000000000000" charset="-128"/>
                </a:rPr>
                <a:t> Rizhao Polytechnic</a:t>
              </a:r>
              <a:endParaRPr lang="en-US" altLang="zh-CN">
                <a:solidFill>
                  <a:srgbClr val="376092"/>
                </a:solidFill>
                <a:latin typeface="Yu Gothic UI Semibold" panose="020B0700000000000000" charset="-128"/>
                <a:ea typeface="Yu Gothic UI Semibold" panose="020B0700000000000000" charset="-128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b="1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</a:t>
            </a:r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认识人力资源管理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了解人力资源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解读人力资源管理理论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8" descr="5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0" t="3204" r="2625" b="3352"/>
          <a:stretch>
            <a:fillRect/>
          </a:stretch>
        </p:blipFill>
        <p:spPr>
          <a:xfrm>
            <a:off x="1181100" y="1606550"/>
            <a:ext cx="7500938" cy="458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9" descr="金融10"/>
          <p:cNvSpPr txBox="1">
            <a:spLocks noChangeArrowheads="1"/>
          </p:cNvSpPr>
          <p:nvPr/>
        </p:nvSpPr>
        <p:spPr bwMode="auto">
          <a:xfrm>
            <a:off x="1576388" y="2174875"/>
            <a:ext cx="3270250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sz="2000" b="1" kern="1200" cap="none" spc="0" normalizeH="0" baseline="0" noProof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 Box 20" descr="金融10"/>
          <p:cNvSpPr txBox="1">
            <a:spLocks noChangeArrowheads="1"/>
          </p:cNvSpPr>
          <p:nvPr/>
        </p:nvSpPr>
        <p:spPr bwMode="auto">
          <a:xfrm>
            <a:off x="1681163" y="3298825"/>
            <a:ext cx="650081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 解读人力资源管理理论</a:t>
            </a:r>
            <a:endParaRPr kumimoji="0" lang="en-US" altLang="zh-CN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347"/>
          <p:cNvSpPr/>
          <p:nvPr/>
        </p:nvSpPr>
        <p:spPr>
          <a:xfrm>
            <a:off x="2771775" y="1565275"/>
            <a:ext cx="3600450" cy="57467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课前思考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727200" y="3149600"/>
            <a:ext cx="5689600" cy="1071563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ctr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为什么社会上针对企业管理的培训现在会经常提到关于对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后的管理？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347"/>
          <p:cNvSpPr/>
          <p:nvPr/>
        </p:nvSpPr>
        <p:spPr>
          <a:xfrm>
            <a:off x="2771775" y="1198563"/>
            <a:ext cx="36004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一、人性假设理论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4741" name="Rectangle 53"/>
          <p:cNvSpPr/>
          <p:nvPr/>
        </p:nvSpPr>
        <p:spPr>
          <a:xfrm>
            <a:off x="2195513" y="2087563"/>
            <a:ext cx="4752975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rgbClr val="204BB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（一）</a:t>
            </a:r>
            <a:r>
              <a:rPr lang="en-US" altLang="zh-CN" sz="2000" b="1" dirty="0">
                <a:solidFill>
                  <a:srgbClr val="204BB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b="1" dirty="0">
                <a:solidFill>
                  <a:srgbClr val="204BB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理论的人性假设</a:t>
            </a:r>
            <a:r>
              <a:rPr lang="en-US" altLang="zh-CN" sz="2000" b="1" dirty="0">
                <a:solidFill>
                  <a:srgbClr val="204BB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rgbClr val="204BB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经济人假设</a:t>
            </a:r>
            <a:endParaRPr lang="zh-CN" altLang="en-US" sz="2000" b="1" dirty="0">
              <a:solidFill>
                <a:srgbClr val="204BB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4742" name="图片 1" descr="白板20"/>
          <p:cNvPicPr>
            <a:picLocks noGrp="1"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1" t="15240" r="4741" b="8333"/>
          <a:stretch>
            <a:fillRect/>
          </a:stretch>
        </p:blipFill>
        <p:spPr>
          <a:xfrm>
            <a:off x="466725" y="2790825"/>
            <a:ext cx="8208963" cy="325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55" descr="金融10"/>
          <p:cNvSpPr txBox="1"/>
          <p:nvPr/>
        </p:nvSpPr>
        <p:spPr>
          <a:xfrm>
            <a:off x="2051050" y="2933700"/>
            <a:ext cx="6335713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美国著名行为科学家道格拉斯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麦格雷戈（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Douglas McGregor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1957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年的美国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管理评论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杂志上发表了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企业的人性方面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一文，文中提出了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理论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理论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。这是麦格雷戈以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经济人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人性假设为前提提出一种管理理论，其核心观点是在管理中要针对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经济人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的特点，采取金钱刺激与严格控制等管理措施。因此，管理者需要基于他们关于人的本性的假定，按照不同的方式对人进行组织、领导、激励和控制。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41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6" name="Rectangle 4"/>
          <p:cNvSpPr/>
          <p:nvPr/>
        </p:nvSpPr>
        <p:spPr>
          <a:xfrm>
            <a:off x="1727200" y="1692275"/>
            <a:ext cx="5689600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（二）行为科学理论的人性假设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社会人假设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18" name="Rectangle 7" descr="金融10"/>
          <p:cNvSpPr/>
          <p:nvPr/>
        </p:nvSpPr>
        <p:spPr>
          <a:xfrm>
            <a:off x="1187450" y="2657475"/>
            <a:ext cx="6767513" cy="2860675"/>
          </a:xfrm>
          <a:prstGeom prst="rect">
            <a:avLst/>
          </a:prstGeom>
          <a:noFill/>
          <a:ln w="28575" cap="flat" cmpd="sng">
            <a:solidFill>
              <a:srgbClr val="385D8A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eaLnBrk="0" hangingPunct="0"/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社会人”假设中对人性的认识无疑比“经济人”假设要进了一步，它比较深刻地揭示了人的本质。直到现在，这种观点还在人力资源管理中起着重大的作用。但我们也应看到，“社会人”的观点并没有对人的社会性进行全面的概括，而是在强调个体对群体的依赖关系的同时，忽视了人同整个社会的关系。“社会人”假设所带来的主要后果之一，就是出现了“人际关系运动”，尽管这种运动确实提高了工人们的情绪和士气，但这一点对提高劳动生产率的贡献却难以肯定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4819" name="图片 1" descr="timg (4)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025" y="4451350"/>
            <a:ext cx="1939925" cy="193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7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7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3" descr="timg (3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0" y="2001838"/>
            <a:ext cx="9112250" cy="412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40" name="Rectangle 4"/>
          <p:cNvSpPr/>
          <p:nvPr/>
        </p:nvSpPr>
        <p:spPr>
          <a:xfrm>
            <a:off x="1727200" y="1423988"/>
            <a:ext cx="5689600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（三）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理论的人性假设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自我实现人假设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843" name="Rectangle 5" descr="金融10"/>
          <p:cNvSpPr/>
          <p:nvPr/>
        </p:nvSpPr>
        <p:spPr>
          <a:xfrm>
            <a:off x="1655763" y="2725738"/>
            <a:ext cx="60102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理论是麦格雷戈在总结美国心理学家亚伯拉罕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•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马斯洛（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Abraham Maslow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）的需要层次理论和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自我实现人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概念的基础之上，于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年代后期提出的一种管理理论。所谓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自我实现人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是指人都需要发挥自己的潜力，发现自己的才能，只有人的潜能充分发挥出来，人才会感到最大的满足。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4" name="Rectangle 4"/>
          <p:cNvSpPr/>
          <p:nvPr/>
        </p:nvSpPr>
        <p:spPr>
          <a:xfrm>
            <a:off x="1943100" y="1406525"/>
            <a:ext cx="5689600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（四）超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理论的人性假设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复杂人假设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7766" name="图片 1" descr="白板4"/>
          <p:cNvPicPr>
            <a:picLocks noGrp="1"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4475" y="1712913"/>
            <a:ext cx="8388350" cy="464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7"/>
          <p:cNvSpPr txBox="1"/>
          <p:nvPr/>
        </p:nvSpPr>
        <p:spPr>
          <a:xfrm>
            <a:off x="2797175" y="3700463"/>
            <a:ext cx="4546600" cy="2246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复杂人假设是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年代末至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代初由沙恩提出的。沙恩认为：人性是复杂的，不仅是人们的需要与潜在的欲望是多种多样的，而且这些需要的模式也是随着年龄和发展阶段的变迁，随着所扮演的角色的变化，随着所处境遇及人际关系的演变而不断变化的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77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77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347"/>
          <p:cNvSpPr/>
          <p:nvPr/>
        </p:nvSpPr>
        <p:spPr>
          <a:xfrm>
            <a:off x="2771775" y="1228725"/>
            <a:ext cx="36004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二、激励理论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788" name="Rectangle 4"/>
          <p:cNvSpPr/>
          <p:nvPr/>
        </p:nvSpPr>
        <p:spPr>
          <a:xfrm>
            <a:off x="3059113" y="2335213"/>
            <a:ext cx="30241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（一）需要层次理论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65163" y="3168650"/>
            <a:ext cx="8186737" cy="2268538"/>
            <a:chOff x="0" y="0"/>
            <a:chExt cx="12893" cy="3573"/>
          </a:xfrm>
        </p:grpSpPr>
        <p:sp>
          <p:nvSpPr>
            <p:cNvPr id="37892" name="Oval 2"/>
            <p:cNvSpPr/>
            <p:nvPr/>
          </p:nvSpPr>
          <p:spPr>
            <a:xfrm>
              <a:off x="6963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3" name="Oval 3"/>
            <p:cNvSpPr/>
            <p:nvPr/>
          </p:nvSpPr>
          <p:spPr>
            <a:xfrm>
              <a:off x="470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4" name="Oval 4"/>
            <p:cNvSpPr/>
            <p:nvPr/>
          </p:nvSpPr>
          <p:spPr>
            <a:xfrm>
              <a:off x="13" y="350"/>
              <a:ext cx="6120" cy="1978"/>
            </a:xfrm>
            <a:prstGeom prst="ellipse">
              <a:avLst/>
            </a:prstGeom>
            <a:gradFill rotWithShape="1">
              <a:gsLst>
                <a:gs pos="0">
                  <a:srgbClr val="004A5C"/>
                </a:gs>
                <a:gs pos="50000">
                  <a:srgbClr val="00CCFF"/>
                </a:gs>
                <a:gs pos="100000">
                  <a:srgbClr val="004A5C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5" name="Oval 5"/>
            <p:cNvSpPr/>
            <p:nvPr/>
          </p:nvSpPr>
          <p:spPr>
            <a:xfrm>
              <a:off x="6133" y="170"/>
              <a:ext cx="6190" cy="2160"/>
            </a:xfrm>
            <a:prstGeom prst="ellipse">
              <a:avLst/>
            </a:prstGeom>
            <a:gradFill rotWithShape="1">
              <a:gsLst>
                <a:gs pos="0">
                  <a:srgbClr val="4A1200"/>
                </a:gs>
                <a:gs pos="50000">
                  <a:srgbClr val="CC3300"/>
                </a:gs>
                <a:gs pos="100000">
                  <a:srgbClr val="4A1200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p>
              <a:pPr algn="ctr" latinLnBrk="1"/>
              <a:endParaRPr lang="zh-CN" altLang="en-US" sz="1400" b="1" dirty="0">
                <a:latin typeface="GulimChe" pitchFamily="49" charset="-127"/>
                <a:ea typeface="GulimChe" pitchFamily="49" charset="-127"/>
              </a:endParaRPr>
            </a:p>
          </p:txBody>
        </p:sp>
        <p:sp>
          <p:nvSpPr>
            <p:cNvPr id="37896" name="Oval 8"/>
            <p:cNvSpPr/>
            <p:nvPr/>
          </p:nvSpPr>
          <p:spPr>
            <a:xfrm rot="468918">
              <a:off x="0" y="200"/>
              <a:ext cx="7320" cy="1800"/>
            </a:xfrm>
            <a:prstGeom prst="ellipse">
              <a:avLst/>
            </a:pr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7" name="Oval 17"/>
            <p:cNvSpPr/>
            <p:nvPr/>
          </p:nvSpPr>
          <p:spPr>
            <a:xfrm rot="10122088">
              <a:off x="4820" y="0"/>
              <a:ext cx="8073" cy="1800"/>
            </a:xfrm>
            <a:prstGeom prst="ellipse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8" name="Text Box 14"/>
            <p:cNvSpPr txBox="1"/>
            <p:nvPr/>
          </p:nvSpPr>
          <p:spPr>
            <a:xfrm>
              <a:off x="1638" y="908"/>
              <a:ext cx="4717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需要层次理论的基本内容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7899" name="Text Box 15"/>
            <p:cNvSpPr txBox="1"/>
            <p:nvPr/>
          </p:nvSpPr>
          <p:spPr>
            <a:xfrm>
              <a:off x="7558" y="908"/>
              <a:ext cx="3912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需要层次理论的贡献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78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78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WPS 演示</Application>
  <PresentationFormat/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Times New Roman</vt:lpstr>
      <vt:lpstr>华文新魏</vt:lpstr>
      <vt:lpstr>黑体</vt:lpstr>
      <vt:lpstr>HY헤드라인M</vt:lpstr>
      <vt:lpstr>Malgun Gothic</vt:lpstr>
      <vt:lpstr>GulimChe</vt:lpstr>
      <vt:lpstr>微软雅黑</vt:lpstr>
      <vt:lpstr>Arial Unicode MS</vt:lpstr>
      <vt:lpstr>方正粗黑宋简体</vt:lpstr>
      <vt:lpstr>楷体</vt:lpstr>
      <vt:lpstr>等线 Light</vt:lpstr>
      <vt:lpstr>微软雅黑 Light</vt:lpstr>
      <vt:lpstr>Yu Gothic UI Semibold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158</cp:revision>
  <dcterms:created xsi:type="dcterms:W3CDTF">2019-05-08T01:04:55Z</dcterms:created>
  <dcterms:modified xsi:type="dcterms:W3CDTF">2019-05-15T11:09:41Z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