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3" r:id="rId3"/>
    <p:sldId id="344" r:id="rId4"/>
    <p:sldId id="310" r:id="rId5"/>
    <p:sldId id="312" r:id="rId6"/>
    <p:sldId id="294" r:id="rId7"/>
    <p:sldId id="295" r:id="rId8"/>
    <p:sldId id="296" r:id="rId9"/>
    <p:sldId id="297" r:id="rId10"/>
    <p:sldId id="34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D25"/>
    <a:srgbClr val="CCFF66"/>
    <a:srgbClr val="CCFF33"/>
    <a:srgbClr val="FFCCFF"/>
    <a:srgbClr val="2BBFEF"/>
    <a:srgbClr val="C72DED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20"/>
  </p:normalViewPr>
  <p:slideViewPr>
    <p:cSldViewPr showGuides="1">
      <p:cViewPr varScale="1">
        <p:scale>
          <a:sx n="73" d="100"/>
          <a:sy n="73" d="100"/>
        </p:scale>
        <p:origin x="1074" y="72"/>
      </p:cViewPr>
      <p:guideLst>
        <p:guide orient="horz" pos="2015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207915-B1FC-4D8A-98D5-50335B07EE3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E98ACB-7C30-4AAB-A274-BAC0F2FA92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4B4CB-7EB2-4BCC-BD89-785CF749F1D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08C03-8448-4DBE-BE96-753E9538A1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2.wmf"/><Relationship Id="rId3" Type="http://schemas.openxmlformats.org/officeDocument/2006/relationships/control" Target="../activeX/activeX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wmf"/><Relationship Id="rId3" Type="http://schemas.openxmlformats.org/officeDocument/2006/relationships/control" Target="../activeX/activeX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control" Target="../activeX/activeX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2.wmf"/><Relationship Id="rId3" Type="http://schemas.openxmlformats.org/officeDocument/2006/relationships/control" Target="../activeX/activeX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D0D2CA-4A23-4C99-BC74-F66B264B3E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1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825179-7137-4754-98CC-05EEB46A34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237288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图片 5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7200" y="2867025"/>
            <a:ext cx="10058400" cy="1122363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流程图: 资料带 6"/>
          <p:cNvSpPr/>
          <p:nvPr userDrawn="1"/>
        </p:nvSpPr>
        <p:spPr>
          <a:xfrm>
            <a:off x="3708400" y="4005263"/>
            <a:ext cx="914400" cy="8064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913A86-E335-4E24-95EA-D516CAF2A26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" r:id="rId4" imgW="1403350" imgH="476250"/>
        </mc:Choice>
        <mc:Fallback>
          <p:control name="" r:id="rId4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0650" y="6237288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D6A22C-114B-4F9D-804C-FE7680D527D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WordArt 16"/>
          <p:cNvSpPr/>
          <p:nvPr userDrawn="1"/>
        </p:nvSpPr>
        <p:spPr>
          <a:xfrm>
            <a:off x="456883" y="684528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项目一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5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chemeClr val="accent1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chemeClr val="accent1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20160714&#23703;&#20301;&#26550;&#26500;&#29616;&#29366;.xls" TargetMode="External"/><Relationship Id="rId1" Type="http://schemas.openxmlformats.org/officeDocument/2006/relationships/hyperlink" Target="&#32452;&#32455;&#32467;&#26500;&#22270;&#23450;&#31295;100904.xls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5708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项目一 ：认识人力资源</a:t>
            </a:r>
            <a:endParaRPr lang="zh-CN" altLang="en-US" sz="36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b="1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2575" y="2713038"/>
            <a:ext cx="61198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</a:t>
            </a:r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认识人力资源管理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了解人力资源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解读人力资源管理理论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18" descr="5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0" t="3204" r="2625" b="3352"/>
          <a:stretch>
            <a:fillRect/>
          </a:stretch>
        </p:blipFill>
        <p:spPr>
          <a:xfrm>
            <a:off x="1163638" y="1687513"/>
            <a:ext cx="7104062" cy="452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9" descr="金融10"/>
          <p:cNvSpPr txBox="1">
            <a:spLocks noChangeArrowheads="1"/>
          </p:cNvSpPr>
          <p:nvPr/>
        </p:nvSpPr>
        <p:spPr bwMode="auto">
          <a:xfrm>
            <a:off x="1576388" y="2174875"/>
            <a:ext cx="3270250" cy="400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sz="2000" b="1" kern="1200" cap="none" spc="0" normalizeH="0" baseline="0" noProof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20" descr="金融10"/>
          <p:cNvSpPr txBox="1">
            <a:spLocks noChangeArrowheads="1"/>
          </p:cNvSpPr>
          <p:nvPr/>
        </p:nvSpPr>
        <p:spPr bwMode="auto">
          <a:xfrm>
            <a:off x="1857375" y="3502025"/>
            <a:ext cx="574516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 了解人力资源管理</a:t>
            </a:r>
            <a:endParaRPr kumimoji="0" lang="en-US" altLang="zh-CN" sz="36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347"/>
          <p:cNvSpPr/>
          <p:nvPr/>
        </p:nvSpPr>
        <p:spPr>
          <a:xfrm>
            <a:off x="2771775" y="1746250"/>
            <a:ext cx="3600450" cy="574675"/>
          </a:xfrm>
          <a:prstGeom prst="rect">
            <a:avLst/>
          </a:prstGeom>
          <a:noFill/>
          <a:ln w="38100" cmpd="dbl">
            <a:solidFill>
              <a:schemeClr val="accent1">
                <a:shade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课前小案例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727200" y="2989263"/>
            <a:ext cx="5689600" cy="5778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>
            <a:flatTx/>
          </a:bodyPr>
          <a:p>
            <a:pPr marL="571500" indent="-571500" eaLnBrk="0" fontAlgn="base" hangingPunct="0">
              <a:lnSpc>
                <a:spcPct val="90000"/>
              </a:lnSpc>
            </a:pP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案例一</a:t>
            </a:r>
            <a:endParaRPr lang="zh-CN" altLang="en-US" sz="2000" b="1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7200" y="4060825"/>
            <a:ext cx="5689600" cy="5778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>
            <a:flatTx/>
          </a:bodyPr>
          <a:p>
            <a:pPr marL="571500" indent="-571500" eaLnBrk="0" fontAlgn="base" hangingPunct="0">
              <a:lnSpc>
                <a:spcPct val="90000"/>
              </a:lnSpc>
            </a:pP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案例二       </a:t>
            </a: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hlinkClick r:id="rId1" action="ppaction://hlinkfile"/>
              </a:rPr>
              <a:t>链接</a:t>
            </a: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endParaRPr lang="zh-CN" altLang="en-US" sz="2000" b="1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752600" y="5275263"/>
            <a:ext cx="5689600" cy="5778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>
            <a:flatTx/>
          </a:bodyPr>
          <a:p>
            <a:pPr marL="571500" indent="-571500" eaLnBrk="0" fontAlgn="base" hangingPunct="0">
              <a:lnSpc>
                <a:spcPct val="90000"/>
              </a:lnSpc>
            </a:pP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案例三      </a:t>
            </a: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hlinkClick r:id="rId2" action="ppaction://hlinkfile"/>
              </a:rPr>
              <a:t>链接</a:t>
            </a:r>
            <a:r>
              <a:rPr lang="zh-CN" altLang="en-US" sz="2000" b="1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endParaRPr lang="zh-CN" altLang="en-US" sz="2000" b="1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  <p:bldP spid="6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347"/>
          <p:cNvSpPr/>
          <p:nvPr/>
        </p:nvSpPr>
        <p:spPr>
          <a:xfrm>
            <a:off x="2025650" y="1811338"/>
            <a:ext cx="5094288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一、人力资源管理的目标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92150" y="2586038"/>
            <a:ext cx="7920038" cy="3168650"/>
            <a:chOff x="0" y="0"/>
            <a:chExt cx="12472" cy="4990"/>
          </a:xfrm>
        </p:grpSpPr>
        <p:grpSp>
          <p:nvGrpSpPr>
            <p:cNvPr id="27651" name="Group 12"/>
            <p:cNvGrpSpPr/>
            <p:nvPr/>
          </p:nvGrpSpPr>
          <p:grpSpPr>
            <a:xfrm>
              <a:off x="0" y="315"/>
              <a:ext cx="12472" cy="4675"/>
              <a:chOff x="0" y="0"/>
              <a:chExt cx="14060" cy="6464"/>
            </a:xfrm>
          </p:grpSpPr>
          <p:sp>
            <p:nvSpPr>
              <p:cNvPr id="27652" name="AutoShape 8"/>
              <p:cNvSpPr/>
              <p:nvPr/>
            </p:nvSpPr>
            <p:spPr>
              <a:xfrm>
                <a:off x="0" y="4991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3" name="AutoShape 53"/>
              <p:cNvSpPr/>
              <p:nvPr/>
            </p:nvSpPr>
            <p:spPr>
              <a:xfrm>
                <a:off x="603" y="1652"/>
                <a:ext cx="3670" cy="4198"/>
              </a:xfrm>
              <a:prstGeom prst="roundRect">
                <a:avLst>
                  <a:gd name="adj" fmla="val 449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4" name="AutoShape 71"/>
              <p:cNvSpPr/>
              <p:nvPr/>
            </p:nvSpPr>
            <p:spPr>
              <a:xfrm>
                <a:off x="4360" y="4196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5" name="AutoShape 72"/>
              <p:cNvSpPr/>
              <p:nvPr/>
            </p:nvSpPr>
            <p:spPr>
              <a:xfrm>
                <a:off x="8618" y="3405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6" name="AutoShape 73"/>
              <p:cNvSpPr/>
              <p:nvPr/>
            </p:nvSpPr>
            <p:spPr>
              <a:xfrm>
                <a:off x="5053" y="877"/>
                <a:ext cx="3670" cy="4198"/>
              </a:xfrm>
              <a:prstGeom prst="roundRect">
                <a:avLst>
                  <a:gd name="adj" fmla="val 5588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57" name="AutoShape 77"/>
              <p:cNvSpPr/>
              <p:nvPr/>
            </p:nvSpPr>
            <p:spPr>
              <a:xfrm>
                <a:off x="9413" y="0"/>
                <a:ext cx="3670" cy="4197"/>
              </a:xfrm>
              <a:prstGeom prst="roundRect">
                <a:avLst>
                  <a:gd name="adj" fmla="val 606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7658" name="Picture 19" descr="pic_16730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6" y="1208"/>
              <a:ext cx="956" cy="1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9" name="Picture 20" descr="pic_16730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7" y="565"/>
              <a:ext cx="927" cy="1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0" name="Picture 21" descr="pic_16730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92" y="0"/>
              <a:ext cx="927" cy="13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1" name="Text Box 22"/>
            <p:cNvSpPr txBox="1"/>
            <p:nvPr/>
          </p:nvSpPr>
          <p:spPr>
            <a:xfrm>
              <a:off x="680" y="2183"/>
              <a:ext cx="3345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改善员工工作生活质量</a:t>
              </a:r>
              <a:endPara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2" name="Text Box 23"/>
            <p:cNvSpPr txBox="1"/>
            <p:nvPr/>
          </p:nvSpPr>
          <p:spPr>
            <a:xfrm>
              <a:off x="4535" y="1812"/>
              <a:ext cx="3342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取得理想的经济效益</a:t>
              </a:r>
              <a:endPara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3" name="Text Box 24"/>
            <p:cNvSpPr txBox="1"/>
            <p:nvPr/>
          </p:nvSpPr>
          <p:spPr>
            <a:xfrm>
              <a:off x="8390" y="1075"/>
              <a:ext cx="3345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获取竞争优势</a:t>
              </a:r>
              <a:endPara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347"/>
          <p:cNvSpPr/>
          <p:nvPr/>
        </p:nvSpPr>
        <p:spPr>
          <a:xfrm>
            <a:off x="2109788" y="1485900"/>
            <a:ext cx="490537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二、人力资源管理的外部环境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644525" y="2349500"/>
            <a:ext cx="7848600" cy="3816350"/>
            <a:chOff x="0" y="0"/>
            <a:chExt cx="13380" cy="6464"/>
          </a:xfrm>
        </p:grpSpPr>
        <p:sp>
          <p:nvSpPr>
            <p:cNvPr id="28675" name="AutoShape 5"/>
            <p:cNvSpPr/>
            <p:nvPr/>
          </p:nvSpPr>
          <p:spPr>
            <a:xfrm>
              <a:off x="149" y="0"/>
              <a:ext cx="13067" cy="6464"/>
            </a:xfrm>
            <a:prstGeom prst="roundRect">
              <a:avLst>
                <a:gd name="adj" fmla="val 2972"/>
              </a:avLst>
            </a:prstGeom>
            <a:noFill/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76" name="Oval 11"/>
            <p:cNvSpPr/>
            <p:nvPr/>
          </p:nvSpPr>
          <p:spPr>
            <a:xfrm>
              <a:off x="4422" y="1216"/>
              <a:ext cx="4522" cy="4131"/>
            </a:xfrm>
            <a:prstGeom prst="ellipse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77" name="AutoShape 16"/>
            <p:cNvSpPr/>
            <p:nvPr/>
          </p:nvSpPr>
          <p:spPr>
            <a:xfrm>
              <a:off x="4466" y="1256"/>
              <a:ext cx="4435" cy="40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63" y="10800"/>
                  </a:moveTo>
                  <a:cubicBezTo>
                    <a:pt x="663" y="16399"/>
                    <a:pt x="5201" y="20937"/>
                    <a:pt x="10800" y="20937"/>
                  </a:cubicBezTo>
                  <a:cubicBezTo>
                    <a:pt x="16399" y="20937"/>
                    <a:pt x="20937" y="16399"/>
                    <a:pt x="20937" y="10800"/>
                  </a:cubicBezTo>
                  <a:cubicBezTo>
                    <a:pt x="20937" y="5201"/>
                    <a:pt x="16399" y="663"/>
                    <a:pt x="10800" y="663"/>
                  </a:cubicBezTo>
                  <a:cubicBezTo>
                    <a:pt x="5201" y="663"/>
                    <a:pt x="663" y="5201"/>
                    <a:pt x="663" y="10800"/>
                  </a:cubicBezTo>
                  <a:close/>
                </a:path>
              </a:pathLst>
            </a:custGeom>
            <a:solidFill>
              <a:srgbClr val="663300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78" name="Line 17"/>
            <p:cNvSpPr/>
            <p:nvPr/>
          </p:nvSpPr>
          <p:spPr>
            <a:xfrm>
              <a:off x="6679" y="1767"/>
              <a:ext cx="0" cy="1543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28398" dir="3806096" algn="ctr" rotWithShape="0">
                <a:srgbClr val="663300"/>
              </a:outerShdw>
            </a:effectLst>
          </p:spPr>
        </p:sp>
        <p:sp>
          <p:nvSpPr>
            <p:cNvPr id="28679" name="Line 22"/>
            <p:cNvSpPr/>
            <p:nvPr/>
          </p:nvSpPr>
          <p:spPr>
            <a:xfrm flipV="1">
              <a:off x="5521" y="3310"/>
              <a:ext cx="1158" cy="1309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28398" dir="3806096" algn="ctr" rotWithShape="0">
                <a:srgbClr val="663300"/>
              </a:outerShdw>
            </a:effectLst>
          </p:spPr>
        </p:sp>
        <p:sp>
          <p:nvSpPr>
            <p:cNvPr id="28680" name="Line 23"/>
            <p:cNvSpPr/>
            <p:nvPr/>
          </p:nvSpPr>
          <p:spPr>
            <a:xfrm>
              <a:off x="4912" y="2928"/>
              <a:ext cx="1767" cy="382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28398" dir="3806096" algn="ctr" rotWithShape="0">
                <a:srgbClr val="663300"/>
              </a:outerShdw>
            </a:effectLst>
          </p:spPr>
        </p:sp>
        <p:sp>
          <p:nvSpPr>
            <p:cNvPr id="28681" name="Line 24"/>
            <p:cNvSpPr/>
            <p:nvPr/>
          </p:nvSpPr>
          <p:spPr>
            <a:xfrm flipH="1">
              <a:off x="6676" y="2928"/>
              <a:ext cx="1748" cy="382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28398" dir="3806096" algn="ctr" rotWithShape="0">
                <a:srgbClr val="663300"/>
              </a:outerShdw>
            </a:effectLst>
          </p:spPr>
        </p:sp>
        <p:sp>
          <p:nvSpPr>
            <p:cNvPr id="28682" name="Line 25"/>
            <p:cNvSpPr/>
            <p:nvPr/>
          </p:nvSpPr>
          <p:spPr>
            <a:xfrm flipH="1" flipV="1">
              <a:off x="6676" y="3310"/>
              <a:ext cx="1129" cy="1342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dist="28398" dir="3806096" algn="ctr" rotWithShape="0">
                <a:srgbClr val="663300"/>
              </a:outerShdw>
            </a:effectLst>
          </p:spPr>
        </p:sp>
        <p:pic>
          <p:nvPicPr>
            <p:cNvPr id="28683" name="Picture 29" descr="3원_3"/>
            <p:cNvPicPr>
              <a:picLocks noChangeAspect="1"/>
            </p:cNvPicPr>
            <p:nvPr/>
          </p:nvPicPr>
          <p:blipFill>
            <a:blip r:embed="rId1">
              <a:lum bright="-12000" contrast="17998"/>
            </a:blip>
            <a:stretch>
              <a:fillRect/>
            </a:stretch>
          </p:blipFill>
          <p:spPr>
            <a:xfrm>
              <a:off x="5706" y="2369"/>
              <a:ext cx="1978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4" name="AutoShape 30"/>
            <p:cNvSpPr/>
            <p:nvPr/>
          </p:nvSpPr>
          <p:spPr>
            <a:xfrm>
              <a:off x="5827" y="4"/>
              <a:ext cx="6532" cy="17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5" name="AutoShape 32"/>
            <p:cNvSpPr/>
            <p:nvPr/>
          </p:nvSpPr>
          <p:spPr>
            <a:xfrm>
              <a:off x="8506" y="1957"/>
              <a:ext cx="4875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6" name="AutoShape 33"/>
            <p:cNvSpPr/>
            <p:nvPr/>
          </p:nvSpPr>
          <p:spPr>
            <a:xfrm>
              <a:off x="0" y="1957"/>
              <a:ext cx="4874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rgbClr val="2F1800">
                    <a:alpha val="0"/>
                  </a:srgb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7" name="AutoShape 34"/>
            <p:cNvSpPr/>
            <p:nvPr/>
          </p:nvSpPr>
          <p:spPr>
            <a:xfrm>
              <a:off x="836" y="4384"/>
              <a:ext cx="4875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rgbClr val="2F1800">
                    <a:alpha val="0"/>
                  </a:srgb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8" name="AutoShape 35"/>
            <p:cNvSpPr/>
            <p:nvPr/>
          </p:nvSpPr>
          <p:spPr>
            <a:xfrm>
              <a:off x="7576" y="4385"/>
              <a:ext cx="5351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9" name="AutoShape 36"/>
            <p:cNvSpPr/>
            <p:nvPr/>
          </p:nvSpPr>
          <p:spPr>
            <a:xfrm>
              <a:off x="5865" y="118"/>
              <a:ext cx="1648" cy="1506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824" y="0"/>
                </a:cxn>
                <a:cxn ang="0">
                  <a:pos x="1648" y="753"/>
                </a:cxn>
                <a:cxn ang="0">
                  <a:pos x="824" y="1506"/>
                </a:cxn>
                <a:cxn ang="0">
                  <a:pos x="0" y="753"/>
                </a:cxn>
                <a:cxn ang="0">
                  <a:pos x="165" y="753"/>
                </a:cxn>
                <a:cxn ang="0">
                  <a:pos x="824" y="1355"/>
                </a:cxn>
                <a:cxn ang="0">
                  <a:pos x="1483" y="753"/>
                </a:cxn>
                <a:cxn ang="0">
                  <a:pos x="824" y="151"/>
                </a:cxn>
                <a:cxn ang="0">
                  <a:pos x="165" y="75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18A46"/>
                </a:gs>
                <a:gs pos="100000">
                  <a:srgbClr val="EB5F01"/>
                </a:gs>
              </a:gsLst>
              <a:lin ang="5400000" scaled="1"/>
              <a:tileRect/>
            </a:gra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8690" name="Oval 46"/>
            <p:cNvSpPr/>
            <p:nvPr/>
          </p:nvSpPr>
          <p:spPr>
            <a:xfrm>
              <a:off x="5922" y="116"/>
              <a:ext cx="1513" cy="1381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1" name="AutoShape 47"/>
            <p:cNvSpPr/>
            <p:nvPr/>
          </p:nvSpPr>
          <p:spPr>
            <a:xfrm>
              <a:off x="5933" y="129"/>
              <a:ext cx="1502" cy="13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2" name="AutoShape 48"/>
            <p:cNvSpPr/>
            <p:nvPr/>
          </p:nvSpPr>
          <p:spPr>
            <a:xfrm>
              <a:off x="8574" y="2070"/>
              <a:ext cx="1648" cy="1506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824" y="0"/>
                </a:cxn>
                <a:cxn ang="0">
                  <a:pos x="1648" y="753"/>
                </a:cxn>
                <a:cxn ang="0">
                  <a:pos x="824" y="1506"/>
                </a:cxn>
                <a:cxn ang="0">
                  <a:pos x="0" y="753"/>
                </a:cxn>
                <a:cxn ang="0">
                  <a:pos x="165" y="753"/>
                </a:cxn>
                <a:cxn ang="0">
                  <a:pos x="824" y="1355"/>
                </a:cxn>
                <a:cxn ang="0">
                  <a:pos x="1483" y="753"/>
                </a:cxn>
                <a:cxn ang="0">
                  <a:pos x="824" y="151"/>
                </a:cxn>
                <a:cxn ang="0">
                  <a:pos x="165" y="75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  <a:tileRect/>
            </a:gra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8693" name="Oval 49"/>
            <p:cNvSpPr/>
            <p:nvPr/>
          </p:nvSpPr>
          <p:spPr>
            <a:xfrm>
              <a:off x="8641" y="2069"/>
              <a:ext cx="1514" cy="1381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4" name="AutoShape 50"/>
            <p:cNvSpPr/>
            <p:nvPr/>
          </p:nvSpPr>
          <p:spPr>
            <a:xfrm>
              <a:off x="8646" y="2078"/>
              <a:ext cx="1502" cy="1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5" name="AutoShape 51"/>
            <p:cNvSpPr/>
            <p:nvPr/>
          </p:nvSpPr>
          <p:spPr>
            <a:xfrm>
              <a:off x="7629" y="4498"/>
              <a:ext cx="1648" cy="1506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824" y="0"/>
                </a:cxn>
                <a:cxn ang="0">
                  <a:pos x="1648" y="753"/>
                </a:cxn>
                <a:cxn ang="0">
                  <a:pos x="824" y="1506"/>
                </a:cxn>
                <a:cxn ang="0">
                  <a:pos x="0" y="753"/>
                </a:cxn>
                <a:cxn ang="0">
                  <a:pos x="165" y="753"/>
                </a:cxn>
                <a:cxn ang="0">
                  <a:pos x="824" y="1355"/>
                </a:cxn>
                <a:cxn ang="0">
                  <a:pos x="1483" y="753"/>
                </a:cxn>
                <a:cxn ang="0">
                  <a:pos x="824" y="151"/>
                </a:cxn>
                <a:cxn ang="0">
                  <a:pos x="165" y="75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  <a:tileRect/>
            </a:gra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8696" name="Oval 52"/>
            <p:cNvSpPr/>
            <p:nvPr/>
          </p:nvSpPr>
          <p:spPr>
            <a:xfrm>
              <a:off x="7696" y="4497"/>
              <a:ext cx="1514" cy="1380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7" name="AutoShape 53"/>
            <p:cNvSpPr/>
            <p:nvPr/>
          </p:nvSpPr>
          <p:spPr>
            <a:xfrm>
              <a:off x="7701" y="4506"/>
              <a:ext cx="1501" cy="1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8" name="AutoShape 54"/>
            <p:cNvSpPr/>
            <p:nvPr/>
          </p:nvSpPr>
          <p:spPr>
            <a:xfrm>
              <a:off x="4046" y="4498"/>
              <a:ext cx="1651" cy="1506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826" y="0"/>
                </a:cxn>
                <a:cxn ang="0">
                  <a:pos x="1651" y="753"/>
                </a:cxn>
                <a:cxn ang="0">
                  <a:pos x="826" y="1506"/>
                </a:cxn>
                <a:cxn ang="0">
                  <a:pos x="0" y="753"/>
                </a:cxn>
                <a:cxn ang="0">
                  <a:pos x="165" y="753"/>
                </a:cxn>
                <a:cxn ang="0">
                  <a:pos x="826" y="1355"/>
                </a:cxn>
                <a:cxn ang="0">
                  <a:pos x="1486" y="753"/>
                </a:cxn>
                <a:cxn ang="0">
                  <a:pos x="826" y="151"/>
                </a:cxn>
                <a:cxn ang="0">
                  <a:pos x="165" y="75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  <a:tileRect/>
            </a:gra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8699" name="Oval 55"/>
            <p:cNvSpPr/>
            <p:nvPr/>
          </p:nvSpPr>
          <p:spPr>
            <a:xfrm>
              <a:off x="4115" y="4497"/>
              <a:ext cx="1514" cy="1380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00" name="AutoShape 56"/>
            <p:cNvSpPr/>
            <p:nvPr/>
          </p:nvSpPr>
          <p:spPr>
            <a:xfrm>
              <a:off x="4120" y="4506"/>
              <a:ext cx="1502" cy="1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1" name="AutoShape 57"/>
            <p:cNvSpPr/>
            <p:nvPr/>
          </p:nvSpPr>
          <p:spPr>
            <a:xfrm>
              <a:off x="3185" y="2070"/>
              <a:ext cx="1651" cy="1506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826" y="0"/>
                </a:cxn>
                <a:cxn ang="0">
                  <a:pos x="1651" y="753"/>
                </a:cxn>
                <a:cxn ang="0">
                  <a:pos x="826" y="1506"/>
                </a:cxn>
                <a:cxn ang="0">
                  <a:pos x="0" y="753"/>
                </a:cxn>
                <a:cxn ang="0">
                  <a:pos x="165" y="753"/>
                </a:cxn>
                <a:cxn ang="0">
                  <a:pos x="826" y="1355"/>
                </a:cxn>
                <a:cxn ang="0">
                  <a:pos x="1486" y="753"/>
                </a:cxn>
                <a:cxn ang="0">
                  <a:pos x="826" y="151"/>
                </a:cxn>
                <a:cxn ang="0">
                  <a:pos x="165" y="75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  <a:tileRect/>
            </a:gra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8702" name="Oval 58"/>
            <p:cNvSpPr/>
            <p:nvPr/>
          </p:nvSpPr>
          <p:spPr>
            <a:xfrm>
              <a:off x="3254" y="2069"/>
              <a:ext cx="1514" cy="1381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03" name="AutoShape 59"/>
            <p:cNvSpPr/>
            <p:nvPr/>
          </p:nvSpPr>
          <p:spPr>
            <a:xfrm>
              <a:off x="3259" y="2078"/>
              <a:ext cx="1502" cy="1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64" name="Rectangle 72"/>
            <p:cNvSpPr>
              <a:spLocks noChangeArrowheads="1"/>
            </p:cNvSpPr>
            <p:nvPr/>
          </p:nvSpPr>
          <p:spPr bwMode="auto">
            <a:xfrm>
              <a:off x="6046" y="194"/>
              <a:ext cx="1283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1.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665" name="Rectangle 73"/>
            <p:cNvSpPr>
              <a:spLocks noChangeArrowheads="1"/>
            </p:cNvSpPr>
            <p:nvPr/>
          </p:nvSpPr>
          <p:spPr bwMode="auto">
            <a:xfrm>
              <a:off x="8758" y="2146"/>
              <a:ext cx="1280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666" name="Rectangle 74"/>
            <p:cNvSpPr>
              <a:spLocks noChangeArrowheads="1"/>
            </p:cNvSpPr>
            <p:nvPr/>
          </p:nvSpPr>
          <p:spPr bwMode="auto">
            <a:xfrm>
              <a:off x="7813" y="4574"/>
              <a:ext cx="1280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3.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667" name="Rectangle 75"/>
            <p:cNvSpPr>
              <a:spLocks noChangeArrowheads="1"/>
            </p:cNvSpPr>
            <p:nvPr/>
          </p:nvSpPr>
          <p:spPr bwMode="auto">
            <a:xfrm>
              <a:off x="4230" y="4574"/>
              <a:ext cx="1283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4.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668" name="Rectangle 76"/>
            <p:cNvSpPr>
              <a:spLocks noChangeArrowheads="1"/>
            </p:cNvSpPr>
            <p:nvPr/>
          </p:nvSpPr>
          <p:spPr bwMode="auto">
            <a:xfrm>
              <a:off x="3369" y="2146"/>
              <a:ext cx="1283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5.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09" name="Text Box 77"/>
            <p:cNvSpPr txBox="1"/>
            <p:nvPr/>
          </p:nvSpPr>
          <p:spPr>
            <a:xfrm>
              <a:off x="1265" y="4826"/>
              <a:ext cx="2814" cy="8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科学技术环境</a:t>
              </a:r>
              <a:endParaRPr lang="ko-KR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710" name="Text Box 78"/>
            <p:cNvSpPr txBox="1"/>
            <p:nvPr/>
          </p:nvSpPr>
          <p:spPr>
            <a:xfrm>
              <a:off x="9328" y="4825"/>
              <a:ext cx="3308" cy="8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社会文化环境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711" name="Text Box 79"/>
            <p:cNvSpPr txBox="1"/>
            <p:nvPr/>
          </p:nvSpPr>
          <p:spPr>
            <a:xfrm>
              <a:off x="336" y="2307"/>
              <a:ext cx="3032" cy="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自然环境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712" name="Text Box 80"/>
            <p:cNvSpPr txBox="1"/>
            <p:nvPr/>
          </p:nvSpPr>
          <p:spPr>
            <a:xfrm>
              <a:off x="10252" y="2307"/>
              <a:ext cx="2686" cy="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ko-KR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经济环境</a:t>
              </a:r>
              <a:endParaRPr lang="ko-KR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713" name="Text Box 81"/>
            <p:cNvSpPr txBox="1"/>
            <p:nvPr/>
          </p:nvSpPr>
          <p:spPr>
            <a:xfrm>
              <a:off x="7575" y="340"/>
              <a:ext cx="3874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政府的政策与法规</a:t>
              </a:r>
              <a:endParaRPr lang="ko-KR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347"/>
          <p:cNvSpPr/>
          <p:nvPr/>
        </p:nvSpPr>
        <p:spPr>
          <a:xfrm>
            <a:off x="2005013" y="1558925"/>
            <a:ext cx="51371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三、人力资源管理的内部环境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969963" y="2368550"/>
            <a:ext cx="7200900" cy="3829050"/>
            <a:chOff x="0" y="0"/>
            <a:chExt cx="11341" cy="6028"/>
          </a:xfrm>
        </p:grpSpPr>
        <p:sp>
          <p:nvSpPr>
            <p:cNvPr id="29699" name="AutoShape 278"/>
            <p:cNvSpPr/>
            <p:nvPr/>
          </p:nvSpPr>
          <p:spPr>
            <a:xfrm>
              <a:off x="0" y="0"/>
              <a:ext cx="11341" cy="6028"/>
            </a:xfrm>
            <a:prstGeom prst="hexagon">
              <a:avLst>
                <a:gd name="adj" fmla="val 47025"/>
                <a:gd name="vf" fmla="val 115470"/>
              </a:avLst>
            </a:prstGeom>
            <a:solidFill>
              <a:srgbClr val="F8F8F8"/>
            </a:solidFill>
            <a:ln w="9525"/>
            <a:scene3d>
              <a:camera prst="legacyPerspectiveBottom">
                <a:rot lat="0" lon="0" rev="0"/>
              </a:camera>
              <a:lightRig rig="legacyFlat2" dir="t"/>
            </a:scene3d>
            <a:sp3d extrusionH="1762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0" name="AutoShape 279"/>
            <p:cNvSpPr/>
            <p:nvPr/>
          </p:nvSpPr>
          <p:spPr>
            <a:xfrm>
              <a:off x="110" y="109"/>
              <a:ext cx="11119" cy="5813"/>
            </a:xfrm>
            <a:prstGeom prst="hexagon">
              <a:avLst>
                <a:gd name="adj" fmla="val 47809"/>
                <a:gd name="vf" fmla="val 115470"/>
              </a:avLst>
            </a:prstGeom>
            <a:solidFill>
              <a:srgbClr val="F8F8F8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1" name="AutoShape 280"/>
            <p:cNvSpPr/>
            <p:nvPr/>
          </p:nvSpPr>
          <p:spPr>
            <a:xfrm rot="-10800000" flipH="1">
              <a:off x="5898" y="3115"/>
              <a:ext cx="5002" cy="2691"/>
            </a:xfrm>
            <a:prstGeom prst="triangle">
              <a:avLst>
                <a:gd name="adj" fmla="val 49995"/>
              </a:avLst>
            </a:prstGeom>
            <a:solidFill>
              <a:schemeClr val="bg2">
                <a:alpha val="39998"/>
              </a:schemeClr>
            </a:solidFill>
            <a:ln w="9525">
              <a:noFill/>
            </a:ln>
          </p:spPr>
          <p:txBody>
            <a:bodyPr rot="10800000" wrap="none" lIns="115888" tIns="57150" rIns="115888" bIns="57150" anchor="ctr"/>
            <a:p>
              <a:pPr algn="ctr" defTabSz="1111250" eaLnBrk="0" hangingPunct="0">
                <a:buSzTx/>
              </a:pP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2" name="AutoShape 281"/>
            <p:cNvSpPr/>
            <p:nvPr/>
          </p:nvSpPr>
          <p:spPr>
            <a:xfrm rot="-10800000" flipH="1">
              <a:off x="402" y="3115"/>
              <a:ext cx="5002" cy="2691"/>
            </a:xfrm>
            <a:prstGeom prst="triangle">
              <a:avLst>
                <a:gd name="adj" fmla="val 49995"/>
              </a:avLst>
            </a:pr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 rot="10800000" wrap="none" lIns="115888" tIns="57150" rIns="115888" bIns="57150" anchor="ctr"/>
            <a:p>
              <a:pPr algn="ctr" defTabSz="1111250" eaLnBrk="0" hangingPunct="0"/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3" name="AutoShape 282"/>
            <p:cNvSpPr/>
            <p:nvPr/>
          </p:nvSpPr>
          <p:spPr>
            <a:xfrm>
              <a:off x="3151" y="3117"/>
              <a:ext cx="5003" cy="2691"/>
            </a:xfrm>
            <a:prstGeom prst="triangle">
              <a:avLst>
                <a:gd name="adj" fmla="val 49995"/>
              </a:avLst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 wrap="none" lIns="115888" tIns="57150" rIns="115888" bIns="57150" anchor="ctr"/>
            <a:p>
              <a:pPr algn="ctr" defTabSz="1111250" eaLnBrk="0" hangingPunct="0"/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4" name="AutoShape 283"/>
            <p:cNvSpPr/>
            <p:nvPr/>
          </p:nvSpPr>
          <p:spPr>
            <a:xfrm rot="-10800000" flipH="1">
              <a:off x="3151" y="237"/>
              <a:ext cx="5003" cy="2691"/>
            </a:xfrm>
            <a:prstGeom prst="triangle">
              <a:avLst>
                <a:gd name="adj" fmla="val 49995"/>
              </a:avLst>
            </a:prstGeom>
            <a:solidFill>
              <a:schemeClr val="bg2">
                <a:alpha val="39998"/>
              </a:schemeClr>
            </a:solidFill>
            <a:ln w="9525">
              <a:noFill/>
            </a:ln>
          </p:spPr>
          <p:txBody>
            <a:bodyPr rot="10800000" wrap="none" lIns="115888" tIns="57150" rIns="115888" bIns="57150" anchor="ctr"/>
            <a:p>
              <a:pPr algn="ctr" defTabSz="1111250" eaLnBrk="0" hangingPunct="0">
                <a:buSzTx/>
              </a:pP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5" name="AutoShape 284"/>
            <p:cNvSpPr/>
            <p:nvPr/>
          </p:nvSpPr>
          <p:spPr>
            <a:xfrm>
              <a:off x="402" y="239"/>
              <a:ext cx="5002" cy="2691"/>
            </a:xfrm>
            <a:prstGeom prst="triangle">
              <a:avLst>
                <a:gd name="adj" fmla="val 49995"/>
              </a:avLst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 wrap="none" lIns="115888" tIns="57150" rIns="115888" bIns="57150" anchor="ctr"/>
            <a:p>
              <a:pPr algn="ctr" defTabSz="1111250" eaLnBrk="0" hangingPunct="0"/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6" name="AutoShape 285"/>
            <p:cNvSpPr/>
            <p:nvPr/>
          </p:nvSpPr>
          <p:spPr>
            <a:xfrm>
              <a:off x="5900" y="239"/>
              <a:ext cx="5002" cy="2691"/>
            </a:xfrm>
            <a:prstGeom prst="triangle">
              <a:avLst>
                <a:gd name="adj" fmla="val 49995"/>
              </a:avLst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 wrap="none" lIns="115888" tIns="57150" rIns="115888" bIns="57150" anchor="ctr"/>
            <a:p>
              <a:pPr algn="ctr" defTabSz="1111250" eaLnBrk="0" hangingPunct="0"/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7" name="Rectangle 288"/>
            <p:cNvSpPr/>
            <p:nvPr/>
          </p:nvSpPr>
          <p:spPr>
            <a:xfrm>
              <a:off x="4868" y="1065"/>
              <a:ext cx="1613" cy="480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 anchor="t">
              <a:spAutoFit/>
            </a:bodyPr>
            <a:p>
              <a:r>
                <a:rPr lang="zh-CN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组织目标</a:t>
              </a:r>
              <a:endPara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708" name="Oval 292"/>
            <p:cNvSpPr/>
            <p:nvPr/>
          </p:nvSpPr>
          <p:spPr>
            <a:xfrm>
              <a:off x="5118" y="2479"/>
              <a:ext cx="1113" cy="1078"/>
            </a:xfrm>
            <a:prstGeom prst="ellipse">
              <a:avLst/>
            </a:prstGeom>
            <a:solidFill>
              <a:srgbClr val="95B3D7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Rectangle 293"/>
            <p:cNvSpPr/>
            <p:nvPr/>
          </p:nvSpPr>
          <p:spPr>
            <a:xfrm>
              <a:off x="7454" y="1702"/>
              <a:ext cx="1608" cy="484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 anchor="t">
              <a:spAutoFit/>
            </a:bodyPr>
            <a:p>
              <a:pPr algn="ctr">
                <a:buSzTx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人事政策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710" name="Rectangle 294"/>
            <p:cNvSpPr/>
            <p:nvPr/>
          </p:nvSpPr>
          <p:spPr>
            <a:xfrm>
              <a:off x="7453" y="3749"/>
              <a:ext cx="1610" cy="480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 anchor="t">
              <a:spAutoFit/>
            </a:bodyPr>
            <a:p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组织文化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711" name="Rectangle 295"/>
            <p:cNvSpPr/>
            <p:nvPr/>
          </p:nvSpPr>
          <p:spPr>
            <a:xfrm>
              <a:off x="2500" y="1702"/>
              <a:ext cx="804" cy="484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 anchor="t">
              <a:spAutoFit/>
            </a:bodyPr>
            <a:p>
              <a:pPr algn="ctr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员工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712" name="Rectangle 296"/>
            <p:cNvSpPr/>
            <p:nvPr/>
          </p:nvSpPr>
          <p:spPr>
            <a:xfrm>
              <a:off x="1896" y="3749"/>
              <a:ext cx="2013" cy="480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 anchor="t">
              <a:spAutoFit/>
            </a:bodyPr>
            <a:p>
              <a:r>
                <a:rPr lang="zh-CN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非正式组织</a:t>
              </a:r>
              <a:endPara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713" name="Rectangle 297"/>
            <p:cNvSpPr/>
            <p:nvPr/>
          </p:nvSpPr>
          <p:spPr>
            <a:xfrm>
              <a:off x="5066" y="4446"/>
              <a:ext cx="1206" cy="484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 anchor="t">
              <a:spAutoFit/>
            </a:bodyPr>
            <a:p>
              <a:pPr algn="ctr">
                <a:buSzTx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领导者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714" name="Oval 302"/>
            <p:cNvSpPr/>
            <p:nvPr/>
          </p:nvSpPr>
          <p:spPr>
            <a:xfrm>
              <a:off x="5228" y="2585"/>
              <a:ext cx="890" cy="863"/>
            </a:xfrm>
            <a:prstGeom prst="ellipse">
              <a:avLst/>
            </a:prstGeom>
            <a:solidFill>
              <a:srgbClr val="95B3D7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347"/>
          <p:cNvSpPr/>
          <p:nvPr/>
        </p:nvSpPr>
        <p:spPr>
          <a:xfrm>
            <a:off x="2201863" y="1296988"/>
            <a:ext cx="518477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四、人力资源管理面临的挑战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-1484312" y="1873250"/>
            <a:ext cx="9429750" cy="4432300"/>
            <a:chOff x="0" y="0"/>
            <a:chExt cx="14857" cy="6980"/>
          </a:xfrm>
        </p:grpSpPr>
        <p:sp>
          <p:nvSpPr>
            <p:cNvPr id="30723" name="AutoShape 32"/>
            <p:cNvSpPr/>
            <p:nvPr/>
          </p:nvSpPr>
          <p:spPr>
            <a:xfrm>
              <a:off x="5243" y="4389"/>
              <a:ext cx="7585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4" name="Text Box 48"/>
            <p:cNvSpPr txBox="1"/>
            <p:nvPr/>
          </p:nvSpPr>
          <p:spPr>
            <a:xfrm>
              <a:off x="5530" y="4535"/>
              <a:ext cx="9327" cy="62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zh-CN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组织重新设计的挑战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25" name="AutoShape 11"/>
            <p:cNvSpPr/>
            <p:nvPr/>
          </p:nvSpPr>
          <p:spPr>
            <a:xfrm>
              <a:off x="5461" y="3136"/>
              <a:ext cx="7583" cy="8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6" name="AutoShape 2"/>
            <p:cNvSpPr/>
            <p:nvPr/>
          </p:nvSpPr>
          <p:spPr>
            <a:xfrm rot="5400000">
              <a:off x="-433" y="1166"/>
              <a:ext cx="5504" cy="4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10736" y="10800"/>
                  </a:moveTo>
                  <a:cubicBezTo>
                    <a:pt x="10736" y="10764"/>
                    <a:pt x="10764" y="10736"/>
                    <a:pt x="10800" y="10736"/>
                  </a:cubicBezTo>
                  <a:cubicBezTo>
                    <a:pt x="10835" y="10735"/>
                    <a:pt x="10863" y="10764"/>
                    <a:pt x="10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36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E0F1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30727" name="AutoShape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413" y="0"/>
              <a:ext cx="2871" cy="69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8" name="Text Box 27"/>
            <p:cNvSpPr txBox="1"/>
            <p:nvPr/>
          </p:nvSpPr>
          <p:spPr>
            <a:xfrm rot="5400000">
              <a:off x="201" y="1783"/>
              <a:ext cx="6711" cy="3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0729" name="Group 28"/>
            <p:cNvGrpSpPr/>
            <p:nvPr/>
          </p:nvGrpSpPr>
          <p:grpSpPr>
            <a:xfrm>
              <a:off x="4938" y="3179"/>
              <a:ext cx="788" cy="790"/>
              <a:chOff x="0" y="0"/>
              <a:chExt cx="526" cy="526"/>
            </a:xfrm>
          </p:grpSpPr>
          <p:sp>
            <p:nvSpPr>
              <p:cNvPr id="30730" name="Oval 6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1" name="Oval 7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2" name="Oval 8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3" name="Oval 9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4" name="Oval 10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35" name="AutoShape 11"/>
            <p:cNvSpPr/>
            <p:nvPr/>
          </p:nvSpPr>
          <p:spPr>
            <a:xfrm>
              <a:off x="5306" y="1941"/>
              <a:ext cx="7583" cy="8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0736" name="Group 35"/>
            <p:cNvGrpSpPr/>
            <p:nvPr/>
          </p:nvGrpSpPr>
          <p:grpSpPr>
            <a:xfrm>
              <a:off x="4724" y="1966"/>
              <a:ext cx="789" cy="790"/>
              <a:chOff x="0" y="0"/>
              <a:chExt cx="526" cy="526"/>
            </a:xfrm>
          </p:grpSpPr>
          <p:sp>
            <p:nvSpPr>
              <p:cNvPr id="30737" name="Oval 13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8" name="Oval 14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9" name="Oval 15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0" name="Oval 16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1" name="Oval 17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42" name="AutoShape 18"/>
            <p:cNvSpPr/>
            <p:nvPr/>
          </p:nvSpPr>
          <p:spPr>
            <a:xfrm>
              <a:off x="4851" y="794"/>
              <a:ext cx="7582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0743" name="Group 42"/>
            <p:cNvGrpSpPr/>
            <p:nvPr/>
          </p:nvGrpSpPr>
          <p:grpSpPr>
            <a:xfrm>
              <a:off x="4269" y="819"/>
              <a:ext cx="789" cy="790"/>
              <a:chOff x="0" y="0"/>
              <a:chExt cx="526" cy="526"/>
            </a:xfrm>
          </p:grpSpPr>
          <p:sp>
            <p:nvSpPr>
              <p:cNvPr id="30744" name="Oval 20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5" name="Oval 21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6" name="Oval 22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7" name="Oval 23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8" name="Oval 24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49" name="Group 48"/>
            <p:cNvGrpSpPr/>
            <p:nvPr/>
          </p:nvGrpSpPr>
          <p:grpSpPr>
            <a:xfrm>
              <a:off x="4689" y="4424"/>
              <a:ext cx="789" cy="790"/>
              <a:chOff x="0" y="0"/>
              <a:chExt cx="526" cy="526"/>
            </a:xfrm>
          </p:grpSpPr>
          <p:sp>
            <p:nvSpPr>
              <p:cNvPr id="30750" name="Oval 27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1" name="Oval 28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2" name="Oval 29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3" name="Oval 30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4" name="Oval 31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55" name="AutoShape 32"/>
            <p:cNvSpPr/>
            <p:nvPr/>
          </p:nvSpPr>
          <p:spPr>
            <a:xfrm>
              <a:off x="4666" y="5629"/>
              <a:ext cx="7585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0756" name="Group 55"/>
            <p:cNvGrpSpPr/>
            <p:nvPr/>
          </p:nvGrpSpPr>
          <p:grpSpPr>
            <a:xfrm>
              <a:off x="4085" y="5657"/>
              <a:ext cx="789" cy="790"/>
              <a:chOff x="0" y="0"/>
              <a:chExt cx="526" cy="526"/>
            </a:xfrm>
          </p:grpSpPr>
          <p:sp>
            <p:nvSpPr>
              <p:cNvPr id="30757" name="Oval 34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8" name="Oval 35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9" name="Oval 36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60" name="Oval 37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61" name="Oval 38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62" name="Text Box 40"/>
            <p:cNvSpPr txBox="1"/>
            <p:nvPr/>
          </p:nvSpPr>
          <p:spPr>
            <a:xfrm>
              <a:off x="4394" y="904"/>
              <a:ext cx="489" cy="5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63" name="Text Box 41"/>
            <p:cNvSpPr txBox="1"/>
            <p:nvPr/>
          </p:nvSpPr>
          <p:spPr>
            <a:xfrm>
              <a:off x="4869" y="2076"/>
              <a:ext cx="489" cy="5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64" name="Text Box 42"/>
            <p:cNvSpPr txBox="1"/>
            <p:nvPr/>
          </p:nvSpPr>
          <p:spPr>
            <a:xfrm>
              <a:off x="5082" y="3287"/>
              <a:ext cx="490" cy="5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65" name="Text Box 43"/>
            <p:cNvSpPr txBox="1"/>
            <p:nvPr/>
          </p:nvSpPr>
          <p:spPr>
            <a:xfrm>
              <a:off x="4834" y="4534"/>
              <a:ext cx="489" cy="5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66" name="Text Box 44"/>
            <p:cNvSpPr txBox="1"/>
            <p:nvPr/>
          </p:nvSpPr>
          <p:spPr>
            <a:xfrm>
              <a:off x="4217" y="5769"/>
              <a:ext cx="489" cy="5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67" name="Text Box 45"/>
            <p:cNvSpPr txBox="1"/>
            <p:nvPr/>
          </p:nvSpPr>
          <p:spPr>
            <a:xfrm>
              <a:off x="5182" y="930"/>
              <a:ext cx="7521" cy="62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zh-CN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全球化的挑战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68" name="Text Box 46"/>
            <p:cNvSpPr txBox="1"/>
            <p:nvPr/>
          </p:nvSpPr>
          <p:spPr>
            <a:xfrm>
              <a:off x="5605" y="2075"/>
              <a:ext cx="8154" cy="62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zh-CN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技术进步的挑战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69" name="Text Box 47"/>
            <p:cNvSpPr txBox="1"/>
            <p:nvPr/>
          </p:nvSpPr>
          <p:spPr>
            <a:xfrm>
              <a:off x="5805" y="3230"/>
              <a:ext cx="7921" cy="62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变化管理的挑战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70" name="Text Box 48"/>
            <p:cNvSpPr txBox="1"/>
            <p:nvPr/>
          </p:nvSpPr>
          <p:spPr>
            <a:xfrm>
              <a:off x="4952" y="5775"/>
              <a:ext cx="9329" cy="62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zh-CN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成本抑制的挑战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425766" y="1897376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6082" name="组合 2"/>
          <p:cNvGrpSpPr/>
          <p:nvPr/>
        </p:nvGrpSpPr>
        <p:grpSpPr>
          <a:xfrm>
            <a:off x="5527675" y="4703763"/>
            <a:ext cx="3744913" cy="2430462"/>
            <a:chOff x="8705" y="7407"/>
            <a:chExt cx="5898" cy="3828"/>
          </a:xfrm>
        </p:grpSpPr>
        <p:pic>
          <p:nvPicPr>
            <p:cNvPr id="46083" name="图片 1" descr="u=3163082589,897364512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867"/>
            <a:stretch>
              <a:fillRect/>
            </a:stretch>
          </p:blipFill>
          <p:spPr>
            <a:xfrm>
              <a:off x="8705" y="7407"/>
              <a:ext cx="5898" cy="38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4" name="文本框 5"/>
            <p:cNvSpPr txBox="1"/>
            <p:nvPr/>
          </p:nvSpPr>
          <p:spPr>
            <a:xfrm>
              <a:off x="10366" y="9611"/>
              <a:ext cx="3817" cy="10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>
                  <a:solidFill>
                    <a:srgbClr val="376092"/>
                  </a:solidFill>
                  <a:latin typeface="楷体" panose="02010609060101010101" charset="-122"/>
                  <a:ea typeface="楷体" panose="02010609060101010101" charset="-122"/>
                </a:rPr>
                <a:t>日照职业技术学院</a:t>
              </a:r>
              <a:endParaRPr lang="zh-CN" altLang="en-US" sz="2000">
                <a:solidFill>
                  <a:srgbClr val="376092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>
                  <a:solidFill>
                    <a:srgbClr val="376092"/>
                  </a:solidFill>
                  <a:latin typeface="Yu Gothic UI Semibold" panose="020B0700000000000000" charset="-128"/>
                  <a:ea typeface="Yu Gothic UI Semibold" panose="020B0700000000000000" charset="-128"/>
                </a:rPr>
                <a:t> Rizhao Polytechnic</a:t>
              </a:r>
              <a:endParaRPr lang="en-US" altLang="zh-CN">
                <a:solidFill>
                  <a:srgbClr val="376092"/>
                </a:solidFill>
                <a:latin typeface="Yu Gothic UI Semibold" panose="020B0700000000000000" charset="-128"/>
                <a:ea typeface="Yu Gothic UI Semibold" panose="020B0700000000000000" charset="-128"/>
              </a:endParaRP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WPS 演示</Application>
  <PresentationFormat/>
  <Paragraphs>94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Times New Roman</vt:lpstr>
      <vt:lpstr>华文新魏</vt:lpstr>
      <vt:lpstr>黑体</vt:lpstr>
      <vt:lpstr>HY헤드라인M</vt:lpstr>
      <vt:lpstr>Malgun Gothic</vt:lpstr>
      <vt:lpstr>GulimChe</vt:lpstr>
      <vt:lpstr>微软雅黑</vt:lpstr>
      <vt:lpstr>Arial Unicode MS</vt:lpstr>
      <vt:lpstr>方正粗黑宋简体</vt:lpstr>
      <vt:lpstr>楷体</vt:lpstr>
      <vt:lpstr>等线 Light</vt:lpstr>
      <vt:lpstr>微软雅黑 Light</vt:lpstr>
      <vt:lpstr>Yu Gothic UI Semibold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158</cp:revision>
  <dcterms:created xsi:type="dcterms:W3CDTF">2019-05-08T01:04:55Z</dcterms:created>
  <dcterms:modified xsi:type="dcterms:W3CDTF">2019-05-15T11:09:03Z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