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423" r:id="rId4"/>
    <p:sldId id="412" r:id="rId6"/>
    <p:sldId id="413" r:id="rId7"/>
    <p:sldId id="408" r:id="rId8"/>
    <p:sldId id="466" r:id="rId9"/>
    <p:sldId id="464" r:id="rId10"/>
    <p:sldId id="467" r:id="rId11"/>
    <p:sldId id="468" r:id="rId12"/>
    <p:sldId id="469" r:id="rId13"/>
    <p:sldId id="470" r:id="rId14"/>
    <p:sldId id="473" r:id="rId15"/>
    <p:sldId id="474" r:id="rId16"/>
    <p:sldId id="475" r:id="rId17"/>
    <p:sldId id="476" r:id="rId18"/>
    <p:sldId id="477" r:id="rId19"/>
    <p:sldId id="480" r:id="rId20"/>
    <p:sldId id="481" r:id="rId21"/>
    <p:sldId id="482" r:id="rId22"/>
    <p:sldId id="483" r:id="rId23"/>
    <p:sldId id="484" r:id="rId24"/>
    <p:sldId id="485" r:id="rId25"/>
    <p:sldId id="487" r:id="rId26"/>
    <p:sldId id="488" r:id="rId27"/>
    <p:sldId id="489" r:id="rId28"/>
    <p:sldId id="414" r:id="rId29"/>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95B5"/>
    <a:srgbClr val="8ABC1E"/>
    <a:srgbClr val="F6F6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1" autoAdjust="0"/>
    <p:restoredTop sz="94660"/>
  </p:normalViewPr>
  <p:slideViewPr>
    <p:cSldViewPr>
      <p:cViewPr varScale="1">
        <p:scale>
          <a:sx n="88" d="100"/>
          <a:sy n="88" d="100"/>
        </p:scale>
        <p:origin x="888" y="78"/>
      </p:cViewPr>
      <p:guideLst>
        <p:guide orient="horz" pos="1670"/>
        <p:guide pos="2884"/>
      </p:guideLst>
    </p:cSldViewPr>
  </p:slideViewPr>
  <p:notesTextViewPr>
    <p:cViewPr>
      <p:scale>
        <a:sx n="100" d="100"/>
        <a:sy n="100" d="100"/>
      </p:scale>
      <p:origin x="0" y="0"/>
    </p:cViewPr>
  </p:notesTextViewPr>
  <p:sorterViewPr>
    <p:cViewPr>
      <p:scale>
        <a:sx n="20" d="100"/>
        <a:sy n="2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5088"/>
          </a:xfrm>
          <a:prstGeom prst="rect">
            <a:avLst/>
          </a:prstGeom>
        </p:spPr>
        <p:txBody>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7"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1000"/>
            <a:ext cx="1575156" cy="156713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2"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39"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3"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495"/>
            <a:ext cx="2781001" cy="1761007"/>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496"/>
            <a:ext cx="2492669" cy="1538855"/>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30139"/>
            <a:ext cx="5200618" cy="1324165"/>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1139"/>
            <a:ext cx="3411485" cy="2146513"/>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754"/>
            <a:ext cx="1136015" cy="1832168"/>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556"/>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4134"/>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菱形 6"/>
          <p:cNvSpPr/>
          <p:nvPr userDrawn="1"/>
        </p:nvSpPr>
        <p:spPr>
          <a:xfrm>
            <a:off x="1012598" y="466872"/>
            <a:ext cx="251220" cy="251298"/>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 name="矩形 7"/>
          <p:cNvSpPr/>
          <p:nvPr userDrawn="1"/>
        </p:nvSpPr>
        <p:spPr>
          <a:xfrm>
            <a:off x="1" y="0"/>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9" name="任意多边形: 形状 8"/>
          <p:cNvSpPr/>
          <p:nvPr userDrawn="1"/>
        </p:nvSpPr>
        <p:spPr>
          <a:xfrm>
            <a:off x="383947" y="1"/>
            <a:ext cx="1257302" cy="686012"/>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0" name="菱形 9"/>
          <p:cNvSpPr/>
          <p:nvPr userDrawn="1"/>
        </p:nvSpPr>
        <p:spPr>
          <a:xfrm>
            <a:off x="383948" y="167023"/>
            <a:ext cx="466159" cy="466303"/>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1" name="矩形 10"/>
          <p:cNvSpPr/>
          <p:nvPr userDrawn="1"/>
        </p:nvSpPr>
        <p:spPr>
          <a:xfrm>
            <a:off x="1" y="5085728"/>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2.png"/><Relationship Id="rId3" Type="http://schemas.openxmlformats.org/officeDocument/2006/relationships/tags" Target="../tags/tag1.xml"/><Relationship Id="rId2" Type="http://schemas.microsoft.com/office/2007/relationships/hdphoto" Target="../media/hdphoto1.wdp"/><Relationship Id="rId11" Type="http://schemas.openxmlformats.org/officeDocument/2006/relationships/notesSlide" Target="../notesSlides/notesSlide1.xml"/><Relationship Id="rId10" Type="http://schemas.openxmlformats.org/officeDocument/2006/relationships/slideLayout" Target="../slideLayouts/slideLayout2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1.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1.xml"/><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1.xml"/><Relationship Id="rId2" Type="http://schemas.openxmlformats.org/officeDocument/2006/relationships/image" Target="../media/image25.jpe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1.xml"/><Relationship Id="rId2" Type="http://schemas.openxmlformats.org/officeDocument/2006/relationships/image" Target="../media/image25.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1.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1.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1.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image" Target="../media/image5.png"/><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microsoft.com/office/2007/relationships/hdphoto" Target="../media/hdphoto5.wdp"/><Relationship Id="rId7" Type="http://schemas.openxmlformats.org/officeDocument/2006/relationships/image" Target="../media/image10.png"/><Relationship Id="rId6" Type="http://schemas.openxmlformats.org/officeDocument/2006/relationships/image" Target="../media/image9.jpeg"/><Relationship Id="rId5" Type="http://schemas.microsoft.com/office/2007/relationships/hdphoto" Target="../media/hdphoto4.wdp"/><Relationship Id="rId4" Type="http://schemas.openxmlformats.org/officeDocument/2006/relationships/image" Target="../media/image8.png"/><Relationship Id="rId3" Type="http://schemas.microsoft.com/office/2007/relationships/hdphoto" Target="../media/hdphoto3.wdp"/><Relationship Id="rId2" Type="http://schemas.openxmlformats.org/officeDocument/2006/relationships/image" Target="../media/image7.png"/><Relationship Id="rId11" Type="http://schemas.openxmlformats.org/officeDocument/2006/relationships/slideLayout" Target="../slideLayouts/slideLayout18.xml"/><Relationship Id="rId10" Type="http://schemas.openxmlformats.org/officeDocument/2006/relationships/image" Target="../media/image12.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3.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image" Target="../media/image14.jpe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flipH="1">
            <a:off x="240" y="3298296"/>
            <a:ext cx="2377576" cy="1296244"/>
            <a:chOff x="5917424" y="3435846"/>
            <a:chExt cx="3226576" cy="1707654"/>
          </a:xfrm>
        </p:grpSpPr>
        <p:pic>
          <p:nvPicPr>
            <p:cNvPr id="6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组合 70"/>
          <p:cNvGrpSpPr/>
          <p:nvPr/>
        </p:nvGrpSpPr>
        <p:grpSpPr>
          <a:xfrm>
            <a:off x="6371503" y="3108674"/>
            <a:ext cx="2848007" cy="1507296"/>
            <a:chOff x="5917422" y="3435846"/>
            <a:chExt cx="3226578" cy="1707654"/>
          </a:xfrm>
        </p:grpSpPr>
        <p:pic>
          <p:nvPicPr>
            <p:cNvPr id="72"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A_图片 1"/>
          <p:cNvPicPr>
            <a:picLocks noChangeAspect="1"/>
          </p:cNvPicPr>
          <p:nvPr>
            <p:custDataLst>
              <p:tags r:id="rId3"/>
            </p:custDataLst>
          </p:nvPr>
        </p:nvPicPr>
        <p:blipFill rotWithShape="1">
          <a:blip r:embed="rId4" cstate="screen">
            <a:extLst>
              <a:ext uri="{BEBA8EAE-BF5A-486C-A8C5-ECC9F3942E4B}">
                <a14:imgProps xmlns:a14="http://schemas.microsoft.com/office/drawing/2010/main">
                  <a14:imgLayer r:embed="rId5">
                    <a14:imgEffect>
                      <a14:colorTemperature colorTemp="4419"/>
                    </a14:imgEffect>
                  </a14:imgLayer>
                </a14:imgProps>
              </a:ext>
            </a:extLst>
          </a:blip>
          <a:srcRect/>
          <a:stretch>
            <a:fillRect/>
          </a:stretch>
        </p:blipFill>
        <p:spPr>
          <a:xfrm>
            <a:off x="0" y="2386254"/>
            <a:ext cx="9156467" cy="2193737"/>
          </a:xfrm>
          <a:prstGeom prst="rect">
            <a:avLst/>
          </a:prstGeom>
          <a:effectLst>
            <a:reflection blurRad="6350" stA="52000" endA="300" endPos="35000" dir="5400000" sy="-100000" algn="bl" rotWithShape="0"/>
          </a:effectLst>
        </p:spPr>
      </p:pic>
      <p:sp>
        <p:nvSpPr>
          <p:cNvPr id="82" name="TextBox 81"/>
          <p:cNvSpPr txBox="1"/>
          <p:nvPr/>
        </p:nvSpPr>
        <p:spPr>
          <a:xfrm>
            <a:off x="2062159" y="1260258"/>
            <a:ext cx="5032147" cy="1477584"/>
          </a:xfrm>
          <a:prstGeom prst="rect">
            <a:avLst/>
          </a:prstGeom>
          <a:noFill/>
        </p:spPr>
        <p:txBody>
          <a:bodyPr wrap="none" rtlCol="0">
            <a:spAutoFit/>
          </a:bodyPr>
          <a:lstStyle/>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建设工程管理专业</a:t>
            </a:r>
            <a:endParaRPr lang="en-US" altLang="zh-CN" sz="4500" b="1" kern="15000" spc="225" dirty="0" smtClean="0">
              <a:solidFill>
                <a:srgbClr val="2C95B5"/>
              </a:solidFill>
              <a:latin typeface="微软雅黑" panose="020B0503020204020204" pitchFamily="34" charset="-122"/>
              <a:ea typeface="微软雅黑" panose="020B0503020204020204" pitchFamily="34" charset="-122"/>
            </a:endParaRPr>
          </a:p>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教学资源库</a:t>
            </a:r>
            <a:endParaRPr lang="zh-CN" altLang="en-US" sz="4500" b="1" kern="15000" spc="225" dirty="0">
              <a:solidFill>
                <a:srgbClr val="2C95B5"/>
              </a:solidFill>
              <a:latin typeface="微软雅黑" panose="020B0503020204020204" pitchFamily="34" charset="-122"/>
              <a:ea typeface="微软雅黑" panose="020B0503020204020204" pitchFamily="34" charset="-122"/>
            </a:endParaRPr>
          </a:p>
        </p:txBody>
      </p:sp>
      <p:sp>
        <p:nvSpPr>
          <p:cNvPr id="16" name="PA_矩形 2"/>
          <p:cNvSpPr/>
          <p:nvPr>
            <p:custDataLst>
              <p:tags r:id="rId6"/>
            </p:custDataLst>
          </p:nvPr>
        </p:nvSpPr>
        <p:spPr>
          <a:xfrm flipV="1">
            <a:off x="243" y="4594540"/>
            <a:ext cx="9141173" cy="55054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5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二、吊具</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13385" y="1278255"/>
            <a:ext cx="8375650" cy="645160"/>
          </a:xfrm>
          <a:prstGeom prst="rect">
            <a:avLst/>
          </a:prstGeom>
        </p:spPr>
        <p:txBody>
          <a:bodyPr wrap="square">
            <a:spAutoFit/>
          </a:bodyPr>
          <a:p>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起吊</a:t>
            </a:r>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扁担</a:t>
            </a:r>
            <a:endPar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用途</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：起吊、安装过程平衡构件受力。主要材料：</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槽钢、</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厚钢板。</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http://p3.so.qhmsg.com/t0116d3f0ec7cca5818.jpg"/>
          <p:cNvPicPr/>
          <p:nvPr/>
        </p:nvPicPr>
        <p:blipFill>
          <a:blip r:embed="rId2">
            <a:extLst>
              <a:ext uri="{28A0092B-C50C-407E-A947-70E740481C1C}">
                <a14:useLocalDpi xmlns:a14="http://schemas.microsoft.com/office/drawing/2010/main" val="0"/>
              </a:ext>
            </a:extLst>
          </a:blip>
          <a:srcRect b="17263"/>
          <a:stretch>
            <a:fillRect/>
          </a:stretch>
        </p:blipFill>
        <p:spPr>
          <a:xfrm>
            <a:off x="413385" y="2023745"/>
            <a:ext cx="3897630" cy="3060065"/>
          </a:xfrm>
          <a:prstGeom prst="rect">
            <a:avLst/>
          </a:prstGeom>
          <a:noFill/>
          <a:ln>
            <a:noFill/>
          </a:ln>
        </p:spPr>
      </p:pic>
      <p:pic>
        <p:nvPicPr>
          <p:cNvPr id="6" name="图片 5" descr="IMG_5625"/>
          <p:cNvPicPr/>
          <p:nvPr/>
        </p:nvPicPr>
        <p:blipFill>
          <a:blip r:embed="rId3"/>
          <a:srcRect l="15103" r="20766" b="13734"/>
          <a:stretch>
            <a:fillRect/>
          </a:stretch>
        </p:blipFill>
        <p:spPr>
          <a:xfrm>
            <a:off x="5425621" y="2023765"/>
            <a:ext cx="3161483" cy="30591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二、吊具</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13385" y="1278255"/>
            <a:ext cx="8375650" cy="645160"/>
          </a:xfrm>
          <a:prstGeom prst="rect">
            <a:avLst/>
          </a:prstGeom>
        </p:spPr>
        <p:txBody>
          <a:bodyPr wrap="square">
            <a:spAutoFit/>
          </a:bodyPr>
          <a:p>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起吊</a:t>
            </a:r>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扁担</a:t>
            </a:r>
            <a:endPar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用途</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：起吊、安装过程平衡构件受力。主要材料：</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槽钢、</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厚钢板。</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http://p3.so.qhmsg.com/t0116d3f0ec7cca5818.jpg"/>
          <p:cNvPicPr/>
          <p:nvPr/>
        </p:nvPicPr>
        <p:blipFill>
          <a:blip r:embed="rId2">
            <a:extLst>
              <a:ext uri="{28A0092B-C50C-407E-A947-70E740481C1C}">
                <a14:useLocalDpi xmlns:a14="http://schemas.microsoft.com/office/drawing/2010/main" val="0"/>
              </a:ext>
            </a:extLst>
          </a:blip>
          <a:srcRect b="17263"/>
          <a:stretch>
            <a:fillRect/>
          </a:stretch>
        </p:blipFill>
        <p:spPr>
          <a:xfrm>
            <a:off x="413385" y="2023745"/>
            <a:ext cx="3897630" cy="3060065"/>
          </a:xfrm>
          <a:prstGeom prst="rect">
            <a:avLst/>
          </a:prstGeom>
          <a:noFill/>
          <a:ln>
            <a:noFill/>
          </a:ln>
        </p:spPr>
      </p:pic>
      <p:pic>
        <p:nvPicPr>
          <p:cNvPr id="6" name="图片 5" descr="IMG_5625"/>
          <p:cNvPicPr/>
          <p:nvPr/>
        </p:nvPicPr>
        <p:blipFill>
          <a:blip r:embed="rId3"/>
          <a:srcRect l="15103" r="20766" b="13734"/>
          <a:stretch>
            <a:fillRect/>
          </a:stretch>
        </p:blipFill>
        <p:spPr>
          <a:xfrm>
            <a:off x="5425621" y="2023765"/>
            <a:ext cx="3161483" cy="30591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二、吊具</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13385" y="1278255"/>
            <a:ext cx="8375650" cy="645160"/>
          </a:xfrm>
          <a:prstGeom prst="rect">
            <a:avLst/>
          </a:prstGeom>
        </p:spPr>
        <p:txBody>
          <a:bodyPr wrap="square">
            <a:spAutoFit/>
          </a:bodyPr>
          <a:p>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专用吊</a:t>
            </a:r>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件</a:t>
            </a:r>
            <a:endPar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吊</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件用途：受力主要机械、联系构件与起重机械之间受力</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5" name="图片 1199111" descr="圆头吊钉"/>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9930" y="2256790"/>
            <a:ext cx="3308350" cy="27349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43" descr="PSH-Precast"/>
          <p:cNvPicPr/>
          <p:nvPr/>
        </p:nvPicPr>
        <p:blipFill>
          <a:blip r:embed="rId3"/>
          <a:srcRect l="5106" r="4637"/>
          <a:stretch>
            <a:fillRect/>
          </a:stretch>
        </p:blipFill>
        <p:spPr>
          <a:xfrm>
            <a:off x="139700" y="2256790"/>
            <a:ext cx="5650230" cy="28047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二、吊具</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pic>
        <p:nvPicPr>
          <p:cNvPr id="102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 y="2042795"/>
            <a:ext cx="2935605" cy="20840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75" y="2033270"/>
            <a:ext cx="3094355" cy="20935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8530" y="2042795"/>
            <a:ext cx="3176270" cy="2084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二、吊具</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299720" y="1967230"/>
            <a:ext cx="3771900" cy="1337945"/>
          </a:xfrm>
          <a:prstGeom prst="rect">
            <a:avLst/>
          </a:prstGeom>
        </p:spPr>
        <p:txBody>
          <a:bodyPr wrap="square">
            <a:spAutoFit/>
          </a:bodyPr>
          <a:p>
            <a:pPr>
              <a:lnSpc>
                <a:spcPct val="150000"/>
              </a:lnSpc>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手拉</a:t>
            </a:r>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葫芦</a:t>
            </a:r>
            <a:endPar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用途</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：调节起吊过程中水平。</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主要材料：自行采购即可。</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http://img.atobo.com/ProductImg/Sell_Buy/1/6/0/5/845/1605845/Big/2008_3_31_13_18_21_2277.jpg"/>
          <p:cNvPicPr/>
          <p:nvPr/>
        </p:nvPicPr>
        <p:blipFill>
          <a:blip r:embed="rId2" cstate="print">
            <a:extLst>
              <a:ext uri="{28A0092B-C50C-407E-A947-70E740481C1C}">
                <a14:useLocalDpi xmlns:a14="http://schemas.microsoft.com/office/drawing/2010/main" val="0"/>
              </a:ext>
            </a:extLst>
          </a:blip>
          <a:srcRect/>
          <a:stretch>
            <a:fillRect/>
          </a:stretch>
        </p:blipFill>
        <p:spPr>
          <a:xfrm>
            <a:off x="4925695" y="1444625"/>
            <a:ext cx="3044825" cy="3622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二、吊具</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299720" y="1967230"/>
            <a:ext cx="3771900" cy="1337945"/>
          </a:xfrm>
          <a:prstGeom prst="rect">
            <a:avLst/>
          </a:prstGeom>
        </p:spPr>
        <p:txBody>
          <a:bodyPr wrap="square">
            <a:spAutoFit/>
          </a:bodyPr>
          <a:p>
            <a:pPr>
              <a:lnSpc>
                <a:spcPct val="150000"/>
              </a:lnSpc>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手拉</a:t>
            </a:r>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葫芦</a:t>
            </a:r>
            <a:endParaRPr lang="en-US" altLang="zh-CN"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用途</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：调节起吊过程中水平。</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主要材料：自行采购即可。</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http://img.atobo.com/ProductImg/Sell_Buy/1/6/0/5/845/1605845/Big/2008_3_31_13_18_21_2277.jpg"/>
          <p:cNvPicPr/>
          <p:nvPr/>
        </p:nvPicPr>
        <p:blipFill>
          <a:blip r:embed="rId2" cstate="print">
            <a:extLst>
              <a:ext uri="{28A0092B-C50C-407E-A947-70E740481C1C}">
                <a14:useLocalDpi xmlns:a14="http://schemas.microsoft.com/office/drawing/2010/main" val="0"/>
              </a:ext>
            </a:extLst>
          </a:blip>
          <a:srcRect/>
          <a:stretch>
            <a:fillRect/>
          </a:stretch>
        </p:blipFill>
        <p:spPr>
          <a:xfrm>
            <a:off x="4925695" y="1444625"/>
            <a:ext cx="3044825" cy="3622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082675" y="79248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三、预制构件进场验收</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0175" y="1335405"/>
            <a:ext cx="4249420" cy="2999740"/>
          </a:xfrm>
          <a:prstGeom prst="rect">
            <a:avLst/>
          </a:prstGeom>
        </p:spPr>
        <p:txBody>
          <a:bodyPr wrap="square">
            <a:spAutoFit/>
          </a:bodyPr>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预制构件进场首先检查构件合格证并附构件出厂混凝土同条件抗压强度报告。</a:t>
            </a:r>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预制构件进场检查构件标识是否准确、齐全。</a:t>
            </a:r>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①型号标识：类别、连接方式、混凝土强度等级、尺寸。</a:t>
            </a:r>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②安装标识：构件位置、连接位置。</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2" descr="IMG_20150526_083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0" y="625475"/>
            <a:ext cx="2864485" cy="22491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图片 3" descr="IMG_20150526_0841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2874645"/>
            <a:ext cx="2864485" cy="22466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4479290" y="4045903"/>
            <a:ext cx="1597025" cy="67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lvl="0" defTabSz="914400" fontAlgn="base">
              <a:spcBef>
                <a:spcPct val="0"/>
              </a:spcBef>
              <a:spcAft>
                <a:spcPct val="0"/>
              </a:spcAft>
            </a:pPr>
            <a:r>
              <a:rPr kumimoji="0" lang="en-US" altLang="zh-CN"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kumimoji="0" lang="zh-CN" altLang="en-US"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墙板高度验收 </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lang="zh-CN" altLang="zh-CN" sz="1000" dirty="0"/>
              <a:t> </a:t>
            </a:r>
            <a:endParaRPr kumimoji="0" lang="zh-CN" alt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文本框 6"/>
          <p:cNvSpPr txBox="1"/>
          <p:nvPr/>
        </p:nvSpPr>
        <p:spPr>
          <a:xfrm>
            <a:off x="4696460" y="1720215"/>
            <a:ext cx="1166495" cy="645160"/>
          </a:xfrm>
          <a:prstGeom prst="rect">
            <a:avLst/>
          </a:prstGeom>
          <a:noFill/>
        </p:spPr>
        <p:txBody>
          <a:bodyPr wrap="square" rtlCol="0" anchor="t">
            <a:spAutoFit/>
          </a:bodyPr>
          <a:p>
            <a:r>
              <a:rPr lang="zh-CN" altLang="en-US" b="1"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墙板对角尺寸验收</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082675" y="79248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三、预制构件进场验收</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6" name="Rectangle 7"/>
          <p:cNvSpPr>
            <a:spLocks noChangeArrowheads="1"/>
          </p:cNvSpPr>
          <p:nvPr/>
        </p:nvSpPr>
        <p:spPr bwMode="auto">
          <a:xfrm>
            <a:off x="4135120" y="4241800"/>
            <a:ext cx="393509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lvl="0" defTabSz="914400" fontAlgn="base">
              <a:spcBef>
                <a:spcPct val="0"/>
              </a:spcBef>
              <a:spcAft>
                <a:spcPct val="0"/>
              </a:spcAft>
            </a:pPr>
            <a:r>
              <a:rPr kumimoji="0" lang="en-US" altLang="zh-CN"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kumimoji="0" lang="zh-CN" altLang="en-US"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墙板门窗洞口尺寸验收</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lvl="0" defTabSz="914400" fontAlgn="base">
              <a:spcBef>
                <a:spcPct val="0"/>
              </a:spcBef>
              <a:spcAft>
                <a:spcPct val="0"/>
              </a:spcAft>
            </a:pPr>
            <a:r>
              <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endParaRPr kumimoji="0" lang="zh-CN" alt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文本框 6"/>
          <p:cNvSpPr txBox="1"/>
          <p:nvPr/>
        </p:nvSpPr>
        <p:spPr>
          <a:xfrm>
            <a:off x="1270000" y="4241800"/>
            <a:ext cx="2226945" cy="368300"/>
          </a:xfrm>
          <a:prstGeom prst="rect">
            <a:avLst/>
          </a:prstGeom>
          <a:noFill/>
        </p:spPr>
        <p:txBody>
          <a:bodyPr wrap="square" rtlCol="0" anchor="t">
            <a:spAutoFit/>
          </a:bodyPr>
          <a:p>
            <a:r>
              <a:rPr lang="zh-CN" altLang="zh-CN" b="1" dirty="0">
                <a:latin typeface="微软雅黑" panose="020B0503020204020204" pitchFamily="34" charset="-122"/>
                <a:ea typeface="微软雅黑" panose="020B0503020204020204" pitchFamily="34" charset="-122"/>
                <a:sym typeface="+mn-ea"/>
              </a:rPr>
              <a:t>墙板平整度验收</a:t>
            </a:r>
            <a:endParaRPr lang="zh-CN" altLang="en-US" b="1">
              <a:latin typeface="微软雅黑" panose="020B0503020204020204" pitchFamily="34" charset="-122"/>
              <a:ea typeface="微软雅黑" panose="020B0503020204020204" pitchFamily="34" charset="-122"/>
            </a:endParaRPr>
          </a:p>
        </p:txBody>
      </p:sp>
      <p:pic>
        <p:nvPicPr>
          <p:cNvPr id="2050" name="图片 4" descr="IMG_20150526_084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451610"/>
            <a:ext cx="3391535" cy="2665095"/>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5" descr="IMG_20150526_0838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 y="1451610"/>
            <a:ext cx="3699510" cy="2595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1082675" y="79248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三、预制构件进场验收</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30175" y="1335405"/>
            <a:ext cx="4249420" cy="2999740"/>
          </a:xfrm>
          <a:prstGeom prst="rect">
            <a:avLst/>
          </a:prstGeom>
        </p:spPr>
        <p:txBody>
          <a:bodyPr wrap="square">
            <a:spAutoFit/>
          </a:bodyPr>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预制构件进场首先检查构件合格证并附构件出厂混凝土同条件抗压强度报告。</a:t>
            </a:r>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预制构件进场检查构件标识是否准确、齐全。</a:t>
            </a:r>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①型号标识：类别、连接方式、混凝土强度等级、尺寸。</a:t>
            </a:r>
            <a:endParaRPr lang="zh-CN"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②安装标识：构件位置、连接位置。</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2" descr="IMG_20150526_083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0" y="625475"/>
            <a:ext cx="2864485" cy="22491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图片 3" descr="IMG_20150526_0841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2874645"/>
            <a:ext cx="2864485" cy="22466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4479290" y="4045903"/>
            <a:ext cx="1597025" cy="67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lvl="0" defTabSz="914400" fontAlgn="base">
              <a:spcBef>
                <a:spcPct val="0"/>
              </a:spcBef>
              <a:spcAft>
                <a:spcPct val="0"/>
              </a:spcAft>
            </a:pPr>
            <a:r>
              <a:rPr kumimoji="0" lang="en-US" altLang="zh-CN"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kumimoji="0" lang="zh-CN" altLang="en-US"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墙板高度验收 </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000" b="0" i="0" u="none" strike="noStrike" cap="none" normalizeH="0" baseline="0" dirty="0" smtClean="0">
                <a:ln>
                  <a:noFill/>
                </a:ln>
                <a:solidFill>
                  <a:schemeClr val="tx1"/>
                </a:solidFill>
                <a:effectLst/>
                <a:latin typeface="等线" panose="02010600030101010101" charset="-122"/>
                <a:ea typeface="等线" panose="02010600030101010101" charset="-122"/>
                <a:cs typeface="Times New Roman" panose="02020603050405020304" pitchFamily="18" charset="0"/>
              </a:rPr>
              <a:t>                                                       </a:t>
            </a:r>
            <a:r>
              <a:rPr lang="zh-CN" altLang="zh-CN" sz="1000" dirty="0"/>
              <a:t> </a:t>
            </a:r>
            <a:endParaRPr kumimoji="0" lang="zh-CN" alt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文本框 6"/>
          <p:cNvSpPr txBox="1"/>
          <p:nvPr/>
        </p:nvSpPr>
        <p:spPr>
          <a:xfrm>
            <a:off x="4696460" y="1720215"/>
            <a:ext cx="1166495" cy="645160"/>
          </a:xfrm>
          <a:prstGeom prst="rect">
            <a:avLst/>
          </a:prstGeom>
          <a:noFill/>
        </p:spPr>
        <p:txBody>
          <a:bodyPr wrap="square" rtlCol="0" anchor="t">
            <a:spAutoFit/>
          </a:bodyPr>
          <a:p>
            <a:r>
              <a:rPr lang="zh-CN" altLang="en-US" b="1"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sym typeface="+mn-ea"/>
              </a:rPr>
              <a:t>墙板对角尺寸验收</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842895" y="565785"/>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三、预制构件进场验收</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53975" y="909955"/>
            <a:ext cx="4249420" cy="506730"/>
          </a:xfrm>
          <a:prstGeom prst="rect">
            <a:avLst/>
          </a:prstGeom>
        </p:spPr>
        <p:txBody>
          <a:bodyPr wrap="square">
            <a:spAutoFit/>
          </a:bodyPr>
          <a:p>
            <a:pPr>
              <a:lnSpc>
                <a:spcPct val="150000"/>
              </a:lnSpc>
            </a:pPr>
            <a:r>
              <a:rPr lang="zh-CN" altLang="zh-CN" b="1" dirty="0" smtClean="0">
                <a:ln>
                  <a:noFill/>
                </a:ln>
                <a:solidFill>
                  <a:srgbClr val="261C18"/>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预制构件质量验收项目表</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4"/>
          <p:cNvGraphicFramePr>
            <a:graphicFrameLocks noGrp="1"/>
          </p:cNvGraphicFramePr>
          <p:nvPr/>
        </p:nvGraphicFramePr>
        <p:xfrm>
          <a:off x="236220" y="1416685"/>
          <a:ext cx="8684260" cy="3703320"/>
        </p:xfrm>
        <a:graphic>
          <a:graphicData uri="http://schemas.openxmlformats.org/drawingml/2006/table">
            <a:tbl>
              <a:tblPr firstRow="1" firstCol="1" bandRow="1">
                <a:tableStyleId>{5C22544A-7EE6-4342-B048-85BDC9FD1C3A}</a:tableStyleId>
              </a:tblPr>
              <a:tblGrid>
                <a:gridCol w="1014095"/>
                <a:gridCol w="5231130"/>
                <a:gridCol w="2439035"/>
              </a:tblGrid>
              <a:tr h="411480">
                <a:tc>
                  <a:txBody>
                    <a:bodyPr/>
                    <a:p>
                      <a:pPr algn="ctr">
                        <a:lnSpc>
                          <a:spcPct val="150000"/>
                        </a:lnSpc>
                        <a:spcBef>
                          <a:spcPts val="160"/>
                        </a:spcBef>
                        <a:spcAft>
                          <a:spcPts val="0"/>
                        </a:spcAft>
                      </a:pPr>
                      <a:r>
                        <a:rPr lang="zh-CN" sz="1800" kern="100" dirty="0">
                          <a:effectLst/>
                          <a:latin typeface="微软雅黑" panose="020B0503020204020204" pitchFamily="34" charset="-122"/>
                          <a:ea typeface="微软雅黑" panose="020B0503020204020204" pitchFamily="34" charset="-122"/>
                        </a:rPr>
                        <a:t>序号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ctr">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验收项目</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ctr">
                        <a:lnSpc>
                          <a:spcPct val="150000"/>
                        </a:lnSpc>
                        <a:spcBef>
                          <a:spcPts val="160"/>
                        </a:spcBef>
                        <a:spcAft>
                          <a:spcPts val="0"/>
                        </a:spcAft>
                      </a:pPr>
                      <a:r>
                        <a:rPr lang="zh-CN" sz="1800" kern="100" dirty="0">
                          <a:effectLst/>
                          <a:latin typeface="微软雅黑" panose="020B0503020204020204" pitchFamily="34" charset="-122"/>
                          <a:ea typeface="微软雅黑" panose="020B0503020204020204" pitchFamily="34" charset="-122"/>
                        </a:rPr>
                        <a:t>验收要求</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28448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1</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预制混凝土构件观感质量检验</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满足要求</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17780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2</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预制混凝土构件尺寸及其误差</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满足要求</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16764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3</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预制混凝土构件间结合构造</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满足要求</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34798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4</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预留连接孔洞的深度及垂直度</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满足要求</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40894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5</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灌浆孔与排气孔是否畅通</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一一对应检查标识</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34544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6</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预制混凝土构件端部各种线管出入口的位置</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准确</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41148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7</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吊装、安装预埋件的位置</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准确</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41148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8</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叠合面处理</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dirty="0">
                          <a:effectLst/>
                          <a:latin typeface="微软雅黑" panose="020B0503020204020204" pitchFamily="34" charset="-122"/>
                          <a:ea typeface="微软雅黑" panose="020B0503020204020204" pitchFamily="34" charset="-122"/>
                        </a:rPr>
                        <a:t>符合要求</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2" name="文本框 441"/>
          <p:cNvSpPr txBox="1"/>
          <p:nvPr/>
        </p:nvSpPr>
        <p:spPr>
          <a:xfrm>
            <a:off x="403560" y="2727428"/>
            <a:ext cx="4297680" cy="645160"/>
          </a:xfrm>
          <a:prstGeom prst="rect">
            <a:avLst/>
          </a:prstGeom>
          <a:noFill/>
        </p:spPr>
        <p:txBody>
          <a:bodyPr wrap="none" rtlCol="0">
            <a:spAutoFit/>
            <a:scene3d>
              <a:camera prst="orthographicFront"/>
              <a:lightRig rig="threePt" dir="t"/>
            </a:scene3d>
            <a:sp3d contourW="12700"/>
          </a:bodyPr>
          <a:lstStyle/>
          <a:p>
            <a:pPr algn="l"/>
            <a:r>
              <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rPr>
              <a:t>现场装配准备与吊装</a:t>
            </a:r>
            <a:endPar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endParaRPr>
          </a:p>
        </p:txBody>
      </p:sp>
      <p:sp>
        <p:nvSpPr>
          <p:cNvPr id="445" name="文本框 444"/>
          <p:cNvSpPr txBox="1"/>
          <p:nvPr/>
        </p:nvSpPr>
        <p:spPr>
          <a:xfrm>
            <a:off x="408015" y="3591165"/>
            <a:ext cx="4480850" cy="368300"/>
          </a:xfrm>
          <a:prstGeom prst="rect">
            <a:avLst/>
          </a:prstGeom>
          <a:noFill/>
        </p:spPr>
        <p:txBody>
          <a:bodyPr wrap="square" rtlCol="0">
            <a:spAutoFit/>
            <a:scene3d>
              <a:camera prst="orthographicFront"/>
              <a:lightRig rig="threePt" dir="t"/>
            </a:scene3d>
            <a:sp3d contourW="12700"/>
          </a:bodyPr>
          <a:lstStyle/>
          <a:p>
            <a:r>
              <a:rPr lang="zh-CN" altLang="en-US" dirty="0">
                <a:solidFill>
                  <a:srgbClr val="2C95B5"/>
                </a:solidFill>
                <a:latin typeface="微软雅黑" panose="020B0503020204020204" pitchFamily="34" charset="-122"/>
                <a:ea typeface="微软雅黑" panose="020B0503020204020204" pitchFamily="34" charset="-122"/>
              </a:rPr>
              <a:t>主讲人：许崇华</a:t>
            </a:r>
            <a:r>
              <a:rPr lang="en-US" altLang="zh-CN" dirty="0">
                <a:solidFill>
                  <a:srgbClr val="2C95B5"/>
                </a:solidFill>
                <a:latin typeface="微软雅黑" panose="020B0503020204020204" pitchFamily="34" charset="-122"/>
                <a:ea typeface="微软雅黑" panose="020B0503020204020204" pitchFamily="34" charset="-122"/>
              </a:rPr>
              <a:t>    </a:t>
            </a:r>
            <a:r>
              <a:rPr lang="zh-CN" altLang="en-US" dirty="0">
                <a:solidFill>
                  <a:srgbClr val="2C95B5"/>
                </a:solidFill>
                <a:latin typeface="微软雅黑" panose="020B0503020204020204" pitchFamily="34" charset="-122"/>
                <a:ea typeface="微软雅黑" panose="020B0503020204020204" pitchFamily="34" charset="-122"/>
              </a:rPr>
              <a:t>时间：</a:t>
            </a:r>
            <a:r>
              <a:rPr lang="en-US" altLang="zh-CN" dirty="0">
                <a:solidFill>
                  <a:srgbClr val="2C95B5"/>
                </a:solidFill>
                <a:latin typeface="微软雅黑" panose="020B0503020204020204" pitchFamily="34" charset="-122"/>
                <a:ea typeface="微软雅黑" panose="020B0503020204020204" pitchFamily="34" charset="-122"/>
              </a:rPr>
              <a:t>2020.02</a:t>
            </a:r>
            <a:endParaRPr lang="en-US" altLang="zh-CN"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267335" y="1015365"/>
            <a:ext cx="3656965" cy="163385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装配式建筑</a:t>
            </a:r>
            <a:endParaRPr lang="zh-CN" altLang="en-US" sz="4400" b="1" dirty="0">
              <a:solidFill>
                <a:srgbClr val="2C95B5"/>
              </a:solidFill>
              <a:latin typeface="微软雅黑" panose="020B0503020204020204" pitchFamily="34" charset="-122"/>
              <a:ea typeface="微软雅黑" panose="020B0503020204020204" pitchFamily="34" charset="-122"/>
            </a:endParaRPr>
          </a:p>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施工技术</a:t>
            </a:r>
            <a:endParaRPr lang="zh-CN" altLang="en-US" sz="44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anim calcmode="lin" valueType="num">
                                      <p:cBhvr>
                                        <p:cTn id="13" dur="1000" fill="hold"/>
                                        <p:tgtEl>
                                          <p:spTgt spid="442"/>
                                        </p:tgtEl>
                                        <p:attrNameLst>
                                          <p:attrName>ppt_x</p:attrName>
                                        </p:attrNameLst>
                                      </p:cBhvr>
                                      <p:tavLst>
                                        <p:tav tm="0">
                                          <p:val>
                                            <p:strVal val="#ppt_x"/>
                                          </p:val>
                                        </p:tav>
                                        <p:tav tm="100000">
                                          <p:val>
                                            <p:strVal val="#ppt_x"/>
                                          </p:val>
                                        </p:tav>
                                      </p:tavLst>
                                    </p:anim>
                                    <p:anim calcmode="lin" valueType="num">
                                      <p:cBhvr>
                                        <p:cTn id="14" dur="1000" fill="hold"/>
                                        <p:tgtEl>
                                          <p:spTgt spid="4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5"/>
                                        </p:tgtEl>
                                        <p:attrNameLst>
                                          <p:attrName>style.visibility</p:attrName>
                                        </p:attrNameLst>
                                      </p:cBhvr>
                                      <p:to>
                                        <p:strVal val="visible"/>
                                      </p:to>
                                    </p:set>
                                    <p:animEffect transition="in" filter="wipe(left)">
                                      <p:cBhvr>
                                        <p:cTn id="18"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5" grpId="0"/>
      <p:bldP spid="4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047240" y="68072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三、预制构件进场验收</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2366645" y="1376680"/>
            <a:ext cx="4249420" cy="506730"/>
          </a:xfrm>
          <a:prstGeom prst="rect">
            <a:avLst/>
          </a:prstGeom>
        </p:spPr>
        <p:txBody>
          <a:bodyPr wrap="square">
            <a:spAutoFit/>
          </a:bodyPr>
          <a:p>
            <a:pPr>
              <a:lnSpc>
                <a:spcPct val="150000"/>
              </a:lnSpc>
            </a:pPr>
            <a:r>
              <a:rPr lang="zh-CN" altLang="zh-CN" b="1" dirty="0" smtClean="0">
                <a:ln>
                  <a:noFill/>
                </a:ln>
                <a:solidFill>
                  <a:srgbClr val="261C18"/>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预制构件结构性能验收项目表</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a:graphicFrameLocks noGrp="1"/>
          </p:cNvGraphicFramePr>
          <p:nvPr/>
        </p:nvGraphicFramePr>
        <p:xfrm>
          <a:off x="1059498" y="2054725"/>
          <a:ext cx="7025005" cy="2078990"/>
        </p:xfrm>
        <a:graphic>
          <a:graphicData uri="http://schemas.openxmlformats.org/drawingml/2006/table">
            <a:tbl>
              <a:tblPr firstRow="1" firstCol="1" bandRow="1">
                <a:tableStyleId>{5C22544A-7EE6-4342-B048-85BDC9FD1C3A}</a:tableStyleId>
              </a:tblPr>
              <a:tblGrid>
                <a:gridCol w="820206"/>
                <a:gridCol w="4231271"/>
                <a:gridCol w="1973438"/>
              </a:tblGrid>
              <a:tr h="0">
                <a:tc>
                  <a:txBody>
                    <a:bodyPr/>
                    <a:p>
                      <a:pPr algn="ctr">
                        <a:lnSpc>
                          <a:spcPct val="150000"/>
                        </a:lnSpc>
                        <a:spcBef>
                          <a:spcPts val="160"/>
                        </a:spcBef>
                        <a:spcAft>
                          <a:spcPts val="0"/>
                        </a:spcAft>
                      </a:pPr>
                      <a:r>
                        <a:rPr lang="zh-CN" sz="1800" kern="100" dirty="0">
                          <a:effectLst/>
                          <a:latin typeface="微软雅黑" panose="020B0503020204020204" pitchFamily="34" charset="-122"/>
                          <a:ea typeface="微软雅黑" panose="020B0503020204020204" pitchFamily="34" charset="-122"/>
                        </a:rPr>
                        <a:t>序号</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ctr">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验收项目</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ctr">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验收要求</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1</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预制混凝土构件的混凝土强度</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符合设计要求</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43307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2</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dirty="0">
                          <a:effectLst/>
                          <a:latin typeface="微软雅黑" panose="020B0503020204020204" pitchFamily="34" charset="-122"/>
                          <a:ea typeface="微软雅黑" panose="020B0503020204020204" pitchFamily="34" charset="-122"/>
                        </a:rPr>
                        <a:t>预制混凝土构件的钢筋力学性能</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dirty="0">
                          <a:effectLst/>
                          <a:latin typeface="微软雅黑" panose="020B0503020204020204" pitchFamily="34" charset="-122"/>
                          <a:ea typeface="微软雅黑" panose="020B0503020204020204" pitchFamily="34" charset="-122"/>
                        </a:rPr>
                        <a:t>符合设计要求</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0">
                <a:tc>
                  <a:txBody>
                    <a:bodyPr/>
                    <a:p>
                      <a:pPr algn="ctr">
                        <a:lnSpc>
                          <a:spcPct val="150000"/>
                        </a:lnSpc>
                        <a:spcBef>
                          <a:spcPts val="160"/>
                        </a:spcBef>
                        <a:spcAft>
                          <a:spcPts val="0"/>
                        </a:spcAft>
                      </a:pPr>
                      <a:r>
                        <a:rPr lang="en-US" sz="1800" kern="100">
                          <a:effectLst/>
                          <a:latin typeface="微软雅黑" panose="020B0503020204020204" pitchFamily="34" charset="-122"/>
                          <a:ea typeface="微软雅黑" panose="020B0503020204020204" pitchFamily="34" charset="-122"/>
                        </a:rPr>
                        <a:t>3</a:t>
                      </a:r>
                      <a:endParaRPr lang="en-US"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预制混凝土构件的隐蔽工程验收</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合格</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r h="0">
                <a:tc>
                  <a:txBody>
                    <a:bodyPr/>
                    <a:p>
                      <a:pPr algn="ctr">
                        <a:lnSpc>
                          <a:spcPct val="150000"/>
                        </a:lnSpc>
                        <a:spcBef>
                          <a:spcPts val="160"/>
                        </a:spcBef>
                        <a:spcAft>
                          <a:spcPts val="0"/>
                        </a:spcAft>
                      </a:pPr>
                      <a:r>
                        <a:rPr lang="en-US" sz="1800" kern="100" dirty="0">
                          <a:effectLst/>
                          <a:latin typeface="微软雅黑" panose="020B0503020204020204" pitchFamily="34" charset="-122"/>
                          <a:ea typeface="微软雅黑" panose="020B0503020204020204" pitchFamily="34" charset="-122"/>
                        </a:rPr>
                        <a:t>4</a:t>
                      </a:r>
                      <a:endParaRPr lang="en-US"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a:effectLst/>
                          <a:latin typeface="微软雅黑" panose="020B0503020204020204" pitchFamily="34" charset="-122"/>
                          <a:ea typeface="微软雅黑" panose="020B0503020204020204" pitchFamily="34" charset="-122"/>
                        </a:rPr>
                        <a:t>预制混凝土构件的结构实体检验</a:t>
                      </a:r>
                      <a:endParaRPr lang="zh-CN" sz="1800" kern="10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c>
                  <a:txBody>
                    <a:bodyPr/>
                    <a:p>
                      <a:pPr algn="just">
                        <a:lnSpc>
                          <a:spcPct val="150000"/>
                        </a:lnSpc>
                        <a:spcBef>
                          <a:spcPts val="160"/>
                        </a:spcBef>
                        <a:spcAft>
                          <a:spcPts val="0"/>
                        </a:spcAft>
                      </a:pPr>
                      <a:r>
                        <a:rPr lang="zh-CN" sz="1800" kern="100" dirty="0">
                          <a:effectLst/>
                          <a:latin typeface="微软雅黑" panose="020B0503020204020204" pitchFamily="34" charset="-122"/>
                          <a:ea typeface="微软雅黑" panose="020B0503020204020204" pitchFamily="34" charset="-122"/>
                        </a:rPr>
                        <a:t>合格</a:t>
                      </a:r>
                      <a:endParaRPr lang="zh-CN" sz="1800" kern="100" dirty="0">
                        <a:effectLst/>
                        <a:latin typeface="微软雅黑" panose="020B0503020204020204" pitchFamily="34" charset="-122"/>
                        <a:ea typeface="微软雅黑" panose="020B0503020204020204" pitchFamily="34" charset="-122"/>
                        <a:cs typeface="Times New Roman" panose="02020603050405020304"/>
                      </a:endParaRPr>
                    </a:p>
                  </a:txBody>
                  <a:tcPr marL="68580" marR="6858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047240" y="68072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四、测量放线</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64465" y="1376680"/>
            <a:ext cx="8827770" cy="3415030"/>
          </a:xfrm>
          <a:prstGeom prst="rect">
            <a:avLst/>
          </a:prstGeom>
        </p:spPr>
        <p:txBody>
          <a:bodyPr wrap="square">
            <a:spAutoFit/>
          </a:bodyPr>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测量放线是装配整体式混凝土施工中要求最为精确的一道工序，对确定预制构件安装位置起着重要作用，也是后序工作位置准确的保证。</a:t>
            </a:r>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预制构件安装放线遵循先整体后局部的程序</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首层定位轴线的</a:t>
            </a:r>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四个</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基准外角点（距相邻两条外轴线</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的垂线交点）用经纬仪从四周龙门桩上引入，或用全站仪从现场</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GPS</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坐标定位的基准点引入；楼层标高控制点用水准仪从现场水准点引入</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首层定位放线，使用经纬仪利用引入的四个基准外角点放出楼层四周外墙轴线。待轴线复核无误后，作为本层的基准线。</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047240" y="68072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四、测量放线</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64465" y="1376680"/>
            <a:ext cx="8827770" cy="2584450"/>
          </a:xfrm>
          <a:prstGeom prst="rect">
            <a:avLst/>
          </a:prstGeom>
        </p:spPr>
        <p:txBody>
          <a:bodyPr wrap="square">
            <a:spAutoFit/>
          </a:bodyPr>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以四周外墙轴线为基准线，使用</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钢卷尺放出外墙安装位置线。先放四个外墙角位置线，后放外墙中部墙体位置线</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待四周外墙位置线放好后，以此为控制线，以</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50m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钢卷尺为工具放内墙位置线。先放楼梯间的三面内墙位置线，再放其它内墙位置线；先放大墙位置线，后放小墙位置线；先放承重墙位置线，后放非承重墙位置线</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在预留门洞处必须准确无误的放出门洞线。</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047240" y="68072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四、测量放线</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64465" y="1376680"/>
            <a:ext cx="8827770" cy="2030095"/>
          </a:xfrm>
          <a:prstGeom prst="rect">
            <a:avLst/>
          </a:prstGeom>
        </p:spPr>
        <p:txBody>
          <a:bodyPr wrap="square">
            <a:spAutoFit/>
          </a:bodyPr>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在外墙内侧，内墙两侧</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20cm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处放出墙体安装控制线</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使用水准仪利用楼层标高控制点，控制好预制墙体下垫块表面标高</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待预制墙体构件安装好后，使用水准仪利用楼层标高控制点，在墙体放出</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控制线，以此做为预制叠合梁、板和现浇板模板安装标高控制线</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根据墙线外侧</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20cm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控制线，放出预制楼梯叠合梁安装轴线；根据墙体上弹好的</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控制线，放出预制楼梯叠合梁安装标高，要注意预制楼梯板表面建筑标高与</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控制线结构标高的高差。</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047240" y="680720"/>
            <a:ext cx="386842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四、测量放线</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64465" y="1376680"/>
            <a:ext cx="8827770" cy="2030095"/>
          </a:xfrm>
          <a:prstGeom prst="rect">
            <a:avLst/>
          </a:prstGeom>
        </p:spPr>
        <p:txBody>
          <a:bodyPr wrap="square">
            <a:spAutoFit/>
          </a:bodyPr>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在楼梯间相应的剪力墙上弹出楼梯踏步的最上步及最下一步位置，用来控制楼梯安装标高位置</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在混凝土浇捣前，使用水准仪、标尺放出上层楼板结构标高，在预制墙体构件预留插筋上相应水平位置缠好白胶带，以白胶带下边线为准。在白胶带下边线位置系上细线，形成控制线，控制住楼板、梁混凝土施工标高</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上层标高控制线，用水准仪和标尺由下层</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控制线引用至上层</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构件安装测量允许偏差：平台面的抄平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1mm</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；预装过程中抄平工作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2mm</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45" name="文本框 444"/>
          <p:cNvSpPr txBox="1"/>
          <p:nvPr/>
        </p:nvSpPr>
        <p:spPr>
          <a:xfrm>
            <a:off x="443575" y="3293350"/>
            <a:ext cx="4480850" cy="306705"/>
          </a:xfrm>
          <a:prstGeom prst="rect">
            <a:avLst/>
          </a:prstGeom>
          <a:noFill/>
        </p:spPr>
        <p:txBody>
          <a:bodyPr wrap="square" rtlCol="0">
            <a:spAutoFit/>
            <a:scene3d>
              <a:camera prst="orthographicFront"/>
              <a:lightRig rig="threePt" dir="t"/>
            </a:scene3d>
            <a:sp3d contourW="12700"/>
          </a:bodyPr>
          <a:lstStyle/>
          <a:p>
            <a:r>
              <a:rPr lang="zh-CN" altLang="en-US" sz="1400" dirty="0">
                <a:solidFill>
                  <a:srgbClr val="2C95B5"/>
                </a:solidFill>
                <a:latin typeface="微软雅黑" panose="020B0503020204020204" pitchFamily="34" charset="-122"/>
                <a:ea typeface="微软雅黑" panose="020B0503020204020204" pitchFamily="34" charset="-122"/>
              </a:rPr>
              <a:t>主讲人：许崇华</a:t>
            </a:r>
            <a:r>
              <a:rPr lang="en-US" altLang="zh-CN" sz="1400" dirty="0">
                <a:solidFill>
                  <a:srgbClr val="2C95B5"/>
                </a:solidFill>
                <a:latin typeface="微软雅黑" panose="020B0503020204020204" pitchFamily="34" charset="-122"/>
                <a:ea typeface="微软雅黑" panose="020B0503020204020204" pitchFamily="34" charset="-122"/>
              </a:rPr>
              <a:t>    </a:t>
            </a:r>
            <a:r>
              <a:rPr lang="zh-CN" altLang="en-US" sz="1400" dirty="0">
                <a:solidFill>
                  <a:srgbClr val="2C95B5"/>
                </a:solidFill>
                <a:latin typeface="微软雅黑" panose="020B0503020204020204" pitchFamily="34" charset="-122"/>
                <a:ea typeface="微软雅黑" panose="020B0503020204020204" pitchFamily="34" charset="-122"/>
              </a:rPr>
              <a:t>时间：</a:t>
            </a:r>
            <a:r>
              <a:rPr lang="en-US" altLang="zh-CN" sz="1400" dirty="0">
                <a:solidFill>
                  <a:srgbClr val="2C95B5"/>
                </a:solidFill>
                <a:latin typeface="微软雅黑" panose="020B0503020204020204" pitchFamily="34" charset="-122"/>
                <a:ea typeface="微软雅黑" panose="020B0503020204020204" pitchFamily="34" charset="-122"/>
              </a:rPr>
              <a:t>2020.02</a:t>
            </a:r>
            <a:endParaRPr lang="en-US" altLang="zh-CN" sz="1400"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347761" y="2469760"/>
            <a:ext cx="3733898" cy="8704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800" b="1" dirty="0">
                <a:solidFill>
                  <a:srgbClr val="2C95B5"/>
                </a:solidFill>
                <a:latin typeface="微软雅黑" panose="020B0503020204020204" pitchFamily="34" charset="-122"/>
                <a:ea typeface="微软雅黑" panose="020B0503020204020204" pitchFamily="34" charset="-122"/>
              </a:rPr>
              <a:t>谢谢观看</a:t>
            </a:r>
            <a:endParaRPr lang="zh-CN" altLang="en-US" sz="48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wipe(left)">
                                      <p:cBhvr>
                                        <p:cTn id="1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4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A_图片 1"/>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colorTemperature colorTemp="4419"/>
                    </a14:imgEffect>
                  </a14:imgLayer>
                </a14:imgProps>
              </a:ext>
            </a:extLst>
          </a:blip>
          <a:srcRect/>
          <a:stretch>
            <a:fillRect/>
          </a:stretch>
        </p:blipFill>
        <p:spPr>
          <a:xfrm>
            <a:off x="962" y="2937559"/>
            <a:ext cx="9156467" cy="2193737"/>
          </a:xfrm>
          <a:prstGeom prst="rect">
            <a:avLst/>
          </a:prstGeom>
          <a:effectLst>
            <a:reflection blurRad="6350" stA="52000" endA="300" endPos="35000" dir="5400000" sy="-100000" algn="bl" rotWithShape="0"/>
          </a:effectLst>
        </p:spPr>
      </p:pic>
      <p:sp>
        <p:nvSpPr>
          <p:cNvPr id="34" name="矩形 33"/>
          <p:cNvSpPr/>
          <p:nvPr/>
        </p:nvSpPr>
        <p:spPr>
          <a:xfrm>
            <a:off x="528456" y="989663"/>
            <a:ext cx="7532098" cy="316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7"/>
          <p:cNvSpPr txBox="1"/>
          <p:nvPr/>
        </p:nvSpPr>
        <p:spPr>
          <a:xfrm>
            <a:off x="1547664" y="248715"/>
            <a:ext cx="5760608" cy="469363"/>
          </a:xfrm>
          <a:prstGeom prst="rect">
            <a:avLst/>
          </a:prstGeom>
          <a:noFill/>
        </p:spPr>
        <p:txBody>
          <a:bodyPr wrap="square" lIns="68584" tIns="34292" rIns="68584" bIns="34292" rtlCol="0">
            <a:spAutoFit/>
          </a:bodyPr>
          <a:lstStyle/>
          <a:p>
            <a:pPr lvl="0"/>
            <a:r>
              <a:rPr lang="zh-CN" altLang="en-US" sz="2600" b="1" kern="1000" spc="0" baseline="0" dirty="0">
                <a:solidFill>
                  <a:srgbClr val="2C95B5"/>
                </a:solidFill>
                <a:latin typeface="微软雅黑" panose="020B0503020204020204" pitchFamily="34" charset="-122"/>
                <a:ea typeface="微软雅黑" panose="020B0503020204020204" pitchFamily="34" charset="-122"/>
              </a:rPr>
              <a:t>目录</a:t>
            </a:r>
            <a:r>
              <a:rPr lang="en-US" altLang="zh-CN" sz="2600" b="1" kern="1000" spc="0" baseline="0" dirty="0">
                <a:solidFill>
                  <a:srgbClr val="2C95B5"/>
                </a:solidFill>
                <a:latin typeface="微软雅黑" panose="020B0503020204020204" pitchFamily="34" charset="-122"/>
                <a:ea typeface="微软雅黑" panose="020B0503020204020204" pitchFamily="34" charset="-122"/>
              </a:rPr>
              <a:t>/</a:t>
            </a:r>
            <a:r>
              <a:rPr lang="en-US" altLang="zh-CN" sz="1600" b="1" kern="1000" spc="0" baseline="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CONTENT</a:t>
            </a:r>
            <a:endParaRPr lang="zh-CN" altLang="zh-CN" sz="1000" b="1" kern="1000" spc="0" baseline="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圆角 2"/>
          <p:cNvSpPr/>
          <p:nvPr/>
        </p:nvSpPr>
        <p:spPr>
          <a:xfrm>
            <a:off x="701675" y="1403985"/>
            <a:ext cx="4115435"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矩形: 圆角 7"/>
          <p:cNvSpPr/>
          <p:nvPr/>
        </p:nvSpPr>
        <p:spPr>
          <a:xfrm>
            <a:off x="661670" y="2268220"/>
            <a:ext cx="4155440"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756285" y="1374140"/>
            <a:ext cx="791845" cy="461645"/>
          </a:xfrm>
          <a:prstGeom prst="rect">
            <a:avLst/>
          </a:prstGeom>
          <a:noFill/>
        </p:spPr>
        <p:txBody>
          <a:bodyPr wrap="square" rtlCol="0">
            <a:spAutoFit/>
          </a:bodyPr>
          <a:lstStyle/>
          <a:p>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230630" y="1451610"/>
            <a:ext cx="33743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竖向构件现场装配准备与吊装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536" y="2253857"/>
            <a:ext cx="792088" cy="460375"/>
          </a:xfrm>
          <a:prstGeom prst="rect">
            <a:avLst/>
          </a:prstGeom>
          <a:noFill/>
        </p:spPr>
        <p:txBody>
          <a:bodyPr wrap="square" rtlCol="0">
            <a:spAutoFit/>
          </a:bodyPr>
          <a:lstStyle/>
          <a:p>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0</a:t>
            </a:r>
            <a:r>
              <a:rPr lang="en-US" sz="2400" b="1" dirty="0" smtClean="0">
                <a:solidFill>
                  <a:schemeClr val="bg1">
                    <a:lumMod val="95000"/>
                  </a:schemeClr>
                </a:solidFill>
                <a:latin typeface="微软雅黑" panose="020B0503020204020204" pitchFamily="34" charset="-122"/>
                <a:ea typeface="微软雅黑" panose="020B0503020204020204" pitchFamily="34" charset="-122"/>
              </a:rPr>
              <a:t>2</a:t>
            </a:r>
            <a:endParaRPr 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346835" y="2314575"/>
            <a:ext cx="325755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水平构件现场装配准备与吊装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505450" y="2268220"/>
            <a:ext cx="20789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混凝土制作与浇筑</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 name="矩形 1"/>
          <p:cNvSpPr/>
          <p:nvPr/>
        </p:nvSpPr>
        <p:spPr>
          <a:xfrm rot="2700000">
            <a:off x="488854" y="-476630"/>
            <a:ext cx="972108" cy="972108"/>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2700000">
            <a:off x="459892" y="188681"/>
            <a:ext cx="379172" cy="379172"/>
          </a:xfrm>
          <a:prstGeom prst="rect">
            <a:avLst/>
          </a:prstGeom>
          <a:solidFill>
            <a:srgbClr val="8AB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2700000">
            <a:off x="1013798" y="423010"/>
            <a:ext cx="275644" cy="275644"/>
          </a:xfrm>
          <a:prstGeom prst="rect">
            <a:avLst/>
          </a:pr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4" name="文本框 23"/>
          <p:cNvSpPr txBox="1"/>
          <p:nvPr/>
        </p:nvSpPr>
        <p:spPr>
          <a:xfrm>
            <a:off x="4712970" y="2712085"/>
            <a:ext cx="4250690" cy="46037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nvSpPr>
        <p:spPr>
          <a:xfrm>
            <a:off x="4712898" y="1844147"/>
            <a:ext cx="4662708" cy="829945"/>
          </a:xfrm>
          <a:prstGeom prst="rect">
            <a:avLst/>
          </a:prstGeom>
          <a:noFill/>
          <a:effectLst/>
        </p:spPr>
        <p:txBody>
          <a:bodyPr wrap="square" rtlCol="0">
            <a:spAutoFit/>
            <a:scene3d>
              <a:camera prst="orthographicFront"/>
              <a:lightRig rig="threePt" dir="t">
                <a:rot lat="0" lon="0" rev="0"/>
              </a:lightRig>
            </a:scene3d>
            <a:sp3d contourW="12700"/>
          </a:bodyPr>
          <a:lstStyle/>
          <a:p>
            <a:pPr lvl="0">
              <a:defRPr/>
            </a:pPr>
            <a:r>
              <a:rPr kumimoji="0" lang="en-US" altLang="zh-CN" sz="4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PART</a:t>
            </a:r>
            <a:r>
              <a:rPr kumimoji="0" lang="en-US" altLang="zh-CN" sz="4800" b="0" i="0" u="none" strike="noStrike" kern="1200" cap="none" spc="0" normalizeH="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 </a:t>
            </a:r>
            <a:r>
              <a:rPr kumimoji="0" lang="en-US" altLang="zh-CN"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a:t>
            </a:r>
            <a:r>
              <a:rPr kumimoji="0" lang="en-US"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1</a:t>
            </a:r>
            <a:endParaRPr kumimoji="0" lang="en-US" sz="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34" name="直接连接符 33"/>
          <p:cNvCxnSpPr/>
          <p:nvPr/>
        </p:nvCxnSpPr>
        <p:spPr>
          <a:xfrm>
            <a:off x="4356100" y="2572385"/>
            <a:ext cx="4607560" cy="317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flipH="1">
            <a:off x="-619346" y="52288"/>
            <a:ext cx="4905488" cy="6658254"/>
            <a:chOff x="4447534" y="1465"/>
            <a:chExt cx="6189639" cy="8401241"/>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6128063" y="1465"/>
              <a:ext cx="1412767" cy="7062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3603" y="1465"/>
              <a:ext cx="2565340" cy="30733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11" name="图片 10"/>
            <p:cNvPicPr>
              <a:picLocks noChangeAspect="1"/>
            </p:cNvPicPr>
            <p:nvPr/>
          </p:nvPicPr>
          <p:blipFill>
            <a:blip r:embed="rId6" cstate="email"/>
            <a:srcRect/>
            <a:stretch>
              <a:fillRect/>
            </a:stretch>
          </p:blipFill>
          <p:spPr>
            <a:xfrm>
              <a:off x="5331491" y="96369"/>
              <a:ext cx="1373200" cy="13740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2" name="图片 11"/>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a:xfrm>
              <a:off x="6123688" y="565675"/>
              <a:ext cx="2030972" cy="2030972"/>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9" cstate="email"/>
              <a:srcRect/>
              <a:stretch>
                <a:fillRect/>
              </a:stretch>
            </a:blipFill>
          </p:spPr>
        </p:pic>
        <p:pic>
          <p:nvPicPr>
            <p:cNvPr id="13" name="图片 12"/>
            <p:cNvPicPr>
              <a:picLocks noChangeAspect="1"/>
            </p:cNvPicPr>
            <p:nvPr/>
          </p:nvPicPr>
          <p:blipFill>
            <a:blip r:embed="rId10" cstate="email"/>
            <a:srcRect/>
            <a:stretch>
              <a:fillRect/>
            </a:stretch>
          </p:blipFill>
          <p:spPr>
            <a:xfrm>
              <a:off x="4919306" y="827843"/>
              <a:ext cx="620616" cy="620616"/>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7780402" y="1891046"/>
              <a:ext cx="914162" cy="91416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685974">
              <a:off x="6540219" y="2424818"/>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657183">
              <a:off x="5387136" y="1342668"/>
              <a:ext cx="481397" cy="40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685974">
              <a:off x="4535269" y="1006240"/>
              <a:ext cx="255635" cy="255635"/>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2685974">
              <a:off x="4513498" y="555171"/>
              <a:ext cx="123924" cy="123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685974">
              <a:off x="9198017" y="2723972"/>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31766">
              <a:off x="5625199" y="1847749"/>
              <a:ext cx="793074" cy="804233"/>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685974">
              <a:off x="5210157" y="2388867"/>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685974">
              <a:off x="4920752" y="2491376"/>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7" name="任意多边形 26"/>
            <p:cNvSpPr/>
            <p:nvPr/>
          </p:nvSpPr>
          <p:spPr>
            <a:xfrm rot="2680233">
              <a:off x="5056697" y="3654690"/>
              <a:ext cx="5392006" cy="4748016"/>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500347" y="2698619"/>
              <a:ext cx="3136826" cy="306152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47534" y="2728774"/>
              <a:ext cx="3054192" cy="306763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a:spLocks noChangeAspect="1"/>
          </p:cNvSpPr>
          <p:nvPr/>
        </p:nvSpPr>
        <p:spPr>
          <a:xfrm>
            <a:off x="2282598" y="1960476"/>
            <a:ext cx="1336659" cy="133707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900" b="1" dirty="0">
              <a:solidFill>
                <a:schemeClr val="bg1"/>
              </a:solidFill>
              <a:latin typeface="微软雅黑" panose="020B0503020204020204" pitchFamily="34" charset="-122"/>
              <a:ea typeface="微软雅黑" panose="020B0503020204020204" pitchFamily="34" charset="-122"/>
            </a:endParaRPr>
          </a:p>
        </p:txBody>
      </p:sp>
      <p:sp>
        <p:nvSpPr>
          <p:cNvPr id="22" name="Oval 21"/>
          <p:cNvSpPr>
            <a:spLocks noChangeAspect="1"/>
          </p:cNvSpPr>
          <p:nvPr/>
        </p:nvSpPr>
        <p:spPr>
          <a:xfrm>
            <a:off x="3329295" y="1960476"/>
            <a:ext cx="1336659" cy="1337072"/>
          </a:xfrm>
          <a:prstGeom prst="ellipse">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29" name="Oval 28"/>
          <p:cNvSpPr>
            <a:spLocks noChangeAspect="1"/>
          </p:cNvSpPr>
          <p:nvPr/>
        </p:nvSpPr>
        <p:spPr>
          <a:xfrm>
            <a:off x="5422688" y="1960476"/>
            <a:ext cx="1336659" cy="133707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35" name="Oval 34"/>
          <p:cNvSpPr>
            <a:spLocks noChangeAspect="1"/>
          </p:cNvSpPr>
          <p:nvPr/>
        </p:nvSpPr>
        <p:spPr>
          <a:xfrm>
            <a:off x="4375991" y="1960476"/>
            <a:ext cx="1336659" cy="133707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b="1" dirty="0">
              <a:solidFill>
                <a:schemeClr val="bg1"/>
              </a:solidFill>
              <a:latin typeface="微软雅黑" panose="020B0503020204020204" pitchFamily="34" charset="-122"/>
              <a:ea typeface="微软雅黑" panose="020B0503020204020204" pitchFamily="34" charset="-122"/>
            </a:endParaRPr>
          </a:p>
        </p:txBody>
      </p:sp>
      <p:sp>
        <p:nvSpPr>
          <p:cNvPr id="39" name="Title 1"/>
          <p:cNvSpPr txBox="1"/>
          <p:nvPr/>
        </p:nvSpPr>
        <p:spPr>
          <a:xfrm>
            <a:off x="2273468" y="2432966"/>
            <a:ext cx="1336658" cy="523279"/>
          </a:xfrm>
          <a:prstGeom prst="rect">
            <a:avLst/>
          </a:prstGeom>
        </p:spPr>
        <p:txBody>
          <a:bodyPr vert="horz" lIns="68580" tIns="34290" rIns="68580" bIns="34290" rtlCol="0" anchor="b">
            <a:normAutofit fontScale="62500"/>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bg1"/>
                </a:solidFill>
                <a:latin typeface="微软雅黑" panose="020B0503020204020204" pitchFamily="34" charset="-122"/>
                <a:ea typeface="微软雅黑" panose="020B0503020204020204" pitchFamily="34" charset="-122"/>
              </a:rPr>
              <a:t>1</a:t>
            </a:r>
            <a:endParaRPr lang="en-AU" dirty="0">
              <a:solidFill>
                <a:schemeClr val="bg1"/>
              </a:solidFill>
              <a:latin typeface="微软雅黑" panose="020B0503020204020204" pitchFamily="34" charset="-122"/>
              <a:ea typeface="微软雅黑" panose="020B0503020204020204" pitchFamily="34" charset="-122"/>
            </a:endParaRPr>
          </a:p>
        </p:txBody>
      </p:sp>
      <p:sp>
        <p:nvSpPr>
          <p:cNvPr id="40" name="Title 1"/>
          <p:cNvSpPr txBox="1"/>
          <p:nvPr/>
        </p:nvSpPr>
        <p:spPr>
          <a:xfrm>
            <a:off x="3329294" y="2432966"/>
            <a:ext cx="1336658" cy="523279"/>
          </a:xfrm>
          <a:prstGeom prst="rect">
            <a:avLst/>
          </a:prstGeom>
        </p:spPr>
        <p:txBody>
          <a:bodyPr vert="horz" lIns="68580" tIns="34290" rIns="68580" bIns="34290" rtlCol="0" anchor="b">
            <a:normAutofit fontScale="62500"/>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bg1"/>
                </a:solidFill>
                <a:latin typeface="微软雅黑" panose="020B0503020204020204" pitchFamily="34" charset="-122"/>
                <a:ea typeface="微软雅黑" panose="020B0503020204020204" pitchFamily="34" charset="-122"/>
              </a:rPr>
              <a:t>2</a:t>
            </a:r>
            <a:endParaRPr lang="en-AU" dirty="0">
              <a:solidFill>
                <a:schemeClr val="bg1"/>
              </a:solidFill>
              <a:latin typeface="微软雅黑" panose="020B0503020204020204" pitchFamily="34" charset="-122"/>
              <a:ea typeface="微软雅黑" panose="020B0503020204020204" pitchFamily="34" charset="-122"/>
            </a:endParaRPr>
          </a:p>
        </p:txBody>
      </p:sp>
      <p:sp>
        <p:nvSpPr>
          <p:cNvPr id="41" name="Title 1"/>
          <p:cNvSpPr txBox="1"/>
          <p:nvPr/>
        </p:nvSpPr>
        <p:spPr>
          <a:xfrm>
            <a:off x="4375990" y="2416185"/>
            <a:ext cx="1336658" cy="523279"/>
          </a:xfrm>
          <a:prstGeom prst="rect">
            <a:avLst/>
          </a:prstGeom>
        </p:spPr>
        <p:txBody>
          <a:bodyPr vert="horz" lIns="68580" tIns="34290" rIns="68580" bIns="34290" rtlCol="0" anchor="b">
            <a:normAutofit fontScale="62500"/>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bg1"/>
                </a:solidFill>
                <a:latin typeface="微软雅黑" panose="020B0503020204020204" pitchFamily="34" charset="-122"/>
                <a:ea typeface="微软雅黑" panose="020B0503020204020204" pitchFamily="34" charset="-122"/>
              </a:rPr>
              <a:t>3</a:t>
            </a:r>
            <a:endParaRPr lang="en-AU" dirty="0">
              <a:solidFill>
                <a:schemeClr val="bg1"/>
              </a:solidFill>
              <a:latin typeface="微软雅黑" panose="020B0503020204020204" pitchFamily="34" charset="-122"/>
              <a:ea typeface="微软雅黑" panose="020B0503020204020204" pitchFamily="34" charset="-122"/>
            </a:endParaRPr>
          </a:p>
        </p:txBody>
      </p:sp>
      <p:sp>
        <p:nvSpPr>
          <p:cNvPr id="42" name="Title 1"/>
          <p:cNvSpPr txBox="1"/>
          <p:nvPr/>
        </p:nvSpPr>
        <p:spPr>
          <a:xfrm>
            <a:off x="5422688" y="2416185"/>
            <a:ext cx="1336658" cy="523279"/>
          </a:xfrm>
          <a:prstGeom prst="rect">
            <a:avLst/>
          </a:prstGeom>
        </p:spPr>
        <p:txBody>
          <a:bodyPr vert="horz" lIns="68580" tIns="34290" rIns="68580" bIns="34290" rtlCol="0" anchor="b">
            <a:normAutofit fontScale="62500"/>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bg1"/>
                </a:solidFill>
                <a:latin typeface="微软雅黑" panose="020B0503020204020204" pitchFamily="34" charset="-122"/>
                <a:ea typeface="微软雅黑" panose="020B0503020204020204" pitchFamily="34" charset="-122"/>
              </a:rPr>
              <a:t>4</a:t>
            </a:r>
            <a:endParaRPr lang="en-AU" dirty="0">
              <a:solidFill>
                <a:schemeClr val="bg1"/>
              </a:solidFill>
              <a:latin typeface="微软雅黑" panose="020B0503020204020204" pitchFamily="34" charset="-122"/>
              <a:ea typeface="微软雅黑" panose="020B0503020204020204" pitchFamily="34" charset="-122"/>
            </a:endParaRPr>
          </a:p>
        </p:txBody>
      </p:sp>
      <p:cxnSp>
        <p:nvCxnSpPr>
          <p:cNvPr id="43" name="Elbow Connector 42"/>
          <p:cNvCxnSpPr/>
          <p:nvPr/>
        </p:nvCxnSpPr>
        <p:spPr>
          <a:xfrm flipH="1" flipV="1">
            <a:off x="2187122" y="1443671"/>
            <a:ext cx="751907" cy="518059"/>
          </a:xfrm>
          <a:prstGeom prst="bentConnector3">
            <a:avLst>
              <a:gd name="adj1" fmla="val -2255"/>
            </a:avLst>
          </a:prstGeom>
          <a:ln w="19050">
            <a:solidFill>
              <a:schemeClr val="tx1">
                <a:lumMod val="65000"/>
                <a:lumOff val="3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45" name="Text Placeholder 11"/>
          <p:cNvSpPr txBox="1"/>
          <p:nvPr/>
        </p:nvSpPr>
        <p:spPr>
          <a:xfrm>
            <a:off x="385167" y="1372069"/>
            <a:ext cx="1729948" cy="703324"/>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zh-CN" sz="1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起重吊装设备</a:t>
            </a:r>
            <a:endParaRPr lang="en-AU"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Elbow Connector 45"/>
          <p:cNvCxnSpPr/>
          <p:nvPr/>
        </p:nvCxnSpPr>
        <p:spPr>
          <a:xfrm rot="5400000">
            <a:off x="2832542" y="2652127"/>
            <a:ext cx="519659" cy="1810502"/>
          </a:xfrm>
          <a:prstGeom prst="bentConnector2">
            <a:avLst/>
          </a:prstGeom>
          <a:ln w="19050">
            <a:solidFill>
              <a:schemeClr val="tx1">
                <a:lumMod val="65000"/>
                <a:lumOff val="3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48" name="Text Placeholder 11"/>
          <p:cNvSpPr txBox="1"/>
          <p:nvPr/>
        </p:nvSpPr>
        <p:spPr>
          <a:xfrm>
            <a:off x="472201" y="3790524"/>
            <a:ext cx="1729948" cy="703324"/>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zh-CN" sz="1800" b="1" dirty="0">
                <a:latin typeface="微软雅黑" panose="020B0503020204020204" pitchFamily="34" charset="-122"/>
                <a:ea typeface="微软雅黑" panose="020B0503020204020204" pitchFamily="34" charset="-122"/>
                <a:cs typeface="微软雅黑" panose="020B0503020204020204" pitchFamily="34" charset="-122"/>
                <a:sym typeface="+mn-ea"/>
              </a:rPr>
              <a:t>吊具</a:t>
            </a:r>
            <a:endParaRPr lang="zh-CN" altLang="zh-CN" sz="1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00000"/>
              </a:lnSpc>
            </a:pPr>
            <a:endParaRPr lang="en-AU" altLang="zh-CN" sz="1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9" name="Elbow Connector 48"/>
          <p:cNvCxnSpPr/>
          <p:nvPr/>
        </p:nvCxnSpPr>
        <p:spPr>
          <a:xfrm flipV="1">
            <a:off x="6093430" y="1442418"/>
            <a:ext cx="751907" cy="518059"/>
          </a:xfrm>
          <a:prstGeom prst="bentConnector3">
            <a:avLst>
              <a:gd name="adj1" fmla="val -2255"/>
            </a:avLst>
          </a:prstGeom>
          <a:ln w="19050">
            <a:solidFill>
              <a:schemeClr val="tx1">
                <a:lumMod val="65000"/>
                <a:lumOff val="3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1"/>
          <p:cNvSpPr txBox="1"/>
          <p:nvPr/>
        </p:nvSpPr>
        <p:spPr>
          <a:xfrm>
            <a:off x="6804025" y="1372235"/>
            <a:ext cx="2042160" cy="70358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zh-CN" sz="1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预制构件进场验收</a:t>
            </a:r>
            <a:endParaRPr lang="zh-CN" altLang="zh-CN" sz="1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3" name="Elbow Connector 52"/>
          <p:cNvCxnSpPr/>
          <p:nvPr/>
        </p:nvCxnSpPr>
        <p:spPr>
          <a:xfrm rot="16200000" flipH="1">
            <a:off x="5639277" y="2651186"/>
            <a:ext cx="519659" cy="1810502"/>
          </a:xfrm>
          <a:prstGeom prst="bentConnector2">
            <a:avLst/>
          </a:prstGeom>
          <a:ln w="19050">
            <a:solidFill>
              <a:schemeClr val="tx1">
                <a:lumMod val="65000"/>
                <a:lumOff val="3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55" name="Text Placeholder 11"/>
          <p:cNvSpPr txBox="1"/>
          <p:nvPr/>
        </p:nvSpPr>
        <p:spPr>
          <a:xfrm>
            <a:off x="6840784" y="3791083"/>
            <a:ext cx="1729948" cy="703324"/>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buClrTx/>
              <a:buSzTx/>
            </a:pPr>
            <a:r>
              <a:rPr lang="zh-CN" altLang="zh-CN" sz="18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测量放线</a:t>
            </a:r>
            <a:endParaRPr lang="zh-CN" altLang="zh-CN" sz="18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8" name="组合 27"/>
          <p:cNvGrpSpPr/>
          <p:nvPr/>
        </p:nvGrpSpPr>
        <p:grpSpPr>
          <a:xfrm>
            <a:off x="236535" y="151461"/>
            <a:ext cx="8683148" cy="414098"/>
            <a:chOff x="0" y="232284"/>
            <a:chExt cx="8683148" cy="414098"/>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31" name="矩形 30"/>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32"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zh-CN" sz="1000" b="1" kern="1000" spc="0" baseline="0" dirty="0">
                <a:solidFill>
                  <a:srgbClr val="2C95B5"/>
                </a:solidFill>
                <a:latin typeface="微软雅黑" panose="020B0503020204020204" pitchFamily="34" charset="-122"/>
                <a:ea typeface="微软雅黑" panose="020B0503020204020204" pitchFamily="34" charset="-122"/>
              </a:endParaRPr>
            </a:p>
          </p:txBody>
        </p:sp>
        <p:sp>
          <p:nvSpPr>
            <p:cNvPr id="33" name="矩形 32"/>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现场装配准备要求</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right)">
                                      <p:cBhvr>
                                        <p:cTn id="47" dur="500"/>
                                        <p:tgtEl>
                                          <p:spTgt spid="46"/>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animEffect transition="in" filter="wipe(down)">
                                      <p:cBhvr>
                                        <p:cTn id="51" dur="500"/>
                                        <p:tgtEl>
                                          <p:spTgt spid="48">
                                            <p:txEl>
                                              <p:pRg st="0" end="0"/>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5">
                                            <p:txEl>
                                              <p:pRg st="0" end="0"/>
                                            </p:txEl>
                                          </p:spTgt>
                                        </p:tgtEl>
                                        <p:attrNameLst>
                                          <p:attrName>style.visibility</p:attrName>
                                        </p:attrNameLst>
                                      </p:cBhvr>
                                      <p:to>
                                        <p:strVal val="visible"/>
                                      </p:to>
                                    </p:set>
                                    <p:animEffect transition="in" filter="wipe(down)">
                                      <p:cBhvr>
                                        <p:cTn id="59" dur="500"/>
                                        <p:tgtEl>
                                          <p:spTgt spid="55">
                                            <p:txEl>
                                              <p:pRg st="0" end="0"/>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1">
                                            <p:txEl>
                                              <p:pRg st="0" end="0"/>
                                            </p:txEl>
                                          </p:spTgt>
                                        </p:tgtEl>
                                        <p:attrNameLst>
                                          <p:attrName>style.visibility</p:attrName>
                                        </p:attrNameLst>
                                      </p:cBhvr>
                                      <p:to>
                                        <p:strVal val="visible"/>
                                      </p:to>
                                    </p:set>
                                    <p:animEffect transition="in" filter="wipe(down)">
                                      <p:cBhvr>
                                        <p:cTn id="67"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2" grpId="0" bldLvl="0" animBg="1"/>
      <p:bldP spid="29" grpId="0" bldLvl="0" animBg="1"/>
      <p:bldP spid="35" grpId="0" bldLvl="0" animBg="1"/>
      <p:bldP spid="39" grpId="0"/>
      <p:bldP spid="40" grpId="0"/>
      <p:bldP spid="41" grpId="0"/>
      <p:bldP spid="42" grpId="0"/>
      <p:bldP spid="45" grpId="0" build="p"/>
      <p:bldP spid="48" grpId="0" build="p"/>
      <p:bldP spid="51" grpId="0" build="p"/>
      <p:bldP spid="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一、起重吊装设备</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14020" y="1490980"/>
            <a:ext cx="2931795" cy="2306955"/>
          </a:xfrm>
          <a:prstGeom prst="rect">
            <a:avLst/>
          </a:prstGeom>
        </p:spPr>
        <p:txBody>
          <a:bodyPr wrap="square">
            <a:spAutoFit/>
          </a:bodyPr>
          <a:p>
            <a:r>
              <a:rPr lang="zh-CN" altLang="zh-CN" dirty="0">
                <a:latin typeface="微软雅黑" panose="020B0503020204020204" pitchFamily="34" charset="-122"/>
                <a:ea typeface="微软雅黑" panose="020B0503020204020204" pitchFamily="34" charset="-122"/>
                <a:sym typeface="+mn-ea"/>
              </a:rPr>
              <a:t>汽车起重机是以汽车为底盘的动臂起重机，主要优点为机动灵活。在装配式建筑工程中，主要是用于低层钢结构吊装、外墙挂板吊装、叠合楼板吊装及楼梯、阳台、雨蓬等构件</a:t>
            </a:r>
            <a:r>
              <a:rPr lang="zh-CN" altLang="zh-CN" dirty="0" smtClean="0">
                <a:latin typeface="微软雅黑" panose="020B0503020204020204" pitchFamily="34" charset="-122"/>
                <a:ea typeface="微软雅黑" panose="020B0503020204020204" pitchFamily="34" charset="-122"/>
                <a:sym typeface="+mn-ea"/>
              </a:rPr>
              <a:t>吊装</a:t>
            </a:r>
            <a:r>
              <a:rPr lang="zh-CN" altLang="en-US" dirty="0" smtClean="0">
                <a:latin typeface="微软雅黑" panose="020B0503020204020204" pitchFamily="34" charset="-122"/>
                <a:ea typeface="微软雅黑" panose="020B0503020204020204" pitchFamily="34" charset="-122"/>
                <a:sym typeface="+mn-ea"/>
              </a:rPr>
              <a:t>。</a:t>
            </a:r>
            <a:endParaRPr lang="zh-CN" altLang="en-US" dirty="0"/>
          </a:p>
          <a:p>
            <a:endParaRPr lang="zh-CN" altLang="en-US" dirty="0"/>
          </a:p>
        </p:txBody>
      </p:sp>
      <p:pic>
        <p:nvPicPr>
          <p:cNvPr id="5" name="图片 4" descr="http://p1.so.qhimgs1.com/bdr/_240_/t015ed676e5ed8fdd21.jpg"/>
          <p:cNvPicPr/>
          <p:nvPr/>
        </p:nvPicPr>
        <p:blipFill>
          <a:blip r:embed="rId2">
            <a:extLst>
              <a:ext uri="{28A0092B-C50C-407E-A947-70E740481C1C}">
                <a14:useLocalDpi xmlns:a14="http://schemas.microsoft.com/office/drawing/2010/main" val="0"/>
              </a:ext>
            </a:extLst>
          </a:blip>
          <a:srcRect/>
          <a:stretch>
            <a:fillRect/>
          </a:stretch>
        </p:blipFill>
        <p:spPr>
          <a:xfrm>
            <a:off x="4316367" y="1412874"/>
            <a:ext cx="3831772" cy="331125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一、起重吊装设备</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14020" y="1490980"/>
            <a:ext cx="2931795" cy="3138170"/>
          </a:xfrm>
          <a:prstGeom prst="rect">
            <a:avLst/>
          </a:prstGeom>
        </p:spPr>
        <p:txBody>
          <a:bodyPr wrap="square">
            <a:spAutoFit/>
          </a:bodyPr>
          <a:p>
            <a:r>
              <a:rPr lang="zh-CN" altLang="zh-CN" dirty="0">
                <a:latin typeface="微软雅黑" panose="020B0503020204020204" pitchFamily="34" charset="-122"/>
                <a:ea typeface="微软雅黑" panose="020B0503020204020204" pitchFamily="34" charset="-122"/>
                <a:sym typeface="+mn-ea"/>
              </a:rPr>
              <a:t>履带起重机是一种动臂起重机，其动臂可以加长，起重量大并在起重力矩允许的情况下可以吊重行走。在装配式结构建筑工程中，主要是针对大型公共建筑的大型预制构件的装卸和吊装、大型塔吊的安装与拆卸、塔吊难以覆盖的吊装死角的吊装等。</a:t>
            </a:r>
            <a:endParaRPr lang="zh-CN" altLang="en-US" b="1" dirty="0"/>
          </a:p>
          <a:p>
            <a:endParaRPr lang="zh-CN" altLang="en-US" dirty="0"/>
          </a:p>
          <a:p>
            <a:endParaRPr lang="zh-CN" altLang="en-US" dirty="0"/>
          </a:p>
        </p:txBody>
      </p:sp>
      <p:pic>
        <p:nvPicPr>
          <p:cNvPr id="6" name="图片 5" descr="http://image.big5.made-in-china.com/prod/000-TalQqomMJgre.jpg"/>
          <p:cNvPicPr/>
          <p:nvPr/>
        </p:nvPicPr>
        <p:blipFill>
          <a:blip r:embed="rId2" cstate="print">
            <a:extLst>
              <a:ext uri="{28A0092B-C50C-407E-A947-70E740481C1C}">
                <a14:useLocalDpi xmlns:a14="http://schemas.microsoft.com/office/drawing/2010/main" val="0"/>
              </a:ext>
            </a:extLst>
          </a:blip>
          <a:srcRect t="12553" b="14441"/>
          <a:stretch>
            <a:fillRect/>
          </a:stretch>
        </p:blipFill>
        <p:spPr>
          <a:xfrm>
            <a:off x="4448175" y="1632585"/>
            <a:ext cx="3568700" cy="32734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599690" y="735330"/>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一、起重吊装设备</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95300" y="4588510"/>
            <a:ext cx="5935980" cy="368300"/>
          </a:xfrm>
          <a:prstGeom prst="rect">
            <a:avLst/>
          </a:prstGeom>
        </p:spPr>
        <p:txBody>
          <a:bodyPr wrap="square">
            <a:spAutoFit/>
          </a:bodyPr>
          <a:p>
            <a:r>
              <a:rPr lang="zh-CN" altLang="zh-CN" dirty="0">
                <a:latin typeface="微软雅黑" panose="020B0503020204020204" pitchFamily="34" charset="-122"/>
                <a:ea typeface="微软雅黑" panose="020B0503020204020204" pitchFamily="34" charset="-122"/>
                <a:sym typeface="+mn-ea"/>
              </a:rPr>
              <a:t>塔式起重机按架设方式分为固定式、附着式、内爬式</a:t>
            </a:r>
            <a:endParaRPr lang="zh-CN" altLang="en-US" dirty="0">
              <a:latin typeface="微软雅黑" panose="020B0503020204020204" pitchFamily="34" charset="-122"/>
              <a:ea typeface="微软雅黑" panose="020B0503020204020204" pitchFamily="34" charset="-122"/>
            </a:endParaRPr>
          </a:p>
        </p:txBody>
      </p:sp>
      <p:pic>
        <p:nvPicPr>
          <p:cNvPr id="4" name="图片 3" descr="PK板生产线1.jpg"/>
          <p:cNvPicPr/>
          <p:nvPr/>
        </p:nvPicPr>
        <p:blipFill>
          <a:blip r:embed="rId2"/>
          <a:srcRect b="9212"/>
          <a:stretch>
            <a:fillRect/>
          </a:stretch>
        </p:blipFill>
        <p:spPr>
          <a:xfrm>
            <a:off x="236220" y="1610995"/>
            <a:ext cx="2814955" cy="2644140"/>
          </a:xfrm>
          <a:prstGeom prst="rect">
            <a:avLst/>
          </a:prstGeom>
          <a:noFill/>
          <a:ln w="9525">
            <a:noFill/>
          </a:ln>
        </p:spPr>
      </p:pic>
      <p:pic>
        <p:nvPicPr>
          <p:cNvPr id="6" name="图片 5" descr="X~OBI2_TJV~~47FM$I(0L_V"/>
          <p:cNvPicPr/>
          <p:nvPr/>
        </p:nvPicPr>
        <p:blipFill>
          <a:blip r:embed="rId3"/>
          <a:srcRect r="9539"/>
          <a:stretch>
            <a:fillRect/>
          </a:stretch>
        </p:blipFill>
        <p:spPr>
          <a:xfrm>
            <a:off x="3376295" y="1610995"/>
            <a:ext cx="2676525" cy="2644775"/>
          </a:xfrm>
          <a:prstGeom prst="rect">
            <a:avLst/>
          </a:prstGeom>
          <a:noFill/>
          <a:ln w="9525">
            <a:noFill/>
          </a:ln>
        </p:spPr>
      </p:pic>
      <p:pic>
        <p:nvPicPr>
          <p:cNvPr id="7" name="图片 6" descr="http://img10.007swz.com/cpimg/qizhongji/UUBEA0RO6_1369960602.jpg"/>
          <p:cNvPicPr/>
          <p:nvPr/>
        </p:nvPicPr>
        <p:blipFill>
          <a:blip r:embed="rId4">
            <a:extLst>
              <a:ext uri="{28A0092B-C50C-407E-A947-70E740481C1C}">
                <a14:useLocalDpi xmlns:a14="http://schemas.microsoft.com/office/drawing/2010/main" val="0"/>
              </a:ext>
            </a:extLst>
          </a:blip>
          <a:srcRect b="13811"/>
          <a:stretch>
            <a:fillRect/>
          </a:stretch>
        </p:blipFill>
        <p:spPr>
          <a:xfrm>
            <a:off x="6292850" y="1610360"/>
            <a:ext cx="2526665" cy="26454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 name="11 Rectángulo"/>
          <p:cNvSpPr/>
          <p:nvPr/>
        </p:nvSpPr>
        <p:spPr>
          <a:xfrm>
            <a:off x="2620645" y="565785"/>
            <a:ext cx="3316605"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zh-CN" altLang="en-US" sz="2000" b="1" kern="0" dirty="0">
                <a:solidFill>
                  <a:schemeClr val="bg1"/>
                </a:solidFill>
                <a:latin typeface="微软雅黑" panose="020B0503020204020204" pitchFamily="34" charset="-122"/>
                <a:ea typeface="微软雅黑" panose="020B0503020204020204" pitchFamily="34" charset="-122"/>
                <a:sym typeface="+mn-ea"/>
              </a:rPr>
              <a:t>一、起重吊装设备</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55245" y="1108710"/>
            <a:ext cx="9034145" cy="3692525"/>
          </a:xfrm>
          <a:prstGeom prst="rect">
            <a:avLst/>
          </a:prstGeom>
        </p:spPr>
        <p:txBody>
          <a:bodyPr wrap="square">
            <a:spAutoFit/>
          </a:bodyPr>
          <a:p>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起重机选型</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汽车起重机选择</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低层、多层装配式建筑施工中，预制构件的吊运安装作业通常采用移动式汽车起重机，当现场构件需二次倒运时，可采用移动式汽车起重机</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塔式起重机选择</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）小型多层装配式建筑工程，可选择小型的经济型塔吊，高层建筑的塔吊选择，宜选择与之相匹配的起重机械</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）塔式起重机应满足吊次的需求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中型</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塔式起重机的理论吊次为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80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120 </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台</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班</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）塔式起重机覆盖面的要求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塔</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臂应覆盖堆场构件，避免出现覆盖盲区，减少预制构件的二次搬运</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）最大起重能力的要求</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根据</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其存放的位置、吊运的部位，距塔中心的距离，确定该塔吊是否具备相应起重</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能力。</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2C95B5"/>
      </a:dk2>
      <a:lt2>
        <a:srgbClr val="DBF5F9"/>
      </a:lt2>
      <a:accent1>
        <a:srgbClr val="8ABC1E"/>
      </a:accent1>
      <a:accent2>
        <a:srgbClr val="D9DCDD"/>
      </a:accent2>
      <a:accent3>
        <a:srgbClr val="2C95B5"/>
      </a:accent3>
      <a:accent4>
        <a:srgbClr val="A8813D"/>
      </a:accent4>
      <a:accent5>
        <a:srgbClr val="F6A21D"/>
      </a:accent5>
      <a:accent6>
        <a:srgbClr val="B71E42"/>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包裹</Template>
  <TotalTime>0</TotalTime>
  <Words>2856</Words>
  <Application>WPS 演示</Application>
  <PresentationFormat>自定义</PresentationFormat>
  <Paragraphs>296</Paragraphs>
  <Slides>25</Slides>
  <Notes>14</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微软雅黑</vt:lpstr>
      <vt:lpstr>Lato Light</vt:lpstr>
      <vt:lpstr>等线</vt:lpstr>
      <vt:lpstr>黑体</vt:lpstr>
      <vt:lpstr>Roboto</vt:lpstr>
      <vt:lpstr>Calibri</vt:lpstr>
      <vt:lpstr>Arial Unicode MS</vt:lpstr>
      <vt:lpstr>Times New Roman</vt:lpstr>
      <vt:lpstr>Times New Roman</vt:lpstr>
      <vt:lpstr>Lato</vt:lpstr>
      <vt:lpstr>Wide Latin</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xu</cp:lastModifiedBy>
  <cp:revision>425</cp:revision>
  <dcterms:created xsi:type="dcterms:W3CDTF">2017-06-17T13:16:00Z</dcterms:created>
  <dcterms:modified xsi:type="dcterms:W3CDTF">2020-04-01T07:36:37Z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