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3"/>
  </p:sldMasterIdLst>
  <p:notesMasterIdLst>
    <p:notesMasterId r:id="rId5"/>
  </p:notesMasterIdLst>
  <p:sldIdLst>
    <p:sldId id="423" r:id="rId4"/>
    <p:sldId id="412" r:id="rId6"/>
    <p:sldId id="413" r:id="rId7"/>
    <p:sldId id="408" r:id="rId8"/>
    <p:sldId id="464" r:id="rId9"/>
    <p:sldId id="491" r:id="rId10"/>
    <p:sldId id="494" r:id="rId11"/>
    <p:sldId id="503" r:id="rId12"/>
    <p:sldId id="504" r:id="rId13"/>
    <p:sldId id="505" r:id="rId14"/>
    <p:sldId id="506" r:id="rId15"/>
    <p:sldId id="507" r:id="rId16"/>
    <p:sldId id="508" r:id="rId17"/>
    <p:sldId id="414" r:id="rId18"/>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95B5"/>
    <a:srgbClr val="8ABC1E"/>
    <a:srgbClr val="F6F6F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1" autoAdjust="0"/>
    <p:restoredTop sz="94660"/>
  </p:normalViewPr>
  <p:slideViewPr>
    <p:cSldViewPr>
      <p:cViewPr varScale="1">
        <p:scale>
          <a:sx n="88" d="100"/>
          <a:sy n="88" d="100"/>
        </p:scale>
        <p:origin x="888" y="78"/>
      </p:cViewPr>
      <p:guideLst>
        <p:guide orient="horz" pos="1666"/>
        <p:guide pos="2844"/>
      </p:guideLst>
    </p:cSldViewPr>
  </p:slideViewPr>
  <p:notesTextViewPr>
    <p:cViewPr>
      <p:scale>
        <a:sx n="100" d="100"/>
        <a:sy n="100" d="100"/>
      </p:scale>
      <p:origin x="0" y="0"/>
    </p:cViewPr>
  </p:notesTextViewPr>
  <p:sorterViewPr>
    <p:cViewPr>
      <p:scale>
        <a:sx n="20" d="100"/>
        <a:sy n="20"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F8513-A743-4602-9E9F-CEEE9A802B5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1102C-FAD4-459D-8C7A-106E6431C5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solidFill>
                  <a:prstClr val="black"/>
                </a:solidFill>
                <a:latin typeface="等线" panose="02010600030101010101" charset="-122"/>
                <a:ea typeface="等线" panose="02010600030101010101" charset="-122"/>
              </a:rPr>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800"/>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80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143000" y="374188"/>
            <a:ext cx="6858000" cy="523279"/>
          </a:xfrm>
        </p:spPr>
        <p:txBody>
          <a:bodyPr anchor="b">
            <a:normAutofit/>
          </a:bodyPr>
          <a:lstStyle>
            <a:lvl1pPr algn="ctr">
              <a:defRPr sz="3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143000" y="918257"/>
            <a:ext cx="6858000" cy="280749"/>
          </a:xfrm>
        </p:spPr>
        <p:txBody>
          <a:bodyPr>
            <a:normAutofit/>
          </a:bodyPr>
          <a:lstStyle>
            <a:lvl1pPr marL="0" indent="0" algn="ctr">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11" name="Text Placeholder 9"/>
          <p:cNvSpPr>
            <a:spLocks noGrp="1"/>
          </p:cNvSpPr>
          <p:nvPr>
            <p:ph type="body" sz="quarter" idx="14"/>
          </p:nvPr>
        </p:nvSpPr>
        <p:spPr>
          <a:xfrm>
            <a:off x="628650" y="1869220"/>
            <a:ext cx="3942159" cy="1320052"/>
          </a:xfrm>
        </p:spPr>
        <p:txBody>
          <a:bodyPr>
            <a:normAutofit/>
          </a:bodyPr>
          <a:lstStyle>
            <a:lvl1pPr marL="0" indent="0">
              <a:buNone/>
              <a:defRPr sz="1100">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629841" y="3288332"/>
            <a:ext cx="3940969" cy="370398"/>
          </a:xfrm>
        </p:spPr>
        <p:txBody>
          <a:bodyPr>
            <a:normAutofit/>
          </a:bodyPr>
          <a:lstStyle>
            <a:lvl1pPr marL="0" indent="0">
              <a:buNone/>
              <a:defRPr sz="12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629841" y="3658730"/>
            <a:ext cx="3940969" cy="370399"/>
          </a:xfrm>
        </p:spPr>
        <p:txBody>
          <a:bodyPr>
            <a:normAutofit/>
          </a:bodyPr>
          <a:lstStyle>
            <a:lvl1pPr marL="0" indent="0">
              <a:buNone/>
              <a:defRPr sz="9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629841" y="4029128"/>
            <a:ext cx="3942159" cy="27035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628650" y="4768735"/>
            <a:ext cx="2057400" cy="273928"/>
          </a:xfrm>
        </p:spPr>
        <p:txBody>
          <a:bodyPr/>
          <a:lstStyle>
            <a:lvl1pPr>
              <a:defRPr>
                <a:latin typeface="Lato Light" panose="020F0302020204030203" pitchFamily="34" charset="0"/>
              </a:defRPr>
            </a:lvl1pPr>
          </a:lstStyle>
          <a:p>
            <a:fld id="{722F6D6F-DD99-46DF-A9EA-728D63EA6A31}" type="datetimeFigureOut">
              <a:rPr lang="en-AU" smtClean="0"/>
            </a:fld>
            <a:endParaRPr lang="en-AU" dirty="0"/>
          </a:p>
        </p:txBody>
      </p:sp>
      <p:sp>
        <p:nvSpPr>
          <p:cNvPr id="16" name="Footer Placeholder 4"/>
          <p:cNvSpPr>
            <a:spLocks noGrp="1"/>
          </p:cNvSpPr>
          <p:nvPr>
            <p:ph type="ftr" sz="quarter" idx="11"/>
          </p:nvPr>
        </p:nvSpPr>
        <p:spPr>
          <a:xfrm>
            <a:off x="3028950" y="4768735"/>
            <a:ext cx="3086100" cy="273928"/>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6457950" y="4768735"/>
            <a:ext cx="2057400" cy="273928"/>
          </a:xfrm>
        </p:spPr>
        <p:txBody>
          <a:bodyPr/>
          <a:lstStyle>
            <a:lvl1pPr>
              <a:defRPr>
                <a:latin typeface="Lato Light" panose="020F0302020204030203" pitchFamily="34" charset="0"/>
              </a:defRPr>
            </a:lvl1pPr>
          </a:lstStyle>
          <a:p>
            <a:fld id="{84AD2E7E-F7BA-4F6B-9D0C-0B2331C2AE06}" type="slidenum">
              <a:rPr lang="en-AU" smtClean="0"/>
            </a:fld>
            <a:endParaRPr lang="en-AU" dirty="0"/>
          </a:p>
        </p:txBody>
      </p:sp>
      <p:sp>
        <p:nvSpPr>
          <p:cNvPr id="19" name="Text Placeholder 18"/>
          <p:cNvSpPr>
            <a:spLocks noGrp="1"/>
          </p:cNvSpPr>
          <p:nvPr>
            <p:ph type="body" sz="quarter" idx="18"/>
          </p:nvPr>
        </p:nvSpPr>
        <p:spPr>
          <a:xfrm>
            <a:off x="5112544" y="1504225"/>
            <a:ext cx="3251597" cy="353724"/>
          </a:xfrm>
        </p:spPr>
        <p:txBody>
          <a:bodyPr>
            <a:normAutofit/>
          </a:bodyPr>
          <a:lstStyle>
            <a:lvl1pPr marL="0" indent="0">
              <a:buNone/>
              <a:defRPr sz="1400"/>
            </a:lvl1pPr>
          </a:lstStyle>
          <a:p>
            <a:pPr lvl="0"/>
            <a:endParaRPr lang="en-AU" dirty="0"/>
          </a:p>
        </p:txBody>
      </p:sp>
      <p:sp>
        <p:nvSpPr>
          <p:cNvPr id="21" name="Text Placeholder 20"/>
          <p:cNvSpPr>
            <a:spLocks noGrp="1"/>
          </p:cNvSpPr>
          <p:nvPr>
            <p:ph type="body" sz="quarter" idx="19"/>
          </p:nvPr>
        </p:nvSpPr>
        <p:spPr>
          <a:xfrm>
            <a:off x="5112544" y="1868668"/>
            <a:ext cx="3251597" cy="703876"/>
          </a:xfrm>
        </p:spPr>
        <p:txBody>
          <a:bodyPr>
            <a:normAutofit/>
          </a:bodyPr>
          <a:lstStyle>
            <a:lvl1pPr marL="0" indent="0">
              <a:buNone/>
              <a:defRPr sz="900">
                <a:latin typeface="Lato Light" panose="020F0302020204030203" pitchFamily="34" charset="0"/>
              </a:defRPr>
            </a:lvl1pPr>
          </a:lstStyle>
          <a:p>
            <a:pPr lvl="0"/>
            <a:endParaRPr lang="en-AU"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fld>
            <a:endParaRPr lang="zh-CN" altLang="en-US"/>
          </a:p>
        </p:txBody>
      </p:sp>
      <p:sp>
        <p:nvSpPr>
          <p:cNvPr id="8" name="图片占位符 10"/>
          <p:cNvSpPr>
            <a:spLocks noGrp="1"/>
          </p:cNvSpPr>
          <p:nvPr>
            <p:ph type="pic" sz="quarter" idx="13"/>
          </p:nvPr>
        </p:nvSpPr>
        <p:spPr>
          <a:xfrm>
            <a:off x="1080309" y="1352967"/>
            <a:ext cx="3520266" cy="2716155"/>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1">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445853" y="-5874"/>
            <a:ext cx="6708164" cy="5150963"/>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445853" y="-5874"/>
            <a:ext cx="6708164" cy="5150963"/>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9144000" cy="5145088"/>
          </a:xfrm>
          <a:prstGeom prst="rect">
            <a:avLst/>
          </a:prstGeom>
        </p:spPr>
        <p:txBody>
          <a:bodyPr/>
          <a:lstStyle/>
          <a:p>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656307" y="1271000"/>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790190" y="1271000"/>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6914988" y="1271000"/>
            <a:ext cx="1575156" cy="1567135"/>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5361527" y="2838134"/>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2230306" y="2838134"/>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6"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682095"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19192"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47420"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4" y="1212450"/>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56034" y="2846217"/>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4650236" y="1212450"/>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4650236" y="2846217"/>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59777"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502939"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5946102"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922248"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881447"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840645"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99843"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3075653" y="1231495"/>
            <a:ext cx="2781001" cy="1761007"/>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984402" y="1231496"/>
            <a:ext cx="2492669" cy="1538855"/>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56036" y="3130139"/>
            <a:ext cx="5200618" cy="1324165"/>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883185" y="1271139"/>
            <a:ext cx="3411485" cy="2146513"/>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015510" y="2455754"/>
            <a:ext cx="1136015" cy="1832168"/>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985121" y="2747556"/>
            <a:ext cx="3372563" cy="1314887"/>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3043304" y="2514134"/>
            <a:ext cx="3372563" cy="1314887"/>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2.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3A620DD7-6358-4E35-981D-64C57D7D925A}"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5567DBE-345A-4DFC-A5AF-A1AA18485C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菱形 6"/>
          <p:cNvSpPr/>
          <p:nvPr userDrawn="1"/>
        </p:nvSpPr>
        <p:spPr>
          <a:xfrm>
            <a:off x="1012598" y="466872"/>
            <a:ext cx="251220" cy="251298"/>
          </a:xfrm>
          <a:prstGeom prst="diamond">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8" name="矩形 7"/>
          <p:cNvSpPr/>
          <p:nvPr userDrawn="1"/>
        </p:nvSpPr>
        <p:spPr>
          <a:xfrm>
            <a:off x="1" y="0"/>
            <a:ext cx="9144000" cy="59361"/>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9" name="任意多边形: 形状 8"/>
          <p:cNvSpPr/>
          <p:nvPr userDrawn="1"/>
        </p:nvSpPr>
        <p:spPr>
          <a:xfrm>
            <a:off x="383947" y="1"/>
            <a:ext cx="1257302" cy="686012"/>
          </a:xfrm>
          <a:custGeom>
            <a:avLst/>
            <a:gdLst>
              <a:gd name="connsiteX0" fmla="*/ 76200 w 1676402"/>
              <a:gd name="connsiteY0" fmla="*/ 0 h 914401"/>
              <a:gd name="connsiteX1" fmla="*/ 1600202 w 1676402"/>
              <a:gd name="connsiteY1" fmla="*/ 0 h 914401"/>
              <a:gd name="connsiteX2" fmla="*/ 1676402 w 1676402"/>
              <a:gd name="connsiteY2" fmla="*/ 76200 h 914401"/>
              <a:gd name="connsiteX3" fmla="*/ 838201 w 1676402"/>
              <a:gd name="connsiteY3" fmla="*/ 914401 h 914401"/>
              <a:gd name="connsiteX4" fmla="*/ 0 w 1676402"/>
              <a:gd name="connsiteY4" fmla="*/ 76200 h 9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2" h="914401">
                <a:moveTo>
                  <a:pt x="76200" y="0"/>
                </a:moveTo>
                <a:lnTo>
                  <a:pt x="1600202" y="0"/>
                </a:lnTo>
                <a:lnTo>
                  <a:pt x="1676402" y="76200"/>
                </a:lnTo>
                <a:lnTo>
                  <a:pt x="838201" y="914401"/>
                </a:lnTo>
                <a:lnTo>
                  <a:pt x="0" y="762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10" name="菱形 9"/>
          <p:cNvSpPr/>
          <p:nvPr userDrawn="1"/>
        </p:nvSpPr>
        <p:spPr>
          <a:xfrm>
            <a:off x="383948" y="167023"/>
            <a:ext cx="466159" cy="466303"/>
          </a:xfrm>
          <a:prstGeom prst="diamond">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11" name="矩形 10"/>
          <p:cNvSpPr/>
          <p:nvPr userDrawn="1"/>
        </p:nvSpPr>
        <p:spPr>
          <a:xfrm>
            <a:off x="1" y="5085728"/>
            <a:ext cx="9144000" cy="59361"/>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image" Target="../media/image3.png"/><Relationship Id="rId6" Type="http://schemas.openxmlformats.org/officeDocument/2006/relationships/tags" Target="../tags/tag2.xml"/><Relationship Id="rId5" Type="http://schemas.microsoft.com/office/2007/relationships/hdphoto" Target="../media/hdphoto2.wdp"/><Relationship Id="rId4" Type="http://schemas.openxmlformats.org/officeDocument/2006/relationships/image" Target="../media/image2.png"/><Relationship Id="rId3" Type="http://schemas.openxmlformats.org/officeDocument/2006/relationships/tags" Target="../tags/tag1.xml"/><Relationship Id="rId2" Type="http://schemas.microsoft.com/office/2007/relationships/hdphoto" Target="../media/hdphoto1.wdp"/><Relationship Id="rId11" Type="http://schemas.openxmlformats.org/officeDocument/2006/relationships/notesSlide" Target="../notesSlides/notesSlide1.xml"/><Relationship Id="rId10" Type="http://schemas.openxmlformats.org/officeDocument/2006/relationships/slideLayout" Target="../slideLayouts/slideLayout2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1.xml"/><Relationship Id="rId2" Type="http://schemas.openxmlformats.org/officeDocument/2006/relationships/image" Target="../media/image16.jpe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6.xml"/><Relationship Id="rId4" Type="http://schemas.openxmlformats.org/officeDocument/2006/relationships/image" Target="../media/image5.png"/><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image" Target="../media/image11.jpeg"/><Relationship Id="rId8" Type="http://schemas.microsoft.com/office/2007/relationships/hdphoto" Target="../media/hdphoto5.wdp"/><Relationship Id="rId7" Type="http://schemas.openxmlformats.org/officeDocument/2006/relationships/image" Target="../media/image10.png"/><Relationship Id="rId6" Type="http://schemas.openxmlformats.org/officeDocument/2006/relationships/image" Target="../media/image9.jpeg"/><Relationship Id="rId5" Type="http://schemas.microsoft.com/office/2007/relationships/hdphoto" Target="../media/hdphoto4.wdp"/><Relationship Id="rId4" Type="http://schemas.openxmlformats.org/officeDocument/2006/relationships/image" Target="../media/image8.png"/><Relationship Id="rId3" Type="http://schemas.microsoft.com/office/2007/relationships/hdphoto" Target="../media/hdphoto3.wdp"/><Relationship Id="rId2" Type="http://schemas.openxmlformats.org/officeDocument/2006/relationships/image" Target="../media/image7.png"/><Relationship Id="rId11" Type="http://schemas.openxmlformats.org/officeDocument/2006/relationships/slideLayout" Target="../slideLayouts/slideLayout18.xml"/><Relationship Id="rId10" Type="http://schemas.openxmlformats.org/officeDocument/2006/relationships/image" Target="../media/image12.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1.xml"/><Relationship Id="rId2" Type="http://schemas.openxmlformats.org/officeDocument/2006/relationships/image" Target="../media/image1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1.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flipH="1">
            <a:off x="240" y="3298296"/>
            <a:ext cx="2377576" cy="1296244"/>
            <a:chOff x="5917424" y="3435846"/>
            <a:chExt cx="3226576" cy="1707654"/>
          </a:xfrm>
        </p:grpSpPr>
        <p:pic>
          <p:nvPicPr>
            <p:cNvPr id="69"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4"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 name="组合 70"/>
          <p:cNvGrpSpPr/>
          <p:nvPr/>
        </p:nvGrpSpPr>
        <p:grpSpPr>
          <a:xfrm>
            <a:off x="6371503" y="3108674"/>
            <a:ext cx="2848007" cy="1507296"/>
            <a:chOff x="5917422" y="3435846"/>
            <a:chExt cx="3226578" cy="1707654"/>
          </a:xfrm>
        </p:grpSpPr>
        <p:pic>
          <p:nvPicPr>
            <p:cNvPr id="72"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2" y="3435846"/>
              <a:ext cx="3226574"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A_图片 1"/>
          <p:cNvPicPr>
            <a:picLocks noChangeAspect="1"/>
          </p:cNvPicPr>
          <p:nvPr>
            <p:custDataLst>
              <p:tags r:id="rId3"/>
            </p:custDataLst>
          </p:nvPr>
        </p:nvPicPr>
        <p:blipFill rotWithShape="1">
          <a:blip r:embed="rId4" cstate="screen">
            <a:extLst>
              <a:ext uri="{BEBA8EAE-BF5A-486C-A8C5-ECC9F3942E4B}">
                <a14:imgProps xmlns:a14="http://schemas.microsoft.com/office/drawing/2010/main">
                  <a14:imgLayer r:embed="rId5">
                    <a14:imgEffect>
                      <a14:colorTemperature colorTemp="4419"/>
                    </a14:imgEffect>
                  </a14:imgLayer>
                </a14:imgProps>
              </a:ext>
            </a:extLst>
          </a:blip>
          <a:srcRect/>
          <a:stretch>
            <a:fillRect/>
          </a:stretch>
        </p:blipFill>
        <p:spPr>
          <a:xfrm>
            <a:off x="0" y="2386254"/>
            <a:ext cx="9156467" cy="2193737"/>
          </a:xfrm>
          <a:prstGeom prst="rect">
            <a:avLst/>
          </a:prstGeom>
          <a:effectLst>
            <a:reflection blurRad="6350" stA="52000" endA="300" endPos="35000" dir="5400000" sy="-100000" algn="bl" rotWithShape="0"/>
          </a:effectLst>
        </p:spPr>
      </p:pic>
      <p:sp>
        <p:nvSpPr>
          <p:cNvPr id="82" name="TextBox 81"/>
          <p:cNvSpPr txBox="1"/>
          <p:nvPr/>
        </p:nvSpPr>
        <p:spPr>
          <a:xfrm>
            <a:off x="2062159" y="1260258"/>
            <a:ext cx="5032147" cy="1477584"/>
          </a:xfrm>
          <a:prstGeom prst="rect">
            <a:avLst/>
          </a:prstGeom>
          <a:noFill/>
        </p:spPr>
        <p:txBody>
          <a:bodyPr wrap="none" rtlCol="0">
            <a:spAutoFit/>
          </a:bodyPr>
          <a:lstStyle/>
          <a:p>
            <a:pPr algn="ctr"/>
            <a:r>
              <a:rPr lang="zh-CN" altLang="en-US" sz="4500" b="1" kern="15000" spc="225" dirty="0" smtClean="0">
                <a:solidFill>
                  <a:srgbClr val="2C95B5"/>
                </a:solidFill>
                <a:latin typeface="微软雅黑" panose="020B0503020204020204" pitchFamily="34" charset="-122"/>
                <a:ea typeface="微软雅黑" panose="020B0503020204020204" pitchFamily="34" charset="-122"/>
              </a:rPr>
              <a:t>建设工程管理专业</a:t>
            </a:r>
            <a:endParaRPr lang="en-US" altLang="zh-CN" sz="4500" b="1" kern="15000" spc="225" dirty="0" smtClean="0">
              <a:solidFill>
                <a:srgbClr val="2C95B5"/>
              </a:solidFill>
              <a:latin typeface="微软雅黑" panose="020B0503020204020204" pitchFamily="34" charset="-122"/>
              <a:ea typeface="微软雅黑" panose="020B0503020204020204" pitchFamily="34" charset="-122"/>
            </a:endParaRPr>
          </a:p>
          <a:p>
            <a:pPr algn="ctr"/>
            <a:r>
              <a:rPr lang="zh-CN" altLang="en-US" sz="4500" b="1" kern="15000" spc="225" dirty="0" smtClean="0">
                <a:solidFill>
                  <a:srgbClr val="2C95B5"/>
                </a:solidFill>
                <a:latin typeface="微软雅黑" panose="020B0503020204020204" pitchFamily="34" charset="-122"/>
                <a:ea typeface="微软雅黑" panose="020B0503020204020204" pitchFamily="34" charset="-122"/>
              </a:rPr>
              <a:t>教学资源库</a:t>
            </a:r>
            <a:endParaRPr lang="zh-CN" altLang="en-US" sz="4500" b="1" kern="15000" spc="225" dirty="0">
              <a:solidFill>
                <a:srgbClr val="2C95B5"/>
              </a:solidFill>
              <a:latin typeface="微软雅黑" panose="020B0503020204020204" pitchFamily="34" charset="-122"/>
              <a:ea typeface="微软雅黑" panose="020B0503020204020204" pitchFamily="34" charset="-122"/>
            </a:endParaRPr>
          </a:p>
        </p:txBody>
      </p:sp>
      <p:sp>
        <p:nvSpPr>
          <p:cNvPr id="16" name="PA_矩形 2"/>
          <p:cNvSpPr/>
          <p:nvPr>
            <p:custDataLst>
              <p:tags r:id="rId6"/>
            </p:custDataLst>
          </p:nvPr>
        </p:nvSpPr>
        <p:spPr>
          <a:xfrm flipV="1">
            <a:off x="243" y="4594540"/>
            <a:ext cx="9141173" cy="550548"/>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par>
                                <p:cTn id="8" presetID="14" presetClass="entr" presetSubtype="1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randombar(horizontal)">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1000"/>
                                        <p:tgtEl>
                                          <p:spTgt spid="82"/>
                                        </p:tgtEl>
                                      </p:cBhvr>
                                    </p:animEffect>
                                    <p:anim calcmode="lin" valueType="num">
                                      <p:cBhvr>
                                        <p:cTn id="15" dur="1000" fill="hold"/>
                                        <p:tgtEl>
                                          <p:spTgt spid="82"/>
                                        </p:tgtEl>
                                        <p:attrNameLst>
                                          <p:attrName>ppt_x</p:attrName>
                                        </p:attrNameLst>
                                      </p:cBhvr>
                                      <p:tavLst>
                                        <p:tav tm="0">
                                          <p:val>
                                            <p:strVal val="#ppt_x"/>
                                          </p:val>
                                        </p:tav>
                                        <p:tav tm="100000">
                                          <p:val>
                                            <p:strVal val="#ppt_x"/>
                                          </p:val>
                                        </p:tav>
                                      </p:tavLst>
                                    </p:anim>
                                    <p:anim calcmode="lin" valueType="num">
                                      <p:cBhvr>
                                        <p:cTn id="16" dur="1000" fill="hold"/>
                                        <p:tgtEl>
                                          <p:spTgt spid="8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25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244725" y="565785"/>
            <a:ext cx="454342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预制混凝土外墙挂板吊装施工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37160" y="1242060"/>
            <a:ext cx="8614410" cy="3692525"/>
          </a:xfrm>
          <a:prstGeom prst="rect">
            <a:avLst/>
          </a:prstGeom>
        </p:spPr>
        <p:txBody>
          <a:bodyPr wrap="square">
            <a:spAutoFit/>
          </a:bodyPr>
          <a:p>
            <a:pPr fontAlgn="auto">
              <a:lnSpc>
                <a:spcPct val="150000"/>
              </a:lnSpc>
            </a:pPr>
            <a:r>
              <a:rPr lang="zh-CN" altLang="zh-CN" b="1" dirty="0">
                <a:latin typeface="微软雅黑" panose="020B0503020204020204" pitchFamily="34" charset="-122"/>
                <a:ea typeface="微软雅黑" panose="020B0503020204020204" pitchFamily="34" charset="-122"/>
                <a:sym typeface="+mn-ea"/>
              </a:rPr>
              <a:t>二、</a:t>
            </a:r>
            <a:r>
              <a:rPr lang="zh-CN" altLang="en-US" b="1" smtClean="0">
                <a:latin typeface="微软雅黑" panose="020B0503020204020204" pitchFamily="34" charset="-122"/>
                <a:ea typeface="微软雅黑" panose="020B0503020204020204" pitchFamily="34" charset="-122"/>
                <a:sym typeface="+mn-ea"/>
              </a:rPr>
              <a:t>施工要点</a:t>
            </a:r>
            <a:endParaRPr lang="zh-CN" altLang="en-US" dirty="0"/>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外墙挂板底部固定、外侧封堵</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外墙挂板底部坐浆材料的强度等级不应小于被连接的构件强度，坐浆层的厚度不应大于</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20mm</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，底部坐浆强度检验以每层为一检验批，每工作班组应制作一组且每层不应少于</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3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组边长为</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70.7mm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的立方体试件，标准养护</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28d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后进行抗压强度试验。外墙挂板外侧为了防止坐浆料外漏，应在外侧保温板部位固定</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50mm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宽×</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20mm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厚的具备</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级保温性能的材料进行封堵。预制构件吊装到位后应立即进行下部螺栓固定并做好防腐防锈处理。上部预留钢筋与叠合板钢筋或框架梁预埋件焊接。</a:t>
            </a:r>
            <a:endParaRPr lang="zh-CN" altLang="zh-CN" dirty="0"/>
          </a:p>
          <a:p>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244725" y="565785"/>
            <a:ext cx="454342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预制混凝土外墙挂板吊装施工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37160" y="1242060"/>
            <a:ext cx="8614410" cy="3830955"/>
          </a:xfrm>
          <a:prstGeom prst="rect">
            <a:avLst/>
          </a:prstGeom>
        </p:spPr>
        <p:txBody>
          <a:bodyPr wrap="square">
            <a:spAutoFit/>
          </a:bodyPr>
          <a:p>
            <a:pPr fontAlgn="auto">
              <a:lnSpc>
                <a:spcPct val="150000"/>
              </a:lnSpc>
            </a:pP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预制外墙挂板连接接缝采用防水密封胶施工时应符合下列规定：</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预制外墙板连接接缝防水节点基层及空腔排水构造做法符合设计要求。</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预制外墙挂板外侧水平、竖直接缝的防水密封胶封堵前，侧壁应清理干净，保持干燥。嵌缝材料应与挂板牢固粘结，不得漏嵌和虚粘。</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外侧竖缝及水平缝防水密封胶的注胶宽度、厚度应符合设计要求，防水密封胶应在预制外墙挂板校核固定后嵌填，先安放填充材料，然后注胶。防水密封胶应均匀顺直，饱满密实，表面光滑连续。</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外墙挂板“十”字拼缝处的防水密封胶注胶连续完成。</a:t>
            </a:r>
            <a:endParaRPr lang="zh-CN" altLang="zh-CN" dirty="0"/>
          </a:p>
          <a:p>
            <a:pPr fontAlgn="auto">
              <a:lnSpc>
                <a:spcPct val="15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244725" y="565785"/>
            <a:ext cx="454342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预制混凝土外墙挂板吊装施工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37160" y="1242060"/>
            <a:ext cx="8614410" cy="3830955"/>
          </a:xfrm>
          <a:prstGeom prst="rect">
            <a:avLst/>
          </a:prstGeom>
        </p:spPr>
        <p:txBody>
          <a:bodyPr wrap="square">
            <a:spAutoFit/>
          </a:bodyPr>
          <a:p>
            <a:pPr fontAlgn="auto">
              <a:lnSpc>
                <a:spcPct val="150000"/>
              </a:lnSpc>
            </a:pP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三、预制外墙挂板连接接缝采用防水密封胶施工时应符合下列规定：</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预制外墙板连接接缝防水节点基层及空腔排水构造做法符合设计要求。</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预制外墙挂板外侧水平、竖直接缝的防水密封胶封堵前，侧壁应清理干净，保持干燥。嵌缝材料应与挂板牢固粘结，不得漏嵌和虚粘。</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外侧竖缝及水平缝防水密封胶的注胶宽度、厚度应符合设计要求，防水密封胶应在预制外墙挂板校核固定后嵌填，先安放填充材料，然后注胶。防水密封胶应均匀顺直，饱满密实，表面光滑连续。</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外墙挂板“十”字拼缝处的防水密封胶注胶连续完成。</a:t>
            </a:r>
            <a:endParaRPr lang="zh-CN" altLang="zh-CN" dirty="0"/>
          </a:p>
          <a:p>
            <a:pPr fontAlgn="auto">
              <a:lnSpc>
                <a:spcPct val="15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244725" y="565785"/>
            <a:ext cx="454342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预制混凝土外墙挂板吊装施工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pic>
        <p:nvPicPr>
          <p:cNvPr id="4" name="图片 3" descr="防水"/>
          <p:cNvPicPr>
            <a:picLocks noChangeAspect="1"/>
          </p:cNvPicPr>
          <p:nvPr/>
        </p:nvPicPr>
        <p:blipFill>
          <a:blip r:embed="rId2"/>
          <a:srcRect b="11766"/>
          <a:stretch>
            <a:fillRect/>
          </a:stretch>
        </p:blipFill>
        <p:spPr>
          <a:xfrm>
            <a:off x="1553845" y="1108710"/>
            <a:ext cx="5062220" cy="2728595"/>
          </a:xfrm>
          <a:prstGeom prst="rect">
            <a:avLst/>
          </a:prstGeom>
        </p:spPr>
      </p:pic>
      <p:sp>
        <p:nvSpPr>
          <p:cNvPr id="5" name="文本框 4"/>
          <p:cNvSpPr txBox="1"/>
          <p:nvPr/>
        </p:nvSpPr>
        <p:spPr>
          <a:xfrm>
            <a:off x="3031490" y="4352290"/>
            <a:ext cx="2828290" cy="368300"/>
          </a:xfrm>
          <a:prstGeom prst="rect">
            <a:avLst/>
          </a:prstGeom>
          <a:noFill/>
        </p:spPr>
        <p:txBody>
          <a:bodyPr wrap="square" rtlCol="0" anchor="t">
            <a:spAutoFit/>
          </a:bodyPr>
          <a:p>
            <a:r>
              <a:rPr lang="zh-CN" altLang="en-US" b="1">
                <a:latin typeface="微软雅黑" panose="020B0503020204020204" pitchFamily="34" charset="-122"/>
                <a:ea typeface="微软雅黑" panose="020B0503020204020204" pitchFamily="34" charset="-122"/>
                <a:cs typeface="微软雅黑" panose="020B0503020204020204" pitchFamily="34" charset="-122"/>
              </a:rPr>
              <a:t> 外墙挂板接缝防水节点</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任意多边形: 形状 416"/>
          <p:cNvSpPr/>
          <p:nvPr/>
        </p:nvSpPr>
        <p:spPr>
          <a:xfrm>
            <a:off x="1" y="3801950"/>
            <a:ext cx="1342345" cy="1342345"/>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45" name="文本框 444"/>
          <p:cNvSpPr txBox="1"/>
          <p:nvPr/>
        </p:nvSpPr>
        <p:spPr>
          <a:xfrm>
            <a:off x="443575" y="3293350"/>
            <a:ext cx="4480850" cy="306705"/>
          </a:xfrm>
          <a:prstGeom prst="rect">
            <a:avLst/>
          </a:prstGeom>
          <a:noFill/>
        </p:spPr>
        <p:txBody>
          <a:bodyPr wrap="square" rtlCol="0">
            <a:spAutoFit/>
            <a:scene3d>
              <a:camera prst="orthographicFront"/>
              <a:lightRig rig="threePt" dir="t"/>
            </a:scene3d>
            <a:sp3d contourW="12700"/>
          </a:bodyPr>
          <a:lstStyle/>
          <a:p>
            <a:r>
              <a:rPr lang="zh-CN" altLang="en-US" sz="1400" dirty="0">
                <a:solidFill>
                  <a:srgbClr val="2C95B5"/>
                </a:solidFill>
                <a:latin typeface="微软雅黑" panose="020B0503020204020204" pitchFamily="34" charset="-122"/>
                <a:ea typeface="微软雅黑" panose="020B0503020204020204" pitchFamily="34" charset="-122"/>
              </a:rPr>
              <a:t>主讲人：许崇华</a:t>
            </a:r>
            <a:r>
              <a:rPr lang="en-US" altLang="zh-CN" sz="1400" dirty="0">
                <a:solidFill>
                  <a:srgbClr val="2C95B5"/>
                </a:solidFill>
                <a:latin typeface="微软雅黑" panose="020B0503020204020204" pitchFamily="34" charset="-122"/>
                <a:ea typeface="微软雅黑" panose="020B0503020204020204" pitchFamily="34" charset="-122"/>
              </a:rPr>
              <a:t>    </a:t>
            </a:r>
            <a:r>
              <a:rPr lang="zh-CN" altLang="en-US" sz="1400" dirty="0">
                <a:solidFill>
                  <a:srgbClr val="2C95B5"/>
                </a:solidFill>
                <a:latin typeface="微软雅黑" panose="020B0503020204020204" pitchFamily="34" charset="-122"/>
                <a:ea typeface="微软雅黑" panose="020B0503020204020204" pitchFamily="34" charset="-122"/>
              </a:rPr>
              <a:t>时间：</a:t>
            </a:r>
            <a:r>
              <a:rPr lang="en-US" altLang="zh-CN" sz="1400" dirty="0">
                <a:solidFill>
                  <a:srgbClr val="2C95B5"/>
                </a:solidFill>
                <a:latin typeface="微软雅黑" panose="020B0503020204020204" pitchFamily="34" charset="-122"/>
                <a:ea typeface="微软雅黑" panose="020B0503020204020204" pitchFamily="34" charset="-122"/>
              </a:rPr>
              <a:t>2020.02</a:t>
            </a:r>
            <a:endParaRPr lang="en-US" altLang="zh-CN" sz="1400" dirty="0">
              <a:solidFill>
                <a:srgbClr val="2C95B5"/>
              </a:solidFill>
              <a:latin typeface="微软雅黑" panose="020B0503020204020204" pitchFamily="34" charset="-122"/>
              <a:ea typeface="微软雅黑" panose="020B0503020204020204" pitchFamily="34" charset="-122"/>
            </a:endParaRPr>
          </a:p>
        </p:txBody>
      </p:sp>
      <p:sp>
        <p:nvSpPr>
          <p:cNvPr id="459" name="文本框 458"/>
          <p:cNvSpPr txBox="1"/>
          <p:nvPr/>
        </p:nvSpPr>
        <p:spPr>
          <a:xfrm>
            <a:off x="347761" y="2469760"/>
            <a:ext cx="3733898" cy="87043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800" b="1" dirty="0">
                <a:solidFill>
                  <a:srgbClr val="2C95B5"/>
                </a:solidFill>
                <a:latin typeface="微软雅黑" panose="020B0503020204020204" pitchFamily="34" charset="-122"/>
                <a:ea typeface="微软雅黑" panose="020B0503020204020204" pitchFamily="34" charset="-122"/>
              </a:rPr>
              <a:t>谢谢观看</a:t>
            </a:r>
            <a:endParaRPr lang="zh-CN" altLang="en-US" sz="4800" b="1" dirty="0">
              <a:solidFill>
                <a:srgbClr val="2C95B5"/>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4238" y="5086"/>
            <a:ext cx="2161134" cy="598222"/>
          </a:xfrm>
          <a:prstGeom prst="rect">
            <a:avLst/>
          </a:prstGeom>
        </p:spPr>
      </p:pic>
      <p:pic>
        <p:nvPicPr>
          <p:cNvPr id="19" name="图片占位符 41"/>
          <p:cNvPicPr>
            <a:picLocks noGrp="1" noChangeAspect="1"/>
          </p:cNvPicPr>
          <p:nvPr>
            <p:ph type="pic" sz="quarter" idx="10"/>
          </p:nvPr>
        </p:nvPicPr>
        <p:blipFill>
          <a:blip r:embed="rId2" cstate="screen"/>
          <a:srcRect/>
          <a:stretch>
            <a:fillRect/>
          </a:stretch>
        </p:blipFill>
        <p:spPr>
          <a:xfrm rot="526822">
            <a:off x="405137" y="-654758"/>
            <a:ext cx="10928266" cy="6147150"/>
          </a:xfrm>
        </p:spPr>
      </p:pic>
      <p:sp>
        <p:nvSpPr>
          <p:cNvPr id="23" name="菱形 22"/>
          <p:cNvSpPr/>
          <p:nvPr/>
        </p:nvSpPr>
        <p:spPr>
          <a:xfrm>
            <a:off x="4303447" y="8247"/>
            <a:ext cx="3702995" cy="3702995"/>
          </a:xfrm>
          <a:prstGeom prst="diamond">
            <a:avLst/>
          </a:prstGeom>
          <a:solidFill>
            <a:srgbClr val="2C95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4" name="任意多边形: 形状 414"/>
          <p:cNvSpPr/>
          <p:nvPr/>
        </p:nvSpPr>
        <p:spPr>
          <a:xfrm>
            <a:off x="6157882" y="1862525"/>
            <a:ext cx="2996135" cy="3281770"/>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rgbClr val="2C9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7" name="任意多边形: 形状 410"/>
          <p:cNvSpPr/>
          <p:nvPr/>
        </p:nvSpPr>
        <p:spPr>
          <a:xfrm>
            <a:off x="7998953" y="698584"/>
            <a:ext cx="1155065" cy="2310128"/>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8" name="任意多边形: 形状 412"/>
          <p:cNvSpPr/>
          <p:nvPr/>
        </p:nvSpPr>
        <p:spPr>
          <a:xfrm>
            <a:off x="2445854" y="-5079"/>
            <a:ext cx="3712028" cy="1869341"/>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rgbClr val="2C95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p:tgtEl>
                                          <p:spTgt spid="459"/>
                                        </p:tgtEl>
                                        <p:attrNameLst>
                                          <p:attrName>ppt_y</p:attrName>
                                        </p:attrNameLst>
                                      </p:cBhvr>
                                      <p:tavLst>
                                        <p:tav tm="0">
                                          <p:val>
                                            <p:strVal val="#ppt_y-#ppt_h*1.125000"/>
                                          </p:val>
                                        </p:tav>
                                        <p:tav tm="100000">
                                          <p:val>
                                            <p:strVal val="#ppt_y"/>
                                          </p:val>
                                        </p:tav>
                                      </p:tavLst>
                                    </p:anim>
                                    <p:animEffect transition="in" filter="wipe(down)">
                                      <p:cBhvr>
                                        <p:cTn id="8" dur="500"/>
                                        <p:tgtEl>
                                          <p:spTgt spid="459"/>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45"/>
                                        </p:tgtEl>
                                        <p:attrNameLst>
                                          <p:attrName>style.visibility</p:attrName>
                                        </p:attrNameLst>
                                      </p:cBhvr>
                                      <p:to>
                                        <p:strVal val="visible"/>
                                      </p:to>
                                    </p:set>
                                    <p:animEffect transition="in" filter="wipe(left)">
                                      <p:cBhvr>
                                        <p:cTn id="12"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p:bldP spid="4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任意多边形: 形状 416"/>
          <p:cNvSpPr/>
          <p:nvPr/>
        </p:nvSpPr>
        <p:spPr>
          <a:xfrm>
            <a:off x="1" y="3801950"/>
            <a:ext cx="1342345" cy="1342345"/>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2" name="文本框 441"/>
          <p:cNvSpPr txBox="1"/>
          <p:nvPr/>
        </p:nvSpPr>
        <p:spPr>
          <a:xfrm>
            <a:off x="403560" y="2727428"/>
            <a:ext cx="4297680" cy="645160"/>
          </a:xfrm>
          <a:prstGeom prst="rect">
            <a:avLst/>
          </a:prstGeom>
          <a:noFill/>
        </p:spPr>
        <p:txBody>
          <a:bodyPr wrap="none" rtlCol="0">
            <a:spAutoFit/>
            <a:scene3d>
              <a:camera prst="orthographicFront"/>
              <a:lightRig rig="threePt" dir="t"/>
            </a:scene3d>
            <a:sp3d contourW="12700"/>
          </a:bodyPr>
          <a:lstStyle/>
          <a:p>
            <a:pPr algn="l"/>
            <a:r>
              <a:rPr lang="zh-CN" altLang="en-US" sz="3600" b="1" dirty="0">
                <a:solidFill>
                  <a:srgbClr val="152E52"/>
                </a:solidFill>
                <a:effectLst>
                  <a:reflection blurRad="6350" stA="31000" endPos="50000" dist="76200" dir="5400000" sy="-100000" algn="bl" rotWithShape="0"/>
                </a:effectLst>
                <a:latin typeface="微软雅黑" panose="020B0503020204020204" pitchFamily="34" charset="-122"/>
                <a:ea typeface="微软雅黑" panose="020B0503020204020204" pitchFamily="34" charset="-122"/>
              </a:rPr>
              <a:t>现场装配准备与吊装</a:t>
            </a:r>
            <a:endParaRPr lang="zh-CN" altLang="en-US" sz="3600" b="1" dirty="0">
              <a:solidFill>
                <a:srgbClr val="152E52"/>
              </a:solidFill>
              <a:effectLst>
                <a:reflection blurRad="6350" stA="31000" endPos="50000" dist="76200" dir="5400000" sy="-100000" algn="bl" rotWithShape="0"/>
              </a:effectLst>
              <a:latin typeface="微软雅黑" panose="020B0503020204020204" pitchFamily="34" charset="-122"/>
              <a:ea typeface="微软雅黑" panose="020B0503020204020204" pitchFamily="34" charset="-122"/>
            </a:endParaRPr>
          </a:p>
        </p:txBody>
      </p:sp>
      <p:sp>
        <p:nvSpPr>
          <p:cNvPr id="445" name="文本框 444"/>
          <p:cNvSpPr txBox="1"/>
          <p:nvPr/>
        </p:nvSpPr>
        <p:spPr>
          <a:xfrm>
            <a:off x="408015" y="3591165"/>
            <a:ext cx="4480850" cy="368300"/>
          </a:xfrm>
          <a:prstGeom prst="rect">
            <a:avLst/>
          </a:prstGeom>
          <a:noFill/>
        </p:spPr>
        <p:txBody>
          <a:bodyPr wrap="square" rtlCol="0">
            <a:spAutoFit/>
            <a:scene3d>
              <a:camera prst="orthographicFront"/>
              <a:lightRig rig="threePt" dir="t"/>
            </a:scene3d>
            <a:sp3d contourW="12700"/>
          </a:bodyPr>
          <a:lstStyle/>
          <a:p>
            <a:r>
              <a:rPr lang="zh-CN" altLang="en-US" dirty="0">
                <a:solidFill>
                  <a:srgbClr val="2C95B5"/>
                </a:solidFill>
                <a:latin typeface="微软雅黑" panose="020B0503020204020204" pitchFamily="34" charset="-122"/>
                <a:ea typeface="微软雅黑" panose="020B0503020204020204" pitchFamily="34" charset="-122"/>
              </a:rPr>
              <a:t>主讲人：许崇华</a:t>
            </a:r>
            <a:r>
              <a:rPr lang="en-US" altLang="zh-CN" dirty="0">
                <a:solidFill>
                  <a:srgbClr val="2C95B5"/>
                </a:solidFill>
                <a:latin typeface="微软雅黑" panose="020B0503020204020204" pitchFamily="34" charset="-122"/>
                <a:ea typeface="微软雅黑" panose="020B0503020204020204" pitchFamily="34" charset="-122"/>
              </a:rPr>
              <a:t>    </a:t>
            </a:r>
            <a:r>
              <a:rPr lang="zh-CN" altLang="en-US" dirty="0">
                <a:solidFill>
                  <a:srgbClr val="2C95B5"/>
                </a:solidFill>
                <a:latin typeface="微软雅黑" panose="020B0503020204020204" pitchFamily="34" charset="-122"/>
                <a:ea typeface="微软雅黑" panose="020B0503020204020204" pitchFamily="34" charset="-122"/>
              </a:rPr>
              <a:t>时间：</a:t>
            </a:r>
            <a:r>
              <a:rPr lang="en-US" altLang="zh-CN" dirty="0">
                <a:solidFill>
                  <a:srgbClr val="2C95B5"/>
                </a:solidFill>
                <a:latin typeface="微软雅黑" panose="020B0503020204020204" pitchFamily="34" charset="-122"/>
                <a:ea typeface="微软雅黑" panose="020B0503020204020204" pitchFamily="34" charset="-122"/>
              </a:rPr>
              <a:t>2020.02</a:t>
            </a:r>
            <a:endParaRPr lang="en-US" altLang="zh-CN" dirty="0">
              <a:solidFill>
                <a:srgbClr val="2C95B5"/>
              </a:solidFill>
              <a:latin typeface="微软雅黑" panose="020B0503020204020204" pitchFamily="34" charset="-122"/>
              <a:ea typeface="微软雅黑" panose="020B0503020204020204" pitchFamily="34" charset="-122"/>
            </a:endParaRPr>
          </a:p>
        </p:txBody>
      </p:sp>
      <p:sp>
        <p:nvSpPr>
          <p:cNvPr id="459" name="文本框 458"/>
          <p:cNvSpPr txBox="1"/>
          <p:nvPr/>
        </p:nvSpPr>
        <p:spPr>
          <a:xfrm>
            <a:off x="267335" y="1015365"/>
            <a:ext cx="3656965" cy="163385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400" b="1" dirty="0">
                <a:solidFill>
                  <a:srgbClr val="2C95B5"/>
                </a:solidFill>
                <a:latin typeface="微软雅黑" panose="020B0503020204020204" pitchFamily="34" charset="-122"/>
                <a:ea typeface="微软雅黑" panose="020B0503020204020204" pitchFamily="34" charset="-122"/>
              </a:rPr>
              <a:t>装配式建筑</a:t>
            </a:r>
            <a:endParaRPr lang="zh-CN" altLang="en-US" sz="4400" b="1" dirty="0">
              <a:solidFill>
                <a:srgbClr val="2C95B5"/>
              </a:solidFill>
              <a:latin typeface="微软雅黑" panose="020B0503020204020204" pitchFamily="34" charset="-122"/>
              <a:ea typeface="微软雅黑" panose="020B0503020204020204" pitchFamily="34" charset="-122"/>
            </a:endParaRPr>
          </a:p>
          <a:p>
            <a:pPr>
              <a:lnSpc>
                <a:spcPct val="114000"/>
              </a:lnSpc>
            </a:pPr>
            <a:r>
              <a:rPr lang="zh-CN" altLang="en-US" sz="4400" b="1" dirty="0">
                <a:solidFill>
                  <a:srgbClr val="2C95B5"/>
                </a:solidFill>
                <a:latin typeface="微软雅黑" panose="020B0503020204020204" pitchFamily="34" charset="-122"/>
                <a:ea typeface="微软雅黑" panose="020B0503020204020204" pitchFamily="34" charset="-122"/>
              </a:rPr>
              <a:t>施工技术</a:t>
            </a:r>
            <a:endParaRPr lang="zh-CN" altLang="en-US" sz="4400" b="1" dirty="0">
              <a:solidFill>
                <a:srgbClr val="2C95B5"/>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4238" y="5086"/>
            <a:ext cx="2161134" cy="598222"/>
          </a:xfrm>
          <a:prstGeom prst="rect">
            <a:avLst/>
          </a:prstGeom>
        </p:spPr>
      </p:pic>
      <p:pic>
        <p:nvPicPr>
          <p:cNvPr id="19" name="图片占位符 41"/>
          <p:cNvPicPr>
            <a:picLocks noGrp="1" noChangeAspect="1"/>
          </p:cNvPicPr>
          <p:nvPr>
            <p:ph type="pic" sz="quarter" idx="10"/>
          </p:nvPr>
        </p:nvPicPr>
        <p:blipFill>
          <a:blip r:embed="rId2" cstate="screen"/>
          <a:srcRect/>
          <a:stretch>
            <a:fillRect/>
          </a:stretch>
        </p:blipFill>
        <p:spPr>
          <a:xfrm rot="526822">
            <a:off x="405137" y="-654758"/>
            <a:ext cx="10928266" cy="6147150"/>
          </a:xfrm>
        </p:spPr>
      </p:pic>
      <p:sp>
        <p:nvSpPr>
          <p:cNvPr id="23" name="菱形 22"/>
          <p:cNvSpPr/>
          <p:nvPr/>
        </p:nvSpPr>
        <p:spPr>
          <a:xfrm>
            <a:off x="4303447" y="8247"/>
            <a:ext cx="3702995" cy="3702995"/>
          </a:xfrm>
          <a:prstGeom prst="diamond">
            <a:avLst/>
          </a:prstGeom>
          <a:solidFill>
            <a:srgbClr val="2C95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任意多边形: 形状 414"/>
          <p:cNvSpPr/>
          <p:nvPr/>
        </p:nvSpPr>
        <p:spPr>
          <a:xfrm>
            <a:off x="6157882" y="1862525"/>
            <a:ext cx="2996135" cy="3281770"/>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rgbClr val="2C9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形状 410"/>
          <p:cNvSpPr/>
          <p:nvPr/>
        </p:nvSpPr>
        <p:spPr>
          <a:xfrm>
            <a:off x="7998953" y="698584"/>
            <a:ext cx="1155065" cy="2310128"/>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8" name="任意多边形: 形状 412"/>
          <p:cNvSpPr/>
          <p:nvPr/>
        </p:nvSpPr>
        <p:spPr>
          <a:xfrm>
            <a:off x="2445854" y="-5079"/>
            <a:ext cx="3712028" cy="1869341"/>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rgbClr val="2C95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p:tgtEl>
                                          <p:spTgt spid="459"/>
                                        </p:tgtEl>
                                        <p:attrNameLst>
                                          <p:attrName>ppt_y</p:attrName>
                                        </p:attrNameLst>
                                      </p:cBhvr>
                                      <p:tavLst>
                                        <p:tav tm="0">
                                          <p:val>
                                            <p:strVal val="#ppt_y-#ppt_h*1.125000"/>
                                          </p:val>
                                        </p:tav>
                                        <p:tav tm="100000">
                                          <p:val>
                                            <p:strVal val="#ppt_y"/>
                                          </p:val>
                                        </p:tav>
                                      </p:tavLst>
                                    </p:anim>
                                    <p:animEffect transition="in" filter="wipe(down)">
                                      <p:cBhvr>
                                        <p:cTn id="8" dur="500"/>
                                        <p:tgtEl>
                                          <p:spTgt spid="459"/>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42"/>
                                        </p:tgtEl>
                                        <p:attrNameLst>
                                          <p:attrName>style.visibility</p:attrName>
                                        </p:attrNameLst>
                                      </p:cBhvr>
                                      <p:to>
                                        <p:strVal val="visible"/>
                                      </p:to>
                                    </p:set>
                                    <p:animEffect transition="in" filter="fade">
                                      <p:cBhvr>
                                        <p:cTn id="12" dur="1000"/>
                                        <p:tgtEl>
                                          <p:spTgt spid="442"/>
                                        </p:tgtEl>
                                      </p:cBhvr>
                                    </p:animEffect>
                                    <p:anim calcmode="lin" valueType="num">
                                      <p:cBhvr>
                                        <p:cTn id="13" dur="1000" fill="hold"/>
                                        <p:tgtEl>
                                          <p:spTgt spid="442"/>
                                        </p:tgtEl>
                                        <p:attrNameLst>
                                          <p:attrName>ppt_x</p:attrName>
                                        </p:attrNameLst>
                                      </p:cBhvr>
                                      <p:tavLst>
                                        <p:tav tm="0">
                                          <p:val>
                                            <p:strVal val="#ppt_x"/>
                                          </p:val>
                                        </p:tav>
                                        <p:tav tm="100000">
                                          <p:val>
                                            <p:strVal val="#ppt_x"/>
                                          </p:val>
                                        </p:tav>
                                      </p:tavLst>
                                    </p:anim>
                                    <p:anim calcmode="lin" valueType="num">
                                      <p:cBhvr>
                                        <p:cTn id="14" dur="1000" fill="hold"/>
                                        <p:tgtEl>
                                          <p:spTgt spid="44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45"/>
                                        </p:tgtEl>
                                        <p:attrNameLst>
                                          <p:attrName>style.visibility</p:attrName>
                                        </p:attrNameLst>
                                      </p:cBhvr>
                                      <p:to>
                                        <p:strVal val="visible"/>
                                      </p:to>
                                    </p:set>
                                    <p:animEffect transition="in" filter="wipe(left)">
                                      <p:cBhvr>
                                        <p:cTn id="18"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p:bldP spid="445" grpId="0"/>
      <p:bldP spid="45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A_图片 1"/>
          <p:cNvPicPr>
            <a:picLocks noChangeAspect="1"/>
          </p:cNvPicPr>
          <p:nvPr>
            <p:custDataLst>
              <p:tags r:id="rId1"/>
            </p:custDataLst>
          </p:nvPr>
        </p:nvPicPr>
        <p:blipFill rotWithShape="1">
          <a:blip r:embed="rId2" cstate="screen">
            <a:extLst>
              <a:ext uri="{BEBA8EAE-BF5A-486C-A8C5-ECC9F3942E4B}">
                <a14:imgProps xmlns:a14="http://schemas.microsoft.com/office/drawing/2010/main">
                  <a14:imgLayer r:embed="rId3">
                    <a14:imgEffect>
                      <a14:colorTemperature colorTemp="4419"/>
                    </a14:imgEffect>
                  </a14:imgLayer>
                </a14:imgProps>
              </a:ext>
            </a:extLst>
          </a:blip>
          <a:srcRect/>
          <a:stretch>
            <a:fillRect/>
          </a:stretch>
        </p:blipFill>
        <p:spPr>
          <a:xfrm>
            <a:off x="962" y="2937559"/>
            <a:ext cx="9156467" cy="2193737"/>
          </a:xfrm>
          <a:prstGeom prst="rect">
            <a:avLst/>
          </a:prstGeom>
          <a:effectLst>
            <a:reflection blurRad="6350" stA="52000" endA="300" endPos="35000" dir="5400000" sy="-100000" algn="bl" rotWithShape="0"/>
          </a:effectLst>
        </p:spPr>
      </p:pic>
      <p:sp>
        <p:nvSpPr>
          <p:cNvPr id="34" name="矩形 33"/>
          <p:cNvSpPr/>
          <p:nvPr/>
        </p:nvSpPr>
        <p:spPr>
          <a:xfrm>
            <a:off x="528456" y="989663"/>
            <a:ext cx="7532098" cy="3164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5" name="文本框 37"/>
          <p:cNvSpPr txBox="1"/>
          <p:nvPr/>
        </p:nvSpPr>
        <p:spPr>
          <a:xfrm>
            <a:off x="1547664" y="248715"/>
            <a:ext cx="5760608" cy="469363"/>
          </a:xfrm>
          <a:prstGeom prst="rect">
            <a:avLst/>
          </a:prstGeom>
          <a:noFill/>
        </p:spPr>
        <p:txBody>
          <a:bodyPr wrap="square" lIns="68584" tIns="34292" rIns="68584" bIns="34292" rtlCol="0">
            <a:spAutoFit/>
          </a:bodyPr>
          <a:lstStyle/>
          <a:p>
            <a:pPr lvl="0"/>
            <a:r>
              <a:rPr lang="zh-CN" altLang="en-US" sz="2600" b="1" kern="1000" spc="0" baseline="0" dirty="0">
                <a:solidFill>
                  <a:srgbClr val="2C95B5"/>
                </a:solidFill>
                <a:latin typeface="微软雅黑" panose="020B0503020204020204" pitchFamily="34" charset="-122"/>
                <a:ea typeface="微软雅黑" panose="020B0503020204020204" pitchFamily="34" charset="-122"/>
              </a:rPr>
              <a:t>目录</a:t>
            </a:r>
            <a:r>
              <a:rPr lang="en-US" altLang="zh-CN" sz="2600" b="1" kern="1000" spc="0" baseline="0" dirty="0">
                <a:solidFill>
                  <a:srgbClr val="2C95B5"/>
                </a:solidFill>
                <a:latin typeface="微软雅黑" panose="020B0503020204020204" pitchFamily="34" charset="-122"/>
                <a:ea typeface="微软雅黑" panose="020B0503020204020204" pitchFamily="34" charset="-122"/>
              </a:rPr>
              <a:t>/</a:t>
            </a:r>
            <a:r>
              <a:rPr lang="en-US" altLang="zh-CN" sz="1600" b="1" kern="1000" spc="0" baseline="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CONTENT</a:t>
            </a:r>
            <a:endParaRPr lang="zh-CN" altLang="zh-CN" sz="1000" b="1" kern="1000" spc="0" baseline="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矩形: 圆角 2"/>
          <p:cNvSpPr/>
          <p:nvPr/>
        </p:nvSpPr>
        <p:spPr>
          <a:xfrm>
            <a:off x="701675" y="1403985"/>
            <a:ext cx="4115435" cy="431800"/>
          </a:xfrm>
          <a:prstGeom prst="roundRect">
            <a:avLst>
              <a:gd name="adj" fmla="val 50000"/>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1" name="矩形: 圆角 7"/>
          <p:cNvSpPr/>
          <p:nvPr/>
        </p:nvSpPr>
        <p:spPr>
          <a:xfrm>
            <a:off x="661670" y="2268220"/>
            <a:ext cx="4155440" cy="431800"/>
          </a:xfrm>
          <a:prstGeom prst="roundRect">
            <a:avLst>
              <a:gd name="adj" fmla="val 50000"/>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文本框 37"/>
          <p:cNvSpPr txBox="1"/>
          <p:nvPr/>
        </p:nvSpPr>
        <p:spPr>
          <a:xfrm>
            <a:off x="756285" y="1374140"/>
            <a:ext cx="791845" cy="461645"/>
          </a:xfrm>
          <a:prstGeom prst="rect">
            <a:avLst/>
          </a:prstGeom>
          <a:noFill/>
        </p:spPr>
        <p:txBody>
          <a:bodyPr wrap="square" rtlCol="0">
            <a:spAutoFit/>
          </a:bodyPr>
          <a:lstStyle/>
          <a:p>
            <a:r>
              <a:rPr lang="en-US" altLang="zh-CN" sz="2400" b="1" dirty="0">
                <a:solidFill>
                  <a:schemeClr val="bg1">
                    <a:lumMod val="95000"/>
                  </a:schemeClr>
                </a:solidFill>
                <a:latin typeface="微软雅黑" panose="020B0503020204020204" pitchFamily="34" charset="-122"/>
                <a:ea typeface="微软雅黑" panose="020B0503020204020204" pitchFamily="34" charset="-122"/>
              </a:rPr>
              <a:t>01</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230630" y="1451610"/>
            <a:ext cx="337439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竖向构件现场装配准备与吊装</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56536" y="2253857"/>
            <a:ext cx="792088" cy="460375"/>
          </a:xfrm>
          <a:prstGeom prst="rect">
            <a:avLst/>
          </a:prstGeom>
          <a:noFill/>
        </p:spPr>
        <p:txBody>
          <a:bodyPr wrap="square" rtlCol="0">
            <a:spAutoFit/>
          </a:bodyPr>
          <a:lstStyle/>
          <a:p>
            <a:r>
              <a:rPr lang="en-US" altLang="zh-CN" sz="2400" b="1" dirty="0" smtClean="0">
                <a:solidFill>
                  <a:schemeClr val="bg1">
                    <a:lumMod val="95000"/>
                  </a:schemeClr>
                </a:solidFill>
                <a:latin typeface="微软雅黑" panose="020B0503020204020204" pitchFamily="34" charset="-122"/>
                <a:ea typeface="微软雅黑" panose="020B0503020204020204" pitchFamily="34" charset="-122"/>
              </a:rPr>
              <a:t>0</a:t>
            </a:r>
            <a:r>
              <a:rPr lang="en-US" sz="2400" b="1" dirty="0" smtClean="0">
                <a:solidFill>
                  <a:schemeClr val="bg1">
                    <a:lumMod val="95000"/>
                  </a:schemeClr>
                </a:solidFill>
                <a:latin typeface="微软雅黑" panose="020B0503020204020204" pitchFamily="34" charset="-122"/>
                <a:ea typeface="微软雅黑" panose="020B0503020204020204" pitchFamily="34" charset="-122"/>
              </a:rPr>
              <a:t>2</a:t>
            </a:r>
            <a:endParaRPr 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346835" y="2314575"/>
            <a:ext cx="325755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水平构件现场装配准备与吊装</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505450" y="2268220"/>
            <a:ext cx="207899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混凝土制作与浇筑</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2" name="矩形 1"/>
          <p:cNvSpPr/>
          <p:nvPr/>
        </p:nvSpPr>
        <p:spPr>
          <a:xfrm rot="2700000">
            <a:off x="488854" y="-476630"/>
            <a:ext cx="972108" cy="972108"/>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rot="2700000">
            <a:off x="459892" y="188681"/>
            <a:ext cx="379172" cy="379172"/>
          </a:xfrm>
          <a:prstGeom prst="rect">
            <a:avLst/>
          </a:prstGeom>
          <a:solidFill>
            <a:srgbClr val="8AB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矩形 51"/>
          <p:cNvSpPr/>
          <p:nvPr/>
        </p:nvSpPr>
        <p:spPr>
          <a:xfrm rot="2700000">
            <a:off x="1013798" y="423010"/>
            <a:ext cx="275644" cy="275644"/>
          </a:xfrm>
          <a:prstGeom prst="rect">
            <a:avLst/>
          </a:pr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24" name="文本框 23"/>
          <p:cNvSpPr txBox="1"/>
          <p:nvPr/>
        </p:nvSpPr>
        <p:spPr>
          <a:xfrm>
            <a:off x="4712970" y="2712085"/>
            <a:ext cx="4250690" cy="460375"/>
          </a:xfrm>
          <a:prstGeom prst="rect">
            <a:avLst/>
          </a:prstGeom>
          <a:noFill/>
        </p:spPr>
        <p:txBody>
          <a:bodyPr wrap="square" rtlCol="0">
            <a:spAutoFit/>
            <a:scene3d>
              <a:camera prst="orthographicFront"/>
              <a:lightRig rig="threePt" dir="t">
                <a:rot lat="0" lon="0" rev="0"/>
              </a:lightRig>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cap="none" spc="0" normalizeH="0" baseline="0" dirty="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kumimoji="0" lang="zh-CN" altLang="en-US" sz="2400" b="1" i="0" u="none" strike="noStrike" cap="none" spc="0" normalizeH="0" baseline="0" dirty="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文本框 24"/>
          <p:cNvSpPr txBox="1"/>
          <p:nvPr/>
        </p:nvSpPr>
        <p:spPr>
          <a:xfrm>
            <a:off x="4712898" y="1844147"/>
            <a:ext cx="4662708" cy="829945"/>
          </a:xfrm>
          <a:prstGeom prst="rect">
            <a:avLst/>
          </a:prstGeom>
          <a:noFill/>
          <a:effectLst/>
        </p:spPr>
        <p:txBody>
          <a:bodyPr wrap="square" rtlCol="0">
            <a:spAutoFit/>
            <a:scene3d>
              <a:camera prst="orthographicFront"/>
              <a:lightRig rig="threePt" dir="t">
                <a:rot lat="0" lon="0" rev="0"/>
              </a:lightRig>
            </a:scene3d>
            <a:sp3d contourW="12700"/>
          </a:bodyPr>
          <a:lstStyle/>
          <a:p>
            <a:pPr lvl="0">
              <a:defRPr/>
            </a:pPr>
            <a:r>
              <a:rPr kumimoji="0" lang="en-US" altLang="zh-CN" sz="4800" b="0" i="0" u="none" strike="noStrike" kern="1200" cap="none" spc="0" normalizeH="0" baseline="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PART</a:t>
            </a:r>
            <a:r>
              <a:rPr kumimoji="0" lang="en-US" altLang="zh-CN" sz="4800" b="0" i="0" u="none" strike="noStrike" kern="1200" cap="none" spc="0" normalizeH="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 </a:t>
            </a:r>
            <a:r>
              <a:rPr kumimoji="0" lang="en-US" altLang="zh-CN" sz="4800" b="0" i="0" u="none" strike="noStrike" kern="1200" cap="none" spc="0" normalizeH="0" baseline="0" noProof="0" dirty="0" smtClean="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0</a:t>
            </a:r>
            <a:r>
              <a:rPr kumimoji="0" lang="en-US" sz="4800" b="0" i="0" u="none" strike="noStrike" kern="1200" cap="none" spc="0" normalizeH="0" baseline="0" noProof="0" dirty="0" smtClean="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2</a:t>
            </a:r>
            <a:endParaRPr kumimoji="0" lang="en-US" sz="800" b="0" i="0" u="none" strike="noStrike" kern="1200" cap="none" spc="0" normalizeH="0" baseline="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cxnSp>
        <p:nvCxnSpPr>
          <p:cNvPr id="34" name="直接连接符 33"/>
          <p:cNvCxnSpPr/>
          <p:nvPr/>
        </p:nvCxnSpPr>
        <p:spPr>
          <a:xfrm>
            <a:off x="4356100" y="2572385"/>
            <a:ext cx="4607560" cy="3175"/>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flipH="1">
            <a:off x="-619346" y="52288"/>
            <a:ext cx="4905488" cy="6658254"/>
            <a:chOff x="4447534" y="1465"/>
            <a:chExt cx="6189639" cy="8401241"/>
          </a:xfrm>
        </p:grpSpPr>
        <p:pic>
          <p:nvPicPr>
            <p:cNvPr id="9" name="图片 8"/>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a:xfrm>
              <a:off x="6128063" y="1465"/>
              <a:ext cx="1412767" cy="706202"/>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a:xfrm>
              <a:off x="7243603" y="1465"/>
              <a:ext cx="2565340" cy="3073338"/>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11" name="图片 10"/>
            <p:cNvPicPr>
              <a:picLocks noChangeAspect="1"/>
            </p:cNvPicPr>
            <p:nvPr/>
          </p:nvPicPr>
          <p:blipFill>
            <a:blip r:embed="rId6" cstate="email"/>
            <a:srcRect/>
            <a:stretch>
              <a:fillRect/>
            </a:stretch>
          </p:blipFill>
          <p:spPr>
            <a:xfrm>
              <a:off x="5331491" y="96369"/>
              <a:ext cx="1373200" cy="1374069"/>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2" name="图片 11"/>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Lst>
            </a:blip>
            <a:srcRect/>
            <a:stretch>
              <a:fillRect/>
            </a:stretch>
          </p:blipFill>
          <p:spPr>
            <a:xfrm>
              <a:off x="6123688" y="565675"/>
              <a:ext cx="2030972" cy="2030972"/>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a:blipFill dpi="0" rotWithShape="1">
              <a:blip r:embed="rId9" cstate="email"/>
              <a:srcRect/>
              <a:stretch>
                <a:fillRect/>
              </a:stretch>
            </a:blipFill>
          </p:spPr>
        </p:pic>
        <p:pic>
          <p:nvPicPr>
            <p:cNvPr id="13" name="图片 12"/>
            <p:cNvPicPr>
              <a:picLocks noChangeAspect="1"/>
            </p:cNvPicPr>
            <p:nvPr/>
          </p:nvPicPr>
          <p:blipFill>
            <a:blip r:embed="rId10" cstate="email"/>
            <a:srcRect/>
            <a:stretch>
              <a:fillRect/>
            </a:stretch>
          </p:blipFill>
          <p:spPr>
            <a:xfrm>
              <a:off x="4919306" y="827843"/>
              <a:ext cx="620616" cy="620616"/>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7780402" y="1891046"/>
              <a:ext cx="914162" cy="914162"/>
            </a:xfrm>
            <a:prstGeom prst="rect">
              <a:avLst/>
            </a:prstGeom>
            <a:solidFill>
              <a:srgbClr val="3C9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685974">
              <a:off x="6540219" y="2424818"/>
              <a:ext cx="328942" cy="328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657183">
              <a:off x="5387136" y="1342668"/>
              <a:ext cx="481397" cy="40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685974">
              <a:off x="4535269" y="1006240"/>
              <a:ext cx="255635" cy="255635"/>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2685974">
              <a:off x="4513498" y="555171"/>
              <a:ext cx="123924" cy="123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2685974">
              <a:off x="9198017" y="2723972"/>
              <a:ext cx="123924" cy="12392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731766">
              <a:off x="5625199" y="1847749"/>
              <a:ext cx="793074" cy="804233"/>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2685974">
              <a:off x="5210157" y="2388867"/>
              <a:ext cx="328942" cy="328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685974">
              <a:off x="4920752" y="2491376"/>
              <a:ext cx="123924" cy="12392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27" name="任意多边形 26"/>
            <p:cNvSpPr/>
            <p:nvPr/>
          </p:nvSpPr>
          <p:spPr>
            <a:xfrm rot="2680233">
              <a:off x="5056697" y="3654690"/>
              <a:ext cx="5392006" cy="4748016"/>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7500347" y="2698619"/>
              <a:ext cx="3136826" cy="306152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447534" y="2728774"/>
              <a:ext cx="3054192" cy="306763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1764030" y="707390"/>
            <a:ext cx="50184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预制混凝土外墙挂板吊装施工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495300" y="1320800"/>
            <a:ext cx="5996940" cy="645160"/>
          </a:xfrm>
          <a:prstGeom prst="rect">
            <a:avLst/>
          </a:prstGeom>
        </p:spPr>
        <p:txBody>
          <a:bodyPr wrap="square">
            <a:spAutoFit/>
          </a:bodyPr>
          <a:p>
            <a:r>
              <a:rPr lang="zh-CN" altLang="zh-CN" b="1" dirty="0">
                <a:latin typeface="微软雅黑" panose="020B0503020204020204" pitchFamily="34" charset="-122"/>
                <a:ea typeface="微软雅黑" panose="020B0503020204020204" pitchFamily="34" charset="-122"/>
                <a:sym typeface="+mn-ea"/>
              </a:rPr>
              <a:t>一、施工流程</a:t>
            </a:r>
            <a:endParaRPr lang="zh-CN" altLang="en-US" dirty="0"/>
          </a:p>
          <a:p>
            <a:endParaRPr lang="zh-CN" altLang="en-US" dirty="0"/>
          </a:p>
        </p:txBody>
      </p:sp>
      <p:pic>
        <p:nvPicPr>
          <p:cNvPr id="7" name="图片 6" descr="IMG_256"/>
          <p:cNvPicPr/>
          <p:nvPr/>
        </p:nvPicPr>
        <p:blipFill>
          <a:blip r:embed="rId2"/>
          <a:stretch>
            <a:fillRect/>
          </a:stretch>
        </p:blipFill>
        <p:spPr>
          <a:xfrm>
            <a:off x="1266825" y="1758315"/>
            <a:ext cx="6224270" cy="29540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a:t>
              </a:r>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1946275" y="699135"/>
            <a:ext cx="483108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预制混凝土外墙挂板吊装施工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495300" y="1320800"/>
            <a:ext cx="7725410" cy="3138170"/>
          </a:xfrm>
          <a:prstGeom prst="rect">
            <a:avLst/>
          </a:prstGeom>
        </p:spPr>
        <p:txBody>
          <a:bodyPr wrap="square">
            <a:spAutoFit/>
          </a:bodyPr>
          <a:p>
            <a:r>
              <a:rPr lang="zh-CN" altLang="zh-CN" b="1" dirty="0">
                <a:latin typeface="微软雅黑" panose="020B0503020204020204" pitchFamily="34" charset="-122"/>
                <a:ea typeface="微软雅黑" panose="020B0503020204020204" pitchFamily="34" charset="-122"/>
                <a:sym typeface="+mn-ea"/>
              </a:rPr>
              <a:t>二、</a:t>
            </a:r>
            <a:r>
              <a:rPr lang="zh-CN" altLang="en-US" b="1" smtClean="0">
                <a:latin typeface="微软雅黑" panose="020B0503020204020204" pitchFamily="34" charset="-122"/>
                <a:ea typeface="微软雅黑" panose="020B0503020204020204" pitchFamily="34" charset="-122"/>
                <a:sym typeface="+mn-ea"/>
              </a:rPr>
              <a:t>施工要点</a:t>
            </a:r>
            <a:endParaRPr lang="zh-CN" altLang="en-US" dirty="0"/>
          </a:p>
          <a:p>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外墙挂板施工前准备</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结构每层楼面轴线垂直控制点不应少于</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4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个，楼层上的控制轴线应使用经纬仪由底层原始点直接向上引测；每个楼层应设置</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1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个高程控制点；预制构件控制线应由轴线引出，每块预制构件应有纵横控制线</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2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条；预制外墙挂板安装前应在墙板内侧弹出竖向与水平线，安装时应与楼层上该墙板控制线相对应。当采用饰面砖外装饰时，饰面砖竖向、横向砖缝应引测。贯通到外墙内侧来控制相邻板与板之间，层与层之间饰面砖砖缝对直；预制外墙板垂直度测量，</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个角留设的测点为预制外墙板转换控制点，用靠尺以此</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4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点在内侧行垂直度校核和测量；应在预制外墙板顶部设置水平标高点，在上层预制外墙板吊装时，应先垫垫块或在构件上预埋标高控制调节件。</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244725" y="565785"/>
            <a:ext cx="454342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预制混凝土外墙挂板吊装施工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37160" y="1242060"/>
            <a:ext cx="8614410" cy="3276600"/>
          </a:xfrm>
          <a:prstGeom prst="rect">
            <a:avLst/>
          </a:prstGeom>
        </p:spPr>
        <p:txBody>
          <a:bodyPr wrap="square">
            <a:spAutoFit/>
          </a:bodyPr>
          <a:p>
            <a:pPr fontAlgn="auto">
              <a:lnSpc>
                <a:spcPct val="150000"/>
              </a:lnSpc>
            </a:pPr>
            <a:r>
              <a:rPr lang="zh-CN" altLang="zh-CN" b="1" dirty="0">
                <a:latin typeface="微软雅黑" panose="020B0503020204020204" pitchFamily="34" charset="-122"/>
                <a:ea typeface="微软雅黑" panose="020B0503020204020204" pitchFamily="34" charset="-122"/>
                <a:sym typeface="+mn-ea"/>
              </a:rPr>
              <a:t>二、</a:t>
            </a:r>
            <a:r>
              <a:rPr lang="zh-CN" altLang="en-US" b="1" smtClean="0">
                <a:latin typeface="微软雅黑" panose="020B0503020204020204" pitchFamily="34" charset="-122"/>
                <a:ea typeface="微软雅黑" panose="020B0503020204020204" pitchFamily="34" charset="-122"/>
                <a:sym typeface="+mn-ea"/>
              </a:rPr>
              <a:t>施工要点</a:t>
            </a:r>
            <a:endParaRPr lang="zh-CN" altLang="en-US" dirty="0"/>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外墙挂板的吊装</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预制构件应按照施工方案吊装顺序预先编号，严格按照编号顺序起吊；吊装应采用慢起、稳升、缓放的操作方式，应系好缆风绳控制构件转动；在吊装过程中，应保持稳定，不得偏斜、摇摆和扭转。预制外墙板的校核与偏差调整应按以下要求：</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①预制外墙挂板侧面中线及板面垂直度的校核，应以中线为主调整。</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②预制外墙板上下校正时，应以竖缝为主调整</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244725" y="565785"/>
            <a:ext cx="454342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预制混凝土外墙挂板吊装施工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37160" y="1242060"/>
            <a:ext cx="8614410" cy="2445385"/>
          </a:xfrm>
          <a:prstGeom prst="rect">
            <a:avLst/>
          </a:prstGeom>
        </p:spPr>
        <p:txBody>
          <a:bodyPr wrap="square">
            <a:spAutoFit/>
          </a:bodyPr>
          <a:p>
            <a:pPr fontAlgn="auto">
              <a:lnSpc>
                <a:spcPct val="150000"/>
              </a:lnSpc>
            </a:pPr>
            <a:r>
              <a:rPr lang="zh-CN" altLang="zh-CN" b="1" dirty="0">
                <a:latin typeface="微软雅黑" panose="020B0503020204020204" pitchFamily="34" charset="-122"/>
                <a:ea typeface="微软雅黑" panose="020B0503020204020204" pitchFamily="34" charset="-122"/>
                <a:sym typeface="+mn-ea"/>
              </a:rPr>
              <a:t>二、</a:t>
            </a:r>
            <a:r>
              <a:rPr lang="zh-CN" altLang="en-US" b="1" smtClean="0">
                <a:latin typeface="微软雅黑" panose="020B0503020204020204" pitchFamily="34" charset="-122"/>
                <a:ea typeface="微软雅黑" panose="020B0503020204020204" pitchFamily="34" charset="-122"/>
                <a:sym typeface="+mn-ea"/>
              </a:rPr>
              <a:t>施工要点</a:t>
            </a:r>
            <a:endParaRPr lang="zh-CN" altLang="en-US" dirty="0"/>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③墙板接缝应以满足外墙面平整为主，内墙面不平或翘曲时，可在内装饰或内保温层内调整。</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④预制外墙板山墙阳角与相邻板的校正，以阳角为基准调整。</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⑤预制外墙板拼缝平整的校核，应以楼地面水平线为准调整。</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244725" y="565785"/>
            <a:ext cx="454342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预制混凝土外墙挂板吊装施工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pic>
        <p:nvPicPr>
          <p:cNvPr id="4" name="Picture 2" descr="F:\万斯达建筑设计院\2013年\十一月\张个PPT\PC墙照片\制作流程\1布内页板钢筋.JPG"/>
          <p:cNvPicPr/>
          <p:nvPr/>
        </p:nvPicPr>
        <p:blipFill>
          <a:blip r:embed="rId2"/>
          <a:srcRect r="25116"/>
          <a:stretch>
            <a:fillRect/>
          </a:stretch>
        </p:blipFill>
        <p:spPr>
          <a:xfrm>
            <a:off x="502920" y="1165225"/>
            <a:ext cx="2713355" cy="3723005"/>
          </a:xfrm>
          <a:prstGeom prst="rect">
            <a:avLst/>
          </a:prstGeom>
          <a:noFill/>
          <a:ln w="9525">
            <a:noFill/>
          </a:ln>
        </p:spPr>
      </p:pic>
      <p:pic>
        <p:nvPicPr>
          <p:cNvPr id="5" name="图片 4" descr="外挂板"/>
          <p:cNvPicPr>
            <a:picLocks noChangeAspect="1"/>
          </p:cNvPicPr>
          <p:nvPr/>
        </p:nvPicPr>
        <p:blipFill>
          <a:blip r:embed="rId3"/>
          <a:stretch>
            <a:fillRect/>
          </a:stretch>
        </p:blipFill>
        <p:spPr>
          <a:xfrm>
            <a:off x="4129405" y="1165225"/>
            <a:ext cx="3836035" cy="355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7">
      <a:dk1>
        <a:sysClr val="windowText" lastClr="000000"/>
      </a:dk1>
      <a:lt1>
        <a:sysClr val="window" lastClr="FFFFFF"/>
      </a:lt1>
      <a:dk2>
        <a:srgbClr val="2C95B5"/>
      </a:dk2>
      <a:lt2>
        <a:srgbClr val="DBF5F9"/>
      </a:lt2>
      <a:accent1>
        <a:srgbClr val="8ABC1E"/>
      </a:accent1>
      <a:accent2>
        <a:srgbClr val="D9DCDD"/>
      </a:accent2>
      <a:accent3>
        <a:srgbClr val="2C95B5"/>
      </a:accent3>
      <a:accent4>
        <a:srgbClr val="A8813D"/>
      </a:accent4>
      <a:accent5>
        <a:srgbClr val="F6A21D"/>
      </a:accent5>
      <a:accent6>
        <a:srgbClr val="B71E42"/>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包裹</Template>
  <TotalTime>0</TotalTime>
  <Words>1713</Words>
  <Application>WPS 演示</Application>
  <PresentationFormat>自定义</PresentationFormat>
  <Paragraphs>107</Paragraphs>
  <Slides>14</Slides>
  <Notes>14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14</vt:i4>
      </vt:variant>
    </vt:vector>
  </HeadingPairs>
  <TitlesOfParts>
    <vt:vector size="26" baseType="lpstr">
      <vt:lpstr>Arial</vt:lpstr>
      <vt:lpstr>宋体</vt:lpstr>
      <vt:lpstr>Wingdings</vt:lpstr>
      <vt:lpstr>微软雅黑</vt:lpstr>
      <vt:lpstr>Lato Light</vt:lpstr>
      <vt:lpstr>等线</vt:lpstr>
      <vt:lpstr>黑体</vt:lpstr>
      <vt:lpstr>Calibri</vt:lpstr>
      <vt:lpstr>Arial Unicode MS</vt:lpstr>
      <vt:lpstr>Lato</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xu</cp:lastModifiedBy>
  <cp:revision>441</cp:revision>
  <dcterms:created xsi:type="dcterms:W3CDTF">2017-06-17T13:16:00Z</dcterms:created>
  <dcterms:modified xsi:type="dcterms:W3CDTF">2020-04-01T10:01:46Z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2052-10.8.2.6948</vt:lpwstr>
  </property>
</Properties>
</file>