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7" r:id="rId2"/>
    <p:sldId id="308" r:id="rId3"/>
    <p:sldId id="288" r:id="rId4"/>
    <p:sldId id="301" r:id="rId5"/>
    <p:sldId id="299" r:id="rId6"/>
    <p:sldId id="292" r:id="rId7"/>
    <p:sldId id="294" r:id="rId8"/>
    <p:sldId id="314" r:id="rId9"/>
    <p:sldId id="311" r:id="rId10"/>
    <p:sldId id="309" r:id="rId11"/>
    <p:sldId id="302" r:id="rId12"/>
    <p:sldId id="303" r:id="rId13"/>
    <p:sldId id="304" r:id="rId14"/>
    <p:sldId id="305" r:id="rId15"/>
    <p:sldId id="306" r:id="rId16"/>
    <p:sldId id="315" r:id="rId17"/>
    <p:sldId id="312" r:id="rId18"/>
  </p:sldIdLst>
  <p:sldSz cx="12192000" cy="6858000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9999"/>
    <a:srgbClr val="0468F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1752" y="60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8160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64484-F3FB-46F8-A3C4-3C30D8BA9C1E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15F80-A1A3-4B3D-882C-B127E0FCB45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8" y="876299"/>
            <a:ext cx="9116291" cy="512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5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571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530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272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0" y="888789"/>
            <a:ext cx="12192000" cy="61345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gray">
          <a:xfrm>
            <a:off x="0" y="399029"/>
            <a:ext cx="1487465" cy="577072"/>
          </a:xfrm>
          <a:custGeom>
            <a:avLst/>
            <a:gdLst>
              <a:gd name="T0" fmla="*/ 2147483646 w 2320"/>
              <a:gd name="T1" fmla="*/ 2147483646 h 792"/>
              <a:gd name="T2" fmla="*/ 2147483646 w 2320"/>
              <a:gd name="T3" fmla="*/ 0 h 792"/>
              <a:gd name="T4" fmla="*/ 0 w 2320"/>
              <a:gd name="T5" fmla="*/ 0 h 792"/>
              <a:gd name="T6" fmla="*/ 0 w 2320"/>
              <a:gd name="T7" fmla="*/ 2147483646 h 792"/>
              <a:gd name="T8" fmla="*/ 2147483646 w 2320"/>
              <a:gd name="T9" fmla="*/ 2147483646 h 792"/>
              <a:gd name="T10" fmla="*/ 2147483646 w 2320"/>
              <a:gd name="T11" fmla="*/ 2147483646 h 792"/>
              <a:gd name="T12" fmla="*/ 2147483646 w 2320"/>
              <a:gd name="T13" fmla="*/ 2147483646 h 7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20"/>
              <a:gd name="T22" fmla="*/ 0 h 792"/>
              <a:gd name="T23" fmla="*/ 2320 w 2320"/>
              <a:gd name="T24" fmla="*/ 792 h 7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20" h="792">
                <a:moveTo>
                  <a:pt x="88" y="696"/>
                </a:moveTo>
                <a:lnTo>
                  <a:pt x="88" y="0"/>
                </a:lnTo>
                <a:lnTo>
                  <a:pt x="0" y="0"/>
                </a:lnTo>
                <a:lnTo>
                  <a:pt x="0" y="792"/>
                </a:lnTo>
                <a:lnTo>
                  <a:pt x="2320" y="792"/>
                </a:lnTo>
                <a:lnTo>
                  <a:pt x="2320" y="696"/>
                </a:lnTo>
                <a:lnTo>
                  <a:pt x="88" y="696"/>
                </a:lnTo>
                <a:close/>
              </a:path>
            </a:pathLst>
          </a:custGeom>
          <a:solidFill>
            <a:srgbClr val="DFE29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 userDrawn="1"/>
        </p:nvSpPr>
        <p:spPr bwMode="gray">
          <a:xfrm rot="10800000">
            <a:off x="4004238" y="0"/>
            <a:ext cx="1417302" cy="577072"/>
          </a:xfrm>
          <a:custGeom>
            <a:avLst/>
            <a:gdLst>
              <a:gd name="T0" fmla="*/ 2147483646 w 2320"/>
              <a:gd name="T1" fmla="*/ 2147483646 h 792"/>
              <a:gd name="T2" fmla="*/ 2147483646 w 2320"/>
              <a:gd name="T3" fmla="*/ 0 h 792"/>
              <a:gd name="T4" fmla="*/ 0 w 2320"/>
              <a:gd name="T5" fmla="*/ 0 h 792"/>
              <a:gd name="T6" fmla="*/ 0 w 2320"/>
              <a:gd name="T7" fmla="*/ 2147483646 h 792"/>
              <a:gd name="T8" fmla="*/ 2147483646 w 2320"/>
              <a:gd name="T9" fmla="*/ 2147483646 h 792"/>
              <a:gd name="T10" fmla="*/ 2147483646 w 2320"/>
              <a:gd name="T11" fmla="*/ 2147483646 h 792"/>
              <a:gd name="T12" fmla="*/ 2147483646 w 2320"/>
              <a:gd name="T13" fmla="*/ 2147483646 h 7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320"/>
              <a:gd name="T22" fmla="*/ 0 h 792"/>
              <a:gd name="T23" fmla="*/ 2320 w 2320"/>
              <a:gd name="T24" fmla="*/ 792 h 7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320" h="792">
                <a:moveTo>
                  <a:pt x="88" y="696"/>
                </a:moveTo>
                <a:lnTo>
                  <a:pt x="88" y="0"/>
                </a:lnTo>
                <a:lnTo>
                  <a:pt x="0" y="0"/>
                </a:lnTo>
                <a:lnTo>
                  <a:pt x="0" y="792"/>
                </a:lnTo>
                <a:lnTo>
                  <a:pt x="2320" y="792"/>
                </a:lnTo>
                <a:lnTo>
                  <a:pt x="2320" y="696"/>
                </a:lnTo>
                <a:lnTo>
                  <a:pt x="88" y="696"/>
                </a:lnTo>
                <a:close/>
              </a:path>
            </a:pathLst>
          </a:custGeom>
          <a:solidFill>
            <a:srgbClr val="DFE29A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mtClean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gray">
          <a:xfrm>
            <a:off x="109626" y="47188"/>
            <a:ext cx="5062764" cy="841601"/>
          </a:xfrm>
          <a:prstGeom prst="rect">
            <a:avLst/>
          </a:prstGeom>
          <a:solidFill>
            <a:srgbClr val="009999"/>
          </a:solidFill>
          <a:ln w="9525">
            <a:solidFill>
              <a:srgbClr val="FFFFFF"/>
            </a:solidFill>
            <a:miter lim="800000"/>
            <a:headEnd/>
            <a:tailEnd/>
          </a:ln>
          <a:effectLst>
            <a:outerShdw sy="50000" kx="-2453608" rotWithShape="0">
              <a:srgbClr val="B3CCE6">
                <a:alpha val="50000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230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471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849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956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962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7385" y="303780"/>
            <a:ext cx="9757229" cy="585009"/>
          </a:xfrm>
        </p:spPr>
        <p:txBody>
          <a:bodyPr>
            <a:normAutofit/>
          </a:bodyPr>
          <a:lstStyle>
            <a:lvl1pPr algn="ctr">
              <a:defRPr sz="24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0" y="888789"/>
            <a:ext cx="12192000" cy="61345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495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868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207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849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05F5E-D68F-41AF-87C4-9A25B55F9D9D}" type="datetimeFigureOut">
              <a:rPr lang="zh-CN" altLang="en-US" smtClean="0"/>
              <a:t>2018/5/7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7FC72-B0E1-467A-9094-DDD58A5244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81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540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6345998" y="1151966"/>
            <a:ext cx="2879725" cy="936625"/>
          </a:xfrm>
          <a:prstGeom prst="roundRect">
            <a:avLst>
              <a:gd name="adj" fmla="val 5426"/>
            </a:avLst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lin ang="2700000" scaled="1"/>
          </a:gradFill>
          <a:ln w="9525" cmpd="sng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D0D0EA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rPr>
              <a:t>拓     展</a:t>
            </a: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2315335" y="1151966"/>
            <a:ext cx="2879725" cy="936625"/>
          </a:xfrm>
          <a:prstGeom prst="roundRect">
            <a:avLst>
              <a:gd name="adj" fmla="val 5426"/>
            </a:avLst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lin ang="2700000" scaled="1"/>
          </a:gradFill>
          <a:ln w="9525" cmpd="sng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D0D0EA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rPr>
              <a:t>知    识</a:t>
            </a: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6347585" y="2091766"/>
            <a:ext cx="2879725" cy="0"/>
          </a:xfrm>
          <a:prstGeom prst="line">
            <a:avLst/>
          </a:prstGeom>
          <a:noFill/>
          <a:ln w="19050" cmpd="sng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2315335" y="2091766"/>
            <a:ext cx="2879725" cy="0"/>
          </a:xfrm>
          <a:prstGeom prst="line">
            <a:avLst/>
          </a:prstGeom>
          <a:noFill/>
          <a:ln w="19050" cmpd="sng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grpSp>
        <p:nvGrpSpPr>
          <p:cNvPr id="23" name="Group 7"/>
          <p:cNvGrpSpPr>
            <a:grpSpLocks/>
          </p:cNvGrpSpPr>
          <p:nvPr/>
        </p:nvGrpSpPr>
        <p:grpSpPr bwMode="auto">
          <a:xfrm>
            <a:off x="4907723" y="826528"/>
            <a:ext cx="1657350" cy="1622425"/>
            <a:chOff x="0" y="0"/>
            <a:chExt cx="987" cy="966"/>
          </a:xfrm>
        </p:grpSpPr>
        <p:grpSp>
          <p:nvGrpSpPr>
            <p:cNvPr id="24" name="Group 8"/>
            <p:cNvGrpSpPr>
              <a:grpSpLocks/>
            </p:cNvGrpSpPr>
            <p:nvPr/>
          </p:nvGrpSpPr>
          <p:grpSpPr bwMode="auto">
            <a:xfrm>
              <a:off x="0" y="0"/>
              <a:ext cx="987" cy="966"/>
              <a:chOff x="0" y="0"/>
              <a:chExt cx="1042" cy="1019"/>
            </a:xfrm>
          </p:grpSpPr>
          <p:pic>
            <p:nvPicPr>
              <p:cNvPr id="26" name="Picture 9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2" cy="10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Oval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99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25" name="Picture 11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" y="9"/>
              <a:ext cx="779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AutoShape 12"/>
          <p:cNvSpPr>
            <a:spLocks noChangeArrowheads="1"/>
          </p:cNvSpPr>
          <p:nvPr/>
        </p:nvSpPr>
        <p:spPr bwMode="auto">
          <a:xfrm>
            <a:off x="2315335" y="2880753"/>
            <a:ext cx="6913563" cy="2055813"/>
          </a:xfrm>
          <a:prstGeom prst="roundRect">
            <a:avLst>
              <a:gd name="adj" fmla="val 2778"/>
            </a:avLst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lin ang="2700000" scaled="1"/>
          </a:gradFill>
          <a:ln w="9525" cmpd="sng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D0D0EA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2315335" y="4936566"/>
            <a:ext cx="6913563" cy="0"/>
          </a:xfrm>
          <a:prstGeom prst="line">
            <a:avLst/>
          </a:prstGeom>
          <a:noFill/>
          <a:ln w="19050" cmpd="sng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0" name="WordArt 14"/>
          <p:cNvSpPr>
            <a:spLocks noChangeArrowheads="1" noChangeShapeType="1"/>
          </p:cNvSpPr>
          <p:nvPr/>
        </p:nvSpPr>
        <p:spPr bwMode="auto">
          <a:xfrm>
            <a:off x="5209348" y="1334528"/>
            <a:ext cx="10795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i="1" dirty="0"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i="1" dirty="0" smtClean="0"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.4</a:t>
            </a:r>
            <a:endParaRPr lang="zh-CN" altLang="en-US" sz="2400" i="1" dirty="0" smtClean="0">
              <a:ln w="9525" cmpd="sng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98235" y="2233053"/>
            <a:ext cx="1146175" cy="863600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rgbClr val="FF9933">
                  <a:alpha val="0"/>
                </a:srgbClr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3178935" y="2094941"/>
            <a:ext cx="1146175" cy="785812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rgbClr val="FF9933">
                  <a:alpha val="0"/>
                </a:srgbClr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7211185" y="2094941"/>
            <a:ext cx="1146175" cy="785812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rgbClr val="FF9933">
                  <a:alpha val="0"/>
                </a:srgbClr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2325352" y="3471856"/>
            <a:ext cx="691515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1.4.4  </a:t>
            </a:r>
            <a:r>
              <a:rPr lang="zh-CN" altLang="en-US" sz="36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单独土石方</a:t>
            </a:r>
          </a:p>
        </p:txBody>
      </p:sp>
    </p:spTree>
    <p:extLst>
      <p:ext uri="{BB962C8B-B14F-4D97-AF65-F5344CB8AC3E}">
        <p14:creationId xmlns:p14="http://schemas.microsoft.com/office/powerpoint/2010/main" val="1834405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0456" y="244699"/>
            <a:ext cx="458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1.4 </a:t>
            </a:r>
            <a:r>
              <a:rPr lang="zh-CN" altLang="en-US" sz="24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知识拓展</a:t>
            </a:r>
            <a:endParaRPr lang="zh-CN" altLang="en-US" sz="2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8629" y="2078200"/>
            <a:ext cx="4717141" cy="96295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某建筑物平面图、</a:t>
            </a:r>
            <a:r>
              <a:rPr lang="en-US" altLang="zh-CN" sz="2000" dirty="0">
                <a:latin typeface="+mn-ea"/>
              </a:rPr>
              <a:t>1-1</a:t>
            </a:r>
            <a:r>
              <a:rPr lang="zh-CN" altLang="en-US" sz="2000" dirty="0">
                <a:latin typeface="+mn-ea"/>
              </a:rPr>
              <a:t>剖面图如图</a:t>
            </a:r>
            <a:r>
              <a:rPr lang="en-US" altLang="zh-CN" sz="2000" dirty="0">
                <a:latin typeface="+mn-ea"/>
              </a:rPr>
              <a:t>1.4-1</a:t>
            </a:r>
            <a:r>
              <a:rPr lang="zh-CN" altLang="en-US" sz="2000" dirty="0">
                <a:latin typeface="+mn-ea"/>
              </a:rPr>
              <a:t>所示，墙厚为</a:t>
            </a:r>
            <a:r>
              <a:rPr lang="en-US" altLang="zh-CN" sz="2000" dirty="0" smtClean="0">
                <a:latin typeface="+mn-ea"/>
              </a:rPr>
              <a:t>240mm</a:t>
            </a:r>
            <a:r>
              <a:rPr lang="zh-CN" altLang="en-US" sz="2000" dirty="0" smtClean="0">
                <a:latin typeface="+mn-ea"/>
              </a:rPr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3050" y="1168503"/>
            <a:ext cx="5196115" cy="424731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000" b="1" dirty="0" smtClean="0">
                <a:latin typeface="+mn-ea"/>
              </a:rPr>
              <a:t>【</a:t>
            </a:r>
            <a:r>
              <a:rPr lang="zh-CN" altLang="en-US" sz="2000" b="1" dirty="0" smtClean="0">
                <a:latin typeface="+mn-ea"/>
              </a:rPr>
              <a:t>问题分析</a:t>
            </a:r>
            <a:r>
              <a:rPr lang="en-US" altLang="zh-CN" sz="2000" b="1" dirty="0" smtClean="0">
                <a:latin typeface="+mn-ea"/>
              </a:rPr>
              <a:t>】</a:t>
            </a:r>
          </a:p>
          <a:p>
            <a:pPr indent="457200">
              <a:lnSpc>
                <a:spcPct val="150000"/>
              </a:lnSpc>
            </a:pPr>
            <a:r>
              <a:rPr lang="zh-CN" altLang="zh-CN" sz="2000" dirty="0" smtClean="0">
                <a:latin typeface="+mn-ea"/>
              </a:rPr>
              <a:t>结合</a:t>
            </a:r>
            <a:r>
              <a:rPr lang="zh-CN" altLang="zh-CN" sz="2000" dirty="0">
                <a:latin typeface="+mn-ea"/>
              </a:rPr>
              <a:t>山东省建筑工程消耗量定额（</a:t>
            </a:r>
            <a:r>
              <a:rPr lang="en-US" altLang="zh-CN" sz="2000" dirty="0">
                <a:latin typeface="+mn-ea"/>
              </a:rPr>
              <a:t>2016</a:t>
            </a:r>
            <a:r>
              <a:rPr lang="zh-CN" altLang="zh-CN" sz="2000" dirty="0">
                <a:latin typeface="+mn-ea"/>
              </a:rPr>
              <a:t>版）和山东省建筑工程价目表（</a:t>
            </a:r>
            <a:r>
              <a:rPr lang="en-US" altLang="zh-CN" sz="2000" dirty="0">
                <a:latin typeface="+mn-ea"/>
              </a:rPr>
              <a:t>2017</a:t>
            </a:r>
            <a:r>
              <a:rPr lang="zh-CN" altLang="zh-CN" sz="2000" dirty="0">
                <a:latin typeface="+mn-ea"/>
              </a:rPr>
              <a:t>版</a:t>
            </a:r>
            <a:r>
              <a:rPr lang="zh-CN" altLang="zh-CN" sz="2000" dirty="0" smtClean="0">
                <a:latin typeface="+mn-ea"/>
              </a:rPr>
              <a:t>）</a:t>
            </a:r>
            <a:r>
              <a:rPr lang="zh-CN" altLang="en-US" sz="2000" dirty="0" smtClean="0">
                <a:latin typeface="+mn-ea"/>
              </a:rPr>
              <a:t>，计算竣工清理</a:t>
            </a:r>
            <a:r>
              <a:rPr lang="zh-CN" altLang="zh-CN" sz="2000" dirty="0" smtClean="0"/>
              <a:t>工程</a:t>
            </a:r>
            <a:r>
              <a:rPr lang="zh-CN" altLang="zh-CN" sz="2000" dirty="0"/>
              <a:t>量</a:t>
            </a:r>
            <a:r>
              <a:rPr lang="zh-CN" altLang="zh-CN" sz="2000" dirty="0" smtClean="0">
                <a:latin typeface="+mn-ea"/>
              </a:rPr>
              <a:t>，</a:t>
            </a:r>
            <a:r>
              <a:rPr lang="zh-CN" altLang="zh-CN" sz="2000" dirty="0">
                <a:latin typeface="+mn-ea"/>
              </a:rPr>
              <a:t>确定定额项目，并列表计算省价分部分项工程费</a:t>
            </a:r>
            <a:r>
              <a:rPr lang="zh-CN" altLang="zh-CN" sz="2000" dirty="0" smtClean="0">
                <a:latin typeface="+mn-ea"/>
              </a:rPr>
              <a:t>。</a:t>
            </a:r>
            <a:endParaRPr lang="en-US" altLang="zh-CN" sz="2000" dirty="0">
              <a:latin typeface="+mn-ea"/>
            </a:endParaRPr>
          </a:p>
          <a:p>
            <a:endParaRPr lang="en-US" altLang="zh-CN" sz="2000" dirty="0" smtClean="0">
              <a:latin typeface="+mn-ea"/>
            </a:endParaRPr>
          </a:p>
          <a:p>
            <a:endParaRPr lang="en-US" altLang="zh-CN" sz="2000" dirty="0">
              <a:latin typeface="+mn-ea"/>
            </a:endParaRPr>
          </a:p>
          <a:p>
            <a:endParaRPr lang="en-US" altLang="zh-CN" sz="2000" dirty="0" smtClean="0">
              <a:latin typeface="+mn-ea"/>
            </a:endParaRPr>
          </a:p>
          <a:p>
            <a:endParaRPr lang="en-US" altLang="zh-CN" sz="2000" dirty="0">
              <a:latin typeface="+mn-ea"/>
            </a:endParaRPr>
          </a:p>
          <a:p>
            <a:endParaRPr lang="en-US" altLang="zh-CN" sz="2000" dirty="0" smtClean="0">
              <a:latin typeface="+mn-ea"/>
            </a:endParaRPr>
          </a:p>
          <a:p>
            <a:endParaRPr lang="zh-CN" altLang="en-US" sz="2000" dirty="0">
              <a:latin typeface="+mn-ea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5981521" y="244699"/>
            <a:ext cx="3046570" cy="5295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2400" b="1" dirty="0" smtClean="0">
                <a:latin typeface="+mj-ea"/>
              </a:rPr>
              <a:t>1.4.4  </a:t>
            </a:r>
            <a:r>
              <a:rPr lang="zh-CN" altLang="en-US" sz="2400" b="1" dirty="0" smtClean="0">
                <a:latin typeface="+mj-ea"/>
              </a:rPr>
              <a:t>案例分析</a:t>
            </a:r>
            <a:r>
              <a:rPr lang="en-US" altLang="zh-CN" sz="2400" b="1" dirty="0" smtClean="0">
                <a:latin typeface="+mj-ea"/>
              </a:rPr>
              <a:t>8</a:t>
            </a:r>
            <a:endParaRPr lang="zh-CN" altLang="en-US" sz="2400" b="1" dirty="0">
              <a:latin typeface="+mj-ea"/>
            </a:endParaRPr>
          </a:p>
        </p:txBody>
      </p: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429079" y="1346772"/>
            <a:ext cx="419100" cy="423863"/>
            <a:chOff x="0" y="0"/>
            <a:chExt cx="264" cy="267"/>
          </a:xfrm>
        </p:grpSpPr>
        <p:sp>
          <p:nvSpPr>
            <p:cNvPr id="21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zh-CN" sz="2000"/>
                <a:t>1</a:t>
              </a:r>
            </a:p>
          </p:txBody>
        </p:sp>
      </p:grp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911679" y="174841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076779" y="130867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案例背景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150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662457" y="567708"/>
            <a:ext cx="5995920" cy="38228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7379737" y="838164"/>
            <a:ext cx="3103665" cy="337322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2390876" y="4596616"/>
            <a:ext cx="6654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/>
              <a:t>图</a:t>
            </a:r>
            <a:r>
              <a:rPr lang="en-US" altLang="zh-CN" sz="2000" dirty="0"/>
              <a:t>1.4-1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a</a:t>
            </a:r>
            <a:r>
              <a:rPr lang="zh-CN" altLang="en-US" sz="2000" dirty="0" smtClean="0"/>
              <a:t> </a:t>
            </a:r>
            <a:r>
              <a:rPr lang="zh-CN" altLang="en-US" sz="2000" dirty="0"/>
              <a:t>）平面图         </a:t>
            </a:r>
            <a:r>
              <a:rPr lang="zh-CN" altLang="en-US" sz="2000" dirty="0" smtClean="0"/>
              <a:t>                    </a:t>
            </a:r>
            <a:r>
              <a:rPr lang="zh-CN" altLang="en-US" sz="2000" dirty="0"/>
              <a:t>图</a:t>
            </a:r>
            <a:r>
              <a:rPr lang="en-US" altLang="zh-CN" sz="2000" dirty="0"/>
              <a:t>1.4-1</a:t>
            </a:r>
            <a:r>
              <a:rPr lang="zh-CN" altLang="en-US" sz="2000" dirty="0"/>
              <a:t>（</a:t>
            </a:r>
            <a:r>
              <a:rPr lang="en-US" altLang="zh-CN" sz="2000" dirty="0"/>
              <a:t>b</a:t>
            </a:r>
            <a:r>
              <a:rPr lang="zh-CN" altLang="en-US" sz="2000" dirty="0"/>
              <a:t>）</a:t>
            </a:r>
            <a:r>
              <a:rPr lang="en-US" altLang="zh-CN" sz="2000" dirty="0"/>
              <a:t>1-1</a:t>
            </a:r>
            <a:r>
              <a:rPr lang="zh-CN" altLang="en-US" sz="2000" dirty="0"/>
              <a:t>剖面图</a:t>
            </a:r>
          </a:p>
        </p:txBody>
      </p:sp>
    </p:spTree>
    <p:extLst>
      <p:ext uri="{BB962C8B-B14F-4D97-AF65-F5344CB8AC3E}">
        <p14:creationId xmlns:p14="http://schemas.microsoft.com/office/powerpoint/2010/main" val="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6200" y="548282"/>
            <a:ext cx="419100" cy="423863"/>
            <a:chOff x="0" y="0"/>
            <a:chExt cx="264" cy="26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dirty="0" smtClean="0"/>
                <a:t>2</a:t>
              </a:r>
              <a:endParaRPr lang="zh-CN" altLang="zh-CN" sz="2000" dirty="0"/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98800" y="94992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63900" y="51018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案例分析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01486" y="1164997"/>
            <a:ext cx="8516755" cy="244393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32000">
              <a:lnSpc>
                <a:spcPct val="200000"/>
              </a:lnSpc>
            </a:pPr>
            <a:r>
              <a:rPr lang="zh-CN" altLang="en-US" sz="2000" b="1" dirty="0" smtClean="0">
                <a:latin typeface="+mn-ea"/>
              </a:rPr>
              <a:t>竣工清理：</a:t>
            </a:r>
            <a:endParaRPr lang="en-US" altLang="zh-CN" sz="2000" b="1" dirty="0" smtClean="0">
              <a:latin typeface="+mn-ea"/>
            </a:endParaRPr>
          </a:p>
          <a:p>
            <a:pPr indent="432000">
              <a:lnSpc>
                <a:spcPct val="200000"/>
              </a:lnSpc>
            </a:pPr>
            <a:r>
              <a:rPr lang="zh-CN" altLang="en-US" sz="2000" b="1" dirty="0" smtClean="0">
                <a:latin typeface="+mn-ea"/>
              </a:rPr>
              <a:t>系</a:t>
            </a:r>
            <a:r>
              <a:rPr lang="zh-CN" altLang="en-US" sz="2000" b="1" dirty="0">
                <a:latin typeface="+mn-ea"/>
              </a:rPr>
              <a:t>指建筑物</a:t>
            </a:r>
            <a:r>
              <a:rPr lang="en-US" altLang="zh-CN" sz="2000" b="1" dirty="0">
                <a:latin typeface="+mn-ea"/>
              </a:rPr>
              <a:t>(</a:t>
            </a:r>
            <a:r>
              <a:rPr lang="zh-CN" altLang="en-US" sz="2000" b="1" dirty="0">
                <a:latin typeface="+mn-ea"/>
              </a:rPr>
              <a:t>构筑物</a:t>
            </a:r>
            <a:r>
              <a:rPr lang="en-US" altLang="zh-CN" sz="2000" b="1" dirty="0">
                <a:latin typeface="+mn-ea"/>
              </a:rPr>
              <a:t>)</a:t>
            </a:r>
            <a:r>
              <a:rPr lang="zh-CN" altLang="en-US" sz="2000" b="1" dirty="0">
                <a:latin typeface="+mn-ea"/>
              </a:rPr>
              <a:t>内、外围四周</a:t>
            </a:r>
            <a:r>
              <a:rPr lang="en-US" altLang="zh-CN" sz="2000" b="1" dirty="0">
                <a:latin typeface="+mn-ea"/>
              </a:rPr>
              <a:t>2m</a:t>
            </a:r>
            <a:r>
              <a:rPr lang="zh-CN" altLang="en-US" sz="2000" b="1" dirty="0">
                <a:latin typeface="+mn-ea"/>
              </a:rPr>
              <a:t>范围内建筑垃圾的清理、场内运输和场内指定地点的集中堆放</a:t>
            </a:r>
            <a:r>
              <a:rPr lang="en-US" altLang="zh-CN" sz="2000" b="1" dirty="0">
                <a:latin typeface="+mn-ea"/>
              </a:rPr>
              <a:t>,</a:t>
            </a:r>
            <a:r>
              <a:rPr lang="zh-CN" altLang="en-US" sz="2000" b="1" dirty="0">
                <a:latin typeface="+mn-ea"/>
              </a:rPr>
              <a:t>建筑物</a:t>
            </a:r>
            <a:r>
              <a:rPr lang="en-US" altLang="zh-CN" sz="2000" b="1" dirty="0">
                <a:latin typeface="+mn-ea"/>
              </a:rPr>
              <a:t>(</a:t>
            </a:r>
            <a:r>
              <a:rPr lang="zh-CN" altLang="en-US" sz="2000" b="1" dirty="0">
                <a:latin typeface="+mn-ea"/>
              </a:rPr>
              <a:t>构筑物</a:t>
            </a:r>
            <a:r>
              <a:rPr lang="en-US" altLang="zh-CN" sz="2000" b="1" dirty="0">
                <a:latin typeface="+mn-ea"/>
              </a:rPr>
              <a:t>)</a:t>
            </a:r>
            <a:r>
              <a:rPr lang="zh-CN" altLang="en-US" sz="2000" b="1" dirty="0">
                <a:latin typeface="+mn-ea"/>
              </a:rPr>
              <a:t>竣工验收前的清理、清洁等工作内容。</a:t>
            </a:r>
          </a:p>
        </p:txBody>
      </p:sp>
    </p:spTree>
    <p:extLst>
      <p:ext uri="{BB962C8B-B14F-4D97-AF65-F5344CB8AC3E}">
        <p14:creationId xmlns:p14="http://schemas.microsoft.com/office/powerpoint/2010/main" val="127778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6200" y="548282"/>
            <a:ext cx="419100" cy="423863"/>
            <a:chOff x="0" y="0"/>
            <a:chExt cx="264" cy="26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dirty="0" smtClean="0"/>
                <a:t>3</a:t>
              </a:r>
              <a:endParaRPr lang="zh-CN" altLang="zh-CN" sz="2000" dirty="0"/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98800" y="94992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63900" y="51018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案例应用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67000" y="1120953"/>
            <a:ext cx="10395908" cy="24439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indent="432000">
              <a:lnSpc>
                <a:spcPct val="200000"/>
              </a:lnSpc>
            </a:pPr>
            <a:r>
              <a:rPr lang="zh-CN" altLang="en-US" sz="2000" dirty="0">
                <a:latin typeface="+mn-ea"/>
              </a:rPr>
              <a:t>　竣工清理工程量 </a:t>
            </a:r>
            <a:r>
              <a:rPr lang="en-US" altLang="zh-CN" sz="2000" dirty="0">
                <a:latin typeface="+mn-ea"/>
              </a:rPr>
              <a:t>= S</a:t>
            </a:r>
            <a:r>
              <a:rPr lang="zh-CN" altLang="en-US" sz="2000" dirty="0">
                <a:latin typeface="+mn-ea"/>
              </a:rPr>
              <a:t>底</a:t>
            </a:r>
            <a:r>
              <a:rPr lang="en-US" altLang="zh-CN" sz="2000" dirty="0">
                <a:latin typeface="+mn-ea"/>
              </a:rPr>
              <a:t>×2.9=55.21×2.9=160.11m3</a:t>
            </a:r>
          </a:p>
          <a:p>
            <a:pPr indent="4320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	</a:t>
            </a:r>
            <a:r>
              <a:rPr lang="zh-CN" altLang="en-US" sz="2000" dirty="0">
                <a:latin typeface="+mn-ea"/>
              </a:rPr>
              <a:t>套用定额</a:t>
            </a:r>
            <a:r>
              <a:rPr lang="en-US" altLang="zh-CN" sz="2000" dirty="0">
                <a:latin typeface="+mn-ea"/>
              </a:rPr>
              <a:t>1-4-3</a:t>
            </a:r>
          </a:p>
          <a:p>
            <a:pPr indent="4320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	</a:t>
            </a:r>
            <a:r>
              <a:rPr lang="zh-CN" altLang="en-US" sz="2000" dirty="0">
                <a:latin typeface="+mn-ea"/>
              </a:rPr>
              <a:t>单价（含税）</a:t>
            </a:r>
            <a:r>
              <a:rPr lang="en-US" altLang="zh-CN" sz="2000" dirty="0">
                <a:latin typeface="+mn-ea"/>
              </a:rPr>
              <a:t>=20.90</a:t>
            </a:r>
            <a:r>
              <a:rPr lang="zh-CN" altLang="en-US" sz="2000" dirty="0">
                <a:latin typeface="+mn-ea"/>
              </a:rPr>
              <a:t>元</a:t>
            </a:r>
            <a:r>
              <a:rPr lang="en-US" altLang="zh-CN" sz="2000" dirty="0">
                <a:latin typeface="+mn-ea"/>
              </a:rPr>
              <a:t>/10 m3</a:t>
            </a:r>
          </a:p>
          <a:p>
            <a:pPr indent="4320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	</a:t>
            </a:r>
            <a:r>
              <a:rPr lang="zh-CN" altLang="en-US" sz="2000" dirty="0">
                <a:latin typeface="+mn-ea"/>
              </a:rPr>
              <a:t>定额直接工程费</a:t>
            </a:r>
            <a:r>
              <a:rPr lang="en-US" altLang="zh-CN" sz="2000" dirty="0">
                <a:latin typeface="+mn-ea"/>
              </a:rPr>
              <a:t>=160.11/10×20.9=334.63</a:t>
            </a:r>
            <a:r>
              <a:rPr lang="zh-CN" altLang="en-US" sz="2000" dirty="0">
                <a:latin typeface="+mn-ea"/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321792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6200" y="548282"/>
            <a:ext cx="419100" cy="423863"/>
            <a:chOff x="0" y="0"/>
            <a:chExt cx="264" cy="26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dirty="0" smtClean="0"/>
                <a:t>3</a:t>
              </a:r>
              <a:endParaRPr lang="zh-CN" altLang="zh-CN" sz="2000" dirty="0"/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98800" y="94992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63900" y="51018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案例应用</a:t>
            </a:r>
            <a:endParaRPr lang="zh-CN" altLang="en-US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161349"/>
              </p:ext>
            </p:extLst>
          </p:nvPr>
        </p:nvGraphicFramePr>
        <p:xfrm>
          <a:off x="749575" y="1954291"/>
          <a:ext cx="9867877" cy="2514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7299"/>
                <a:gridCol w="1258257"/>
                <a:gridCol w="3091606"/>
                <a:gridCol w="854512"/>
                <a:gridCol w="974401"/>
                <a:gridCol w="1310901"/>
                <a:gridCol w="1310901"/>
              </a:tblGrid>
              <a:tr h="74690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序号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定额编号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项目名称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tx1"/>
                          </a:solidFill>
                          <a:effectLst/>
                        </a:rPr>
                        <a:t>单位</a:t>
                      </a:r>
                      <a:endParaRPr lang="zh-CN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tx1"/>
                          </a:solidFill>
                          <a:effectLst/>
                        </a:rPr>
                        <a:t>工程量</a:t>
                      </a:r>
                      <a:endParaRPr lang="zh-CN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增值税（简易计税</a:t>
                      </a: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）（</a:t>
                      </a: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元）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585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单价（</a:t>
                      </a: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含税）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tx1"/>
                          </a:solidFill>
                          <a:effectLst/>
                        </a:rPr>
                        <a:t>合价</a:t>
                      </a:r>
                      <a:endParaRPr lang="zh-CN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5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1-4-</a:t>
                      </a:r>
                      <a:r>
                        <a:rPr lang="en-US" altLang="zh-CN" sz="1800" kern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sz="1800" kern="0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1800" kern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宋体" panose="02010600030101010101" pitchFamily="2" charset="-122"/>
                        </a:rPr>
                        <a:t>竣工清理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10m</a:t>
                      </a:r>
                      <a:r>
                        <a:rPr lang="en-US" sz="1800" kern="0" baseline="300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+mn-ea"/>
                          <a:cs typeface="宋体" panose="02010600030101010101" pitchFamily="2" charset="-122"/>
                        </a:rPr>
                        <a:t>16.011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latin typeface="+mn-ea"/>
                        </a:rPr>
                        <a:t>20.90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altLang="zh-CN" sz="2000" smtClean="0">
                          <a:latin typeface="+mn-ea"/>
                        </a:rPr>
                        <a:t>334.63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省价分部分项工程费合计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latin typeface="+mn-ea"/>
                        </a:rPr>
                        <a:t>334.63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710581" y="1116942"/>
            <a:ext cx="10395908" cy="5972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indent="432000">
              <a:lnSpc>
                <a:spcPct val="200000"/>
              </a:lnSpc>
            </a:pPr>
            <a:r>
              <a:rPr lang="zh-CN" altLang="en-US" sz="2000" dirty="0">
                <a:latin typeface="+mn-ea"/>
              </a:rPr>
              <a:t>计算分部分项工程</a:t>
            </a:r>
            <a:r>
              <a:rPr lang="zh-CN" altLang="en-US" sz="2000" dirty="0" smtClean="0">
                <a:latin typeface="+mn-ea"/>
              </a:rPr>
              <a:t>费：</a:t>
            </a:r>
            <a:endParaRPr lang="en-US" altLang="zh-CN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07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5199" y="232228"/>
            <a:ext cx="7721601" cy="529545"/>
          </a:xfrm>
        </p:spPr>
        <p:txBody>
          <a:bodyPr>
            <a:normAutofit/>
          </a:bodyPr>
          <a:lstStyle/>
          <a:p>
            <a:pPr algn="ctr"/>
            <a:r>
              <a:rPr lang="zh-CN" altLang="en-US" sz="2400" b="1" dirty="0" smtClean="0">
                <a:latin typeface="+mj-ea"/>
              </a:rPr>
              <a:t>参考资料</a:t>
            </a:r>
            <a:endParaRPr lang="zh-CN" altLang="en-US" sz="2400" b="1" dirty="0">
              <a:latin typeface="+mj-ea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888789"/>
            <a:ext cx="12192000" cy="61345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95086" y="1077150"/>
            <a:ext cx="5625410" cy="378565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57200">
              <a:lnSpc>
                <a:spcPct val="200000"/>
              </a:lnSpc>
            </a:pPr>
            <a:r>
              <a:rPr lang="zh-CN" altLang="en-US" sz="2000" b="1" dirty="0" smtClean="0">
                <a:latin typeface="+mn-ea"/>
              </a:rPr>
              <a:t>完成本案例所需要的参考资料：</a:t>
            </a:r>
            <a:endParaRPr lang="en-US" altLang="zh-CN" sz="2000" b="1" dirty="0" smtClean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en-US" altLang="zh-CN" sz="2000" dirty="0" smtClean="0">
                <a:latin typeface="+mn-ea"/>
              </a:rPr>
              <a:t>1.</a:t>
            </a:r>
            <a:r>
              <a:rPr lang="zh-CN" altLang="en-US" sz="2000" dirty="0" smtClean="0">
                <a:latin typeface="+mn-ea"/>
              </a:rPr>
              <a:t>山东省建筑工程消耗量定额；</a:t>
            </a:r>
            <a:endParaRPr lang="en-US" altLang="zh-CN" sz="2000" dirty="0" smtClean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第一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章：土石方工程</a:t>
            </a:r>
            <a:endParaRPr lang="en-US" altLang="zh-CN" sz="2000" b="1" dirty="0" smtClean="0">
              <a:solidFill>
                <a:srgbClr val="0000CC"/>
              </a:solidFill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en-US" altLang="zh-CN" sz="2000" dirty="0" smtClean="0">
                <a:latin typeface="+mn-ea"/>
              </a:rPr>
              <a:t>2.</a:t>
            </a:r>
            <a:r>
              <a:rPr lang="zh-CN" altLang="en-US" sz="2000" dirty="0" smtClean="0">
                <a:latin typeface="+mn-ea"/>
              </a:rPr>
              <a:t>山东省建筑工程价目表；</a:t>
            </a:r>
            <a:endParaRPr lang="en-US" altLang="zh-CN" sz="2000" dirty="0" smtClean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第一章：土石方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工程</a:t>
            </a:r>
            <a:endParaRPr lang="en-US" altLang="zh-CN" sz="2000" dirty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3</a:t>
            </a:r>
            <a:r>
              <a:rPr lang="en-US" altLang="zh-CN" sz="2000" dirty="0" smtClean="0">
                <a:latin typeface="+mn-ea"/>
              </a:rPr>
              <a:t>.</a:t>
            </a:r>
            <a:r>
              <a:rPr lang="zh-CN" altLang="en-US" sz="2000" dirty="0">
                <a:latin typeface="+mn-ea"/>
              </a:rPr>
              <a:t>山东省建设工程费用项目组成及计算</a:t>
            </a:r>
            <a:r>
              <a:rPr lang="zh-CN" altLang="en-US" sz="2000" dirty="0" smtClean="0">
                <a:latin typeface="+mn-ea"/>
              </a:rPr>
              <a:t>规则；</a:t>
            </a:r>
            <a:endParaRPr lang="en-US" altLang="zh-CN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7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176528" y="1893193"/>
            <a:ext cx="7534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本节知识点讲解完毕</a:t>
            </a:r>
            <a:endParaRPr lang="zh-CN" altLang="en-US" sz="5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949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6345998" y="1151966"/>
            <a:ext cx="2879725" cy="936625"/>
          </a:xfrm>
          <a:prstGeom prst="roundRect">
            <a:avLst>
              <a:gd name="adj" fmla="val 5426"/>
            </a:avLst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lin ang="2700000" scaled="1"/>
          </a:gradFill>
          <a:ln w="9525" cmpd="sng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D0D0EA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rPr>
              <a:t>拓     展</a:t>
            </a: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2315335" y="1151966"/>
            <a:ext cx="2879725" cy="936625"/>
          </a:xfrm>
          <a:prstGeom prst="roundRect">
            <a:avLst>
              <a:gd name="adj" fmla="val 5426"/>
            </a:avLst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lin ang="2700000" scaled="1"/>
          </a:gradFill>
          <a:ln w="9525" cmpd="sng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D0D0EA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rPr>
              <a:t>知    识</a:t>
            </a: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6347585" y="2091766"/>
            <a:ext cx="2879725" cy="0"/>
          </a:xfrm>
          <a:prstGeom prst="line">
            <a:avLst/>
          </a:prstGeom>
          <a:noFill/>
          <a:ln w="19050" cmpd="sng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2315335" y="2091766"/>
            <a:ext cx="2879725" cy="0"/>
          </a:xfrm>
          <a:prstGeom prst="line">
            <a:avLst/>
          </a:prstGeom>
          <a:noFill/>
          <a:ln w="19050" cmpd="sng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grpSp>
        <p:nvGrpSpPr>
          <p:cNvPr id="23" name="Group 7"/>
          <p:cNvGrpSpPr>
            <a:grpSpLocks/>
          </p:cNvGrpSpPr>
          <p:nvPr/>
        </p:nvGrpSpPr>
        <p:grpSpPr bwMode="auto">
          <a:xfrm>
            <a:off x="4907723" y="826528"/>
            <a:ext cx="1657350" cy="1622425"/>
            <a:chOff x="0" y="0"/>
            <a:chExt cx="987" cy="966"/>
          </a:xfrm>
        </p:grpSpPr>
        <p:grpSp>
          <p:nvGrpSpPr>
            <p:cNvPr id="24" name="Group 8"/>
            <p:cNvGrpSpPr>
              <a:grpSpLocks/>
            </p:cNvGrpSpPr>
            <p:nvPr/>
          </p:nvGrpSpPr>
          <p:grpSpPr bwMode="auto">
            <a:xfrm>
              <a:off x="0" y="0"/>
              <a:ext cx="987" cy="966"/>
              <a:chOff x="0" y="0"/>
              <a:chExt cx="1042" cy="1019"/>
            </a:xfrm>
          </p:grpSpPr>
          <p:pic>
            <p:nvPicPr>
              <p:cNvPr id="26" name="Picture 9" descr="circuler_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2" cy="10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Oval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99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25" name="Picture 11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" y="9"/>
              <a:ext cx="779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AutoShape 12"/>
          <p:cNvSpPr>
            <a:spLocks noChangeArrowheads="1"/>
          </p:cNvSpPr>
          <p:nvPr/>
        </p:nvSpPr>
        <p:spPr bwMode="auto">
          <a:xfrm>
            <a:off x="2315335" y="2880753"/>
            <a:ext cx="6913563" cy="2055813"/>
          </a:xfrm>
          <a:prstGeom prst="roundRect">
            <a:avLst>
              <a:gd name="adj" fmla="val 2778"/>
            </a:avLst>
          </a:prstGeom>
          <a:gradFill rotWithShape="1">
            <a:gsLst>
              <a:gs pos="0">
                <a:srgbClr val="FFFFFF"/>
              </a:gs>
              <a:gs pos="100000">
                <a:srgbClr val="808080"/>
              </a:gs>
            </a:gsLst>
            <a:lin ang="2700000" scaled="1"/>
          </a:gradFill>
          <a:ln w="9525" cmpd="sng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5400" dir="5400000" algn="ctr" rotWithShape="0">
                    <a:srgbClr val="D0D0EA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2315335" y="4936566"/>
            <a:ext cx="6913563" cy="0"/>
          </a:xfrm>
          <a:prstGeom prst="line">
            <a:avLst/>
          </a:prstGeom>
          <a:noFill/>
          <a:ln w="19050" cmpd="sng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0" name="WordArt 14"/>
          <p:cNvSpPr>
            <a:spLocks noChangeArrowheads="1" noChangeShapeType="1"/>
          </p:cNvSpPr>
          <p:nvPr/>
        </p:nvSpPr>
        <p:spPr bwMode="auto">
          <a:xfrm>
            <a:off x="5209348" y="1334528"/>
            <a:ext cx="10795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i="1" dirty="0"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2400" i="1" dirty="0" smtClean="0"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.4</a:t>
            </a:r>
            <a:endParaRPr lang="zh-CN" altLang="en-US" sz="2400" i="1" dirty="0" smtClean="0">
              <a:ln w="9525" cmpd="sng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98235" y="2233053"/>
            <a:ext cx="1146175" cy="863600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rgbClr val="FF9933">
                  <a:alpha val="0"/>
                </a:srgbClr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3178935" y="2094941"/>
            <a:ext cx="1146175" cy="785812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rgbClr val="FF9933">
                  <a:alpha val="0"/>
                </a:srgbClr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7211185" y="2094941"/>
            <a:ext cx="1146175" cy="785812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rgbClr val="FF9933">
                  <a:alpha val="0"/>
                </a:srgbClr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2325352" y="3471856"/>
            <a:ext cx="691515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1.4.4  </a:t>
            </a:r>
            <a:r>
              <a:rPr lang="zh-CN" altLang="en-US" sz="3600" dirty="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平整场地</a:t>
            </a:r>
            <a:endParaRPr lang="zh-CN" altLang="en-US" sz="3600" dirty="0" smtClean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5039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0456" y="244699"/>
            <a:ext cx="4584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1.4 </a:t>
            </a:r>
            <a:r>
              <a:rPr lang="zh-CN" altLang="en-US" sz="24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平整场地</a:t>
            </a:r>
            <a:endParaRPr lang="zh-CN" altLang="en-US" sz="2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8629" y="2078200"/>
            <a:ext cx="4717141" cy="96295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某建筑物平面图、</a:t>
            </a:r>
            <a:r>
              <a:rPr lang="en-US" altLang="zh-CN" sz="2000" dirty="0">
                <a:latin typeface="+mn-ea"/>
              </a:rPr>
              <a:t>1-1</a:t>
            </a:r>
            <a:r>
              <a:rPr lang="zh-CN" altLang="en-US" sz="2000" dirty="0">
                <a:latin typeface="+mn-ea"/>
              </a:rPr>
              <a:t>剖面图如图</a:t>
            </a:r>
            <a:r>
              <a:rPr lang="en-US" altLang="zh-CN" sz="2000" dirty="0">
                <a:latin typeface="+mn-ea"/>
              </a:rPr>
              <a:t>1.4-1</a:t>
            </a:r>
            <a:r>
              <a:rPr lang="zh-CN" altLang="en-US" sz="2000" dirty="0">
                <a:latin typeface="+mn-ea"/>
              </a:rPr>
              <a:t>所示，墙厚为</a:t>
            </a:r>
            <a:r>
              <a:rPr lang="en-US" altLang="zh-CN" sz="2000" dirty="0" smtClean="0">
                <a:latin typeface="+mn-ea"/>
              </a:rPr>
              <a:t>240mm</a:t>
            </a:r>
            <a:r>
              <a:rPr lang="zh-CN" altLang="en-US" sz="2000" dirty="0" smtClean="0">
                <a:latin typeface="+mn-ea"/>
              </a:rPr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3050" y="1168503"/>
            <a:ext cx="5196115" cy="424731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000" b="1" dirty="0" smtClean="0">
                <a:latin typeface="+mn-ea"/>
              </a:rPr>
              <a:t>【</a:t>
            </a:r>
            <a:r>
              <a:rPr lang="zh-CN" altLang="en-US" sz="2000" b="1" dirty="0" smtClean="0">
                <a:latin typeface="+mn-ea"/>
              </a:rPr>
              <a:t>问题分析</a:t>
            </a:r>
            <a:r>
              <a:rPr lang="en-US" altLang="zh-CN" sz="2000" b="1" dirty="0" smtClean="0">
                <a:latin typeface="+mn-ea"/>
              </a:rPr>
              <a:t>】</a:t>
            </a:r>
          </a:p>
          <a:p>
            <a:pPr indent="457200">
              <a:lnSpc>
                <a:spcPct val="150000"/>
              </a:lnSpc>
            </a:pPr>
            <a:r>
              <a:rPr lang="zh-CN" altLang="zh-CN" sz="2000" dirty="0" smtClean="0">
                <a:latin typeface="+mn-ea"/>
              </a:rPr>
              <a:t>结合</a:t>
            </a:r>
            <a:r>
              <a:rPr lang="zh-CN" altLang="zh-CN" sz="2000" dirty="0">
                <a:latin typeface="+mn-ea"/>
              </a:rPr>
              <a:t>山东省建筑工程消耗量定额（</a:t>
            </a:r>
            <a:r>
              <a:rPr lang="en-US" altLang="zh-CN" sz="2000" dirty="0">
                <a:latin typeface="+mn-ea"/>
              </a:rPr>
              <a:t>2016</a:t>
            </a:r>
            <a:r>
              <a:rPr lang="zh-CN" altLang="zh-CN" sz="2000" dirty="0">
                <a:latin typeface="+mn-ea"/>
              </a:rPr>
              <a:t>版）和山东省建筑工程价目表（</a:t>
            </a:r>
            <a:r>
              <a:rPr lang="en-US" altLang="zh-CN" sz="2000" dirty="0">
                <a:latin typeface="+mn-ea"/>
              </a:rPr>
              <a:t>2017</a:t>
            </a:r>
            <a:r>
              <a:rPr lang="zh-CN" altLang="zh-CN" sz="2000" dirty="0">
                <a:latin typeface="+mn-ea"/>
              </a:rPr>
              <a:t>版</a:t>
            </a:r>
            <a:r>
              <a:rPr lang="zh-CN" altLang="zh-CN" sz="2000" dirty="0" smtClean="0">
                <a:latin typeface="+mn-ea"/>
              </a:rPr>
              <a:t>）</a:t>
            </a:r>
            <a:r>
              <a:rPr lang="zh-CN" altLang="en-US" sz="2000" dirty="0" smtClean="0">
                <a:latin typeface="+mn-ea"/>
              </a:rPr>
              <a:t>，计算场地平整</a:t>
            </a:r>
            <a:r>
              <a:rPr lang="zh-CN" altLang="zh-CN" sz="2000" dirty="0" smtClean="0"/>
              <a:t>工程</a:t>
            </a:r>
            <a:r>
              <a:rPr lang="zh-CN" altLang="zh-CN" sz="2000" dirty="0"/>
              <a:t>量</a:t>
            </a:r>
            <a:r>
              <a:rPr lang="zh-CN" altLang="zh-CN" sz="2000" dirty="0" smtClean="0">
                <a:latin typeface="+mn-ea"/>
              </a:rPr>
              <a:t>，</a:t>
            </a:r>
            <a:r>
              <a:rPr lang="zh-CN" altLang="zh-CN" sz="2000" dirty="0">
                <a:latin typeface="+mn-ea"/>
              </a:rPr>
              <a:t>确定定额项目，并列表计算省价分部分项工程费</a:t>
            </a:r>
            <a:r>
              <a:rPr lang="zh-CN" altLang="zh-CN" sz="2000" dirty="0" smtClean="0">
                <a:latin typeface="+mn-ea"/>
              </a:rPr>
              <a:t>。</a:t>
            </a:r>
            <a:endParaRPr lang="en-US" altLang="zh-CN" sz="2000" dirty="0">
              <a:latin typeface="+mn-ea"/>
            </a:endParaRPr>
          </a:p>
          <a:p>
            <a:endParaRPr lang="en-US" altLang="zh-CN" sz="2000" dirty="0" smtClean="0">
              <a:latin typeface="+mn-ea"/>
            </a:endParaRPr>
          </a:p>
          <a:p>
            <a:endParaRPr lang="en-US" altLang="zh-CN" sz="2000" dirty="0">
              <a:latin typeface="+mn-ea"/>
            </a:endParaRPr>
          </a:p>
          <a:p>
            <a:endParaRPr lang="en-US" altLang="zh-CN" sz="2000" dirty="0" smtClean="0">
              <a:latin typeface="+mn-ea"/>
            </a:endParaRPr>
          </a:p>
          <a:p>
            <a:endParaRPr lang="en-US" altLang="zh-CN" sz="2000" dirty="0">
              <a:latin typeface="+mn-ea"/>
            </a:endParaRPr>
          </a:p>
          <a:p>
            <a:endParaRPr lang="en-US" altLang="zh-CN" sz="2000" dirty="0" smtClean="0">
              <a:latin typeface="+mn-ea"/>
            </a:endParaRPr>
          </a:p>
          <a:p>
            <a:endParaRPr lang="zh-CN" altLang="en-US" sz="2000" dirty="0">
              <a:latin typeface="+mn-ea"/>
            </a:endParaRPr>
          </a:p>
        </p:txBody>
      </p: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429079" y="1346772"/>
            <a:ext cx="419100" cy="423863"/>
            <a:chOff x="0" y="0"/>
            <a:chExt cx="264" cy="267"/>
          </a:xfrm>
        </p:grpSpPr>
        <p:sp>
          <p:nvSpPr>
            <p:cNvPr id="21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zh-CN" altLang="zh-CN" sz="2000"/>
                <a:t>1</a:t>
              </a:r>
            </a:p>
          </p:txBody>
        </p:sp>
      </p:grp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911679" y="174841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076779" y="130867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案例背景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708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662457" y="567708"/>
            <a:ext cx="5995920" cy="38228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7379737" y="838164"/>
            <a:ext cx="3103665" cy="337322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2390876" y="4596616"/>
            <a:ext cx="6654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/>
              <a:t>图</a:t>
            </a:r>
            <a:r>
              <a:rPr lang="en-US" altLang="zh-CN" sz="2000" dirty="0"/>
              <a:t>1.4-1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a</a:t>
            </a:r>
            <a:r>
              <a:rPr lang="zh-CN" altLang="en-US" sz="2000" dirty="0" smtClean="0"/>
              <a:t> </a:t>
            </a:r>
            <a:r>
              <a:rPr lang="zh-CN" altLang="en-US" sz="2000" dirty="0"/>
              <a:t>）平面图         </a:t>
            </a:r>
            <a:r>
              <a:rPr lang="zh-CN" altLang="en-US" sz="2000" dirty="0" smtClean="0"/>
              <a:t>                    </a:t>
            </a:r>
            <a:r>
              <a:rPr lang="zh-CN" altLang="en-US" sz="2000" dirty="0"/>
              <a:t>图</a:t>
            </a:r>
            <a:r>
              <a:rPr lang="en-US" altLang="zh-CN" sz="2000" dirty="0"/>
              <a:t>1.4-1</a:t>
            </a:r>
            <a:r>
              <a:rPr lang="zh-CN" altLang="en-US" sz="2000" dirty="0"/>
              <a:t>（</a:t>
            </a:r>
            <a:r>
              <a:rPr lang="en-US" altLang="zh-CN" sz="2000" dirty="0"/>
              <a:t>b</a:t>
            </a:r>
            <a:r>
              <a:rPr lang="zh-CN" altLang="en-US" sz="2000" dirty="0"/>
              <a:t>）</a:t>
            </a:r>
            <a:r>
              <a:rPr lang="en-US" altLang="zh-CN" sz="2000" dirty="0"/>
              <a:t>1-1</a:t>
            </a:r>
            <a:r>
              <a:rPr lang="zh-CN" altLang="en-US" sz="2000" dirty="0"/>
              <a:t>剖面图</a:t>
            </a:r>
          </a:p>
        </p:txBody>
      </p:sp>
    </p:spTree>
    <p:extLst>
      <p:ext uri="{BB962C8B-B14F-4D97-AF65-F5344CB8AC3E}">
        <p14:creationId xmlns:p14="http://schemas.microsoft.com/office/powerpoint/2010/main" val="34827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6200" y="548282"/>
            <a:ext cx="419100" cy="423863"/>
            <a:chOff x="0" y="0"/>
            <a:chExt cx="264" cy="26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dirty="0" smtClean="0"/>
                <a:t>2</a:t>
              </a:r>
              <a:endParaRPr lang="zh-CN" altLang="zh-CN" sz="2000" dirty="0"/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98800" y="94992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63900" y="51018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案例分析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01486" y="1164997"/>
            <a:ext cx="8516755" cy="244393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32000">
              <a:lnSpc>
                <a:spcPct val="200000"/>
              </a:lnSpc>
            </a:pPr>
            <a:r>
              <a:rPr lang="zh-CN" altLang="en-US" sz="2000" b="1" dirty="0" smtClean="0">
                <a:latin typeface="+mn-ea"/>
              </a:rPr>
              <a:t>平整场地：</a:t>
            </a:r>
            <a:endParaRPr lang="en-US" altLang="zh-CN" sz="2000" b="1" dirty="0" smtClean="0">
              <a:latin typeface="+mn-ea"/>
            </a:endParaRPr>
          </a:p>
          <a:p>
            <a:pPr indent="432000">
              <a:lnSpc>
                <a:spcPct val="200000"/>
              </a:lnSpc>
            </a:pPr>
            <a:r>
              <a:rPr lang="zh-CN" altLang="en-US" sz="2000" b="1" dirty="0" smtClean="0">
                <a:latin typeface="+mn-ea"/>
              </a:rPr>
              <a:t>按</a:t>
            </a:r>
            <a:r>
              <a:rPr lang="zh-CN" altLang="en-US" sz="2000" b="1" dirty="0">
                <a:latin typeface="+mn-ea"/>
              </a:rPr>
              <a:t>设计图示尺寸</a:t>
            </a:r>
            <a:r>
              <a:rPr lang="en-US" altLang="zh-CN" sz="2000" b="1" dirty="0">
                <a:latin typeface="+mn-ea"/>
              </a:rPr>
              <a:t>,</a:t>
            </a:r>
            <a:r>
              <a:rPr lang="zh-CN" altLang="en-US" sz="2000" b="1" dirty="0">
                <a:latin typeface="+mn-ea"/>
              </a:rPr>
              <a:t>以建筑物首层建筑面积</a:t>
            </a:r>
            <a:r>
              <a:rPr lang="en-US" altLang="zh-CN" sz="2000" b="1" dirty="0">
                <a:latin typeface="+mn-ea"/>
              </a:rPr>
              <a:t>(</a:t>
            </a:r>
            <a:r>
              <a:rPr lang="zh-CN" altLang="en-US" sz="2000" b="1" dirty="0">
                <a:latin typeface="+mn-ea"/>
              </a:rPr>
              <a:t>或构筑物首层结构外围内包面积</a:t>
            </a:r>
            <a:r>
              <a:rPr lang="en-US" altLang="zh-CN" sz="2000" b="1" dirty="0">
                <a:latin typeface="+mn-ea"/>
              </a:rPr>
              <a:t>)</a:t>
            </a:r>
            <a:r>
              <a:rPr lang="zh-CN" altLang="en-US" sz="2000" b="1" dirty="0">
                <a:latin typeface="+mn-ea"/>
              </a:rPr>
              <a:t>计算。建筑物</a:t>
            </a:r>
            <a:r>
              <a:rPr lang="en-US" altLang="zh-CN" sz="2000" b="1" dirty="0">
                <a:latin typeface="+mn-ea"/>
              </a:rPr>
              <a:t>(</a:t>
            </a:r>
            <a:r>
              <a:rPr lang="zh-CN" altLang="en-US" sz="2000" b="1" dirty="0">
                <a:latin typeface="+mn-ea"/>
              </a:rPr>
              <a:t>构筑物</a:t>
            </a:r>
            <a:r>
              <a:rPr lang="en-US" altLang="zh-CN" sz="2000" b="1" dirty="0">
                <a:latin typeface="+mn-ea"/>
              </a:rPr>
              <a:t>)</a:t>
            </a:r>
            <a:r>
              <a:rPr lang="zh-CN" altLang="en-US" sz="2000" b="1" dirty="0">
                <a:latin typeface="+mn-ea"/>
              </a:rPr>
              <a:t>地下室结构外边线突出首层结构外边线时</a:t>
            </a:r>
            <a:r>
              <a:rPr lang="en-US" altLang="zh-CN" sz="2000" b="1" dirty="0">
                <a:latin typeface="+mn-ea"/>
              </a:rPr>
              <a:t>,</a:t>
            </a:r>
            <a:r>
              <a:rPr lang="zh-CN" altLang="en-US" sz="2000" b="1" dirty="0">
                <a:latin typeface="+mn-ea"/>
              </a:rPr>
              <a:t>其突出部分的建筑面积</a:t>
            </a:r>
            <a:r>
              <a:rPr lang="en-US" altLang="zh-CN" sz="2000" b="1" dirty="0">
                <a:latin typeface="+mn-ea"/>
              </a:rPr>
              <a:t>(</a:t>
            </a:r>
            <a:r>
              <a:rPr lang="zh-CN" altLang="en-US" sz="2000" b="1" dirty="0">
                <a:latin typeface="+mn-ea"/>
              </a:rPr>
              <a:t>结构外围内包面积</a:t>
            </a:r>
            <a:r>
              <a:rPr lang="en-US" altLang="zh-CN" sz="2000" b="1" dirty="0">
                <a:latin typeface="+mn-ea"/>
              </a:rPr>
              <a:t>)</a:t>
            </a:r>
            <a:r>
              <a:rPr lang="zh-CN" altLang="en-US" sz="2000" b="1" dirty="0">
                <a:latin typeface="+mn-ea"/>
              </a:rPr>
              <a:t>合并计算。</a:t>
            </a:r>
          </a:p>
        </p:txBody>
      </p:sp>
    </p:spTree>
    <p:extLst>
      <p:ext uri="{BB962C8B-B14F-4D97-AF65-F5344CB8AC3E}">
        <p14:creationId xmlns:p14="http://schemas.microsoft.com/office/powerpoint/2010/main" val="90262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6200" y="548282"/>
            <a:ext cx="419100" cy="423863"/>
            <a:chOff x="0" y="0"/>
            <a:chExt cx="264" cy="26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dirty="0" smtClean="0"/>
                <a:t>3</a:t>
              </a:r>
              <a:endParaRPr lang="zh-CN" altLang="zh-CN" sz="2000" dirty="0"/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98800" y="94992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63900" y="51018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案例应用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67000" y="1120953"/>
            <a:ext cx="10395908" cy="24439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indent="432000">
              <a:lnSpc>
                <a:spcPct val="200000"/>
              </a:lnSpc>
            </a:pPr>
            <a:r>
              <a:rPr lang="zh-CN" altLang="en-US" sz="2000" dirty="0">
                <a:latin typeface="+mn-ea"/>
              </a:rPr>
              <a:t>　建筑物底层建筑面积</a:t>
            </a:r>
            <a:r>
              <a:rPr lang="en-US" altLang="zh-CN" sz="2000" dirty="0">
                <a:latin typeface="+mn-ea"/>
              </a:rPr>
              <a:t>S</a:t>
            </a:r>
            <a:r>
              <a:rPr lang="zh-CN" altLang="en-US" sz="2000" dirty="0">
                <a:latin typeface="+mn-ea"/>
              </a:rPr>
              <a:t>底</a:t>
            </a:r>
            <a:r>
              <a:rPr lang="en-US" altLang="zh-CN" sz="2000" dirty="0">
                <a:latin typeface="+mn-ea"/>
              </a:rPr>
              <a:t>=</a:t>
            </a:r>
            <a:r>
              <a:rPr lang="zh-CN" altLang="en-US" sz="2000" dirty="0">
                <a:latin typeface="+mn-ea"/>
              </a:rPr>
              <a:t>（</a:t>
            </a:r>
            <a:r>
              <a:rPr lang="en-US" altLang="zh-CN" sz="2000" dirty="0">
                <a:latin typeface="+mn-ea"/>
              </a:rPr>
              <a:t>3.3×3</a:t>
            </a:r>
            <a:r>
              <a:rPr lang="zh-CN" altLang="en-US" sz="2000" dirty="0">
                <a:latin typeface="+mn-ea"/>
              </a:rPr>
              <a:t>＋</a:t>
            </a:r>
            <a:r>
              <a:rPr lang="en-US" altLang="zh-CN" sz="2000" dirty="0">
                <a:latin typeface="+mn-ea"/>
              </a:rPr>
              <a:t>0.24</a:t>
            </a:r>
            <a:r>
              <a:rPr lang="zh-CN" altLang="en-US" sz="2000" dirty="0">
                <a:latin typeface="+mn-ea"/>
              </a:rPr>
              <a:t>）</a:t>
            </a:r>
            <a:r>
              <a:rPr lang="en-US" altLang="zh-CN" sz="2000" dirty="0">
                <a:latin typeface="+mn-ea"/>
              </a:rPr>
              <a:t>×(5.4</a:t>
            </a:r>
            <a:r>
              <a:rPr lang="zh-CN" altLang="en-US" sz="2000" dirty="0">
                <a:latin typeface="+mn-ea"/>
              </a:rPr>
              <a:t>＋</a:t>
            </a:r>
            <a:r>
              <a:rPr lang="en-US" altLang="zh-CN" sz="2000" dirty="0">
                <a:latin typeface="+mn-ea"/>
              </a:rPr>
              <a:t>0.24)</a:t>
            </a:r>
            <a:r>
              <a:rPr lang="zh-CN" altLang="en-US" sz="2000" dirty="0">
                <a:latin typeface="+mn-ea"/>
              </a:rPr>
              <a:t>－</a:t>
            </a:r>
            <a:r>
              <a:rPr lang="en-US" altLang="zh-CN" sz="2000" dirty="0">
                <a:latin typeface="+mn-ea"/>
              </a:rPr>
              <a:t>3.3×0.6=55.21㎡</a:t>
            </a:r>
          </a:p>
          <a:p>
            <a:pPr indent="4320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	</a:t>
            </a:r>
            <a:r>
              <a:rPr lang="zh-CN" altLang="en-US" sz="2000" dirty="0">
                <a:latin typeface="+mn-ea"/>
              </a:rPr>
              <a:t>套用定额</a:t>
            </a:r>
            <a:r>
              <a:rPr lang="en-US" altLang="zh-CN" sz="2000" dirty="0">
                <a:latin typeface="+mn-ea"/>
              </a:rPr>
              <a:t>1-4-1</a:t>
            </a:r>
            <a:r>
              <a:rPr lang="zh-CN" altLang="en-US" sz="2000" dirty="0">
                <a:latin typeface="+mn-ea"/>
              </a:rPr>
              <a:t>，人工平整场地</a:t>
            </a:r>
          </a:p>
          <a:p>
            <a:pPr indent="432000">
              <a:lnSpc>
                <a:spcPct val="200000"/>
              </a:lnSpc>
            </a:pPr>
            <a:r>
              <a:rPr lang="zh-CN" altLang="en-US" sz="2000" dirty="0">
                <a:latin typeface="+mn-ea"/>
              </a:rPr>
              <a:t>	单价（含税）</a:t>
            </a:r>
            <a:r>
              <a:rPr lang="en-US" altLang="zh-CN" sz="2000" dirty="0">
                <a:latin typeface="+mn-ea"/>
              </a:rPr>
              <a:t>=39.90</a:t>
            </a:r>
            <a:r>
              <a:rPr lang="zh-CN" altLang="en-US" sz="2000" dirty="0">
                <a:latin typeface="+mn-ea"/>
              </a:rPr>
              <a:t>元</a:t>
            </a:r>
            <a:r>
              <a:rPr lang="en-US" altLang="zh-CN" sz="2000" dirty="0">
                <a:latin typeface="+mn-ea"/>
              </a:rPr>
              <a:t>/10㎡</a:t>
            </a:r>
          </a:p>
          <a:p>
            <a:pPr indent="4320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	</a:t>
            </a:r>
            <a:r>
              <a:rPr lang="zh-CN" altLang="en-US" sz="2000" dirty="0">
                <a:latin typeface="+mn-ea"/>
              </a:rPr>
              <a:t>省价分部分项工程费</a:t>
            </a:r>
            <a:r>
              <a:rPr lang="en-US" altLang="zh-CN" sz="2000" dirty="0">
                <a:latin typeface="+mn-ea"/>
              </a:rPr>
              <a:t>=55.21/10×39.90=220.29</a:t>
            </a:r>
            <a:r>
              <a:rPr lang="zh-CN" altLang="en-US" sz="2000" dirty="0">
                <a:latin typeface="+mn-ea"/>
              </a:rPr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15409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16200" y="548282"/>
            <a:ext cx="419100" cy="423863"/>
            <a:chOff x="0" y="0"/>
            <a:chExt cx="264" cy="26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dirty="0" smtClean="0"/>
                <a:t>3</a:t>
              </a:r>
              <a:endParaRPr lang="zh-CN" altLang="zh-CN" sz="2000" dirty="0"/>
            </a:p>
          </p:txBody>
        </p:sp>
      </p:grp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98800" y="949920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063900" y="510182"/>
            <a:ext cx="291567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200" dirty="0" smtClean="0"/>
              <a:t>案例应用</a:t>
            </a:r>
            <a:endParaRPr lang="zh-CN" altLang="en-US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05118"/>
              </p:ext>
            </p:extLst>
          </p:nvPr>
        </p:nvGraphicFramePr>
        <p:xfrm>
          <a:off x="749575" y="1954291"/>
          <a:ext cx="9867877" cy="2514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7299"/>
                <a:gridCol w="1258257"/>
                <a:gridCol w="3091606"/>
                <a:gridCol w="854512"/>
                <a:gridCol w="974401"/>
                <a:gridCol w="1310901"/>
                <a:gridCol w="1310901"/>
              </a:tblGrid>
              <a:tr h="74690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序号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定额编号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项目名称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tx1"/>
                          </a:solidFill>
                          <a:effectLst/>
                        </a:rPr>
                        <a:t>单位</a:t>
                      </a:r>
                      <a:endParaRPr lang="zh-CN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tx1"/>
                          </a:solidFill>
                          <a:effectLst/>
                        </a:rPr>
                        <a:t>工程量</a:t>
                      </a:r>
                      <a:endParaRPr lang="zh-CN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增值税（简易计税</a:t>
                      </a: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）（</a:t>
                      </a: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元）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6585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单价（</a:t>
                      </a: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</a:rPr>
                        <a:t>含税）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tx1"/>
                          </a:solidFill>
                          <a:effectLst/>
                        </a:rPr>
                        <a:t>合价</a:t>
                      </a:r>
                      <a:endParaRPr lang="zh-CN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5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1-4-1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1800" kern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宋体" panose="02010600030101010101" pitchFamily="2" charset="-122"/>
                        </a:rPr>
                        <a:t>平整场地 人工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10m</a:t>
                      </a:r>
                      <a:r>
                        <a:rPr lang="en-US" sz="1800" kern="0" baseline="300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5.521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latin typeface="+mn-ea"/>
                        </a:rPr>
                        <a:t>39.90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altLang="zh-CN" sz="2000" smtClean="0">
                          <a:latin typeface="+mn-ea"/>
                        </a:rPr>
                        <a:t>220.29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省价分部分项工程费合计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latin typeface="+mn-ea"/>
                        </a:rPr>
                        <a:t>220.29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710581" y="1116942"/>
            <a:ext cx="10395908" cy="5972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indent="432000">
              <a:lnSpc>
                <a:spcPct val="200000"/>
              </a:lnSpc>
            </a:pPr>
            <a:r>
              <a:rPr lang="zh-CN" altLang="en-US" sz="2000" dirty="0">
                <a:latin typeface="+mn-ea"/>
              </a:rPr>
              <a:t>计算分部分项工程</a:t>
            </a:r>
            <a:r>
              <a:rPr lang="zh-CN" altLang="en-US" sz="2000" dirty="0" smtClean="0">
                <a:latin typeface="+mn-ea"/>
              </a:rPr>
              <a:t>费：</a:t>
            </a:r>
            <a:endParaRPr lang="en-US" altLang="zh-CN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5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5199" y="232228"/>
            <a:ext cx="7721601" cy="529545"/>
          </a:xfrm>
        </p:spPr>
        <p:txBody>
          <a:bodyPr>
            <a:normAutofit/>
          </a:bodyPr>
          <a:lstStyle/>
          <a:p>
            <a:pPr algn="ctr"/>
            <a:r>
              <a:rPr lang="zh-CN" altLang="en-US" sz="2400" b="1" dirty="0" smtClean="0">
                <a:latin typeface="+mj-ea"/>
              </a:rPr>
              <a:t>参考资料</a:t>
            </a:r>
            <a:endParaRPr lang="zh-CN" altLang="en-US" sz="2400" b="1" dirty="0">
              <a:latin typeface="+mj-ea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888789"/>
            <a:ext cx="12192000" cy="61345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95086" y="1077150"/>
            <a:ext cx="5625410" cy="378565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indent="457200">
              <a:lnSpc>
                <a:spcPct val="200000"/>
              </a:lnSpc>
            </a:pPr>
            <a:r>
              <a:rPr lang="zh-CN" altLang="en-US" sz="2000" b="1" dirty="0" smtClean="0">
                <a:latin typeface="+mn-ea"/>
              </a:rPr>
              <a:t>完成本案例所需要的参考资料：</a:t>
            </a:r>
            <a:endParaRPr lang="en-US" altLang="zh-CN" sz="2000" b="1" dirty="0" smtClean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en-US" altLang="zh-CN" sz="2000" dirty="0" smtClean="0">
                <a:latin typeface="+mn-ea"/>
              </a:rPr>
              <a:t>1.</a:t>
            </a:r>
            <a:r>
              <a:rPr lang="zh-CN" altLang="en-US" sz="2000" dirty="0" smtClean="0">
                <a:latin typeface="+mn-ea"/>
              </a:rPr>
              <a:t>山东省建筑工程消耗量定额；</a:t>
            </a:r>
            <a:endParaRPr lang="en-US" altLang="zh-CN" sz="2000" dirty="0" smtClean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第一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章：土石方工程</a:t>
            </a:r>
            <a:endParaRPr lang="en-US" altLang="zh-CN" sz="2000" b="1" dirty="0" smtClean="0">
              <a:solidFill>
                <a:srgbClr val="0000CC"/>
              </a:solidFill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en-US" altLang="zh-CN" sz="2000" dirty="0" smtClean="0">
                <a:latin typeface="+mn-ea"/>
              </a:rPr>
              <a:t>2.</a:t>
            </a:r>
            <a:r>
              <a:rPr lang="zh-CN" altLang="en-US" sz="2000" dirty="0" smtClean="0">
                <a:latin typeface="+mn-ea"/>
              </a:rPr>
              <a:t>山东省建筑工程价目表；</a:t>
            </a:r>
            <a:endParaRPr lang="en-US" altLang="zh-CN" sz="2000" dirty="0" smtClean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zh-CN" altLang="en-US" sz="2000" b="1" dirty="0">
                <a:solidFill>
                  <a:srgbClr val="0000CC"/>
                </a:solidFill>
                <a:latin typeface="+mn-ea"/>
              </a:rPr>
              <a:t>第一章：土石方</a:t>
            </a:r>
            <a:r>
              <a:rPr lang="zh-CN" altLang="en-US" sz="2000" b="1" dirty="0" smtClean="0">
                <a:solidFill>
                  <a:srgbClr val="0000CC"/>
                </a:solidFill>
                <a:latin typeface="+mn-ea"/>
              </a:rPr>
              <a:t>工程</a:t>
            </a:r>
            <a:endParaRPr lang="en-US" altLang="zh-CN" sz="2000" dirty="0">
              <a:latin typeface="+mn-ea"/>
            </a:endParaRPr>
          </a:p>
          <a:p>
            <a:pPr indent="457200">
              <a:lnSpc>
                <a:spcPct val="200000"/>
              </a:lnSpc>
            </a:pPr>
            <a:r>
              <a:rPr lang="en-US" altLang="zh-CN" sz="2000" dirty="0">
                <a:latin typeface="+mn-ea"/>
              </a:rPr>
              <a:t>3</a:t>
            </a:r>
            <a:r>
              <a:rPr lang="en-US" altLang="zh-CN" sz="2000" dirty="0" smtClean="0">
                <a:latin typeface="+mn-ea"/>
              </a:rPr>
              <a:t>.</a:t>
            </a:r>
            <a:r>
              <a:rPr lang="zh-CN" altLang="en-US" sz="2000" dirty="0">
                <a:latin typeface="+mn-ea"/>
              </a:rPr>
              <a:t>山东省建设工程费用项目组成及计算</a:t>
            </a:r>
            <a:r>
              <a:rPr lang="zh-CN" altLang="en-US" sz="2000" dirty="0" smtClean="0">
                <a:latin typeface="+mn-ea"/>
              </a:rPr>
              <a:t>规则；</a:t>
            </a:r>
            <a:endParaRPr lang="en-US" altLang="zh-CN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192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176528" y="1893193"/>
            <a:ext cx="7534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本节知识点讲解完毕</a:t>
            </a:r>
            <a:endParaRPr lang="zh-CN" altLang="en-US" sz="5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707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480</Words>
  <Application>Microsoft Office PowerPoint</Application>
  <PresentationFormat>宽屏</PresentationFormat>
  <Paragraphs>117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黑体</vt:lpstr>
      <vt:lpstr>华文琥珀</vt:lpstr>
      <vt:lpstr>华文细黑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参考资料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参考资料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HAN</dc:creator>
  <cp:lastModifiedBy>joho</cp:lastModifiedBy>
  <cp:revision>43</cp:revision>
  <dcterms:created xsi:type="dcterms:W3CDTF">2018-02-28T04:40:41Z</dcterms:created>
  <dcterms:modified xsi:type="dcterms:W3CDTF">2018-05-07T13:35:16Z</dcterms:modified>
</cp:coreProperties>
</file>