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handoutMasterIdLst>
    <p:handoutMasterId r:id="rId16"/>
  </p:handoutMasterIdLst>
  <p:sldIdLst>
    <p:sldId id="311" r:id="rId4"/>
    <p:sldId id="300" r:id="rId5"/>
    <p:sldId id="265" r:id="rId6"/>
    <p:sldId id="283" r:id="rId7"/>
    <p:sldId id="285" r:id="rId8"/>
    <p:sldId id="296" r:id="rId9"/>
    <p:sldId id="297" r:id="rId10"/>
    <p:sldId id="298" r:id="rId11"/>
    <p:sldId id="284" r:id="rId12"/>
    <p:sldId id="287" r:id="rId13"/>
    <p:sldId id="304" r:id="rId14"/>
    <p:sldId id="302" r:id="rId15"/>
  </p:sldIdLst>
  <p:sldSz cx="12192000" cy="6858000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009999"/>
    <a:srgbClr val="0468F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50" d="100"/>
          <a:sy n="50" d="100"/>
        </p:scale>
        <p:origin x="1752" y="60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image" Target="../media/image2.jpeg"/><Relationship Id="rId1" Type="http://schemas.openxmlformats.org/officeDocument/2006/relationships/image" Target="../media/image13.jpe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8160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4484-F3FB-46F8-A3C4-3C30D8BA9C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15F80-A1A3-4B3D-882C-B127E0FCB45F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" y="876299"/>
            <a:ext cx="9116291" cy="51209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tags" Target="../tags/tag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2.xml"/><Relationship Id="rId4" Type="http://schemas.openxmlformats.org/officeDocument/2006/relationships/image" Target="file:///C:\Users\1V994W2\Documents\Tencent%20Files\574576071\FileRecv\&#25340;&#35013;&#32032;&#26448;\&#31616;&#32422;&#21333;&#22270;-30\\03\subject_holdleft_76,162,142_0_staid_full_0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1.xml"/><Relationship Id="rId15" Type="http://schemas.openxmlformats.org/officeDocument/2006/relationships/tags" Target="../tags/tag10.xml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1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3" Type="http://schemas.openxmlformats.org/officeDocument/2006/relationships/tags" Target="../tags/tag18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image" Target="file:///C:\Users\1V994W2\PycharmProjects\PPT_Background_Generation/pic_temp/pic_half_down.png" TargetMode="External"/><Relationship Id="rId6" Type="http://schemas.openxmlformats.org/officeDocument/2006/relationships/image" Target="../media/image7.png"/><Relationship Id="rId5" Type="http://schemas.openxmlformats.org/officeDocument/2006/relationships/tags" Target="../tags/tag20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19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2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4" Type="http://schemas.openxmlformats.org/officeDocument/2006/relationships/tags" Target="../tags/tag34.xml"/><Relationship Id="rId13" Type="http://schemas.openxmlformats.org/officeDocument/2006/relationships/tags" Target="../tags/tag33.xml"/><Relationship Id="rId12" Type="http://schemas.openxmlformats.org/officeDocument/2006/relationships/tags" Target="../tags/tag32.xml"/><Relationship Id="rId11" Type="http://schemas.openxmlformats.org/officeDocument/2006/relationships/tags" Target="../tags/tag31.xml"/><Relationship Id="rId10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3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6" Type="http://schemas.openxmlformats.org/officeDocument/2006/relationships/tags" Target="../tags/tag45.xml"/><Relationship Id="rId15" Type="http://schemas.openxmlformats.org/officeDocument/2006/relationships/tags" Target="../tags/tag44.xml"/><Relationship Id="rId14" Type="http://schemas.openxmlformats.org/officeDocument/2006/relationships/tags" Target="../tags/tag43.xml"/><Relationship Id="rId13" Type="http://schemas.openxmlformats.org/officeDocument/2006/relationships/tags" Target="../tags/tag42.xml"/><Relationship Id="rId12" Type="http://schemas.openxmlformats.org/officeDocument/2006/relationships/tags" Target="../tags/tag41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image" Target="file:///C:\Users\1V994W2\Documents\Tencent%20Files\574576071\FileRecv\&#25340;&#35013;&#32032;&#26448;\&#31616;&#32422;&#21333;&#22270;-30\\03\subject_holdleft_76,162,142_0_staid_full_0.png" TargetMode="External"/><Relationship Id="rId3" Type="http://schemas.openxmlformats.org/officeDocument/2006/relationships/image" Target="../media/image8.png"/><Relationship Id="rId2" Type="http://schemas.openxmlformats.org/officeDocument/2006/relationships/tags" Target="../tags/tag46.xml"/><Relationship Id="rId12" Type="http://schemas.openxmlformats.org/officeDocument/2006/relationships/tags" Target="../tags/tag52.xml"/><Relationship Id="rId11" Type="http://schemas.openxmlformats.org/officeDocument/2006/relationships/tags" Target="../tags/tag51.xml"/><Relationship Id="rId10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5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4" Type="http://schemas.openxmlformats.org/officeDocument/2006/relationships/tags" Target="../tags/tag64.xml"/><Relationship Id="rId13" Type="http://schemas.openxmlformats.org/officeDocument/2006/relationships/tags" Target="../tags/tag63.xml"/><Relationship Id="rId12" Type="http://schemas.openxmlformats.org/officeDocument/2006/relationships/tags" Target="../tags/tag62.xml"/><Relationship Id="rId11" Type="http://schemas.openxmlformats.org/officeDocument/2006/relationships/tags" Target="../tags/tag61.xml"/><Relationship Id="rId10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6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3" Type="http://schemas.openxmlformats.org/officeDocument/2006/relationships/tags" Target="../tags/tag72.xml"/><Relationship Id="rId12" Type="http://schemas.openxmlformats.org/officeDocument/2006/relationships/tags" Target="../tags/tag71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tags" Target="../tags/tag7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7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73.xml"/><Relationship Id="rId11" Type="http://schemas.openxmlformats.org/officeDocument/2006/relationships/tags" Target="../tags/tag78.xml"/><Relationship Id="rId10" Type="http://schemas.openxmlformats.org/officeDocument/2006/relationships/tags" Target="../tags/tag77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image" Target="file:///C:\Users\1V994W2\PycharmProjects\PPT_Background_Generation/pic_temp/0_pic_quater_left_up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80.xml"/><Relationship Id="rId4" Type="http://schemas.openxmlformats.org/officeDocument/2006/relationships/image" Target="file:///C:\Users\1V994W2\Documents\Tencent%20Files\574576071\FileRecv\&#25340;&#35013;&#32032;&#26448;\&#31616;&#32422;&#21333;&#22270;-30\\03\subject_holdleft_76,162,142_0_staid_full_0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79.xml"/><Relationship Id="rId12" Type="http://schemas.openxmlformats.org/officeDocument/2006/relationships/tags" Target="../tags/tag85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8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2" Type="http://schemas.openxmlformats.org/officeDocument/2006/relationships/tags" Target="../tags/tag92.xml"/><Relationship Id="rId11" Type="http://schemas.openxmlformats.org/officeDocument/2006/relationships/tags" Target="../tags/tag91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4.png"/><Relationship Id="rId7" Type="http://schemas.openxmlformats.org/officeDocument/2006/relationships/tags" Target="../tags/tag96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4.png"/><Relationship Id="rId7" Type="http://schemas.openxmlformats.org/officeDocument/2006/relationships/tags" Target="../tags/tag113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5" Type="http://schemas.openxmlformats.org/officeDocument/2006/relationships/tags" Target="../tags/tag119.xml"/><Relationship Id="rId14" Type="http://schemas.openxmlformats.org/officeDocument/2006/relationships/tags" Target="../tags/tag118.xml"/><Relationship Id="rId13" Type="http://schemas.openxmlformats.org/officeDocument/2006/relationships/tags" Target="../tags/tag117.xml"/><Relationship Id="rId12" Type="http://schemas.openxmlformats.org/officeDocument/2006/relationships/tags" Target="../tags/tag116.xml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4.png"/><Relationship Id="rId7" Type="http://schemas.openxmlformats.org/officeDocument/2006/relationships/tags" Target="../tags/tag123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5" Type="http://schemas.openxmlformats.org/officeDocument/2006/relationships/tags" Target="../tags/tag129.xml"/><Relationship Id="rId14" Type="http://schemas.openxmlformats.org/officeDocument/2006/relationships/tags" Target="../tags/tag128.xml"/><Relationship Id="rId13" Type="http://schemas.openxmlformats.org/officeDocument/2006/relationships/tags" Target="../tags/tag127.xml"/><Relationship Id="rId12" Type="http://schemas.openxmlformats.org/officeDocument/2006/relationships/tags" Target="../tags/tag126.xml"/><Relationship Id="rId11" Type="http://schemas.openxmlformats.org/officeDocument/2006/relationships/tags" Target="../tags/tag125.xml"/><Relationship Id="rId10" Type="http://schemas.openxmlformats.org/officeDocument/2006/relationships/tags" Target="../tags/tag124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4.png"/><Relationship Id="rId7" Type="http://schemas.openxmlformats.org/officeDocument/2006/relationships/tags" Target="../tags/tag133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7" Type="http://schemas.openxmlformats.org/officeDocument/2006/relationships/tags" Target="../tags/tag141.xml"/><Relationship Id="rId16" Type="http://schemas.openxmlformats.org/officeDocument/2006/relationships/tags" Target="../tags/tag140.xml"/><Relationship Id="rId15" Type="http://schemas.openxmlformats.org/officeDocument/2006/relationships/tags" Target="../tags/tag139.xml"/><Relationship Id="rId14" Type="http://schemas.openxmlformats.org/officeDocument/2006/relationships/tags" Target="../tags/tag138.xml"/><Relationship Id="rId13" Type="http://schemas.openxmlformats.org/officeDocument/2006/relationships/tags" Target="../tags/tag137.xml"/><Relationship Id="rId12" Type="http://schemas.openxmlformats.org/officeDocument/2006/relationships/tags" Target="../tags/tag136.xml"/><Relationship Id="rId11" Type="http://schemas.openxmlformats.org/officeDocument/2006/relationships/tags" Target="../tags/tag135.xml"/><Relationship Id="rId10" Type="http://schemas.openxmlformats.org/officeDocument/2006/relationships/tags" Target="../tags/tag13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4.png"/><Relationship Id="rId7" Type="http://schemas.openxmlformats.org/officeDocument/2006/relationships/tags" Target="../tags/tag145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9.png"/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4" Type="http://schemas.openxmlformats.org/officeDocument/2006/relationships/tags" Target="../tags/tag150.xml"/><Relationship Id="rId13" Type="http://schemas.openxmlformats.org/officeDocument/2006/relationships/tags" Target="../tags/tag149.xml"/><Relationship Id="rId12" Type="http://schemas.openxmlformats.org/officeDocument/2006/relationships/tags" Target="../tags/tag148.xml"/><Relationship Id="rId11" Type="http://schemas.openxmlformats.org/officeDocument/2006/relationships/tags" Target="../tags/tag147.xml"/><Relationship Id="rId10" Type="http://schemas.openxmlformats.org/officeDocument/2006/relationships/tags" Target="../tags/tag146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5F5E-D68F-41AF-87C4-9A25B55F9D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FC72-B0E1-467A-9094-DDD58A524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5F5E-D68F-41AF-87C4-9A25B55F9D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FC72-B0E1-467A-9094-DDD58A524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5F5E-D68F-41AF-87C4-9A25B55F9D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FC72-B0E1-467A-9094-DDD58A524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5F5E-D68F-41AF-87C4-9A25B55F9D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FC72-B0E1-467A-9094-DDD58A5244FC}" type="slidenum">
              <a:rPr lang="zh-CN" altLang="en-US" smtClean="0"/>
            </a:fld>
            <a:endParaRPr lang="zh-CN" altLang="en-US"/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888789"/>
            <a:ext cx="12192000" cy="61345"/>
          </a:xfrm>
          <a:prstGeom prst="rect">
            <a:avLst/>
          </a:prstGeom>
          <a:gradFill flip="none" rotWithShape="1">
            <a:gsLst>
              <a:gs pos="0">
                <a:srgbClr val="CCCC00">
                  <a:tint val="66000"/>
                  <a:satMod val="160000"/>
                </a:srgbClr>
              </a:gs>
              <a:gs pos="50000">
                <a:srgbClr val="CCCC00">
                  <a:tint val="44500"/>
                  <a:satMod val="160000"/>
                </a:srgbClr>
              </a:gs>
              <a:gs pos="100000">
                <a:srgbClr val="CCCC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Freeform 6"/>
          <p:cNvSpPr/>
          <p:nvPr userDrawn="1"/>
        </p:nvSpPr>
        <p:spPr bwMode="gray">
          <a:xfrm>
            <a:off x="0" y="399029"/>
            <a:ext cx="1487465" cy="577072"/>
          </a:xfrm>
          <a:custGeom>
            <a:avLst/>
            <a:gdLst>
              <a:gd name="T0" fmla="*/ 2147483646 w 2320"/>
              <a:gd name="T1" fmla="*/ 2147483646 h 792"/>
              <a:gd name="T2" fmla="*/ 2147483646 w 2320"/>
              <a:gd name="T3" fmla="*/ 0 h 792"/>
              <a:gd name="T4" fmla="*/ 0 w 2320"/>
              <a:gd name="T5" fmla="*/ 0 h 792"/>
              <a:gd name="T6" fmla="*/ 0 w 2320"/>
              <a:gd name="T7" fmla="*/ 2147483646 h 792"/>
              <a:gd name="T8" fmla="*/ 2147483646 w 2320"/>
              <a:gd name="T9" fmla="*/ 2147483646 h 792"/>
              <a:gd name="T10" fmla="*/ 2147483646 w 2320"/>
              <a:gd name="T11" fmla="*/ 2147483646 h 792"/>
              <a:gd name="T12" fmla="*/ 2147483646 w 2320"/>
              <a:gd name="T13" fmla="*/ 2147483646 h 7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20"/>
              <a:gd name="T22" fmla="*/ 0 h 792"/>
              <a:gd name="T23" fmla="*/ 2320 w 2320"/>
              <a:gd name="T24" fmla="*/ 792 h 7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rgbClr val="DFE29A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 userDrawn="1"/>
        </p:nvSpPr>
        <p:spPr bwMode="gray">
          <a:xfrm rot="10800000">
            <a:off x="4004238" y="0"/>
            <a:ext cx="1417302" cy="577072"/>
          </a:xfrm>
          <a:custGeom>
            <a:avLst/>
            <a:gdLst>
              <a:gd name="T0" fmla="*/ 2147483646 w 2320"/>
              <a:gd name="T1" fmla="*/ 2147483646 h 792"/>
              <a:gd name="T2" fmla="*/ 2147483646 w 2320"/>
              <a:gd name="T3" fmla="*/ 0 h 792"/>
              <a:gd name="T4" fmla="*/ 0 w 2320"/>
              <a:gd name="T5" fmla="*/ 0 h 792"/>
              <a:gd name="T6" fmla="*/ 0 w 2320"/>
              <a:gd name="T7" fmla="*/ 2147483646 h 792"/>
              <a:gd name="T8" fmla="*/ 2147483646 w 2320"/>
              <a:gd name="T9" fmla="*/ 2147483646 h 792"/>
              <a:gd name="T10" fmla="*/ 2147483646 w 2320"/>
              <a:gd name="T11" fmla="*/ 2147483646 h 792"/>
              <a:gd name="T12" fmla="*/ 2147483646 w 2320"/>
              <a:gd name="T13" fmla="*/ 2147483646 h 7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20"/>
              <a:gd name="T22" fmla="*/ 0 h 792"/>
              <a:gd name="T23" fmla="*/ 2320 w 2320"/>
              <a:gd name="T24" fmla="*/ 792 h 7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rgbClr val="DFE29A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gray">
          <a:xfrm>
            <a:off x="109626" y="47188"/>
            <a:ext cx="5062764" cy="841601"/>
          </a:xfrm>
          <a:prstGeom prst="rect">
            <a:avLst/>
          </a:prstGeom>
          <a:solidFill>
            <a:srgbClr val="009999"/>
          </a:solidFill>
          <a:ln w="9525">
            <a:solidFill>
              <a:srgbClr val="FFFFFF"/>
            </a:solidFill>
            <a:miter lim="800000"/>
          </a:ln>
          <a:effectLst>
            <a:outerShdw sy="50000" kx="-2453608" rotWithShape="0">
              <a:srgbClr val="B3CCE6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6096000" y="685800"/>
            <a:ext cx="5486400" cy="5486400"/>
          </a:xfrm>
          <a:prstGeom prst="rect">
            <a:avLst/>
          </a:prstGeom>
        </p:spPr>
      </p:pic>
      <p:pic>
        <p:nvPicPr>
          <p:cNvPr id="5" name="图片 4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0"/>
            <a:ext cx="720090" cy="581991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1"/>
            </p:custDataLst>
          </p:nvPr>
        </p:nvSpPr>
        <p:spPr>
          <a:xfrm>
            <a:off x="774066" y="2183766"/>
            <a:ext cx="4825365" cy="970915"/>
          </a:xfrm>
        </p:spPr>
        <p:txBody>
          <a:bodyPr vert="horz" lIns="0" tIns="0" rIns="0" bIns="0" rtlCol="0" anchor="b" anchorCtr="0">
            <a:normAutofit/>
          </a:bodyPr>
          <a:lstStyle>
            <a:lvl1pPr algn="l">
              <a:defRPr lang="zh-CN" altLang="en-US" sz="5400" b="0" spc="6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>
              <a:spcAft>
                <a:spcPts val="0"/>
              </a:spcAft>
              <a:buClrTx/>
              <a:buSzTx/>
              <a:buFontTx/>
            </a:pPr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12"/>
            </p:custDataLst>
          </p:nvPr>
        </p:nvSpPr>
        <p:spPr>
          <a:xfrm>
            <a:off x="774065" y="3257550"/>
            <a:ext cx="4826000" cy="1111250"/>
          </a:xfrm>
        </p:spPr>
        <p:txBody>
          <a:bodyPr vert="horz" wrap="square" lIns="0" tIns="0" rIns="0" bIns="0" rtlCol="0" anchor="t">
            <a:normAutofit/>
          </a:bodyPr>
          <a:lstStyle>
            <a:lvl1pPr marL="0" indent="0" algn="l">
              <a:buNone/>
              <a:defRPr kumimoji="0" lang="zh-CN" altLang="en-US" sz="1800" b="0" i="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228600" marR="0" lvl="0" indent="-228600">
              <a:lnSpc>
                <a:spcPct val="120000"/>
              </a:lnSpc>
              <a:spcAft>
                <a:spcPts val="0"/>
              </a:spcAft>
              <a:buClrTx/>
              <a:buSzTx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cxnSp>
        <p:nvCxnSpPr>
          <p:cNvPr id="11" name="直接连接符 10"/>
          <p:cNvCxnSpPr/>
          <p:nvPr userDrawn="1">
            <p:custDataLst>
              <p:tags r:id="rId13"/>
            </p:custDataLst>
          </p:nvPr>
        </p:nvCxnSpPr>
        <p:spPr>
          <a:xfrm>
            <a:off x="774065" y="4517390"/>
            <a:ext cx="476567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占位符 5"/>
          <p:cNvSpPr>
            <a:spLocks noGrp="1"/>
          </p:cNvSpPr>
          <p:nvPr>
            <p:ph type="body" sz="quarter" idx="15" hasCustomPrompt="1"/>
            <p:custDataLst>
              <p:tags r:id="rId14"/>
            </p:custDataLst>
          </p:nvPr>
        </p:nvSpPr>
        <p:spPr>
          <a:xfrm>
            <a:off x="774065" y="4653281"/>
            <a:ext cx="2006600" cy="43116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汇报人姓名</a:t>
            </a:r>
            <a:endParaRPr lang="zh-CN" altLang="en-US" dirty="0"/>
          </a:p>
        </p:txBody>
      </p:sp>
      <p:sp>
        <p:nvSpPr>
          <p:cNvPr id="26" name="文本占位符 10"/>
          <p:cNvSpPr>
            <a:spLocks noGrp="1"/>
          </p:cNvSpPr>
          <p:nvPr>
            <p:ph type="body" sz="quarter" idx="16" hasCustomPrompt="1"/>
            <p:custDataLst>
              <p:tags r:id="rId15"/>
            </p:custDataLst>
          </p:nvPr>
        </p:nvSpPr>
        <p:spPr>
          <a:xfrm>
            <a:off x="774065" y="5199381"/>
            <a:ext cx="2006600" cy="431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汇报日期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581991"/>
            <a:chOff x="0" y="0"/>
            <a:chExt cx="12192000" cy="581991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4082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1991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4064000" y="4826000"/>
            <a:ext cx="4064000" cy="2032000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4064000" y="0"/>
            <a:ext cx="4064000" cy="2032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2116456" y="2630806"/>
            <a:ext cx="6435090" cy="988523"/>
          </a:xfrm>
        </p:spPr>
        <p:txBody>
          <a:bodyPr anchor="b" anchorCtr="0">
            <a:normAutofit/>
          </a:bodyPr>
          <a:lstStyle>
            <a:lvl1pPr algn="l">
              <a:defRPr sz="4800" baseline="0"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2116138" y="3745416"/>
            <a:ext cx="6435091" cy="987425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581991"/>
            <a:chOff x="0" y="0"/>
            <a:chExt cx="12192000" cy="581991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4082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1991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581991"/>
            <a:chOff x="0" y="0"/>
            <a:chExt cx="12192000" cy="581991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4082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1991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7498080" y="1234440"/>
            <a:ext cx="4389120" cy="4389120"/>
          </a:xfrm>
          <a:prstGeom prst="rect">
            <a:avLst/>
          </a:prstGeom>
        </p:spPr>
      </p:pic>
      <p:sp>
        <p:nvSpPr>
          <p:cNvPr id="7" name="任意多边形 6"/>
          <p:cNvSpPr/>
          <p:nvPr userDrawn="1">
            <p:custDataLst>
              <p:tags r:id="rId5"/>
            </p:custDataLst>
          </p:nvPr>
        </p:nvSpPr>
        <p:spPr>
          <a:xfrm flipH="1">
            <a:off x="0" y="0"/>
            <a:ext cx="7313295" cy="6858000"/>
          </a:xfrm>
          <a:custGeom>
            <a:avLst/>
            <a:gdLst>
              <a:gd name="connsiteX0" fmla="*/ 1714500 w 7314000"/>
              <a:gd name="connsiteY0" fmla="*/ 0 h 6858000"/>
              <a:gd name="connsiteX1" fmla="*/ 7314000 w 7314000"/>
              <a:gd name="connsiteY1" fmla="*/ 0 h 6858000"/>
              <a:gd name="connsiteX2" fmla="*/ 7314000 w 7314000"/>
              <a:gd name="connsiteY2" fmla="*/ 6858000 h 6858000"/>
              <a:gd name="connsiteX3" fmla="*/ 0 w 7314000"/>
              <a:gd name="connsiteY3" fmla="*/ 6858000 h 6858000"/>
              <a:gd name="connsiteX4" fmla="*/ 1714500 w 731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4000" h="6858000">
                <a:moveTo>
                  <a:pt x="1714500" y="0"/>
                </a:moveTo>
                <a:lnTo>
                  <a:pt x="7314000" y="0"/>
                </a:lnTo>
                <a:lnTo>
                  <a:pt x="7314000" y="6858000"/>
                </a:lnTo>
                <a:lnTo>
                  <a:pt x="0" y="68580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6" name="图片 5"/>
          <p:cNvPicPr/>
          <p:nvPr userDrawn="1"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0" y="6276010"/>
            <a:ext cx="720090" cy="58199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5F5E-D68F-41AF-87C4-9A25B55F9D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FC72-B0E1-467A-9094-DDD58A524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50160" y="0"/>
            <a:ext cx="12192000" cy="581991"/>
            <a:chOff x="50160" y="0"/>
            <a:chExt cx="12192000" cy="581991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50160" y="0"/>
              <a:ext cx="720090" cy="54082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522070" y="0"/>
              <a:ext cx="720090" cy="581991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79742" y="6349833"/>
            <a:ext cx="2700000" cy="316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116000" y="6349833"/>
            <a:ext cx="3960000" cy="316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49833"/>
            <a:ext cx="2700000" cy="316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581991"/>
            <a:chOff x="0" y="0"/>
            <a:chExt cx="12192000" cy="581991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4082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1991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540827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581991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609600" y="685800"/>
            <a:ext cx="5486400" cy="548640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54082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1"/>
            </p:custDataLst>
          </p:nvPr>
        </p:nvSpPr>
        <p:spPr>
          <a:xfrm>
            <a:off x="6730982" y="2910522"/>
            <a:ext cx="4572036" cy="1172210"/>
          </a:xfrm>
        </p:spPr>
        <p:txBody>
          <a:bodyPr vert="horz" lIns="0" tIns="0" rIns="0" bIns="0" rtlCol="0" anchor="b" anchorCtr="0">
            <a:normAutofit/>
          </a:bodyPr>
          <a:lstStyle>
            <a:lvl1pPr algn="l">
              <a:defRPr lang="zh-CN" altLang="en-US" sz="6600" b="0" spc="7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4" hasCustomPrompt="1"/>
            <p:custDataLst>
              <p:tags r:id="rId12"/>
            </p:custDataLst>
          </p:nvPr>
        </p:nvSpPr>
        <p:spPr>
          <a:xfrm>
            <a:off x="6730982" y="4175760"/>
            <a:ext cx="4572036" cy="481647"/>
          </a:xfrm>
        </p:spPr>
        <p:txBody>
          <a:bodyPr vert="horz" lIns="0" tIns="0" rIns="0" bIns="0" rtlCol="0">
            <a:normAutofit/>
          </a:bodyPr>
          <a:lstStyle>
            <a:lvl1pPr marL="0" indent="0" algn="l">
              <a:buNone/>
              <a:defRPr kumimoji="0" lang="zh-CN" altLang="en-US" sz="2000" b="0" i="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228600" marR="0" lvl="0" indent="-228600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581991"/>
            <a:chOff x="0" y="0"/>
            <a:chExt cx="12192000" cy="581991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4082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1991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cap="all" baseline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12192000" cy="581991"/>
            <a:chOff x="0" y="0"/>
            <a:chExt cx="12192000" cy="581991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4082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1991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="0" cap="all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cap="all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cap="all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cap="all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cap="all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cap="all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 cap="all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>
            <a:normAutofit/>
          </a:bodyPr>
          <a:lstStyle>
            <a:lvl1pPr>
              <a:defRPr cap="all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>
            <a:normAutofit/>
          </a:bodyPr>
          <a:lstStyle>
            <a:lvl1pPr>
              <a:defRPr cap="all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11471910" y="0"/>
            <a:ext cx="720090" cy="5408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>
            <a:normAutofit/>
          </a:bodyPr>
          <a:lstStyle>
            <a:lvl1pPr>
              <a:defRPr sz="36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12192000" cy="581991"/>
            <a:chOff x="0" y="0"/>
            <a:chExt cx="12192000" cy="581991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4082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1991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12192000" cy="581991"/>
            <a:chOff x="0" y="0"/>
            <a:chExt cx="12192000" cy="581991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4082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1991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>
            <a:normAutofit/>
          </a:bodyPr>
          <a:lstStyle>
            <a:lvl1pPr algn="ctr">
              <a:defRPr sz="32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0" y="6276010"/>
            <a:ext cx="12192000" cy="581991"/>
            <a:chOff x="0" y="6276010"/>
            <a:chExt cx="12192000" cy="581991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317173"/>
              <a:ext cx="720090" cy="54082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76010"/>
              <a:ext cx="720090" cy="581991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79600" y="237600"/>
            <a:ext cx="11037600" cy="441964"/>
          </a:xfrm>
          <a:noFill/>
        </p:spPr>
        <p:txBody>
          <a:bodyPr>
            <a:normAutofit/>
          </a:bodyPr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5F5E-D68F-41AF-87C4-9A25B55F9D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FC72-B0E1-467A-9094-DDD58A524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0" y="5548521"/>
            <a:ext cx="12191999" cy="1309479"/>
            <a:chOff x="0" y="5548521"/>
            <a:chExt cx="12191999" cy="1309479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/>
            <a:stretch>
              <a:fillRect/>
            </a:stretch>
          </p:blipFill>
          <p:spPr>
            <a:xfrm>
              <a:off x="10571797" y="5641139"/>
              <a:ext cx="1620202" cy="1216861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/>
            <a:stretch>
              <a:fillRect/>
            </a:stretch>
          </p:blipFill>
          <p:spPr>
            <a:xfrm>
              <a:off x="0" y="5548521"/>
              <a:ext cx="1620202" cy="1309479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5F5E-D68F-41AF-87C4-9A25B55F9D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FC72-B0E1-467A-9094-DDD58A524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5F5E-D68F-41AF-87C4-9A25B55F9D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FC72-B0E1-467A-9094-DDD58A524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7385" y="303780"/>
            <a:ext cx="9757229" cy="585009"/>
          </a:xfrm>
        </p:spPr>
        <p:txBody>
          <a:bodyPr>
            <a:normAutofit/>
          </a:bodyPr>
          <a:lstStyle>
            <a:lvl1pPr algn="ctr">
              <a:defRPr sz="24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5F5E-D68F-41AF-87C4-9A25B55F9D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FC72-B0E1-467A-9094-DDD58A5244FC}" type="slidenum">
              <a:rPr lang="zh-CN" altLang="en-US" smtClean="0"/>
            </a:fld>
            <a:endParaRPr lang="zh-CN" altLang="en-US"/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888789"/>
            <a:ext cx="12192000" cy="61345"/>
          </a:xfrm>
          <a:prstGeom prst="rect">
            <a:avLst/>
          </a:prstGeom>
          <a:gradFill flip="none" rotWithShape="1">
            <a:gsLst>
              <a:gs pos="0">
                <a:srgbClr val="CCCC00">
                  <a:tint val="66000"/>
                  <a:satMod val="160000"/>
                </a:srgbClr>
              </a:gs>
              <a:gs pos="50000">
                <a:srgbClr val="CCCC00">
                  <a:tint val="44500"/>
                  <a:satMod val="160000"/>
                </a:srgbClr>
              </a:gs>
              <a:gs pos="100000">
                <a:srgbClr val="CCCC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5F5E-D68F-41AF-87C4-9A25B55F9D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FC72-B0E1-467A-9094-DDD58A524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5F5E-D68F-41AF-87C4-9A25B55F9D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FC72-B0E1-467A-9094-DDD58A524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5F5E-D68F-41AF-87C4-9A25B55F9D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FC72-B0E1-467A-9094-DDD58A524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5" Type="http://schemas.openxmlformats.org/officeDocument/2006/relationships/theme" Target="../theme/theme2.xml"/><Relationship Id="rId24" Type="http://schemas.openxmlformats.org/officeDocument/2006/relationships/tags" Target="../tags/tag156.xml"/><Relationship Id="rId23" Type="http://schemas.openxmlformats.org/officeDocument/2006/relationships/tags" Target="../tags/tag155.xml"/><Relationship Id="rId22" Type="http://schemas.openxmlformats.org/officeDocument/2006/relationships/tags" Target="../tags/tag154.xml"/><Relationship Id="rId21" Type="http://schemas.openxmlformats.org/officeDocument/2006/relationships/tags" Target="../tags/tag153.xml"/><Relationship Id="rId20" Type="http://schemas.openxmlformats.org/officeDocument/2006/relationships/tags" Target="../tags/tag152.xml"/><Relationship Id="rId2" Type="http://schemas.openxmlformats.org/officeDocument/2006/relationships/slideLayout" Target="../slideLayouts/slideLayout14.xml"/><Relationship Id="rId19" Type="http://schemas.openxmlformats.org/officeDocument/2006/relationships/tags" Target="../tags/tag151.xml"/><Relationship Id="rId18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05F5E-D68F-41AF-87C4-9A25B55F9D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7FC72-B0E1-467A-9094-DDD58A5244F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58.xml"/><Relationship Id="rId1" Type="http://schemas.openxmlformats.org/officeDocument/2006/relationships/tags" Target="../tags/tag15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emf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>
          <a:xfrm>
            <a:off x="97155" y="2943225"/>
            <a:ext cx="6563360" cy="970915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建筑工程计量与计价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/>
          <p:nvPr/>
        </p:nvGrpSpPr>
        <p:grpSpPr bwMode="auto">
          <a:xfrm>
            <a:off x="416200" y="548282"/>
            <a:ext cx="419100" cy="423863"/>
            <a:chOff x="0" y="0"/>
            <a:chExt cx="264" cy="267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0" y="0"/>
              <a:ext cx="264" cy="26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9050" cap="rnd" cmpd="sng">
              <a:solidFill>
                <a:schemeClr val="folHlink"/>
              </a:solidFill>
              <a:prstDash val="sysDot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32" y="17"/>
              <a:ext cx="1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2000" dirty="0" smtClean="0"/>
                <a:t>4</a:t>
              </a:r>
              <a:endParaRPr lang="zh-CN" altLang="zh-CN" sz="2000" dirty="0"/>
            </a:p>
          </p:txBody>
        </p: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98800" y="949920"/>
            <a:ext cx="4838700" cy="428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63900" y="510182"/>
            <a:ext cx="291567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200" dirty="0" smtClean="0"/>
              <a:t>特别提示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690141" y="1335883"/>
            <a:ext cx="10395908" cy="3059492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+mn-ea"/>
              </a:rPr>
              <a:t>	根据</a:t>
            </a:r>
            <a:r>
              <a:rPr lang="en-US" altLang="zh-CN" sz="2000" dirty="0">
                <a:latin typeface="+mn-ea"/>
              </a:rPr>
              <a:t>《</a:t>
            </a:r>
            <a:r>
              <a:rPr lang="zh-CN" altLang="en-US" sz="2000" dirty="0">
                <a:latin typeface="+mn-ea"/>
              </a:rPr>
              <a:t>建筑给水排水制图标准</a:t>
            </a:r>
            <a:r>
              <a:rPr lang="en-US" altLang="zh-CN" sz="2000" dirty="0">
                <a:latin typeface="+mn-ea"/>
              </a:rPr>
              <a:t>》</a:t>
            </a:r>
            <a:r>
              <a:rPr lang="zh-CN" altLang="en-US" sz="2000" dirty="0">
                <a:latin typeface="+mn-ea"/>
              </a:rPr>
              <a:t>（</a:t>
            </a:r>
            <a:r>
              <a:rPr lang="en-US" altLang="zh-CN" sz="2000" dirty="0">
                <a:latin typeface="+mn-ea"/>
              </a:rPr>
              <a:t>GBT50106-2010</a:t>
            </a:r>
            <a:r>
              <a:rPr lang="zh-CN" altLang="en-US" sz="2000" dirty="0">
                <a:latin typeface="+mn-ea"/>
              </a:rPr>
              <a:t>）规定，钢筋混凝土（或混凝土）管道直径宜以内径表示，壁厚约为内径的</a:t>
            </a:r>
            <a:r>
              <a:rPr lang="en-US" altLang="zh-CN" sz="2000" dirty="0">
                <a:latin typeface="+mn-ea"/>
              </a:rPr>
              <a:t>1/10</a:t>
            </a:r>
            <a:r>
              <a:rPr lang="zh-CN" altLang="en-US" sz="2000" dirty="0">
                <a:latin typeface="+mn-ea"/>
              </a:rPr>
              <a:t>，因此管道直径</a:t>
            </a:r>
            <a:r>
              <a:rPr lang="en-US" altLang="zh-CN" sz="2000" dirty="0">
                <a:latin typeface="+mn-ea"/>
              </a:rPr>
              <a:t>800mm</a:t>
            </a:r>
            <a:r>
              <a:rPr lang="zh-CN" altLang="en-US" sz="2000" dirty="0">
                <a:latin typeface="+mn-ea"/>
              </a:rPr>
              <a:t>的管外径约为</a:t>
            </a:r>
            <a:r>
              <a:rPr lang="en-US" altLang="zh-CN" sz="2000" dirty="0">
                <a:latin typeface="+mn-ea"/>
              </a:rPr>
              <a:t>800+2×80=960mm</a:t>
            </a:r>
            <a:r>
              <a:rPr lang="zh-CN" altLang="en-US" sz="2000" dirty="0">
                <a:latin typeface="+mn-ea"/>
              </a:rPr>
              <a:t>。</a:t>
            </a:r>
            <a:endParaRPr lang="zh-CN" altLang="en-US" sz="2000" dirty="0">
              <a:latin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+mn-ea"/>
              </a:rPr>
              <a:t>	公称直径，又称平均外径，是指标准化以后的标准直径，为内径和外径之间的中点，以</a:t>
            </a:r>
            <a:r>
              <a:rPr lang="en-US" altLang="zh-CN" sz="2000" dirty="0">
                <a:latin typeface="+mn-ea"/>
              </a:rPr>
              <a:t>DN</a:t>
            </a:r>
            <a:r>
              <a:rPr lang="zh-CN" altLang="en-US" sz="2000" dirty="0">
                <a:latin typeface="+mn-ea"/>
              </a:rPr>
              <a:t>表示，本案例管道内径</a:t>
            </a:r>
            <a:r>
              <a:rPr lang="en-US" altLang="zh-CN" sz="2000" dirty="0">
                <a:latin typeface="+mn-ea"/>
              </a:rPr>
              <a:t>800mm</a:t>
            </a:r>
            <a:r>
              <a:rPr lang="zh-CN" altLang="en-US" sz="2000" dirty="0">
                <a:latin typeface="+mn-ea"/>
              </a:rPr>
              <a:t>，外径约</a:t>
            </a:r>
            <a:r>
              <a:rPr lang="en-US" altLang="zh-CN" sz="2000" dirty="0">
                <a:latin typeface="+mn-ea"/>
              </a:rPr>
              <a:t>960mm</a:t>
            </a:r>
            <a:r>
              <a:rPr lang="zh-CN" altLang="en-US" sz="2000" dirty="0">
                <a:latin typeface="+mn-ea"/>
              </a:rPr>
              <a:t>，公称直径约</a:t>
            </a:r>
            <a:r>
              <a:rPr lang="en-US" altLang="zh-CN" sz="2000" dirty="0">
                <a:latin typeface="+mn-ea"/>
              </a:rPr>
              <a:t>880mm</a:t>
            </a:r>
            <a:r>
              <a:rPr lang="zh-CN" altLang="en-US" sz="2000" dirty="0">
                <a:latin typeface="+mn-ea"/>
              </a:rPr>
              <a:t>。</a:t>
            </a:r>
            <a:endParaRPr lang="zh-CN" altLang="en-US" sz="2000" dirty="0">
              <a:latin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5199" y="232228"/>
            <a:ext cx="7721601" cy="529545"/>
          </a:xfrm>
        </p:spPr>
        <p:txBody>
          <a:bodyPr>
            <a:normAutofit/>
          </a:bodyPr>
          <a:lstStyle/>
          <a:p>
            <a:pPr algn="ctr"/>
            <a:r>
              <a:rPr lang="zh-CN" altLang="en-US" sz="2400" b="1" dirty="0" smtClean="0">
                <a:latin typeface="+mj-ea"/>
              </a:rPr>
              <a:t>参考资料</a:t>
            </a:r>
            <a:endParaRPr lang="zh-CN" altLang="en-US" sz="2400" b="1" dirty="0">
              <a:latin typeface="+mj-ea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888789"/>
            <a:ext cx="12192000" cy="61345"/>
          </a:xfrm>
          <a:prstGeom prst="rect">
            <a:avLst/>
          </a:prstGeom>
          <a:gradFill flip="none" rotWithShape="1">
            <a:gsLst>
              <a:gs pos="0">
                <a:srgbClr val="CCCC00">
                  <a:tint val="66000"/>
                  <a:satMod val="160000"/>
                </a:srgbClr>
              </a:gs>
              <a:gs pos="50000">
                <a:srgbClr val="CCCC00">
                  <a:tint val="44500"/>
                  <a:satMod val="160000"/>
                </a:srgbClr>
              </a:gs>
              <a:gs pos="100000">
                <a:srgbClr val="CCCC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95086" y="1077150"/>
            <a:ext cx="5625410" cy="378565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zh-CN" altLang="en-US" sz="2000" b="1" dirty="0" smtClean="0">
                <a:latin typeface="+mn-ea"/>
              </a:rPr>
              <a:t>完成本案例所需要的参考资料：</a:t>
            </a:r>
            <a:endParaRPr lang="en-US" altLang="zh-CN" sz="2000" b="1" dirty="0" smtClean="0">
              <a:latin typeface="+mn-ea"/>
            </a:endParaRPr>
          </a:p>
          <a:p>
            <a:pPr indent="457200">
              <a:lnSpc>
                <a:spcPct val="200000"/>
              </a:lnSpc>
            </a:pPr>
            <a:r>
              <a:rPr lang="en-US" altLang="zh-CN" sz="2000" dirty="0" smtClean="0">
                <a:latin typeface="+mn-ea"/>
              </a:rPr>
              <a:t>1.</a:t>
            </a:r>
            <a:r>
              <a:rPr lang="zh-CN" altLang="en-US" sz="2000" dirty="0" smtClean="0">
                <a:latin typeface="+mn-ea"/>
              </a:rPr>
              <a:t>山东省建筑工程消耗量定额</a:t>
            </a:r>
            <a:r>
              <a:rPr lang="zh-CN" altLang="en-US" sz="2000" dirty="0" smtClean="0">
                <a:latin typeface="+mn-ea"/>
              </a:rPr>
              <a:t>；</a:t>
            </a:r>
            <a:endParaRPr lang="en-US" altLang="zh-CN" sz="2000" dirty="0" smtClean="0">
              <a:latin typeface="+mn-ea"/>
            </a:endParaRPr>
          </a:p>
          <a:p>
            <a:pPr indent="457200">
              <a:lnSpc>
                <a:spcPct val="200000"/>
              </a:lnSpc>
            </a:pPr>
            <a:r>
              <a:rPr lang="zh-CN" altLang="en-US" sz="2000" b="1" dirty="0">
                <a:solidFill>
                  <a:srgbClr val="0000CC"/>
                </a:solidFill>
                <a:latin typeface="+mn-ea"/>
              </a:rPr>
              <a:t>第一</a:t>
            </a:r>
            <a:r>
              <a:rPr lang="zh-CN" altLang="en-US" sz="2000" b="1" dirty="0" smtClean="0">
                <a:solidFill>
                  <a:srgbClr val="0000CC"/>
                </a:solidFill>
                <a:latin typeface="+mn-ea"/>
              </a:rPr>
              <a:t>章：土石方工程</a:t>
            </a:r>
            <a:endParaRPr lang="en-US" altLang="zh-CN" sz="2000" b="1" dirty="0" smtClean="0">
              <a:solidFill>
                <a:srgbClr val="0000CC"/>
              </a:solidFill>
              <a:latin typeface="+mn-ea"/>
            </a:endParaRPr>
          </a:p>
          <a:p>
            <a:pPr indent="457200">
              <a:lnSpc>
                <a:spcPct val="200000"/>
              </a:lnSpc>
            </a:pPr>
            <a:r>
              <a:rPr lang="en-US" altLang="zh-CN" sz="2000" dirty="0" smtClean="0">
                <a:latin typeface="+mn-ea"/>
              </a:rPr>
              <a:t>2.</a:t>
            </a:r>
            <a:r>
              <a:rPr lang="zh-CN" altLang="en-US" sz="2000" dirty="0" smtClean="0">
                <a:latin typeface="+mn-ea"/>
              </a:rPr>
              <a:t>山东省建筑工程价目表</a:t>
            </a:r>
            <a:r>
              <a:rPr lang="zh-CN" altLang="en-US" sz="2000" dirty="0" smtClean="0">
                <a:latin typeface="+mn-ea"/>
              </a:rPr>
              <a:t>；</a:t>
            </a:r>
            <a:endParaRPr lang="en-US" altLang="zh-CN" sz="2000" dirty="0" smtClean="0">
              <a:latin typeface="+mn-ea"/>
            </a:endParaRPr>
          </a:p>
          <a:p>
            <a:pPr indent="457200">
              <a:lnSpc>
                <a:spcPct val="200000"/>
              </a:lnSpc>
            </a:pPr>
            <a:r>
              <a:rPr lang="zh-CN" altLang="en-US" sz="2000" b="1" dirty="0">
                <a:solidFill>
                  <a:srgbClr val="0000CC"/>
                </a:solidFill>
                <a:latin typeface="+mn-ea"/>
              </a:rPr>
              <a:t>第一章：土石方</a:t>
            </a:r>
            <a:r>
              <a:rPr lang="zh-CN" altLang="en-US" sz="2000" b="1" dirty="0" smtClean="0">
                <a:solidFill>
                  <a:srgbClr val="0000CC"/>
                </a:solidFill>
                <a:latin typeface="+mn-ea"/>
              </a:rPr>
              <a:t>工程</a:t>
            </a:r>
            <a:endParaRPr lang="en-US" altLang="zh-CN" sz="2000" dirty="0">
              <a:latin typeface="+mn-ea"/>
            </a:endParaRPr>
          </a:p>
          <a:p>
            <a:pPr indent="457200">
              <a:lnSpc>
                <a:spcPct val="200000"/>
              </a:lnSpc>
            </a:pPr>
            <a:r>
              <a:rPr lang="en-US" altLang="zh-CN" sz="2000" dirty="0">
                <a:latin typeface="+mn-ea"/>
              </a:rPr>
              <a:t>3</a:t>
            </a:r>
            <a:r>
              <a:rPr lang="en-US" altLang="zh-CN" sz="2000" dirty="0" smtClean="0">
                <a:latin typeface="+mn-ea"/>
              </a:rPr>
              <a:t>.</a:t>
            </a:r>
            <a:r>
              <a:rPr lang="zh-CN" altLang="en-US" sz="2000" dirty="0">
                <a:latin typeface="+mn-ea"/>
              </a:rPr>
              <a:t>山东省建设工程费用项目组成及计算</a:t>
            </a:r>
            <a:r>
              <a:rPr lang="zh-CN" altLang="en-US" sz="2000" dirty="0" smtClean="0">
                <a:latin typeface="+mn-ea"/>
              </a:rPr>
              <a:t>规则；</a:t>
            </a:r>
            <a:endParaRPr lang="en-US" altLang="zh-CN" sz="2000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76528" y="1893193"/>
            <a:ext cx="7534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本节知识点讲解完毕</a:t>
            </a:r>
            <a:endParaRPr lang="zh-CN" altLang="en-US"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6345998" y="1151966"/>
            <a:ext cx="2879725" cy="936625"/>
          </a:xfrm>
          <a:prstGeom prst="roundRect">
            <a:avLst>
              <a:gd name="adj" fmla="val 5426"/>
            </a:avLst>
          </a:prstGeom>
          <a:gradFill rotWithShape="1">
            <a:gsLst>
              <a:gs pos="0">
                <a:srgbClr val="FFFFFF"/>
              </a:gs>
              <a:gs pos="100000">
                <a:srgbClr val="808080"/>
              </a:gs>
            </a:gsLst>
            <a:lin ang="2700000" scaled="1"/>
          </a:gradFill>
          <a:ln w="9525" cmpd="sng">
            <a:solidFill>
              <a:srgbClr val="80808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rgbClr val="D0D0EA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</a:rPr>
              <a:t>拓     展</a:t>
            </a:r>
            <a:endParaRPr kumimoji="0" lang="zh-CN" alt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2315335" y="1151966"/>
            <a:ext cx="2879725" cy="936625"/>
          </a:xfrm>
          <a:prstGeom prst="roundRect">
            <a:avLst>
              <a:gd name="adj" fmla="val 5426"/>
            </a:avLst>
          </a:prstGeom>
          <a:gradFill rotWithShape="1">
            <a:gsLst>
              <a:gs pos="0">
                <a:srgbClr val="FFFFFF"/>
              </a:gs>
              <a:gs pos="100000">
                <a:srgbClr val="808080"/>
              </a:gs>
            </a:gsLst>
            <a:lin ang="2700000" scaled="1"/>
          </a:gradFill>
          <a:ln w="9525" cmpd="sng">
            <a:solidFill>
              <a:srgbClr val="80808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rgbClr val="D0D0EA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</a:rPr>
              <a:t>知    识</a:t>
            </a:r>
            <a:endParaRPr kumimoji="0" lang="zh-CN" alt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>
            <a:off x="6347585" y="2091766"/>
            <a:ext cx="2879725" cy="0"/>
          </a:xfrm>
          <a:prstGeom prst="line">
            <a:avLst/>
          </a:prstGeom>
          <a:noFill/>
          <a:ln w="19050" cmpd="sng">
            <a:solidFill>
              <a:srgbClr val="FFFF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2315335" y="2091766"/>
            <a:ext cx="2879725" cy="0"/>
          </a:xfrm>
          <a:prstGeom prst="line">
            <a:avLst/>
          </a:prstGeom>
          <a:noFill/>
          <a:ln w="19050" cmpd="sng">
            <a:solidFill>
              <a:srgbClr val="FFFF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grpSp>
        <p:nvGrpSpPr>
          <p:cNvPr id="23" name="Group 7"/>
          <p:cNvGrpSpPr/>
          <p:nvPr/>
        </p:nvGrpSpPr>
        <p:grpSpPr bwMode="auto">
          <a:xfrm>
            <a:off x="4907723" y="826528"/>
            <a:ext cx="1657350" cy="1622425"/>
            <a:chOff x="0" y="0"/>
            <a:chExt cx="987" cy="966"/>
          </a:xfrm>
        </p:grpSpPr>
        <p:grpSp>
          <p:nvGrpSpPr>
            <p:cNvPr id="24" name="Group 8"/>
            <p:cNvGrpSpPr/>
            <p:nvPr/>
          </p:nvGrpSpPr>
          <p:grpSpPr bwMode="auto">
            <a:xfrm>
              <a:off x="0" y="0"/>
              <a:ext cx="987" cy="966"/>
              <a:chOff x="0" y="0"/>
              <a:chExt cx="1042" cy="1019"/>
            </a:xfrm>
          </p:grpSpPr>
          <p:pic>
            <p:nvPicPr>
              <p:cNvPr id="26" name="Picture 9" descr="circuler_1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Oval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9933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anose="02010600040101010101" pitchFamily="2" charset="-122"/>
                </a:endParaRPr>
              </a:p>
            </p:txBody>
          </p:sp>
        </p:grpSp>
        <p:pic>
          <p:nvPicPr>
            <p:cNvPr id="25" name="Picture 11" descr="Picture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" y="9"/>
              <a:ext cx="779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AutoShape 12"/>
          <p:cNvSpPr>
            <a:spLocks noChangeArrowheads="1"/>
          </p:cNvSpPr>
          <p:nvPr/>
        </p:nvSpPr>
        <p:spPr bwMode="auto">
          <a:xfrm>
            <a:off x="2315335" y="2880753"/>
            <a:ext cx="6913563" cy="2055813"/>
          </a:xfrm>
          <a:prstGeom prst="roundRect">
            <a:avLst>
              <a:gd name="adj" fmla="val 2778"/>
            </a:avLst>
          </a:prstGeom>
          <a:gradFill rotWithShape="1">
            <a:gsLst>
              <a:gs pos="0">
                <a:srgbClr val="FFFFFF"/>
              </a:gs>
              <a:gs pos="100000">
                <a:srgbClr val="808080"/>
              </a:gs>
            </a:gsLst>
            <a:lin ang="2700000" scaled="1"/>
          </a:gradFill>
          <a:ln w="9525" cmpd="sng">
            <a:solidFill>
              <a:srgbClr val="80808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rgbClr val="D0D0EA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>
            <a:off x="2315335" y="4936566"/>
            <a:ext cx="6913563" cy="0"/>
          </a:xfrm>
          <a:prstGeom prst="line">
            <a:avLst/>
          </a:prstGeom>
          <a:noFill/>
          <a:ln w="19050" cmpd="sng">
            <a:solidFill>
              <a:srgbClr val="FFFF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30" name="WordArt 14"/>
          <p:cNvSpPr>
            <a:spLocks noChangeArrowheads="1" noChangeShapeType="1"/>
          </p:cNvSpPr>
          <p:nvPr/>
        </p:nvSpPr>
        <p:spPr bwMode="auto">
          <a:xfrm>
            <a:off x="5209348" y="1334528"/>
            <a:ext cx="10795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 dirty="0">
                <a:ln w="9525" cmpd="sng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i="1" dirty="0" smtClean="0">
                <a:ln w="9525" cmpd="sng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.4</a:t>
            </a:r>
            <a:endParaRPr lang="zh-CN" altLang="en-US" sz="2400" i="1" dirty="0" smtClean="0">
              <a:ln w="9525" cmpd="sng">
                <a:solidFill>
                  <a:srgbClr val="FFFFFF"/>
                </a:solidFill>
                <a:round/>
              </a:ln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AutoShape 15"/>
          <p:cNvSpPr>
            <a:spLocks noChangeArrowheads="1"/>
          </p:cNvSpPr>
          <p:nvPr/>
        </p:nvSpPr>
        <p:spPr bwMode="auto">
          <a:xfrm>
            <a:off x="5198235" y="2233053"/>
            <a:ext cx="1146175" cy="863600"/>
          </a:xfrm>
          <a:prstGeom prst="downArrow">
            <a:avLst>
              <a:gd name="adj1" fmla="val 52074"/>
              <a:gd name="adj2" fmla="val 57903"/>
            </a:avLst>
          </a:prstGeom>
          <a:gradFill rotWithShape="1">
            <a:gsLst>
              <a:gs pos="0">
                <a:srgbClr val="FF9933">
                  <a:alpha val="0"/>
                </a:srgbClr>
              </a:gs>
              <a:gs pos="100000">
                <a:srgbClr val="FFCC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32" name="AutoShape 16"/>
          <p:cNvSpPr>
            <a:spLocks noChangeArrowheads="1"/>
          </p:cNvSpPr>
          <p:nvPr/>
        </p:nvSpPr>
        <p:spPr bwMode="auto">
          <a:xfrm>
            <a:off x="3178935" y="2094941"/>
            <a:ext cx="1146175" cy="785812"/>
          </a:xfrm>
          <a:prstGeom prst="downArrow">
            <a:avLst>
              <a:gd name="adj1" fmla="val 52074"/>
              <a:gd name="adj2" fmla="val 57903"/>
            </a:avLst>
          </a:prstGeom>
          <a:gradFill rotWithShape="1">
            <a:gsLst>
              <a:gs pos="0">
                <a:srgbClr val="FF9933">
                  <a:alpha val="0"/>
                </a:srgbClr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33" name="AutoShape 17"/>
          <p:cNvSpPr>
            <a:spLocks noChangeArrowheads="1"/>
          </p:cNvSpPr>
          <p:nvPr/>
        </p:nvSpPr>
        <p:spPr bwMode="auto">
          <a:xfrm>
            <a:off x="7211185" y="2094941"/>
            <a:ext cx="1146175" cy="785812"/>
          </a:xfrm>
          <a:prstGeom prst="downArrow">
            <a:avLst>
              <a:gd name="adj1" fmla="val 52074"/>
              <a:gd name="adj2" fmla="val 57903"/>
            </a:avLst>
          </a:prstGeom>
          <a:gradFill rotWithShape="1">
            <a:gsLst>
              <a:gs pos="0">
                <a:srgbClr val="FF9933">
                  <a:alpha val="0"/>
                </a:srgbClr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2325352" y="3471856"/>
            <a:ext cx="691515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6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.4.3  </a:t>
            </a:r>
            <a:r>
              <a:rPr lang="zh-CN" altLang="en-US" sz="36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管道沟槽土方</a:t>
            </a:r>
            <a:endParaRPr lang="zh-CN" altLang="en-US" sz="3600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0456" y="244699"/>
            <a:ext cx="4584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1.4.3 </a:t>
            </a:r>
            <a:r>
              <a:rPr lang="zh-CN" altLang="en-US" sz="2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管道沟槽土方</a:t>
            </a:r>
            <a:endParaRPr lang="zh-CN" altLang="en-US" sz="2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8629" y="2078200"/>
            <a:ext cx="4717141" cy="234795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dirty="0">
                <a:latin typeface="+mn-ea"/>
              </a:rPr>
              <a:t>某小区铺设混凝土排水管道</a:t>
            </a:r>
            <a:r>
              <a:rPr lang="en-US" altLang="zh-CN" sz="2000" dirty="0">
                <a:latin typeface="+mn-ea"/>
              </a:rPr>
              <a:t>2000</a:t>
            </a:r>
            <a:r>
              <a:rPr lang="zh-CN" altLang="en-US" sz="2000" dirty="0">
                <a:latin typeface="+mn-ea"/>
              </a:rPr>
              <a:t>ｍ，管道直径</a:t>
            </a:r>
            <a:r>
              <a:rPr lang="en-US" altLang="zh-CN" sz="2000" dirty="0">
                <a:latin typeface="+mn-ea"/>
              </a:rPr>
              <a:t>800</a:t>
            </a:r>
            <a:r>
              <a:rPr lang="zh-CN" altLang="en-US" sz="2000" dirty="0">
                <a:latin typeface="+mn-ea"/>
              </a:rPr>
              <a:t>ｍｍ，土质为坚土，用挖掘机挖沟槽深度</a:t>
            </a:r>
            <a:r>
              <a:rPr lang="en-US" altLang="zh-CN" sz="2000" dirty="0">
                <a:latin typeface="+mn-ea"/>
              </a:rPr>
              <a:t>1.5</a:t>
            </a:r>
            <a:r>
              <a:rPr lang="zh-CN" altLang="en-US" sz="2000" dirty="0">
                <a:latin typeface="+mn-ea"/>
              </a:rPr>
              <a:t>ｍ，自卸汽车运土，土方全部运至</a:t>
            </a:r>
            <a:r>
              <a:rPr lang="en-US" altLang="zh-CN" sz="2000" dirty="0">
                <a:latin typeface="+mn-ea"/>
              </a:rPr>
              <a:t>1.8k</a:t>
            </a:r>
            <a:r>
              <a:rPr lang="zh-CN" altLang="en-US" sz="2000" dirty="0">
                <a:latin typeface="+mn-ea"/>
              </a:rPr>
              <a:t>ｍ处，管道铺设后全部用石屑回填。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6283050" y="1168503"/>
            <a:ext cx="5196115" cy="424731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000" b="1" dirty="0" smtClean="0">
                <a:latin typeface="+mn-ea"/>
              </a:rPr>
              <a:t>【</a:t>
            </a:r>
            <a:r>
              <a:rPr lang="zh-CN" altLang="en-US" sz="2000" b="1" dirty="0" smtClean="0">
                <a:latin typeface="+mn-ea"/>
              </a:rPr>
              <a:t>问题分析</a:t>
            </a:r>
            <a:r>
              <a:rPr lang="en-US" altLang="zh-CN" sz="2000" b="1" dirty="0" smtClean="0">
                <a:latin typeface="+mn-ea"/>
              </a:rPr>
              <a:t>】</a:t>
            </a:r>
            <a:endParaRPr lang="en-US" altLang="zh-CN" sz="2000" b="1" dirty="0" smtClean="0">
              <a:latin typeface="+mn-ea"/>
            </a:endParaRPr>
          </a:p>
          <a:p>
            <a:pPr indent="457200">
              <a:lnSpc>
                <a:spcPct val="150000"/>
              </a:lnSpc>
            </a:pPr>
            <a:r>
              <a:rPr lang="zh-CN" altLang="zh-CN" sz="2000" dirty="0" smtClean="0">
                <a:latin typeface="+mn-ea"/>
              </a:rPr>
              <a:t>结合</a:t>
            </a:r>
            <a:r>
              <a:rPr lang="zh-CN" altLang="zh-CN" sz="2000" dirty="0">
                <a:latin typeface="+mn-ea"/>
              </a:rPr>
              <a:t>山东省建筑工程消耗量定额（</a:t>
            </a:r>
            <a:r>
              <a:rPr lang="en-US" altLang="zh-CN" sz="2000" dirty="0">
                <a:latin typeface="+mn-ea"/>
              </a:rPr>
              <a:t>2016</a:t>
            </a:r>
            <a:r>
              <a:rPr lang="zh-CN" altLang="zh-CN" sz="2000" dirty="0">
                <a:latin typeface="+mn-ea"/>
              </a:rPr>
              <a:t>版）和山东省建筑工程价目表（</a:t>
            </a:r>
            <a:r>
              <a:rPr lang="en-US" altLang="zh-CN" sz="2000" dirty="0">
                <a:latin typeface="+mn-ea"/>
              </a:rPr>
              <a:t>2017</a:t>
            </a:r>
            <a:r>
              <a:rPr lang="zh-CN" altLang="zh-CN" sz="2000" dirty="0">
                <a:latin typeface="+mn-ea"/>
              </a:rPr>
              <a:t>版</a:t>
            </a:r>
            <a:r>
              <a:rPr lang="zh-CN" altLang="zh-CN" sz="2000" dirty="0" smtClean="0">
                <a:latin typeface="+mn-ea"/>
              </a:rPr>
              <a:t>）</a:t>
            </a:r>
            <a:r>
              <a:rPr lang="zh-CN" altLang="en-US" sz="2000" dirty="0" smtClean="0">
                <a:latin typeface="+mn-ea"/>
              </a:rPr>
              <a:t>，计算</a:t>
            </a:r>
            <a:r>
              <a:rPr lang="zh-CN" altLang="en-US" sz="2000" dirty="0">
                <a:latin typeface="+mn-ea"/>
              </a:rPr>
              <a:t>土方开挖及回填土工程量</a:t>
            </a:r>
            <a:r>
              <a:rPr lang="zh-CN" altLang="zh-CN" sz="2000" dirty="0" smtClean="0">
                <a:latin typeface="+mn-ea"/>
              </a:rPr>
              <a:t>，</a:t>
            </a:r>
            <a:r>
              <a:rPr lang="zh-CN" altLang="zh-CN" sz="2000" dirty="0">
                <a:latin typeface="+mn-ea"/>
              </a:rPr>
              <a:t>确定定额项目，并列表计算省价分部分项工程费</a:t>
            </a:r>
            <a:r>
              <a:rPr lang="zh-CN" altLang="zh-CN" sz="2000" dirty="0" smtClean="0">
                <a:latin typeface="+mn-ea"/>
              </a:rPr>
              <a:t>。</a:t>
            </a:r>
            <a:endParaRPr lang="en-US" altLang="zh-CN" sz="2000" dirty="0">
              <a:latin typeface="+mn-ea"/>
            </a:endParaRPr>
          </a:p>
          <a:p>
            <a:endParaRPr lang="en-US" altLang="zh-CN" sz="2000" dirty="0" smtClean="0">
              <a:latin typeface="+mn-ea"/>
            </a:endParaRPr>
          </a:p>
          <a:p>
            <a:endParaRPr lang="en-US" altLang="zh-CN" sz="2000" dirty="0">
              <a:latin typeface="+mn-ea"/>
            </a:endParaRPr>
          </a:p>
          <a:p>
            <a:endParaRPr lang="en-US" altLang="zh-CN" sz="2000" dirty="0" smtClean="0">
              <a:latin typeface="+mn-ea"/>
            </a:endParaRPr>
          </a:p>
          <a:p>
            <a:endParaRPr lang="en-US" altLang="zh-CN" sz="2000" dirty="0">
              <a:latin typeface="+mn-ea"/>
            </a:endParaRPr>
          </a:p>
          <a:p>
            <a:endParaRPr lang="en-US" altLang="zh-CN" sz="2000" dirty="0" smtClean="0">
              <a:latin typeface="+mn-ea"/>
            </a:endParaRPr>
          </a:p>
          <a:p>
            <a:endParaRPr lang="zh-CN" altLang="en-US" sz="2000" dirty="0">
              <a:latin typeface="+mn-ea"/>
            </a:endParaRPr>
          </a:p>
        </p:txBody>
      </p:sp>
      <p:grpSp>
        <p:nvGrpSpPr>
          <p:cNvPr id="18" name="Group 3"/>
          <p:cNvGrpSpPr/>
          <p:nvPr/>
        </p:nvGrpSpPr>
        <p:grpSpPr bwMode="auto">
          <a:xfrm>
            <a:off x="429079" y="1346772"/>
            <a:ext cx="419100" cy="423863"/>
            <a:chOff x="0" y="0"/>
            <a:chExt cx="264" cy="267"/>
          </a:xfrm>
        </p:grpSpPr>
        <p:sp>
          <p:nvSpPr>
            <p:cNvPr id="21" name="Oval 4"/>
            <p:cNvSpPr>
              <a:spLocks noChangeArrowheads="1"/>
            </p:cNvSpPr>
            <p:nvPr/>
          </p:nvSpPr>
          <p:spPr bwMode="auto">
            <a:xfrm>
              <a:off x="0" y="0"/>
              <a:ext cx="264" cy="26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9050" cap="rnd" cmpd="sng">
              <a:solidFill>
                <a:schemeClr val="folHlink"/>
              </a:solidFill>
              <a:prstDash val="sysDot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32" y="17"/>
              <a:ext cx="1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zh-CN" sz="2000"/>
                <a:t>1</a:t>
              </a:r>
              <a:endParaRPr lang="zh-CN" altLang="zh-CN" sz="2000"/>
            </a:p>
          </p:txBody>
        </p:sp>
      </p:grp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911679" y="1748410"/>
            <a:ext cx="4838700" cy="428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076779" y="1308672"/>
            <a:ext cx="291567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200" dirty="0" smtClean="0"/>
              <a:t>案例背景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/>
          <p:nvPr/>
        </p:nvGrpSpPr>
        <p:grpSpPr bwMode="auto">
          <a:xfrm>
            <a:off x="416200" y="548282"/>
            <a:ext cx="419100" cy="423863"/>
            <a:chOff x="0" y="0"/>
            <a:chExt cx="264" cy="267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0" y="0"/>
              <a:ext cx="264" cy="26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9050" cap="rnd" cmpd="sng">
              <a:solidFill>
                <a:schemeClr val="folHlink"/>
              </a:solidFill>
              <a:prstDash val="sysDot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32" y="17"/>
              <a:ext cx="1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2000" dirty="0" smtClean="0"/>
                <a:t>2</a:t>
              </a:r>
              <a:endParaRPr lang="zh-CN" altLang="zh-CN" sz="2000" dirty="0"/>
            </a:p>
          </p:txBody>
        </p: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98800" y="949920"/>
            <a:ext cx="4838700" cy="428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63900" y="510182"/>
            <a:ext cx="291567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200" dirty="0" smtClean="0"/>
              <a:t>案例分析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601487" y="1164997"/>
            <a:ext cx="5136013" cy="440120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pPr indent="431800">
              <a:lnSpc>
                <a:spcPct val="200000"/>
              </a:lnSpc>
            </a:pPr>
            <a:r>
              <a:rPr lang="zh-CN" altLang="en-US" sz="2000" b="1" dirty="0" smtClean="0">
                <a:latin typeface="+mn-ea"/>
              </a:rPr>
              <a:t>计算土方工程量所需要的知识点：</a:t>
            </a:r>
            <a:endParaRPr lang="en-US" altLang="zh-CN" sz="2000" b="1" dirty="0" smtClean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en-US" altLang="zh-CN" sz="2000" b="1" dirty="0" smtClean="0">
                <a:latin typeface="+mn-ea"/>
              </a:rPr>
              <a:t>1.</a:t>
            </a:r>
            <a:r>
              <a:rPr lang="zh-CN" altLang="en-US" sz="2000" b="1" dirty="0" smtClean="0">
                <a:latin typeface="+mn-ea"/>
              </a:rPr>
              <a:t>开挖方式：人工挖沟槽土方</a:t>
            </a:r>
            <a:endParaRPr lang="en-US" altLang="zh-CN" sz="2000" b="1" dirty="0" smtClean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en-US" altLang="zh-CN" sz="2000" b="1" dirty="0" smtClean="0">
                <a:latin typeface="+mn-ea"/>
              </a:rPr>
              <a:t>2.</a:t>
            </a:r>
            <a:r>
              <a:rPr lang="zh-CN" altLang="en-US" sz="2000" b="1" dirty="0" smtClean="0">
                <a:latin typeface="+mn-ea"/>
              </a:rPr>
              <a:t>土壤类型：坚土</a:t>
            </a:r>
            <a:endParaRPr lang="en-US" altLang="zh-CN" sz="2000" b="1" dirty="0" smtClean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en-US" altLang="zh-CN" sz="2000" b="1" dirty="0" smtClean="0">
                <a:latin typeface="+mn-ea"/>
              </a:rPr>
              <a:t>3.</a:t>
            </a:r>
            <a:r>
              <a:rPr lang="zh-CN" altLang="en-US" sz="2000" b="1" dirty="0" smtClean="0">
                <a:latin typeface="+mn-ea"/>
              </a:rPr>
              <a:t>工作面：</a:t>
            </a:r>
            <a:r>
              <a:rPr lang="en-US" altLang="zh-CN" sz="2000" b="1" dirty="0" smtClean="0">
                <a:latin typeface="+mn-ea"/>
              </a:rPr>
              <a:t>0mm</a:t>
            </a:r>
            <a:endParaRPr lang="en-US" altLang="zh-CN" sz="2000" b="1" dirty="0" smtClean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en-US" altLang="zh-CN" sz="2000" b="1" dirty="0" smtClean="0">
                <a:latin typeface="+mn-ea"/>
              </a:rPr>
              <a:t>4.</a:t>
            </a:r>
            <a:r>
              <a:rPr lang="zh-CN" altLang="en-US" sz="2000" b="1" dirty="0" smtClean="0">
                <a:latin typeface="+mn-ea"/>
              </a:rPr>
              <a:t>开挖深度：</a:t>
            </a:r>
            <a:r>
              <a:rPr lang="en-US" altLang="zh-CN" sz="2000" b="1" dirty="0" smtClean="0">
                <a:latin typeface="+mn-ea"/>
              </a:rPr>
              <a:t>1.95m</a:t>
            </a:r>
            <a:endParaRPr lang="en-US" altLang="zh-CN" sz="2000" b="1" dirty="0" smtClean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en-US" altLang="zh-CN" sz="2000" b="1" dirty="0" smtClean="0">
                <a:latin typeface="+mn-ea"/>
              </a:rPr>
              <a:t>5.</a:t>
            </a:r>
            <a:r>
              <a:rPr lang="zh-CN" altLang="en-US" sz="2000" b="1" dirty="0" smtClean="0">
                <a:latin typeface="+mn-ea"/>
              </a:rPr>
              <a:t>放坡：</a:t>
            </a:r>
            <a:r>
              <a:rPr lang="en-US" altLang="zh-CN" sz="2000" b="1" dirty="0" smtClean="0">
                <a:latin typeface="+mn-ea"/>
              </a:rPr>
              <a:t>K=0.3</a:t>
            </a:r>
            <a:endParaRPr lang="en-US" altLang="zh-CN" sz="2000" b="1" dirty="0">
              <a:latin typeface="+mn-ea"/>
            </a:endParaRPr>
          </a:p>
          <a:p>
            <a:pPr indent="431800">
              <a:lnSpc>
                <a:spcPct val="200000"/>
              </a:lnSpc>
            </a:pPr>
            <a:endParaRPr lang="en-US" altLang="zh-CN" sz="2000" dirty="0" smtClean="0"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962916" y="1409696"/>
            <a:ext cx="6040193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挖沟槽土方计算规则：</a:t>
            </a:r>
            <a:endParaRPr lang="en-US" altLang="zh-CN" sz="2000" b="1" dirty="0" smtClean="0">
              <a:latin typeface="+mn-ea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dirty="0">
                <a:latin typeface="+mn-ea"/>
              </a:rPr>
              <a:t>按设计图示沟槽长度乘以沟槽断面面积</a:t>
            </a:r>
            <a:r>
              <a:rPr lang="en-US" altLang="zh-CN" sz="2000" dirty="0">
                <a:latin typeface="+mn-ea"/>
              </a:rPr>
              <a:t>,</a:t>
            </a:r>
            <a:r>
              <a:rPr lang="zh-CN" altLang="en-US" sz="2000" dirty="0">
                <a:latin typeface="+mn-ea"/>
              </a:rPr>
              <a:t>以体积计算</a:t>
            </a:r>
            <a:r>
              <a:rPr lang="zh-CN" altLang="en-US" sz="2000" dirty="0" smtClean="0">
                <a:latin typeface="+mn-ea"/>
              </a:rPr>
              <a:t>。</a:t>
            </a:r>
            <a:endParaRPr lang="zh-CN" altLang="en-US" sz="2000" dirty="0">
              <a:latin typeface="+mn-ea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dirty="0">
                <a:latin typeface="+mn-ea"/>
              </a:rPr>
              <a:t>（</a:t>
            </a:r>
            <a:r>
              <a:rPr lang="en-US" altLang="zh-CN" sz="2000" dirty="0">
                <a:latin typeface="+mn-ea"/>
              </a:rPr>
              <a:t>1</a:t>
            </a:r>
            <a:r>
              <a:rPr lang="zh-CN" altLang="en-US" sz="2000" dirty="0">
                <a:latin typeface="+mn-ea"/>
              </a:rPr>
              <a:t>）条形基础的沟槽长度</a:t>
            </a:r>
            <a:r>
              <a:rPr lang="en-US" altLang="zh-CN" sz="2000" dirty="0">
                <a:latin typeface="+mn-ea"/>
              </a:rPr>
              <a:t>,</a:t>
            </a:r>
            <a:r>
              <a:rPr lang="zh-CN" altLang="en-US" sz="2000" dirty="0">
                <a:latin typeface="+mn-ea"/>
              </a:rPr>
              <a:t>设计无规定时</a:t>
            </a:r>
            <a:r>
              <a:rPr lang="en-US" altLang="zh-CN" sz="2000" dirty="0">
                <a:latin typeface="+mn-ea"/>
              </a:rPr>
              <a:t>,</a:t>
            </a:r>
            <a:r>
              <a:rPr lang="zh-CN" altLang="en-US" sz="2000" dirty="0">
                <a:latin typeface="+mn-ea"/>
              </a:rPr>
              <a:t>按下列规定计算</a:t>
            </a:r>
            <a:r>
              <a:rPr lang="en-US" altLang="zh-CN" sz="2000" dirty="0">
                <a:latin typeface="+mn-ea"/>
              </a:rPr>
              <a:t>:</a:t>
            </a:r>
            <a:endParaRPr lang="en-US" altLang="zh-CN" sz="2000" dirty="0">
              <a:latin typeface="+mn-ea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sz="2000" dirty="0">
                <a:latin typeface="+mn-ea"/>
              </a:rPr>
              <a:t>①</a:t>
            </a:r>
            <a:r>
              <a:rPr lang="zh-CN" altLang="en-US" sz="2000" dirty="0">
                <a:latin typeface="+mn-ea"/>
              </a:rPr>
              <a:t>外墙条形基础沟槽</a:t>
            </a:r>
            <a:r>
              <a:rPr lang="en-US" altLang="zh-CN" sz="2000" dirty="0">
                <a:latin typeface="+mn-ea"/>
              </a:rPr>
              <a:t>,</a:t>
            </a:r>
            <a:r>
              <a:rPr lang="zh-CN" altLang="en-US" sz="2000" dirty="0">
                <a:latin typeface="+mn-ea"/>
              </a:rPr>
              <a:t>按外墙中心线长度计算。</a:t>
            </a:r>
            <a:endParaRPr lang="zh-CN" altLang="en-US" sz="2000" dirty="0">
              <a:latin typeface="+mn-ea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dirty="0">
                <a:latin typeface="+mn-ea"/>
              </a:rPr>
              <a:t>②内墙条形基础沟槽</a:t>
            </a:r>
            <a:r>
              <a:rPr lang="en-US" altLang="zh-CN" sz="2000" dirty="0">
                <a:latin typeface="+mn-ea"/>
              </a:rPr>
              <a:t>,</a:t>
            </a:r>
            <a:r>
              <a:rPr lang="zh-CN" altLang="en-US" sz="2000" dirty="0">
                <a:latin typeface="+mn-ea"/>
              </a:rPr>
              <a:t>按内墙条形基础的垫层</a:t>
            </a:r>
            <a:r>
              <a:rPr lang="en-US" altLang="zh-CN" sz="2000" dirty="0">
                <a:latin typeface="+mn-ea"/>
              </a:rPr>
              <a:t>(</a:t>
            </a:r>
            <a:r>
              <a:rPr lang="zh-CN" altLang="en-US" sz="2000" dirty="0">
                <a:latin typeface="+mn-ea"/>
              </a:rPr>
              <a:t>基础底坪</a:t>
            </a:r>
            <a:r>
              <a:rPr lang="en-US" altLang="zh-CN" sz="2000" dirty="0">
                <a:latin typeface="+mn-ea"/>
              </a:rPr>
              <a:t>)</a:t>
            </a:r>
            <a:r>
              <a:rPr lang="zh-CN" altLang="en-US" sz="2000" dirty="0">
                <a:latin typeface="+mn-ea"/>
              </a:rPr>
              <a:t>净长度计算。</a:t>
            </a:r>
            <a:endParaRPr lang="zh-CN" altLang="en-US" sz="2000" dirty="0">
              <a:latin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/>
          <p:nvPr/>
        </p:nvGrpSpPr>
        <p:grpSpPr bwMode="auto">
          <a:xfrm>
            <a:off x="416200" y="548282"/>
            <a:ext cx="419100" cy="423863"/>
            <a:chOff x="0" y="0"/>
            <a:chExt cx="264" cy="267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0" y="0"/>
              <a:ext cx="264" cy="26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9050" cap="rnd" cmpd="sng">
              <a:solidFill>
                <a:schemeClr val="folHlink"/>
              </a:solidFill>
              <a:prstDash val="sysDot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32" y="17"/>
              <a:ext cx="1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2000" dirty="0" smtClean="0"/>
                <a:t>3</a:t>
              </a:r>
              <a:endParaRPr lang="zh-CN" altLang="zh-CN" sz="2000" dirty="0"/>
            </a:p>
          </p:txBody>
        </p: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98800" y="949920"/>
            <a:ext cx="4838700" cy="428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63900" y="510182"/>
            <a:ext cx="291567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200" dirty="0" smtClean="0"/>
              <a:t>案例应用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15767" y="1198226"/>
            <a:ext cx="10395908" cy="3675045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indent="431800">
              <a:lnSpc>
                <a:spcPct val="200000"/>
              </a:lnSpc>
            </a:pPr>
            <a:r>
              <a:rPr lang="zh-CN" altLang="en-US" sz="2000" dirty="0">
                <a:latin typeface="+mn-ea"/>
              </a:rPr>
              <a:t>（</a:t>
            </a:r>
            <a:r>
              <a:rPr lang="en-US" altLang="zh-CN" sz="2000" dirty="0">
                <a:latin typeface="+mn-ea"/>
              </a:rPr>
              <a:t>1</a:t>
            </a:r>
            <a:r>
              <a:rPr lang="zh-CN" altLang="en-US" sz="2000" dirty="0">
                <a:latin typeface="+mn-ea"/>
              </a:rPr>
              <a:t>）土质为坚土，开挖深度为</a:t>
            </a:r>
            <a:r>
              <a:rPr lang="en-US" altLang="zh-CN" sz="2000" dirty="0">
                <a:latin typeface="+mn-ea"/>
              </a:rPr>
              <a:t>1.5</a:t>
            </a:r>
            <a:r>
              <a:rPr lang="zh-CN" altLang="en-US" sz="2000" dirty="0">
                <a:latin typeface="+mn-ea"/>
              </a:rPr>
              <a:t>ｍ小于</a:t>
            </a:r>
            <a:r>
              <a:rPr lang="en-US" altLang="zh-CN" sz="2000" dirty="0">
                <a:latin typeface="+mn-ea"/>
              </a:rPr>
              <a:t>1.7</a:t>
            </a:r>
            <a:r>
              <a:rPr lang="zh-CN" altLang="en-US" sz="2000" dirty="0">
                <a:latin typeface="+mn-ea"/>
              </a:rPr>
              <a:t>ｍ，不用放坡；管道外径</a:t>
            </a:r>
            <a:r>
              <a:rPr lang="en-US" altLang="zh-CN" sz="2000" dirty="0">
                <a:latin typeface="+mn-ea"/>
              </a:rPr>
              <a:t>960mm≤1000mm</a:t>
            </a:r>
            <a:r>
              <a:rPr lang="zh-CN" altLang="en-US" sz="2000" dirty="0">
                <a:latin typeface="+mn-ea"/>
              </a:rPr>
              <a:t>，查表确定管道施工单面工作面宽度为</a:t>
            </a:r>
            <a:r>
              <a:rPr lang="en-US" altLang="zh-CN" sz="2000" dirty="0">
                <a:latin typeface="+mn-ea"/>
              </a:rPr>
              <a:t>500mm</a:t>
            </a:r>
            <a:r>
              <a:rPr lang="zh-CN" altLang="en-US" sz="2000" dirty="0">
                <a:latin typeface="+mn-ea"/>
              </a:rPr>
              <a:t>，因此土方开挖宽度</a:t>
            </a:r>
            <a:r>
              <a:rPr lang="en-US" altLang="zh-CN" sz="2000" dirty="0">
                <a:latin typeface="+mn-ea"/>
              </a:rPr>
              <a:t>=0.96+2×0.5=1.96m</a:t>
            </a:r>
            <a:r>
              <a:rPr lang="zh-CN" altLang="en-US" sz="2000" dirty="0">
                <a:latin typeface="+mn-ea"/>
              </a:rPr>
              <a:t>。</a:t>
            </a:r>
            <a:endParaRPr lang="zh-CN" altLang="en-US" sz="2000" dirty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zh-CN" altLang="en-US" sz="2000" dirty="0">
                <a:latin typeface="+mn-ea"/>
              </a:rPr>
              <a:t>土方开挖工程量</a:t>
            </a:r>
            <a:r>
              <a:rPr lang="en-US" altLang="zh-CN" sz="2000" dirty="0">
                <a:latin typeface="+mn-ea"/>
              </a:rPr>
              <a:t>V</a:t>
            </a:r>
            <a:r>
              <a:rPr lang="zh-CN" altLang="en-US" sz="2000" dirty="0">
                <a:latin typeface="+mn-ea"/>
              </a:rPr>
              <a:t>挖＝</a:t>
            </a:r>
            <a:r>
              <a:rPr lang="en-US" altLang="zh-CN" sz="2000" dirty="0">
                <a:latin typeface="+mn-ea"/>
              </a:rPr>
              <a:t>1.96×1.5×2000</a:t>
            </a:r>
            <a:r>
              <a:rPr lang="zh-CN" altLang="en-US" sz="2000" dirty="0">
                <a:latin typeface="+mn-ea"/>
              </a:rPr>
              <a:t>＝</a:t>
            </a:r>
            <a:r>
              <a:rPr lang="en-US" altLang="zh-CN" sz="2000" dirty="0">
                <a:latin typeface="+mn-ea"/>
              </a:rPr>
              <a:t>5880</a:t>
            </a:r>
            <a:r>
              <a:rPr lang="zh-CN" altLang="en-US" sz="2000" dirty="0">
                <a:latin typeface="+mn-ea"/>
              </a:rPr>
              <a:t>ｍ</a:t>
            </a:r>
            <a:r>
              <a:rPr lang="en-US" altLang="zh-CN" sz="2000" dirty="0">
                <a:latin typeface="+mn-ea"/>
              </a:rPr>
              <a:t>3</a:t>
            </a:r>
            <a:endParaRPr lang="en-US" altLang="zh-CN" sz="2000" dirty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zh-CN" altLang="en-US" sz="2000" dirty="0">
                <a:latin typeface="+mn-ea"/>
              </a:rPr>
              <a:t>（</a:t>
            </a:r>
            <a:r>
              <a:rPr lang="en-US" altLang="zh-CN" sz="2000" dirty="0">
                <a:latin typeface="+mn-ea"/>
              </a:rPr>
              <a:t>2</a:t>
            </a:r>
            <a:r>
              <a:rPr lang="zh-CN" altLang="en-US" sz="2000" dirty="0">
                <a:latin typeface="+mn-ea"/>
              </a:rPr>
              <a:t>）挖掘机挖装槽坑土方工程量</a:t>
            </a:r>
            <a:r>
              <a:rPr lang="en-US" altLang="zh-CN" sz="2000" dirty="0">
                <a:latin typeface="+mn-ea"/>
              </a:rPr>
              <a:t>=5880×0.9=5292</a:t>
            </a:r>
            <a:r>
              <a:rPr lang="zh-CN" altLang="en-US" sz="2000" dirty="0">
                <a:latin typeface="+mn-ea"/>
              </a:rPr>
              <a:t>ｍ</a:t>
            </a:r>
            <a:r>
              <a:rPr lang="en-US" altLang="zh-CN" sz="2000" dirty="0">
                <a:latin typeface="+mn-ea"/>
              </a:rPr>
              <a:t>3</a:t>
            </a:r>
            <a:endParaRPr lang="en-US" altLang="zh-CN" sz="2000" dirty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zh-CN" altLang="en-US" sz="2000" dirty="0">
                <a:latin typeface="+mn-ea"/>
              </a:rPr>
              <a:t>套用定额</a:t>
            </a:r>
            <a:r>
              <a:rPr lang="en-US" altLang="zh-CN" sz="2000" dirty="0">
                <a:latin typeface="+mn-ea"/>
              </a:rPr>
              <a:t>1-2-46</a:t>
            </a:r>
            <a:endParaRPr lang="en-US" altLang="zh-CN" sz="2000" dirty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zh-CN" altLang="en-US" sz="2000" dirty="0">
                <a:latin typeface="+mn-ea"/>
              </a:rPr>
              <a:t>单价（含税）</a:t>
            </a:r>
            <a:r>
              <a:rPr lang="en-US" altLang="zh-CN" sz="2000" dirty="0">
                <a:latin typeface="+mn-ea"/>
              </a:rPr>
              <a:t>=67.56</a:t>
            </a:r>
            <a:r>
              <a:rPr lang="zh-CN" altLang="en-US" sz="2000" dirty="0">
                <a:latin typeface="+mn-ea"/>
              </a:rPr>
              <a:t>元</a:t>
            </a:r>
            <a:r>
              <a:rPr lang="en-US" altLang="zh-CN" sz="2000" dirty="0">
                <a:latin typeface="+mn-ea"/>
              </a:rPr>
              <a:t>/10m3</a:t>
            </a:r>
            <a:endParaRPr lang="en-US" altLang="zh-CN" sz="2000" dirty="0">
              <a:latin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/>
          <p:nvPr/>
        </p:nvGrpSpPr>
        <p:grpSpPr bwMode="auto">
          <a:xfrm>
            <a:off x="416200" y="548282"/>
            <a:ext cx="419100" cy="423863"/>
            <a:chOff x="0" y="0"/>
            <a:chExt cx="264" cy="267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0" y="0"/>
              <a:ext cx="264" cy="26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9050" cap="rnd" cmpd="sng">
              <a:solidFill>
                <a:schemeClr val="folHlink"/>
              </a:solidFill>
              <a:prstDash val="sysDot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32" y="17"/>
              <a:ext cx="1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2000" dirty="0" smtClean="0"/>
                <a:t>3</a:t>
              </a:r>
              <a:endParaRPr lang="zh-CN" altLang="zh-CN" sz="2000" dirty="0"/>
            </a:p>
          </p:txBody>
        </p: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98800" y="949920"/>
            <a:ext cx="4838700" cy="428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63900" y="510182"/>
            <a:ext cx="291567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200" dirty="0" smtClean="0"/>
              <a:t>案例应用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608287" y="1108073"/>
            <a:ext cx="10395908" cy="4906151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indent="431800">
              <a:lnSpc>
                <a:spcPct val="200000"/>
              </a:lnSpc>
            </a:pPr>
            <a:r>
              <a:rPr lang="en-US" altLang="zh-CN" sz="2000" dirty="0">
                <a:latin typeface="+mn-ea"/>
              </a:rPr>
              <a:t>(3)</a:t>
            </a:r>
            <a:r>
              <a:rPr lang="zh-CN" altLang="en-US" sz="2000" dirty="0">
                <a:latin typeface="+mn-ea"/>
              </a:rPr>
              <a:t>自卸汽车运土方工程量</a:t>
            </a:r>
            <a:r>
              <a:rPr lang="en-US" altLang="zh-CN" sz="2000" dirty="0">
                <a:latin typeface="+mn-ea"/>
              </a:rPr>
              <a:t>=5292</a:t>
            </a:r>
            <a:r>
              <a:rPr lang="zh-CN" altLang="en-US" sz="2000" dirty="0">
                <a:latin typeface="+mn-ea"/>
              </a:rPr>
              <a:t>ｍ</a:t>
            </a:r>
            <a:r>
              <a:rPr lang="en-US" altLang="zh-CN" sz="2000" dirty="0">
                <a:latin typeface="+mn-ea"/>
              </a:rPr>
              <a:t>3</a:t>
            </a:r>
            <a:endParaRPr lang="en-US" altLang="zh-CN" sz="2000" dirty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zh-CN" altLang="en-US" sz="2000" dirty="0">
                <a:latin typeface="+mn-ea"/>
              </a:rPr>
              <a:t>套用定额</a:t>
            </a:r>
            <a:r>
              <a:rPr lang="en-US" altLang="zh-CN" sz="2000" dirty="0">
                <a:latin typeface="+mn-ea"/>
              </a:rPr>
              <a:t>1-2-58</a:t>
            </a:r>
            <a:r>
              <a:rPr lang="zh-CN" altLang="en-US" sz="2000" dirty="0">
                <a:latin typeface="+mn-ea"/>
              </a:rPr>
              <a:t>（运距≤</a:t>
            </a:r>
            <a:r>
              <a:rPr lang="en-US" altLang="zh-CN" sz="2000" dirty="0">
                <a:latin typeface="+mn-ea"/>
              </a:rPr>
              <a:t>1km</a:t>
            </a:r>
            <a:r>
              <a:rPr lang="zh-CN" altLang="en-US" sz="2000" dirty="0">
                <a:latin typeface="+mn-ea"/>
              </a:rPr>
              <a:t>）</a:t>
            </a:r>
            <a:endParaRPr lang="zh-CN" altLang="en-US" sz="2000" dirty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zh-CN" altLang="en-US" sz="2000" dirty="0">
                <a:latin typeface="+mn-ea"/>
              </a:rPr>
              <a:t>单价（含税）</a:t>
            </a:r>
            <a:r>
              <a:rPr lang="en-US" altLang="zh-CN" sz="2000" dirty="0">
                <a:latin typeface="+mn-ea"/>
              </a:rPr>
              <a:t>=62.78</a:t>
            </a:r>
            <a:r>
              <a:rPr lang="zh-CN" altLang="en-US" sz="2000" dirty="0">
                <a:latin typeface="+mn-ea"/>
              </a:rPr>
              <a:t>元</a:t>
            </a:r>
            <a:r>
              <a:rPr lang="en-US" altLang="zh-CN" sz="2000" dirty="0">
                <a:latin typeface="+mn-ea"/>
              </a:rPr>
              <a:t>/10m3</a:t>
            </a:r>
            <a:endParaRPr lang="en-US" altLang="zh-CN" sz="2000" dirty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zh-CN" altLang="en-US" sz="2000" dirty="0">
                <a:latin typeface="+mn-ea"/>
              </a:rPr>
              <a:t>套用定额</a:t>
            </a:r>
            <a:r>
              <a:rPr lang="en-US" altLang="zh-CN" sz="2000" dirty="0">
                <a:latin typeface="+mn-ea"/>
              </a:rPr>
              <a:t>1-2-59</a:t>
            </a:r>
            <a:r>
              <a:rPr lang="zh-CN" altLang="en-US" sz="2000" dirty="0">
                <a:latin typeface="+mn-ea"/>
              </a:rPr>
              <a:t>（每增运</a:t>
            </a:r>
            <a:r>
              <a:rPr lang="en-US" altLang="zh-CN" sz="2000" dirty="0">
                <a:latin typeface="+mn-ea"/>
              </a:rPr>
              <a:t>1km</a:t>
            </a:r>
            <a:r>
              <a:rPr lang="zh-CN" altLang="en-US" sz="2000" dirty="0">
                <a:latin typeface="+mn-ea"/>
              </a:rPr>
              <a:t>）</a:t>
            </a:r>
            <a:endParaRPr lang="zh-CN" altLang="en-US" sz="2000" dirty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zh-CN" altLang="en-US" sz="2000" dirty="0">
                <a:latin typeface="+mn-ea"/>
              </a:rPr>
              <a:t>单价（含税）</a:t>
            </a:r>
            <a:r>
              <a:rPr lang="en-US" altLang="zh-CN" sz="2000" dirty="0">
                <a:latin typeface="+mn-ea"/>
              </a:rPr>
              <a:t>=13.65</a:t>
            </a:r>
            <a:r>
              <a:rPr lang="zh-CN" altLang="en-US" sz="2000" dirty="0">
                <a:latin typeface="+mn-ea"/>
              </a:rPr>
              <a:t>元</a:t>
            </a:r>
            <a:r>
              <a:rPr lang="en-US" altLang="zh-CN" sz="2000" dirty="0">
                <a:latin typeface="+mn-ea"/>
              </a:rPr>
              <a:t>/10m3</a:t>
            </a:r>
            <a:endParaRPr lang="en-US" altLang="zh-CN" sz="2000" dirty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en-US" altLang="zh-CN" sz="2000" dirty="0">
                <a:latin typeface="+mn-ea"/>
              </a:rPr>
              <a:t>(4)</a:t>
            </a:r>
            <a:r>
              <a:rPr lang="zh-CN" altLang="en-US" sz="2000" dirty="0">
                <a:latin typeface="+mn-ea"/>
              </a:rPr>
              <a:t>人工清理修整工程量</a:t>
            </a:r>
            <a:r>
              <a:rPr lang="en-US" altLang="zh-CN" sz="2000" dirty="0">
                <a:latin typeface="+mn-ea"/>
              </a:rPr>
              <a:t>=5880×0.125=735m3</a:t>
            </a:r>
            <a:endParaRPr lang="en-US" altLang="zh-CN" sz="2000" dirty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en-US" altLang="zh-CN" sz="2000" dirty="0">
                <a:latin typeface="+mn-ea"/>
              </a:rPr>
              <a:t>	</a:t>
            </a:r>
            <a:r>
              <a:rPr lang="zh-CN" altLang="en-US" sz="2000" dirty="0">
                <a:latin typeface="+mn-ea"/>
              </a:rPr>
              <a:t>套用定额</a:t>
            </a:r>
            <a:r>
              <a:rPr lang="en-US" altLang="zh-CN" sz="2000" dirty="0">
                <a:latin typeface="+mn-ea"/>
              </a:rPr>
              <a:t>1-2-8</a:t>
            </a:r>
            <a:endParaRPr lang="en-US" altLang="zh-CN" sz="2000" dirty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en-US" altLang="zh-CN" sz="2000" dirty="0">
                <a:latin typeface="+mn-ea"/>
              </a:rPr>
              <a:t>	</a:t>
            </a:r>
            <a:r>
              <a:rPr lang="zh-CN" altLang="en-US" sz="2000" dirty="0">
                <a:latin typeface="+mn-ea"/>
              </a:rPr>
              <a:t>单价（含税）</a:t>
            </a:r>
            <a:r>
              <a:rPr lang="en-US" altLang="zh-CN" sz="2000" dirty="0">
                <a:latin typeface="+mn-ea"/>
              </a:rPr>
              <a:t>=672.60</a:t>
            </a:r>
            <a:r>
              <a:rPr lang="zh-CN" altLang="en-US" sz="2000" dirty="0">
                <a:latin typeface="+mn-ea"/>
              </a:rPr>
              <a:t>元</a:t>
            </a:r>
            <a:r>
              <a:rPr lang="en-US" altLang="zh-CN" sz="2000" dirty="0">
                <a:latin typeface="+mn-ea"/>
              </a:rPr>
              <a:t>/10m3</a:t>
            </a:r>
            <a:endParaRPr lang="en-US" altLang="zh-CN" sz="2000" dirty="0">
              <a:latin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/>
          <p:nvPr/>
        </p:nvGrpSpPr>
        <p:grpSpPr bwMode="auto">
          <a:xfrm>
            <a:off x="416200" y="548282"/>
            <a:ext cx="419100" cy="423863"/>
            <a:chOff x="0" y="0"/>
            <a:chExt cx="264" cy="267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0" y="0"/>
              <a:ext cx="264" cy="26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9050" cap="rnd" cmpd="sng">
              <a:solidFill>
                <a:schemeClr val="folHlink"/>
              </a:solidFill>
              <a:prstDash val="sysDot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32" y="17"/>
              <a:ext cx="1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2000" dirty="0" smtClean="0"/>
                <a:t>3</a:t>
              </a:r>
              <a:endParaRPr lang="zh-CN" altLang="zh-CN" sz="2000" dirty="0"/>
            </a:p>
          </p:txBody>
        </p: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98800" y="949920"/>
            <a:ext cx="4838700" cy="428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63900" y="510182"/>
            <a:ext cx="291567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200" dirty="0" smtClean="0"/>
              <a:t>案例应用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15767" y="1198226"/>
            <a:ext cx="10395908" cy="4906151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indent="431800">
              <a:lnSpc>
                <a:spcPct val="200000"/>
              </a:lnSpc>
            </a:pPr>
            <a:r>
              <a:rPr lang="en-US" altLang="zh-CN" sz="2000" dirty="0">
                <a:latin typeface="+mn-ea"/>
              </a:rPr>
              <a:t>(5)</a:t>
            </a:r>
            <a:r>
              <a:rPr lang="zh-CN" altLang="en-US" sz="2000" dirty="0">
                <a:latin typeface="+mn-ea"/>
              </a:rPr>
              <a:t>人工装车工程量</a:t>
            </a:r>
            <a:r>
              <a:rPr lang="en-US" altLang="zh-CN" sz="2000" dirty="0">
                <a:latin typeface="+mn-ea"/>
              </a:rPr>
              <a:t>=735m3</a:t>
            </a:r>
            <a:endParaRPr lang="en-US" altLang="zh-CN" sz="2000" dirty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en-US" altLang="zh-CN" sz="2000" dirty="0">
                <a:latin typeface="+mn-ea"/>
              </a:rPr>
              <a:t>	</a:t>
            </a:r>
            <a:r>
              <a:rPr lang="zh-CN" altLang="en-US" sz="2000" dirty="0">
                <a:latin typeface="+mn-ea"/>
              </a:rPr>
              <a:t>套用定额</a:t>
            </a:r>
            <a:r>
              <a:rPr lang="en-US" altLang="zh-CN" sz="2000" dirty="0">
                <a:latin typeface="+mn-ea"/>
              </a:rPr>
              <a:t>1-2-25</a:t>
            </a:r>
            <a:r>
              <a:rPr lang="zh-CN" altLang="en-US" sz="2000" dirty="0">
                <a:latin typeface="+mn-ea"/>
              </a:rPr>
              <a:t>，人工装车</a:t>
            </a:r>
            <a:endParaRPr lang="zh-CN" altLang="en-US" sz="2000" dirty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zh-CN" altLang="en-US" sz="2000" dirty="0">
                <a:latin typeface="+mn-ea"/>
              </a:rPr>
              <a:t>	单价（含税）</a:t>
            </a:r>
            <a:r>
              <a:rPr lang="en-US" altLang="zh-CN" sz="2000" dirty="0">
                <a:latin typeface="+mn-ea"/>
              </a:rPr>
              <a:t>=135.85</a:t>
            </a:r>
            <a:r>
              <a:rPr lang="zh-CN" altLang="en-US" sz="2000" dirty="0">
                <a:latin typeface="+mn-ea"/>
              </a:rPr>
              <a:t>元</a:t>
            </a:r>
            <a:r>
              <a:rPr lang="en-US" altLang="zh-CN" sz="2000" dirty="0">
                <a:latin typeface="+mn-ea"/>
              </a:rPr>
              <a:t>/10m3</a:t>
            </a:r>
            <a:endParaRPr lang="en-US" altLang="zh-CN" sz="2000" dirty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en-US" altLang="zh-CN" sz="2000" dirty="0">
                <a:latin typeface="+mn-ea"/>
              </a:rPr>
              <a:t>	(6)</a:t>
            </a:r>
            <a:r>
              <a:rPr lang="zh-CN" altLang="en-US" sz="2000" dirty="0">
                <a:latin typeface="+mn-ea"/>
              </a:rPr>
              <a:t>自卸汽车运土方工程量</a:t>
            </a:r>
            <a:r>
              <a:rPr lang="en-US" altLang="zh-CN" sz="2000" dirty="0">
                <a:latin typeface="+mn-ea"/>
              </a:rPr>
              <a:t>=735m3</a:t>
            </a:r>
            <a:endParaRPr lang="en-US" altLang="zh-CN" sz="2000" dirty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zh-CN" altLang="en-US" sz="2000" dirty="0">
                <a:latin typeface="+mn-ea"/>
              </a:rPr>
              <a:t>套用定额</a:t>
            </a:r>
            <a:r>
              <a:rPr lang="en-US" altLang="zh-CN" sz="2000" dirty="0">
                <a:latin typeface="+mn-ea"/>
              </a:rPr>
              <a:t>1-2-58</a:t>
            </a:r>
            <a:r>
              <a:rPr lang="zh-CN" altLang="en-US" sz="2000" dirty="0">
                <a:latin typeface="+mn-ea"/>
              </a:rPr>
              <a:t>（运距≤</a:t>
            </a:r>
            <a:r>
              <a:rPr lang="en-US" altLang="zh-CN" sz="2000" dirty="0">
                <a:latin typeface="+mn-ea"/>
              </a:rPr>
              <a:t>1km</a:t>
            </a:r>
            <a:r>
              <a:rPr lang="zh-CN" altLang="en-US" sz="2000" dirty="0">
                <a:latin typeface="+mn-ea"/>
              </a:rPr>
              <a:t>）</a:t>
            </a:r>
            <a:endParaRPr lang="zh-CN" altLang="en-US" sz="2000" dirty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zh-CN" altLang="en-US" sz="2000" dirty="0">
                <a:latin typeface="+mn-ea"/>
              </a:rPr>
              <a:t>单价（含税）</a:t>
            </a:r>
            <a:r>
              <a:rPr lang="en-US" altLang="zh-CN" sz="2000" dirty="0">
                <a:latin typeface="+mn-ea"/>
              </a:rPr>
              <a:t>=62.78</a:t>
            </a:r>
            <a:r>
              <a:rPr lang="zh-CN" altLang="en-US" sz="2000" dirty="0">
                <a:latin typeface="+mn-ea"/>
              </a:rPr>
              <a:t>元</a:t>
            </a:r>
            <a:r>
              <a:rPr lang="en-US" altLang="zh-CN" sz="2000" dirty="0">
                <a:latin typeface="+mn-ea"/>
              </a:rPr>
              <a:t>/10m3</a:t>
            </a:r>
            <a:endParaRPr lang="en-US" altLang="zh-CN" sz="2000" dirty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zh-CN" altLang="en-US" sz="2000" dirty="0">
                <a:latin typeface="+mn-ea"/>
              </a:rPr>
              <a:t>套用定额</a:t>
            </a:r>
            <a:r>
              <a:rPr lang="en-US" altLang="zh-CN" sz="2000" dirty="0">
                <a:latin typeface="+mn-ea"/>
              </a:rPr>
              <a:t>1-2-59</a:t>
            </a:r>
            <a:r>
              <a:rPr lang="zh-CN" altLang="en-US" sz="2000" dirty="0">
                <a:latin typeface="+mn-ea"/>
              </a:rPr>
              <a:t>（每增运</a:t>
            </a:r>
            <a:r>
              <a:rPr lang="en-US" altLang="zh-CN" sz="2000" dirty="0">
                <a:latin typeface="+mn-ea"/>
              </a:rPr>
              <a:t>1km</a:t>
            </a:r>
            <a:r>
              <a:rPr lang="zh-CN" altLang="en-US" sz="2000" dirty="0">
                <a:latin typeface="+mn-ea"/>
              </a:rPr>
              <a:t>）</a:t>
            </a:r>
            <a:endParaRPr lang="zh-CN" altLang="en-US" sz="2000" dirty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zh-CN" altLang="en-US" sz="2000" dirty="0">
                <a:latin typeface="+mn-ea"/>
              </a:rPr>
              <a:t>单价（含税）</a:t>
            </a:r>
            <a:r>
              <a:rPr lang="en-US" altLang="zh-CN" sz="2000" dirty="0">
                <a:latin typeface="+mn-ea"/>
              </a:rPr>
              <a:t>=13.65</a:t>
            </a:r>
            <a:r>
              <a:rPr lang="zh-CN" altLang="en-US" sz="2000" dirty="0">
                <a:latin typeface="+mn-ea"/>
              </a:rPr>
              <a:t>元</a:t>
            </a:r>
            <a:r>
              <a:rPr lang="en-US" altLang="zh-CN" sz="2000" dirty="0">
                <a:latin typeface="+mn-ea"/>
              </a:rPr>
              <a:t>/10m3</a:t>
            </a:r>
            <a:endParaRPr lang="en-US" altLang="zh-CN" sz="2000" dirty="0">
              <a:latin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/>
          <p:nvPr/>
        </p:nvGrpSpPr>
        <p:grpSpPr bwMode="auto">
          <a:xfrm>
            <a:off x="416200" y="548282"/>
            <a:ext cx="419100" cy="423863"/>
            <a:chOff x="0" y="0"/>
            <a:chExt cx="264" cy="267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0" y="0"/>
              <a:ext cx="264" cy="26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9050" cap="rnd" cmpd="sng">
              <a:solidFill>
                <a:schemeClr val="folHlink"/>
              </a:solidFill>
              <a:prstDash val="sysDot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32" y="17"/>
              <a:ext cx="1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2000" dirty="0" smtClean="0"/>
                <a:t>3</a:t>
              </a:r>
              <a:endParaRPr lang="zh-CN" altLang="zh-CN" sz="2000" dirty="0"/>
            </a:p>
          </p:txBody>
        </p: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98800" y="949920"/>
            <a:ext cx="4838700" cy="428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98800" y="565744"/>
            <a:ext cx="291567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200" dirty="0" smtClean="0"/>
              <a:t>案例应用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15767" y="1198226"/>
            <a:ext cx="10395908" cy="4401205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indent="431800">
              <a:lnSpc>
                <a:spcPct val="200000"/>
              </a:lnSpc>
            </a:pPr>
            <a:r>
              <a:rPr lang="en-US" altLang="zh-CN" sz="2000" dirty="0">
                <a:latin typeface="+mn-ea"/>
              </a:rPr>
              <a:t>(7)</a:t>
            </a:r>
            <a:r>
              <a:rPr lang="zh-CN" altLang="en-US" sz="2000" dirty="0">
                <a:latin typeface="+mn-ea"/>
              </a:rPr>
              <a:t>石屑回填工程量 </a:t>
            </a:r>
            <a:r>
              <a:rPr lang="en-US" altLang="zh-CN" sz="2000" dirty="0">
                <a:latin typeface="+mn-ea"/>
              </a:rPr>
              <a:t>=V</a:t>
            </a:r>
            <a:r>
              <a:rPr lang="zh-CN" altLang="en-US" sz="2000" dirty="0">
                <a:latin typeface="+mn-ea"/>
              </a:rPr>
              <a:t>挖</a:t>
            </a:r>
            <a:r>
              <a:rPr lang="en-US" altLang="zh-CN" sz="2000" dirty="0">
                <a:latin typeface="+mn-ea"/>
              </a:rPr>
              <a:t>- V</a:t>
            </a:r>
            <a:r>
              <a:rPr lang="zh-CN" altLang="en-US" sz="2000" dirty="0">
                <a:latin typeface="+mn-ea"/>
              </a:rPr>
              <a:t>管道折合</a:t>
            </a:r>
            <a:r>
              <a:rPr lang="en-US" altLang="zh-CN" sz="2000" dirty="0">
                <a:latin typeface="+mn-ea"/>
              </a:rPr>
              <a:t>=5880-0.92×2000=4040</a:t>
            </a:r>
            <a:r>
              <a:rPr lang="zh-CN" altLang="en-US" sz="2000" dirty="0">
                <a:latin typeface="+mn-ea"/>
              </a:rPr>
              <a:t>ｍ</a:t>
            </a:r>
            <a:r>
              <a:rPr lang="en-US" altLang="zh-CN" sz="2000" dirty="0">
                <a:latin typeface="+mn-ea"/>
              </a:rPr>
              <a:t>3</a:t>
            </a:r>
            <a:endParaRPr lang="en-US" altLang="zh-CN" sz="2000" dirty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zh-CN" altLang="en-US" sz="2000" dirty="0">
                <a:latin typeface="+mn-ea"/>
              </a:rPr>
              <a:t>套用定额</a:t>
            </a:r>
            <a:r>
              <a:rPr lang="en-US" altLang="zh-CN" sz="2000" dirty="0">
                <a:latin typeface="+mn-ea"/>
              </a:rPr>
              <a:t>2-1-36</a:t>
            </a:r>
            <a:endParaRPr lang="en-US" altLang="zh-CN" sz="2000" dirty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zh-CN" altLang="en-US" sz="2000" dirty="0">
                <a:latin typeface="+mn-ea"/>
              </a:rPr>
              <a:t>单价（含税）</a:t>
            </a:r>
            <a:r>
              <a:rPr lang="en-US" altLang="zh-CN" sz="2000" dirty="0">
                <a:latin typeface="+mn-ea"/>
              </a:rPr>
              <a:t>=1107.01</a:t>
            </a:r>
            <a:r>
              <a:rPr lang="zh-CN" altLang="en-US" sz="2000" dirty="0">
                <a:latin typeface="+mn-ea"/>
              </a:rPr>
              <a:t>元</a:t>
            </a:r>
            <a:r>
              <a:rPr lang="en-US" altLang="zh-CN" sz="2000" dirty="0">
                <a:latin typeface="+mn-ea"/>
              </a:rPr>
              <a:t>/10m3</a:t>
            </a:r>
            <a:endParaRPr lang="en-US" altLang="zh-CN" sz="2000" dirty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zh-CN" altLang="en-US" sz="2000" dirty="0">
                <a:latin typeface="+mn-ea"/>
              </a:rPr>
              <a:t>单价（含税，换算）</a:t>
            </a:r>
            <a:r>
              <a:rPr lang="en-US" altLang="zh-CN" sz="2000" dirty="0">
                <a:latin typeface="+mn-ea"/>
              </a:rPr>
              <a:t>=397.10×0.9+704.76+5.15×0.9=1066.79</a:t>
            </a:r>
            <a:r>
              <a:rPr lang="zh-CN" altLang="en-US" sz="2000" dirty="0">
                <a:latin typeface="+mn-ea"/>
              </a:rPr>
              <a:t>ｍ</a:t>
            </a:r>
            <a:r>
              <a:rPr lang="en-US" altLang="zh-CN" sz="2000" dirty="0" smtClean="0">
                <a:latin typeface="+mn-ea"/>
              </a:rPr>
              <a:t>3</a:t>
            </a:r>
            <a:endParaRPr lang="en-US" altLang="zh-CN" sz="2000" dirty="0" smtClean="0">
              <a:latin typeface="+mn-ea"/>
            </a:endParaRPr>
          </a:p>
          <a:p>
            <a:pPr indent="431800">
              <a:lnSpc>
                <a:spcPct val="200000"/>
              </a:lnSpc>
            </a:pPr>
            <a:endParaRPr lang="en-US" altLang="zh-CN" sz="2000" dirty="0">
              <a:latin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 smtClean="0">
                <a:latin typeface="+mn-ea"/>
              </a:rPr>
              <a:t>基础</a:t>
            </a:r>
            <a:r>
              <a:rPr lang="zh-CN" altLang="en-US" sz="2000" dirty="0">
                <a:latin typeface="+mn-ea"/>
              </a:rPr>
              <a:t>（地下室）周边回填材料时，按建筑工程消耗量定额“第二章 地基处理与边坡支护工程”相应子目，人工、机械乘以系数</a:t>
            </a:r>
            <a:r>
              <a:rPr lang="en-US" altLang="zh-CN" sz="2000" dirty="0">
                <a:latin typeface="+mn-ea"/>
              </a:rPr>
              <a:t>0.90</a:t>
            </a:r>
            <a:r>
              <a:rPr lang="zh-CN" altLang="en-US" sz="2000" dirty="0">
                <a:latin typeface="+mn-ea"/>
              </a:rPr>
              <a:t>。</a:t>
            </a:r>
            <a:endParaRPr lang="en-US" altLang="zh-CN" sz="2000" dirty="0">
              <a:latin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/>
          <p:nvPr/>
        </p:nvGrpSpPr>
        <p:grpSpPr bwMode="auto">
          <a:xfrm>
            <a:off x="416200" y="548282"/>
            <a:ext cx="419100" cy="423863"/>
            <a:chOff x="0" y="0"/>
            <a:chExt cx="264" cy="267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0" y="0"/>
              <a:ext cx="264" cy="26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9050" cap="rnd" cmpd="sng">
              <a:solidFill>
                <a:schemeClr val="folHlink"/>
              </a:solidFill>
              <a:prstDash val="sysDot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32" y="17"/>
              <a:ext cx="1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2000" dirty="0" smtClean="0"/>
                <a:t>3</a:t>
              </a:r>
              <a:endParaRPr lang="zh-CN" altLang="zh-CN" sz="2000" dirty="0"/>
            </a:p>
          </p:txBody>
        </p: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98800" y="949920"/>
            <a:ext cx="4838700" cy="428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63900" y="510182"/>
            <a:ext cx="291567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200" dirty="0" smtClean="0"/>
              <a:t>案例应用</a:t>
            </a:r>
            <a:endParaRPr lang="zh-CN" altLang="en-US" dirty="0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608287" y="1845299"/>
          <a:ext cx="10553117" cy="3806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1414"/>
                <a:gridCol w="1345632"/>
                <a:gridCol w="3178077"/>
                <a:gridCol w="1042065"/>
                <a:gridCol w="1042065"/>
                <a:gridCol w="1401932"/>
                <a:gridCol w="1401932"/>
              </a:tblGrid>
              <a:tr h="29259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solidFill>
                            <a:schemeClr val="tx1"/>
                          </a:solidFill>
                          <a:effectLst/>
                        </a:rPr>
                        <a:t>序号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solidFill>
                            <a:schemeClr val="tx1"/>
                          </a:solidFill>
                          <a:effectLst/>
                        </a:rPr>
                        <a:t>定额编号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solidFill>
                            <a:schemeClr val="tx1"/>
                          </a:solidFill>
                          <a:effectLst/>
                        </a:rPr>
                        <a:t>项目名称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>
                          <a:solidFill>
                            <a:schemeClr val="tx1"/>
                          </a:solidFill>
                          <a:effectLst/>
                        </a:rPr>
                        <a:t>单位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>
                          <a:solidFill>
                            <a:schemeClr val="tx1"/>
                          </a:solidFill>
                          <a:effectLst/>
                        </a:rPr>
                        <a:t>工程量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solidFill>
                            <a:schemeClr val="tx1"/>
                          </a:solidFill>
                          <a:effectLst/>
                        </a:rPr>
                        <a:t>增值税（简易计税</a:t>
                      </a:r>
                      <a:r>
                        <a:rPr lang="zh-CN" sz="1400" kern="0" dirty="0" smtClean="0">
                          <a:solidFill>
                            <a:schemeClr val="tx1"/>
                          </a:solidFill>
                          <a:effectLst/>
                        </a:rPr>
                        <a:t>）</a:t>
                      </a:r>
                      <a:r>
                        <a:rPr lang="zh-CN" altLang="en-US" sz="1400" kern="0" dirty="0" smtClean="0">
                          <a:solidFill>
                            <a:schemeClr val="tx1"/>
                          </a:solidFill>
                          <a:effectLst/>
                        </a:rPr>
                        <a:t>（</a:t>
                      </a:r>
                      <a:r>
                        <a:rPr lang="zh-CN" sz="1400" kern="0" dirty="0" smtClean="0">
                          <a:solidFill>
                            <a:schemeClr val="tx1"/>
                          </a:solidFill>
                          <a:effectLst/>
                        </a:rPr>
                        <a:t>元</a:t>
                      </a:r>
                      <a:r>
                        <a:rPr lang="zh-CN" sz="1400" kern="0" dirty="0">
                          <a:solidFill>
                            <a:schemeClr val="tx1"/>
                          </a:solidFill>
                          <a:effectLst/>
                        </a:rPr>
                        <a:t>）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44699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 smtClean="0">
                          <a:solidFill>
                            <a:schemeClr val="tx1"/>
                          </a:solidFill>
                          <a:effectLst/>
                        </a:rPr>
                        <a:t>单价（</a:t>
                      </a:r>
                      <a:r>
                        <a:rPr lang="zh-CN" sz="1400" kern="0" dirty="0">
                          <a:solidFill>
                            <a:schemeClr val="tx1"/>
                          </a:solidFill>
                          <a:effectLst/>
                        </a:rPr>
                        <a:t>含税）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>
                          <a:solidFill>
                            <a:schemeClr val="tx1"/>
                          </a:solidFill>
                          <a:effectLst/>
                        </a:rPr>
                        <a:t>合价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1-2-46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挖掘机挖装槽坑土方，坚土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10m</a:t>
                      </a:r>
                      <a:r>
                        <a:rPr lang="en-US" sz="1400" kern="0" baseline="300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529.2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67.56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35752.75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48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1-2-58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自卸汽车运土方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运距</a:t>
                      </a:r>
                      <a:r>
                        <a:rPr lang="zh-CN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≤</a:t>
                      </a: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1km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10m</a:t>
                      </a:r>
                      <a:r>
                        <a:rPr lang="en-US" sz="1400" kern="0" baseline="300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529.2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62.78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33223.18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34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1-2-59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自卸汽车运土方每增运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1km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10m</a:t>
                      </a:r>
                      <a:r>
                        <a:rPr lang="en-US" sz="1400" kern="0" baseline="300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529.2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13.65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7223.58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7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1-2-8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人工挖沟槽土方（槽深</a:t>
                      </a:r>
                      <a:r>
                        <a:rPr lang="zh-CN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≤</a:t>
                      </a: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2m</a:t>
                      </a:r>
                      <a:r>
                        <a:rPr lang="zh-CN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）坚土（</a:t>
                      </a:r>
                      <a:r>
                        <a:rPr lang="zh-CN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人工清理修整）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10m</a:t>
                      </a:r>
                      <a:r>
                        <a:rPr lang="en-US" sz="1400" kern="0" baseline="300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73.5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672.60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49436.10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3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1-2-25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人工装车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10m</a:t>
                      </a:r>
                      <a:r>
                        <a:rPr lang="en-US" sz="1400" kern="0" baseline="300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73.5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135.85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9984.98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3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1-2-58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自卸汽车运土方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运距</a:t>
                      </a:r>
                      <a:r>
                        <a:rPr lang="zh-CN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≤</a:t>
                      </a: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1km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10m</a:t>
                      </a:r>
                      <a:r>
                        <a:rPr lang="en-US" sz="1400" kern="0" baseline="300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73.5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62.78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4614.33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9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1-2-59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自卸汽车运土方每增运</a:t>
                      </a: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1km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10m</a:t>
                      </a:r>
                      <a:r>
                        <a:rPr lang="en-US" sz="1400" kern="0" baseline="300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73.5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13.65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1003.28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34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2-1-36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石屑回填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10m</a:t>
                      </a:r>
                      <a:r>
                        <a:rPr lang="en-US" sz="1400" kern="0" baseline="300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404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1066.79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430983.16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　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　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省价分部分项工程费合计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元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572221.35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710579" y="1058567"/>
            <a:ext cx="10395908" cy="597279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indent="431800">
              <a:lnSpc>
                <a:spcPct val="200000"/>
              </a:lnSpc>
            </a:pPr>
            <a:r>
              <a:rPr lang="zh-CN" altLang="en-US" sz="2000" dirty="0">
                <a:latin typeface="+mn-ea"/>
              </a:rPr>
              <a:t>计算分部分项工程</a:t>
            </a:r>
            <a:r>
              <a:rPr lang="zh-CN" altLang="en-US" sz="2000" dirty="0" smtClean="0">
                <a:latin typeface="+mn-ea"/>
              </a:rPr>
              <a:t>费：</a:t>
            </a:r>
            <a:endParaRPr lang="en-US" altLang="zh-CN" sz="2000" dirty="0" smtClean="0">
              <a:latin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2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K_DARK_LIGHT" val="2"/>
  <p:tag name="KSO_WM_UNIT_SUBTYPE" val="h"/>
  <p:tag name="KSO_WM_UNIT_TYPE" val="i"/>
  <p:tag name="KSO_WM_UNIT_INDEX" val="1"/>
  <p:tag name="KSO_WM_UNIT_BK_DARK_LIGHT" val="2"/>
</p:tagLst>
</file>

<file path=ppt/tags/tag10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K_DARK_LIGHT" val="2"/>
  <p:tag name="KSO_WM_UNIT_SUBTYPE" val="h"/>
  <p:tag name="KSO_WM_UNIT_TYPE" val="i"/>
  <p:tag name="KSO_WM_UNIT_INDEX" val="1"/>
  <p:tag name="KSO_WM_UNIT_BK_DARK_LIGHT" val="2"/>
</p:tagLst>
</file>

<file path=ppt/tags/tag111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112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113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SLIDE_BK_DARK_LIGHT" val="2"/>
  <p:tag name="KSO_WM_UNIT_SUBTYPE" val="h"/>
  <p:tag name="KSO_WM_UNIT_TYPE" val="i"/>
  <p:tag name="KSO_WM_UNIT_INDEX" val="1"/>
  <p:tag name="KSO_WM_UNIT_BK_DARK_LIGHT" val="2"/>
</p:tagLst>
</file>

<file path=ppt/tags/tag121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22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23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SLIDE_BK_DARK_LIGHT" val="2"/>
  <p:tag name="KSO_WM_UNIT_SUBTYPE" val="h"/>
  <p:tag name="KSO_WM_UNIT_TYPE" val="i"/>
  <p:tag name="KSO_WM_UNIT_INDEX" val="1"/>
  <p:tag name="KSO_WM_UNIT_BK_DARK_LIGHT" val="2"/>
</p:tagLst>
</file>

<file path=ppt/tags/tag13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3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3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K_DARK_LIGHT" val="2"/>
  <p:tag name="KSO_WM_UNIT_SUBTYPE" val="h"/>
  <p:tag name="KSO_WM_UNIT_TYPE" val="i"/>
  <p:tag name="KSO_WM_UNIT_INDEX" val="1"/>
  <p:tag name="KSO_WM_UNIT_BK_DARK_LIGHT" val="2"/>
</p:tagLst>
</file>

<file path=ppt/tags/tag14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4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4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173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173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173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5、16、17、18、19、20、21、24、29、32、36、37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0"/>
  <p:tag name="KSO_WM_UNIT_TYPE" val="a"/>
  <p:tag name="KSO_WM_UNIT_INDEX" val="1"/>
  <p:tag name="KSO_WM_UNIT_PRESET_TEXT" val="工作汇报"/>
  <p:tag name="KSO_WM_TEMPLATE_CATEGORY" val="custom"/>
  <p:tag name="KSO_WM_TEMPLATE_INDEX" val="20204173"/>
  <p:tag name="KSO_WM_UNIT_ID" val="custom20204173_1*a*1"/>
  <p:tag name="KSO_WM_UNIT_ISNUMDGMTITLE" val="0"/>
</p:tagLst>
</file>

<file path=ppt/tags/tag158.xml><?xml version="1.0" encoding="utf-8"?>
<p:tagLst xmlns:p="http://schemas.openxmlformats.org/presentationml/2006/main">
  <p:tag name="KSO_WM_BEAUTIFY_FLAG" val="#wm#"/>
  <p:tag name="KSO_WM_TEMPLATE_SUBCATEGORY" val="0"/>
  <p:tag name="KSO_WM_SLIDE_ITEM_CNT" val="0"/>
  <p:tag name="KSO_WM_SLIDE_INDEX" val="1"/>
  <p:tag name="KSO_WM_TAG_VERSION" val="1.0"/>
  <p:tag name="KSO_WM_SLIDE_LAYOUT" val="a_b_f"/>
  <p:tag name="KSO_WM_SLIDE_LAYOUT_CNT" val="1_1_2"/>
  <p:tag name="KSO_WM_SLIDE_TYPE" val="title"/>
  <p:tag name="KSO_WM_SLIDE_SUBTYPE" val="pureTxt"/>
  <p:tag name="KSO_WM_TEMPLATE_MASTER_TYPE" val="1"/>
  <p:tag name="KSO_WM_TEMPLATE_COLOR_TYPE" val="1"/>
  <p:tag name="KSO_WM_TEMPLATE_CATEGORY" val="custom"/>
  <p:tag name="KSO_WM_TEMPLATE_INDEX" val="20204173"/>
  <p:tag name="KSO_WM_SLIDE_ID" val="custom20204173_1"/>
  <p:tag name="KSO_WM_TEMPLATE_MASTER_THUMB_INDEX" val="12"/>
  <p:tag name="KSO_WM_TEMPLATE_THUMBS_INDEX" val="1、4、7、9、12、15、16、17、18、19、20、21、24、29、32、36、37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3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K_DARK_LIGHT" val="2"/>
  <p:tag name="KSO_WM_UNIT_SUBTYPE" val="h"/>
  <p:tag name="KSO_WM_UNIT_TYPE" val="i"/>
  <p:tag name="KSO_WM_UNIT_INDEX" val="1"/>
  <p:tag name="KSO_WM_UNIT_BK_DARK_LIGHT" val="2"/>
</p:tagLst>
</file>

<file path=ppt/tags/tag94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95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96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FEE"/>
      </a:dk2>
      <a:lt2>
        <a:srgbClr val="FCFDFD"/>
      </a:lt2>
      <a:accent1>
        <a:srgbClr val="4CA28D"/>
      </a:accent1>
      <a:accent2>
        <a:srgbClr val="3698AA"/>
      </a:accent2>
      <a:accent3>
        <a:srgbClr val="3589C4"/>
      </a:accent3>
      <a:accent4>
        <a:srgbClr val="4B75CC"/>
      </a:accent4>
      <a:accent5>
        <a:srgbClr val="745FB8"/>
      </a:accent5>
      <a:accent6>
        <a:srgbClr val="A14C8B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1789</Words>
  <Application>WPS 演示</Application>
  <PresentationFormat>宽屏</PresentationFormat>
  <Paragraphs>270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宋体</vt:lpstr>
      <vt:lpstr>Wingdings</vt:lpstr>
      <vt:lpstr>黑体</vt:lpstr>
      <vt:lpstr>华文琥珀</vt:lpstr>
      <vt:lpstr>华文细黑</vt:lpstr>
      <vt:lpstr>微软雅黑</vt:lpstr>
      <vt:lpstr>Calibri</vt:lpstr>
      <vt:lpstr>Times New Roman</vt:lpstr>
      <vt:lpstr>Arial Unicode MS</vt:lpstr>
      <vt:lpstr>Calibri Light</vt:lpstr>
      <vt:lpstr>汉仪旗黑-85S</vt:lpstr>
      <vt:lpstr>Office 主题</vt:lpstr>
      <vt:lpstr>1_Office 主题​​</vt:lpstr>
      <vt:lpstr>工作汇报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参考资料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HAN</dc:creator>
  <cp:lastModifiedBy>米蒙</cp:lastModifiedBy>
  <cp:revision>41</cp:revision>
  <dcterms:created xsi:type="dcterms:W3CDTF">2018-02-28T04:40:00Z</dcterms:created>
  <dcterms:modified xsi:type="dcterms:W3CDTF">2020-03-31T12:55:46Z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