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6"/>
  </p:handoutMasterIdLst>
  <p:sldIdLst>
    <p:sldId id="309" r:id="rId4"/>
    <p:sldId id="29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68" r:id="rId14"/>
    <p:sldId id="296" r:id="rId15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99"/>
    <a:srgbClr val="0468FC"/>
    <a:srgbClr val="33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1752" y="6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image" Target="../media/image19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160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4484-F3FB-46F8-A3C4-3C30D8BA9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15F80-A1A3-4B3D-882C-B127E0FCB45F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876299"/>
            <a:ext cx="9116291" cy="5120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3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6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6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3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0.xml"/><Relationship Id="rId4" Type="http://schemas.openxmlformats.org/officeDocument/2006/relationships/image" Target="file:///C:\Users\1V994W2\Documents\Tencent%20Files\574576071\FileRecv\&#25340;&#35013;&#32032;&#26448;\&#31616;&#32422;&#21333;&#22270;-30\\03\subject_holdleft_76,162,142_0_staid_full_0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9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1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2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45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9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0" y="399029"/>
            <a:ext cx="1487465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 bwMode="gray">
          <a:xfrm rot="10800000">
            <a:off x="4004238" y="0"/>
            <a:ext cx="1417302" cy="577072"/>
          </a:xfrm>
          <a:custGeom>
            <a:avLst/>
            <a:gdLst>
              <a:gd name="T0" fmla="*/ 2147483646 w 2320"/>
              <a:gd name="T1" fmla="*/ 2147483646 h 792"/>
              <a:gd name="T2" fmla="*/ 2147483646 w 2320"/>
              <a:gd name="T3" fmla="*/ 0 h 792"/>
              <a:gd name="T4" fmla="*/ 0 w 2320"/>
              <a:gd name="T5" fmla="*/ 0 h 792"/>
              <a:gd name="T6" fmla="*/ 0 w 2320"/>
              <a:gd name="T7" fmla="*/ 2147483646 h 792"/>
              <a:gd name="T8" fmla="*/ 2147483646 w 2320"/>
              <a:gd name="T9" fmla="*/ 2147483646 h 792"/>
              <a:gd name="T10" fmla="*/ 2147483646 w 2320"/>
              <a:gd name="T11" fmla="*/ 2147483646 h 792"/>
              <a:gd name="T12" fmla="*/ 2147483646 w 2320"/>
              <a:gd name="T13" fmla="*/ 2147483646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109626" y="47188"/>
            <a:ext cx="5062764" cy="841601"/>
          </a:xfrm>
          <a:prstGeom prst="rect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</a:ln>
          <a:effectLst>
            <a:outerShdw sy="50000" kx="-2453608" rotWithShape="0">
              <a:srgbClr val="B3CCE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0"/>
            <a:ext cx="720090" cy="58199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774066" y="2183766"/>
            <a:ext cx="4825365" cy="970915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2"/>
            </p:custDataLst>
          </p:nvPr>
        </p:nvSpPr>
        <p:spPr>
          <a:xfrm>
            <a:off x="774065" y="3257550"/>
            <a:ext cx="4826000" cy="1111250"/>
          </a:xfrm>
        </p:spPr>
        <p:txBody>
          <a:bodyPr vert="horz" wrap="square" lIns="0" tIns="0" rIns="0" bIns="0" rtlCol="0" anchor="t">
            <a:normAutofit/>
          </a:bodyPr>
          <a:lstStyle>
            <a:lvl1pPr marL="0" indent="0" algn="l">
              <a:buNone/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13"/>
            </p:custDataLst>
          </p:nvPr>
        </p:nvCxnSpPr>
        <p:spPr>
          <a:xfrm>
            <a:off x="774065" y="4517390"/>
            <a:ext cx="47656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5"/>
          <p:cNvSpPr>
            <a:spLocks noGrp="1"/>
          </p:cNvSpPr>
          <p:nvPr>
            <p:ph type="body" sz="quarter" idx="15" hasCustomPrompt="1"/>
            <p:custDataLst>
              <p:tags r:id="rId14"/>
            </p:custDataLst>
          </p:nvPr>
        </p:nvSpPr>
        <p:spPr>
          <a:xfrm>
            <a:off x="774065" y="4653281"/>
            <a:ext cx="2006600" cy="4311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16" hasCustomPrompt="1"/>
            <p:custDataLst>
              <p:tags r:id="rId15"/>
            </p:custDataLst>
          </p:nvPr>
        </p:nvSpPr>
        <p:spPr>
          <a:xfrm>
            <a:off x="774065" y="5199381"/>
            <a:ext cx="2006600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汇报日期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6000"/>
            <a:ext cx="4064000" cy="2032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4064000" y="0"/>
            <a:ext cx="4064000" cy="2032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116456" y="2630806"/>
            <a:ext cx="6435090" cy="988523"/>
          </a:xfrm>
        </p:spPr>
        <p:txBody>
          <a:bodyPr anchor="b" anchorCtr="0">
            <a:normAutofit/>
          </a:bodyPr>
          <a:lstStyle>
            <a:lvl1pPr algn="l">
              <a:defRPr sz="48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116138" y="3745416"/>
            <a:ext cx="6435091" cy="98742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0" y="6276010"/>
            <a:ext cx="720090" cy="5819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50160" y="0"/>
            <a:ext cx="12192000" cy="581991"/>
            <a:chOff x="5016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5016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52207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54082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8199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6730982" y="2910522"/>
            <a:ext cx="4572036" cy="1172210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6730982" y="4175760"/>
            <a:ext cx="4572036" cy="481647"/>
          </a:xfr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cap="all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0"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5408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>
            <a:normAutofit/>
          </a:bodyPr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581991"/>
            <a:chOff x="0" y="0"/>
            <a:chExt cx="12192000" cy="58199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4082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6276010"/>
            <a:ext cx="12192000" cy="581991"/>
            <a:chOff x="0" y="6276010"/>
            <a:chExt cx="12192000" cy="581991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317173"/>
              <a:ext cx="720090" cy="54082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76010"/>
              <a:ext cx="720090" cy="5819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  <a:noFill/>
        </p:spPr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5548521"/>
            <a:ext cx="12191999" cy="1309479"/>
            <a:chOff x="0" y="5548521"/>
            <a:chExt cx="12191999" cy="1309479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641139"/>
              <a:ext cx="1620202" cy="121686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548521"/>
              <a:ext cx="1620202" cy="130947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385" y="303780"/>
            <a:ext cx="9757229" cy="585009"/>
          </a:xfrm>
        </p:spPr>
        <p:txBody>
          <a:bodyPr>
            <a:normAutofit/>
          </a:bodyPr>
          <a:lstStyle>
            <a:lvl1pPr algn="ctr"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5F5E-D68F-41AF-87C4-9A25B55F9D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FC72-B0E1-467A-9094-DDD58A524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147320" y="3084195"/>
            <a:ext cx="6433185" cy="97091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建筑工程计量与计价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4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特别提示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0141" y="1335883"/>
            <a:ext cx="10395908" cy="182838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+mn-ea"/>
              </a:rPr>
              <a:t>土方</a:t>
            </a:r>
            <a:r>
              <a:rPr lang="zh-CN" altLang="en-US" sz="2000" dirty="0">
                <a:latin typeface="+mn-ea"/>
              </a:rPr>
              <a:t>开挖深度</a:t>
            </a:r>
            <a:r>
              <a:rPr lang="en-US" altLang="zh-CN" sz="2000" dirty="0">
                <a:latin typeface="+mn-ea"/>
              </a:rPr>
              <a:t>H=0.8+0.35×2+0.2=1.7m</a:t>
            </a:r>
            <a:r>
              <a:rPr lang="zh-CN" altLang="en-US" sz="2000" dirty="0">
                <a:latin typeface="+mn-ea"/>
              </a:rPr>
              <a:t>＞</a:t>
            </a:r>
            <a:r>
              <a:rPr lang="en-US" altLang="zh-CN" sz="2000" dirty="0">
                <a:latin typeface="+mn-ea"/>
              </a:rPr>
              <a:t>1.2m</a:t>
            </a:r>
            <a:r>
              <a:rPr lang="zh-CN" altLang="en-US" sz="2000" dirty="0">
                <a:latin typeface="+mn-ea"/>
              </a:rPr>
              <a:t>，机械开挖普通土，允许放坡。</a:t>
            </a:r>
            <a:endParaRPr lang="zh-CN" altLang="en-US" sz="2000" dirty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+mn-ea"/>
              </a:rPr>
              <a:t>毛石</a:t>
            </a:r>
            <a:r>
              <a:rPr lang="zh-CN" altLang="en-US" sz="2000" dirty="0">
                <a:latin typeface="+mn-ea"/>
              </a:rPr>
              <a:t>基础工作面宽度</a:t>
            </a:r>
            <a:r>
              <a:rPr lang="en-US" altLang="zh-CN" sz="2000" dirty="0">
                <a:latin typeface="+mn-ea"/>
              </a:rPr>
              <a:t>=0.2+c=0.2+0.33×0.2=0.266m</a:t>
            </a:r>
            <a:r>
              <a:rPr lang="zh-CN" altLang="en-US" sz="2000" dirty="0">
                <a:latin typeface="+mn-ea"/>
              </a:rPr>
              <a:t>＞</a:t>
            </a:r>
            <a:r>
              <a:rPr lang="en-US" altLang="zh-CN" sz="2000" dirty="0">
                <a:latin typeface="+mn-ea"/>
              </a:rPr>
              <a:t>0.25m</a:t>
            </a:r>
            <a:r>
              <a:rPr lang="zh-CN" altLang="en-US" sz="2000" dirty="0">
                <a:latin typeface="+mn-ea"/>
              </a:rPr>
              <a:t>，满足毛石基础工作面要求。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5199" y="232228"/>
            <a:ext cx="7721601" cy="529545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>
                <a:latin typeface="+mj-ea"/>
              </a:rPr>
              <a:t>参考资料</a:t>
            </a:r>
            <a:endParaRPr lang="zh-CN" altLang="en-US" sz="2400" b="1" dirty="0">
              <a:latin typeface="+mj-ea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88789"/>
            <a:ext cx="12192000" cy="61345"/>
          </a:xfrm>
          <a:prstGeom prst="rect">
            <a:avLst/>
          </a:prstGeom>
          <a:gradFill flip="none" rotWithShape="1">
            <a:gsLst>
              <a:gs pos="0">
                <a:srgbClr val="CCCC00">
                  <a:tint val="66000"/>
                  <a:satMod val="160000"/>
                </a:srgbClr>
              </a:gs>
              <a:gs pos="50000">
                <a:srgbClr val="CCCC00">
                  <a:tint val="44500"/>
                  <a:satMod val="160000"/>
                </a:srgbClr>
              </a:gs>
              <a:gs pos="100000">
                <a:srgbClr val="CCCC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5086" y="1077150"/>
            <a:ext cx="5625410" cy="37856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完成本案例所需要的参考资料：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1.</a:t>
            </a:r>
            <a:r>
              <a:rPr lang="zh-CN" altLang="en-US" sz="2000" dirty="0" smtClean="0">
                <a:latin typeface="+mn-ea"/>
              </a:rPr>
              <a:t>山东省建筑工程消耗量定额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+mn-ea"/>
              </a:rPr>
              <a:t>第一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章：土石方工程</a:t>
            </a:r>
            <a:endParaRPr lang="en-US" altLang="zh-CN" sz="2000" b="1" dirty="0" smtClean="0">
              <a:solidFill>
                <a:srgbClr val="0000CC"/>
              </a:solidFill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2.</a:t>
            </a:r>
            <a:r>
              <a:rPr lang="zh-CN" altLang="en-US" sz="2000" dirty="0" smtClean="0">
                <a:latin typeface="+mn-ea"/>
              </a:rPr>
              <a:t>山东省建筑工程价目表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+mn-ea"/>
              </a:rPr>
              <a:t>第一章：土石方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工程</a:t>
            </a:r>
            <a:endParaRPr lang="en-US" altLang="zh-CN" sz="2000" dirty="0">
              <a:latin typeface="+mn-ea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3</a:t>
            </a:r>
            <a:r>
              <a:rPr lang="en-US" altLang="zh-CN" sz="2000" dirty="0" smtClean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山东省建设工程费用项目组成及计算</a:t>
            </a:r>
            <a:r>
              <a:rPr lang="zh-CN" altLang="en-US" sz="2000" dirty="0" smtClean="0">
                <a:latin typeface="+mn-ea"/>
              </a:rPr>
              <a:t>规则；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6528" y="1893193"/>
            <a:ext cx="75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本节知识点讲解完毕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345998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拓     展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315335" y="115196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知    识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634758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315335" y="2091766"/>
            <a:ext cx="2879725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23" name="Group 7"/>
          <p:cNvGrpSpPr/>
          <p:nvPr/>
        </p:nvGrpSpPr>
        <p:grpSpPr bwMode="auto">
          <a:xfrm>
            <a:off x="4907723" y="826528"/>
            <a:ext cx="1657350" cy="1622425"/>
            <a:chOff x="0" y="0"/>
            <a:chExt cx="987" cy="966"/>
          </a:xfrm>
        </p:grpSpPr>
        <p:grpSp>
          <p:nvGrpSpPr>
            <p:cNvPr id="24" name="Group 8"/>
            <p:cNvGrpSpPr/>
            <p:nvPr/>
          </p:nvGrpSpPr>
          <p:grpSpPr bwMode="auto">
            <a:xfrm>
              <a:off x="0" y="0"/>
              <a:ext cx="987" cy="966"/>
              <a:chOff x="0" y="0"/>
              <a:chExt cx="1042" cy="1019"/>
            </a:xfrm>
          </p:grpSpPr>
          <p:pic>
            <p:nvPicPr>
              <p:cNvPr id="26" name="Picture 9" descr="circuler_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pic>
          <p:nvPicPr>
            <p:cNvPr id="25" name="Picture 1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"/>
              <a:ext cx="77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315335" y="2880753"/>
            <a:ext cx="6913563" cy="2055813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 cmpd="sng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2315335" y="4936566"/>
            <a:ext cx="6913563" cy="0"/>
          </a:xfrm>
          <a:prstGeom prst="line">
            <a:avLst/>
          </a:prstGeom>
          <a:noFill/>
          <a:ln w="1905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0" name="WordArt 14"/>
          <p:cNvSpPr>
            <a:spLocks noChangeArrowheads="1" noChangeShapeType="1"/>
          </p:cNvSpPr>
          <p:nvPr/>
        </p:nvSpPr>
        <p:spPr bwMode="auto">
          <a:xfrm>
            <a:off x="5209348" y="1334528"/>
            <a:ext cx="10795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i="1" dirty="0" smtClean="0">
                <a:ln w="9525" cmpd="sng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.4</a:t>
            </a:r>
            <a:endParaRPr lang="zh-CN" altLang="en-US" sz="2400" i="1" dirty="0" smtClean="0">
              <a:ln w="9525" cmpd="sng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98235" y="2233053"/>
            <a:ext cx="1146175" cy="863600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317893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211185" y="2094941"/>
            <a:ext cx="1146175" cy="785812"/>
          </a:xfrm>
          <a:prstGeom prst="downArrow">
            <a:avLst>
              <a:gd name="adj1" fmla="val 52074"/>
              <a:gd name="adj2" fmla="val 57903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325352" y="3471856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.4.2  </a:t>
            </a:r>
            <a:r>
              <a:rPr lang="zh-CN" altLang="en-US" sz="3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一般土方</a:t>
            </a:r>
            <a:endParaRPr lang="zh-CN" altLang="en-US" sz="36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456" y="244699"/>
            <a:ext cx="4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1.4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.2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一般土方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629" y="2078200"/>
            <a:ext cx="4717141" cy="18862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某工程基础平面图和断面图如图</a:t>
            </a:r>
            <a:r>
              <a:rPr lang="en-US" altLang="zh-CN" sz="2000" dirty="0">
                <a:latin typeface="+mn-ea"/>
              </a:rPr>
              <a:t>1.3-2</a:t>
            </a:r>
            <a:r>
              <a:rPr lang="zh-CN" altLang="en-US" sz="2000" dirty="0">
                <a:latin typeface="+mn-ea"/>
              </a:rPr>
              <a:t>所示，土质为普通土，采用挖掘机挖土（大开挖，坑内作业），自卸汽车运土，运距为</a:t>
            </a:r>
            <a:r>
              <a:rPr lang="en-US" altLang="zh-CN" sz="2000" dirty="0">
                <a:latin typeface="+mn-ea"/>
              </a:rPr>
              <a:t>500m</a:t>
            </a:r>
            <a:r>
              <a:rPr lang="zh-CN" altLang="en-US" sz="2000" dirty="0">
                <a:latin typeface="+mn-ea"/>
              </a:rPr>
              <a:t>，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83050" y="1168503"/>
            <a:ext cx="5196115" cy="470898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【</a:t>
            </a:r>
            <a:r>
              <a:rPr lang="zh-CN" altLang="en-US" sz="2000" b="1" dirty="0" smtClean="0">
                <a:latin typeface="+mn-ea"/>
              </a:rPr>
              <a:t>问题分析</a:t>
            </a:r>
            <a:r>
              <a:rPr lang="en-US" altLang="zh-CN" sz="2000" b="1" dirty="0" smtClean="0">
                <a:latin typeface="+mn-ea"/>
              </a:rPr>
              <a:t>】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000" dirty="0" smtClean="0">
                <a:latin typeface="+mn-ea"/>
              </a:rPr>
              <a:t>结合</a:t>
            </a:r>
            <a:r>
              <a:rPr lang="zh-CN" altLang="zh-CN" sz="2000" dirty="0">
                <a:latin typeface="+mn-ea"/>
              </a:rPr>
              <a:t>山东省建筑工程消耗量定额（</a:t>
            </a:r>
            <a:r>
              <a:rPr lang="en-US" altLang="zh-CN" sz="2000" dirty="0">
                <a:latin typeface="+mn-ea"/>
              </a:rPr>
              <a:t>2016</a:t>
            </a:r>
            <a:r>
              <a:rPr lang="zh-CN" altLang="zh-CN" sz="2000" dirty="0">
                <a:latin typeface="+mn-ea"/>
              </a:rPr>
              <a:t>版）和山东省建筑工程价目表（</a:t>
            </a:r>
            <a:r>
              <a:rPr lang="en-US" altLang="zh-CN" sz="2000" dirty="0">
                <a:latin typeface="+mn-ea"/>
              </a:rPr>
              <a:t>2017</a:t>
            </a:r>
            <a:r>
              <a:rPr lang="zh-CN" altLang="zh-CN" sz="2000" dirty="0">
                <a:latin typeface="+mn-ea"/>
              </a:rPr>
              <a:t>版</a:t>
            </a:r>
            <a:r>
              <a:rPr lang="zh-CN" altLang="zh-CN" sz="2000" dirty="0" smtClean="0">
                <a:latin typeface="+mn-ea"/>
              </a:rPr>
              <a:t>）</a:t>
            </a:r>
            <a:r>
              <a:rPr lang="zh-CN" altLang="en-US" sz="2000" dirty="0" smtClean="0">
                <a:latin typeface="+mn-ea"/>
              </a:rPr>
              <a:t>，</a:t>
            </a:r>
            <a:r>
              <a:rPr lang="zh-CN" altLang="en-US" sz="2000" dirty="0">
                <a:latin typeface="+mn-ea"/>
              </a:rPr>
              <a:t>计算该基础土石方工程量（不考虑坡道挖土）</a:t>
            </a:r>
            <a:r>
              <a:rPr lang="zh-CN" altLang="zh-CN" sz="2000" dirty="0" smtClean="0">
                <a:latin typeface="+mn-ea"/>
              </a:rPr>
              <a:t>，</a:t>
            </a:r>
            <a:r>
              <a:rPr lang="zh-CN" altLang="zh-CN" sz="2000" dirty="0">
                <a:latin typeface="+mn-ea"/>
              </a:rPr>
              <a:t>确定定额项目，并列表计算省价分部分项工程费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</p:txBody>
      </p:sp>
      <p:grpSp>
        <p:nvGrpSpPr>
          <p:cNvPr id="18" name="Group 3"/>
          <p:cNvGrpSpPr/>
          <p:nvPr/>
        </p:nvGrpSpPr>
        <p:grpSpPr bwMode="auto">
          <a:xfrm>
            <a:off x="429079" y="1346772"/>
            <a:ext cx="419100" cy="423863"/>
            <a:chOff x="0" y="0"/>
            <a:chExt cx="264" cy="267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zh-CN" sz="2000"/>
                <a:t>1</a:t>
              </a:r>
              <a:endParaRPr lang="zh-CN" altLang="zh-CN" sz="2000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911679" y="174841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76779" y="130867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案例背景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49" y="728989"/>
            <a:ext cx="5810251" cy="32789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63033" y="728989"/>
            <a:ext cx="4796133" cy="33278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788087" y="4377675"/>
            <a:ext cx="2805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图</a:t>
            </a:r>
            <a:r>
              <a:rPr lang="en-US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1.3-2(a)</a:t>
            </a:r>
            <a:r>
              <a:rPr lang="zh-CN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基础平面图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41607" y="4377675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1.3-2(b)</a:t>
            </a:r>
            <a:r>
              <a:rPr lang="zh-CN" altLang="en-US" dirty="0"/>
              <a:t>基础断面图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2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案例分析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01487" y="1164997"/>
            <a:ext cx="5136013" cy="44012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b="1" dirty="0" smtClean="0">
                <a:latin typeface="+mn-ea"/>
              </a:rPr>
              <a:t>计算土方工程量所需要的知识点：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1.</a:t>
            </a:r>
            <a:r>
              <a:rPr lang="zh-CN" altLang="en-US" sz="2000" b="1" dirty="0" smtClean="0">
                <a:latin typeface="+mn-ea"/>
              </a:rPr>
              <a:t>开挖方式：</a:t>
            </a:r>
            <a:r>
              <a:rPr lang="zh-CN" altLang="en-US" sz="2000" b="1" dirty="0">
                <a:latin typeface="+mn-ea"/>
              </a:rPr>
              <a:t>挖掘机</a:t>
            </a:r>
            <a:r>
              <a:rPr lang="zh-CN" altLang="en-US" sz="2000" b="1" dirty="0" smtClean="0">
                <a:latin typeface="+mn-ea"/>
              </a:rPr>
              <a:t>挖、自卸汽车</a:t>
            </a:r>
            <a:r>
              <a:rPr lang="zh-CN" altLang="en-US" sz="2000" b="1" dirty="0">
                <a:latin typeface="+mn-ea"/>
              </a:rPr>
              <a:t>运</a:t>
            </a:r>
            <a:r>
              <a:rPr lang="zh-CN" altLang="en-US" sz="2000" b="1" dirty="0" smtClean="0">
                <a:latin typeface="+mn-ea"/>
              </a:rPr>
              <a:t>土，大开挖、坑内作业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2.</a:t>
            </a:r>
            <a:r>
              <a:rPr lang="zh-CN" altLang="en-US" sz="2000" b="1" dirty="0" smtClean="0">
                <a:latin typeface="+mn-ea"/>
              </a:rPr>
              <a:t>土壤类型：普通土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3.</a:t>
            </a:r>
            <a:r>
              <a:rPr lang="zh-CN" altLang="en-US" sz="2000" b="1" dirty="0" smtClean="0">
                <a:latin typeface="+mn-ea"/>
              </a:rPr>
              <a:t>工作面：</a:t>
            </a:r>
            <a:r>
              <a:rPr lang="en-US" altLang="zh-CN" sz="2000" b="1" dirty="0" smtClean="0">
                <a:latin typeface="+mn-ea"/>
              </a:rPr>
              <a:t>0mm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4.</a:t>
            </a:r>
            <a:r>
              <a:rPr lang="zh-CN" altLang="en-US" sz="2000" b="1" dirty="0" smtClean="0">
                <a:latin typeface="+mn-ea"/>
              </a:rPr>
              <a:t>开挖深度：</a:t>
            </a:r>
            <a:r>
              <a:rPr lang="en-US" altLang="zh-CN" sz="2000" b="1" dirty="0" smtClean="0">
                <a:latin typeface="+mn-ea"/>
              </a:rPr>
              <a:t>1.7m</a:t>
            </a:r>
            <a:endParaRPr lang="en-US" altLang="zh-CN" sz="2000" b="1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b="1" dirty="0" smtClean="0">
                <a:latin typeface="+mn-ea"/>
              </a:rPr>
              <a:t>5.</a:t>
            </a:r>
            <a:r>
              <a:rPr lang="zh-CN" altLang="en-US" sz="2000" b="1" dirty="0" smtClean="0">
                <a:latin typeface="+mn-ea"/>
              </a:rPr>
              <a:t>放坡：</a:t>
            </a:r>
            <a:r>
              <a:rPr lang="en-US" altLang="zh-CN" sz="2000" b="1" dirty="0" smtClean="0">
                <a:latin typeface="+mn-ea"/>
              </a:rPr>
              <a:t>K=0.33</a:t>
            </a:r>
            <a:endParaRPr lang="en-US" altLang="zh-CN" sz="2000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2916" y="1409696"/>
            <a:ext cx="604019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挖一般土方计算规则：</a:t>
            </a:r>
            <a:endParaRPr lang="en-US" altLang="zh-CN" sz="2000" b="1" dirty="0" smtClean="0">
              <a:latin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按设计图示基础</a:t>
            </a:r>
            <a:r>
              <a:rPr lang="en-US" altLang="zh-CN" sz="2000" dirty="0">
                <a:latin typeface="+mn-ea"/>
              </a:rPr>
              <a:t>(</a:t>
            </a:r>
            <a:r>
              <a:rPr lang="zh-CN" altLang="en-US" sz="2000" dirty="0">
                <a:latin typeface="+mn-ea"/>
              </a:rPr>
              <a:t>含垫层</a:t>
            </a:r>
            <a:r>
              <a:rPr lang="en-US" altLang="zh-CN" sz="2000" dirty="0">
                <a:latin typeface="+mn-ea"/>
              </a:rPr>
              <a:t>)</a:t>
            </a:r>
            <a:r>
              <a:rPr lang="zh-CN" altLang="en-US" sz="2000" dirty="0">
                <a:latin typeface="+mn-ea"/>
              </a:rPr>
              <a:t>尺寸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另加工作面宽度、土方放坡宽度或石方允许超挖量乘以开挖深度，以体积计算，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3785652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(1)</a:t>
            </a:r>
            <a:r>
              <a:rPr lang="zh-CN" altLang="en-US" sz="2000" dirty="0">
                <a:latin typeface="+mn-ea"/>
              </a:rPr>
              <a:t>计算挖土方总</a:t>
            </a:r>
            <a:r>
              <a:rPr lang="zh-CN" altLang="en-US" sz="2000" dirty="0" smtClean="0">
                <a:latin typeface="+mn-ea"/>
              </a:rPr>
              <a:t>体积</a:t>
            </a:r>
            <a:endParaRPr lang="en-US" altLang="zh-CN" sz="2000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基坑底面积</a:t>
            </a:r>
            <a:r>
              <a:rPr lang="en-US" altLang="zh-CN" sz="2000" dirty="0">
                <a:latin typeface="+mn-ea"/>
              </a:rPr>
              <a:t>S</a:t>
            </a:r>
            <a:r>
              <a:rPr lang="zh-CN" altLang="en-US" sz="2000" dirty="0">
                <a:latin typeface="+mn-ea"/>
              </a:rPr>
              <a:t>底</a:t>
            </a:r>
            <a:r>
              <a:rPr lang="en-US" altLang="zh-CN" sz="2000" dirty="0">
                <a:latin typeface="+mn-ea"/>
              </a:rPr>
              <a:t>= </a:t>
            </a:r>
            <a:r>
              <a:rPr lang="en-US" altLang="zh-CN" sz="2000" dirty="0" smtClean="0">
                <a:latin typeface="+mn-ea"/>
              </a:rPr>
              <a:t>            =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3.3×3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1.24</a:t>
            </a:r>
            <a:r>
              <a:rPr lang="zh-CN" altLang="en-US" sz="2000" dirty="0">
                <a:latin typeface="+mn-ea"/>
              </a:rPr>
              <a:t>）</a:t>
            </a:r>
            <a:r>
              <a:rPr lang="en-US" altLang="zh-CN" sz="2000" dirty="0">
                <a:latin typeface="+mn-ea"/>
              </a:rPr>
              <a:t>×(5.4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1.24)=73.97</a:t>
            </a:r>
            <a:r>
              <a:rPr lang="en-US" altLang="zh-CN" sz="2000" dirty="0" smtClean="0">
                <a:latin typeface="+mn-ea"/>
              </a:rPr>
              <a:t>㎡</a:t>
            </a:r>
            <a:endParaRPr lang="en-US" altLang="zh-CN" sz="2000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基坑顶面积</a:t>
            </a:r>
            <a:r>
              <a:rPr lang="en-US" altLang="zh-CN" sz="2000" dirty="0">
                <a:latin typeface="+mn-ea"/>
              </a:rPr>
              <a:t>S</a:t>
            </a:r>
            <a:r>
              <a:rPr lang="zh-CN" altLang="en-US" sz="2000" dirty="0">
                <a:latin typeface="+mn-ea"/>
              </a:rPr>
              <a:t>顶</a:t>
            </a:r>
            <a:r>
              <a:rPr lang="en-US" altLang="zh-CN" sz="2000" dirty="0">
                <a:latin typeface="+mn-ea"/>
              </a:rPr>
              <a:t>= </a:t>
            </a:r>
            <a:r>
              <a:rPr lang="en-US" altLang="zh-CN" sz="2000" dirty="0" smtClean="0">
                <a:latin typeface="+mn-ea"/>
              </a:rPr>
              <a:t>                      =</a:t>
            </a:r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3.3×3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1.24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2×0.33×1.7</a:t>
            </a:r>
            <a:r>
              <a:rPr lang="zh-CN" altLang="en-US" sz="2000" dirty="0">
                <a:latin typeface="+mn-ea"/>
              </a:rPr>
              <a:t>）</a:t>
            </a:r>
            <a:r>
              <a:rPr lang="en-US" altLang="zh-CN" sz="2000" dirty="0">
                <a:latin typeface="+mn-ea"/>
              </a:rPr>
              <a:t>×(5.4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1.24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>
                <a:latin typeface="+mn-ea"/>
              </a:rPr>
              <a:t>2×0.33×1.7)=95.18㎡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挖土方总体积 </a:t>
            </a:r>
            <a:r>
              <a:rPr lang="zh-CN" altLang="en-US" sz="2000" dirty="0" smtClean="0">
                <a:latin typeface="+mn-ea"/>
              </a:rPr>
              <a:t>                        </a:t>
            </a:r>
            <a:endParaRPr lang="en-US" altLang="zh-CN" sz="2000" dirty="0" smtClean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=</a:t>
            </a:r>
            <a:r>
              <a:rPr lang="en-US" altLang="zh-CN" sz="2000" dirty="0">
                <a:latin typeface="+mn-ea"/>
              </a:rPr>
              <a:t>1.7/3×(73.97</a:t>
            </a:r>
            <a:r>
              <a:rPr lang="zh-CN" altLang="en-US" sz="2000" dirty="0">
                <a:latin typeface="+mn-ea"/>
              </a:rPr>
              <a:t>＋</a:t>
            </a:r>
            <a:r>
              <a:rPr lang="en-US" altLang="zh-CN" sz="2000" dirty="0" smtClean="0">
                <a:latin typeface="+mn-ea"/>
              </a:rPr>
              <a:t>95.18</a:t>
            </a:r>
            <a:r>
              <a:rPr lang="zh-CN" altLang="en-US" sz="2000" dirty="0" smtClean="0">
                <a:latin typeface="+mn-ea"/>
              </a:rPr>
              <a:t>＋</a:t>
            </a:r>
            <a:r>
              <a:rPr lang="en-US" altLang="zh-CN" sz="2000" dirty="0" smtClean="0">
                <a:latin typeface="+mn-ea"/>
              </a:rPr>
              <a:t>   </a:t>
            </a:r>
            <a:r>
              <a:rPr lang="zh-CN" altLang="en-US" sz="2000" dirty="0" smtClean="0">
                <a:latin typeface="+mn-ea"/>
              </a:rPr>
              <a:t>          </a:t>
            </a:r>
            <a:r>
              <a:rPr lang="en-US" altLang="zh-CN" sz="2000" dirty="0" smtClean="0">
                <a:latin typeface="+mn-ea"/>
              </a:rPr>
              <a:t>)=143.40m3</a:t>
            </a:r>
            <a:endParaRPr lang="en-US" altLang="zh-CN" sz="2000" dirty="0">
              <a:latin typeface="+mn-ea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2875206" y="2135445"/>
          <a:ext cx="1574937" cy="2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" r:id="rId2" imgW="1141730" imgH="203200" progId="Equation.3">
                  <p:embed/>
                </p:oleObj>
              </mc:Choice>
              <mc:Fallback>
                <p:oleObj name="" r:id="rId2" imgW="1141730" imgH="203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06" y="2135445"/>
                        <a:ext cx="1574937" cy="275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2875206" y="2743200"/>
          <a:ext cx="2792874" cy="2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" r:id="rId4" imgW="1966595" imgH="203200" progId="Equation.3">
                  <p:embed/>
                </p:oleObj>
              </mc:Choice>
              <mc:Fallback>
                <p:oleObj name="" r:id="rId4" imgW="1966595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06" y="2743200"/>
                        <a:ext cx="2792874" cy="283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2691124" y="3839448"/>
          <a:ext cx="2808155" cy="5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" r:id="rId6" imgW="1943100" imgH="393700" progId="Equation.3">
                  <p:embed/>
                </p:oleObj>
              </mc:Choice>
              <mc:Fallback>
                <p:oleObj name="" r:id="rId6" imgW="1943100" imgH="393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124" y="3839448"/>
                        <a:ext cx="2808155" cy="564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3979572" y="4471566"/>
          <a:ext cx="1463364" cy="34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" r:id="rId8" imgW="965200" imgH="228600" progId="Equation.3">
                  <p:embed/>
                </p:oleObj>
              </mc:Choice>
              <mc:Fallback>
                <p:oleObj name="" r:id="rId8" imgW="9652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572" y="4471566"/>
                        <a:ext cx="1463364" cy="347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67000" y="1120953"/>
            <a:ext cx="10395908" cy="440120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(2)</a:t>
            </a:r>
            <a:r>
              <a:rPr lang="zh-CN" altLang="en-US" sz="2000" dirty="0">
                <a:latin typeface="+mn-ea"/>
              </a:rPr>
              <a:t>挖掘机挖装土方工程量</a:t>
            </a:r>
            <a:r>
              <a:rPr lang="en-US" altLang="zh-CN" sz="2000" dirty="0">
                <a:latin typeface="+mn-ea"/>
              </a:rPr>
              <a:t>=143.40×0.95=136.23m3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 smtClean="0">
                <a:latin typeface="+mn-ea"/>
              </a:rPr>
              <a:t>1-2-41   </a:t>
            </a:r>
            <a:r>
              <a:rPr lang="zh-CN" altLang="en-US" sz="2000" dirty="0" smtClean="0">
                <a:latin typeface="+mn-ea"/>
              </a:rPr>
              <a:t>单价</a:t>
            </a:r>
            <a:r>
              <a:rPr lang="zh-CN" altLang="en-US" sz="2000" dirty="0">
                <a:latin typeface="+mn-ea"/>
              </a:rPr>
              <a:t>（含税）</a:t>
            </a:r>
            <a:r>
              <a:rPr lang="en-US" altLang="zh-CN" sz="2000" dirty="0">
                <a:latin typeface="+mn-ea"/>
              </a:rPr>
              <a:t>=54.05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(</a:t>
            </a:r>
            <a:r>
              <a:rPr lang="en-US" altLang="zh-CN" sz="2000" dirty="0">
                <a:latin typeface="+mn-ea"/>
              </a:rPr>
              <a:t>3)</a:t>
            </a:r>
            <a:r>
              <a:rPr lang="zh-CN" altLang="en-US" sz="2000" dirty="0">
                <a:latin typeface="+mn-ea"/>
              </a:rPr>
              <a:t>自卸汽车运土工程量</a:t>
            </a:r>
            <a:r>
              <a:rPr lang="en-US" altLang="zh-CN" sz="2000" dirty="0">
                <a:latin typeface="+mn-ea"/>
              </a:rPr>
              <a:t>=136.23m3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 smtClean="0">
                <a:latin typeface="+mn-ea"/>
              </a:rPr>
              <a:t>    套用</a:t>
            </a:r>
            <a:r>
              <a:rPr lang="zh-CN" altLang="en-US" sz="2000" dirty="0">
                <a:latin typeface="+mn-ea"/>
              </a:rPr>
              <a:t>定额</a:t>
            </a:r>
            <a:r>
              <a:rPr lang="en-US" altLang="zh-CN" sz="2000" dirty="0">
                <a:latin typeface="+mn-ea"/>
              </a:rPr>
              <a:t>1-2-58</a:t>
            </a:r>
            <a:r>
              <a:rPr lang="zh-CN" altLang="en-US" sz="2000" dirty="0">
                <a:latin typeface="+mn-ea"/>
              </a:rPr>
              <a:t>，自卸汽车运土方，运距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以内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 smtClean="0">
                <a:latin typeface="+mn-ea"/>
              </a:rPr>
              <a:t>    单价</a:t>
            </a:r>
            <a:r>
              <a:rPr lang="zh-CN" altLang="en-US" sz="2000" dirty="0">
                <a:latin typeface="+mn-ea"/>
              </a:rPr>
              <a:t>（含税）</a:t>
            </a:r>
            <a:r>
              <a:rPr lang="en-US" altLang="zh-CN" sz="2000" dirty="0">
                <a:latin typeface="+mn-ea"/>
              </a:rPr>
              <a:t>=62.78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(4)</a:t>
            </a:r>
            <a:r>
              <a:rPr lang="zh-CN" altLang="en-US" sz="2000" dirty="0">
                <a:latin typeface="+mn-ea"/>
              </a:rPr>
              <a:t>人工清理修整工程量</a:t>
            </a:r>
            <a:r>
              <a:rPr lang="en-US" altLang="zh-CN" sz="2000" dirty="0">
                <a:latin typeface="+mn-ea"/>
              </a:rPr>
              <a:t>=143.40×0.063=9.03m3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 smtClean="0">
                <a:latin typeface="+mn-ea"/>
              </a:rPr>
              <a:t>1-2-3  </a:t>
            </a: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单价（含税）</a:t>
            </a:r>
            <a:r>
              <a:rPr lang="en-US" altLang="zh-CN" sz="2000" dirty="0">
                <a:latin typeface="+mn-ea"/>
              </a:rPr>
              <a:t>=449.35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5767" y="1198226"/>
            <a:ext cx="10395908" cy="367504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en-US" altLang="zh-CN" sz="2000" dirty="0" smtClean="0">
                <a:latin typeface="+mn-ea"/>
              </a:rPr>
              <a:t>  (</a:t>
            </a:r>
            <a:r>
              <a:rPr lang="en-US" altLang="zh-CN" sz="2000" dirty="0">
                <a:latin typeface="+mn-ea"/>
              </a:rPr>
              <a:t>5)</a:t>
            </a:r>
            <a:r>
              <a:rPr lang="zh-CN" altLang="en-US" sz="2000" dirty="0">
                <a:latin typeface="+mn-ea"/>
              </a:rPr>
              <a:t>人工装车工程量</a:t>
            </a:r>
            <a:r>
              <a:rPr lang="en-US" altLang="zh-CN" sz="2000" dirty="0">
                <a:latin typeface="+mn-ea"/>
              </a:rPr>
              <a:t>=9.03m3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1-2-25</a:t>
            </a:r>
            <a:r>
              <a:rPr lang="zh-CN" altLang="en-US" sz="2000" dirty="0">
                <a:latin typeface="+mn-ea"/>
              </a:rPr>
              <a:t>，人工装车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	单价（含税）</a:t>
            </a:r>
            <a:r>
              <a:rPr lang="en-US" altLang="zh-CN" sz="2000" dirty="0">
                <a:latin typeface="+mn-ea"/>
              </a:rPr>
              <a:t>=135.85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(6)</a:t>
            </a:r>
            <a:r>
              <a:rPr lang="zh-CN" altLang="en-US" sz="2000" dirty="0">
                <a:latin typeface="+mn-ea"/>
              </a:rPr>
              <a:t>自卸汽车运土方工程量</a:t>
            </a:r>
            <a:r>
              <a:rPr lang="en-US" altLang="zh-CN" sz="2000" dirty="0">
                <a:latin typeface="+mn-ea"/>
              </a:rPr>
              <a:t>=9.03m3</a:t>
            </a:r>
            <a:endParaRPr lang="en-US" altLang="zh-CN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en-US" altLang="zh-CN" sz="2000" dirty="0">
                <a:latin typeface="+mn-ea"/>
              </a:rPr>
              <a:t>	</a:t>
            </a:r>
            <a:r>
              <a:rPr lang="zh-CN" altLang="en-US" sz="2000" dirty="0">
                <a:latin typeface="+mn-ea"/>
              </a:rPr>
              <a:t>套用定额</a:t>
            </a:r>
            <a:r>
              <a:rPr lang="en-US" altLang="zh-CN" sz="2000" dirty="0">
                <a:latin typeface="+mn-ea"/>
              </a:rPr>
              <a:t>1-2-58</a:t>
            </a:r>
            <a:r>
              <a:rPr lang="zh-CN" altLang="en-US" sz="2000" dirty="0">
                <a:latin typeface="+mn-ea"/>
              </a:rPr>
              <a:t>，自卸汽车运土方，运距</a:t>
            </a:r>
            <a:r>
              <a:rPr lang="en-US" altLang="zh-CN" sz="2000" dirty="0">
                <a:latin typeface="+mn-ea"/>
              </a:rPr>
              <a:t>1km</a:t>
            </a:r>
            <a:r>
              <a:rPr lang="zh-CN" altLang="en-US" sz="2000" dirty="0">
                <a:latin typeface="+mn-ea"/>
              </a:rPr>
              <a:t>以内</a:t>
            </a:r>
            <a:endParaRPr lang="zh-CN" altLang="en-US" sz="2000" dirty="0">
              <a:latin typeface="+mn-ea"/>
            </a:endParaRPr>
          </a:p>
          <a:p>
            <a:pPr indent="431800">
              <a:lnSpc>
                <a:spcPct val="200000"/>
              </a:lnSpc>
            </a:pPr>
            <a:r>
              <a:rPr lang="zh-CN" altLang="en-US" sz="2000" dirty="0" smtClean="0">
                <a:latin typeface="+mn-ea"/>
              </a:rPr>
              <a:t>    单价</a:t>
            </a:r>
            <a:r>
              <a:rPr lang="zh-CN" altLang="en-US" sz="2000" dirty="0">
                <a:latin typeface="+mn-ea"/>
              </a:rPr>
              <a:t>（含税）</a:t>
            </a:r>
            <a:r>
              <a:rPr lang="en-US" altLang="zh-CN" sz="2000" dirty="0">
                <a:latin typeface="+mn-ea"/>
              </a:rPr>
              <a:t>=62.78</a:t>
            </a:r>
            <a:r>
              <a:rPr lang="zh-CN" altLang="en-US" sz="2000" dirty="0">
                <a:latin typeface="+mn-ea"/>
              </a:rPr>
              <a:t>元</a:t>
            </a:r>
            <a:r>
              <a:rPr lang="en-US" altLang="zh-CN" sz="2000" dirty="0">
                <a:latin typeface="+mn-ea"/>
              </a:rPr>
              <a:t>/10m3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416200" y="548282"/>
            <a:ext cx="419100" cy="423863"/>
            <a:chOff x="0" y="0"/>
            <a:chExt cx="264" cy="26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dirty="0" smtClean="0"/>
                <a:t>3</a:t>
              </a:r>
              <a:endParaRPr lang="zh-CN" altLang="zh-CN" sz="2000" dirty="0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8800" y="949920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3900" y="510182"/>
            <a:ext cx="29156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200" dirty="0" smtClean="0"/>
              <a:t>案例应用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738939" y="1838381"/>
          <a:ext cx="9867877" cy="389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299"/>
                <a:gridCol w="1258257"/>
                <a:gridCol w="2971717"/>
                <a:gridCol w="974401"/>
                <a:gridCol w="974401"/>
                <a:gridCol w="1310901"/>
                <a:gridCol w="1310901"/>
              </a:tblGrid>
              <a:tr h="6615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序号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定额编号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项目名称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/>
                          </a:solidFill>
                          <a:effectLst/>
                        </a:rPr>
                        <a:t>单位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/>
                          </a:solidFill>
                          <a:effectLst/>
                        </a:rPr>
                        <a:t>工程量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增值税（简易计税</a:t>
                      </a:r>
                      <a:r>
                        <a:rPr lang="zh-CN" sz="1600" kern="0" dirty="0" smtClean="0">
                          <a:solidFill>
                            <a:schemeClr val="tx1"/>
                          </a:solidFill>
                          <a:effectLst/>
                        </a:rPr>
                        <a:t>）（</a:t>
                      </a: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元）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58325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solidFill>
                            <a:schemeClr val="tx1"/>
                          </a:solidFill>
                          <a:effectLst/>
                        </a:rPr>
                        <a:t>单价（</a:t>
                      </a: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</a:rPr>
                        <a:t>含税）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chemeClr val="tx1"/>
                          </a:solidFill>
                          <a:effectLst/>
                        </a:rPr>
                        <a:t>合价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1-2-41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挖掘机挖装一般土方 普通土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13.623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54.05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736.32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自卸汽车运土方 运距≤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1km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13.623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62.78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855.25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人工清理修整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0.903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449.35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405.76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1-2-25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人工装车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800" kern="0" baseline="300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0.903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135.85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122.67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1-2-58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自卸汽车运土方 运距≤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1km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10m</a:t>
                      </a:r>
                      <a:r>
                        <a:rPr lang="en-US" sz="1800" kern="0" baseline="300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0.903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62.78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56.69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省价分部分项工程费合计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2176.70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10581" y="1116942"/>
            <a:ext cx="10395908" cy="597279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431800">
              <a:lnSpc>
                <a:spcPct val="200000"/>
              </a:lnSpc>
            </a:pPr>
            <a:r>
              <a:rPr lang="zh-CN" altLang="en-US" sz="2000" dirty="0">
                <a:latin typeface="+mn-ea"/>
              </a:rPr>
              <a:t>计算分部分项工程</a:t>
            </a:r>
            <a:r>
              <a:rPr lang="zh-CN" altLang="en-US" sz="2000" dirty="0" smtClean="0">
                <a:latin typeface="+mn-ea"/>
              </a:rPr>
              <a:t>费：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0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4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7、18、19、20、21、24、29、32、36、37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"/>
  <p:tag name="KSO_WM_TEMPLATE_CATEGORY" val="custom"/>
  <p:tag name="KSO_WM_TEMPLATE_INDEX" val="20204173"/>
  <p:tag name="KSO_WM_UNIT_ID" val="custom20204173_1*a*1"/>
  <p:tag name="KSO_WM_UNIT_ISNUMDGMTITLE" val="0"/>
</p:tagLst>
</file>

<file path=ppt/tags/tag158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_f"/>
  <p:tag name="KSO_WM_SLIDE_LAYOUT_CNT" val="1_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173"/>
  <p:tag name="KSO_WM_SLIDE_ID" val="custom20204173_1"/>
  <p:tag name="KSO_WM_TEMPLATE_MASTER_THUMB_INDEX" val="12"/>
  <p:tag name="KSO_WM_TEMPLATE_THUMBS_INDEX" val="1、4、7、9、12、15、16、17、18、19、20、21、24、29、32、36、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E"/>
      </a:dk2>
      <a:lt2>
        <a:srgbClr val="FCFDFD"/>
      </a:lt2>
      <a:accent1>
        <a:srgbClr val="4CA28D"/>
      </a:accent1>
      <a:accent2>
        <a:srgbClr val="3698AA"/>
      </a:accent2>
      <a:accent3>
        <a:srgbClr val="3589C4"/>
      </a:accent3>
      <a:accent4>
        <a:srgbClr val="4B75CC"/>
      </a:accent4>
      <a:accent5>
        <a:srgbClr val="745FB8"/>
      </a:accent5>
      <a:accent6>
        <a:srgbClr val="A14C8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WPS 演示</Application>
  <PresentationFormat>宽屏</PresentationFormat>
  <Paragraphs>214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华文琥珀</vt:lpstr>
      <vt:lpstr>华文细黑</vt:lpstr>
      <vt:lpstr>微软雅黑</vt:lpstr>
      <vt:lpstr>Calibri</vt:lpstr>
      <vt:lpstr>Times New Roman</vt:lpstr>
      <vt:lpstr>Arial Unicode MS</vt:lpstr>
      <vt:lpstr>Calibri Light</vt:lpstr>
      <vt:lpstr>汉仪旗黑-85S</vt:lpstr>
      <vt:lpstr>Office 主题</vt:lpstr>
      <vt:lpstr>1_Office 主题​​</vt:lpstr>
      <vt:lpstr>Equation.3</vt:lpstr>
      <vt:lpstr>Equation.3</vt:lpstr>
      <vt:lpstr>Equation.3</vt:lpstr>
      <vt:lpstr>Equation.3</vt:lpstr>
      <vt:lpstr>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参考资料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</dc:creator>
  <cp:lastModifiedBy>米蒙</cp:lastModifiedBy>
  <cp:revision>38</cp:revision>
  <dcterms:created xsi:type="dcterms:W3CDTF">2018-02-28T04:40:00Z</dcterms:created>
  <dcterms:modified xsi:type="dcterms:W3CDTF">2020-03-25T03:34:19Z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