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41" r:id="rId3"/>
    <p:sldId id="442" r:id="rId4"/>
    <p:sldId id="393" r:id="rId5"/>
    <p:sldId id="274" r:id="rId6"/>
    <p:sldId id="394" r:id="rId7"/>
    <p:sldId id="395" r:id="rId8"/>
    <p:sldId id="342" r:id="rId9"/>
    <p:sldId id="333" r:id="rId10"/>
    <p:sldId id="357" r:id="rId11"/>
    <p:sldId id="377" r:id="rId12"/>
    <p:sldId id="396" r:id="rId13"/>
    <p:sldId id="397" r:id="rId14"/>
    <p:sldId id="398" r:id="rId15"/>
    <p:sldId id="399" r:id="rId16"/>
    <p:sldId id="400" r:id="rId17"/>
    <p:sldId id="401" r:id="rId18"/>
    <p:sldId id="402" r:id="rId19"/>
    <p:sldId id="403" r:id="rId20"/>
    <p:sldId id="404" r:id="rId21"/>
    <p:sldId id="405" r:id="rId22"/>
    <p:sldId id="406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8C21"/>
    <a:srgbClr val="D4A97E"/>
    <a:srgbClr val="E5A147"/>
    <a:srgbClr val="BA761C"/>
    <a:srgbClr val="F2D1A4"/>
    <a:srgbClr val="744A12"/>
    <a:srgbClr val="E4A44E"/>
    <a:srgbClr val="DF932D"/>
    <a:srgbClr val="EAB772"/>
    <a:srgbClr val="E8A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187754" y="104776"/>
            <a:ext cx="602821" cy="574450"/>
            <a:chOff x="655331" y="580606"/>
            <a:chExt cx="3648269" cy="3476571"/>
          </a:xfrm>
        </p:grpSpPr>
        <p:sp>
          <p:nvSpPr>
            <p:cNvPr id="7" name="等腰三角形 6"/>
            <p:cNvSpPr/>
            <p:nvPr/>
          </p:nvSpPr>
          <p:spPr>
            <a:xfrm rot="2981571">
              <a:off x="937247" y="298690"/>
              <a:ext cx="3014905" cy="3578737"/>
            </a:xfrm>
            <a:prstGeom prst="triangle">
              <a:avLst/>
            </a:prstGeom>
            <a:solidFill>
              <a:srgbClr val="E18E1F">
                <a:alpha val="6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等腰三角形 7"/>
            <p:cNvSpPr/>
            <p:nvPr/>
          </p:nvSpPr>
          <p:spPr>
            <a:xfrm rot="2707795">
              <a:off x="1741241" y="1494819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 userDrawn="1"/>
        </p:nvSpPr>
        <p:spPr>
          <a:xfrm>
            <a:off x="870021" y="257175"/>
            <a:ext cx="713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任务一 客房服务质量管理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187754" y="104776"/>
            <a:ext cx="602821" cy="574450"/>
            <a:chOff x="655331" y="580606"/>
            <a:chExt cx="3648269" cy="3476571"/>
          </a:xfrm>
        </p:grpSpPr>
        <p:sp>
          <p:nvSpPr>
            <p:cNvPr id="7" name="等腰三角形 6"/>
            <p:cNvSpPr/>
            <p:nvPr/>
          </p:nvSpPr>
          <p:spPr>
            <a:xfrm rot="2981571">
              <a:off x="937247" y="298690"/>
              <a:ext cx="3014905" cy="3578737"/>
            </a:xfrm>
            <a:prstGeom prst="triangle">
              <a:avLst/>
            </a:prstGeom>
            <a:solidFill>
              <a:srgbClr val="E18E1F">
                <a:alpha val="6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等腰三角形 7"/>
            <p:cNvSpPr/>
            <p:nvPr/>
          </p:nvSpPr>
          <p:spPr>
            <a:xfrm rot="2707795">
              <a:off x="1741241" y="1494819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 userDrawn="1"/>
        </p:nvSpPr>
        <p:spPr>
          <a:xfrm>
            <a:off x="870021" y="257175"/>
            <a:ext cx="713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任务二 客人投诉的处理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187754" y="104776"/>
            <a:ext cx="602821" cy="574450"/>
            <a:chOff x="655331" y="580606"/>
            <a:chExt cx="3648269" cy="3476571"/>
          </a:xfrm>
        </p:grpSpPr>
        <p:sp>
          <p:nvSpPr>
            <p:cNvPr id="7" name="等腰三角形 6"/>
            <p:cNvSpPr/>
            <p:nvPr/>
          </p:nvSpPr>
          <p:spPr>
            <a:xfrm rot="2981571">
              <a:off x="937247" y="298690"/>
              <a:ext cx="3014905" cy="3578737"/>
            </a:xfrm>
            <a:prstGeom prst="triangle">
              <a:avLst/>
            </a:prstGeom>
            <a:solidFill>
              <a:srgbClr val="E18E1F">
                <a:alpha val="6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等腰三角形 7"/>
            <p:cNvSpPr/>
            <p:nvPr/>
          </p:nvSpPr>
          <p:spPr>
            <a:xfrm rot="2707795">
              <a:off x="1741241" y="1494819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 userDrawn="1"/>
        </p:nvSpPr>
        <p:spPr>
          <a:xfrm>
            <a:off x="870021" y="257175"/>
            <a:ext cx="713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任务三 客房清洁质量管理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D1C9A-104A-4FFD-937D-D27380DFCD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FEBBF-9389-4860-92FC-4332A9024C4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菱形 30"/>
          <p:cNvSpPr/>
          <p:nvPr/>
        </p:nvSpPr>
        <p:spPr>
          <a:xfrm>
            <a:off x="-4242538" y="-2940991"/>
            <a:ext cx="12835136" cy="12835136"/>
          </a:xfrm>
          <a:prstGeom prst="diamond">
            <a:avLst/>
          </a:prstGeom>
          <a:solidFill>
            <a:srgbClr val="E18E1F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259"/>
          <p:cNvSpPr>
            <a:spLocks noChangeArrowheads="1"/>
          </p:cNvSpPr>
          <p:nvPr/>
        </p:nvSpPr>
        <p:spPr bwMode="auto">
          <a:xfrm>
            <a:off x="494201" y="2133873"/>
            <a:ext cx="659873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7200" b="1" cap="all" dirty="0" smtClean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客房服务与管理</a:t>
            </a:r>
            <a:endParaRPr lang="zh-CN" altLang="en-US" sz="7200" b="1" cap="all" dirty="0">
              <a:solidFill>
                <a:schemeClr val="bg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sp>
        <p:nvSpPr>
          <p:cNvPr id="33" name="矩形 259"/>
          <p:cNvSpPr>
            <a:spLocks noChangeArrowheads="1"/>
          </p:cNvSpPr>
          <p:nvPr/>
        </p:nvSpPr>
        <p:spPr bwMode="auto">
          <a:xfrm>
            <a:off x="374092" y="3345429"/>
            <a:ext cx="6838950" cy="2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800" cap="all" dirty="0">
                <a:solidFill>
                  <a:schemeClr val="bg1"/>
                </a:solidFill>
                <a:latin typeface="EU-B2" panose="03000509000000000000" pitchFamily="65" charset="-122"/>
                <a:ea typeface="EU-B2" panose="03000509000000000000" pitchFamily="65" charset="-122"/>
                <a:cs typeface="Arial" panose="020B0604020202020204" pitchFamily="34" charset="0"/>
              </a:rPr>
              <a:t>----------Room service and management----------</a:t>
            </a:r>
            <a:endParaRPr lang="zh-CN" altLang="en-US" sz="1800" cap="all" dirty="0">
              <a:solidFill>
                <a:schemeClr val="bg1"/>
              </a:solidFill>
              <a:latin typeface="EU-B2" panose="03000509000000000000" pitchFamily="65" charset="-122"/>
              <a:ea typeface="EU-B2" panose="03000509000000000000" pitchFamily="65" charset="-122"/>
              <a:cs typeface="Arial" panose="020B0604020202020204" pitchFamily="34" charset="0"/>
            </a:endParaRPr>
          </a:p>
        </p:txBody>
      </p:sp>
      <p:sp>
        <p:nvSpPr>
          <p:cNvPr id="35" name="菱形 34"/>
          <p:cNvSpPr/>
          <p:nvPr/>
        </p:nvSpPr>
        <p:spPr>
          <a:xfrm>
            <a:off x="3062452" y="-7712382"/>
            <a:ext cx="10377688" cy="10377688"/>
          </a:xfrm>
          <a:prstGeom prst="diamond">
            <a:avLst/>
          </a:prstGeom>
          <a:solidFill>
            <a:schemeClr val="tx1">
              <a:lumMod val="50000"/>
              <a:lumOff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菱形 35"/>
          <p:cNvSpPr/>
          <p:nvPr/>
        </p:nvSpPr>
        <p:spPr>
          <a:xfrm>
            <a:off x="9073019" y="2759076"/>
            <a:ext cx="10377688" cy="10377688"/>
          </a:xfrm>
          <a:prstGeom prst="diamond">
            <a:avLst/>
          </a:prstGeom>
          <a:solidFill>
            <a:srgbClr val="E18E1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菱形 36"/>
          <p:cNvSpPr/>
          <p:nvPr/>
        </p:nvSpPr>
        <p:spPr>
          <a:xfrm>
            <a:off x="-1785090" y="5298133"/>
            <a:ext cx="10377688" cy="10377688"/>
          </a:xfrm>
          <a:prstGeom prst="diamond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259"/>
          <p:cNvSpPr>
            <a:spLocks noChangeArrowheads="1"/>
          </p:cNvSpPr>
          <p:nvPr/>
        </p:nvSpPr>
        <p:spPr bwMode="auto">
          <a:xfrm>
            <a:off x="1664450" y="3962200"/>
            <a:ext cx="3478608" cy="84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2200" b="1" cap="all" dirty="0" smtClean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人文与旅游学院 </a:t>
            </a:r>
            <a:endParaRPr lang="zh-CN" altLang="en-US" sz="2200" b="1" cap="all" dirty="0" smtClean="0">
              <a:solidFill>
                <a:schemeClr val="bg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  <a:buNone/>
            </a:pPr>
            <a:r>
              <a:rPr lang="zh-CN" altLang="en-US" sz="2200" b="1" cap="all" dirty="0" smtClean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客房教学团队</a:t>
            </a:r>
            <a:endParaRPr lang="zh-CN" altLang="en-US" sz="2200" b="1" cap="all" dirty="0" smtClean="0">
              <a:solidFill>
                <a:schemeClr val="bg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99"/>
                            </p:stCondLst>
                            <p:childTnLst>
                              <p:par>
                                <p:cTn id="3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ldLvl="0" animBg="1"/>
      <p:bldP spid="32" grpId="0"/>
      <p:bldP spid="32" grpId="1"/>
      <p:bldP spid="33" grpId="0"/>
      <p:bldP spid="33" grpId="1"/>
      <p:bldP spid="35" grpId="0" bldLvl="0" animBg="1"/>
      <p:bldP spid="36" grpId="0" bldLvl="0" animBg="1"/>
      <p:bldP spid="37" grpId="0" bldLvl="0" animBg="1"/>
      <p:bldP spid="47" grpId="0"/>
      <p:bldP spid="4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346199" y="1832880"/>
            <a:ext cx="2920497" cy="4253485"/>
            <a:chOff x="1346199" y="1544066"/>
            <a:chExt cx="2920497" cy="4253485"/>
          </a:xfrm>
        </p:grpSpPr>
        <p:sp>
          <p:nvSpPr>
            <p:cNvPr id="3" name="六边形 2"/>
            <p:cNvSpPr/>
            <p:nvPr/>
          </p:nvSpPr>
          <p:spPr>
            <a:xfrm rot="5400000">
              <a:off x="831598" y="2362452"/>
              <a:ext cx="3949700" cy="2920497"/>
            </a:xfrm>
            <a:prstGeom prst="hexagon">
              <a:avLst/>
            </a:prstGeom>
            <a:solidFill>
              <a:srgbClr val="F4D6AE"/>
            </a:solidFill>
            <a:ln>
              <a:noFill/>
            </a:ln>
            <a:effectLst>
              <a:outerShdw blurRad="406400" dist="2413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ea"/>
                <a:cs typeface="+mn-cs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2323595" y="1544066"/>
              <a:ext cx="965706" cy="96570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5A1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6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w Cen MT" panose="020B0602020104020603" pitchFamily="34" charset="0"/>
                  <a:ea typeface="宋体" panose="02010600030101010101" pitchFamily="2" charset="-122"/>
                </a:rPr>
                <a:t>1</a:t>
              </a:r>
              <a:endParaRPr lang="zh-CN" altLang="en-US" sz="6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1558914" y="3003115"/>
              <a:ext cx="2495067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lnSpc>
                  <a:spcPct val="150000"/>
                </a:lnSpc>
                <a:defRPr/>
              </a:pP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操作标准：主要包括各项具体工作的操作步骤、标准做法和注意要点等内容。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635751" y="1832880"/>
            <a:ext cx="2920497" cy="4253485"/>
            <a:chOff x="4635751" y="1544066"/>
            <a:chExt cx="2920497" cy="4253485"/>
          </a:xfrm>
        </p:grpSpPr>
        <p:sp>
          <p:nvSpPr>
            <p:cNvPr id="7" name="六边形 6"/>
            <p:cNvSpPr/>
            <p:nvPr/>
          </p:nvSpPr>
          <p:spPr>
            <a:xfrm rot="5400000">
              <a:off x="4121150" y="2362452"/>
              <a:ext cx="3949700" cy="2920497"/>
            </a:xfrm>
            <a:prstGeom prst="hexagon">
              <a:avLst/>
            </a:prstGeom>
            <a:solidFill>
              <a:srgbClr val="F4D6AE"/>
            </a:solidFill>
            <a:ln>
              <a:noFill/>
            </a:ln>
            <a:effectLst>
              <a:outerShdw blurRad="406400" dist="2413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5613147" y="1544066"/>
              <a:ext cx="965706" cy="96570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5A1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altLang="zh-CN" sz="6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w Cen MT" panose="020B0602020104020603" pitchFamily="34" charset="0"/>
                  <a:ea typeface="宋体" panose="02010600030101010101" pitchFamily="2" charset="-122"/>
                </a:rPr>
                <a:t>2</a:t>
              </a:r>
              <a:endParaRPr lang="zh-CN" altLang="en-US" sz="6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124306" y="3003115"/>
              <a:ext cx="1810037" cy="14229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质量标准：主要包括各方面的达标标准。</a:t>
              </a:r>
              <a:endPara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7925303" y="1832880"/>
            <a:ext cx="2920497" cy="4253485"/>
            <a:chOff x="7925303" y="1544066"/>
            <a:chExt cx="2920497" cy="4253485"/>
          </a:xfrm>
        </p:grpSpPr>
        <p:sp>
          <p:nvSpPr>
            <p:cNvPr id="11" name="六边形 10"/>
            <p:cNvSpPr/>
            <p:nvPr/>
          </p:nvSpPr>
          <p:spPr>
            <a:xfrm rot="5400000">
              <a:off x="7410702" y="2362452"/>
              <a:ext cx="3949700" cy="2920497"/>
            </a:xfrm>
            <a:prstGeom prst="hexagon">
              <a:avLst/>
            </a:prstGeom>
            <a:solidFill>
              <a:srgbClr val="F4D6AE"/>
            </a:solidFill>
            <a:ln>
              <a:noFill/>
            </a:ln>
            <a:effectLst>
              <a:outerShdw blurRad="406400" dist="2413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8902699" y="1544066"/>
              <a:ext cx="965706" cy="96570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5A1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6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w Cen MT" panose="020B0602020104020603" pitchFamily="34" charset="0"/>
                  <a:ea typeface="宋体" panose="02010600030101010101" pitchFamily="2" charset="-122"/>
                </a:rPr>
                <a:t>3</a:t>
              </a:r>
              <a:endParaRPr lang="zh-CN" altLang="en-US" sz="6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340718" y="2999394"/>
              <a:ext cx="2089668" cy="12536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  <a:defRPr/>
              </a:pP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时效标准：主要包括完成各项工作的标准化时间。</a:t>
              </a:r>
              <a:endPara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3373164" y="846994"/>
            <a:ext cx="5445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（二）制定清洁卫生质量控制标准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39523" y="707029"/>
            <a:ext cx="8512955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【</a:t>
            </a: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拓展阅读</a:t>
            </a: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】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客房精细化服务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标准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一、客房内物品摆放规范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二、整理房间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要求整洁，效率高，用品齐全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444625" y="2969187"/>
          <a:ext cx="9302750" cy="342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2106"/>
                <a:gridCol w="1729494"/>
                <a:gridCol w="666115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序   号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物   品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标   准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衣架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西装衣架放左边；裙架、衬衣架放右边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衣刷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挂在衣架杆左边靠柜壁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擦鞋篮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13-17F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放到隔层的最下层把手朝外靠紧挂衣架，篮边离柜边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厘米；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8-11F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放在衬衣与裙架下靠近柜壁，离柜边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被子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12-16F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两床并排放到衣柜上方；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8-11F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及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17F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两床并排放到衣柜下方，开口朝外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444625" y="833775"/>
          <a:ext cx="9302750" cy="540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2106"/>
                <a:gridCol w="1729494"/>
                <a:gridCol w="666115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序   号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物   品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标   准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行李柜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离墙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6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电视机柜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离墙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厘米，对准两床的正中间，离行李柜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电视机转盘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离柜边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厘米，居中摆放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8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有线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T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字型，一头插墙上，直头插电视机上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9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垃圾桶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房间的垃圾桶放在电视机柜上边，离电视柜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厘米，柜边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厘米，卫生间的垃圾桶靠卫生间墙壁，距离马桶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茶几围椅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茶几与围椅成直角摆放，相距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厘米，靠墙的围椅离墙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厘米，靠窗的围椅离窗台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11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落地灯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与墙角、茶几线成一条直线，距墙角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厘米，与落地灯杆成一条直线；火柴放于烟缸正前方，火柴字样朝向客人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308100" y="819000"/>
          <a:ext cx="9575800" cy="522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8878"/>
                <a:gridCol w="1780257"/>
                <a:gridCol w="6856665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序   号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物   品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标   准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12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窗帘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空房拉上纱帘与厚帘，住房只拉纱帘，两边厚帘对称拉开至推窗边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13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书报架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放于书桌上方靠床的一边，边距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14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便纸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放于靠书桌的床头柜上，距下边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厘米，搭电视机指南左下角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162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电脑桌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键盘放于显示屏上方居中，鼠标垫布放于靠近电脑抽屉的上方居中，距书桌边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厘米，鼠标放置于垫布中间（电脑使用提示台卡，有电脑的房间放于鼠标旁，无电脑的房间放于数据线接口正前方，离书桌边上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厘米）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16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黄页等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黄页、蓝页叠放于左边抽屉内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17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洗衣袋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每间房放一个，三折叠成口袋大小，有绳的一头折于内，字正朝上，放于书桌右边的抽屉内靠右摆放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308100" y="999000"/>
          <a:ext cx="9575800" cy="486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8878"/>
                <a:gridCol w="1780257"/>
                <a:gridCol w="6856665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序   号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物   品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标   准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18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服务指南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放于书桌上，两抽屉缝的正上方，离桌边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19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书桌椅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以两抽屉缝为中间点，椅距书桌边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厘米，口向床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45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度角，椅角与书桌边成一条直线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遥控器与架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放于床头柜上，靠近书桌，距床头柜上边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21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电话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放于床头柜靠床一侧，距床边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厘米，离床头上边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22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晚安卡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放于靠近卫生间的床头柜上，离电话机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厘米，离床头上边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23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清洁卡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房间里清洁卡放于晚安卡旁边，相距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厘米，边与晚安卡对齐成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45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度角，卫生间清洁卡放于方巾篮边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厘米处，靠近面盆的一边，与方巾篮边平齐，角度一致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308100" y="819000"/>
          <a:ext cx="9575800" cy="522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8878"/>
                <a:gridCol w="1780257"/>
                <a:gridCol w="6856665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序   号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物   品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标   准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24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桑拿按摩台卡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放于晚安卡与清洁卡后方，角度一致，距晚安卡与清洁卡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25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电视指南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放于靠近书桌的床头柜上，离遥控器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厘米，距床头柜上边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26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拖鞋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放于床头柜内，拖鞋居中摆放，距柜边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27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茶杯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杯把正直朝外，两杯平行，相距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28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凉水壶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把手正直朝外，放于两杯正上方与杯成品字型，距茶杯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29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电热水壶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放置于有电源插座的一边，把手朝外离边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30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毛巾筐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靠房间过道墙放，超出洗漱台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31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小商品架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放于方巾架旁边，靠近墙的一边，离方巾架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厘米，角度与方巾架一致，边与方巾架平齐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308100" y="1089000"/>
          <a:ext cx="9575800" cy="468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8878"/>
                <a:gridCol w="1780257"/>
                <a:gridCol w="6856665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序   号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物   品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标   准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32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方巾架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与一次性用品篮对称，摆成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45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度角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33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一次性用品篮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放于毛巾架下台面上，摆成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45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度角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34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烟灰缸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卫生间烟灰缸放于一次性用品篮边离左右各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厘米，离台边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35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卷纸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纸边折成三角形，三角边朝上放于卷纸盒内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36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香皂碟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放于洗漱台龙头的右边，离龙头</a:t>
                      </a: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厘米，扇形边朝外；香皂放于皂碟内，摆放居中，字面朝上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37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浴巾、毛巾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折成三叠，开口对应，摆放居中，毛巾两边与浴巾两边对齐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38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方巾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折成三叠，开口朝里，摆放居中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72312" y="1097593"/>
            <a:ext cx="7647377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脏房、标间：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25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～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30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分钟                     套房：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35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～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40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分钟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三、借用物品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客人要求送物品，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3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分钟内完成。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四、洗衣服务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早上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9∶30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前收出客衣，下午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6∶00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之前送回，要求态度好，质量好。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五、开夜床服务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中班小整一间房为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5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～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8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分钟。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六、楼层灯光调节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过道：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7∶00AM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～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7∶00PM  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开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B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灯      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7∶00PM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～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7∶00AM   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开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A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灯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楼梯口：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7∶00PM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～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7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：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00AM  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开         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7∶00AM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～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7∶00PM   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关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其他地方做到人走灯熄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72312" y="914305"/>
            <a:ext cx="7647377" cy="5029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七、各班次员工工作任务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（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1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）早班每人做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12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间卫生，确保卫生质量。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（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2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）中班一人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3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层楼开夜床。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（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3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）晚班一人要做到每小时巡视一次楼层。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八、铺床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要求员工每做一床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3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分钟内完成。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九、维修房恢复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5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分钟内完成。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十、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VIP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房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客人外出随时小整。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十一、员工的仪容仪表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服装要求完好、整洁；待客要求主动热情，礼貌周到。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72312" y="1953051"/>
            <a:ext cx="7647377" cy="2951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十二、电话服务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电话在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3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声之内接听，态度要好，准确无差错。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十三、查退房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要求员工速度快、仔细、认真、准确无差错，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3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分钟内完成。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十四、领班查空房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要求认真、规范、标准，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5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分钟内完成。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十五、工作纪律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2032621" y="1485899"/>
            <a:ext cx="3376855" cy="2267018"/>
            <a:chOff x="1737346" y="1866899"/>
            <a:chExt cx="3376855" cy="2267018"/>
          </a:xfrm>
        </p:grpSpPr>
        <p:sp>
          <p:nvSpPr>
            <p:cNvPr id="3" name="等腰三角形 2"/>
            <p:cNvSpPr/>
            <p:nvPr/>
          </p:nvSpPr>
          <p:spPr>
            <a:xfrm rot="10800000">
              <a:off x="1737346" y="1866899"/>
              <a:ext cx="3014905" cy="2201027"/>
            </a:xfrm>
            <a:prstGeom prst="triangle">
              <a:avLst/>
            </a:prstGeom>
            <a:solidFill>
              <a:srgbClr val="E18E1F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等腰三角形 3"/>
            <p:cNvSpPr/>
            <p:nvPr/>
          </p:nvSpPr>
          <p:spPr>
            <a:xfrm rot="10800000">
              <a:off x="2099296" y="2024105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298332" y="1809150"/>
            <a:ext cx="13580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200" dirty="0" smtClean="0">
                <a:solidFill>
                  <a:schemeClr val="bg1"/>
                </a:solidFill>
              </a:rPr>
              <a:t>06</a:t>
            </a:r>
            <a:endParaRPr lang="zh-CN" altLang="en-US" sz="7200" dirty="0">
              <a:solidFill>
                <a:schemeClr val="bg1"/>
              </a:solidFill>
            </a:endParaRPr>
          </a:p>
        </p:txBody>
      </p:sp>
      <p:sp>
        <p:nvSpPr>
          <p:cNvPr id="26" name="矩形 3"/>
          <p:cNvSpPr/>
          <p:nvPr/>
        </p:nvSpPr>
        <p:spPr>
          <a:xfrm>
            <a:off x="1782" y="0"/>
            <a:ext cx="12190218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-1" fmla="*/ 0 w 12192000"/>
              <a:gd name="connsiteY0-2" fmla="*/ 0 h 6858000"/>
              <a:gd name="connsiteX1-3" fmla="*/ 4781550 w 12192000"/>
              <a:gd name="connsiteY1-4" fmla="*/ 0 h 6858000"/>
              <a:gd name="connsiteX2-5" fmla="*/ 12192000 w 12192000"/>
              <a:gd name="connsiteY2-6" fmla="*/ 0 h 6858000"/>
              <a:gd name="connsiteX3-7" fmla="*/ 12192000 w 12192000"/>
              <a:gd name="connsiteY3-8" fmla="*/ 6858000 h 6858000"/>
              <a:gd name="connsiteX4-9" fmla="*/ 0 w 12192000"/>
              <a:gd name="connsiteY4-10" fmla="*/ 6858000 h 6858000"/>
              <a:gd name="connsiteX5" fmla="*/ 0 w 12192000"/>
              <a:gd name="connsiteY5" fmla="*/ 0 h 6858000"/>
              <a:gd name="connsiteX0-11" fmla="*/ 0 w 12192000"/>
              <a:gd name="connsiteY0-12" fmla="*/ 0 h 6858000"/>
              <a:gd name="connsiteX1-13" fmla="*/ 4152900 w 12192000"/>
              <a:gd name="connsiteY1-14" fmla="*/ 4286250 h 6858000"/>
              <a:gd name="connsiteX2-15" fmla="*/ 12192000 w 12192000"/>
              <a:gd name="connsiteY2-16" fmla="*/ 0 h 6858000"/>
              <a:gd name="connsiteX3-17" fmla="*/ 12192000 w 12192000"/>
              <a:gd name="connsiteY3-18" fmla="*/ 6858000 h 6858000"/>
              <a:gd name="connsiteX4-19" fmla="*/ 0 w 12192000"/>
              <a:gd name="connsiteY4-20" fmla="*/ 6858000 h 6858000"/>
              <a:gd name="connsiteX5-21" fmla="*/ 0 w 12192000"/>
              <a:gd name="connsiteY5-22" fmla="*/ 0 h 6858000"/>
              <a:gd name="connsiteX0-23" fmla="*/ 0 w 12192000"/>
              <a:gd name="connsiteY0-24" fmla="*/ 0 h 6858000"/>
              <a:gd name="connsiteX1-25" fmla="*/ 2819400 w 12192000"/>
              <a:gd name="connsiteY1-26" fmla="*/ 5010150 h 6858000"/>
              <a:gd name="connsiteX2-27" fmla="*/ 12192000 w 12192000"/>
              <a:gd name="connsiteY2-28" fmla="*/ 0 h 6858000"/>
              <a:gd name="connsiteX3-29" fmla="*/ 12192000 w 12192000"/>
              <a:gd name="connsiteY3-30" fmla="*/ 6858000 h 6858000"/>
              <a:gd name="connsiteX4-31" fmla="*/ 0 w 12192000"/>
              <a:gd name="connsiteY4-32" fmla="*/ 6858000 h 6858000"/>
              <a:gd name="connsiteX5-33" fmla="*/ 0 w 12192000"/>
              <a:gd name="connsiteY5-34" fmla="*/ 0 h 6858000"/>
              <a:gd name="connsiteX0-35" fmla="*/ 0 w 12192000"/>
              <a:gd name="connsiteY0-36" fmla="*/ 0 h 6858000"/>
              <a:gd name="connsiteX1-37" fmla="*/ 2571750 w 12192000"/>
              <a:gd name="connsiteY1-38" fmla="*/ 5238750 h 6858000"/>
              <a:gd name="connsiteX2-39" fmla="*/ 12192000 w 12192000"/>
              <a:gd name="connsiteY2-40" fmla="*/ 0 h 6858000"/>
              <a:gd name="connsiteX3-41" fmla="*/ 12192000 w 12192000"/>
              <a:gd name="connsiteY3-42" fmla="*/ 6858000 h 6858000"/>
              <a:gd name="connsiteX4-43" fmla="*/ 0 w 12192000"/>
              <a:gd name="connsiteY4-44" fmla="*/ 6858000 h 6858000"/>
              <a:gd name="connsiteX5-45" fmla="*/ 0 w 12192000"/>
              <a:gd name="connsiteY5-46" fmla="*/ 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2571750" y="523875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76"/>
          <p:cNvSpPr txBox="1"/>
          <p:nvPr/>
        </p:nvSpPr>
        <p:spPr>
          <a:xfrm>
            <a:off x="5096608" y="3861813"/>
            <a:ext cx="69259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客房服务质量管理 </a:t>
            </a:r>
            <a:endParaRPr lang="zh-CN" altLang="en-US" sz="66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865850" y="4999378"/>
            <a:ext cx="33874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Quality management of room service</a:t>
            </a:r>
            <a:endParaRPr lang="en-US" altLang="zh-CN" sz="12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等腰三角形 15"/>
          <p:cNvSpPr/>
          <p:nvPr/>
        </p:nvSpPr>
        <p:spPr>
          <a:xfrm rot="5400000">
            <a:off x="4656657" y="5779316"/>
            <a:ext cx="500020" cy="349911"/>
          </a:xfrm>
          <a:prstGeom prst="triangle">
            <a:avLst/>
          </a:prstGeom>
          <a:solidFill>
            <a:schemeClr val="tx1">
              <a:lumMod val="50000"/>
              <a:lumOff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TextBox 76"/>
          <p:cNvSpPr txBox="1"/>
          <p:nvPr/>
        </p:nvSpPr>
        <p:spPr>
          <a:xfrm>
            <a:off x="5273524" y="5761542"/>
            <a:ext cx="2794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客人投诉的处理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等腰三角形 17"/>
          <p:cNvSpPr/>
          <p:nvPr/>
        </p:nvSpPr>
        <p:spPr>
          <a:xfrm rot="5400000">
            <a:off x="8339151" y="5779316"/>
            <a:ext cx="500020" cy="349911"/>
          </a:xfrm>
          <a:prstGeom prst="triangle">
            <a:avLst/>
          </a:prstGeom>
          <a:solidFill>
            <a:schemeClr val="tx1">
              <a:lumMod val="50000"/>
              <a:lumOff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TextBox 76"/>
          <p:cNvSpPr txBox="1"/>
          <p:nvPr/>
        </p:nvSpPr>
        <p:spPr>
          <a:xfrm>
            <a:off x="9013605" y="5723438"/>
            <a:ext cx="3008953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zh-CN" altLang="en-US" sz="2000" b="1" dirty="0">
                <a:solidFill>
                  <a:schemeClr val="accent4"/>
                </a:solidFill>
                <a:effectLst/>
                <a:cs typeface="+mn-ea"/>
                <a:sym typeface="+mn-lt"/>
              </a:rPr>
              <a:t>客房清洁质量管理</a:t>
            </a:r>
            <a:r>
              <a:rPr lang="zh-CN" altLang="en-US" sz="2000" b="1" dirty="0">
                <a:solidFill>
                  <a:schemeClr val="accent4"/>
                </a:solidFill>
                <a:cs typeface="+mn-ea"/>
                <a:sym typeface="+mn-lt"/>
              </a:rPr>
              <a:t>	</a:t>
            </a:r>
            <a:endParaRPr lang="zh-CN" altLang="en-US" sz="2000" b="1" dirty="0">
              <a:solidFill>
                <a:schemeClr val="accent4"/>
              </a:solidFill>
              <a:cs typeface="+mn-ea"/>
              <a:sym typeface="+mn-lt"/>
            </a:endParaRPr>
          </a:p>
        </p:txBody>
      </p:sp>
      <p:sp>
        <p:nvSpPr>
          <p:cNvPr id="20" name="等腰三角形 19"/>
          <p:cNvSpPr/>
          <p:nvPr/>
        </p:nvSpPr>
        <p:spPr>
          <a:xfrm rot="5400000">
            <a:off x="874673" y="5779316"/>
            <a:ext cx="500020" cy="349911"/>
          </a:xfrm>
          <a:prstGeom prst="triangle">
            <a:avLst/>
          </a:prstGeom>
          <a:solidFill>
            <a:schemeClr val="tx1">
              <a:lumMod val="50000"/>
              <a:lumOff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TextBox 76"/>
          <p:cNvSpPr txBox="1"/>
          <p:nvPr/>
        </p:nvSpPr>
        <p:spPr>
          <a:xfrm>
            <a:off x="1491540" y="5761542"/>
            <a:ext cx="2794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客房服务质量管理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650"/>
                            </p:stCondLst>
                            <p:childTnLst>
                              <p:par>
                                <p:cTn id="3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15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2" grpId="0" build="p"/>
      <p:bldP spid="12" grpId="1" build="allAtOnce"/>
      <p:bldP spid="15" grpId="0" build="p"/>
      <p:bldP spid="15" grpId="1" build="allAtOnce"/>
      <p:bldP spid="16" grpId="0" bldLvl="0" animBg="1"/>
      <p:bldP spid="17" grpId="0"/>
      <p:bldP spid="18" grpId="0" bldLvl="0" animBg="1"/>
      <p:bldP spid="19" grpId="0"/>
      <p:bldP spid="20" grpId="0" bldLvl="0" animBg="1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606550" y="1269000"/>
          <a:ext cx="8978900" cy="432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54125"/>
                <a:gridCol w="6086475"/>
                <a:gridCol w="16383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序   号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标   准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扣   分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顶撞上级，不服从工作安排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工作时间串岗，擅自离岗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在背后议论他人长短，影响部门团结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不按规定时间签到、签退，仪容仪表不整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请假不打请假条，擅自更换班次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6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无故不参加部门的培训会议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交接班不清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644650" y="1135650"/>
          <a:ext cx="8978900" cy="432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54125"/>
                <a:gridCol w="6086475"/>
                <a:gridCol w="16383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序   号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标   准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扣   分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8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不按规定召开前班后会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9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工作安排不合理，导致工作出现失误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越级上报或越级处理工作当中出现的问题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11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利用职权弄虚作假，包庇他人过失，报复他人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12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在公共区域大声喧哗、争吵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13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发表不利的言论，造成不良后果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14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被上级领导或客人投诉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zh-CN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zh-CN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1647825" y="5514975"/>
            <a:ext cx="8972550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注：每分</a:t>
            </a: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元，连续扣分</a:t>
            </a: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次以上的给予当月工资降级处理。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839523" y="878479"/>
            <a:ext cx="8512955" cy="5101043"/>
            <a:chOff x="1839523" y="574929"/>
            <a:chExt cx="8512955" cy="5101043"/>
          </a:xfrm>
        </p:grpSpPr>
        <p:sp>
          <p:nvSpPr>
            <p:cNvPr id="2" name="文本框 1"/>
            <p:cNvSpPr txBox="1"/>
            <p:nvPr/>
          </p:nvSpPr>
          <p:spPr>
            <a:xfrm>
              <a:off x="1839523" y="2259652"/>
              <a:ext cx="4095749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1. 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眼看到的地方无污迹。</a:t>
              </a:r>
              <a:endPara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2. 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手摸到的地方无灰尘。</a:t>
              </a:r>
              <a:endPara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3. 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设配用品无病毒。</a:t>
              </a:r>
              <a:endPara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4. 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空气清新无异味。</a:t>
              </a:r>
              <a:endPara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5. 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房间卫生要达到以下要求：</a:t>
              </a:r>
              <a:endPara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（</a:t>
              </a:r>
              <a:r>
                <a:rPr lang="en-US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1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）天花板墙角无蜘蛛网。</a:t>
              </a:r>
              <a:endPara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（</a:t>
              </a:r>
              <a:r>
                <a:rPr lang="en-US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2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）地毯（地面）干净无杂物。</a:t>
              </a:r>
              <a:endPara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（</a:t>
              </a:r>
              <a:r>
                <a:rPr lang="en-US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3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）露面整洁无害虫。</a:t>
              </a:r>
              <a:endPara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1839523" y="574929"/>
              <a:ext cx="851295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altLang="zh-CN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【</a:t>
              </a:r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资料链接</a:t>
              </a:r>
              <a:r>
                <a:rPr lang="en-US" altLang="zh-CN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】</a:t>
              </a:r>
              <a:endPara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endParaRPr>
            </a:p>
            <a:p>
              <a:pPr algn="ctr">
                <a:lnSpc>
                  <a:spcPct val="200000"/>
                </a:lnSpc>
              </a:pPr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客房清扫的卫生标准</a:t>
              </a:r>
              <a:endPara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6256729" y="2259652"/>
              <a:ext cx="4095749" cy="3000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（</a:t>
              </a:r>
              <a:r>
                <a:rPr lang="en-US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4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）玻璃、灯具明亮无积尘。</a:t>
              </a:r>
              <a:endPara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（</a:t>
              </a:r>
              <a:r>
                <a:rPr lang="en-US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5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）布草洁白无破烂。</a:t>
              </a:r>
              <a:endPara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（</a:t>
              </a:r>
              <a:r>
                <a:rPr lang="en-US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6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）茶具、杯具消毒无痕迹。</a:t>
              </a:r>
              <a:endPara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（</a:t>
              </a:r>
              <a:r>
                <a:rPr lang="en-US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7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）铜器、银器光亮无锈污。</a:t>
              </a:r>
              <a:endPara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（</a:t>
              </a:r>
              <a:r>
                <a:rPr lang="en-US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8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）家具设备整洁无残缺。</a:t>
              </a:r>
              <a:endPara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（</a:t>
              </a:r>
              <a:r>
                <a:rPr lang="en-US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9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）墙纸干净无污迹。</a:t>
              </a:r>
              <a:endPara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（</a:t>
              </a:r>
              <a:r>
                <a:rPr lang="en-US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10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）卫生间清洁无异味。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308764" y="2016019"/>
            <a:ext cx="3574472" cy="3570940"/>
            <a:chOff x="8289173" y="104214"/>
            <a:chExt cx="3214688" cy="3211513"/>
          </a:xfrm>
        </p:grpSpPr>
        <p:sp>
          <p:nvSpPr>
            <p:cNvPr id="3" name="Freeform 14"/>
            <p:cNvSpPr/>
            <p:nvPr/>
          </p:nvSpPr>
          <p:spPr bwMode="auto">
            <a:xfrm>
              <a:off x="8289173" y="1178952"/>
              <a:ext cx="1606550" cy="2136775"/>
            </a:xfrm>
            <a:custGeom>
              <a:avLst/>
              <a:gdLst>
                <a:gd name="T0" fmla="*/ 287 w 427"/>
                <a:gd name="T1" fmla="*/ 427 h 568"/>
                <a:gd name="T2" fmla="*/ 427 w 427"/>
                <a:gd name="T3" fmla="*/ 287 h 568"/>
                <a:gd name="T4" fmla="*/ 281 w 427"/>
                <a:gd name="T5" fmla="*/ 141 h 568"/>
                <a:gd name="T6" fmla="*/ 140 w 427"/>
                <a:gd name="T7" fmla="*/ 0 h 568"/>
                <a:gd name="T8" fmla="*/ 0 w 427"/>
                <a:gd name="T9" fmla="*/ 141 h 568"/>
                <a:gd name="T10" fmla="*/ 427 w 427"/>
                <a:gd name="T11" fmla="*/ 568 h 568"/>
                <a:gd name="T12" fmla="*/ 287 w 427"/>
                <a:gd name="T13" fmla="*/ 427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7" h="568">
                  <a:moveTo>
                    <a:pt x="287" y="427"/>
                  </a:moveTo>
                  <a:cubicBezTo>
                    <a:pt x="287" y="350"/>
                    <a:pt x="349" y="287"/>
                    <a:pt x="427" y="287"/>
                  </a:cubicBezTo>
                  <a:cubicBezTo>
                    <a:pt x="346" y="287"/>
                    <a:pt x="281" y="221"/>
                    <a:pt x="281" y="141"/>
                  </a:cubicBezTo>
                  <a:cubicBezTo>
                    <a:pt x="281" y="63"/>
                    <a:pt x="218" y="0"/>
                    <a:pt x="140" y="0"/>
                  </a:cubicBezTo>
                  <a:cubicBezTo>
                    <a:pt x="63" y="0"/>
                    <a:pt x="0" y="63"/>
                    <a:pt x="0" y="141"/>
                  </a:cubicBezTo>
                  <a:cubicBezTo>
                    <a:pt x="0" y="376"/>
                    <a:pt x="191" y="568"/>
                    <a:pt x="427" y="568"/>
                  </a:cubicBezTo>
                  <a:cubicBezTo>
                    <a:pt x="349" y="568"/>
                    <a:pt x="287" y="505"/>
                    <a:pt x="287" y="427"/>
                  </a:cubicBezTo>
                  <a:close/>
                </a:path>
              </a:pathLst>
            </a:custGeom>
            <a:solidFill>
              <a:srgbClr val="EEB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17"/>
            <p:cNvSpPr/>
            <p:nvPr/>
          </p:nvSpPr>
          <p:spPr bwMode="auto">
            <a:xfrm>
              <a:off x="8289173" y="104214"/>
              <a:ext cx="2133600" cy="1604963"/>
            </a:xfrm>
            <a:custGeom>
              <a:avLst/>
              <a:gdLst>
                <a:gd name="T0" fmla="*/ 427 w 567"/>
                <a:gd name="T1" fmla="*/ 0 h 427"/>
                <a:gd name="T2" fmla="*/ 0 w 567"/>
                <a:gd name="T3" fmla="*/ 427 h 427"/>
                <a:gd name="T4" fmla="*/ 140 w 567"/>
                <a:gd name="T5" fmla="*/ 286 h 427"/>
                <a:gd name="T6" fmla="*/ 281 w 567"/>
                <a:gd name="T7" fmla="*/ 427 h 427"/>
                <a:gd name="T8" fmla="*/ 427 w 567"/>
                <a:gd name="T9" fmla="*/ 281 h 427"/>
                <a:gd name="T10" fmla="*/ 567 w 567"/>
                <a:gd name="T11" fmla="*/ 140 h 427"/>
                <a:gd name="T12" fmla="*/ 427 w 567"/>
                <a:gd name="T13" fmla="*/ 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7" h="427">
                  <a:moveTo>
                    <a:pt x="427" y="0"/>
                  </a:moveTo>
                  <a:cubicBezTo>
                    <a:pt x="191" y="0"/>
                    <a:pt x="0" y="191"/>
                    <a:pt x="0" y="427"/>
                  </a:cubicBezTo>
                  <a:cubicBezTo>
                    <a:pt x="0" y="349"/>
                    <a:pt x="63" y="286"/>
                    <a:pt x="140" y="286"/>
                  </a:cubicBezTo>
                  <a:cubicBezTo>
                    <a:pt x="218" y="286"/>
                    <a:pt x="281" y="349"/>
                    <a:pt x="281" y="427"/>
                  </a:cubicBezTo>
                  <a:cubicBezTo>
                    <a:pt x="281" y="346"/>
                    <a:pt x="346" y="281"/>
                    <a:pt x="427" y="281"/>
                  </a:cubicBezTo>
                  <a:cubicBezTo>
                    <a:pt x="505" y="281"/>
                    <a:pt x="567" y="218"/>
                    <a:pt x="567" y="140"/>
                  </a:cubicBezTo>
                  <a:cubicBezTo>
                    <a:pt x="567" y="63"/>
                    <a:pt x="505" y="0"/>
                    <a:pt x="427" y="0"/>
                  </a:cubicBezTo>
                  <a:close/>
                </a:path>
              </a:pathLst>
            </a:custGeom>
            <a:solidFill>
              <a:srgbClr val="A96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19"/>
            <p:cNvSpPr/>
            <p:nvPr/>
          </p:nvSpPr>
          <p:spPr bwMode="auto">
            <a:xfrm>
              <a:off x="9895723" y="104214"/>
              <a:ext cx="1608138" cy="2132013"/>
            </a:xfrm>
            <a:custGeom>
              <a:avLst/>
              <a:gdLst>
                <a:gd name="T0" fmla="*/ 0 w 427"/>
                <a:gd name="T1" fmla="*/ 0 h 567"/>
                <a:gd name="T2" fmla="*/ 140 w 427"/>
                <a:gd name="T3" fmla="*/ 140 h 567"/>
                <a:gd name="T4" fmla="*/ 0 w 427"/>
                <a:gd name="T5" fmla="*/ 281 h 567"/>
                <a:gd name="T6" fmla="*/ 146 w 427"/>
                <a:gd name="T7" fmla="*/ 427 h 567"/>
                <a:gd name="T8" fmla="*/ 287 w 427"/>
                <a:gd name="T9" fmla="*/ 567 h 567"/>
                <a:gd name="T10" fmla="*/ 427 w 427"/>
                <a:gd name="T11" fmla="*/ 427 h 567"/>
                <a:gd name="T12" fmla="*/ 0 w 427"/>
                <a:gd name="T13" fmla="*/ 0 h 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7" h="567">
                  <a:moveTo>
                    <a:pt x="0" y="0"/>
                  </a:moveTo>
                  <a:cubicBezTo>
                    <a:pt x="78" y="0"/>
                    <a:pt x="140" y="63"/>
                    <a:pt x="140" y="140"/>
                  </a:cubicBezTo>
                  <a:cubicBezTo>
                    <a:pt x="140" y="218"/>
                    <a:pt x="78" y="281"/>
                    <a:pt x="0" y="281"/>
                  </a:cubicBezTo>
                  <a:cubicBezTo>
                    <a:pt x="81" y="281"/>
                    <a:pt x="146" y="346"/>
                    <a:pt x="146" y="427"/>
                  </a:cubicBezTo>
                  <a:cubicBezTo>
                    <a:pt x="146" y="504"/>
                    <a:pt x="209" y="567"/>
                    <a:pt x="287" y="567"/>
                  </a:cubicBezTo>
                  <a:cubicBezTo>
                    <a:pt x="364" y="567"/>
                    <a:pt x="427" y="504"/>
                    <a:pt x="427" y="427"/>
                  </a:cubicBezTo>
                  <a:cubicBezTo>
                    <a:pt x="427" y="191"/>
                    <a:pt x="236" y="0"/>
                    <a:pt x="0" y="0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22"/>
            <p:cNvSpPr/>
            <p:nvPr/>
          </p:nvSpPr>
          <p:spPr bwMode="auto">
            <a:xfrm>
              <a:off x="9370261" y="1709177"/>
              <a:ext cx="2133600" cy="1606550"/>
            </a:xfrm>
            <a:custGeom>
              <a:avLst/>
              <a:gdLst>
                <a:gd name="T0" fmla="*/ 427 w 567"/>
                <a:gd name="T1" fmla="*/ 140 h 427"/>
                <a:gd name="T2" fmla="*/ 286 w 567"/>
                <a:gd name="T3" fmla="*/ 0 h 427"/>
                <a:gd name="T4" fmla="*/ 140 w 567"/>
                <a:gd name="T5" fmla="*/ 146 h 427"/>
                <a:gd name="T6" fmla="*/ 0 w 567"/>
                <a:gd name="T7" fmla="*/ 286 h 427"/>
                <a:gd name="T8" fmla="*/ 140 w 567"/>
                <a:gd name="T9" fmla="*/ 427 h 427"/>
                <a:gd name="T10" fmla="*/ 567 w 567"/>
                <a:gd name="T11" fmla="*/ 0 h 427"/>
                <a:gd name="T12" fmla="*/ 427 w 567"/>
                <a:gd name="T13" fmla="*/ 14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7" h="427">
                  <a:moveTo>
                    <a:pt x="427" y="140"/>
                  </a:moveTo>
                  <a:cubicBezTo>
                    <a:pt x="349" y="140"/>
                    <a:pt x="286" y="77"/>
                    <a:pt x="286" y="0"/>
                  </a:cubicBezTo>
                  <a:cubicBezTo>
                    <a:pt x="286" y="80"/>
                    <a:pt x="221" y="146"/>
                    <a:pt x="140" y="146"/>
                  </a:cubicBezTo>
                  <a:cubicBezTo>
                    <a:pt x="62" y="146"/>
                    <a:pt x="0" y="209"/>
                    <a:pt x="0" y="286"/>
                  </a:cubicBezTo>
                  <a:cubicBezTo>
                    <a:pt x="0" y="364"/>
                    <a:pt x="62" y="427"/>
                    <a:pt x="140" y="427"/>
                  </a:cubicBezTo>
                  <a:cubicBezTo>
                    <a:pt x="376" y="427"/>
                    <a:pt x="567" y="235"/>
                    <a:pt x="567" y="0"/>
                  </a:cubicBezTo>
                  <a:cubicBezTo>
                    <a:pt x="567" y="77"/>
                    <a:pt x="504" y="140"/>
                    <a:pt x="427" y="140"/>
                  </a:cubicBezTo>
                  <a:close/>
                </a:path>
              </a:pathLst>
            </a:custGeom>
            <a:solidFill>
              <a:srgbClr val="E6A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8" name="TextBox 1"/>
          <p:cNvSpPr txBox="1"/>
          <p:nvPr/>
        </p:nvSpPr>
        <p:spPr>
          <a:xfrm>
            <a:off x="5752338" y="2191288"/>
            <a:ext cx="76976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STEP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sz="3200" dirty="0" smtClean="0">
                <a:solidFill>
                  <a:schemeClr val="bg1"/>
                </a:solidFill>
                <a:latin typeface="Impact" panose="020B0806030902050204" pitchFamily="34" charset="0"/>
              </a:rPr>
              <a:t>01</a:t>
            </a:r>
            <a:endParaRPr lang="zh-CN" altLang="en-US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9" name="TextBox 91"/>
          <p:cNvSpPr txBox="1"/>
          <p:nvPr/>
        </p:nvSpPr>
        <p:spPr>
          <a:xfrm>
            <a:off x="5808610" y="4598953"/>
            <a:ext cx="76976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STEP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sz="3200" dirty="0" smtClean="0">
                <a:solidFill>
                  <a:schemeClr val="bg1"/>
                </a:solidFill>
                <a:latin typeface="Impact" panose="020B0806030902050204" pitchFamily="34" charset="0"/>
              </a:rPr>
              <a:t>03</a:t>
            </a:r>
            <a:endParaRPr lang="zh-CN" altLang="en-US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10" name="TextBox 92"/>
          <p:cNvSpPr txBox="1"/>
          <p:nvPr/>
        </p:nvSpPr>
        <p:spPr>
          <a:xfrm>
            <a:off x="4487796" y="3323678"/>
            <a:ext cx="76976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STEP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sz="3200" dirty="0" smtClean="0">
                <a:solidFill>
                  <a:schemeClr val="bg1"/>
                </a:solidFill>
                <a:latin typeface="Impact" panose="020B0806030902050204" pitchFamily="34" charset="0"/>
              </a:rPr>
              <a:t>04</a:t>
            </a:r>
            <a:endParaRPr lang="zh-CN" altLang="en-US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11" name="TextBox 93"/>
          <p:cNvSpPr txBox="1"/>
          <p:nvPr/>
        </p:nvSpPr>
        <p:spPr>
          <a:xfrm>
            <a:off x="7037536" y="3323678"/>
            <a:ext cx="76976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STEP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sz="3200" dirty="0" smtClean="0">
                <a:solidFill>
                  <a:schemeClr val="bg1"/>
                </a:solidFill>
                <a:latin typeface="Impact" panose="020B0806030902050204" pitchFamily="34" charset="0"/>
              </a:rPr>
              <a:t>02</a:t>
            </a:r>
            <a:endParaRPr lang="zh-CN" altLang="en-US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13" name="TextBox 49"/>
          <p:cNvSpPr txBox="1"/>
          <p:nvPr/>
        </p:nvSpPr>
        <p:spPr>
          <a:xfrm>
            <a:off x="389027" y="2191288"/>
            <a:ext cx="3878517" cy="153272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强化员工卫生质量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意识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首先，要求参与清洁的服务人员有良好的卫生意识；其次，要不断提高客房员工对星级酒店卫生标准的认识。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15" name="TextBox 49"/>
          <p:cNvSpPr txBox="1"/>
          <p:nvPr/>
        </p:nvSpPr>
        <p:spPr>
          <a:xfrm>
            <a:off x="166990" y="4365971"/>
            <a:ext cx="4141774" cy="153272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严格考核制度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对员工的工作表现及实绩进行评定，考核应严格参照标准，必须依据“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100-1=0”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的原则，客观公正，公开结果。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17" name="TextBox 49"/>
          <p:cNvSpPr txBox="1"/>
          <p:nvPr/>
        </p:nvSpPr>
        <p:spPr>
          <a:xfrm>
            <a:off x="7965675" y="2254918"/>
            <a:ext cx="3692925" cy="153272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明确清洁卫生操作程序和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标准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程序符合“方便客人、方便操作、方便管理”的原则；标准包括视觉标准和生化标准。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19" name="TextBox 49"/>
          <p:cNvSpPr txBox="1"/>
          <p:nvPr/>
        </p:nvSpPr>
        <p:spPr>
          <a:xfrm>
            <a:off x="7965675" y="4365971"/>
            <a:ext cx="3616726" cy="117262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严格逐级检查制度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服务员自查；领班全面检查；主管或大堂副理抽查。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131085" y="1070558"/>
            <a:ext cx="5929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一、客房清洁质量管理的方法和要求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19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298679" y="2171800"/>
            <a:ext cx="3716900" cy="3716900"/>
          </a:xfrm>
          <a:prstGeom prst="ellipse">
            <a:avLst/>
          </a:prstGeom>
          <a:solidFill>
            <a:schemeClr val="bg1"/>
          </a:solidFill>
          <a:ln>
            <a:solidFill>
              <a:srgbClr val="F2D1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726415" y="3588529"/>
            <a:ext cx="3420000" cy="540000"/>
          </a:xfrm>
          <a:prstGeom prst="rect">
            <a:avLst/>
          </a:prstGeom>
          <a:solidFill>
            <a:srgbClr val="BA76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</a:rPr>
              <a:t>严格落实逐级检查制度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167843" y="3568194"/>
            <a:ext cx="3420000" cy="540000"/>
          </a:xfrm>
          <a:prstGeom prst="rect">
            <a:avLst/>
          </a:prstGeom>
          <a:solidFill>
            <a:srgbClr val="E5A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</a:rPr>
              <a:t>对客房清洁保养检查的方法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4049713" y="2461834"/>
            <a:ext cx="4108450" cy="3149600"/>
            <a:chOff x="2551" y="1167"/>
            <a:chExt cx="2588" cy="1984"/>
          </a:xfrm>
        </p:grpSpPr>
        <p:sp>
          <p:nvSpPr>
            <p:cNvPr id="6" name="Freeform 6"/>
            <p:cNvSpPr/>
            <p:nvPr/>
          </p:nvSpPr>
          <p:spPr bwMode="auto">
            <a:xfrm>
              <a:off x="3186" y="2160"/>
              <a:ext cx="787" cy="256"/>
            </a:xfrm>
            <a:custGeom>
              <a:avLst/>
              <a:gdLst>
                <a:gd name="T0" fmla="*/ 280 w 580"/>
                <a:gd name="T1" fmla="*/ 189 h 189"/>
                <a:gd name="T2" fmla="*/ 280 w 580"/>
                <a:gd name="T3" fmla="*/ 32 h 189"/>
                <a:gd name="T4" fmla="*/ 564 w 580"/>
                <a:gd name="T5" fmla="*/ 32 h 189"/>
                <a:gd name="T6" fmla="*/ 580 w 580"/>
                <a:gd name="T7" fmla="*/ 16 h 189"/>
                <a:gd name="T8" fmla="*/ 580 w 580"/>
                <a:gd name="T9" fmla="*/ 11 h 189"/>
                <a:gd name="T10" fmla="*/ 564 w 580"/>
                <a:gd name="T11" fmla="*/ 0 h 189"/>
                <a:gd name="T12" fmla="*/ 267 w 580"/>
                <a:gd name="T13" fmla="*/ 0 h 189"/>
                <a:gd name="T14" fmla="*/ 241 w 580"/>
                <a:gd name="T15" fmla="*/ 0 h 189"/>
                <a:gd name="T16" fmla="*/ 11 w 580"/>
                <a:gd name="T17" fmla="*/ 0 h 189"/>
                <a:gd name="T18" fmla="*/ 0 w 580"/>
                <a:gd name="T19" fmla="*/ 11 h 189"/>
                <a:gd name="T20" fmla="*/ 0 w 580"/>
                <a:gd name="T21" fmla="*/ 16 h 189"/>
                <a:gd name="T22" fmla="*/ 11 w 580"/>
                <a:gd name="T23" fmla="*/ 32 h 189"/>
                <a:gd name="T24" fmla="*/ 252 w 580"/>
                <a:gd name="T25" fmla="*/ 32 h 189"/>
                <a:gd name="T26" fmla="*/ 252 w 580"/>
                <a:gd name="T27" fmla="*/ 185 h 189"/>
                <a:gd name="T28" fmla="*/ 280 w 580"/>
                <a:gd name="T29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0" h="189">
                  <a:moveTo>
                    <a:pt x="280" y="189"/>
                  </a:moveTo>
                  <a:cubicBezTo>
                    <a:pt x="280" y="32"/>
                    <a:pt x="280" y="32"/>
                    <a:pt x="280" y="32"/>
                  </a:cubicBezTo>
                  <a:cubicBezTo>
                    <a:pt x="564" y="32"/>
                    <a:pt x="564" y="32"/>
                    <a:pt x="564" y="32"/>
                  </a:cubicBezTo>
                  <a:cubicBezTo>
                    <a:pt x="570" y="32"/>
                    <a:pt x="580" y="22"/>
                    <a:pt x="580" y="16"/>
                  </a:cubicBezTo>
                  <a:cubicBezTo>
                    <a:pt x="580" y="11"/>
                    <a:pt x="580" y="11"/>
                    <a:pt x="580" y="11"/>
                  </a:cubicBezTo>
                  <a:cubicBezTo>
                    <a:pt x="580" y="5"/>
                    <a:pt x="570" y="0"/>
                    <a:pt x="564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41" y="0"/>
                    <a:pt x="241" y="0"/>
                    <a:pt x="24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22"/>
                    <a:pt x="5" y="32"/>
                    <a:pt x="11" y="32"/>
                  </a:cubicBezTo>
                  <a:cubicBezTo>
                    <a:pt x="252" y="32"/>
                    <a:pt x="252" y="32"/>
                    <a:pt x="252" y="32"/>
                  </a:cubicBezTo>
                  <a:cubicBezTo>
                    <a:pt x="252" y="185"/>
                    <a:pt x="252" y="185"/>
                    <a:pt x="252" y="185"/>
                  </a:cubicBezTo>
                  <a:cubicBezTo>
                    <a:pt x="252" y="186"/>
                    <a:pt x="268" y="188"/>
                    <a:pt x="280" y="189"/>
                  </a:cubicBezTo>
                  <a:close/>
                </a:path>
              </a:pathLst>
            </a:custGeom>
            <a:solidFill>
              <a:srgbClr val="744A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7"/>
            <p:cNvSpPr/>
            <p:nvPr/>
          </p:nvSpPr>
          <p:spPr bwMode="auto">
            <a:xfrm>
              <a:off x="3588" y="1182"/>
              <a:ext cx="184" cy="115"/>
            </a:xfrm>
            <a:custGeom>
              <a:avLst/>
              <a:gdLst>
                <a:gd name="T0" fmla="*/ 40 w 136"/>
                <a:gd name="T1" fmla="*/ 60 h 85"/>
                <a:gd name="T2" fmla="*/ 136 w 136"/>
                <a:gd name="T3" fmla="*/ 60 h 85"/>
                <a:gd name="T4" fmla="*/ 65 w 136"/>
                <a:gd name="T5" fmla="*/ 19 h 85"/>
                <a:gd name="T6" fmla="*/ 0 w 136"/>
                <a:gd name="T7" fmla="*/ 2 h 85"/>
                <a:gd name="T8" fmla="*/ 0 w 136"/>
                <a:gd name="T9" fmla="*/ 52 h 85"/>
                <a:gd name="T10" fmla="*/ 40 w 136"/>
                <a:gd name="T11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85">
                  <a:moveTo>
                    <a:pt x="40" y="60"/>
                  </a:moveTo>
                  <a:cubicBezTo>
                    <a:pt x="55" y="85"/>
                    <a:pt x="136" y="60"/>
                    <a:pt x="136" y="60"/>
                  </a:cubicBezTo>
                  <a:cubicBezTo>
                    <a:pt x="94" y="58"/>
                    <a:pt x="60" y="38"/>
                    <a:pt x="65" y="19"/>
                  </a:cubicBezTo>
                  <a:cubicBezTo>
                    <a:pt x="70" y="0"/>
                    <a:pt x="0" y="2"/>
                    <a:pt x="0" y="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25" y="36"/>
                    <a:pt x="40" y="60"/>
                  </a:cubicBezTo>
                  <a:close/>
                </a:path>
              </a:pathLst>
            </a:custGeom>
            <a:solidFill>
              <a:srgbClr val="744A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8"/>
            <p:cNvSpPr/>
            <p:nvPr/>
          </p:nvSpPr>
          <p:spPr bwMode="auto">
            <a:xfrm>
              <a:off x="4418" y="1422"/>
              <a:ext cx="196" cy="115"/>
            </a:xfrm>
            <a:custGeom>
              <a:avLst/>
              <a:gdLst>
                <a:gd name="T0" fmla="*/ 46 w 145"/>
                <a:gd name="T1" fmla="*/ 60 h 85"/>
                <a:gd name="T2" fmla="*/ 145 w 145"/>
                <a:gd name="T3" fmla="*/ 60 h 85"/>
                <a:gd name="T4" fmla="*/ 69 w 145"/>
                <a:gd name="T5" fmla="*/ 19 h 85"/>
                <a:gd name="T6" fmla="*/ 0 w 145"/>
                <a:gd name="T7" fmla="*/ 2 h 85"/>
                <a:gd name="T8" fmla="*/ 0 w 145"/>
                <a:gd name="T9" fmla="*/ 52 h 85"/>
                <a:gd name="T10" fmla="*/ 46 w 145"/>
                <a:gd name="T11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85">
                  <a:moveTo>
                    <a:pt x="46" y="60"/>
                  </a:moveTo>
                  <a:cubicBezTo>
                    <a:pt x="61" y="85"/>
                    <a:pt x="145" y="60"/>
                    <a:pt x="145" y="60"/>
                  </a:cubicBezTo>
                  <a:cubicBezTo>
                    <a:pt x="103" y="58"/>
                    <a:pt x="64" y="38"/>
                    <a:pt x="69" y="19"/>
                  </a:cubicBezTo>
                  <a:cubicBezTo>
                    <a:pt x="75" y="0"/>
                    <a:pt x="0" y="2"/>
                    <a:pt x="0" y="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31" y="36"/>
                    <a:pt x="46" y="60"/>
                  </a:cubicBezTo>
                  <a:close/>
                </a:path>
              </a:pathLst>
            </a:custGeom>
            <a:solidFill>
              <a:srgbClr val="744A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9"/>
            <p:cNvSpPr/>
            <p:nvPr/>
          </p:nvSpPr>
          <p:spPr bwMode="auto">
            <a:xfrm>
              <a:off x="4033" y="2306"/>
              <a:ext cx="678" cy="196"/>
            </a:xfrm>
            <a:custGeom>
              <a:avLst/>
              <a:gdLst>
                <a:gd name="T0" fmla="*/ 268 w 500"/>
                <a:gd name="T1" fmla="*/ 143 h 145"/>
                <a:gd name="T2" fmla="*/ 268 w 500"/>
                <a:gd name="T3" fmla="*/ 32 h 145"/>
                <a:gd name="T4" fmla="*/ 487 w 500"/>
                <a:gd name="T5" fmla="*/ 32 h 145"/>
                <a:gd name="T6" fmla="*/ 500 w 500"/>
                <a:gd name="T7" fmla="*/ 15 h 145"/>
                <a:gd name="T8" fmla="*/ 500 w 500"/>
                <a:gd name="T9" fmla="*/ 9 h 145"/>
                <a:gd name="T10" fmla="*/ 487 w 500"/>
                <a:gd name="T11" fmla="*/ 0 h 145"/>
                <a:gd name="T12" fmla="*/ 14 w 500"/>
                <a:gd name="T13" fmla="*/ 0 h 145"/>
                <a:gd name="T14" fmla="*/ 0 w 500"/>
                <a:gd name="T15" fmla="*/ 9 h 145"/>
                <a:gd name="T16" fmla="*/ 0 w 500"/>
                <a:gd name="T17" fmla="*/ 15 h 145"/>
                <a:gd name="T18" fmla="*/ 14 w 500"/>
                <a:gd name="T19" fmla="*/ 32 h 145"/>
                <a:gd name="T20" fmla="*/ 252 w 500"/>
                <a:gd name="T21" fmla="*/ 32 h 145"/>
                <a:gd name="T22" fmla="*/ 252 w 500"/>
                <a:gd name="T23" fmla="*/ 145 h 145"/>
                <a:gd name="T24" fmla="*/ 268 w 500"/>
                <a:gd name="T25" fmla="*/ 14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0" h="145">
                  <a:moveTo>
                    <a:pt x="268" y="143"/>
                  </a:moveTo>
                  <a:cubicBezTo>
                    <a:pt x="268" y="32"/>
                    <a:pt x="268" y="32"/>
                    <a:pt x="268" y="32"/>
                  </a:cubicBezTo>
                  <a:cubicBezTo>
                    <a:pt x="487" y="32"/>
                    <a:pt x="487" y="32"/>
                    <a:pt x="487" y="32"/>
                  </a:cubicBezTo>
                  <a:cubicBezTo>
                    <a:pt x="493" y="32"/>
                    <a:pt x="500" y="21"/>
                    <a:pt x="500" y="15"/>
                  </a:cubicBezTo>
                  <a:cubicBezTo>
                    <a:pt x="500" y="9"/>
                    <a:pt x="500" y="9"/>
                    <a:pt x="500" y="9"/>
                  </a:cubicBezTo>
                  <a:cubicBezTo>
                    <a:pt x="500" y="4"/>
                    <a:pt x="493" y="0"/>
                    <a:pt x="48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8" y="0"/>
                    <a:pt x="0" y="4"/>
                    <a:pt x="0" y="9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21"/>
                    <a:pt x="8" y="32"/>
                    <a:pt x="14" y="32"/>
                  </a:cubicBezTo>
                  <a:cubicBezTo>
                    <a:pt x="252" y="32"/>
                    <a:pt x="252" y="32"/>
                    <a:pt x="252" y="32"/>
                  </a:cubicBezTo>
                  <a:cubicBezTo>
                    <a:pt x="252" y="145"/>
                    <a:pt x="252" y="145"/>
                    <a:pt x="252" y="145"/>
                  </a:cubicBezTo>
                  <a:cubicBezTo>
                    <a:pt x="268" y="144"/>
                    <a:pt x="268" y="144"/>
                    <a:pt x="268" y="143"/>
                  </a:cubicBezTo>
                  <a:close/>
                </a:path>
              </a:pathLst>
            </a:custGeom>
            <a:solidFill>
              <a:srgbClr val="744A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10"/>
            <p:cNvSpPr/>
            <p:nvPr/>
          </p:nvSpPr>
          <p:spPr bwMode="auto">
            <a:xfrm>
              <a:off x="4035" y="1611"/>
              <a:ext cx="679" cy="43"/>
            </a:xfrm>
            <a:custGeom>
              <a:avLst/>
              <a:gdLst>
                <a:gd name="T0" fmla="*/ 485 w 500"/>
                <a:gd name="T1" fmla="*/ 0 h 32"/>
                <a:gd name="T2" fmla="*/ 12 w 500"/>
                <a:gd name="T3" fmla="*/ 0 h 32"/>
                <a:gd name="T4" fmla="*/ 0 w 500"/>
                <a:gd name="T5" fmla="*/ 8 h 32"/>
                <a:gd name="T6" fmla="*/ 0 w 500"/>
                <a:gd name="T7" fmla="*/ 13 h 32"/>
                <a:gd name="T8" fmla="*/ 12 w 500"/>
                <a:gd name="T9" fmla="*/ 31 h 32"/>
                <a:gd name="T10" fmla="*/ 250 w 500"/>
                <a:gd name="T11" fmla="*/ 31 h 32"/>
                <a:gd name="T12" fmla="*/ 250 w 500"/>
                <a:gd name="T13" fmla="*/ 32 h 32"/>
                <a:gd name="T14" fmla="*/ 255 w 500"/>
                <a:gd name="T15" fmla="*/ 31 h 32"/>
                <a:gd name="T16" fmla="*/ 265 w 500"/>
                <a:gd name="T17" fmla="*/ 32 h 32"/>
                <a:gd name="T18" fmla="*/ 265 w 500"/>
                <a:gd name="T19" fmla="*/ 31 h 32"/>
                <a:gd name="T20" fmla="*/ 485 w 500"/>
                <a:gd name="T21" fmla="*/ 31 h 32"/>
                <a:gd name="T22" fmla="*/ 500 w 500"/>
                <a:gd name="T23" fmla="*/ 13 h 32"/>
                <a:gd name="T24" fmla="*/ 500 w 500"/>
                <a:gd name="T25" fmla="*/ 8 h 32"/>
                <a:gd name="T26" fmla="*/ 485 w 500"/>
                <a:gd name="T2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0" h="32">
                  <a:moveTo>
                    <a:pt x="485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2"/>
                    <a:pt x="0" y="8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9"/>
                    <a:pt x="6" y="31"/>
                    <a:pt x="12" y="31"/>
                  </a:cubicBezTo>
                  <a:cubicBezTo>
                    <a:pt x="250" y="31"/>
                    <a:pt x="250" y="31"/>
                    <a:pt x="250" y="31"/>
                  </a:cubicBezTo>
                  <a:cubicBezTo>
                    <a:pt x="250" y="32"/>
                    <a:pt x="250" y="32"/>
                    <a:pt x="250" y="32"/>
                  </a:cubicBezTo>
                  <a:cubicBezTo>
                    <a:pt x="252" y="32"/>
                    <a:pt x="253" y="31"/>
                    <a:pt x="255" y="31"/>
                  </a:cubicBezTo>
                  <a:cubicBezTo>
                    <a:pt x="259" y="31"/>
                    <a:pt x="262" y="32"/>
                    <a:pt x="265" y="32"/>
                  </a:cubicBezTo>
                  <a:cubicBezTo>
                    <a:pt x="265" y="31"/>
                    <a:pt x="265" y="31"/>
                    <a:pt x="265" y="31"/>
                  </a:cubicBezTo>
                  <a:cubicBezTo>
                    <a:pt x="485" y="31"/>
                    <a:pt x="485" y="31"/>
                    <a:pt x="485" y="31"/>
                  </a:cubicBezTo>
                  <a:cubicBezTo>
                    <a:pt x="491" y="31"/>
                    <a:pt x="500" y="19"/>
                    <a:pt x="500" y="13"/>
                  </a:cubicBezTo>
                  <a:cubicBezTo>
                    <a:pt x="500" y="8"/>
                    <a:pt x="500" y="8"/>
                    <a:pt x="500" y="8"/>
                  </a:cubicBezTo>
                  <a:cubicBezTo>
                    <a:pt x="500" y="2"/>
                    <a:pt x="491" y="0"/>
                    <a:pt x="485" y="0"/>
                  </a:cubicBezTo>
                  <a:close/>
                </a:path>
              </a:pathLst>
            </a:custGeom>
            <a:solidFill>
              <a:srgbClr val="744A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1"/>
            <p:cNvSpPr/>
            <p:nvPr/>
          </p:nvSpPr>
          <p:spPr bwMode="auto">
            <a:xfrm>
              <a:off x="3856" y="1694"/>
              <a:ext cx="845" cy="574"/>
            </a:xfrm>
            <a:custGeom>
              <a:avLst/>
              <a:gdLst>
                <a:gd name="T0" fmla="*/ 623 w 623"/>
                <a:gd name="T1" fmla="*/ 424 h 424"/>
                <a:gd name="T2" fmla="*/ 623 w 623"/>
                <a:gd name="T3" fmla="*/ 0 h 424"/>
                <a:gd name="T4" fmla="*/ 148 w 623"/>
                <a:gd name="T5" fmla="*/ 0 h 424"/>
                <a:gd name="T6" fmla="*/ 148 w 623"/>
                <a:gd name="T7" fmla="*/ 424 h 424"/>
                <a:gd name="T8" fmla="*/ 623 w 623"/>
                <a:gd name="T9" fmla="*/ 424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3" h="424">
                  <a:moveTo>
                    <a:pt x="623" y="424"/>
                  </a:moveTo>
                  <a:cubicBezTo>
                    <a:pt x="623" y="424"/>
                    <a:pt x="527" y="280"/>
                    <a:pt x="623" y="0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148" y="0"/>
                    <a:pt x="0" y="156"/>
                    <a:pt x="148" y="424"/>
                  </a:cubicBezTo>
                  <a:lnTo>
                    <a:pt x="623" y="424"/>
                  </a:lnTo>
                  <a:close/>
                </a:path>
              </a:pathLst>
            </a:custGeom>
            <a:solidFill>
              <a:srgbClr val="E5A1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12"/>
            <p:cNvSpPr/>
            <p:nvPr/>
          </p:nvSpPr>
          <p:spPr bwMode="auto">
            <a:xfrm>
              <a:off x="2986" y="1440"/>
              <a:ext cx="931" cy="655"/>
            </a:xfrm>
            <a:custGeom>
              <a:avLst/>
              <a:gdLst>
                <a:gd name="T0" fmla="*/ 687 w 687"/>
                <a:gd name="T1" fmla="*/ 484 h 484"/>
                <a:gd name="T2" fmla="*/ 687 w 687"/>
                <a:gd name="T3" fmla="*/ 0 h 484"/>
                <a:gd name="T4" fmla="*/ 164 w 687"/>
                <a:gd name="T5" fmla="*/ 0 h 484"/>
                <a:gd name="T6" fmla="*/ 164 w 687"/>
                <a:gd name="T7" fmla="*/ 484 h 484"/>
                <a:gd name="T8" fmla="*/ 687 w 687"/>
                <a:gd name="T9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7" h="484">
                  <a:moveTo>
                    <a:pt x="687" y="484"/>
                  </a:moveTo>
                  <a:cubicBezTo>
                    <a:pt x="687" y="484"/>
                    <a:pt x="582" y="328"/>
                    <a:pt x="687" y="0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4" y="0"/>
                    <a:pt x="0" y="172"/>
                    <a:pt x="164" y="484"/>
                  </a:cubicBezTo>
                  <a:lnTo>
                    <a:pt x="687" y="484"/>
                  </a:lnTo>
                  <a:close/>
                </a:path>
              </a:pathLst>
            </a:custGeom>
            <a:solidFill>
              <a:srgbClr val="BA76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13"/>
            <p:cNvSpPr>
              <a:spLocks noEditPoints="1"/>
            </p:cNvSpPr>
            <p:nvPr/>
          </p:nvSpPr>
          <p:spPr bwMode="auto">
            <a:xfrm>
              <a:off x="2744" y="2184"/>
              <a:ext cx="2256" cy="785"/>
            </a:xfrm>
            <a:custGeom>
              <a:avLst/>
              <a:gdLst>
                <a:gd name="T0" fmla="*/ 548 w 1663"/>
                <a:gd name="T1" fmla="*/ 527 h 580"/>
                <a:gd name="T2" fmla="*/ 659 w 1663"/>
                <a:gd name="T3" fmla="*/ 561 h 580"/>
                <a:gd name="T4" fmla="*/ 721 w 1663"/>
                <a:gd name="T5" fmla="*/ 580 h 580"/>
                <a:gd name="T6" fmla="*/ 782 w 1663"/>
                <a:gd name="T7" fmla="*/ 561 h 580"/>
                <a:gd name="T8" fmla="*/ 893 w 1663"/>
                <a:gd name="T9" fmla="*/ 527 h 580"/>
                <a:gd name="T10" fmla="*/ 1004 w 1663"/>
                <a:gd name="T11" fmla="*/ 561 h 580"/>
                <a:gd name="T12" fmla="*/ 1065 w 1663"/>
                <a:gd name="T13" fmla="*/ 580 h 580"/>
                <a:gd name="T14" fmla="*/ 1127 w 1663"/>
                <a:gd name="T15" fmla="*/ 561 h 580"/>
                <a:gd name="T16" fmla="*/ 1237 w 1663"/>
                <a:gd name="T17" fmla="*/ 527 h 580"/>
                <a:gd name="T18" fmla="*/ 1348 w 1663"/>
                <a:gd name="T19" fmla="*/ 561 h 580"/>
                <a:gd name="T20" fmla="*/ 1410 w 1663"/>
                <a:gd name="T21" fmla="*/ 580 h 580"/>
                <a:gd name="T22" fmla="*/ 1428 w 1663"/>
                <a:gd name="T23" fmla="*/ 579 h 580"/>
                <a:gd name="T24" fmla="*/ 1571 w 1663"/>
                <a:gd name="T25" fmla="*/ 302 h 580"/>
                <a:gd name="T26" fmla="*/ 1606 w 1663"/>
                <a:gd name="T27" fmla="*/ 296 h 580"/>
                <a:gd name="T28" fmla="*/ 1663 w 1663"/>
                <a:gd name="T29" fmla="*/ 189 h 580"/>
                <a:gd name="T30" fmla="*/ 1114 w 1663"/>
                <a:gd name="T31" fmla="*/ 260 h 580"/>
                <a:gd name="T32" fmla="*/ 73 w 1663"/>
                <a:gd name="T33" fmla="*/ 103 h 580"/>
                <a:gd name="T34" fmla="*/ 37 w 1663"/>
                <a:gd name="T35" fmla="*/ 0 h 580"/>
                <a:gd name="T36" fmla="*/ 13 w 1663"/>
                <a:gd name="T37" fmla="*/ 63 h 580"/>
                <a:gd name="T38" fmla="*/ 400 w 1663"/>
                <a:gd name="T39" fmla="*/ 578 h 580"/>
                <a:gd name="T40" fmla="*/ 438 w 1663"/>
                <a:gd name="T41" fmla="*/ 561 h 580"/>
                <a:gd name="T42" fmla="*/ 548 w 1663"/>
                <a:gd name="T43" fmla="*/ 527 h 580"/>
                <a:gd name="T44" fmla="*/ 1300 w 1663"/>
                <a:gd name="T45" fmla="*/ 382 h 580"/>
                <a:gd name="T46" fmla="*/ 1353 w 1663"/>
                <a:gd name="T47" fmla="*/ 434 h 580"/>
                <a:gd name="T48" fmla="*/ 1300 w 1663"/>
                <a:gd name="T49" fmla="*/ 487 h 580"/>
                <a:gd name="T50" fmla="*/ 1248 w 1663"/>
                <a:gd name="T51" fmla="*/ 434 h 580"/>
                <a:gd name="T52" fmla="*/ 1300 w 1663"/>
                <a:gd name="T53" fmla="*/ 382 h 580"/>
                <a:gd name="T54" fmla="*/ 1122 w 1663"/>
                <a:gd name="T55" fmla="*/ 382 h 580"/>
                <a:gd name="T56" fmla="*/ 1175 w 1663"/>
                <a:gd name="T57" fmla="*/ 434 h 580"/>
                <a:gd name="T58" fmla="*/ 1122 w 1663"/>
                <a:gd name="T59" fmla="*/ 487 h 580"/>
                <a:gd name="T60" fmla="*/ 1070 w 1663"/>
                <a:gd name="T61" fmla="*/ 434 h 580"/>
                <a:gd name="T62" fmla="*/ 1122 w 1663"/>
                <a:gd name="T63" fmla="*/ 382 h 580"/>
                <a:gd name="T64" fmla="*/ 944 w 1663"/>
                <a:gd name="T65" fmla="*/ 382 h 580"/>
                <a:gd name="T66" fmla="*/ 997 w 1663"/>
                <a:gd name="T67" fmla="*/ 434 h 580"/>
                <a:gd name="T68" fmla="*/ 944 w 1663"/>
                <a:gd name="T69" fmla="*/ 487 h 580"/>
                <a:gd name="T70" fmla="*/ 892 w 1663"/>
                <a:gd name="T71" fmla="*/ 434 h 580"/>
                <a:gd name="T72" fmla="*/ 944 w 1663"/>
                <a:gd name="T73" fmla="*/ 382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663" h="580">
                  <a:moveTo>
                    <a:pt x="548" y="527"/>
                  </a:moveTo>
                  <a:cubicBezTo>
                    <a:pt x="605" y="527"/>
                    <a:pt x="635" y="546"/>
                    <a:pt x="659" y="561"/>
                  </a:cubicBezTo>
                  <a:cubicBezTo>
                    <a:pt x="679" y="573"/>
                    <a:pt x="691" y="580"/>
                    <a:pt x="721" y="580"/>
                  </a:cubicBezTo>
                  <a:cubicBezTo>
                    <a:pt x="750" y="580"/>
                    <a:pt x="762" y="573"/>
                    <a:pt x="782" y="561"/>
                  </a:cubicBezTo>
                  <a:cubicBezTo>
                    <a:pt x="806" y="546"/>
                    <a:pt x="837" y="527"/>
                    <a:pt x="893" y="527"/>
                  </a:cubicBezTo>
                  <a:cubicBezTo>
                    <a:pt x="949" y="527"/>
                    <a:pt x="979" y="546"/>
                    <a:pt x="1004" y="561"/>
                  </a:cubicBezTo>
                  <a:cubicBezTo>
                    <a:pt x="1023" y="573"/>
                    <a:pt x="1035" y="580"/>
                    <a:pt x="1065" y="580"/>
                  </a:cubicBezTo>
                  <a:cubicBezTo>
                    <a:pt x="1095" y="580"/>
                    <a:pt x="1107" y="573"/>
                    <a:pt x="1127" y="561"/>
                  </a:cubicBezTo>
                  <a:cubicBezTo>
                    <a:pt x="1151" y="546"/>
                    <a:pt x="1181" y="527"/>
                    <a:pt x="1237" y="527"/>
                  </a:cubicBezTo>
                  <a:cubicBezTo>
                    <a:pt x="1294" y="527"/>
                    <a:pt x="1324" y="546"/>
                    <a:pt x="1348" y="561"/>
                  </a:cubicBezTo>
                  <a:cubicBezTo>
                    <a:pt x="1368" y="573"/>
                    <a:pt x="1380" y="580"/>
                    <a:pt x="1410" y="580"/>
                  </a:cubicBezTo>
                  <a:cubicBezTo>
                    <a:pt x="1417" y="580"/>
                    <a:pt x="1422" y="580"/>
                    <a:pt x="1428" y="579"/>
                  </a:cubicBezTo>
                  <a:cubicBezTo>
                    <a:pt x="1499" y="515"/>
                    <a:pt x="1551" y="367"/>
                    <a:pt x="1571" y="302"/>
                  </a:cubicBezTo>
                  <a:cubicBezTo>
                    <a:pt x="1593" y="298"/>
                    <a:pt x="1606" y="296"/>
                    <a:pt x="1606" y="296"/>
                  </a:cubicBezTo>
                  <a:cubicBezTo>
                    <a:pt x="1663" y="189"/>
                    <a:pt x="1663" y="189"/>
                    <a:pt x="1663" y="189"/>
                  </a:cubicBezTo>
                  <a:cubicBezTo>
                    <a:pt x="1577" y="224"/>
                    <a:pt x="1210" y="253"/>
                    <a:pt x="1114" y="260"/>
                  </a:cubicBezTo>
                  <a:cubicBezTo>
                    <a:pt x="710" y="216"/>
                    <a:pt x="188" y="124"/>
                    <a:pt x="73" y="103"/>
                  </a:cubicBezTo>
                  <a:cubicBezTo>
                    <a:pt x="39" y="28"/>
                    <a:pt x="37" y="0"/>
                    <a:pt x="37" y="0"/>
                  </a:cubicBezTo>
                  <a:cubicBezTo>
                    <a:pt x="37" y="0"/>
                    <a:pt x="0" y="21"/>
                    <a:pt x="13" y="63"/>
                  </a:cubicBezTo>
                  <a:cubicBezTo>
                    <a:pt x="25" y="99"/>
                    <a:pt x="157" y="464"/>
                    <a:pt x="400" y="578"/>
                  </a:cubicBezTo>
                  <a:cubicBezTo>
                    <a:pt x="414" y="575"/>
                    <a:pt x="424" y="569"/>
                    <a:pt x="438" y="561"/>
                  </a:cubicBezTo>
                  <a:cubicBezTo>
                    <a:pt x="462" y="546"/>
                    <a:pt x="492" y="527"/>
                    <a:pt x="548" y="527"/>
                  </a:cubicBezTo>
                  <a:close/>
                  <a:moveTo>
                    <a:pt x="1300" y="382"/>
                  </a:moveTo>
                  <a:cubicBezTo>
                    <a:pt x="1330" y="382"/>
                    <a:pt x="1353" y="405"/>
                    <a:pt x="1353" y="434"/>
                  </a:cubicBezTo>
                  <a:cubicBezTo>
                    <a:pt x="1353" y="463"/>
                    <a:pt x="1330" y="487"/>
                    <a:pt x="1300" y="487"/>
                  </a:cubicBezTo>
                  <a:cubicBezTo>
                    <a:pt x="1271" y="487"/>
                    <a:pt x="1248" y="463"/>
                    <a:pt x="1248" y="434"/>
                  </a:cubicBezTo>
                  <a:cubicBezTo>
                    <a:pt x="1248" y="405"/>
                    <a:pt x="1271" y="382"/>
                    <a:pt x="1300" y="382"/>
                  </a:cubicBezTo>
                  <a:close/>
                  <a:moveTo>
                    <a:pt x="1122" y="382"/>
                  </a:moveTo>
                  <a:cubicBezTo>
                    <a:pt x="1151" y="382"/>
                    <a:pt x="1175" y="405"/>
                    <a:pt x="1175" y="434"/>
                  </a:cubicBezTo>
                  <a:cubicBezTo>
                    <a:pt x="1175" y="463"/>
                    <a:pt x="1151" y="487"/>
                    <a:pt x="1122" y="487"/>
                  </a:cubicBezTo>
                  <a:cubicBezTo>
                    <a:pt x="1093" y="487"/>
                    <a:pt x="1070" y="463"/>
                    <a:pt x="1070" y="434"/>
                  </a:cubicBezTo>
                  <a:cubicBezTo>
                    <a:pt x="1070" y="405"/>
                    <a:pt x="1093" y="382"/>
                    <a:pt x="1122" y="382"/>
                  </a:cubicBezTo>
                  <a:close/>
                  <a:moveTo>
                    <a:pt x="944" y="382"/>
                  </a:moveTo>
                  <a:cubicBezTo>
                    <a:pt x="973" y="382"/>
                    <a:pt x="997" y="405"/>
                    <a:pt x="997" y="434"/>
                  </a:cubicBezTo>
                  <a:cubicBezTo>
                    <a:pt x="997" y="463"/>
                    <a:pt x="973" y="487"/>
                    <a:pt x="944" y="487"/>
                  </a:cubicBezTo>
                  <a:cubicBezTo>
                    <a:pt x="915" y="487"/>
                    <a:pt x="892" y="463"/>
                    <a:pt x="892" y="434"/>
                  </a:cubicBezTo>
                  <a:cubicBezTo>
                    <a:pt x="892" y="405"/>
                    <a:pt x="915" y="382"/>
                    <a:pt x="944" y="382"/>
                  </a:cubicBezTo>
                  <a:close/>
                </a:path>
              </a:pathLst>
            </a:custGeom>
            <a:solidFill>
              <a:srgbClr val="744A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14"/>
            <p:cNvSpPr/>
            <p:nvPr/>
          </p:nvSpPr>
          <p:spPr bwMode="auto">
            <a:xfrm>
              <a:off x="4033" y="1408"/>
              <a:ext cx="678" cy="243"/>
            </a:xfrm>
            <a:custGeom>
              <a:avLst/>
              <a:gdLst>
                <a:gd name="T0" fmla="*/ 14 w 500"/>
                <a:gd name="T1" fmla="*/ 180 h 180"/>
                <a:gd name="T2" fmla="*/ 487 w 500"/>
                <a:gd name="T3" fmla="*/ 180 h 180"/>
                <a:gd name="T4" fmla="*/ 500 w 500"/>
                <a:gd name="T5" fmla="*/ 172 h 180"/>
                <a:gd name="T6" fmla="*/ 500 w 500"/>
                <a:gd name="T7" fmla="*/ 166 h 180"/>
                <a:gd name="T8" fmla="*/ 487 w 500"/>
                <a:gd name="T9" fmla="*/ 164 h 180"/>
                <a:gd name="T10" fmla="*/ 268 w 500"/>
                <a:gd name="T11" fmla="*/ 164 h 180"/>
                <a:gd name="T12" fmla="*/ 268 w 500"/>
                <a:gd name="T13" fmla="*/ 12 h 180"/>
                <a:gd name="T14" fmla="*/ 260 w 500"/>
                <a:gd name="T15" fmla="*/ 0 h 180"/>
                <a:gd name="T16" fmla="*/ 252 w 500"/>
                <a:gd name="T17" fmla="*/ 12 h 180"/>
                <a:gd name="T18" fmla="*/ 252 w 500"/>
                <a:gd name="T19" fmla="*/ 164 h 180"/>
                <a:gd name="T20" fmla="*/ 14 w 500"/>
                <a:gd name="T21" fmla="*/ 164 h 180"/>
                <a:gd name="T22" fmla="*/ 0 w 500"/>
                <a:gd name="T23" fmla="*/ 166 h 180"/>
                <a:gd name="T24" fmla="*/ 0 w 500"/>
                <a:gd name="T25" fmla="*/ 172 h 180"/>
                <a:gd name="T26" fmla="*/ 14 w 500"/>
                <a:gd name="T27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0" h="180">
                  <a:moveTo>
                    <a:pt x="14" y="180"/>
                  </a:moveTo>
                  <a:cubicBezTo>
                    <a:pt x="487" y="180"/>
                    <a:pt x="487" y="180"/>
                    <a:pt x="487" y="180"/>
                  </a:cubicBezTo>
                  <a:cubicBezTo>
                    <a:pt x="493" y="180"/>
                    <a:pt x="500" y="178"/>
                    <a:pt x="500" y="172"/>
                  </a:cubicBezTo>
                  <a:cubicBezTo>
                    <a:pt x="500" y="166"/>
                    <a:pt x="500" y="166"/>
                    <a:pt x="500" y="166"/>
                  </a:cubicBezTo>
                  <a:cubicBezTo>
                    <a:pt x="500" y="160"/>
                    <a:pt x="493" y="164"/>
                    <a:pt x="487" y="164"/>
                  </a:cubicBezTo>
                  <a:cubicBezTo>
                    <a:pt x="268" y="164"/>
                    <a:pt x="268" y="164"/>
                    <a:pt x="268" y="164"/>
                  </a:cubicBezTo>
                  <a:cubicBezTo>
                    <a:pt x="268" y="12"/>
                    <a:pt x="268" y="12"/>
                    <a:pt x="268" y="12"/>
                  </a:cubicBezTo>
                  <a:cubicBezTo>
                    <a:pt x="268" y="6"/>
                    <a:pt x="267" y="0"/>
                    <a:pt x="260" y="0"/>
                  </a:cubicBezTo>
                  <a:cubicBezTo>
                    <a:pt x="253" y="0"/>
                    <a:pt x="252" y="6"/>
                    <a:pt x="252" y="12"/>
                  </a:cubicBezTo>
                  <a:cubicBezTo>
                    <a:pt x="252" y="164"/>
                    <a:pt x="252" y="164"/>
                    <a:pt x="252" y="164"/>
                  </a:cubicBezTo>
                  <a:cubicBezTo>
                    <a:pt x="14" y="164"/>
                    <a:pt x="14" y="164"/>
                    <a:pt x="14" y="164"/>
                  </a:cubicBezTo>
                  <a:cubicBezTo>
                    <a:pt x="8" y="164"/>
                    <a:pt x="0" y="160"/>
                    <a:pt x="0" y="166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78"/>
                    <a:pt x="8" y="180"/>
                    <a:pt x="14" y="180"/>
                  </a:cubicBezTo>
                  <a:close/>
                </a:path>
              </a:pathLst>
            </a:custGeom>
            <a:solidFill>
              <a:srgbClr val="744A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5"/>
            <p:cNvSpPr/>
            <p:nvPr/>
          </p:nvSpPr>
          <p:spPr bwMode="auto">
            <a:xfrm>
              <a:off x="3186" y="1167"/>
              <a:ext cx="787" cy="230"/>
            </a:xfrm>
            <a:custGeom>
              <a:avLst/>
              <a:gdLst>
                <a:gd name="T0" fmla="*/ 11 w 580"/>
                <a:gd name="T1" fmla="*/ 170 h 170"/>
                <a:gd name="T2" fmla="*/ 564 w 580"/>
                <a:gd name="T3" fmla="*/ 170 h 170"/>
                <a:gd name="T4" fmla="*/ 580 w 580"/>
                <a:gd name="T5" fmla="*/ 163 h 170"/>
                <a:gd name="T6" fmla="*/ 580 w 580"/>
                <a:gd name="T7" fmla="*/ 158 h 170"/>
                <a:gd name="T8" fmla="*/ 564 w 580"/>
                <a:gd name="T9" fmla="*/ 142 h 170"/>
                <a:gd name="T10" fmla="*/ 280 w 580"/>
                <a:gd name="T11" fmla="*/ 142 h 170"/>
                <a:gd name="T12" fmla="*/ 280 w 580"/>
                <a:gd name="T13" fmla="*/ 12 h 170"/>
                <a:gd name="T14" fmla="*/ 274 w 580"/>
                <a:gd name="T15" fmla="*/ 0 h 170"/>
                <a:gd name="T16" fmla="*/ 268 w 580"/>
                <a:gd name="T17" fmla="*/ 12 h 170"/>
                <a:gd name="T18" fmla="*/ 268 w 580"/>
                <a:gd name="T19" fmla="*/ 142 h 170"/>
                <a:gd name="T20" fmla="*/ 11 w 580"/>
                <a:gd name="T21" fmla="*/ 142 h 170"/>
                <a:gd name="T22" fmla="*/ 0 w 580"/>
                <a:gd name="T23" fmla="*/ 158 h 170"/>
                <a:gd name="T24" fmla="*/ 0 w 580"/>
                <a:gd name="T25" fmla="*/ 163 h 170"/>
                <a:gd name="T26" fmla="*/ 11 w 580"/>
                <a:gd name="T27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0" h="170">
                  <a:moveTo>
                    <a:pt x="11" y="170"/>
                  </a:moveTo>
                  <a:cubicBezTo>
                    <a:pt x="564" y="170"/>
                    <a:pt x="564" y="170"/>
                    <a:pt x="564" y="170"/>
                  </a:cubicBezTo>
                  <a:cubicBezTo>
                    <a:pt x="570" y="170"/>
                    <a:pt x="580" y="169"/>
                    <a:pt x="580" y="163"/>
                  </a:cubicBezTo>
                  <a:cubicBezTo>
                    <a:pt x="580" y="158"/>
                    <a:pt x="580" y="158"/>
                    <a:pt x="580" y="158"/>
                  </a:cubicBezTo>
                  <a:cubicBezTo>
                    <a:pt x="580" y="152"/>
                    <a:pt x="570" y="142"/>
                    <a:pt x="564" y="142"/>
                  </a:cubicBezTo>
                  <a:cubicBezTo>
                    <a:pt x="280" y="142"/>
                    <a:pt x="280" y="142"/>
                    <a:pt x="280" y="142"/>
                  </a:cubicBezTo>
                  <a:cubicBezTo>
                    <a:pt x="280" y="12"/>
                    <a:pt x="280" y="12"/>
                    <a:pt x="280" y="12"/>
                  </a:cubicBezTo>
                  <a:cubicBezTo>
                    <a:pt x="280" y="6"/>
                    <a:pt x="281" y="0"/>
                    <a:pt x="274" y="0"/>
                  </a:cubicBezTo>
                  <a:cubicBezTo>
                    <a:pt x="267" y="0"/>
                    <a:pt x="268" y="6"/>
                    <a:pt x="268" y="12"/>
                  </a:cubicBezTo>
                  <a:cubicBezTo>
                    <a:pt x="268" y="142"/>
                    <a:pt x="268" y="142"/>
                    <a:pt x="268" y="142"/>
                  </a:cubicBezTo>
                  <a:cubicBezTo>
                    <a:pt x="11" y="142"/>
                    <a:pt x="11" y="142"/>
                    <a:pt x="11" y="142"/>
                  </a:cubicBezTo>
                  <a:cubicBezTo>
                    <a:pt x="5" y="142"/>
                    <a:pt x="0" y="152"/>
                    <a:pt x="0" y="158"/>
                  </a:cubicBezTo>
                  <a:cubicBezTo>
                    <a:pt x="0" y="163"/>
                    <a:pt x="0" y="163"/>
                    <a:pt x="0" y="163"/>
                  </a:cubicBezTo>
                  <a:cubicBezTo>
                    <a:pt x="0" y="169"/>
                    <a:pt x="5" y="170"/>
                    <a:pt x="11" y="170"/>
                  </a:cubicBezTo>
                  <a:close/>
                </a:path>
              </a:pathLst>
            </a:custGeom>
            <a:solidFill>
              <a:srgbClr val="744A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16"/>
            <p:cNvSpPr/>
            <p:nvPr/>
          </p:nvSpPr>
          <p:spPr bwMode="auto">
            <a:xfrm>
              <a:off x="2551" y="2934"/>
              <a:ext cx="2588" cy="126"/>
            </a:xfrm>
            <a:custGeom>
              <a:avLst/>
              <a:gdLst>
                <a:gd name="T0" fmla="*/ 112 w 1908"/>
                <a:gd name="T1" fmla="*/ 73 h 93"/>
                <a:gd name="T2" fmla="*/ 174 w 1908"/>
                <a:gd name="T3" fmla="*/ 93 h 93"/>
                <a:gd name="T4" fmla="*/ 235 w 1908"/>
                <a:gd name="T5" fmla="*/ 73 h 93"/>
                <a:gd name="T6" fmla="*/ 346 w 1908"/>
                <a:gd name="T7" fmla="*/ 40 h 93"/>
                <a:gd name="T8" fmla="*/ 457 w 1908"/>
                <a:gd name="T9" fmla="*/ 73 h 93"/>
                <a:gd name="T10" fmla="*/ 518 w 1908"/>
                <a:gd name="T11" fmla="*/ 93 h 93"/>
                <a:gd name="T12" fmla="*/ 580 w 1908"/>
                <a:gd name="T13" fmla="*/ 73 h 93"/>
                <a:gd name="T14" fmla="*/ 690 w 1908"/>
                <a:gd name="T15" fmla="*/ 40 h 93"/>
                <a:gd name="T16" fmla="*/ 801 w 1908"/>
                <a:gd name="T17" fmla="*/ 73 h 93"/>
                <a:gd name="T18" fmla="*/ 863 w 1908"/>
                <a:gd name="T19" fmla="*/ 93 h 93"/>
                <a:gd name="T20" fmla="*/ 924 w 1908"/>
                <a:gd name="T21" fmla="*/ 73 h 93"/>
                <a:gd name="T22" fmla="*/ 1035 w 1908"/>
                <a:gd name="T23" fmla="*/ 40 h 93"/>
                <a:gd name="T24" fmla="*/ 1146 w 1908"/>
                <a:gd name="T25" fmla="*/ 73 h 93"/>
                <a:gd name="T26" fmla="*/ 1207 w 1908"/>
                <a:gd name="T27" fmla="*/ 93 h 93"/>
                <a:gd name="T28" fmla="*/ 1269 w 1908"/>
                <a:gd name="T29" fmla="*/ 73 h 93"/>
                <a:gd name="T30" fmla="*/ 1379 w 1908"/>
                <a:gd name="T31" fmla="*/ 40 h 93"/>
                <a:gd name="T32" fmla="*/ 1490 w 1908"/>
                <a:gd name="T33" fmla="*/ 73 h 93"/>
                <a:gd name="T34" fmla="*/ 1552 w 1908"/>
                <a:gd name="T35" fmla="*/ 93 h 93"/>
                <a:gd name="T36" fmla="*/ 1613 w 1908"/>
                <a:gd name="T37" fmla="*/ 73 h 93"/>
                <a:gd name="T38" fmla="*/ 1724 w 1908"/>
                <a:gd name="T39" fmla="*/ 40 h 93"/>
                <a:gd name="T40" fmla="*/ 1835 w 1908"/>
                <a:gd name="T41" fmla="*/ 73 h 93"/>
                <a:gd name="T42" fmla="*/ 1908 w 1908"/>
                <a:gd name="T43" fmla="*/ 93 h 93"/>
                <a:gd name="T44" fmla="*/ 1908 w 1908"/>
                <a:gd name="T45" fmla="*/ 66 h 93"/>
                <a:gd name="T46" fmla="*/ 1827 w 1908"/>
                <a:gd name="T47" fmla="*/ 29 h 93"/>
                <a:gd name="T48" fmla="*/ 1629 w 1908"/>
                <a:gd name="T49" fmla="*/ 29 h 93"/>
                <a:gd name="T50" fmla="*/ 1476 w 1908"/>
                <a:gd name="T51" fmla="*/ 29 h 93"/>
                <a:gd name="T52" fmla="*/ 1283 w 1908"/>
                <a:gd name="T53" fmla="*/ 29 h 93"/>
                <a:gd name="T54" fmla="*/ 1132 w 1908"/>
                <a:gd name="T55" fmla="*/ 29 h 93"/>
                <a:gd name="T56" fmla="*/ 938 w 1908"/>
                <a:gd name="T57" fmla="*/ 29 h 93"/>
                <a:gd name="T58" fmla="*/ 787 w 1908"/>
                <a:gd name="T59" fmla="*/ 29 h 93"/>
                <a:gd name="T60" fmla="*/ 594 w 1908"/>
                <a:gd name="T61" fmla="*/ 29 h 93"/>
                <a:gd name="T62" fmla="*/ 443 w 1908"/>
                <a:gd name="T63" fmla="*/ 29 h 93"/>
                <a:gd name="T64" fmla="*/ 249 w 1908"/>
                <a:gd name="T65" fmla="*/ 29 h 93"/>
                <a:gd name="T66" fmla="*/ 97 w 1908"/>
                <a:gd name="T67" fmla="*/ 29 h 93"/>
                <a:gd name="T68" fmla="*/ 0 w 1908"/>
                <a:gd name="T69" fmla="*/ 13 h 93"/>
                <a:gd name="T70" fmla="*/ 0 w 1908"/>
                <a:gd name="T71" fmla="*/ 4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08" h="93">
                  <a:moveTo>
                    <a:pt x="14" y="40"/>
                  </a:moveTo>
                  <a:cubicBezTo>
                    <a:pt x="62" y="43"/>
                    <a:pt x="90" y="60"/>
                    <a:pt x="112" y="73"/>
                  </a:cubicBezTo>
                  <a:cubicBezTo>
                    <a:pt x="129" y="84"/>
                    <a:pt x="140" y="91"/>
                    <a:pt x="162" y="93"/>
                  </a:cubicBezTo>
                  <a:cubicBezTo>
                    <a:pt x="166" y="93"/>
                    <a:pt x="170" y="93"/>
                    <a:pt x="174" y="93"/>
                  </a:cubicBezTo>
                  <a:cubicBezTo>
                    <a:pt x="178" y="93"/>
                    <a:pt x="181" y="93"/>
                    <a:pt x="185" y="93"/>
                  </a:cubicBezTo>
                  <a:cubicBezTo>
                    <a:pt x="207" y="91"/>
                    <a:pt x="218" y="84"/>
                    <a:pt x="235" y="73"/>
                  </a:cubicBezTo>
                  <a:cubicBezTo>
                    <a:pt x="257" y="60"/>
                    <a:pt x="285" y="43"/>
                    <a:pt x="332" y="40"/>
                  </a:cubicBezTo>
                  <a:cubicBezTo>
                    <a:pt x="336" y="40"/>
                    <a:pt x="341" y="40"/>
                    <a:pt x="346" y="40"/>
                  </a:cubicBezTo>
                  <a:cubicBezTo>
                    <a:pt x="351" y="40"/>
                    <a:pt x="355" y="40"/>
                    <a:pt x="360" y="40"/>
                  </a:cubicBezTo>
                  <a:cubicBezTo>
                    <a:pt x="407" y="43"/>
                    <a:pt x="435" y="60"/>
                    <a:pt x="457" y="73"/>
                  </a:cubicBezTo>
                  <a:cubicBezTo>
                    <a:pt x="474" y="84"/>
                    <a:pt x="485" y="91"/>
                    <a:pt x="507" y="93"/>
                  </a:cubicBezTo>
                  <a:cubicBezTo>
                    <a:pt x="510" y="93"/>
                    <a:pt x="514" y="93"/>
                    <a:pt x="518" y="93"/>
                  </a:cubicBezTo>
                  <a:cubicBezTo>
                    <a:pt x="522" y="93"/>
                    <a:pt x="526" y="93"/>
                    <a:pt x="530" y="93"/>
                  </a:cubicBezTo>
                  <a:cubicBezTo>
                    <a:pt x="551" y="91"/>
                    <a:pt x="563" y="84"/>
                    <a:pt x="580" y="73"/>
                  </a:cubicBezTo>
                  <a:cubicBezTo>
                    <a:pt x="602" y="60"/>
                    <a:pt x="629" y="43"/>
                    <a:pt x="677" y="40"/>
                  </a:cubicBezTo>
                  <a:cubicBezTo>
                    <a:pt x="681" y="40"/>
                    <a:pt x="685" y="40"/>
                    <a:pt x="690" y="40"/>
                  </a:cubicBezTo>
                  <a:cubicBezTo>
                    <a:pt x="695" y="40"/>
                    <a:pt x="700" y="40"/>
                    <a:pt x="704" y="40"/>
                  </a:cubicBezTo>
                  <a:cubicBezTo>
                    <a:pt x="752" y="43"/>
                    <a:pt x="779" y="60"/>
                    <a:pt x="801" y="73"/>
                  </a:cubicBezTo>
                  <a:cubicBezTo>
                    <a:pt x="818" y="84"/>
                    <a:pt x="829" y="91"/>
                    <a:pt x="851" y="93"/>
                  </a:cubicBezTo>
                  <a:cubicBezTo>
                    <a:pt x="855" y="93"/>
                    <a:pt x="859" y="93"/>
                    <a:pt x="863" y="93"/>
                  </a:cubicBezTo>
                  <a:cubicBezTo>
                    <a:pt x="867" y="93"/>
                    <a:pt x="870" y="93"/>
                    <a:pt x="874" y="93"/>
                  </a:cubicBezTo>
                  <a:cubicBezTo>
                    <a:pt x="896" y="91"/>
                    <a:pt x="907" y="84"/>
                    <a:pt x="924" y="73"/>
                  </a:cubicBezTo>
                  <a:cubicBezTo>
                    <a:pt x="946" y="60"/>
                    <a:pt x="974" y="43"/>
                    <a:pt x="1021" y="40"/>
                  </a:cubicBezTo>
                  <a:cubicBezTo>
                    <a:pt x="1025" y="40"/>
                    <a:pt x="1030" y="40"/>
                    <a:pt x="1035" y="40"/>
                  </a:cubicBezTo>
                  <a:cubicBezTo>
                    <a:pt x="1040" y="40"/>
                    <a:pt x="1044" y="40"/>
                    <a:pt x="1049" y="40"/>
                  </a:cubicBezTo>
                  <a:cubicBezTo>
                    <a:pt x="1096" y="43"/>
                    <a:pt x="1123" y="60"/>
                    <a:pt x="1146" y="73"/>
                  </a:cubicBezTo>
                  <a:cubicBezTo>
                    <a:pt x="1163" y="84"/>
                    <a:pt x="1174" y="91"/>
                    <a:pt x="1196" y="93"/>
                  </a:cubicBezTo>
                  <a:cubicBezTo>
                    <a:pt x="1199" y="93"/>
                    <a:pt x="1203" y="93"/>
                    <a:pt x="1207" y="93"/>
                  </a:cubicBezTo>
                  <a:cubicBezTo>
                    <a:pt x="1211" y="93"/>
                    <a:pt x="1215" y="93"/>
                    <a:pt x="1219" y="93"/>
                  </a:cubicBezTo>
                  <a:cubicBezTo>
                    <a:pt x="1240" y="91"/>
                    <a:pt x="1252" y="84"/>
                    <a:pt x="1269" y="73"/>
                  </a:cubicBezTo>
                  <a:cubicBezTo>
                    <a:pt x="1291" y="60"/>
                    <a:pt x="1318" y="43"/>
                    <a:pt x="1366" y="40"/>
                  </a:cubicBezTo>
                  <a:cubicBezTo>
                    <a:pt x="1370" y="40"/>
                    <a:pt x="1374" y="40"/>
                    <a:pt x="1379" y="40"/>
                  </a:cubicBezTo>
                  <a:cubicBezTo>
                    <a:pt x="1384" y="40"/>
                    <a:pt x="1389" y="40"/>
                    <a:pt x="1393" y="40"/>
                  </a:cubicBezTo>
                  <a:cubicBezTo>
                    <a:pt x="1441" y="43"/>
                    <a:pt x="1468" y="60"/>
                    <a:pt x="1490" y="73"/>
                  </a:cubicBezTo>
                  <a:cubicBezTo>
                    <a:pt x="1507" y="84"/>
                    <a:pt x="1518" y="91"/>
                    <a:pt x="1540" y="93"/>
                  </a:cubicBezTo>
                  <a:cubicBezTo>
                    <a:pt x="1544" y="93"/>
                    <a:pt x="1548" y="93"/>
                    <a:pt x="1552" y="93"/>
                  </a:cubicBezTo>
                  <a:cubicBezTo>
                    <a:pt x="1556" y="93"/>
                    <a:pt x="1559" y="93"/>
                    <a:pt x="1563" y="93"/>
                  </a:cubicBezTo>
                  <a:cubicBezTo>
                    <a:pt x="1585" y="91"/>
                    <a:pt x="1596" y="84"/>
                    <a:pt x="1613" y="73"/>
                  </a:cubicBezTo>
                  <a:cubicBezTo>
                    <a:pt x="1635" y="60"/>
                    <a:pt x="1663" y="43"/>
                    <a:pt x="1710" y="40"/>
                  </a:cubicBezTo>
                  <a:cubicBezTo>
                    <a:pt x="1715" y="40"/>
                    <a:pt x="1719" y="40"/>
                    <a:pt x="1724" y="40"/>
                  </a:cubicBezTo>
                  <a:cubicBezTo>
                    <a:pt x="1729" y="40"/>
                    <a:pt x="1734" y="40"/>
                    <a:pt x="1738" y="40"/>
                  </a:cubicBezTo>
                  <a:cubicBezTo>
                    <a:pt x="1785" y="43"/>
                    <a:pt x="1813" y="60"/>
                    <a:pt x="1835" y="73"/>
                  </a:cubicBezTo>
                  <a:cubicBezTo>
                    <a:pt x="1852" y="84"/>
                    <a:pt x="1869" y="91"/>
                    <a:pt x="1891" y="93"/>
                  </a:cubicBezTo>
                  <a:cubicBezTo>
                    <a:pt x="1894" y="93"/>
                    <a:pt x="1892" y="93"/>
                    <a:pt x="1908" y="93"/>
                  </a:cubicBezTo>
                  <a:cubicBezTo>
                    <a:pt x="1908" y="80"/>
                    <a:pt x="1908" y="80"/>
                    <a:pt x="1908" y="80"/>
                  </a:cubicBezTo>
                  <a:cubicBezTo>
                    <a:pt x="1908" y="66"/>
                    <a:pt x="1908" y="66"/>
                    <a:pt x="1908" y="66"/>
                  </a:cubicBezTo>
                  <a:cubicBezTo>
                    <a:pt x="1908" y="53"/>
                    <a:pt x="1908" y="53"/>
                    <a:pt x="1908" y="53"/>
                  </a:cubicBezTo>
                  <a:cubicBezTo>
                    <a:pt x="1860" y="53"/>
                    <a:pt x="1847" y="42"/>
                    <a:pt x="1827" y="29"/>
                  </a:cubicBezTo>
                  <a:cubicBezTo>
                    <a:pt x="1804" y="15"/>
                    <a:pt x="1776" y="0"/>
                    <a:pt x="1727" y="0"/>
                  </a:cubicBezTo>
                  <a:cubicBezTo>
                    <a:pt x="1678" y="0"/>
                    <a:pt x="1651" y="15"/>
                    <a:pt x="1629" y="29"/>
                  </a:cubicBezTo>
                  <a:cubicBezTo>
                    <a:pt x="1608" y="42"/>
                    <a:pt x="1590" y="53"/>
                    <a:pt x="1552" y="53"/>
                  </a:cubicBezTo>
                  <a:cubicBezTo>
                    <a:pt x="1515" y="53"/>
                    <a:pt x="1497" y="42"/>
                    <a:pt x="1476" y="29"/>
                  </a:cubicBezTo>
                  <a:cubicBezTo>
                    <a:pt x="1454" y="15"/>
                    <a:pt x="1428" y="0"/>
                    <a:pt x="1380" y="0"/>
                  </a:cubicBezTo>
                  <a:cubicBezTo>
                    <a:pt x="1331" y="0"/>
                    <a:pt x="1305" y="15"/>
                    <a:pt x="1283" y="29"/>
                  </a:cubicBezTo>
                  <a:cubicBezTo>
                    <a:pt x="1262" y="42"/>
                    <a:pt x="1245" y="53"/>
                    <a:pt x="1207" y="53"/>
                  </a:cubicBezTo>
                  <a:cubicBezTo>
                    <a:pt x="1170" y="53"/>
                    <a:pt x="1152" y="42"/>
                    <a:pt x="1132" y="29"/>
                  </a:cubicBezTo>
                  <a:cubicBezTo>
                    <a:pt x="1109" y="15"/>
                    <a:pt x="1084" y="0"/>
                    <a:pt x="1035" y="0"/>
                  </a:cubicBezTo>
                  <a:cubicBezTo>
                    <a:pt x="986" y="0"/>
                    <a:pt x="961" y="15"/>
                    <a:pt x="938" y="29"/>
                  </a:cubicBezTo>
                  <a:cubicBezTo>
                    <a:pt x="918" y="42"/>
                    <a:pt x="900" y="53"/>
                    <a:pt x="863" y="53"/>
                  </a:cubicBezTo>
                  <a:cubicBezTo>
                    <a:pt x="825" y="53"/>
                    <a:pt x="808" y="42"/>
                    <a:pt x="787" y="29"/>
                  </a:cubicBezTo>
                  <a:cubicBezTo>
                    <a:pt x="765" y="15"/>
                    <a:pt x="739" y="0"/>
                    <a:pt x="690" y="0"/>
                  </a:cubicBezTo>
                  <a:cubicBezTo>
                    <a:pt x="642" y="0"/>
                    <a:pt x="616" y="15"/>
                    <a:pt x="594" y="29"/>
                  </a:cubicBezTo>
                  <a:cubicBezTo>
                    <a:pt x="573" y="42"/>
                    <a:pt x="556" y="53"/>
                    <a:pt x="518" y="53"/>
                  </a:cubicBezTo>
                  <a:cubicBezTo>
                    <a:pt x="481" y="53"/>
                    <a:pt x="463" y="42"/>
                    <a:pt x="443" y="29"/>
                  </a:cubicBezTo>
                  <a:cubicBezTo>
                    <a:pt x="420" y="15"/>
                    <a:pt x="395" y="0"/>
                    <a:pt x="346" y="0"/>
                  </a:cubicBezTo>
                  <a:cubicBezTo>
                    <a:pt x="297" y="0"/>
                    <a:pt x="272" y="15"/>
                    <a:pt x="249" y="29"/>
                  </a:cubicBezTo>
                  <a:cubicBezTo>
                    <a:pt x="229" y="42"/>
                    <a:pt x="211" y="53"/>
                    <a:pt x="174" y="53"/>
                  </a:cubicBezTo>
                  <a:cubicBezTo>
                    <a:pt x="136" y="53"/>
                    <a:pt x="118" y="42"/>
                    <a:pt x="97" y="29"/>
                  </a:cubicBezTo>
                  <a:cubicBezTo>
                    <a:pt x="75" y="15"/>
                    <a:pt x="48" y="0"/>
                    <a:pt x="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10" y="40"/>
                    <a:pt x="14" y="40"/>
                  </a:cubicBezTo>
                  <a:close/>
                </a:path>
              </a:pathLst>
            </a:custGeom>
            <a:solidFill>
              <a:srgbClr val="F2D1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7"/>
            <p:cNvSpPr/>
            <p:nvPr/>
          </p:nvSpPr>
          <p:spPr bwMode="auto">
            <a:xfrm>
              <a:off x="2551" y="3023"/>
              <a:ext cx="2588" cy="128"/>
            </a:xfrm>
            <a:custGeom>
              <a:avLst/>
              <a:gdLst>
                <a:gd name="T0" fmla="*/ 1908 w 1908"/>
                <a:gd name="T1" fmla="*/ 54 h 94"/>
                <a:gd name="T2" fmla="*/ 1827 w 1908"/>
                <a:gd name="T3" fmla="*/ 30 h 94"/>
                <a:gd name="T4" fmla="*/ 1727 w 1908"/>
                <a:gd name="T5" fmla="*/ 0 h 94"/>
                <a:gd name="T6" fmla="*/ 1629 w 1908"/>
                <a:gd name="T7" fmla="*/ 30 h 94"/>
                <a:gd name="T8" fmla="*/ 1552 w 1908"/>
                <a:gd name="T9" fmla="*/ 54 h 94"/>
                <a:gd name="T10" fmla="*/ 1476 w 1908"/>
                <a:gd name="T11" fmla="*/ 30 h 94"/>
                <a:gd name="T12" fmla="*/ 1380 w 1908"/>
                <a:gd name="T13" fmla="*/ 0 h 94"/>
                <a:gd name="T14" fmla="*/ 1283 w 1908"/>
                <a:gd name="T15" fmla="*/ 30 h 94"/>
                <a:gd name="T16" fmla="*/ 1207 w 1908"/>
                <a:gd name="T17" fmla="*/ 54 h 94"/>
                <a:gd name="T18" fmla="*/ 1132 w 1908"/>
                <a:gd name="T19" fmla="*/ 30 h 94"/>
                <a:gd name="T20" fmla="*/ 1035 w 1908"/>
                <a:gd name="T21" fmla="*/ 0 h 94"/>
                <a:gd name="T22" fmla="*/ 938 w 1908"/>
                <a:gd name="T23" fmla="*/ 30 h 94"/>
                <a:gd name="T24" fmla="*/ 863 w 1908"/>
                <a:gd name="T25" fmla="*/ 54 h 94"/>
                <a:gd name="T26" fmla="*/ 787 w 1908"/>
                <a:gd name="T27" fmla="*/ 30 h 94"/>
                <a:gd name="T28" fmla="*/ 690 w 1908"/>
                <a:gd name="T29" fmla="*/ 0 h 94"/>
                <a:gd name="T30" fmla="*/ 594 w 1908"/>
                <a:gd name="T31" fmla="*/ 30 h 94"/>
                <a:gd name="T32" fmla="*/ 518 w 1908"/>
                <a:gd name="T33" fmla="*/ 54 h 94"/>
                <a:gd name="T34" fmla="*/ 443 w 1908"/>
                <a:gd name="T35" fmla="*/ 30 h 94"/>
                <a:gd name="T36" fmla="*/ 346 w 1908"/>
                <a:gd name="T37" fmla="*/ 0 h 94"/>
                <a:gd name="T38" fmla="*/ 249 w 1908"/>
                <a:gd name="T39" fmla="*/ 30 h 94"/>
                <a:gd name="T40" fmla="*/ 174 w 1908"/>
                <a:gd name="T41" fmla="*/ 54 h 94"/>
                <a:gd name="T42" fmla="*/ 97 w 1908"/>
                <a:gd name="T43" fmla="*/ 30 h 94"/>
                <a:gd name="T44" fmla="*/ 0 w 1908"/>
                <a:gd name="T45" fmla="*/ 0 h 94"/>
                <a:gd name="T46" fmla="*/ 0 w 1908"/>
                <a:gd name="T47" fmla="*/ 14 h 94"/>
                <a:gd name="T48" fmla="*/ 0 w 1908"/>
                <a:gd name="T49" fmla="*/ 27 h 94"/>
                <a:gd name="T50" fmla="*/ 0 w 1908"/>
                <a:gd name="T51" fmla="*/ 40 h 94"/>
                <a:gd name="T52" fmla="*/ 76 w 1908"/>
                <a:gd name="T53" fmla="*/ 64 h 94"/>
                <a:gd name="T54" fmla="*/ 173 w 1908"/>
                <a:gd name="T55" fmla="*/ 94 h 94"/>
                <a:gd name="T56" fmla="*/ 270 w 1908"/>
                <a:gd name="T57" fmla="*/ 64 h 94"/>
                <a:gd name="T58" fmla="*/ 346 w 1908"/>
                <a:gd name="T59" fmla="*/ 40 h 94"/>
                <a:gd name="T60" fmla="*/ 421 w 1908"/>
                <a:gd name="T61" fmla="*/ 64 h 94"/>
                <a:gd name="T62" fmla="*/ 518 w 1908"/>
                <a:gd name="T63" fmla="*/ 94 h 94"/>
                <a:gd name="T64" fmla="*/ 615 w 1908"/>
                <a:gd name="T65" fmla="*/ 64 h 94"/>
                <a:gd name="T66" fmla="*/ 690 w 1908"/>
                <a:gd name="T67" fmla="*/ 40 h 94"/>
                <a:gd name="T68" fmla="*/ 766 w 1908"/>
                <a:gd name="T69" fmla="*/ 64 h 94"/>
                <a:gd name="T70" fmla="*/ 863 w 1908"/>
                <a:gd name="T71" fmla="*/ 94 h 94"/>
                <a:gd name="T72" fmla="*/ 959 w 1908"/>
                <a:gd name="T73" fmla="*/ 64 h 94"/>
                <a:gd name="T74" fmla="*/ 1035 w 1908"/>
                <a:gd name="T75" fmla="*/ 40 h 94"/>
                <a:gd name="T76" fmla="*/ 1110 w 1908"/>
                <a:gd name="T77" fmla="*/ 64 h 94"/>
                <a:gd name="T78" fmla="*/ 1207 w 1908"/>
                <a:gd name="T79" fmla="*/ 94 h 94"/>
                <a:gd name="T80" fmla="*/ 1304 w 1908"/>
                <a:gd name="T81" fmla="*/ 64 h 94"/>
                <a:gd name="T82" fmla="*/ 1379 w 1908"/>
                <a:gd name="T83" fmla="*/ 40 h 94"/>
                <a:gd name="T84" fmla="*/ 1455 w 1908"/>
                <a:gd name="T85" fmla="*/ 64 h 94"/>
                <a:gd name="T86" fmla="*/ 1552 w 1908"/>
                <a:gd name="T87" fmla="*/ 94 h 94"/>
                <a:gd name="T88" fmla="*/ 1648 w 1908"/>
                <a:gd name="T89" fmla="*/ 64 h 94"/>
                <a:gd name="T90" fmla="*/ 1724 w 1908"/>
                <a:gd name="T91" fmla="*/ 40 h 94"/>
                <a:gd name="T92" fmla="*/ 1805 w 1908"/>
                <a:gd name="T93" fmla="*/ 64 h 94"/>
                <a:gd name="T94" fmla="*/ 1908 w 1908"/>
                <a:gd name="T95" fmla="*/ 94 h 94"/>
                <a:gd name="T96" fmla="*/ 1908 w 1908"/>
                <a:gd name="T97" fmla="*/ 80 h 94"/>
                <a:gd name="T98" fmla="*/ 1908 w 1908"/>
                <a:gd name="T99" fmla="*/ 67 h 94"/>
                <a:gd name="T100" fmla="*/ 1908 w 1908"/>
                <a:gd name="T101" fmla="*/ 5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94">
                  <a:moveTo>
                    <a:pt x="1908" y="54"/>
                  </a:moveTo>
                  <a:cubicBezTo>
                    <a:pt x="1860" y="54"/>
                    <a:pt x="1847" y="43"/>
                    <a:pt x="1827" y="30"/>
                  </a:cubicBezTo>
                  <a:cubicBezTo>
                    <a:pt x="1804" y="16"/>
                    <a:pt x="1776" y="0"/>
                    <a:pt x="1727" y="0"/>
                  </a:cubicBezTo>
                  <a:cubicBezTo>
                    <a:pt x="1678" y="0"/>
                    <a:pt x="1651" y="16"/>
                    <a:pt x="1629" y="30"/>
                  </a:cubicBezTo>
                  <a:cubicBezTo>
                    <a:pt x="1608" y="43"/>
                    <a:pt x="1590" y="54"/>
                    <a:pt x="1552" y="54"/>
                  </a:cubicBezTo>
                  <a:cubicBezTo>
                    <a:pt x="1515" y="54"/>
                    <a:pt x="1497" y="43"/>
                    <a:pt x="1476" y="30"/>
                  </a:cubicBezTo>
                  <a:cubicBezTo>
                    <a:pt x="1454" y="16"/>
                    <a:pt x="1428" y="0"/>
                    <a:pt x="1380" y="0"/>
                  </a:cubicBezTo>
                  <a:cubicBezTo>
                    <a:pt x="1331" y="0"/>
                    <a:pt x="1305" y="16"/>
                    <a:pt x="1283" y="30"/>
                  </a:cubicBezTo>
                  <a:cubicBezTo>
                    <a:pt x="1262" y="43"/>
                    <a:pt x="1245" y="54"/>
                    <a:pt x="1207" y="54"/>
                  </a:cubicBezTo>
                  <a:cubicBezTo>
                    <a:pt x="1170" y="54"/>
                    <a:pt x="1152" y="43"/>
                    <a:pt x="1132" y="30"/>
                  </a:cubicBezTo>
                  <a:cubicBezTo>
                    <a:pt x="1109" y="16"/>
                    <a:pt x="1084" y="0"/>
                    <a:pt x="1035" y="0"/>
                  </a:cubicBezTo>
                  <a:cubicBezTo>
                    <a:pt x="986" y="0"/>
                    <a:pt x="961" y="16"/>
                    <a:pt x="938" y="30"/>
                  </a:cubicBezTo>
                  <a:cubicBezTo>
                    <a:pt x="918" y="43"/>
                    <a:pt x="900" y="54"/>
                    <a:pt x="863" y="54"/>
                  </a:cubicBezTo>
                  <a:cubicBezTo>
                    <a:pt x="825" y="54"/>
                    <a:pt x="808" y="43"/>
                    <a:pt x="787" y="30"/>
                  </a:cubicBezTo>
                  <a:cubicBezTo>
                    <a:pt x="765" y="16"/>
                    <a:pt x="739" y="0"/>
                    <a:pt x="690" y="0"/>
                  </a:cubicBezTo>
                  <a:cubicBezTo>
                    <a:pt x="642" y="0"/>
                    <a:pt x="616" y="16"/>
                    <a:pt x="594" y="30"/>
                  </a:cubicBezTo>
                  <a:cubicBezTo>
                    <a:pt x="573" y="43"/>
                    <a:pt x="556" y="54"/>
                    <a:pt x="518" y="54"/>
                  </a:cubicBezTo>
                  <a:cubicBezTo>
                    <a:pt x="481" y="54"/>
                    <a:pt x="463" y="43"/>
                    <a:pt x="443" y="30"/>
                  </a:cubicBezTo>
                  <a:cubicBezTo>
                    <a:pt x="420" y="16"/>
                    <a:pt x="395" y="0"/>
                    <a:pt x="346" y="0"/>
                  </a:cubicBezTo>
                  <a:cubicBezTo>
                    <a:pt x="297" y="0"/>
                    <a:pt x="272" y="16"/>
                    <a:pt x="249" y="30"/>
                  </a:cubicBezTo>
                  <a:cubicBezTo>
                    <a:pt x="229" y="43"/>
                    <a:pt x="211" y="54"/>
                    <a:pt x="174" y="54"/>
                  </a:cubicBezTo>
                  <a:cubicBezTo>
                    <a:pt x="136" y="54"/>
                    <a:pt x="118" y="43"/>
                    <a:pt x="97" y="30"/>
                  </a:cubicBezTo>
                  <a:cubicBezTo>
                    <a:pt x="75" y="16"/>
                    <a:pt x="48" y="0"/>
                    <a:pt x="0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48" y="40"/>
                    <a:pt x="56" y="51"/>
                    <a:pt x="76" y="64"/>
                  </a:cubicBezTo>
                  <a:cubicBezTo>
                    <a:pt x="99" y="78"/>
                    <a:pt x="125" y="94"/>
                    <a:pt x="173" y="94"/>
                  </a:cubicBezTo>
                  <a:cubicBezTo>
                    <a:pt x="222" y="94"/>
                    <a:pt x="248" y="78"/>
                    <a:pt x="270" y="64"/>
                  </a:cubicBezTo>
                  <a:cubicBezTo>
                    <a:pt x="291" y="51"/>
                    <a:pt x="308" y="40"/>
                    <a:pt x="346" y="40"/>
                  </a:cubicBezTo>
                  <a:cubicBezTo>
                    <a:pt x="383" y="40"/>
                    <a:pt x="401" y="51"/>
                    <a:pt x="421" y="64"/>
                  </a:cubicBezTo>
                  <a:cubicBezTo>
                    <a:pt x="444" y="78"/>
                    <a:pt x="469" y="94"/>
                    <a:pt x="518" y="94"/>
                  </a:cubicBezTo>
                  <a:cubicBezTo>
                    <a:pt x="567" y="94"/>
                    <a:pt x="592" y="78"/>
                    <a:pt x="615" y="64"/>
                  </a:cubicBezTo>
                  <a:cubicBezTo>
                    <a:pt x="635" y="51"/>
                    <a:pt x="653" y="40"/>
                    <a:pt x="690" y="40"/>
                  </a:cubicBezTo>
                  <a:cubicBezTo>
                    <a:pt x="728" y="40"/>
                    <a:pt x="745" y="51"/>
                    <a:pt x="766" y="64"/>
                  </a:cubicBezTo>
                  <a:cubicBezTo>
                    <a:pt x="788" y="78"/>
                    <a:pt x="814" y="94"/>
                    <a:pt x="863" y="94"/>
                  </a:cubicBezTo>
                  <a:cubicBezTo>
                    <a:pt x="911" y="94"/>
                    <a:pt x="937" y="78"/>
                    <a:pt x="959" y="64"/>
                  </a:cubicBezTo>
                  <a:cubicBezTo>
                    <a:pt x="980" y="51"/>
                    <a:pt x="998" y="40"/>
                    <a:pt x="1035" y="40"/>
                  </a:cubicBezTo>
                  <a:cubicBezTo>
                    <a:pt x="1072" y="40"/>
                    <a:pt x="1090" y="51"/>
                    <a:pt x="1110" y="64"/>
                  </a:cubicBezTo>
                  <a:cubicBezTo>
                    <a:pt x="1133" y="78"/>
                    <a:pt x="1158" y="94"/>
                    <a:pt x="1207" y="94"/>
                  </a:cubicBezTo>
                  <a:cubicBezTo>
                    <a:pt x="1256" y="94"/>
                    <a:pt x="1281" y="78"/>
                    <a:pt x="1304" y="64"/>
                  </a:cubicBezTo>
                  <a:cubicBezTo>
                    <a:pt x="1324" y="51"/>
                    <a:pt x="1342" y="40"/>
                    <a:pt x="1379" y="40"/>
                  </a:cubicBezTo>
                  <a:cubicBezTo>
                    <a:pt x="1417" y="40"/>
                    <a:pt x="1434" y="51"/>
                    <a:pt x="1455" y="64"/>
                  </a:cubicBezTo>
                  <a:cubicBezTo>
                    <a:pt x="1477" y="78"/>
                    <a:pt x="1503" y="94"/>
                    <a:pt x="1552" y="94"/>
                  </a:cubicBezTo>
                  <a:cubicBezTo>
                    <a:pt x="1600" y="94"/>
                    <a:pt x="1626" y="78"/>
                    <a:pt x="1648" y="64"/>
                  </a:cubicBezTo>
                  <a:cubicBezTo>
                    <a:pt x="1669" y="51"/>
                    <a:pt x="1687" y="40"/>
                    <a:pt x="1724" y="40"/>
                  </a:cubicBezTo>
                  <a:cubicBezTo>
                    <a:pt x="1761" y="40"/>
                    <a:pt x="1785" y="51"/>
                    <a:pt x="1805" y="64"/>
                  </a:cubicBezTo>
                  <a:cubicBezTo>
                    <a:pt x="1828" y="78"/>
                    <a:pt x="1844" y="94"/>
                    <a:pt x="1908" y="94"/>
                  </a:cubicBezTo>
                  <a:cubicBezTo>
                    <a:pt x="1908" y="80"/>
                    <a:pt x="1908" y="80"/>
                    <a:pt x="1908" y="80"/>
                  </a:cubicBezTo>
                  <a:cubicBezTo>
                    <a:pt x="1908" y="67"/>
                    <a:pt x="1908" y="67"/>
                    <a:pt x="1908" y="67"/>
                  </a:cubicBezTo>
                  <a:lnTo>
                    <a:pt x="1908" y="54"/>
                  </a:lnTo>
                  <a:close/>
                </a:path>
              </a:pathLst>
            </a:custGeom>
            <a:solidFill>
              <a:srgbClr val="F2D1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4075991" y="1059564"/>
            <a:ext cx="4040016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二、客房清洁卫生检查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772365" y="2497298"/>
            <a:ext cx="6647270" cy="4360702"/>
            <a:chOff x="2777877" y="2497298"/>
            <a:chExt cx="6647270" cy="4360702"/>
          </a:xfrm>
          <a:effectLst/>
        </p:grpSpPr>
        <p:sp>
          <p:nvSpPr>
            <p:cNvPr id="3" name="任意多边形 2"/>
            <p:cNvSpPr/>
            <p:nvPr/>
          </p:nvSpPr>
          <p:spPr>
            <a:xfrm>
              <a:off x="4019457" y="3327961"/>
              <a:ext cx="5405690" cy="3530039"/>
            </a:xfrm>
            <a:custGeom>
              <a:avLst/>
              <a:gdLst>
                <a:gd name="connsiteX0" fmla="*/ 1531646 w 3057957"/>
                <a:gd name="connsiteY0" fmla="*/ 0 h 1996917"/>
                <a:gd name="connsiteX1" fmla="*/ 1934179 w 3057957"/>
                <a:gd name="connsiteY1" fmla="*/ 402451 h 1996917"/>
                <a:gd name="connsiteX2" fmla="*/ 1761128 w 3057957"/>
                <a:gd name="connsiteY2" fmla="*/ 402451 h 1996917"/>
                <a:gd name="connsiteX3" fmla="*/ 1757366 w 3057957"/>
                <a:gd name="connsiteY3" fmla="*/ 1132127 h 1996917"/>
                <a:gd name="connsiteX4" fmla="*/ 2404428 w 3057957"/>
                <a:gd name="connsiteY4" fmla="*/ 1801624 h 1996917"/>
                <a:gd name="connsiteX5" fmla="*/ 2903832 w 3057957"/>
                <a:gd name="connsiteY5" fmla="*/ 1954483 h 1996917"/>
                <a:gd name="connsiteX6" fmla="*/ 3057957 w 3057957"/>
                <a:gd name="connsiteY6" fmla="*/ 1996917 h 1996917"/>
                <a:gd name="connsiteX7" fmla="*/ 0 w 3057957"/>
                <a:gd name="connsiteY7" fmla="*/ 1996917 h 1996917"/>
                <a:gd name="connsiteX8" fmla="*/ 59363 w 3057957"/>
                <a:gd name="connsiteY8" fmla="*/ 1980216 h 1996917"/>
                <a:gd name="connsiteX9" fmla="*/ 478289 w 3057957"/>
                <a:gd name="connsiteY9" fmla="*/ 1861804 h 1996917"/>
                <a:gd name="connsiteX10" fmla="*/ 1305927 w 3057957"/>
                <a:gd name="connsiteY10" fmla="*/ 1132127 h 1996917"/>
                <a:gd name="connsiteX11" fmla="*/ 1302165 w 3057957"/>
                <a:gd name="connsiteY11" fmla="*/ 402451 h 1996917"/>
                <a:gd name="connsiteX12" fmla="*/ 1129113 w 3057957"/>
                <a:gd name="connsiteY12" fmla="*/ 402451 h 1996917"/>
                <a:gd name="connsiteX13" fmla="*/ 1531646 w 3057957"/>
                <a:gd name="connsiteY13" fmla="*/ 0 h 19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057957" h="1996917">
                  <a:moveTo>
                    <a:pt x="1531646" y="0"/>
                  </a:moveTo>
                  <a:cubicBezTo>
                    <a:pt x="1531646" y="0"/>
                    <a:pt x="1531646" y="0"/>
                    <a:pt x="1934179" y="402451"/>
                  </a:cubicBezTo>
                  <a:cubicBezTo>
                    <a:pt x="1934179" y="402451"/>
                    <a:pt x="1934179" y="402451"/>
                    <a:pt x="1761128" y="402451"/>
                  </a:cubicBezTo>
                  <a:cubicBezTo>
                    <a:pt x="1761128" y="402451"/>
                    <a:pt x="1757366" y="883887"/>
                    <a:pt x="1757366" y="1132127"/>
                  </a:cubicBezTo>
                  <a:cubicBezTo>
                    <a:pt x="1757366" y="1568429"/>
                    <a:pt x="2013181" y="1669982"/>
                    <a:pt x="2404428" y="1801624"/>
                  </a:cubicBezTo>
                  <a:cubicBezTo>
                    <a:pt x="2562431" y="1855222"/>
                    <a:pt x="2741597" y="1908819"/>
                    <a:pt x="2903832" y="1954483"/>
                  </a:cubicBezTo>
                  <a:lnTo>
                    <a:pt x="3057957" y="1996917"/>
                  </a:lnTo>
                  <a:lnTo>
                    <a:pt x="0" y="1996917"/>
                  </a:lnTo>
                  <a:lnTo>
                    <a:pt x="59363" y="1980216"/>
                  </a:lnTo>
                  <a:cubicBezTo>
                    <a:pt x="194376" y="1942200"/>
                    <a:pt x="344268" y="1899886"/>
                    <a:pt x="478289" y="1861804"/>
                  </a:cubicBezTo>
                  <a:cubicBezTo>
                    <a:pt x="892108" y="1748967"/>
                    <a:pt x="1305927" y="1673743"/>
                    <a:pt x="1305927" y="1132127"/>
                  </a:cubicBezTo>
                  <a:cubicBezTo>
                    <a:pt x="1305927" y="853797"/>
                    <a:pt x="1302165" y="402451"/>
                    <a:pt x="1302165" y="402451"/>
                  </a:cubicBezTo>
                  <a:cubicBezTo>
                    <a:pt x="1302165" y="402451"/>
                    <a:pt x="1302165" y="402451"/>
                    <a:pt x="1129113" y="402451"/>
                  </a:cubicBezTo>
                  <a:cubicBezTo>
                    <a:pt x="1129113" y="402451"/>
                    <a:pt x="1129113" y="402451"/>
                    <a:pt x="1531646" y="0"/>
                  </a:cubicBezTo>
                  <a:close/>
                </a:path>
              </a:pathLst>
            </a:custGeom>
            <a:solidFill>
              <a:srgbClr val="E5A14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任意多边形 3"/>
            <p:cNvSpPr/>
            <p:nvPr/>
          </p:nvSpPr>
          <p:spPr>
            <a:xfrm>
              <a:off x="2777877" y="3327961"/>
              <a:ext cx="5391815" cy="3530039"/>
            </a:xfrm>
            <a:custGeom>
              <a:avLst/>
              <a:gdLst>
                <a:gd name="connsiteX0" fmla="*/ 1518648 w 3050108"/>
                <a:gd name="connsiteY0" fmla="*/ 0 h 1996917"/>
                <a:gd name="connsiteX1" fmla="*/ 1921132 w 3050108"/>
                <a:gd name="connsiteY1" fmla="*/ 402451 h 1996917"/>
                <a:gd name="connsiteX2" fmla="*/ 1748102 w 3050108"/>
                <a:gd name="connsiteY2" fmla="*/ 402451 h 1996917"/>
                <a:gd name="connsiteX3" fmla="*/ 1744340 w 3050108"/>
                <a:gd name="connsiteY3" fmla="*/ 1132127 h 1996917"/>
                <a:gd name="connsiteX4" fmla="*/ 2571877 w 3050108"/>
                <a:gd name="connsiteY4" fmla="*/ 1861804 h 1996917"/>
                <a:gd name="connsiteX5" fmla="*/ 2990752 w 3050108"/>
                <a:gd name="connsiteY5" fmla="*/ 1980216 h 1996917"/>
                <a:gd name="connsiteX6" fmla="*/ 3050108 w 3050108"/>
                <a:gd name="connsiteY6" fmla="*/ 1996917 h 1996917"/>
                <a:gd name="connsiteX7" fmla="*/ 0 w 3050108"/>
                <a:gd name="connsiteY7" fmla="*/ 1996917 h 1996917"/>
                <a:gd name="connsiteX8" fmla="*/ 152977 w 3050108"/>
                <a:gd name="connsiteY8" fmla="*/ 1952896 h 1996917"/>
                <a:gd name="connsiteX9" fmla="*/ 645973 w 3050108"/>
                <a:gd name="connsiteY9" fmla="*/ 1801624 h 1996917"/>
                <a:gd name="connsiteX10" fmla="*/ 1292956 w 3050108"/>
                <a:gd name="connsiteY10" fmla="*/ 1132127 h 1996917"/>
                <a:gd name="connsiteX11" fmla="*/ 1289195 w 3050108"/>
                <a:gd name="connsiteY11" fmla="*/ 402451 h 1996917"/>
                <a:gd name="connsiteX12" fmla="*/ 1116164 w 3050108"/>
                <a:gd name="connsiteY12" fmla="*/ 402451 h 1996917"/>
                <a:gd name="connsiteX13" fmla="*/ 1518648 w 3050108"/>
                <a:gd name="connsiteY13" fmla="*/ 0 h 19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050108" h="1996917">
                  <a:moveTo>
                    <a:pt x="1518648" y="0"/>
                  </a:moveTo>
                  <a:cubicBezTo>
                    <a:pt x="1518648" y="0"/>
                    <a:pt x="1518648" y="0"/>
                    <a:pt x="1921132" y="402451"/>
                  </a:cubicBezTo>
                  <a:cubicBezTo>
                    <a:pt x="1921132" y="402451"/>
                    <a:pt x="1921132" y="402451"/>
                    <a:pt x="1748102" y="402451"/>
                  </a:cubicBezTo>
                  <a:cubicBezTo>
                    <a:pt x="1748102" y="402451"/>
                    <a:pt x="1744340" y="853797"/>
                    <a:pt x="1744340" y="1132127"/>
                  </a:cubicBezTo>
                  <a:cubicBezTo>
                    <a:pt x="1744340" y="1673743"/>
                    <a:pt x="2158109" y="1748967"/>
                    <a:pt x="2571877" y="1861804"/>
                  </a:cubicBezTo>
                  <a:cubicBezTo>
                    <a:pt x="2705882" y="1899886"/>
                    <a:pt x="2855756" y="1942200"/>
                    <a:pt x="2990752" y="1980216"/>
                  </a:cubicBezTo>
                  <a:lnTo>
                    <a:pt x="3050108" y="1996917"/>
                  </a:lnTo>
                  <a:lnTo>
                    <a:pt x="0" y="1996917"/>
                  </a:lnTo>
                  <a:lnTo>
                    <a:pt x="152977" y="1952896"/>
                  </a:lnTo>
                  <a:cubicBezTo>
                    <a:pt x="313077" y="1906704"/>
                    <a:pt x="487989" y="1855222"/>
                    <a:pt x="645973" y="1801624"/>
                  </a:cubicBezTo>
                  <a:cubicBezTo>
                    <a:pt x="1037172" y="1669982"/>
                    <a:pt x="1292956" y="1568429"/>
                    <a:pt x="1292956" y="1132127"/>
                  </a:cubicBezTo>
                  <a:cubicBezTo>
                    <a:pt x="1292956" y="883887"/>
                    <a:pt x="1289195" y="402451"/>
                    <a:pt x="1289195" y="402451"/>
                  </a:cubicBezTo>
                  <a:cubicBezTo>
                    <a:pt x="1289195" y="402451"/>
                    <a:pt x="1289195" y="402451"/>
                    <a:pt x="1116164" y="402451"/>
                  </a:cubicBezTo>
                  <a:cubicBezTo>
                    <a:pt x="1116164" y="402451"/>
                    <a:pt x="1116164" y="402451"/>
                    <a:pt x="1518648" y="0"/>
                  </a:cubicBezTo>
                  <a:close/>
                </a:path>
              </a:pathLst>
            </a:custGeom>
            <a:solidFill>
              <a:srgbClr val="DD8C2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任意多边形 4"/>
            <p:cNvSpPr/>
            <p:nvPr/>
          </p:nvSpPr>
          <p:spPr>
            <a:xfrm>
              <a:off x="3200858" y="2497298"/>
              <a:ext cx="5736851" cy="4360702"/>
            </a:xfrm>
            <a:custGeom>
              <a:avLst/>
              <a:gdLst>
                <a:gd name="connsiteX0" fmla="*/ 1640900 w 3245292"/>
                <a:gd name="connsiteY0" fmla="*/ 0 h 2466817"/>
                <a:gd name="connsiteX1" fmla="*/ 2043474 w 3245292"/>
                <a:gd name="connsiteY1" fmla="*/ 402488 h 2466817"/>
                <a:gd name="connsiteX2" fmla="*/ 1870405 w 3245292"/>
                <a:gd name="connsiteY2" fmla="*/ 402488 h 2466817"/>
                <a:gd name="connsiteX3" fmla="*/ 1866642 w 3245292"/>
                <a:gd name="connsiteY3" fmla="*/ 1448204 h 2466817"/>
                <a:gd name="connsiteX4" fmla="*/ 2848622 w 3245292"/>
                <a:gd name="connsiteY4" fmla="*/ 2343457 h 2466817"/>
                <a:gd name="connsiteX5" fmla="*/ 3218783 w 3245292"/>
                <a:gd name="connsiteY5" fmla="*/ 2458971 h 2466817"/>
                <a:gd name="connsiteX6" fmla="*/ 3245292 w 3245292"/>
                <a:gd name="connsiteY6" fmla="*/ 2466817 h 2466817"/>
                <a:gd name="connsiteX7" fmla="*/ 0 w 3245292"/>
                <a:gd name="connsiteY7" fmla="*/ 2466817 h 2466817"/>
                <a:gd name="connsiteX8" fmla="*/ 39539 w 3245292"/>
                <a:gd name="connsiteY8" fmla="*/ 2455364 h 2466817"/>
                <a:gd name="connsiteX9" fmla="*/ 610009 w 3245292"/>
                <a:gd name="connsiteY9" fmla="*/ 2279511 h 2466817"/>
                <a:gd name="connsiteX10" fmla="*/ 1415157 w 3245292"/>
                <a:gd name="connsiteY10" fmla="*/ 1448204 h 2466817"/>
                <a:gd name="connsiteX11" fmla="*/ 1411395 w 3245292"/>
                <a:gd name="connsiteY11" fmla="*/ 402488 h 2466817"/>
                <a:gd name="connsiteX12" fmla="*/ 1238326 w 3245292"/>
                <a:gd name="connsiteY12" fmla="*/ 402488 h 2466817"/>
                <a:gd name="connsiteX13" fmla="*/ 1640900 w 3245292"/>
                <a:gd name="connsiteY13" fmla="*/ 0 h 2466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245292" h="2466817">
                  <a:moveTo>
                    <a:pt x="1640900" y="0"/>
                  </a:moveTo>
                  <a:cubicBezTo>
                    <a:pt x="1640900" y="0"/>
                    <a:pt x="1640900" y="0"/>
                    <a:pt x="2043474" y="402488"/>
                  </a:cubicBezTo>
                  <a:cubicBezTo>
                    <a:pt x="2043474" y="402488"/>
                    <a:pt x="2043474" y="402488"/>
                    <a:pt x="1870405" y="402488"/>
                  </a:cubicBezTo>
                  <a:cubicBezTo>
                    <a:pt x="1870405" y="402488"/>
                    <a:pt x="1866642" y="1135994"/>
                    <a:pt x="1866642" y="1448204"/>
                  </a:cubicBezTo>
                  <a:cubicBezTo>
                    <a:pt x="1866642" y="2061340"/>
                    <a:pt x="2434761" y="2215564"/>
                    <a:pt x="2848622" y="2343457"/>
                  </a:cubicBezTo>
                  <a:cubicBezTo>
                    <a:pt x="2982657" y="2387185"/>
                    <a:pt x="3110872" y="2426682"/>
                    <a:pt x="3218783" y="2458971"/>
                  </a:cubicBezTo>
                  <a:lnTo>
                    <a:pt x="3245292" y="2466817"/>
                  </a:lnTo>
                  <a:lnTo>
                    <a:pt x="0" y="2466817"/>
                  </a:lnTo>
                  <a:lnTo>
                    <a:pt x="39539" y="2455364"/>
                  </a:lnTo>
                  <a:cubicBezTo>
                    <a:pt x="203672" y="2407404"/>
                    <a:pt x="416247" y="2343457"/>
                    <a:pt x="610009" y="2279511"/>
                  </a:cubicBezTo>
                  <a:cubicBezTo>
                    <a:pt x="993771" y="2151617"/>
                    <a:pt x="1415157" y="1940969"/>
                    <a:pt x="1415157" y="1448204"/>
                  </a:cubicBezTo>
                  <a:cubicBezTo>
                    <a:pt x="1415157" y="1166086"/>
                    <a:pt x="1411395" y="402488"/>
                    <a:pt x="1411395" y="402488"/>
                  </a:cubicBezTo>
                  <a:cubicBezTo>
                    <a:pt x="1411395" y="402488"/>
                    <a:pt x="1411395" y="402488"/>
                    <a:pt x="1238326" y="402488"/>
                  </a:cubicBezTo>
                  <a:cubicBezTo>
                    <a:pt x="1238326" y="402488"/>
                    <a:pt x="1238326" y="402488"/>
                    <a:pt x="1640900" y="0"/>
                  </a:cubicBezTo>
                  <a:close/>
                </a:path>
              </a:pathLst>
            </a:custGeom>
            <a:solidFill>
              <a:srgbClr val="BA761C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TextBox 49"/>
          <p:cNvSpPr txBox="1"/>
          <p:nvPr/>
        </p:nvSpPr>
        <p:spPr>
          <a:xfrm>
            <a:off x="971550" y="3907682"/>
            <a:ext cx="3521306" cy="153272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服务员自查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  <a:p>
            <a:pPr algn="r">
              <a:lnSpc>
                <a:spcPct val="130000"/>
              </a:lnSpc>
            </a:pP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服务员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每整理完一间客房，应对客房的清洁卫生状况、物品的布置和设备的完好等做自我检查。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9" name="TextBox 49"/>
          <p:cNvSpPr txBox="1"/>
          <p:nvPr/>
        </p:nvSpPr>
        <p:spPr>
          <a:xfrm>
            <a:off x="7582768" y="3905967"/>
            <a:ext cx="3990108" cy="189282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主管或大堂副理抽查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主管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或大堂副理抽查客房的数量，一般为领班查房数的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10%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以上。主管检查的重点是每间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VIP 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房，抽查长住房、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OK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房、住客房和计划卫生的大清扫房。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11" name="TextBox 49"/>
          <p:cNvSpPr txBox="1"/>
          <p:nvPr/>
        </p:nvSpPr>
        <p:spPr>
          <a:xfrm>
            <a:off x="3265708" y="1279157"/>
            <a:ext cx="5596126" cy="117262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领班全面检查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  <a:p>
            <a:pPr algn="ctr">
              <a:lnSpc>
                <a:spcPct val="130000"/>
              </a:lnSpc>
            </a:pP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服务员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整理好客房并自查完毕，由楼层领班对所负责区域内的每间客房进行全面检查，并确保质量合格。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733446" y="540660"/>
            <a:ext cx="4725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（一）严格落实逐级检查制度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507253" y="1282700"/>
            <a:ext cx="5383904" cy="5575300"/>
            <a:chOff x="3507253" y="1282700"/>
            <a:chExt cx="5383904" cy="5575300"/>
          </a:xfrm>
        </p:grpSpPr>
        <p:sp>
          <p:nvSpPr>
            <p:cNvPr id="3" name="Freeform 22"/>
            <p:cNvSpPr/>
            <p:nvPr/>
          </p:nvSpPr>
          <p:spPr bwMode="auto">
            <a:xfrm>
              <a:off x="6161539" y="3582987"/>
              <a:ext cx="1576388" cy="3275013"/>
            </a:xfrm>
            <a:custGeom>
              <a:avLst/>
              <a:gdLst>
                <a:gd name="T0" fmla="*/ 492 w 675"/>
                <a:gd name="T1" fmla="*/ 0 h 1403"/>
                <a:gd name="T2" fmla="*/ 492 w 675"/>
                <a:gd name="T3" fmla="*/ 88 h 1403"/>
                <a:gd name="T4" fmla="*/ 99 w 675"/>
                <a:gd name="T5" fmla="*/ 234 h 1403"/>
                <a:gd name="T6" fmla="*/ 2 w 675"/>
                <a:gd name="T7" fmla="*/ 394 h 1403"/>
                <a:gd name="T8" fmla="*/ 0 w 675"/>
                <a:gd name="T9" fmla="*/ 402 h 1403"/>
                <a:gd name="T10" fmla="*/ 0 w 675"/>
                <a:gd name="T11" fmla="*/ 1403 h 1403"/>
                <a:gd name="T12" fmla="*/ 144 w 675"/>
                <a:gd name="T13" fmla="*/ 1403 h 1403"/>
                <a:gd name="T14" fmla="*/ 144 w 675"/>
                <a:gd name="T15" fmla="*/ 421 h 1403"/>
                <a:gd name="T16" fmla="*/ 492 w 675"/>
                <a:gd name="T17" fmla="*/ 232 h 1403"/>
                <a:gd name="T18" fmla="*/ 492 w 675"/>
                <a:gd name="T19" fmla="*/ 338 h 1403"/>
                <a:gd name="T20" fmla="*/ 675 w 675"/>
                <a:gd name="T21" fmla="*/ 169 h 1403"/>
                <a:gd name="T22" fmla="*/ 492 w 675"/>
                <a:gd name="T23" fmla="*/ 0 h 1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5" h="1403">
                  <a:moveTo>
                    <a:pt x="492" y="0"/>
                  </a:moveTo>
                  <a:cubicBezTo>
                    <a:pt x="492" y="88"/>
                    <a:pt x="492" y="88"/>
                    <a:pt x="492" y="88"/>
                  </a:cubicBezTo>
                  <a:cubicBezTo>
                    <a:pt x="284" y="94"/>
                    <a:pt x="164" y="170"/>
                    <a:pt x="99" y="234"/>
                  </a:cubicBezTo>
                  <a:cubicBezTo>
                    <a:pt x="23" y="309"/>
                    <a:pt x="4" y="385"/>
                    <a:pt x="2" y="394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0" y="1403"/>
                    <a:pt x="0" y="1403"/>
                    <a:pt x="0" y="1403"/>
                  </a:cubicBezTo>
                  <a:cubicBezTo>
                    <a:pt x="144" y="1403"/>
                    <a:pt x="144" y="1403"/>
                    <a:pt x="144" y="1403"/>
                  </a:cubicBezTo>
                  <a:cubicBezTo>
                    <a:pt x="144" y="421"/>
                    <a:pt x="144" y="421"/>
                    <a:pt x="144" y="421"/>
                  </a:cubicBezTo>
                  <a:cubicBezTo>
                    <a:pt x="156" y="387"/>
                    <a:pt x="224" y="242"/>
                    <a:pt x="492" y="232"/>
                  </a:cubicBezTo>
                  <a:cubicBezTo>
                    <a:pt x="492" y="338"/>
                    <a:pt x="492" y="338"/>
                    <a:pt x="492" y="338"/>
                  </a:cubicBezTo>
                  <a:cubicBezTo>
                    <a:pt x="675" y="169"/>
                    <a:pt x="675" y="169"/>
                    <a:pt x="675" y="169"/>
                  </a:cubicBezTo>
                  <a:cubicBezTo>
                    <a:pt x="492" y="0"/>
                    <a:pt x="492" y="0"/>
                    <a:pt x="492" y="0"/>
                  </a:cubicBezTo>
                </a:path>
              </a:pathLst>
            </a:custGeom>
            <a:solidFill>
              <a:srgbClr val="ECB770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19"/>
            <p:cNvSpPr/>
            <p:nvPr/>
          </p:nvSpPr>
          <p:spPr bwMode="auto">
            <a:xfrm>
              <a:off x="5505482" y="1282700"/>
              <a:ext cx="790575" cy="5575300"/>
            </a:xfrm>
            <a:custGeom>
              <a:avLst/>
              <a:gdLst>
                <a:gd name="T0" fmla="*/ 248 w 498"/>
                <a:gd name="T1" fmla="*/ 0 h 3512"/>
                <a:gd name="T2" fmla="*/ 0 w 498"/>
                <a:gd name="T3" fmla="*/ 270 h 3512"/>
                <a:gd name="T4" fmla="*/ 141 w 498"/>
                <a:gd name="T5" fmla="*/ 270 h 3512"/>
                <a:gd name="T6" fmla="*/ 141 w 498"/>
                <a:gd name="T7" fmla="*/ 3512 h 3512"/>
                <a:gd name="T8" fmla="*/ 353 w 498"/>
                <a:gd name="T9" fmla="*/ 3512 h 3512"/>
                <a:gd name="T10" fmla="*/ 353 w 498"/>
                <a:gd name="T11" fmla="*/ 270 h 3512"/>
                <a:gd name="T12" fmla="*/ 498 w 498"/>
                <a:gd name="T13" fmla="*/ 270 h 3512"/>
                <a:gd name="T14" fmla="*/ 248 w 498"/>
                <a:gd name="T15" fmla="*/ 0 h 3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8" h="3512">
                  <a:moveTo>
                    <a:pt x="248" y="0"/>
                  </a:moveTo>
                  <a:lnTo>
                    <a:pt x="0" y="270"/>
                  </a:lnTo>
                  <a:lnTo>
                    <a:pt x="141" y="270"/>
                  </a:lnTo>
                  <a:lnTo>
                    <a:pt x="141" y="3512"/>
                  </a:lnTo>
                  <a:lnTo>
                    <a:pt x="353" y="3512"/>
                  </a:lnTo>
                  <a:lnTo>
                    <a:pt x="353" y="270"/>
                  </a:lnTo>
                  <a:lnTo>
                    <a:pt x="498" y="270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C0791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21"/>
            <p:cNvSpPr/>
            <p:nvPr/>
          </p:nvSpPr>
          <p:spPr bwMode="auto">
            <a:xfrm>
              <a:off x="5243082" y="2643187"/>
              <a:ext cx="3648075" cy="4214813"/>
            </a:xfrm>
            <a:custGeom>
              <a:avLst/>
              <a:gdLst>
                <a:gd name="T0" fmla="*/ 1380 w 1563"/>
                <a:gd name="T1" fmla="*/ 0 h 1805"/>
                <a:gd name="T2" fmla="*/ 1380 w 1563"/>
                <a:gd name="T3" fmla="*/ 93 h 1805"/>
                <a:gd name="T4" fmla="*/ 865 w 1563"/>
                <a:gd name="T5" fmla="*/ 93 h 1805"/>
                <a:gd name="T6" fmla="*/ 121 w 1563"/>
                <a:gd name="T7" fmla="*/ 469 h 1805"/>
                <a:gd name="T8" fmla="*/ 0 w 1563"/>
                <a:gd name="T9" fmla="*/ 843 h 1805"/>
                <a:gd name="T10" fmla="*/ 0 w 1563"/>
                <a:gd name="T11" fmla="*/ 845 h 1805"/>
                <a:gd name="T12" fmla="*/ 0 w 1563"/>
                <a:gd name="T13" fmla="*/ 1805 h 1805"/>
                <a:gd name="T14" fmla="*/ 144 w 1563"/>
                <a:gd name="T15" fmla="*/ 1805 h 1805"/>
                <a:gd name="T16" fmla="*/ 144 w 1563"/>
                <a:gd name="T17" fmla="*/ 848 h 1805"/>
                <a:gd name="T18" fmla="*/ 247 w 1563"/>
                <a:gd name="T19" fmla="*/ 539 h 1805"/>
                <a:gd name="T20" fmla="*/ 865 w 1563"/>
                <a:gd name="T21" fmla="*/ 237 h 1805"/>
                <a:gd name="T22" fmla="*/ 1380 w 1563"/>
                <a:gd name="T23" fmla="*/ 237 h 1805"/>
                <a:gd name="T24" fmla="*/ 1380 w 1563"/>
                <a:gd name="T25" fmla="*/ 339 h 1805"/>
                <a:gd name="T26" fmla="*/ 1563 w 1563"/>
                <a:gd name="T27" fmla="*/ 169 h 1805"/>
                <a:gd name="T28" fmla="*/ 1380 w 1563"/>
                <a:gd name="T29" fmla="*/ 0 h 1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63" h="1805">
                  <a:moveTo>
                    <a:pt x="1380" y="0"/>
                  </a:moveTo>
                  <a:cubicBezTo>
                    <a:pt x="1380" y="93"/>
                    <a:pt x="1380" y="93"/>
                    <a:pt x="1380" y="93"/>
                  </a:cubicBezTo>
                  <a:cubicBezTo>
                    <a:pt x="865" y="93"/>
                    <a:pt x="865" y="93"/>
                    <a:pt x="865" y="93"/>
                  </a:cubicBezTo>
                  <a:cubicBezTo>
                    <a:pt x="437" y="93"/>
                    <a:pt x="224" y="298"/>
                    <a:pt x="121" y="469"/>
                  </a:cubicBezTo>
                  <a:cubicBezTo>
                    <a:pt x="10" y="652"/>
                    <a:pt x="0" y="835"/>
                    <a:pt x="0" y="843"/>
                  </a:cubicBezTo>
                  <a:cubicBezTo>
                    <a:pt x="0" y="845"/>
                    <a:pt x="0" y="845"/>
                    <a:pt x="0" y="845"/>
                  </a:cubicBezTo>
                  <a:cubicBezTo>
                    <a:pt x="0" y="1805"/>
                    <a:pt x="0" y="1805"/>
                    <a:pt x="0" y="1805"/>
                  </a:cubicBezTo>
                  <a:cubicBezTo>
                    <a:pt x="144" y="1805"/>
                    <a:pt x="144" y="1805"/>
                    <a:pt x="144" y="1805"/>
                  </a:cubicBezTo>
                  <a:cubicBezTo>
                    <a:pt x="144" y="848"/>
                    <a:pt x="144" y="848"/>
                    <a:pt x="144" y="848"/>
                  </a:cubicBezTo>
                  <a:cubicBezTo>
                    <a:pt x="144" y="833"/>
                    <a:pt x="157" y="683"/>
                    <a:pt x="247" y="539"/>
                  </a:cubicBezTo>
                  <a:cubicBezTo>
                    <a:pt x="370" y="339"/>
                    <a:pt x="578" y="237"/>
                    <a:pt x="865" y="237"/>
                  </a:cubicBezTo>
                  <a:cubicBezTo>
                    <a:pt x="1380" y="237"/>
                    <a:pt x="1380" y="237"/>
                    <a:pt x="1380" y="237"/>
                  </a:cubicBezTo>
                  <a:cubicBezTo>
                    <a:pt x="1380" y="339"/>
                    <a:pt x="1380" y="339"/>
                    <a:pt x="1380" y="339"/>
                  </a:cubicBezTo>
                  <a:cubicBezTo>
                    <a:pt x="1563" y="169"/>
                    <a:pt x="1563" y="169"/>
                    <a:pt x="1563" y="169"/>
                  </a:cubicBezTo>
                  <a:cubicBezTo>
                    <a:pt x="1380" y="0"/>
                    <a:pt x="1380" y="0"/>
                    <a:pt x="1380" y="0"/>
                  </a:cubicBezTo>
                </a:path>
              </a:pathLst>
            </a:custGeom>
            <a:solidFill>
              <a:srgbClr val="E18E1F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23"/>
            <p:cNvSpPr/>
            <p:nvPr/>
          </p:nvSpPr>
          <p:spPr bwMode="auto">
            <a:xfrm>
              <a:off x="3804514" y="3521075"/>
              <a:ext cx="3160713" cy="3336925"/>
            </a:xfrm>
            <a:custGeom>
              <a:avLst/>
              <a:gdLst>
                <a:gd name="T0" fmla="*/ 182 w 1354"/>
                <a:gd name="T1" fmla="*/ 0 h 1429"/>
                <a:gd name="T2" fmla="*/ 0 w 1354"/>
                <a:gd name="T3" fmla="*/ 169 h 1429"/>
                <a:gd name="T4" fmla="*/ 182 w 1354"/>
                <a:gd name="T5" fmla="*/ 339 h 1429"/>
                <a:gd name="T6" fmla="*/ 182 w 1354"/>
                <a:gd name="T7" fmla="*/ 245 h 1429"/>
                <a:gd name="T8" fmla="*/ 628 w 1354"/>
                <a:gd name="T9" fmla="*/ 245 h 1429"/>
                <a:gd name="T10" fmla="*/ 1134 w 1354"/>
                <a:gd name="T11" fmla="*/ 526 h 1429"/>
                <a:gd name="T12" fmla="*/ 1210 w 1354"/>
                <a:gd name="T13" fmla="*/ 822 h 1429"/>
                <a:gd name="T14" fmla="*/ 1210 w 1354"/>
                <a:gd name="T15" fmla="*/ 1429 h 1429"/>
                <a:gd name="T16" fmla="*/ 1354 w 1354"/>
                <a:gd name="T17" fmla="*/ 1429 h 1429"/>
                <a:gd name="T18" fmla="*/ 1354 w 1354"/>
                <a:gd name="T19" fmla="*/ 822 h 1429"/>
                <a:gd name="T20" fmla="*/ 1265 w 1354"/>
                <a:gd name="T21" fmla="*/ 465 h 1429"/>
                <a:gd name="T22" fmla="*/ 628 w 1354"/>
                <a:gd name="T23" fmla="*/ 101 h 1429"/>
                <a:gd name="T24" fmla="*/ 182 w 1354"/>
                <a:gd name="T25" fmla="*/ 101 h 1429"/>
                <a:gd name="T26" fmla="*/ 182 w 1354"/>
                <a:gd name="T27" fmla="*/ 0 h 1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54" h="1429">
                  <a:moveTo>
                    <a:pt x="182" y="0"/>
                  </a:moveTo>
                  <a:cubicBezTo>
                    <a:pt x="0" y="169"/>
                    <a:pt x="0" y="169"/>
                    <a:pt x="0" y="169"/>
                  </a:cubicBezTo>
                  <a:cubicBezTo>
                    <a:pt x="182" y="339"/>
                    <a:pt x="182" y="339"/>
                    <a:pt x="182" y="339"/>
                  </a:cubicBezTo>
                  <a:cubicBezTo>
                    <a:pt x="182" y="245"/>
                    <a:pt x="182" y="245"/>
                    <a:pt x="182" y="245"/>
                  </a:cubicBezTo>
                  <a:cubicBezTo>
                    <a:pt x="628" y="245"/>
                    <a:pt x="628" y="245"/>
                    <a:pt x="628" y="245"/>
                  </a:cubicBezTo>
                  <a:cubicBezTo>
                    <a:pt x="868" y="245"/>
                    <a:pt x="1038" y="339"/>
                    <a:pt x="1134" y="526"/>
                  </a:cubicBezTo>
                  <a:cubicBezTo>
                    <a:pt x="1209" y="671"/>
                    <a:pt x="1210" y="821"/>
                    <a:pt x="1210" y="822"/>
                  </a:cubicBezTo>
                  <a:cubicBezTo>
                    <a:pt x="1210" y="1429"/>
                    <a:pt x="1210" y="1429"/>
                    <a:pt x="1210" y="1429"/>
                  </a:cubicBezTo>
                  <a:cubicBezTo>
                    <a:pt x="1354" y="1429"/>
                    <a:pt x="1354" y="1429"/>
                    <a:pt x="1354" y="1429"/>
                  </a:cubicBezTo>
                  <a:cubicBezTo>
                    <a:pt x="1354" y="822"/>
                    <a:pt x="1354" y="822"/>
                    <a:pt x="1354" y="822"/>
                  </a:cubicBezTo>
                  <a:cubicBezTo>
                    <a:pt x="1354" y="815"/>
                    <a:pt x="1354" y="641"/>
                    <a:pt x="1265" y="465"/>
                  </a:cubicBezTo>
                  <a:cubicBezTo>
                    <a:pt x="1181" y="299"/>
                    <a:pt x="1003" y="101"/>
                    <a:pt x="628" y="101"/>
                  </a:cubicBezTo>
                  <a:cubicBezTo>
                    <a:pt x="182" y="101"/>
                    <a:pt x="182" y="101"/>
                    <a:pt x="182" y="101"/>
                  </a:cubicBezTo>
                  <a:cubicBezTo>
                    <a:pt x="182" y="0"/>
                    <a:pt x="182" y="0"/>
                    <a:pt x="182" y="0"/>
                  </a:cubicBezTo>
                </a:path>
              </a:pathLst>
            </a:custGeom>
            <a:solidFill>
              <a:srgbClr val="E7A853">
                <a:alpha val="68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24"/>
            <p:cNvSpPr/>
            <p:nvPr/>
          </p:nvSpPr>
          <p:spPr bwMode="auto">
            <a:xfrm>
              <a:off x="3507253" y="4759325"/>
              <a:ext cx="1620838" cy="2098675"/>
            </a:xfrm>
            <a:custGeom>
              <a:avLst/>
              <a:gdLst>
                <a:gd name="T0" fmla="*/ 182 w 694"/>
                <a:gd name="T1" fmla="*/ 0 h 899"/>
                <a:gd name="T2" fmla="*/ 0 w 694"/>
                <a:gd name="T3" fmla="*/ 170 h 899"/>
                <a:gd name="T4" fmla="*/ 182 w 694"/>
                <a:gd name="T5" fmla="*/ 339 h 899"/>
                <a:gd name="T6" fmla="*/ 182 w 694"/>
                <a:gd name="T7" fmla="*/ 251 h 899"/>
                <a:gd name="T8" fmla="*/ 477 w 694"/>
                <a:gd name="T9" fmla="*/ 251 h 899"/>
                <a:gd name="T10" fmla="*/ 530 w 694"/>
                <a:gd name="T11" fmla="*/ 267 h 899"/>
                <a:gd name="T12" fmla="*/ 547 w 694"/>
                <a:gd name="T13" fmla="*/ 331 h 899"/>
                <a:gd name="T14" fmla="*/ 546 w 694"/>
                <a:gd name="T15" fmla="*/ 334 h 899"/>
                <a:gd name="T16" fmla="*/ 546 w 694"/>
                <a:gd name="T17" fmla="*/ 899 h 899"/>
                <a:gd name="T18" fmla="*/ 690 w 694"/>
                <a:gd name="T19" fmla="*/ 899 h 899"/>
                <a:gd name="T20" fmla="*/ 690 w 694"/>
                <a:gd name="T21" fmla="*/ 342 h 899"/>
                <a:gd name="T22" fmla="*/ 637 w 694"/>
                <a:gd name="T23" fmla="*/ 171 h 899"/>
                <a:gd name="T24" fmla="*/ 477 w 694"/>
                <a:gd name="T25" fmla="*/ 107 h 899"/>
                <a:gd name="T26" fmla="*/ 182 w 694"/>
                <a:gd name="T27" fmla="*/ 107 h 899"/>
                <a:gd name="T28" fmla="*/ 182 w 694"/>
                <a:gd name="T29" fmla="*/ 0 h 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4" h="899">
                  <a:moveTo>
                    <a:pt x="182" y="0"/>
                  </a:moveTo>
                  <a:cubicBezTo>
                    <a:pt x="0" y="170"/>
                    <a:pt x="0" y="170"/>
                    <a:pt x="0" y="170"/>
                  </a:cubicBezTo>
                  <a:cubicBezTo>
                    <a:pt x="182" y="339"/>
                    <a:pt x="182" y="339"/>
                    <a:pt x="182" y="339"/>
                  </a:cubicBezTo>
                  <a:cubicBezTo>
                    <a:pt x="182" y="251"/>
                    <a:pt x="182" y="251"/>
                    <a:pt x="182" y="251"/>
                  </a:cubicBezTo>
                  <a:cubicBezTo>
                    <a:pt x="477" y="251"/>
                    <a:pt x="477" y="251"/>
                    <a:pt x="477" y="251"/>
                  </a:cubicBezTo>
                  <a:cubicBezTo>
                    <a:pt x="514" y="251"/>
                    <a:pt x="526" y="263"/>
                    <a:pt x="530" y="267"/>
                  </a:cubicBezTo>
                  <a:cubicBezTo>
                    <a:pt x="547" y="285"/>
                    <a:pt x="548" y="320"/>
                    <a:pt x="547" y="331"/>
                  </a:cubicBezTo>
                  <a:cubicBezTo>
                    <a:pt x="546" y="334"/>
                    <a:pt x="546" y="334"/>
                    <a:pt x="546" y="334"/>
                  </a:cubicBezTo>
                  <a:cubicBezTo>
                    <a:pt x="546" y="899"/>
                    <a:pt x="546" y="899"/>
                    <a:pt x="546" y="899"/>
                  </a:cubicBezTo>
                  <a:cubicBezTo>
                    <a:pt x="690" y="899"/>
                    <a:pt x="690" y="899"/>
                    <a:pt x="690" y="899"/>
                  </a:cubicBezTo>
                  <a:cubicBezTo>
                    <a:pt x="690" y="342"/>
                    <a:pt x="690" y="342"/>
                    <a:pt x="690" y="342"/>
                  </a:cubicBezTo>
                  <a:cubicBezTo>
                    <a:pt x="690" y="319"/>
                    <a:pt x="694" y="234"/>
                    <a:pt x="637" y="171"/>
                  </a:cubicBezTo>
                  <a:cubicBezTo>
                    <a:pt x="610" y="141"/>
                    <a:pt x="561" y="107"/>
                    <a:pt x="477" y="107"/>
                  </a:cubicBezTo>
                  <a:cubicBezTo>
                    <a:pt x="182" y="107"/>
                    <a:pt x="182" y="107"/>
                    <a:pt x="182" y="107"/>
                  </a:cubicBezTo>
                  <a:cubicBezTo>
                    <a:pt x="182" y="0"/>
                    <a:pt x="182" y="0"/>
                    <a:pt x="182" y="0"/>
                  </a:cubicBezTo>
                </a:path>
              </a:pathLst>
            </a:custGeom>
            <a:solidFill>
              <a:srgbClr val="F2CFA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8" name="TextBox 49"/>
          <p:cNvSpPr txBox="1"/>
          <p:nvPr/>
        </p:nvSpPr>
        <p:spPr>
          <a:xfrm>
            <a:off x="7739433" y="3582987"/>
            <a:ext cx="2590292" cy="81253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听：通过耳朵听，检查设备是否有异常声响。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9" name="TextBox 49"/>
          <p:cNvSpPr txBox="1"/>
          <p:nvPr/>
        </p:nvSpPr>
        <p:spPr>
          <a:xfrm>
            <a:off x="1340021" y="3445938"/>
            <a:ext cx="2406998" cy="81253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摸：通过手摸，检查客房各处是否有灰尘。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10" name="TextBox 49"/>
          <p:cNvSpPr txBox="1"/>
          <p:nvPr/>
        </p:nvSpPr>
        <p:spPr>
          <a:xfrm>
            <a:off x="8975377" y="2643187"/>
            <a:ext cx="2408504" cy="77745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闻：通过鼻子闻，检查客房内是否有异味。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11" name="TextBox 49"/>
          <p:cNvSpPr txBox="1"/>
          <p:nvPr/>
        </p:nvSpPr>
        <p:spPr>
          <a:xfrm>
            <a:off x="912152" y="4980858"/>
            <a:ext cx="2537605" cy="81253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看：通过目测，看客房的整体状况是否合格。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12" name="TextBox 49"/>
          <p:cNvSpPr txBox="1"/>
          <p:nvPr/>
        </p:nvSpPr>
        <p:spPr>
          <a:xfrm>
            <a:off x="1762125" y="1345414"/>
            <a:ext cx="3743357" cy="4524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试：通过试用，检查设备是否完好。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13" name="文本框 39"/>
          <p:cNvSpPr txBox="1"/>
          <p:nvPr/>
        </p:nvSpPr>
        <p:spPr>
          <a:xfrm>
            <a:off x="3695345" y="505961"/>
            <a:ext cx="480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（二）对客房清洁保养检查的方法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071105" y="1569980"/>
            <a:ext cx="4989916" cy="4743818"/>
            <a:chOff x="809919" y="1587927"/>
            <a:chExt cx="4989916" cy="4743818"/>
          </a:xfrm>
        </p:grpSpPr>
        <p:sp>
          <p:nvSpPr>
            <p:cNvPr id="3" name="Freeform 6"/>
            <p:cNvSpPr/>
            <p:nvPr/>
          </p:nvSpPr>
          <p:spPr bwMode="auto">
            <a:xfrm>
              <a:off x="809919" y="1587927"/>
              <a:ext cx="4989916" cy="3750054"/>
            </a:xfrm>
            <a:custGeom>
              <a:avLst/>
              <a:gdLst>
                <a:gd name="T0" fmla="*/ 6170 w 14555"/>
                <a:gd name="T1" fmla="*/ 6749 h 10963"/>
                <a:gd name="T2" fmla="*/ 7809 w 14555"/>
                <a:gd name="T3" fmla="*/ 8388 h 10963"/>
                <a:gd name="T4" fmla="*/ 5702 w 14555"/>
                <a:gd name="T5" fmla="*/ 9980 h 10963"/>
                <a:gd name="T6" fmla="*/ 5655 w 14555"/>
                <a:gd name="T7" fmla="*/ 10776 h 10963"/>
                <a:gd name="T8" fmla="*/ 4999 w 14555"/>
                <a:gd name="T9" fmla="*/ 10963 h 10963"/>
                <a:gd name="T10" fmla="*/ 5128 w 14555"/>
                <a:gd name="T11" fmla="*/ 10329 h 10963"/>
                <a:gd name="T12" fmla="*/ 4203 w 14555"/>
                <a:gd name="T13" fmla="*/ 10261 h 10963"/>
                <a:gd name="T14" fmla="*/ 4016 w 14555"/>
                <a:gd name="T15" fmla="*/ 10963 h 10963"/>
                <a:gd name="T16" fmla="*/ 3267 w 14555"/>
                <a:gd name="T17" fmla="*/ 10823 h 10963"/>
                <a:gd name="T18" fmla="*/ 3220 w 14555"/>
                <a:gd name="T19" fmla="*/ 10073 h 10963"/>
                <a:gd name="T20" fmla="*/ 2866 w 14555"/>
                <a:gd name="T21" fmla="*/ 9828 h 10963"/>
                <a:gd name="T22" fmla="*/ 2305 w 14555"/>
                <a:gd name="T23" fmla="*/ 10367 h 10963"/>
                <a:gd name="T24" fmla="*/ 1743 w 14555"/>
                <a:gd name="T25" fmla="*/ 9934 h 10963"/>
                <a:gd name="T26" fmla="*/ 2059 w 14555"/>
                <a:gd name="T27" fmla="*/ 9360 h 10963"/>
                <a:gd name="T28" fmla="*/ 1685 w 14555"/>
                <a:gd name="T29" fmla="*/ 8916 h 10963"/>
                <a:gd name="T30" fmla="*/ 994 w 14555"/>
                <a:gd name="T31" fmla="*/ 9290 h 10963"/>
                <a:gd name="T32" fmla="*/ 550 w 14555"/>
                <a:gd name="T33" fmla="*/ 8623 h 10963"/>
                <a:gd name="T34" fmla="*/ 1123 w 14555"/>
                <a:gd name="T35" fmla="*/ 8155 h 10963"/>
                <a:gd name="T36" fmla="*/ 936 w 14555"/>
                <a:gd name="T37" fmla="*/ 7652 h 10963"/>
                <a:gd name="T38" fmla="*/ 163 w 14555"/>
                <a:gd name="T39" fmla="*/ 7710 h 10963"/>
                <a:gd name="T40" fmla="*/ 0 w 14555"/>
                <a:gd name="T41" fmla="*/ 6961 h 10963"/>
                <a:gd name="T42" fmla="*/ 725 w 14555"/>
                <a:gd name="T43" fmla="*/ 6739 h 10963"/>
                <a:gd name="T44" fmla="*/ 725 w 14555"/>
                <a:gd name="T45" fmla="*/ 6142 h 10963"/>
                <a:gd name="T46" fmla="*/ 42 w 14555"/>
                <a:gd name="T47" fmla="*/ 5955 h 10963"/>
                <a:gd name="T48" fmla="*/ 153 w 14555"/>
                <a:gd name="T49" fmla="*/ 5228 h 10963"/>
                <a:gd name="T50" fmla="*/ 979 w 14555"/>
                <a:gd name="T51" fmla="*/ 5234 h 10963"/>
                <a:gd name="T52" fmla="*/ 1160 w 14555"/>
                <a:gd name="T53" fmla="*/ 4771 h 10963"/>
                <a:gd name="T54" fmla="*/ 575 w 14555"/>
                <a:gd name="T55" fmla="*/ 4284 h 10963"/>
                <a:gd name="T56" fmla="*/ 1006 w 14555"/>
                <a:gd name="T57" fmla="*/ 3626 h 10963"/>
                <a:gd name="T58" fmla="*/ 1638 w 14555"/>
                <a:gd name="T59" fmla="*/ 3942 h 10963"/>
                <a:gd name="T60" fmla="*/ 2024 w 14555"/>
                <a:gd name="T61" fmla="*/ 3603 h 10963"/>
                <a:gd name="T62" fmla="*/ 1673 w 14555"/>
                <a:gd name="T63" fmla="*/ 2971 h 10963"/>
                <a:gd name="T64" fmla="*/ 2340 w 14555"/>
                <a:gd name="T65" fmla="*/ 2480 h 10963"/>
                <a:gd name="T66" fmla="*/ 2820 w 14555"/>
                <a:gd name="T67" fmla="*/ 3018 h 10963"/>
                <a:gd name="T68" fmla="*/ 3299 w 14555"/>
                <a:gd name="T69" fmla="*/ 2866 h 10963"/>
                <a:gd name="T70" fmla="*/ 3226 w 14555"/>
                <a:gd name="T71" fmla="*/ 2133 h 10963"/>
                <a:gd name="T72" fmla="*/ 3978 w 14555"/>
                <a:gd name="T73" fmla="*/ 1965 h 10963"/>
                <a:gd name="T74" fmla="*/ 4236 w 14555"/>
                <a:gd name="T75" fmla="*/ 2608 h 10963"/>
                <a:gd name="T76" fmla="*/ 4786 w 14555"/>
                <a:gd name="T77" fmla="*/ 2632 h 10963"/>
                <a:gd name="T78" fmla="*/ 4985 w 14555"/>
                <a:gd name="T79" fmla="*/ 1976 h 10963"/>
                <a:gd name="T80" fmla="*/ 5733 w 14555"/>
                <a:gd name="T81" fmla="*/ 2093 h 10963"/>
                <a:gd name="T82" fmla="*/ 5745 w 14555"/>
                <a:gd name="T83" fmla="*/ 2831 h 10963"/>
                <a:gd name="T84" fmla="*/ 6798 w 14555"/>
                <a:gd name="T85" fmla="*/ 3439 h 10963"/>
                <a:gd name="T86" fmla="*/ 8074 w 14555"/>
                <a:gd name="T87" fmla="*/ 4680 h 10963"/>
                <a:gd name="T88" fmla="*/ 11630 w 14555"/>
                <a:gd name="T89" fmla="*/ 1311 h 10963"/>
                <a:gd name="T90" fmla="*/ 10530 w 14555"/>
                <a:gd name="T91" fmla="*/ 94 h 10963"/>
                <a:gd name="T92" fmla="*/ 14555 w 14555"/>
                <a:gd name="T93" fmla="*/ 0 h 10963"/>
                <a:gd name="T94" fmla="*/ 14536 w 14555"/>
                <a:gd name="T95" fmla="*/ 4019 h 10963"/>
                <a:gd name="T96" fmla="*/ 13382 w 14555"/>
                <a:gd name="T97" fmla="*/ 2934 h 10963"/>
                <a:gd name="T98" fmla="*/ 8062 w 14555"/>
                <a:gd name="T99" fmla="*/ 8132 h 10963"/>
                <a:gd name="T100" fmla="*/ 5418 w 14555"/>
                <a:gd name="T101" fmla="*/ 5440 h 10963"/>
                <a:gd name="T102" fmla="*/ 3826 w 14555"/>
                <a:gd name="T103" fmla="*/ 5370 h 10963"/>
                <a:gd name="T104" fmla="*/ 3358 w 14555"/>
                <a:gd name="T105" fmla="*/ 7125 h 10963"/>
                <a:gd name="T106" fmla="*/ 6170 w 14555"/>
                <a:gd name="T107" fmla="*/ 6749 h 10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555" h="10963">
                  <a:moveTo>
                    <a:pt x="6170" y="6749"/>
                  </a:moveTo>
                  <a:lnTo>
                    <a:pt x="7809" y="8388"/>
                  </a:lnTo>
                  <a:cubicBezTo>
                    <a:pt x="7809" y="8388"/>
                    <a:pt x="6966" y="9699"/>
                    <a:pt x="5702" y="9980"/>
                  </a:cubicBezTo>
                  <a:cubicBezTo>
                    <a:pt x="5678" y="10343"/>
                    <a:pt x="5655" y="10776"/>
                    <a:pt x="5655" y="10776"/>
                  </a:cubicBezTo>
                  <a:lnTo>
                    <a:pt x="4999" y="10963"/>
                  </a:lnTo>
                  <a:lnTo>
                    <a:pt x="5128" y="10329"/>
                  </a:lnTo>
                  <a:lnTo>
                    <a:pt x="4203" y="10261"/>
                  </a:lnTo>
                  <a:lnTo>
                    <a:pt x="4016" y="10963"/>
                  </a:lnTo>
                  <a:lnTo>
                    <a:pt x="3267" y="10823"/>
                  </a:lnTo>
                  <a:lnTo>
                    <a:pt x="3220" y="10073"/>
                  </a:lnTo>
                  <a:lnTo>
                    <a:pt x="2866" y="9828"/>
                  </a:lnTo>
                  <a:lnTo>
                    <a:pt x="2305" y="10367"/>
                  </a:lnTo>
                  <a:lnTo>
                    <a:pt x="1743" y="9934"/>
                  </a:lnTo>
                  <a:lnTo>
                    <a:pt x="2059" y="9360"/>
                  </a:lnTo>
                  <a:lnTo>
                    <a:pt x="1685" y="8916"/>
                  </a:lnTo>
                  <a:lnTo>
                    <a:pt x="994" y="9290"/>
                  </a:lnTo>
                  <a:lnTo>
                    <a:pt x="550" y="8623"/>
                  </a:lnTo>
                  <a:lnTo>
                    <a:pt x="1123" y="8155"/>
                  </a:lnTo>
                  <a:lnTo>
                    <a:pt x="936" y="7652"/>
                  </a:lnTo>
                  <a:lnTo>
                    <a:pt x="163" y="7710"/>
                  </a:lnTo>
                  <a:lnTo>
                    <a:pt x="0" y="6961"/>
                  </a:lnTo>
                  <a:lnTo>
                    <a:pt x="725" y="6739"/>
                  </a:lnTo>
                  <a:lnTo>
                    <a:pt x="725" y="6142"/>
                  </a:lnTo>
                  <a:lnTo>
                    <a:pt x="42" y="5955"/>
                  </a:lnTo>
                  <a:lnTo>
                    <a:pt x="153" y="5228"/>
                  </a:lnTo>
                  <a:lnTo>
                    <a:pt x="979" y="5234"/>
                  </a:lnTo>
                  <a:lnTo>
                    <a:pt x="1160" y="4771"/>
                  </a:lnTo>
                  <a:lnTo>
                    <a:pt x="575" y="4284"/>
                  </a:lnTo>
                  <a:lnTo>
                    <a:pt x="1006" y="3626"/>
                  </a:lnTo>
                  <a:lnTo>
                    <a:pt x="1638" y="3942"/>
                  </a:lnTo>
                  <a:lnTo>
                    <a:pt x="2024" y="3603"/>
                  </a:lnTo>
                  <a:lnTo>
                    <a:pt x="1673" y="2971"/>
                  </a:lnTo>
                  <a:lnTo>
                    <a:pt x="2340" y="2480"/>
                  </a:lnTo>
                  <a:lnTo>
                    <a:pt x="2820" y="3018"/>
                  </a:lnTo>
                  <a:lnTo>
                    <a:pt x="3299" y="2866"/>
                  </a:lnTo>
                  <a:lnTo>
                    <a:pt x="3226" y="2133"/>
                  </a:lnTo>
                  <a:lnTo>
                    <a:pt x="3978" y="1965"/>
                  </a:lnTo>
                  <a:lnTo>
                    <a:pt x="4236" y="2608"/>
                  </a:lnTo>
                  <a:lnTo>
                    <a:pt x="4786" y="2632"/>
                  </a:lnTo>
                  <a:lnTo>
                    <a:pt x="4985" y="1976"/>
                  </a:lnTo>
                  <a:lnTo>
                    <a:pt x="5733" y="2093"/>
                  </a:lnTo>
                  <a:lnTo>
                    <a:pt x="5745" y="2831"/>
                  </a:lnTo>
                  <a:cubicBezTo>
                    <a:pt x="5745" y="2831"/>
                    <a:pt x="6319" y="3030"/>
                    <a:pt x="6798" y="3439"/>
                  </a:cubicBezTo>
                  <a:cubicBezTo>
                    <a:pt x="7278" y="3849"/>
                    <a:pt x="8062" y="4586"/>
                    <a:pt x="8074" y="4680"/>
                  </a:cubicBezTo>
                  <a:cubicBezTo>
                    <a:pt x="8086" y="4773"/>
                    <a:pt x="11630" y="1311"/>
                    <a:pt x="11630" y="1311"/>
                  </a:cubicBezTo>
                  <a:lnTo>
                    <a:pt x="10530" y="94"/>
                  </a:lnTo>
                  <a:lnTo>
                    <a:pt x="14555" y="0"/>
                  </a:lnTo>
                  <a:lnTo>
                    <a:pt x="14536" y="4019"/>
                  </a:lnTo>
                  <a:lnTo>
                    <a:pt x="13382" y="2934"/>
                  </a:lnTo>
                  <a:lnTo>
                    <a:pt x="8062" y="8132"/>
                  </a:lnTo>
                  <a:lnTo>
                    <a:pt x="5418" y="5440"/>
                  </a:lnTo>
                  <a:cubicBezTo>
                    <a:pt x="5418" y="5440"/>
                    <a:pt x="4519" y="4831"/>
                    <a:pt x="3826" y="5370"/>
                  </a:cubicBezTo>
                  <a:cubicBezTo>
                    <a:pt x="3194" y="5862"/>
                    <a:pt x="2913" y="6447"/>
                    <a:pt x="3358" y="7125"/>
                  </a:cubicBezTo>
                  <a:cubicBezTo>
                    <a:pt x="3803" y="7804"/>
                    <a:pt x="4622" y="8296"/>
                    <a:pt x="6170" y="6749"/>
                  </a:cubicBezTo>
                  <a:close/>
                </a:path>
              </a:pathLst>
            </a:custGeom>
            <a:solidFill>
              <a:srgbClr val="E08F24"/>
            </a:solidFill>
            <a:ln w="6350" cap="flat">
              <a:noFill/>
              <a:prstDash val="solid"/>
              <a:miter lim="800000"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7"/>
            <p:cNvSpPr/>
            <p:nvPr/>
          </p:nvSpPr>
          <p:spPr bwMode="auto">
            <a:xfrm>
              <a:off x="2750572" y="3254356"/>
              <a:ext cx="2636757" cy="3077389"/>
            </a:xfrm>
            <a:custGeom>
              <a:avLst/>
              <a:gdLst>
                <a:gd name="T0" fmla="*/ 1605 w 7692"/>
                <a:gd name="T1" fmla="*/ 4135 h 9001"/>
                <a:gd name="T2" fmla="*/ 0 w 7692"/>
                <a:gd name="T3" fmla="*/ 2352 h 9001"/>
                <a:gd name="T4" fmla="*/ 2153 w 7692"/>
                <a:gd name="T5" fmla="*/ 857 h 9001"/>
                <a:gd name="T6" fmla="*/ 2139 w 7692"/>
                <a:gd name="T7" fmla="*/ 153 h 9001"/>
                <a:gd name="T8" fmla="*/ 2872 w 7692"/>
                <a:gd name="T9" fmla="*/ 0 h 9001"/>
                <a:gd name="T10" fmla="*/ 3051 w 7692"/>
                <a:gd name="T11" fmla="*/ 687 h 9001"/>
                <a:gd name="T12" fmla="*/ 3635 w 7692"/>
                <a:gd name="T13" fmla="*/ 737 h 9001"/>
                <a:gd name="T14" fmla="*/ 3922 w 7692"/>
                <a:gd name="T15" fmla="*/ 94 h 9001"/>
                <a:gd name="T16" fmla="*/ 4572 w 7692"/>
                <a:gd name="T17" fmla="*/ 218 h 9001"/>
                <a:gd name="T18" fmla="*/ 4563 w 7692"/>
                <a:gd name="T19" fmla="*/ 920 h 9001"/>
                <a:gd name="T20" fmla="*/ 5021 w 7692"/>
                <a:gd name="T21" fmla="*/ 1152 h 9001"/>
                <a:gd name="T22" fmla="*/ 5560 w 7692"/>
                <a:gd name="T23" fmla="*/ 638 h 9001"/>
                <a:gd name="T24" fmla="*/ 6171 w 7692"/>
                <a:gd name="T25" fmla="*/ 1111 h 9001"/>
                <a:gd name="T26" fmla="*/ 5793 w 7692"/>
                <a:gd name="T27" fmla="*/ 1703 h 9001"/>
                <a:gd name="T28" fmla="*/ 6149 w 7692"/>
                <a:gd name="T29" fmla="*/ 2117 h 9001"/>
                <a:gd name="T30" fmla="*/ 6795 w 7692"/>
                <a:gd name="T31" fmla="*/ 1819 h 9001"/>
                <a:gd name="T32" fmla="*/ 7210 w 7692"/>
                <a:gd name="T33" fmla="*/ 2471 h 9001"/>
                <a:gd name="T34" fmla="*/ 6626 w 7692"/>
                <a:gd name="T35" fmla="*/ 2959 h 9001"/>
                <a:gd name="T36" fmla="*/ 6815 w 7692"/>
                <a:gd name="T37" fmla="*/ 3436 h 9001"/>
                <a:gd name="T38" fmla="*/ 7613 w 7692"/>
                <a:gd name="T39" fmla="*/ 3403 h 9001"/>
                <a:gd name="T40" fmla="*/ 7692 w 7692"/>
                <a:gd name="T41" fmla="*/ 4226 h 9001"/>
                <a:gd name="T42" fmla="*/ 6984 w 7692"/>
                <a:gd name="T43" fmla="*/ 4334 h 9001"/>
                <a:gd name="T44" fmla="*/ 6981 w 7692"/>
                <a:gd name="T45" fmla="*/ 4920 h 9001"/>
                <a:gd name="T46" fmla="*/ 7603 w 7692"/>
                <a:gd name="T47" fmla="*/ 5159 h 9001"/>
                <a:gd name="T48" fmla="*/ 7497 w 7692"/>
                <a:gd name="T49" fmla="*/ 5928 h 9001"/>
                <a:gd name="T50" fmla="*/ 6776 w 7692"/>
                <a:gd name="T51" fmla="*/ 5824 h 9001"/>
                <a:gd name="T52" fmla="*/ 6448 w 7692"/>
                <a:gd name="T53" fmla="*/ 6325 h 9001"/>
                <a:gd name="T54" fmla="*/ 7032 w 7692"/>
                <a:gd name="T55" fmla="*/ 6867 h 9001"/>
                <a:gd name="T56" fmla="*/ 6582 w 7692"/>
                <a:gd name="T57" fmla="*/ 7502 h 9001"/>
                <a:gd name="T58" fmla="*/ 5969 w 7692"/>
                <a:gd name="T59" fmla="*/ 7076 h 9001"/>
                <a:gd name="T60" fmla="*/ 5577 w 7692"/>
                <a:gd name="T61" fmla="*/ 7433 h 9001"/>
                <a:gd name="T62" fmla="*/ 5850 w 7692"/>
                <a:gd name="T63" fmla="*/ 8125 h 9001"/>
                <a:gd name="T64" fmla="*/ 5175 w 7692"/>
                <a:gd name="T65" fmla="*/ 8539 h 9001"/>
                <a:gd name="T66" fmla="*/ 4709 w 7692"/>
                <a:gd name="T67" fmla="*/ 7979 h 9001"/>
                <a:gd name="T68" fmla="*/ 4280 w 7692"/>
                <a:gd name="T69" fmla="*/ 8147 h 9001"/>
                <a:gd name="T70" fmla="*/ 4270 w 7692"/>
                <a:gd name="T71" fmla="*/ 8873 h 9001"/>
                <a:gd name="T72" fmla="*/ 3491 w 7692"/>
                <a:gd name="T73" fmla="*/ 9001 h 9001"/>
                <a:gd name="T74" fmla="*/ 3311 w 7692"/>
                <a:gd name="T75" fmla="*/ 8313 h 9001"/>
                <a:gd name="T76" fmla="*/ 2750 w 7692"/>
                <a:gd name="T77" fmla="*/ 8288 h 9001"/>
                <a:gd name="T78" fmla="*/ 2484 w 7692"/>
                <a:gd name="T79" fmla="*/ 8978 h 9001"/>
                <a:gd name="T80" fmla="*/ 1746 w 7692"/>
                <a:gd name="T81" fmla="*/ 8734 h 9001"/>
                <a:gd name="T82" fmla="*/ 1828 w 7692"/>
                <a:gd name="T83" fmla="*/ 7964 h 9001"/>
                <a:gd name="T84" fmla="*/ 639 w 7692"/>
                <a:gd name="T85" fmla="*/ 7324 h 9001"/>
                <a:gd name="T86" fmla="*/ 2292 w 7692"/>
                <a:gd name="T87" fmla="*/ 5379 h 9001"/>
                <a:gd name="T88" fmla="*/ 4000 w 7692"/>
                <a:gd name="T89" fmla="*/ 5557 h 9001"/>
                <a:gd name="T90" fmla="*/ 3449 w 7692"/>
                <a:gd name="T91" fmla="*/ 3259 h 9001"/>
                <a:gd name="T92" fmla="*/ 1605 w 7692"/>
                <a:gd name="T93" fmla="*/ 4135 h 9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692" h="9001">
                  <a:moveTo>
                    <a:pt x="1605" y="4135"/>
                  </a:moveTo>
                  <a:lnTo>
                    <a:pt x="0" y="2352"/>
                  </a:lnTo>
                  <a:cubicBezTo>
                    <a:pt x="0" y="2352"/>
                    <a:pt x="1232" y="1026"/>
                    <a:pt x="2153" y="857"/>
                  </a:cubicBezTo>
                  <a:cubicBezTo>
                    <a:pt x="2140" y="616"/>
                    <a:pt x="2139" y="153"/>
                    <a:pt x="2139" y="153"/>
                  </a:cubicBezTo>
                  <a:lnTo>
                    <a:pt x="2872" y="0"/>
                  </a:lnTo>
                  <a:lnTo>
                    <a:pt x="3051" y="687"/>
                  </a:lnTo>
                  <a:lnTo>
                    <a:pt x="3635" y="737"/>
                  </a:lnTo>
                  <a:lnTo>
                    <a:pt x="3922" y="94"/>
                  </a:lnTo>
                  <a:lnTo>
                    <a:pt x="4572" y="218"/>
                  </a:lnTo>
                  <a:lnTo>
                    <a:pt x="4563" y="920"/>
                  </a:lnTo>
                  <a:lnTo>
                    <a:pt x="5021" y="1152"/>
                  </a:lnTo>
                  <a:lnTo>
                    <a:pt x="5560" y="638"/>
                  </a:lnTo>
                  <a:lnTo>
                    <a:pt x="6171" y="1111"/>
                  </a:lnTo>
                  <a:lnTo>
                    <a:pt x="5793" y="1703"/>
                  </a:lnTo>
                  <a:lnTo>
                    <a:pt x="6149" y="2117"/>
                  </a:lnTo>
                  <a:lnTo>
                    <a:pt x="6795" y="1819"/>
                  </a:lnTo>
                  <a:lnTo>
                    <a:pt x="7210" y="2471"/>
                  </a:lnTo>
                  <a:lnTo>
                    <a:pt x="6626" y="2959"/>
                  </a:lnTo>
                  <a:lnTo>
                    <a:pt x="6815" y="3436"/>
                  </a:lnTo>
                  <a:lnTo>
                    <a:pt x="7613" y="3403"/>
                  </a:lnTo>
                  <a:lnTo>
                    <a:pt x="7692" y="4226"/>
                  </a:lnTo>
                  <a:lnTo>
                    <a:pt x="6984" y="4334"/>
                  </a:lnTo>
                  <a:lnTo>
                    <a:pt x="6981" y="4920"/>
                  </a:lnTo>
                  <a:lnTo>
                    <a:pt x="7603" y="5159"/>
                  </a:lnTo>
                  <a:lnTo>
                    <a:pt x="7497" y="5928"/>
                  </a:lnTo>
                  <a:lnTo>
                    <a:pt x="6776" y="5824"/>
                  </a:lnTo>
                  <a:lnTo>
                    <a:pt x="6448" y="6325"/>
                  </a:lnTo>
                  <a:lnTo>
                    <a:pt x="7032" y="6867"/>
                  </a:lnTo>
                  <a:lnTo>
                    <a:pt x="6582" y="7502"/>
                  </a:lnTo>
                  <a:lnTo>
                    <a:pt x="5969" y="7076"/>
                  </a:lnTo>
                  <a:lnTo>
                    <a:pt x="5577" y="7433"/>
                  </a:lnTo>
                  <a:lnTo>
                    <a:pt x="5850" y="8125"/>
                  </a:lnTo>
                  <a:lnTo>
                    <a:pt x="5175" y="8539"/>
                  </a:lnTo>
                  <a:lnTo>
                    <a:pt x="4709" y="7979"/>
                  </a:lnTo>
                  <a:lnTo>
                    <a:pt x="4280" y="8147"/>
                  </a:lnTo>
                  <a:lnTo>
                    <a:pt x="4270" y="8873"/>
                  </a:lnTo>
                  <a:lnTo>
                    <a:pt x="3491" y="9001"/>
                  </a:lnTo>
                  <a:lnTo>
                    <a:pt x="3311" y="8313"/>
                  </a:lnTo>
                  <a:lnTo>
                    <a:pt x="2750" y="8288"/>
                  </a:lnTo>
                  <a:lnTo>
                    <a:pt x="2484" y="8978"/>
                  </a:lnTo>
                  <a:lnTo>
                    <a:pt x="1746" y="8734"/>
                  </a:lnTo>
                  <a:lnTo>
                    <a:pt x="1828" y="7964"/>
                  </a:lnTo>
                  <a:cubicBezTo>
                    <a:pt x="1828" y="7964"/>
                    <a:pt x="1086" y="7790"/>
                    <a:pt x="639" y="7324"/>
                  </a:cubicBezTo>
                  <a:cubicBezTo>
                    <a:pt x="1288" y="6544"/>
                    <a:pt x="1452" y="6285"/>
                    <a:pt x="2292" y="5379"/>
                  </a:cubicBezTo>
                  <a:cubicBezTo>
                    <a:pt x="2292" y="5379"/>
                    <a:pt x="3098" y="6305"/>
                    <a:pt x="4000" y="5557"/>
                  </a:cubicBezTo>
                  <a:cubicBezTo>
                    <a:pt x="5185" y="4574"/>
                    <a:pt x="4124" y="3360"/>
                    <a:pt x="3449" y="3259"/>
                  </a:cubicBezTo>
                  <a:cubicBezTo>
                    <a:pt x="2774" y="3158"/>
                    <a:pt x="2350" y="3466"/>
                    <a:pt x="1605" y="4135"/>
                  </a:cubicBezTo>
                  <a:close/>
                </a:path>
              </a:pathLst>
            </a:custGeom>
            <a:solidFill>
              <a:srgbClr val="EEC186"/>
            </a:solidFill>
            <a:ln w="6350" cap="flat">
              <a:noFill/>
              <a:prstDash val="solid"/>
              <a:miter lim="800000"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" name="TextBox 49"/>
          <p:cNvSpPr txBox="1"/>
          <p:nvPr/>
        </p:nvSpPr>
        <p:spPr>
          <a:xfrm>
            <a:off x="7316046" y="1950594"/>
            <a:ext cx="3952030" cy="153272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视觉标准指客人和员工、管理者凭借视觉或嗅觉能感受到的标准（如灰尘、污迹、异味等），但由于个体的感受不同，标准只是停留在表面。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6" name="TextBox 49"/>
          <p:cNvSpPr txBox="1"/>
          <p:nvPr/>
        </p:nvSpPr>
        <p:spPr>
          <a:xfrm>
            <a:off x="7316046" y="4426296"/>
            <a:ext cx="3952030" cy="189282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生化标准是由专业防疫人员进行专业仪器采样与检测的标准，所包含的内容有洗涤消毒标准、空气卫生质量标准、微小气候质量标准、采光照明质量标准及其环境噪声允许值标准等。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58765" y="1412661"/>
            <a:ext cx="859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 smtClean="0">
                <a:solidFill>
                  <a:srgbClr val="E08F24"/>
                </a:solidFill>
                <a:latin typeface="Impact" panose="020B0806030902050204" pitchFamily="34" charset="0"/>
              </a:rPr>
              <a:t>01</a:t>
            </a:r>
            <a:endParaRPr lang="zh-CN" altLang="en-US" sz="5400" b="1" dirty="0">
              <a:solidFill>
                <a:srgbClr val="E08F24"/>
              </a:solidFill>
              <a:latin typeface="Impact" panose="020B080603090205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258764" y="3913182"/>
            <a:ext cx="9335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 smtClean="0">
                <a:solidFill>
                  <a:srgbClr val="EEC186"/>
                </a:solidFill>
                <a:latin typeface="Impact" panose="020B0806030902050204" pitchFamily="34" charset="0"/>
              </a:rPr>
              <a:t>02</a:t>
            </a:r>
            <a:endParaRPr lang="zh-CN" altLang="en-US" sz="5400" b="1" dirty="0">
              <a:solidFill>
                <a:srgbClr val="EEC186"/>
              </a:solidFill>
              <a:latin typeface="Impact" panose="020B080603090205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625977" y="590045"/>
            <a:ext cx="4940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（一）客房清洁卫生标准包括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316045" y="1520733"/>
            <a:ext cx="2483777" cy="429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/>
                <a:ea typeface="微软雅黑" panose="020B0503020204020204" pitchFamily="34" charset="-122"/>
              </a:rPr>
              <a:t>视觉标准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316045" y="3996435"/>
            <a:ext cx="2695533" cy="429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/>
                <a:ea typeface="微软雅黑" panose="020B0503020204020204" pitchFamily="34" charset="-122"/>
              </a:rPr>
              <a:t>生化标准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9"/>
          <p:cNvSpPr txBox="1"/>
          <p:nvPr/>
        </p:nvSpPr>
        <p:spPr>
          <a:xfrm>
            <a:off x="1448199" y="3110950"/>
            <a:ext cx="2526210" cy="417358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眼看到的地方无污迹。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3" name="TextBox 49"/>
          <p:cNvSpPr txBox="1"/>
          <p:nvPr/>
        </p:nvSpPr>
        <p:spPr>
          <a:xfrm>
            <a:off x="1271537" y="4919659"/>
            <a:ext cx="3754589" cy="417358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空气清新无异味。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4" name="TextBox 49"/>
          <p:cNvSpPr txBox="1"/>
          <p:nvPr/>
        </p:nvSpPr>
        <p:spPr>
          <a:xfrm>
            <a:off x="8181743" y="3110950"/>
            <a:ext cx="3229684" cy="417358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设备用品无病毒。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5" name="TextBox 49"/>
          <p:cNvSpPr txBox="1"/>
          <p:nvPr/>
        </p:nvSpPr>
        <p:spPr>
          <a:xfrm>
            <a:off x="7561578" y="1843079"/>
            <a:ext cx="3995380" cy="417358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手摸到的地方无灰尘。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148116" y="1750554"/>
            <a:ext cx="3895768" cy="3812855"/>
            <a:chOff x="4148116" y="2195024"/>
            <a:chExt cx="3895768" cy="3812855"/>
          </a:xfrm>
        </p:grpSpPr>
        <p:sp>
          <p:nvSpPr>
            <p:cNvPr id="7" name="Freeform 11"/>
            <p:cNvSpPr/>
            <p:nvPr/>
          </p:nvSpPr>
          <p:spPr bwMode="auto">
            <a:xfrm>
              <a:off x="5367337" y="2195024"/>
              <a:ext cx="1957982" cy="1382918"/>
            </a:xfrm>
            <a:custGeom>
              <a:avLst/>
              <a:gdLst>
                <a:gd name="T0" fmla="*/ 685 w 778"/>
                <a:gd name="T1" fmla="*/ 200 h 550"/>
                <a:gd name="T2" fmla="*/ 304 w 778"/>
                <a:gd name="T3" fmla="*/ 5 h 550"/>
                <a:gd name="T4" fmla="*/ 304 w 778"/>
                <a:gd name="T5" fmla="*/ 5 h 550"/>
                <a:gd name="T6" fmla="*/ 94 w 778"/>
                <a:gd name="T7" fmla="*/ 92 h 550"/>
                <a:gd name="T8" fmla="*/ 116 w 778"/>
                <a:gd name="T9" fmla="*/ 455 h 550"/>
                <a:gd name="T10" fmla="*/ 479 w 778"/>
                <a:gd name="T11" fmla="*/ 433 h 550"/>
                <a:gd name="T12" fmla="*/ 530 w 778"/>
                <a:gd name="T13" fmla="*/ 180 h 550"/>
                <a:gd name="T14" fmla="*/ 621 w 778"/>
                <a:gd name="T15" fmla="*/ 257 h 550"/>
                <a:gd name="T16" fmla="*/ 574 w 778"/>
                <a:gd name="T17" fmla="*/ 300 h 550"/>
                <a:gd name="T18" fmla="*/ 761 w 778"/>
                <a:gd name="T19" fmla="*/ 439 h 550"/>
                <a:gd name="T20" fmla="*/ 733 w 778"/>
                <a:gd name="T21" fmla="*/ 157 h 550"/>
                <a:gd name="T22" fmla="*/ 685 w 778"/>
                <a:gd name="T23" fmla="*/ 200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8" h="550">
                  <a:moveTo>
                    <a:pt x="685" y="200"/>
                  </a:moveTo>
                  <a:cubicBezTo>
                    <a:pt x="599" y="105"/>
                    <a:pt x="439" y="15"/>
                    <a:pt x="304" y="5"/>
                  </a:cubicBezTo>
                  <a:cubicBezTo>
                    <a:pt x="304" y="6"/>
                    <a:pt x="304" y="5"/>
                    <a:pt x="304" y="5"/>
                  </a:cubicBezTo>
                  <a:cubicBezTo>
                    <a:pt x="227" y="0"/>
                    <a:pt x="149" y="30"/>
                    <a:pt x="94" y="92"/>
                  </a:cubicBezTo>
                  <a:cubicBezTo>
                    <a:pt x="0" y="199"/>
                    <a:pt x="9" y="361"/>
                    <a:pt x="116" y="455"/>
                  </a:cubicBezTo>
                  <a:cubicBezTo>
                    <a:pt x="222" y="550"/>
                    <a:pt x="385" y="540"/>
                    <a:pt x="479" y="433"/>
                  </a:cubicBezTo>
                  <a:cubicBezTo>
                    <a:pt x="542" y="362"/>
                    <a:pt x="559" y="265"/>
                    <a:pt x="530" y="180"/>
                  </a:cubicBezTo>
                  <a:cubicBezTo>
                    <a:pt x="564" y="202"/>
                    <a:pt x="595" y="227"/>
                    <a:pt x="621" y="257"/>
                  </a:cubicBezTo>
                  <a:cubicBezTo>
                    <a:pt x="606" y="271"/>
                    <a:pt x="590" y="285"/>
                    <a:pt x="574" y="300"/>
                  </a:cubicBezTo>
                  <a:cubicBezTo>
                    <a:pt x="640" y="321"/>
                    <a:pt x="708" y="366"/>
                    <a:pt x="761" y="439"/>
                  </a:cubicBezTo>
                  <a:cubicBezTo>
                    <a:pt x="778" y="351"/>
                    <a:pt x="771" y="253"/>
                    <a:pt x="733" y="157"/>
                  </a:cubicBezTo>
                  <a:cubicBezTo>
                    <a:pt x="717" y="172"/>
                    <a:pt x="701" y="186"/>
                    <a:pt x="685" y="200"/>
                  </a:cubicBez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12"/>
            <p:cNvSpPr/>
            <p:nvPr/>
          </p:nvSpPr>
          <p:spPr bwMode="auto">
            <a:xfrm>
              <a:off x="6663092" y="3273933"/>
              <a:ext cx="1380792" cy="1949478"/>
            </a:xfrm>
            <a:custGeom>
              <a:avLst/>
              <a:gdLst>
                <a:gd name="T0" fmla="*/ 339 w 549"/>
                <a:gd name="T1" fmla="*/ 685 h 775"/>
                <a:gd name="T2" fmla="*/ 542 w 549"/>
                <a:gd name="T3" fmla="*/ 309 h 775"/>
                <a:gd name="T4" fmla="*/ 542 w 549"/>
                <a:gd name="T5" fmla="*/ 309 h 775"/>
                <a:gd name="T6" fmla="*/ 460 w 549"/>
                <a:gd name="T7" fmla="*/ 97 h 775"/>
                <a:gd name="T8" fmla="*/ 96 w 549"/>
                <a:gd name="T9" fmla="*/ 110 h 775"/>
                <a:gd name="T10" fmla="*/ 110 w 549"/>
                <a:gd name="T11" fmla="*/ 474 h 775"/>
                <a:gd name="T12" fmla="*/ 362 w 549"/>
                <a:gd name="T13" fmla="*/ 531 h 775"/>
                <a:gd name="T14" fmla="*/ 283 w 549"/>
                <a:gd name="T15" fmla="*/ 620 h 775"/>
                <a:gd name="T16" fmla="*/ 242 w 549"/>
                <a:gd name="T17" fmla="*/ 572 h 775"/>
                <a:gd name="T18" fmla="*/ 98 w 549"/>
                <a:gd name="T19" fmla="*/ 755 h 775"/>
                <a:gd name="T20" fmla="*/ 380 w 549"/>
                <a:gd name="T21" fmla="*/ 734 h 775"/>
                <a:gd name="T22" fmla="*/ 339 w 549"/>
                <a:gd name="T23" fmla="*/ 685 h 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9" h="775">
                  <a:moveTo>
                    <a:pt x="339" y="685"/>
                  </a:moveTo>
                  <a:cubicBezTo>
                    <a:pt x="436" y="602"/>
                    <a:pt x="530" y="443"/>
                    <a:pt x="542" y="309"/>
                  </a:cubicBezTo>
                  <a:cubicBezTo>
                    <a:pt x="542" y="309"/>
                    <a:pt x="543" y="309"/>
                    <a:pt x="542" y="309"/>
                  </a:cubicBezTo>
                  <a:cubicBezTo>
                    <a:pt x="549" y="232"/>
                    <a:pt x="521" y="153"/>
                    <a:pt x="460" y="97"/>
                  </a:cubicBezTo>
                  <a:cubicBezTo>
                    <a:pt x="356" y="0"/>
                    <a:pt x="193" y="6"/>
                    <a:pt x="96" y="110"/>
                  </a:cubicBezTo>
                  <a:cubicBezTo>
                    <a:pt x="0" y="214"/>
                    <a:pt x="6" y="377"/>
                    <a:pt x="110" y="474"/>
                  </a:cubicBezTo>
                  <a:cubicBezTo>
                    <a:pt x="180" y="539"/>
                    <a:pt x="277" y="557"/>
                    <a:pt x="362" y="531"/>
                  </a:cubicBezTo>
                  <a:cubicBezTo>
                    <a:pt x="340" y="564"/>
                    <a:pt x="314" y="594"/>
                    <a:pt x="283" y="620"/>
                  </a:cubicBezTo>
                  <a:cubicBezTo>
                    <a:pt x="269" y="604"/>
                    <a:pt x="255" y="588"/>
                    <a:pt x="242" y="572"/>
                  </a:cubicBezTo>
                  <a:cubicBezTo>
                    <a:pt x="219" y="638"/>
                    <a:pt x="172" y="705"/>
                    <a:pt x="98" y="755"/>
                  </a:cubicBezTo>
                  <a:cubicBezTo>
                    <a:pt x="185" y="775"/>
                    <a:pt x="284" y="770"/>
                    <a:pt x="380" y="734"/>
                  </a:cubicBezTo>
                  <a:cubicBezTo>
                    <a:pt x="366" y="718"/>
                    <a:pt x="353" y="702"/>
                    <a:pt x="339" y="685"/>
                  </a:cubicBezTo>
                  <a:close/>
                </a:path>
              </a:pathLst>
            </a:custGeom>
            <a:solidFill>
              <a:srgbClr val="E7A24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13"/>
            <p:cNvSpPr/>
            <p:nvPr/>
          </p:nvSpPr>
          <p:spPr bwMode="auto">
            <a:xfrm>
              <a:off x="4148116" y="2780717"/>
              <a:ext cx="1395673" cy="1934596"/>
            </a:xfrm>
            <a:custGeom>
              <a:avLst/>
              <a:gdLst>
                <a:gd name="T0" fmla="*/ 252 w 555"/>
                <a:gd name="T1" fmla="*/ 79 h 769"/>
                <a:gd name="T2" fmla="*/ 14 w 555"/>
                <a:gd name="T3" fmla="*/ 435 h 769"/>
                <a:gd name="T4" fmla="*/ 14 w 555"/>
                <a:gd name="T5" fmla="*/ 435 h 769"/>
                <a:gd name="T6" fmla="*/ 76 w 555"/>
                <a:gd name="T7" fmla="*/ 654 h 769"/>
                <a:gd name="T8" fmla="*/ 439 w 555"/>
                <a:gd name="T9" fmla="*/ 674 h 769"/>
                <a:gd name="T10" fmla="*/ 460 w 555"/>
                <a:gd name="T11" fmla="*/ 311 h 769"/>
                <a:gd name="T12" fmla="*/ 214 w 555"/>
                <a:gd name="T13" fmla="*/ 231 h 769"/>
                <a:gd name="T14" fmla="*/ 301 w 555"/>
                <a:gd name="T15" fmla="*/ 149 h 769"/>
                <a:gd name="T16" fmla="*/ 338 w 555"/>
                <a:gd name="T17" fmla="*/ 201 h 769"/>
                <a:gd name="T18" fmla="*/ 498 w 555"/>
                <a:gd name="T19" fmla="*/ 32 h 769"/>
                <a:gd name="T20" fmla="*/ 215 w 555"/>
                <a:gd name="T21" fmla="*/ 27 h 769"/>
                <a:gd name="T22" fmla="*/ 252 w 555"/>
                <a:gd name="T23" fmla="*/ 7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5" h="769">
                  <a:moveTo>
                    <a:pt x="252" y="79"/>
                  </a:moveTo>
                  <a:cubicBezTo>
                    <a:pt x="147" y="153"/>
                    <a:pt x="39" y="302"/>
                    <a:pt x="14" y="435"/>
                  </a:cubicBezTo>
                  <a:cubicBezTo>
                    <a:pt x="15" y="435"/>
                    <a:pt x="14" y="435"/>
                    <a:pt x="14" y="435"/>
                  </a:cubicBezTo>
                  <a:cubicBezTo>
                    <a:pt x="0" y="511"/>
                    <a:pt x="21" y="592"/>
                    <a:pt x="76" y="654"/>
                  </a:cubicBezTo>
                  <a:cubicBezTo>
                    <a:pt x="171" y="760"/>
                    <a:pt x="334" y="769"/>
                    <a:pt x="439" y="674"/>
                  </a:cubicBezTo>
                  <a:cubicBezTo>
                    <a:pt x="545" y="580"/>
                    <a:pt x="555" y="417"/>
                    <a:pt x="460" y="311"/>
                  </a:cubicBezTo>
                  <a:cubicBezTo>
                    <a:pt x="396" y="240"/>
                    <a:pt x="302" y="212"/>
                    <a:pt x="214" y="231"/>
                  </a:cubicBezTo>
                  <a:cubicBezTo>
                    <a:pt x="239" y="200"/>
                    <a:pt x="268" y="172"/>
                    <a:pt x="301" y="149"/>
                  </a:cubicBezTo>
                  <a:cubicBezTo>
                    <a:pt x="313" y="166"/>
                    <a:pt x="326" y="184"/>
                    <a:pt x="338" y="201"/>
                  </a:cubicBezTo>
                  <a:cubicBezTo>
                    <a:pt x="367" y="138"/>
                    <a:pt x="420" y="75"/>
                    <a:pt x="498" y="32"/>
                  </a:cubicBezTo>
                  <a:cubicBezTo>
                    <a:pt x="413" y="4"/>
                    <a:pt x="314" y="0"/>
                    <a:pt x="215" y="27"/>
                  </a:cubicBezTo>
                  <a:cubicBezTo>
                    <a:pt x="227" y="44"/>
                    <a:pt x="240" y="62"/>
                    <a:pt x="252" y="79"/>
                  </a:cubicBezTo>
                  <a:close/>
                </a:path>
              </a:pathLst>
            </a:custGeom>
            <a:solidFill>
              <a:srgbClr val="C0791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14"/>
            <p:cNvSpPr/>
            <p:nvPr/>
          </p:nvSpPr>
          <p:spPr bwMode="auto">
            <a:xfrm>
              <a:off x="5026126" y="4594136"/>
              <a:ext cx="1926093" cy="1413743"/>
            </a:xfrm>
            <a:custGeom>
              <a:avLst/>
              <a:gdLst>
                <a:gd name="T0" fmla="*/ 71 w 766"/>
                <a:gd name="T1" fmla="*/ 261 h 562"/>
                <a:gd name="T2" fmla="*/ 396 w 766"/>
                <a:gd name="T3" fmla="*/ 539 h 562"/>
                <a:gd name="T4" fmla="*/ 396 w 766"/>
                <a:gd name="T5" fmla="*/ 539 h 562"/>
                <a:gd name="T6" fmla="*/ 621 w 766"/>
                <a:gd name="T7" fmla="*/ 503 h 562"/>
                <a:gd name="T8" fmla="*/ 684 w 766"/>
                <a:gd name="T9" fmla="*/ 144 h 562"/>
                <a:gd name="T10" fmla="*/ 326 w 766"/>
                <a:gd name="T11" fmla="*/ 81 h 562"/>
                <a:gd name="T12" fmla="*/ 217 w 766"/>
                <a:gd name="T13" fmla="*/ 316 h 562"/>
                <a:gd name="T14" fmla="*/ 146 w 766"/>
                <a:gd name="T15" fmla="*/ 220 h 562"/>
                <a:gd name="T16" fmla="*/ 202 w 766"/>
                <a:gd name="T17" fmla="*/ 190 h 562"/>
                <a:gd name="T18" fmla="*/ 53 w 766"/>
                <a:gd name="T19" fmla="*/ 11 h 562"/>
                <a:gd name="T20" fmla="*/ 15 w 766"/>
                <a:gd name="T21" fmla="*/ 291 h 562"/>
                <a:gd name="T22" fmla="*/ 71 w 766"/>
                <a:gd name="T23" fmla="*/ 261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6" h="562">
                  <a:moveTo>
                    <a:pt x="71" y="261"/>
                  </a:moveTo>
                  <a:cubicBezTo>
                    <a:pt x="132" y="373"/>
                    <a:pt x="268" y="498"/>
                    <a:pt x="396" y="539"/>
                  </a:cubicBezTo>
                  <a:cubicBezTo>
                    <a:pt x="396" y="538"/>
                    <a:pt x="396" y="539"/>
                    <a:pt x="396" y="539"/>
                  </a:cubicBezTo>
                  <a:cubicBezTo>
                    <a:pt x="470" y="562"/>
                    <a:pt x="553" y="550"/>
                    <a:pt x="621" y="503"/>
                  </a:cubicBezTo>
                  <a:cubicBezTo>
                    <a:pt x="737" y="421"/>
                    <a:pt x="766" y="261"/>
                    <a:pt x="684" y="144"/>
                  </a:cubicBezTo>
                  <a:cubicBezTo>
                    <a:pt x="602" y="28"/>
                    <a:pt x="442" y="0"/>
                    <a:pt x="326" y="81"/>
                  </a:cubicBezTo>
                  <a:cubicBezTo>
                    <a:pt x="247" y="136"/>
                    <a:pt x="209" y="227"/>
                    <a:pt x="217" y="316"/>
                  </a:cubicBezTo>
                  <a:cubicBezTo>
                    <a:pt x="189" y="287"/>
                    <a:pt x="165" y="255"/>
                    <a:pt x="146" y="220"/>
                  </a:cubicBezTo>
                  <a:cubicBezTo>
                    <a:pt x="165" y="210"/>
                    <a:pt x="184" y="200"/>
                    <a:pt x="202" y="190"/>
                  </a:cubicBezTo>
                  <a:cubicBezTo>
                    <a:pt x="143" y="154"/>
                    <a:pt x="87" y="94"/>
                    <a:pt x="53" y="11"/>
                  </a:cubicBezTo>
                  <a:cubicBezTo>
                    <a:pt x="16" y="92"/>
                    <a:pt x="0" y="189"/>
                    <a:pt x="15" y="291"/>
                  </a:cubicBezTo>
                  <a:cubicBezTo>
                    <a:pt x="33" y="281"/>
                    <a:pt x="52" y="271"/>
                    <a:pt x="71" y="261"/>
                  </a:cubicBezTo>
                  <a:close/>
                </a:path>
              </a:pathLst>
            </a:custGeom>
            <a:solidFill>
              <a:srgbClr val="ECB7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TextBox 1"/>
            <p:cNvSpPr txBox="1"/>
            <p:nvPr/>
          </p:nvSpPr>
          <p:spPr>
            <a:xfrm>
              <a:off x="5780048" y="2400882"/>
              <a:ext cx="769763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bg1"/>
                  </a:solidFill>
                </a:rPr>
                <a:t>STEP</a:t>
              </a:r>
              <a:endParaRPr lang="en-US" altLang="zh-CN" dirty="0" smtClean="0">
                <a:solidFill>
                  <a:schemeClr val="bg1"/>
                </a:solidFill>
              </a:endParaRPr>
            </a:p>
            <a:p>
              <a:r>
                <a:rPr lang="en-US" altLang="zh-CN" sz="32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32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2" name="TextBox 91"/>
            <p:cNvSpPr txBox="1"/>
            <p:nvPr/>
          </p:nvSpPr>
          <p:spPr>
            <a:xfrm>
              <a:off x="5836320" y="4933242"/>
              <a:ext cx="769763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bg1"/>
                  </a:solidFill>
                </a:rPr>
                <a:t>STEP</a:t>
              </a:r>
              <a:endParaRPr lang="en-US" altLang="zh-CN" dirty="0" smtClean="0">
                <a:solidFill>
                  <a:schemeClr val="bg1"/>
                </a:solidFill>
              </a:endParaRPr>
            </a:p>
            <a:p>
              <a:r>
                <a:rPr lang="en-US" altLang="zh-CN" sz="32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32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3" name="TextBox 92"/>
            <p:cNvSpPr txBox="1"/>
            <p:nvPr/>
          </p:nvSpPr>
          <p:spPr>
            <a:xfrm>
              <a:off x="4487796" y="3533272"/>
              <a:ext cx="769763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bg1"/>
                  </a:solidFill>
                </a:rPr>
                <a:t>STEP</a:t>
              </a:r>
              <a:endParaRPr lang="en-US" altLang="zh-CN" dirty="0" smtClean="0">
                <a:solidFill>
                  <a:schemeClr val="bg1"/>
                </a:solidFill>
              </a:endParaRPr>
            </a:p>
            <a:p>
              <a:r>
                <a:rPr lang="en-US" altLang="zh-CN" sz="32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32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4" name="TextBox 93"/>
            <p:cNvSpPr txBox="1"/>
            <p:nvPr/>
          </p:nvSpPr>
          <p:spPr>
            <a:xfrm>
              <a:off x="7037536" y="3533272"/>
              <a:ext cx="769763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bg1"/>
                  </a:solidFill>
                </a:rPr>
                <a:t>STEP</a:t>
              </a:r>
              <a:endParaRPr lang="en-US" altLang="zh-CN" dirty="0" smtClean="0">
                <a:solidFill>
                  <a:schemeClr val="bg1"/>
                </a:solidFill>
              </a:endParaRPr>
            </a:p>
            <a:p>
              <a:r>
                <a:rPr lang="en-US" altLang="zh-CN" sz="32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03</a:t>
              </a:r>
              <a:endParaRPr lang="zh-CN" altLang="en-US" sz="32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15" name="文本框 39"/>
          <p:cNvSpPr txBox="1"/>
          <p:nvPr/>
        </p:nvSpPr>
        <p:spPr>
          <a:xfrm>
            <a:off x="5283118" y="1011045"/>
            <a:ext cx="1625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</a:t>
            </a: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．视觉标准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5" grpId="0"/>
    </p:bldLst>
  </p:timing>
</p:sld>
</file>

<file path=ppt/theme/theme1.xml><?xml version="1.0" encoding="utf-8"?>
<a:theme xmlns:a="http://schemas.openxmlformats.org/drawingml/2006/main" name="Office 主题">
  <a:themeElements>
    <a:clrScheme name="红橙色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onsolas-Verdana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3436</Words>
  <Application>WPS 演示</Application>
  <PresentationFormat>宽屏</PresentationFormat>
  <Paragraphs>545</Paragraphs>
  <Slides>21</Slides>
  <Notes>0</Notes>
  <HiddenSlides>0</HiddenSlides>
  <MMClips>2</MMClips>
  <ScaleCrop>false</ScaleCrop>
  <HeadingPairs>
    <vt:vector size="6" baseType="variant">
      <vt:variant>
        <vt:lpstr>已用的字体</vt:lpstr>
      </vt:variant>
      <vt:variant>
        <vt:i4>25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47" baseType="lpstr">
      <vt:lpstr>Arial</vt:lpstr>
      <vt:lpstr>宋体</vt:lpstr>
      <vt:lpstr>Wingdings</vt:lpstr>
      <vt:lpstr>微软雅黑</vt:lpstr>
      <vt:lpstr>Calibri</vt:lpstr>
      <vt:lpstr>Impact</vt:lpstr>
      <vt:lpstr>EU-B2</vt:lpstr>
      <vt:lpstr>Arial</vt:lpstr>
      <vt:lpstr>Arial Unicode MS</vt:lpstr>
      <vt:lpstr>Batang</vt:lpstr>
      <vt:lpstr>MS PGothic</vt:lpstr>
      <vt:lpstr>Verdana</vt:lpstr>
      <vt:lpstr>Arial Unicode MS</vt:lpstr>
      <vt:lpstr>华文楷体</vt:lpstr>
      <vt:lpstr>Consolas</vt:lpstr>
      <vt:lpstr>Helvetica Light</vt:lpstr>
      <vt:lpstr>ヒラギノ角ゴ ProN W3</vt:lpstr>
      <vt:lpstr>Adobe 黑体 Std R</vt:lpstr>
      <vt:lpstr>黑体</vt:lpstr>
      <vt:lpstr>Agency FB</vt:lpstr>
      <vt:lpstr>Malgun Gothic</vt:lpstr>
      <vt:lpstr>Arial Black</vt:lpstr>
      <vt:lpstr>Tw Cen MT</vt:lpstr>
      <vt:lpstr>Segoe Print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lo</dc:creator>
  <cp:lastModifiedBy>Yue</cp:lastModifiedBy>
  <cp:revision>251</cp:revision>
  <dcterms:created xsi:type="dcterms:W3CDTF">2018-03-01T07:16:00Z</dcterms:created>
  <dcterms:modified xsi:type="dcterms:W3CDTF">2020-03-30T05:08:07Z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