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39" r:id="rId3"/>
    <p:sldId id="440" r:id="rId4"/>
    <p:sldId id="392" r:id="rId5"/>
    <p:sldId id="378" r:id="rId6"/>
    <p:sldId id="351" r:id="rId7"/>
    <p:sldId id="366" r:id="rId8"/>
    <p:sldId id="33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8C21"/>
    <a:srgbClr val="D4A97E"/>
    <a:srgbClr val="E5A147"/>
    <a:srgbClr val="BA761C"/>
    <a:srgbClr val="F2D1A4"/>
    <a:srgbClr val="744A12"/>
    <a:srgbClr val="E4A44E"/>
    <a:srgbClr val="DF932D"/>
    <a:srgbClr val="EAB772"/>
    <a:srgbClr val="E8A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任务一 客房服务质量管理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任务二 客人投诉的处理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任务三 客房清洁质量管理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1C9A-104A-4FFD-937D-D27380DFCD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FEBBF-9389-4860-92FC-4332A9024C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菱形 30"/>
          <p:cNvSpPr/>
          <p:nvPr/>
        </p:nvSpPr>
        <p:spPr>
          <a:xfrm>
            <a:off x="-4242538" y="-2940991"/>
            <a:ext cx="12835136" cy="12835136"/>
          </a:xfrm>
          <a:prstGeom prst="diamond">
            <a:avLst/>
          </a:prstGeom>
          <a:solidFill>
            <a:srgbClr val="E18E1F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259"/>
          <p:cNvSpPr>
            <a:spLocks noChangeArrowheads="1"/>
          </p:cNvSpPr>
          <p:nvPr/>
        </p:nvSpPr>
        <p:spPr bwMode="auto">
          <a:xfrm>
            <a:off x="494201" y="2133873"/>
            <a:ext cx="659873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7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客房服务与管理</a:t>
            </a:r>
            <a:endParaRPr lang="zh-CN" altLang="en-US" sz="7200" b="1" cap="all" dirty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259"/>
          <p:cNvSpPr>
            <a:spLocks noChangeArrowheads="1"/>
          </p:cNvSpPr>
          <p:nvPr/>
        </p:nvSpPr>
        <p:spPr bwMode="auto">
          <a:xfrm>
            <a:off x="374092" y="3345429"/>
            <a:ext cx="6838950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800" cap="all" dirty="0">
                <a:solidFill>
                  <a:schemeClr val="bg1"/>
                </a:solidFill>
                <a:latin typeface="EU-B2" panose="03000509000000000000" pitchFamily="65" charset="-122"/>
                <a:ea typeface="EU-B2" panose="03000509000000000000" pitchFamily="65" charset="-122"/>
                <a:cs typeface="Arial" panose="020B0604020202020204" pitchFamily="34" charset="0"/>
              </a:rPr>
              <a:t>----------Room service and management----------</a:t>
            </a:r>
            <a:endParaRPr lang="zh-CN" altLang="en-US" sz="1800" cap="all" dirty="0">
              <a:solidFill>
                <a:schemeClr val="bg1"/>
              </a:solidFill>
              <a:latin typeface="EU-B2" panose="03000509000000000000" pitchFamily="65" charset="-122"/>
              <a:ea typeface="EU-B2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5" name="菱形 34"/>
          <p:cNvSpPr/>
          <p:nvPr/>
        </p:nvSpPr>
        <p:spPr>
          <a:xfrm>
            <a:off x="3062452" y="-7712382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菱形 35"/>
          <p:cNvSpPr/>
          <p:nvPr/>
        </p:nvSpPr>
        <p:spPr>
          <a:xfrm>
            <a:off x="9073019" y="2759076"/>
            <a:ext cx="10377688" cy="10377688"/>
          </a:xfrm>
          <a:prstGeom prst="diamond">
            <a:avLst/>
          </a:prstGeom>
          <a:solidFill>
            <a:srgbClr val="E18E1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菱形 36"/>
          <p:cNvSpPr/>
          <p:nvPr/>
        </p:nvSpPr>
        <p:spPr>
          <a:xfrm>
            <a:off x="-1785090" y="5298133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259"/>
          <p:cNvSpPr>
            <a:spLocks noChangeArrowheads="1"/>
          </p:cNvSpPr>
          <p:nvPr/>
        </p:nvSpPr>
        <p:spPr bwMode="auto">
          <a:xfrm>
            <a:off x="1664450" y="3962200"/>
            <a:ext cx="3478608" cy="84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人文与旅游学院 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客房教学团队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99"/>
                            </p:stCondLst>
                            <p:childTnLst>
                              <p:par>
                                <p:cTn id="3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/>
      <p:bldP spid="32" grpId="1"/>
      <p:bldP spid="33" grpId="0"/>
      <p:bldP spid="33" grpId="1"/>
      <p:bldP spid="35" grpId="0" bldLvl="0" animBg="1"/>
      <p:bldP spid="36" grpId="0" bldLvl="0" animBg="1"/>
      <p:bldP spid="37" grpId="0" bldLvl="0" animBg="1"/>
      <p:bldP spid="47" grpId="0"/>
      <p:bldP spid="4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2032621" y="1485899"/>
            <a:ext cx="3376855" cy="2267018"/>
            <a:chOff x="1737346" y="1866899"/>
            <a:chExt cx="3376855" cy="2267018"/>
          </a:xfrm>
        </p:grpSpPr>
        <p:sp>
          <p:nvSpPr>
            <p:cNvPr id="3" name="等腰三角形 2"/>
            <p:cNvSpPr/>
            <p:nvPr/>
          </p:nvSpPr>
          <p:spPr>
            <a:xfrm rot="10800000">
              <a:off x="1737346" y="1866899"/>
              <a:ext cx="3014905" cy="2201027"/>
            </a:xfrm>
            <a:prstGeom prst="triangle">
              <a:avLst/>
            </a:prstGeom>
            <a:solidFill>
              <a:srgbClr val="E18E1F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等腰三角形 3"/>
            <p:cNvSpPr/>
            <p:nvPr/>
          </p:nvSpPr>
          <p:spPr>
            <a:xfrm rot="10800000">
              <a:off x="2099296" y="2024105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298332" y="1809150"/>
            <a:ext cx="1358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dirty="0" smtClean="0">
                <a:solidFill>
                  <a:schemeClr val="bg1"/>
                </a:solidFill>
              </a:rPr>
              <a:t>06</a:t>
            </a:r>
            <a:endParaRPr lang="zh-CN" altLang="en-US" sz="7200" dirty="0">
              <a:solidFill>
                <a:schemeClr val="bg1"/>
              </a:solidFill>
            </a:endParaRPr>
          </a:p>
        </p:txBody>
      </p:sp>
      <p:sp>
        <p:nvSpPr>
          <p:cNvPr id="26" name="矩形 3"/>
          <p:cNvSpPr/>
          <p:nvPr/>
        </p:nvSpPr>
        <p:spPr>
          <a:xfrm>
            <a:off x="1782" y="0"/>
            <a:ext cx="1219021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-1" fmla="*/ 0 w 12192000"/>
              <a:gd name="connsiteY0-2" fmla="*/ 0 h 6858000"/>
              <a:gd name="connsiteX1-3" fmla="*/ 4781550 w 12192000"/>
              <a:gd name="connsiteY1-4" fmla="*/ 0 h 6858000"/>
              <a:gd name="connsiteX2-5" fmla="*/ 12192000 w 12192000"/>
              <a:gd name="connsiteY2-6" fmla="*/ 0 h 6858000"/>
              <a:gd name="connsiteX3-7" fmla="*/ 12192000 w 12192000"/>
              <a:gd name="connsiteY3-8" fmla="*/ 6858000 h 6858000"/>
              <a:gd name="connsiteX4-9" fmla="*/ 0 w 12192000"/>
              <a:gd name="connsiteY4-10" fmla="*/ 6858000 h 6858000"/>
              <a:gd name="connsiteX5" fmla="*/ 0 w 12192000"/>
              <a:gd name="connsiteY5" fmla="*/ 0 h 6858000"/>
              <a:gd name="connsiteX0-11" fmla="*/ 0 w 12192000"/>
              <a:gd name="connsiteY0-12" fmla="*/ 0 h 6858000"/>
              <a:gd name="connsiteX1-13" fmla="*/ 4152900 w 12192000"/>
              <a:gd name="connsiteY1-14" fmla="*/ 4286250 h 6858000"/>
              <a:gd name="connsiteX2-15" fmla="*/ 12192000 w 12192000"/>
              <a:gd name="connsiteY2-16" fmla="*/ 0 h 6858000"/>
              <a:gd name="connsiteX3-17" fmla="*/ 12192000 w 12192000"/>
              <a:gd name="connsiteY3-18" fmla="*/ 6858000 h 6858000"/>
              <a:gd name="connsiteX4-19" fmla="*/ 0 w 12192000"/>
              <a:gd name="connsiteY4-20" fmla="*/ 6858000 h 6858000"/>
              <a:gd name="connsiteX5-21" fmla="*/ 0 w 12192000"/>
              <a:gd name="connsiteY5-22" fmla="*/ 0 h 6858000"/>
              <a:gd name="connsiteX0-23" fmla="*/ 0 w 12192000"/>
              <a:gd name="connsiteY0-24" fmla="*/ 0 h 6858000"/>
              <a:gd name="connsiteX1-25" fmla="*/ 2819400 w 12192000"/>
              <a:gd name="connsiteY1-26" fmla="*/ 5010150 h 6858000"/>
              <a:gd name="connsiteX2-27" fmla="*/ 12192000 w 12192000"/>
              <a:gd name="connsiteY2-28" fmla="*/ 0 h 6858000"/>
              <a:gd name="connsiteX3-29" fmla="*/ 12192000 w 12192000"/>
              <a:gd name="connsiteY3-30" fmla="*/ 6858000 h 6858000"/>
              <a:gd name="connsiteX4-31" fmla="*/ 0 w 12192000"/>
              <a:gd name="connsiteY4-32" fmla="*/ 6858000 h 6858000"/>
              <a:gd name="connsiteX5-33" fmla="*/ 0 w 12192000"/>
              <a:gd name="connsiteY5-34" fmla="*/ 0 h 6858000"/>
              <a:gd name="connsiteX0-35" fmla="*/ 0 w 12192000"/>
              <a:gd name="connsiteY0-36" fmla="*/ 0 h 6858000"/>
              <a:gd name="connsiteX1-37" fmla="*/ 2571750 w 12192000"/>
              <a:gd name="connsiteY1-38" fmla="*/ 5238750 h 6858000"/>
              <a:gd name="connsiteX2-39" fmla="*/ 12192000 w 12192000"/>
              <a:gd name="connsiteY2-40" fmla="*/ 0 h 6858000"/>
              <a:gd name="connsiteX3-41" fmla="*/ 12192000 w 12192000"/>
              <a:gd name="connsiteY3-42" fmla="*/ 6858000 h 6858000"/>
              <a:gd name="connsiteX4-43" fmla="*/ 0 w 12192000"/>
              <a:gd name="connsiteY4-44" fmla="*/ 6858000 h 6858000"/>
              <a:gd name="connsiteX5-45" fmla="*/ 0 w 12192000"/>
              <a:gd name="connsiteY5-46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2571750" y="523875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76"/>
          <p:cNvSpPr txBox="1"/>
          <p:nvPr/>
        </p:nvSpPr>
        <p:spPr>
          <a:xfrm>
            <a:off x="5096608" y="3861813"/>
            <a:ext cx="6925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客房服务质量管理 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865850" y="4999378"/>
            <a:ext cx="33874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Quality management of room service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5400000">
            <a:off x="4656657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TextBox 76"/>
          <p:cNvSpPr txBox="1"/>
          <p:nvPr/>
        </p:nvSpPr>
        <p:spPr>
          <a:xfrm>
            <a:off x="5273524" y="5761542"/>
            <a:ext cx="279432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zh-CN" altLang="en-US" sz="2000" b="1" dirty="0">
                <a:solidFill>
                  <a:schemeClr val="accent4"/>
                </a:solidFill>
                <a:effectLst/>
                <a:cs typeface="+mn-ea"/>
                <a:sym typeface="+mn-lt"/>
              </a:rPr>
              <a:t>客人投诉的处理</a:t>
            </a:r>
            <a:endParaRPr lang="zh-CN" altLang="en-US" sz="2000" b="1" dirty="0">
              <a:solidFill>
                <a:schemeClr val="accent4"/>
              </a:solidFill>
              <a:effectLst/>
              <a:cs typeface="+mn-ea"/>
              <a:sym typeface="+mn-lt"/>
            </a:endParaRPr>
          </a:p>
        </p:txBody>
      </p:sp>
      <p:sp>
        <p:nvSpPr>
          <p:cNvPr id="18" name="等腰三角形 17"/>
          <p:cNvSpPr/>
          <p:nvPr/>
        </p:nvSpPr>
        <p:spPr>
          <a:xfrm rot="5400000">
            <a:off x="8339151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TextBox 76"/>
          <p:cNvSpPr txBox="1"/>
          <p:nvPr/>
        </p:nvSpPr>
        <p:spPr>
          <a:xfrm>
            <a:off x="9013605" y="5723438"/>
            <a:ext cx="3008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客房清洁质量管理	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等腰三角形 19"/>
          <p:cNvSpPr/>
          <p:nvPr/>
        </p:nvSpPr>
        <p:spPr>
          <a:xfrm rot="5400000">
            <a:off x="874673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TextBox 76"/>
          <p:cNvSpPr txBox="1"/>
          <p:nvPr/>
        </p:nvSpPr>
        <p:spPr>
          <a:xfrm>
            <a:off x="1491540" y="5761542"/>
            <a:ext cx="2794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客房服务质量管理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65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5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2" grpId="0" build="p"/>
      <p:bldP spid="12" grpId="1" build="allAtOnce"/>
      <p:bldP spid="15" grpId="0" build="p"/>
      <p:bldP spid="15" grpId="1" build="allAtOnce"/>
      <p:bldP spid="16" grpId="0" bldLvl="0" animBg="1"/>
      <p:bldP spid="17" grpId="0"/>
      <p:bldP spid="18" grpId="0" bldLvl="0" animBg="1"/>
      <p:bldP spid="19" grpId="0"/>
      <p:bldP spid="20" grpId="0" bldLvl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22428" y="1353799"/>
            <a:ext cx="8547144" cy="4150403"/>
            <a:chOff x="1316699" y="1421572"/>
            <a:chExt cx="9527593" cy="4626496"/>
          </a:xfrm>
        </p:grpSpPr>
        <p:sp>
          <p:nvSpPr>
            <p:cNvPr id="3" name="椭圆 7"/>
            <p:cNvSpPr/>
            <p:nvPr/>
          </p:nvSpPr>
          <p:spPr>
            <a:xfrm flipV="1">
              <a:off x="2705316" y="3023550"/>
              <a:ext cx="6971397" cy="2379405"/>
            </a:xfrm>
            <a:custGeom>
              <a:avLst/>
              <a:gdLst>
                <a:gd name="connsiteX0" fmla="*/ 5141438 w 5232878"/>
                <a:gd name="connsiteY0" fmla="*/ 0 h 1208638"/>
                <a:gd name="connsiteX1" fmla="*/ 2570719 w 5232878"/>
                <a:gd name="connsiteY1" fmla="*/ 1208638 h 1208638"/>
                <a:gd name="connsiteX2" fmla="*/ 0 w 5232878"/>
                <a:gd name="connsiteY2" fmla="*/ 0 h 1208638"/>
                <a:gd name="connsiteX3" fmla="*/ 5232878 w 5232878"/>
                <a:gd name="connsiteY3" fmla="*/ 91440 h 1208638"/>
                <a:gd name="connsiteX0-1" fmla="*/ 5141438 w 5141438"/>
                <a:gd name="connsiteY0-2" fmla="*/ 0 h 1208638"/>
                <a:gd name="connsiteX1-3" fmla="*/ 2570719 w 5141438"/>
                <a:gd name="connsiteY1-4" fmla="*/ 1208638 h 1208638"/>
                <a:gd name="connsiteX2-5" fmla="*/ 0 w 5141438"/>
                <a:gd name="connsiteY2-6" fmla="*/ 0 h 12086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5141438" h="1208638">
                  <a:moveTo>
                    <a:pt x="5141438" y="0"/>
                  </a:moveTo>
                  <a:cubicBezTo>
                    <a:pt x="4741027" y="708082"/>
                    <a:pt x="3740838" y="1208638"/>
                    <a:pt x="2570719" y="1208638"/>
                  </a:cubicBezTo>
                  <a:cubicBezTo>
                    <a:pt x="1400600" y="1208638"/>
                    <a:pt x="400411" y="708082"/>
                    <a:pt x="0" y="0"/>
                  </a:cubicBezTo>
                </a:path>
              </a:pathLst>
            </a:cu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316699" y="3281998"/>
              <a:ext cx="2652688" cy="2652687"/>
            </a:xfrm>
            <a:prstGeom prst="ellipse">
              <a:avLst/>
            </a:prstGeom>
            <a:solidFill>
              <a:srgbClr val="E4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600" b="1" dirty="0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537738" y="4531459"/>
              <a:ext cx="2219482" cy="905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</a:rPr>
                <a:t>树立“客人永远是对的”的信念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4604098" y="1421572"/>
              <a:ext cx="3203960" cy="3203958"/>
            </a:xfrm>
            <a:prstGeom prst="ellipse">
              <a:avLst/>
            </a:prstGeom>
            <a:solidFill>
              <a:srgbClr val="BA76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b="1" dirty="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003351" y="2035471"/>
              <a:ext cx="2421370" cy="1976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latin typeface="微软雅黑" panose="020B0503020204020204" pitchFamily="34" charset="-122"/>
                </a:rPr>
                <a:t>一、做好接待客人投诉的心理准备</a:t>
              </a:r>
              <a:endPara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8191344" y="3395119"/>
              <a:ext cx="2652948" cy="2652949"/>
            </a:xfrm>
            <a:prstGeom prst="ellipse">
              <a:avLst/>
            </a:prstGeom>
            <a:solidFill>
              <a:srgbClr val="DD8C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600" b="1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8638121" y="4776192"/>
              <a:ext cx="1849531" cy="905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</a:rPr>
                <a:t>要掌握投诉客人的心态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951410" y="3670097"/>
              <a:ext cx="1280161" cy="659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44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922807" y="3794968"/>
              <a:ext cx="1280161" cy="659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44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832549" y="1777017"/>
            <a:ext cx="4452257" cy="4424992"/>
            <a:chOff x="3095172" y="827512"/>
            <a:chExt cx="5443537" cy="5410201"/>
          </a:xfrm>
        </p:grpSpPr>
        <p:sp>
          <p:nvSpPr>
            <p:cNvPr id="3" name="Freeform 5"/>
            <p:cNvSpPr/>
            <p:nvPr/>
          </p:nvSpPr>
          <p:spPr bwMode="auto">
            <a:xfrm>
              <a:off x="3095172" y="3423075"/>
              <a:ext cx="2625725" cy="1462088"/>
            </a:xfrm>
            <a:custGeom>
              <a:avLst/>
              <a:gdLst>
                <a:gd name="T0" fmla="*/ 685 w 1631"/>
                <a:gd name="T1" fmla="*/ 118 h 908"/>
                <a:gd name="T2" fmla="*/ 685 w 1631"/>
                <a:gd name="T3" fmla="*/ 47 h 908"/>
                <a:gd name="T4" fmla="*/ 632 w 1631"/>
                <a:gd name="T5" fmla="*/ 19 h 908"/>
                <a:gd name="T6" fmla="*/ 331 w 1631"/>
                <a:gd name="T7" fmla="*/ 219 h 908"/>
                <a:gd name="T8" fmla="*/ 29 w 1631"/>
                <a:gd name="T9" fmla="*/ 419 h 908"/>
                <a:gd name="T10" fmla="*/ 29 w 1631"/>
                <a:gd name="T11" fmla="*/ 489 h 908"/>
                <a:gd name="T12" fmla="*/ 331 w 1631"/>
                <a:gd name="T13" fmla="*/ 689 h 908"/>
                <a:gd name="T14" fmla="*/ 632 w 1631"/>
                <a:gd name="T15" fmla="*/ 889 h 908"/>
                <a:gd name="T16" fmla="*/ 685 w 1631"/>
                <a:gd name="T17" fmla="*/ 861 h 908"/>
                <a:gd name="T18" fmla="*/ 685 w 1631"/>
                <a:gd name="T19" fmla="*/ 790 h 908"/>
                <a:gd name="T20" fmla="*/ 1631 w 1631"/>
                <a:gd name="T21" fmla="*/ 790 h 908"/>
                <a:gd name="T22" fmla="*/ 1631 w 1631"/>
                <a:gd name="T23" fmla="*/ 118 h 908"/>
                <a:gd name="T24" fmla="*/ 685 w 1631"/>
                <a:gd name="T25" fmla="*/ 118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1" h="908">
                  <a:moveTo>
                    <a:pt x="685" y="118"/>
                  </a:moveTo>
                  <a:cubicBezTo>
                    <a:pt x="685" y="47"/>
                    <a:pt x="685" y="47"/>
                    <a:pt x="685" y="47"/>
                  </a:cubicBezTo>
                  <a:cubicBezTo>
                    <a:pt x="685" y="12"/>
                    <a:pt x="661" y="0"/>
                    <a:pt x="632" y="19"/>
                  </a:cubicBezTo>
                  <a:cubicBezTo>
                    <a:pt x="331" y="219"/>
                    <a:pt x="331" y="219"/>
                    <a:pt x="331" y="219"/>
                  </a:cubicBezTo>
                  <a:cubicBezTo>
                    <a:pt x="29" y="419"/>
                    <a:pt x="29" y="419"/>
                    <a:pt x="29" y="419"/>
                  </a:cubicBezTo>
                  <a:cubicBezTo>
                    <a:pt x="0" y="438"/>
                    <a:pt x="0" y="470"/>
                    <a:pt x="29" y="489"/>
                  </a:cubicBezTo>
                  <a:cubicBezTo>
                    <a:pt x="331" y="689"/>
                    <a:pt x="331" y="689"/>
                    <a:pt x="331" y="689"/>
                  </a:cubicBezTo>
                  <a:cubicBezTo>
                    <a:pt x="632" y="889"/>
                    <a:pt x="632" y="889"/>
                    <a:pt x="632" y="889"/>
                  </a:cubicBezTo>
                  <a:cubicBezTo>
                    <a:pt x="661" y="908"/>
                    <a:pt x="685" y="896"/>
                    <a:pt x="685" y="861"/>
                  </a:cubicBezTo>
                  <a:cubicBezTo>
                    <a:pt x="685" y="790"/>
                    <a:pt x="685" y="790"/>
                    <a:pt x="685" y="790"/>
                  </a:cubicBezTo>
                  <a:cubicBezTo>
                    <a:pt x="1631" y="790"/>
                    <a:pt x="1631" y="790"/>
                    <a:pt x="1631" y="790"/>
                  </a:cubicBezTo>
                  <a:cubicBezTo>
                    <a:pt x="1631" y="118"/>
                    <a:pt x="1631" y="118"/>
                    <a:pt x="1631" y="118"/>
                  </a:cubicBezTo>
                  <a:lnTo>
                    <a:pt x="685" y="118"/>
                  </a:lnTo>
                  <a:close/>
                </a:path>
              </a:pathLst>
            </a:custGeom>
            <a:solidFill>
              <a:srgbClr val="EAB77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4449309" y="827512"/>
              <a:ext cx="1460500" cy="2624138"/>
            </a:xfrm>
            <a:custGeom>
              <a:avLst/>
              <a:gdLst>
                <a:gd name="T0" fmla="*/ 790 w 908"/>
                <a:gd name="T1" fmla="*/ 685 h 1631"/>
                <a:gd name="T2" fmla="*/ 861 w 908"/>
                <a:gd name="T3" fmla="*/ 685 h 1631"/>
                <a:gd name="T4" fmla="*/ 889 w 908"/>
                <a:gd name="T5" fmla="*/ 632 h 1631"/>
                <a:gd name="T6" fmla="*/ 689 w 908"/>
                <a:gd name="T7" fmla="*/ 331 h 1631"/>
                <a:gd name="T8" fmla="*/ 489 w 908"/>
                <a:gd name="T9" fmla="*/ 29 h 1631"/>
                <a:gd name="T10" fmla="*/ 419 w 908"/>
                <a:gd name="T11" fmla="*/ 29 h 1631"/>
                <a:gd name="T12" fmla="*/ 219 w 908"/>
                <a:gd name="T13" fmla="*/ 331 h 1631"/>
                <a:gd name="T14" fmla="*/ 19 w 908"/>
                <a:gd name="T15" fmla="*/ 632 h 1631"/>
                <a:gd name="T16" fmla="*/ 47 w 908"/>
                <a:gd name="T17" fmla="*/ 685 h 1631"/>
                <a:gd name="T18" fmla="*/ 118 w 908"/>
                <a:gd name="T19" fmla="*/ 685 h 1631"/>
                <a:gd name="T20" fmla="*/ 118 w 908"/>
                <a:gd name="T21" fmla="*/ 1631 h 1631"/>
                <a:gd name="T22" fmla="*/ 790 w 908"/>
                <a:gd name="T23" fmla="*/ 1631 h 1631"/>
                <a:gd name="T24" fmla="*/ 790 w 908"/>
                <a:gd name="T25" fmla="*/ 685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8" h="1631">
                  <a:moveTo>
                    <a:pt x="790" y="685"/>
                  </a:moveTo>
                  <a:cubicBezTo>
                    <a:pt x="861" y="685"/>
                    <a:pt x="861" y="685"/>
                    <a:pt x="861" y="685"/>
                  </a:cubicBezTo>
                  <a:cubicBezTo>
                    <a:pt x="896" y="685"/>
                    <a:pt x="908" y="661"/>
                    <a:pt x="889" y="632"/>
                  </a:cubicBezTo>
                  <a:cubicBezTo>
                    <a:pt x="689" y="331"/>
                    <a:pt x="689" y="331"/>
                    <a:pt x="689" y="331"/>
                  </a:cubicBezTo>
                  <a:cubicBezTo>
                    <a:pt x="489" y="29"/>
                    <a:pt x="489" y="29"/>
                    <a:pt x="489" y="29"/>
                  </a:cubicBezTo>
                  <a:cubicBezTo>
                    <a:pt x="470" y="0"/>
                    <a:pt x="438" y="0"/>
                    <a:pt x="419" y="29"/>
                  </a:cubicBezTo>
                  <a:cubicBezTo>
                    <a:pt x="219" y="331"/>
                    <a:pt x="219" y="331"/>
                    <a:pt x="219" y="331"/>
                  </a:cubicBezTo>
                  <a:cubicBezTo>
                    <a:pt x="19" y="632"/>
                    <a:pt x="19" y="632"/>
                    <a:pt x="19" y="632"/>
                  </a:cubicBezTo>
                  <a:cubicBezTo>
                    <a:pt x="0" y="661"/>
                    <a:pt x="12" y="685"/>
                    <a:pt x="47" y="685"/>
                  </a:cubicBezTo>
                  <a:cubicBezTo>
                    <a:pt x="118" y="685"/>
                    <a:pt x="118" y="685"/>
                    <a:pt x="118" y="685"/>
                  </a:cubicBezTo>
                  <a:cubicBezTo>
                    <a:pt x="118" y="1631"/>
                    <a:pt x="118" y="1631"/>
                    <a:pt x="118" y="1631"/>
                  </a:cubicBezTo>
                  <a:cubicBezTo>
                    <a:pt x="790" y="1631"/>
                    <a:pt x="790" y="1631"/>
                    <a:pt x="790" y="1631"/>
                  </a:cubicBezTo>
                  <a:lnTo>
                    <a:pt x="790" y="685"/>
                  </a:lnTo>
                  <a:close/>
                </a:path>
              </a:pathLst>
            </a:custGeom>
            <a:solidFill>
              <a:srgbClr val="BA761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7"/>
            <p:cNvSpPr/>
            <p:nvPr/>
          </p:nvSpPr>
          <p:spPr bwMode="auto">
            <a:xfrm>
              <a:off x="5912984" y="2180062"/>
              <a:ext cx="2625725" cy="1462088"/>
            </a:xfrm>
            <a:custGeom>
              <a:avLst/>
              <a:gdLst>
                <a:gd name="T0" fmla="*/ 946 w 1631"/>
                <a:gd name="T1" fmla="*/ 790 h 908"/>
                <a:gd name="T2" fmla="*/ 946 w 1631"/>
                <a:gd name="T3" fmla="*/ 861 h 908"/>
                <a:gd name="T4" fmla="*/ 999 w 1631"/>
                <a:gd name="T5" fmla="*/ 889 h 908"/>
                <a:gd name="T6" fmla="*/ 1300 w 1631"/>
                <a:gd name="T7" fmla="*/ 689 h 908"/>
                <a:gd name="T8" fmla="*/ 1602 w 1631"/>
                <a:gd name="T9" fmla="*/ 489 h 908"/>
                <a:gd name="T10" fmla="*/ 1602 w 1631"/>
                <a:gd name="T11" fmla="*/ 419 h 908"/>
                <a:gd name="T12" fmla="*/ 1300 w 1631"/>
                <a:gd name="T13" fmla="*/ 219 h 908"/>
                <a:gd name="T14" fmla="*/ 999 w 1631"/>
                <a:gd name="T15" fmla="*/ 19 h 908"/>
                <a:gd name="T16" fmla="*/ 946 w 1631"/>
                <a:gd name="T17" fmla="*/ 47 h 908"/>
                <a:gd name="T18" fmla="*/ 946 w 1631"/>
                <a:gd name="T19" fmla="*/ 118 h 908"/>
                <a:gd name="T20" fmla="*/ 0 w 1631"/>
                <a:gd name="T21" fmla="*/ 118 h 908"/>
                <a:gd name="T22" fmla="*/ 0 w 1631"/>
                <a:gd name="T23" fmla="*/ 790 h 908"/>
                <a:gd name="T24" fmla="*/ 946 w 1631"/>
                <a:gd name="T25" fmla="*/ 790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1" h="908">
                  <a:moveTo>
                    <a:pt x="946" y="790"/>
                  </a:moveTo>
                  <a:cubicBezTo>
                    <a:pt x="946" y="861"/>
                    <a:pt x="946" y="861"/>
                    <a:pt x="946" y="861"/>
                  </a:cubicBezTo>
                  <a:cubicBezTo>
                    <a:pt x="946" y="896"/>
                    <a:pt x="970" y="908"/>
                    <a:pt x="999" y="889"/>
                  </a:cubicBezTo>
                  <a:cubicBezTo>
                    <a:pt x="1300" y="689"/>
                    <a:pt x="1300" y="689"/>
                    <a:pt x="1300" y="689"/>
                  </a:cubicBezTo>
                  <a:cubicBezTo>
                    <a:pt x="1602" y="489"/>
                    <a:pt x="1602" y="489"/>
                    <a:pt x="1602" y="489"/>
                  </a:cubicBezTo>
                  <a:cubicBezTo>
                    <a:pt x="1631" y="470"/>
                    <a:pt x="1631" y="438"/>
                    <a:pt x="1602" y="419"/>
                  </a:cubicBezTo>
                  <a:cubicBezTo>
                    <a:pt x="1300" y="219"/>
                    <a:pt x="1300" y="219"/>
                    <a:pt x="1300" y="219"/>
                  </a:cubicBezTo>
                  <a:cubicBezTo>
                    <a:pt x="999" y="19"/>
                    <a:pt x="999" y="19"/>
                    <a:pt x="999" y="19"/>
                  </a:cubicBezTo>
                  <a:cubicBezTo>
                    <a:pt x="970" y="0"/>
                    <a:pt x="946" y="12"/>
                    <a:pt x="946" y="47"/>
                  </a:cubicBezTo>
                  <a:cubicBezTo>
                    <a:pt x="946" y="118"/>
                    <a:pt x="946" y="118"/>
                    <a:pt x="946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790"/>
                    <a:pt x="0" y="790"/>
                    <a:pt x="0" y="790"/>
                  </a:cubicBezTo>
                  <a:lnTo>
                    <a:pt x="946" y="790"/>
                  </a:lnTo>
                  <a:close/>
                </a:path>
              </a:pathLst>
            </a:custGeom>
            <a:solidFill>
              <a:srgbClr val="DF932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5724071" y="3613575"/>
              <a:ext cx="1460500" cy="2624138"/>
            </a:xfrm>
            <a:custGeom>
              <a:avLst/>
              <a:gdLst>
                <a:gd name="T0" fmla="*/ 118 w 908"/>
                <a:gd name="T1" fmla="*/ 946 h 1631"/>
                <a:gd name="T2" fmla="*/ 47 w 908"/>
                <a:gd name="T3" fmla="*/ 946 h 1631"/>
                <a:gd name="T4" fmla="*/ 19 w 908"/>
                <a:gd name="T5" fmla="*/ 999 h 1631"/>
                <a:gd name="T6" fmla="*/ 219 w 908"/>
                <a:gd name="T7" fmla="*/ 1300 h 1631"/>
                <a:gd name="T8" fmla="*/ 419 w 908"/>
                <a:gd name="T9" fmla="*/ 1602 h 1631"/>
                <a:gd name="T10" fmla="*/ 489 w 908"/>
                <a:gd name="T11" fmla="*/ 1602 h 1631"/>
                <a:gd name="T12" fmla="*/ 689 w 908"/>
                <a:gd name="T13" fmla="*/ 1300 h 1631"/>
                <a:gd name="T14" fmla="*/ 889 w 908"/>
                <a:gd name="T15" fmla="*/ 999 h 1631"/>
                <a:gd name="T16" fmla="*/ 861 w 908"/>
                <a:gd name="T17" fmla="*/ 946 h 1631"/>
                <a:gd name="T18" fmla="*/ 790 w 908"/>
                <a:gd name="T19" fmla="*/ 946 h 1631"/>
                <a:gd name="T20" fmla="*/ 790 w 908"/>
                <a:gd name="T21" fmla="*/ 0 h 1631"/>
                <a:gd name="T22" fmla="*/ 118 w 908"/>
                <a:gd name="T23" fmla="*/ 0 h 1631"/>
                <a:gd name="T24" fmla="*/ 118 w 908"/>
                <a:gd name="T25" fmla="*/ 946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8" h="1631">
                  <a:moveTo>
                    <a:pt x="118" y="946"/>
                  </a:moveTo>
                  <a:cubicBezTo>
                    <a:pt x="47" y="946"/>
                    <a:pt x="47" y="946"/>
                    <a:pt x="47" y="946"/>
                  </a:cubicBezTo>
                  <a:cubicBezTo>
                    <a:pt x="12" y="946"/>
                    <a:pt x="0" y="970"/>
                    <a:pt x="19" y="999"/>
                  </a:cubicBezTo>
                  <a:cubicBezTo>
                    <a:pt x="219" y="1300"/>
                    <a:pt x="219" y="1300"/>
                    <a:pt x="219" y="1300"/>
                  </a:cubicBezTo>
                  <a:cubicBezTo>
                    <a:pt x="419" y="1602"/>
                    <a:pt x="419" y="1602"/>
                    <a:pt x="419" y="1602"/>
                  </a:cubicBezTo>
                  <a:cubicBezTo>
                    <a:pt x="438" y="1631"/>
                    <a:pt x="470" y="1631"/>
                    <a:pt x="489" y="1602"/>
                  </a:cubicBezTo>
                  <a:cubicBezTo>
                    <a:pt x="689" y="1300"/>
                    <a:pt x="689" y="1300"/>
                    <a:pt x="689" y="1300"/>
                  </a:cubicBezTo>
                  <a:cubicBezTo>
                    <a:pt x="889" y="999"/>
                    <a:pt x="889" y="999"/>
                    <a:pt x="889" y="999"/>
                  </a:cubicBezTo>
                  <a:cubicBezTo>
                    <a:pt x="908" y="970"/>
                    <a:pt x="896" y="946"/>
                    <a:pt x="861" y="946"/>
                  </a:cubicBezTo>
                  <a:cubicBezTo>
                    <a:pt x="790" y="946"/>
                    <a:pt x="790" y="946"/>
                    <a:pt x="790" y="946"/>
                  </a:cubicBezTo>
                  <a:cubicBezTo>
                    <a:pt x="790" y="0"/>
                    <a:pt x="790" y="0"/>
                    <a:pt x="790" y="0"/>
                  </a:cubicBezTo>
                  <a:cubicBezTo>
                    <a:pt x="118" y="0"/>
                    <a:pt x="118" y="0"/>
                    <a:pt x="118" y="0"/>
                  </a:cubicBezTo>
                  <a:lnTo>
                    <a:pt x="118" y="946"/>
                  </a:lnTo>
                  <a:close/>
                </a:path>
              </a:pathLst>
            </a:custGeom>
            <a:solidFill>
              <a:srgbClr val="E4A44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" name="文本框 69"/>
          <p:cNvSpPr txBox="1"/>
          <p:nvPr/>
        </p:nvSpPr>
        <p:spPr>
          <a:xfrm>
            <a:off x="2563804" y="5251288"/>
            <a:ext cx="3416319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表示感谢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8" name="文本框 73"/>
          <p:cNvSpPr txBox="1"/>
          <p:nvPr/>
        </p:nvSpPr>
        <p:spPr>
          <a:xfrm>
            <a:off x="6220533" y="1923876"/>
            <a:ext cx="3616369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态度要谦恭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9" name="文本框 69"/>
          <p:cNvSpPr txBox="1"/>
          <p:nvPr/>
        </p:nvSpPr>
        <p:spPr>
          <a:xfrm>
            <a:off x="2563804" y="2707723"/>
            <a:ext cx="2330779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鼓励客人说话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0" name="文本框 73"/>
          <p:cNvSpPr txBox="1"/>
          <p:nvPr/>
        </p:nvSpPr>
        <p:spPr>
          <a:xfrm>
            <a:off x="7271892" y="4252686"/>
            <a:ext cx="3643757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不要急于申辩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226150" y="3312290"/>
            <a:ext cx="627063" cy="254001"/>
            <a:chOff x="4058915" y="1893398"/>
            <a:chExt cx="627063" cy="254001"/>
          </a:xfrm>
        </p:grpSpPr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4058915" y="1894986"/>
              <a:ext cx="295275" cy="252413"/>
            </a:xfrm>
            <a:custGeom>
              <a:avLst/>
              <a:gdLst>
                <a:gd name="T0" fmla="*/ 0 w 148"/>
                <a:gd name="T1" fmla="*/ 30 h 127"/>
                <a:gd name="T2" fmla="*/ 7 w 148"/>
                <a:gd name="T3" fmla="*/ 6 h 127"/>
                <a:gd name="T4" fmla="*/ 30 w 148"/>
                <a:gd name="T5" fmla="*/ 0 h 127"/>
                <a:gd name="T6" fmla="*/ 118 w 148"/>
                <a:gd name="T7" fmla="*/ 0 h 127"/>
                <a:gd name="T8" fmla="*/ 142 w 148"/>
                <a:gd name="T9" fmla="*/ 6 h 127"/>
                <a:gd name="T10" fmla="*/ 148 w 148"/>
                <a:gd name="T11" fmla="*/ 30 h 127"/>
                <a:gd name="T12" fmla="*/ 148 w 148"/>
                <a:gd name="T13" fmla="*/ 97 h 127"/>
                <a:gd name="T14" fmla="*/ 142 w 148"/>
                <a:gd name="T15" fmla="*/ 121 h 127"/>
                <a:gd name="T16" fmla="*/ 118 w 148"/>
                <a:gd name="T17" fmla="*/ 127 h 127"/>
                <a:gd name="T18" fmla="*/ 30 w 148"/>
                <a:gd name="T19" fmla="*/ 127 h 127"/>
                <a:gd name="T20" fmla="*/ 7 w 148"/>
                <a:gd name="T21" fmla="*/ 121 h 127"/>
                <a:gd name="T22" fmla="*/ 0 w 148"/>
                <a:gd name="T23" fmla="*/ 97 h 127"/>
                <a:gd name="T24" fmla="*/ 0 w 148"/>
                <a:gd name="T25" fmla="*/ 30 h 127"/>
                <a:gd name="T26" fmla="*/ 28 w 148"/>
                <a:gd name="T27" fmla="*/ 104 h 127"/>
                <a:gd name="T28" fmla="*/ 121 w 148"/>
                <a:gd name="T29" fmla="*/ 104 h 127"/>
                <a:gd name="T30" fmla="*/ 121 w 148"/>
                <a:gd name="T31" fmla="*/ 22 h 127"/>
                <a:gd name="T32" fmla="*/ 28 w 148"/>
                <a:gd name="T33" fmla="*/ 22 h 127"/>
                <a:gd name="T34" fmla="*/ 28 w 148"/>
                <a:gd name="T35" fmla="*/ 10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8" h="127">
                  <a:moveTo>
                    <a:pt x="0" y="30"/>
                  </a:moveTo>
                  <a:cubicBezTo>
                    <a:pt x="0" y="18"/>
                    <a:pt x="3" y="11"/>
                    <a:pt x="7" y="6"/>
                  </a:cubicBezTo>
                  <a:cubicBezTo>
                    <a:pt x="11" y="2"/>
                    <a:pt x="19" y="0"/>
                    <a:pt x="30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30" y="0"/>
                    <a:pt x="138" y="2"/>
                    <a:pt x="142" y="6"/>
                  </a:cubicBezTo>
                  <a:cubicBezTo>
                    <a:pt x="146" y="11"/>
                    <a:pt x="148" y="18"/>
                    <a:pt x="148" y="30"/>
                  </a:cubicBezTo>
                  <a:cubicBezTo>
                    <a:pt x="148" y="97"/>
                    <a:pt x="148" y="97"/>
                    <a:pt x="148" y="97"/>
                  </a:cubicBezTo>
                  <a:cubicBezTo>
                    <a:pt x="148" y="109"/>
                    <a:pt x="146" y="117"/>
                    <a:pt x="142" y="121"/>
                  </a:cubicBezTo>
                  <a:cubicBezTo>
                    <a:pt x="138" y="125"/>
                    <a:pt x="130" y="127"/>
                    <a:pt x="118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19" y="127"/>
                    <a:pt x="11" y="125"/>
                    <a:pt x="7" y="121"/>
                  </a:cubicBezTo>
                  <a:cubicBezTo>
                    <a:pt x="3" y="117"/>
                    <a:pt x="0" y="109"/>
                    <a:pt x="0" y="97"/>
                  </a:cubicBezTo>
                  <a:lnTo>
                    <a:pt x="0" y="30"/>
                  </a:lnTo>
                  <a:close/>
                  <a:moveTo>
                    <a:pt x="28" y="104"/>
                  </a:moveTo>
                  <a:cubicBezTo>
                    <a:pt x="121" y="104"/>
                    <a:pt x="121" y="104"/>
                    <a:pt x="121" y="104"/>
                  </a:cubicBezTo>
                  <a:cubicBezTo>
                    <a:pt x="121" y="22"/>
                    <a:pt x="121" y="22"/>
                    <a:pt x="121" y="22"/>
                  </a:cubicBezTo>
                  <a:cubicBezTo>
                    <a:pt x="28" y="22"/>
                    <a:pt x="28" y="22"/>
                    <a:pt x="28" y="22"/>
                  </a:cubicBezTo>
                  <a:lnTo>
                    <a:pt x="28" y="10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4503415" y="1893398"/>
              <a:ext cx="111125" cy="254000"/>
            </a:xfrm>
            <a:custGeom>
              <a:avLst/>
              <a:gdLst>
                <a:gd name="T0" fmla="*/ 35 w 70"/>
                <a:gd name="T1" fmla="*/ 160 h 160"/>
                <a:gd name="T2" fmla="*/ 35 w 70"/>
                <a:gd name="T3" fmla="*/ 31 h 160"/>
                <a:gd name="T4" fmla="*/ 0 w 70"/>
                <a:gd name="T5" fmla="*/ 31 h 160"/>
                <a:gd name="T6" fmla="*/ 0 w 70"/>
                <a:gd name="T7" fmla="*/ 10 h 160"/>
                <a:gd name="T8" fmla="*/ 70 w 70"/>
                <a:gd name="T9" fmla="*/ 0 h 160"/>
                <a:gd name="T10" fmla="*/ 70 w 70"/>
                <a:gd name="T11" fmla="*/ 160 h 160"/>
                <a:gd name="T12" fmla="*/ 35 w 70"/>
                <a:gd name="T13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60">
                  <a:moveTo>
                    <a:pt x="35" y="160"/>
                  </a:moveTo>
                  <a:lnTo>
                    <a:pt x="35" y="31"/>
                  </a:lnTo>
                  <a:lnTo>
                    <a:pt x="0" y="31"/>
                  </a:lnTo>
                  <a:lnTo>
                    <a:pt x="0" y="10"/>
                  </a:lnTo>
                  <a:lnTo>
                    <a:pt x="70" y="0"/>
                  </a:lnTo>
                  <a:lnTo>
                    <a:pt x="70" y="160"/>
                  </a:lnTo>
                  <a:lnTo>
                    <a:pt x="35" y="1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474840" y="2101361"/>
              <a:ext cx="211138" cy="460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262093" y="3309909"/>
            <a:ext cx="623887" cy="258763"/>
            <a:chOff x="320676" y="3095625"/>
            <a:chExt cx="623887" cy="258763"/>
          </a:xfrm>
        </p:grpSpPr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320676" y="3095625"/>
              <a:ext cx="292100" cy="258763"/>
            </a:xfrm>
            <a:custGeom>
              <a:avLst/>
              <a:gdLst>
                <a:gd name="T0" fmla="*/ 0 w 147"/>
                <a:gd name="T1" fmla="*/ 30 h 130"/>
                <a:gd name="T2" fmla="*/ 6 w 147"/>
                <a:gd name="T3" fmla="*/ 6 h 130"/>
                <a:gd name="T4" fmla="*/ 29 w 147"/>
                <a:gd name="T5" fmla="*/ 0 h 130"/>
                <a:gd name="T6" fmla="*/ 118 w 147"/>
                <a:gd name="T7" fmla="*/ 0 h 130"/>
                <a:gd name="T8" fmla="*/ 141 w 147"/>
                <a:gd name="T9" fmla="*/ 6 h 130"/>
                <a:gd name="T10" fmla="*/ 147 w 147"/>
                <a:gd name="T11" fmla="*/ 30 h 130"/>
                <a:gd name="T12" fmla="*/ 147 w 147"/>
                <a:gd name="T13" fmla="*/ 99 h 130"/>
                <a:gd name="T14" fmla="*/ 141 w 147"/>
                <a:gd name="T15" fmla="*/ 123 h 130"/>
                <a:gd name="T16" fmla="*/ 118 w 147"/>
                <a:gd name="T17" fmla="*/ 130 h 130"/>
                <a:gd name="T18" fmla="*/ 29 w 147"/>
                <a:gd name="T19" fmla="*/ 130 h 130"/>
                <a:gd name="T20" fmla="*/ 6 w 147"/>
                <a:gd name="T21" fmla="*/ 123 h 130"/>
                <a:gd name="T22" fmla="*/ 0 w 147"/>
                <a:gd name="T23" fmla="*/ 99 h 130"/>
                <a:gd name="T24" fmla="*/ 0 w 147"/>
                <a:gd name="T25" fmla="*/ 30 h 130"/>
                <a:gd name="T26" fmla="*/ 27 w 147"/>
                <a:gd name="T27" fmla="*/ 106 h 130"/>
                <a:gd name="T28" fmla="*/ 120 w 147"/>
                <a:gd name="T29" fmla="*/ 106 h 130"/>
                <a:gd name="T30" fmla="*/ 120 w 147"/>
                <a:gd name="T31" fmla="*/ 22 h 130"/>
                <a:gd name="T32" fmla="*/ 27 w 147"/>
                <a:gd name="T33" fmla="*/ 22 h 130"/>
                <a:gd name="T34" fmla="*/ 27 w 147"/>
                <a:gd name="T35" fmla="*/ 10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7" h="130">
                  <a:moveTo>
                    <a:pt x="0" y="30"/>
                  </a:moveTo>
                  <a:cubicBezTo>
                    <a:pt x="0" y="19"/>
                    <a:pt x="2" y="10"/>
                    <a:pt x="6" y="6"/>
                  </a:cubicBezTo>
                  <a:cubicBezTo>
                    <a:pt x="10" y="2"/>
                    <a:pt x="18" y="0"/>
                    <a:pt x="29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29" y="0"/>
                    <a:pt x="137" y="2"/>
                    <a:pt x="141" y="6"/>
                  </a:cubicBezTo>
                  <a:cubicBezTo>
                    <a:pt x="145" y="10"/>
                    <a:pt x="147" y="19"/>
                    <a:pt x="147" y="30"/>
                  </a:cubicBezTo>
                  <a:cubicBezTo>
                    <a:pt x="147" y="99"/>
                    <a:pt x="147" y="99"/>
                    <a:pt x="147" y="99"/>
                  </a:cubicBezTo>
                  <a:cubicBezTo>
                    <a:pt x="147" y="111"/>
                    <a:pt x="145" y="119"/>
                    <a:pt x="141" y="123"/>
                  </a:cubicBezTo>
                  <a:cubicBezTo>
                    <a:pt x="137" y="128"/>
                    <a:pt x="129" y="130"/>
                    <a:pt x="118" y="130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18" y="130"/>
                    <a:pt x="10" y="128"/>
                    <a:pt x="6" y="123"/>
                  </a:cubicBezTo>
                  <a:cubicBezTo>
                    <a:pt x="2" y="119"/>
                    <a:pt x="0" y="111"/>
                    <a:pt x="0" y="99"/>
                  </a:cubicBezTo>
                  <a:lnTo>
                    <a:pt x="0" y="30"/>
                  </a:lnTo>
                  <a:close/>
                  <a:moveTo>
                    <a:pt x="27" y="106"/>
                  </a:moveTo>
                  <a:cubicBezTo>
                    <a:pt x="120" y="106"/>
                    <a:pt x="120" y="106"/>
                    <a:pt x="120" y="106"/>
                  </a:cubicBezTo>
                  <a:cubicBezTo>
                    <a:pt x="120" y="22"/>
                    <a:pt x="120" y="22"/>
                    <a:pt x="120" y="22"/>
                  </a:cubicBezTo>
                  <a:cubicBezTo>
                    <a:pt x="27" y="22"/>
                    <a:pt x="27" y="22"/>
                    <a:pt x="27" y="22"/>
                  </a:cubicBezTo>
                  <a:lnTo>
                    <a:pt x="27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0"/>
            <p:cNvSpPr/>
            <p:nvPr/>
          </p:nvSpPr>
          <p:spPr bwMode="auto">
            <a:xfrm>
              <a:off x="668338" y="3095625"/>
              <a:ext cx="276225" cy="258763"/>
            </a:xfrm>
            <a:custGeom>
              <a:avLst/>
              <a:gdLst>
                <a:gd name="T0" fmla="*/ 6 w 139"/>
                <a:gd name="T1" fmla="*/ 25 h 130"/>
                <a:gd name="T2" fmla="*/ 12 w 139"/>
                <a:gd name="T3" fmla="*/ 5 h 130"/>
                <a:gd name="T4" fmla="*/ 36 w 139"/>
                <a:gd name="T5" fmla="*/ 0 h 130"/>
                <a:gd name="T6" fmla="*/ 103 w 139"/>
                <a:gd name="T7" fmla="*/ 0 h 130"/>
                <a:gd name="T8" fmla="*/ 127 w 139"/>
                <a:gd name="T9" fmla="*/ 5 h 130"/>
                <a:gd name="T10" fmla="*/ 133 w 139"/>
                <a:gd name="T11" fmla="*/ 25 h 130"/>
                <a:gd name="T12" fmla="*/ 133 w 139"/>
                <a:gd name="T13" fmla="*/ 34 h 130"/>
                <a:gd name="T14" fmla="*/ 130 w 139"/>
                <a:gd name="T15" fmla="*/ 48 h 130"/>
                <a:gd name="T16" fmla="*/ 116 w 139"/>
                <a:gd name="T17" fmla="*/ 60 h 130"/>
                <a:gd name="T18" fmla="*/ 39 w 139"/>
                <a:gd name="T19" fmla="*/ 106 h 130"/>
                <a:gd name="T20" fmla="*/ 115 w 139"/>
                <a:gd name="T21" fmla="*/ 106 h 130"/>
                <a:gd name="T22" fmla="*/ 115 w 139"/>
                <a:gd name="T23" fmla="*/ 87 h 130"/>
                <a:gd name="T24" fmla="*/ 139 w 139"/>
                <a:gd name="T25" fmla="*/ 94 h 130"/>
                <a:gd name="T26" fmla="*/ 139 w 139"/>
                <a:gd name="T27" fmla="*/ 104 h 130"/>
                <a:gd name="T28" fmla="*/ 133 w 139"/>
                <a:gd name="T29" fmla="*/ 124 h 130"/>
                <a:gd name="T30" fmla="*/ 109 w 139"/>
                <a:gd name="T31" fmla="*/ 130 h 130"/>
                <a:gd name="T32" fmla="*/ 0 w 139"/>
                <a:gd name="T33" fmla="*/ 130 h 130"/>
                <a:gd name="T34" fmla="*/ 0 w 139"/>
                <a:gd name="T35" fmla="*/ 118 h 130"/>
                <a:gd name="T36" fmla="*/ 3 w 139"/>
                <a:gd name="T37" fmla="*/ 105 h 130"/>
                <a:gd name="T38" fmla="*/ 16 w 139"/>
                <a:gd name="T39" fmla="*/ 94 h 130"/>
                <a:gd name="T40" fmla="*/ 106 w 139"/>
                <a:gd name="T41" fmla="*/ 39 h 130"/>
                <a:gd name="T42" fmla="*/ 106 w 139"/>
                <a:gd name="T43" fmla="*/ 22 h 130"/>
                <a:gd name="T44" fmla="*/ 32 w 139"/>
                <a:gd name="T45" fmla="*/ 22 h 130"/>
                <a:gd name="T46" fmla="*/ 32 w 139"/>
                <a:gd name="T47" fmla="*/ 49 h 130"/>
                <a:gd name="T48" fmla="*/ 6 w 139"/>
                <a:gd name="T49" fmla="*/ 42 h 130"/>
                <a:gd name="T50" fmla="*/ 6 w 139"/>
                <a:gd name="T51" fmla="*/ 2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9" h="130">
                  <a:moveTo>
                    <a:pt x="6" y="25"/>
                  </a:moveTo>
                  <a:cubicBezTo>
                    <a:pt x="6" y="15"/>
                    <a:pt x="8" y="9"/>
                    <a:pt x="12" y="5"/>
                  </a:cubicBezTo>
                  <a:cubicBezTo>
                    <a:pt x="16" y="1"/>
                    <a:pt x="24" y="0"/>
                    <a:pt x="36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15" y="0"/>
                    <a:pt x="123" y="1"/>
                    <a:pt x="127" y="5"/>
                  </a:cubicBezTo>
                  <a:cubicBezTo>
                    <a:pt x="131" y="9"/>
                    <a:pt x="133" y="15"/>
                    <a:pt x="133" y="25"/>
                  </a:cubicBezTo>
                  <a:cubicBezTo>
                    <a:pt x="133" y="34"/>
                    <a:pt x="133" y="34"/>
                    <a:pt x="133" y="34"/>
                  </a:cubicBezTo>
                  <a:cubicBezTo>
                    <a:pt x="133" y="40"/>
                    <a:pt x="132" y="45"/>
                    <a:pt x="130" y="48"/>
                  </a:cubicBezTo>
                  <a:cubicBezTo>
                    <a:pt x="128" y="51"/>
                    <a:pt x="123" y="55"/>
                    <a:pt x="116" y="60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139" y="94"/>
                    <a:pt x="139" y="94"/>
                    <a:pt x="139" y="94"/>
                  </a:cubicBezTo>
                  <a:cubicBezTo>
                    <a:pt x="139" y="104"/>
                    <a:pt x="139" y="104"/>
                    <a:pt x="139" y="104"/>
                  </a:cubicBezTo>
                  <a:cubicBezTo>
                    <a:pt x="139" y="114"/>
                    <a:pt x="137" y="121"/>
                    <a:pt x="133" y="124"/>
                  </a:cubicBezTo>
                  <a:cubicBezTo>
                    <a:pt x="129" y="128"/>
                    <a:pt x="121" y="130"/>
                    <a:pt x="10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2"/>
                    <a:pt x="1" y="108"/>
                    <a:pt x="3" y="105"/>
                  </a:cubicBezTo>
                  <a:cubicBezTo>
                    <a:pt x="6" y="102"/>
                    <a:pt x="10" y="98"/>
                    <a:pt x="16" y="94"/>
                  </a:cubicBezTo>
                  <a:cubicBezTo>
                    <a:pt x="106" y="39"/>
                    <a:pt x="106" y="39"/>
                    <a:pt x="106" y="39"/>
                  </a:cubicBezTo>
                  <a:cubicBezTo>
                    <a:pt x="106" y="22"/>
                    <a:pt x="106" y="22"/>
                    <a:pt x="106" y="22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6" y="42"/>
                    <a:pt x="6" y="42"/>
                    <a:pt x="6" y="42"/>
                  </a:cubicBezTo>
                  <a:lnTo>
                    <a:pt x="6" y="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270030" y="4340058"/>
            <a:ext cx="608013" cy="255588"/>
            <a:chOff x="336551" y="4419600"/>
            <a:chExt cx="608013" cy="255588"/>
          </a:xfrm>
        </p:grpSpPr>
        <p:sp>
          <p:nvSpPr>
            <p:cNvPr id="19" name="Freeform 25"/>
            <p:cNvSpPr>
              <a:spLocks noEditPoints="1"/>
            </p:cNvSpPr>
            <p:nvPr/>
          </p:nvSpPr>
          <p:spPr bwMode="auto">
            <a:xfrm>
              <a:off x="336551" y="4419600"/>
              <a:ext cx="287338" cy="255588"/>
            </a:xfrm>
            <a:custGeom>
              <a:avLst/>
              <a:gdLst>
                <a:gd name="T0" fmla="*/ 0 w 145"/>
                <a:gd name="T1" fmla="*/ 31 h 129"/>
                <a:gd name="T2" fmla="*/ 6 w 145"/>
                <a:gd name="T3" fmla="*/ 7 h 129"/>
                <a:gd name="T4" fmla="*/ 29 w 145"/>
                <a:gd name="T5" fmla="*/ 0 h 129"/>
                <a:gd name="T6" fmla="*/ 116 w 145"/>
                <a:gd name="T7" fmla="*/ 0 h 129"/>
                <a:gd name="T8" fmla="*/ 139 w 145"/>
                <a:gd name="T9" fmla="*/ 7 h 129"/>
                <a:gd name="T10" fmla="*/ 145 w 145"/>
                <a:gd name="T11" fmla="*/ 31 h 129"/>
                <a:gd name="T12" fmla="*/ 145 w 145"/>
                <a:gd name="T13" fmla="*/ 98 h 129"/>
                <a:gd name="T14" fmla="*/ 139 w 145"/>
                <a:gd name="T15" fmla="*/ 122 h 129"/>
                <a:gd name="T16" fmla="*/ 116 w 145"/>
                <a:gd name="T17" fmla="*/ 129 h 129"/>
                <a:gd name="T18" fmla="*/ 29 w 145"/>
                <a:gd name="T19" fmla="*/ 129 h 129"/>
                <a:gd name="T20" fmla="*/ 6 w 145"/>
                <a:gd name="T21" fmla="*/ 122 h 129"/>
                <a:gd name="T22" fmla="*/ 0 w 145"/>
                <a:gd name="T23" fmla="*/ 98 h 129"/>
                <a:gd name="T24" fmla="*/ 0 w 145"/>
                <a:gd name="T25" fmla="*/ 31 h 129"/>
                <a:gd name="T26" fmla="*/ 27 w 145"/>
                <a:gd name="T27" fmla="*/ 105 h 129"/>
                <a:gd name="T28" fmla="*/ 118 w 145"/>
                <a:gd name="T29" fmla="*/ 105 h 129"/>
                <a:gd name="T30" fmla="*/ 118 w 145"/>
                <a:gd name="T31" fmla="*/ 22 h 129"/>
                <a:gd name="T32" fmla="*/ 27 w 145"/>
                <a:gd name="T33" fmla="*/ 22 h 129"/>
                <a:gd name="T34" fmla="*/ 27 w 145"/>
                <a:gd name="T35" fmla="*/ 10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5" h="129">
                  <a:moveTo>
                    <a:pt x="0" y="31"/>
                  </a:moveTo>
                  <a:cubicBezTo>
                    <a:pt x="0" y="19"/>
                    <a:pt x="2" y="11"/>
                    <a:pt x="6" y="7"/>
                  </a:cubicBezTo>
                  <a:cubicBezTo>
                    <a:pt x="10" y="2"/>
                    <a:pt x="18" y="0"/>
                    <a:pt x="29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7" y="0"/>
                    <a:pt x="135" y="2"/>
                    <a:pt x="139" y="7"/>
                  </a:cubicBezTo>
                  <a:cubicBezTo>
                    <a:pt x="143" y="11"/>
                    <a:pt x="145" y="19"/>
                    <a:pt x="145" y="31"/>
                  </a:cubicBezTo>
                  <a:cubicBezTo>
                    <a:pt x="145" y="98"/>
                    <a:pt x="145" y="98"/>
                    <a:pt x="145" y="98"/>
                  </a:cubicBezTo>
                  <a:cubicBezTo>
                    <a:pt x="145" y="110"/>
                    <a:pt x="143" y="118"/>
                    <a:pt x="139" y="122"/>
                  </a:cubicBezTo>
                  <a:cubicBezTo>
                    <a:pt x="135" y="126"/>
                    <a:pt x="127" y="129"/>
                    <a:pt x="116" y="129"/>
                  </a:cubicBezTo>
                  <a:cubicBezTo>
                    <a:pt x="29" y="129"/>
                    <a:pt x="29" y="129"/>
                    <a:pt x="29" y="129"/>
                  </a:cubicBezTo>
                  <a:cubicBezTo>
                    <a:pt x="18" y="129"/>
                    <a:pt x="10" y="126"/>
                    <a:pt x="6" y="122"/>
                  </a:cubicBezTo>
                  <a:cubicBezTo>
                    <a:pt x="2" y="118"/>
                    <a:pt x="0" y="110"/>
                    <a:pt x="0" y="98"/>
                  </a:cubicBezTo>
                  <a:lnTo>
                    <a:pt x="0" y="31"/>
                  </a:lnTo>
                  <a:close/>
                  <a:moveTo>
                    <a:pt x="27" y="105"/>
                  </a:moveTo>
                  <a:cubicBezTo>
                    <a:pt x="118" y="105"/>
                    <a:pt x="118" y="105"/>
                    <a:pt x="118" y="105"/>
                  </a:cubicBezTo>
                  <a:cubicBezTo>
                    <a:pt x="118" y="22"/>
                    <a:pt x="118" y="22"/>
                    <a:pt x="118" y="22"/>
                  </a:cubicBezTo>
                  <a:cubicBezTo>
                    <a:pt x="27" y="22"/>
                    <a:pt x="27" y="22"/>
                    <a:pt x="27" y="22"/>
                  </a:cubicBezTo>
                  <a:lnTo>
                    <a:pt x="27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6"/>
            <p:cNvSpPr/>
            <p:nvPr/>
          </p:nvSpPr>
          <p:spPr bwMode="auto">
            <a:xfrm>
              <a:off x="676276" y="4419600"/>
              <a:ext cx="268288" cy="255588"/>
            </a:xfrm>
            <a:custGeom>
              <a:avLst/>
              <a:gdLst>
                <a:gd name="T0" fmla="*/ 29 w 135"/>
                <a:gd name="T1" fmla="*/ 129 h 129"/>
                <a:gd name="T2" fmla="*/ 6 w 135"/>
                <a:gd name="T3" fmla="*/ 123 h 129"/>
                <a:gd name="T4" fmla="*/ 0 w 135"/>
                <a:gd name="T5" fmla="*/ 103 h 129"/>
                <a:gd name="T6" fmla="*/ 0 w 135"/>
                <a:gd name="T7" fmla="*/ 93 h 129"/>
                <a:gd name="T8" fmla="*/ 26 w 135"/>
                <a:gd name="T9" fmla="*/ 88 h 129"/>
                <a:gd name="T10" fmla="*/ 26 w 135"/>
                <a:gd name="T11" fmla="*/ 105 h 129"/>
                <a:gd name="T12" fmla="*/ 96 w 135"/>
                <a:gd name="T13" fmla="*/ 105 h 129"/>
                <a:gd name="T14" fmla="*/ 105 w 135"/>
                <a:gd name="T15" fmla="*/ 103 h 129"/>
                <a:gd name="T16" fmla="*/ 108 w 135"/>
                <a:gd name="T17" fmla="*/ 94 h 129"/>
                <a:gd name="T18" fmla="*/ 108 w 135"/>
                <a:gd name="T19" fmla="*/ 85 h 129"/>
                <a:gd name="T20" fmla="*/ 105 w 135"/>
                <a:gd name="T21" fmla="*/ 75 h 129"/>
                <a:gd name="T22" fmla="*/ 96 w 135"/>
                <a:gd name="T23" fmla="*/ 73 h 129"/>
                <a:gd name="T24" fmla="*/ 52 w 135"/>
                <a:gd name="T25" fmla="*/ 73 h 129"/>
                <a:gd name="T26" fmla="*/ 52 w 135"/>
                <a:gd name="T27" fmla="*/ 52 h 129"/>
                <a:gd name="T28" fmla="*/ 91 w 135"/>
                <a:gd name="T29" fmla="*/ 52 h 129"/>
                <a:gd name="T30" fmla="*/ 101 w 135"/>
                <a:gd name="T31" fmla="*/ 50 h 129"/>
                <a:gd name="T32" fmla="*/ 103 w 135"/>
                <a:gd name="T33" fmla="*/ 40 h 129"/>
                <a:gd name="T34" fmla="*/ 103 w 135"/>
                <a:gd name="T35" fmla="*/ 34 h 129"/>
                <a:gd name="T36" fmla="*/ 101 w 135"/>
                <a:gd name="T37" fmla="*/ 24 h 129"/>
                <a:gd name="T38" fmla="*/ 91 w 135"/>
                <a:gd name="T39" fmla="*/ 22 h 129"/>
                <a:gd name="T40" fmla="*/ 28 w 135"/>
                <a:gd name="T41" fmla="*/ 22 h 129"/>
                <a:gd name="T42" fmla="*/ 28 w 135"/>
                <a:gd name="T43" fmla="*/ 38 h 129"/>
                <a:gd name="T44" fmla="*/ 2 w 135"/>
                <a:gd name="T45" fmla="*/ 33 h 129"/>
                <a:gd name="T46" fmla="*/ 2 w 135"/>
                <a:gd name="T47" fmla="*/ 25 h 129"/>
                <a:gd name="T48" fmla="*/ 8 w 135"/>
                <a:gd name="T49" fmla="*/ 6 h 129"/>
                <a:gd name="T50" fmla="*/ 31 w 135"/>
                <a:gd name="T51" fmla="*/ 0 h 129"/>
                <a:gd name="T52" fmla="*/ 101 w 135"/>
                <a:gd name="T53" fmla="*/ 0 h 129"/>
                <a:gd name="T54" fmla="*/ 124 w 135"/>
                <a:gd name="T55" fmla="*/ 6 h 129"/>
                <a:gd name="T56" fmla="*/ 130 w 135"/>
                <a:gd name="T57" fmla="*/ 25 h 129"/>
                <a:gd name="T58" fmla="*/ 130 w 135"/>
                <a:gd name="T59" fmla="*/ 37 h 129"/>
                <a:gd name="T60" fmla="*/ 125 w 135"/>
                <a:gd name="T61" fmla="*/ 54 h 129"/>
                <a:gd name="T62" fmla="*/ 105 w 135"/>
                <a:gd name="T63" fmla="*/ 61 h 129"/>
                <a:gd name="T64" fmla="*/ 128 w 135"/>
                <a:gd name="T65" fmla="*/ 69 h 129"/>
                <a:gd name="T66" fmla="*/ 135 w 135"/>
                <a:gd name="T67" fmla="*/ 88 h 129"/>
                <a:gd name="T68" fmla="*/ 135 w 135"/>
                <a:gd name="T69" fmla="*/ 101 h 129"/>
                <a:gd name="T70" fmla="*/ 128 w 135"/>
                <a:gd name="T71" fmla="*/ 123 h 129"/>
                <a:gd name="T72" fmla="*/ 104 w 135"/>
                <a:gd name="T73" fmla="*/ 129 h 129"/>
                <a:gd name="T74" fmla="*/ 29 w 135"/>
                <a:gd name="T75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5" h="129">
                  <a:moveTo>
                    <a:pt x="29" y="129"/>
                  </a:moveTo>
                  <a:cubicBezTo>
                    <a:pt x="18" y="129"/>
                    <a:pt x="10" y="127"/>
                    <a:pt x="6" y="123"/>
                  </a:cubicBezTo>
                  <a:cubicBezTo>
                    <a:pt x="2" y="120"/>
                    <a:pt x="0" y="113"/>
                    <a:pt x="0" y="10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26" y="88"/>
                    <a:pt x="26" y="88"/>
                    <a:pt x="26" y="88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101" y="105"/>
                    <a:pt x="104" y="105"/>
                    <a:pt x="105" y="103"/>
                  </a:cubicBezTo>
                  <a:cubicBezTo>
                    <a:pt x="107" y="102"/>
                    <a:pt x="108" y="99"/>
                    <a:pt x="108" y="94"/>
                  </a:cubicBezTo>
                  <a:cubicBezTo>
                    <a:pt x="108" y="85"/>
                    <a:pt x="108" y="85"/>
                    <a:pt x="108" y="85"/>
                  </a:cubicBezTo>
                  <a:cubicBezTo>
                    <a:pt x="108" y="80"/>
                    <a:pt x="107" y="77"/>
                    <a:pt x="105" y="75"/>
                  </a:cubicBezTo>
                  <a:cubicBezTo>
                    <a:pt x="104" y="74"/>
                    <a:pt x="100" y="73"/>
                    <a:pt x="96" y="73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6" y="52"/>
                    <a:pt x="99" y="51"/>
                    <a:pt x="101" y="50"/>
                  </a:cubicBezTo>
                  <a:cubicBezTo>
                    <a:pt x="102" y="48"/>
                    <a:pt x="103" y="45"/>
                    <a:pt x="103" y="40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29"/>
                    <a:pt x="102" y="26"/>
                    <a:pt x="101" y="24"/>
                  </a:cubicBezTo>
                  <a:cubicBezTo>
                    <a:pt x="99" y="23"/>
                    <a:pt x="96" y="22"/>
                    <a:pt x="91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2" y="16"/>
                    <a:pt x="4" y="9"/>
                    <a:pt x="8" y="6"/>
                  </a:cubicBezTo>
                  <a:cubicBezTo>
                    <a:pt x="12" y="2"/>
                    <a:pt x="20" y="0"/>
                    <a:pt x="31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12" y="0"/>
                    <a:pt x="120" y="2"/>
                    <a:pt x="124" y="6"/>
                  </a:cubicBezTo>
                  <a:cubicBezTo>
                    <a:pt x="128" y="9"/>
                    <a:pt x="130" y="16"/>
                    <a:pt x="130" y="25"/>
                  </a:cubicBezTo>
                  <a:cubicBezTo>
                    <a:pt x="130" y="37"/>
                    <a:pt x="130" y="37"/>
                    <a:pt x="130" y="37"/>
                  </a:cubicBezTo>
                  <a:cubicBezTo>
                    <a:pt x="130" y="45"/>
                    <a:pt x="128" y="50"/>
                    <a:pt x="125" y="54"/>
                  </a:cubicBezTo>
                  <a:cubicBezTo>
                    <a:pt x="121" y="57"/>
                    <a:pt x="115" y="60"/>
                    <a:pt x="105" y="61"/>
                  </a:cubicBezTo>
                  <a:cubicBezTo>
                    <a:pt x="116" y="62"/>
                    <a:pt x="123" y="65"/>
                    <a:pt x="128" y="69"/>
                  </a:cubicBezTo>
                  <a:cubicBezTo>
                    <a:pt x="133" y="73"/>
                    <a:pt x="135" y="80"/>
                    <a:pt x="135" y="88"/>
                  </a:cubicBezTo>
                  <a:cubicBezTo>
                    <a:pt x="135" y="101"/>
                    <a:pt x="135" y="101"/>
                    <a:pt x="135" y="101"/>
                  </a:cubicBezTo>
                  <a:cubicBezTo>
                    <a:pt x="135" y="111"/>
                    <a:pt x="133" y="119"/>
                    <a:pt x="128" y="123"/>
                  </a:cubicBezTo>
                  <a:cubicBezTo>
                    <a:pt x="124" y="127"/>
                    <a:pt x="116" y="129"/>
                    <a:pt x="104" y="129"/>
                  </a:cubicBezTo>
                  <a:lnTo>
                    <a:pt x="29" y="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224562" y="4338471"/>
            <a:ext cx="630238" cy="258763"/>
            <a:chOff x="314326" y="5710238"/>
            <a:chExt cx="630238" cy="258763"/>
          </a:xfrm>
        </p:grpSpPr>
        <p:sp>
          <p:nvSpPr>
            <p:cNvPr id="22" name="Freeform 29"/>
            <p:cNvSpPr>
              <a:spLocks noEditPoints="1"/>
            </p:cNvSpPr>
            <p:nvPr/>
          </p:nvSpPr>
          <p:spPr bwMode="auto">
            <a:xfrm>
              <a:off x="314326" y="5713413"/>
              <a:ext cx="285750" cy="254000"/>
            </a:xfrm>
            <a:custGeom>
              <a:avLst/>
              <a:gdLst>
                <a:gd name="T0" fmla="*/ 0 w 144"/>
                <a:gd name="T1" fmla="*/ 30 h 128"/>
                <a:gd name="T2" fmla="*/ 6 w 144"/>
                <a:gd name="T3" fmla="*/ 7 h 128"/>
                <a:gd name="T4" fmla="*/ 29 w 144"/>
                <a:gd name="T5" fmla="*/ 0 h 128"/>
                <a:gd name="T6" fmla="*/ 115 w 144"/>
                <a:gd name="T7" fmla="*/ 0 h 128"/>
                <a:gd name="T8" fmla="*/ 138 w 144"/>
                <a:gd name="T9" fmla="*/ 7 h 128"/>
                <a:gd name="T10" fmla="*/ 144 w 144"/>
                <a:gd name="T11" fmla="*/ 30 h 128"/>
                <a:gd name="T12" fmla="*/ 144 w 144"/>
                <a:gd name="T13" fmla="*/ 98 h 128"/>
                <a:gd name="T14" fmla="*/ 138 w 144"/>
                <a:gd name="T15" fmla="*/ 121 h 128"/>
                <a:gd name="T16" fmla="*/ 115 w 144"/>
                <a:gd name="T17" fmla="*/ 128 h 128"/>
                <a:gd name="T18" fmla="*/ 29 w 144"/>
                <a:gd name="T19" fmla="*/ 128 h 128"/>
                <a:gd name="T20" fmla="*/ 6 w 144"/>
                <a:gd name="T21" fmla="*/ 121 h 128"/>
                <a:gd name="T22" fmla="*/ 0 w 144"/>
                <a:gd name="T23" fmla="*/ 98 h 128"/>
                <a:gd name="T24" fmla="*/ 0 w 144"/>
                <a:gd name="T25" fmla="*/ 30 h 128"/>
                <a:gd name="T26" fmla="*/ 26 w 144"/>
                <a:gd name="T27" fmla="*/ 105 h 128"/>
                <a:gd name="T28" fmla="*/ 117 w 144"/>
                <a:gd name="T29" fmla="*/ 105 h 128"/>
                <a:gd name="T30" fmla="*/ 117 w 144"/>
                <a:gd name="T31" fmla="*/ 22 h 128"/>
                <a:gd name="T32" fmla="*/ 26 w 144"/>
                <a:gd name="T33" fmla="*/ 22 h 128"/>
                <a:gd name="T34" fmla="*/ 26 w 144"/>
                <a:gd name="T35" fmla="*/ 10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4" h="128">
                  <a:moveTo>
                    <a:pt x="0" y="30"/>
                  </a:moveTo>
                  <a:cubicBezTo>
                    <a:pt x="0" y="19"/>
                    <a:pt x="2" y="11"/>
                    <a:pt x="6" y="7"/>
                  </a:cubicBezTo>
                  <a:cubicBezTo>
                    <a:pt x="10" y="2"/>
                    <a:pt x="18" y="0"/>
                    <a:pt x="2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26" y="0"/>
                    <a:pt x="134" y="2"/>
                    <a:pt x="138" y="7"/>
                  </a:cubicBezTo>
                  <a:cubicBezTo>
                    <a:pt x="142" y="11"/>
                    <a:pt x="144" y="19"/>
                    <a:pt x="144" y="30"/>
                  </a:cubicBezTo>
                  <a:cubicBezTo>
                    <a:pt x="144" y="98"/>
                    <a:pt x="144" y="98"/>
                    <a:pt x="144" y="98"/>
                  </a:cubicBezTo>
                  <a:cubicBezTo>
                    <a:pt x="144" y="109"/>
                    <a:pt x="142" y="117"/>
                    <a:pt x="138" y="121"/>
                  </a:cubicBezTo>
                  <a:cubicBezTo>
                    <a:pt x="134" y="126"/>
                    <a:pt x="126" y="128"/>
                    <a:pt x="115" y="128"/>
                  </a:cubicBezTo>
                  <a:cubicBezTo>
                    <a:pt x="29" y="128"/>
                    <a:pt x="29" y="128"/>
                    <a:pt x="29" y="128"/>
                  </a:cubicBezTo>
                  <a:cubicBezTo>
                    <a:pt x="18" y="128"/>
                    <a:pt x="10" y="126"/>
                    <a:pt x="6" y="121"/>
                  </a:cubicBezTo>
                  <a:cubicBezTo>
                    <a:pt x="2" y="117"/>
                    <a:pt x="0" y="109"/>
                    <a:pt x="0" y="98"/>
                  </a:cubicBezTo>
                  <a:lnTo>
                    <a:pt x="0" y="30"/>
                  </a:lnTo>
                  <a:close/>
                  <a:moveTo>
                    <a:pt x="26" y="105"/>
                  </a:moveTo>
                  <a:cubicBezTo>
                    <a:pt x="117" y="105"/>
                    <a:pt x="117" y="105"/>
                    <a:pt x="117" y="105"/>
                  </a:cubicBezTo>
                  <a:cubicBezTo>
                    <a:pt x="117" y="22"/>
                    <a:pt x="117" y="22"/>
                    <a:pt x="117" y="22"/>
                  </a:cubicBezTo>
                  <a:cubicBezTo>
                    <a:pt x="26" y="22"/>
                    <a:pt x="26" y="22"/>
                    <a:pt x="26" y="22"/>
                  </a:cubicBezTo>
                  <a:lnTo>
                    <a:pt x="26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30"/>
            <p:cNvSpPr>
              <a:spLocks noEditPoints="1"/>
            </p:cNvSpPr>
            <p:nvPr/>
          </p:nvSpPr>
          <p:spPr bwMode="auto">
            <a:xfrm>
              <a:off x="638176" y="5710238"/>
              <a:ext cx="306388" cy="258763"/>
            </a:xfrm>
            <a:custGeom>
              <a:avLst/>
              <a:gdLst>
                <a:gd name="T0" fmla="*/ 120 w 193"/>
                <a:gd name="T1" fmla="*/ 163 h 163"/>
                <a:gd name="T2" fmla="*/ 120 w 193"/>
                <a:gd name="T3" fmla="*/ 127 h 163"/>
                <a:gd name="T4" fmla="*/ 0 w 193"/>
                <a:gd name="T5" fmla="*/ 127 h 163"/>
                <a:gd name="T6" fmla="*/ 0 w 193"/>
                <a:gd name="T7" fmla="*/ 99 h 163"/>
                <a:gd name="T8" fmla="*/ 119 w 193"/>
                <a:gd name="T9" fmla="*/ 0 h 163"/>
                <a:gd name="T10" fmla="*/ 154 w 193"/>
                <a:gd name="T11" fmla="*/ 0 h 163"/>
                <a:gd name="T12" fmla="*/ 154 w 193"/>
                <a:gd name="T13" fmla="*/ 99 h 163"/>
                <a:gd name="T14" fmla="*/ 193 w 193"/>
                <a:gd name="T15" fmla="*/ 99 h 163"/>
                <a:gd name="T16" fmla="*/ 193 w 193"/>
                <a:gd name="T17" fmla="*/ 127 h 163"/>
                <a:gd name="T18" fmla="*/ 154 w 193"/>
                <a:gd name="T19" fmla="*/ 127 h 163"/>
                <a:gd name="T20" fmla="*/ 154 w 193"/>
                <a:gd name="T21" fmla="*/ 163 h 163"/>
                <a:gd name="T22" fmla="*/ 120 w 193"/>
                <a:gd name="T23" fmla="*/ 163 h 163"/>
                <a:gd name="T24" fmla="*/ 120 w 193"/>
                <a:gd name="T25" fmla="*/ 99 h 163"/>
                <a:gd name="T26" fmla="*/ 120 w 193"/>
                <a:gd name="T27" fmla="*/ 28 h 163"/>
                <a:gd name="T28" fmla="*/ 34 w 193"/>
                <a:gd name="T29" fmla="*/ 99 h 163"/>
                <a:gd name="T30" fmla="*/ 120 w 193"/>
                <a:gd name="T31" fmla="*/ 99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63">
                  <a:moveTo>
                    <a:pt x="120" y="163"/>
                  </a:moveTo>
                  <a:lnTo>
                    <a:pt x="120" y="127"/>
                  </a:lnTo>
                  <a:lnTo>
                    <a:pt x="0" y="127"/>
                  </a:lnTo>
                  <a:lnTo>
                    <a:pt x="0" y="99"/>
                  </a:lnTo>
                  <a:lnTo>
                    <a:pt x="119" y="0"/>
                  </a:lnTo>
                  <a:lnTo>
                    <a:pt x="154" y="0"/>
                  </a:lnTo>
                  <a:lnTo>
                    <a:pt x="154" y="99"/>
                  </a:lnTo>
                  <a:lnTo>
                    <a:pt x="193" y="99"/>
                  </a:lnTo>
                  <a:lnTo>
                    <a:pt x="193" y="127"/>
                  </a:lnTo>
                  <a:lnTo>
                    <a:pt x="154" y="127"/>
                  </a:lnTo>
                  <a:lnTo>
                    <a:pt x="154" y="163"/>
                  </a:lnTo>
                  <a:lnTo>
                    <a:pt x="120" y="163"/>
                  </a:lnTo>
                  <a:close/>
                  <a:moveTo>
                    <a:pt x="120" y="99"/>
                  </a:moveTo>
                  <a:lnTo>
                    <a:pt x="120" y="28"/>
                  </a:lnTo>
                  <a:lnTo>
                    <a:pt x="34" y="99"/>
                  </a:lnTo>
                  <a:lnTo>
                    <a:pt x="120" y="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3236214" y="817629"/>
            <a:ext cx="5719572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二、倾听客人投诉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714500" y="1514475"/>
            <a:ext cx="8763000" cy="1288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身为服务员在此情此景中最适宜说自己理解客人的感情，而不能说自己同意他的立场。由于大部分客人投诉是由其不被重视引起的，因此应告之其之于服务员的重要性，能使他感到满意。在可能的时候使用客人的名字，能使他感到被重视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36214" y="775689"/>
            <a:ext cx="5719572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三、探讨解决问题的方法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3228976"/>
            <a:ext cx="12195551" cy="3629024"/>
            <a:chOff x="0" y="3324224"/>
            <a:chExt cx="11875461" cy="3533775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23"/>
            <a:stretch>
              <a:fillRect/>
            </a:stretch>
          </p:blipFill>
          <p:spPr>
            <a:xfrm>
              <a:off x="5938803" y="3324224"/>
              <a:ext cx="5936658" cy="3533775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44" b="5694"/>
            <a:stretch>
              <a:fillRect/>
            </a:stretch>
          </p:blipFill>
          <p:spPr>
            <a:xfrm>
              <a:off x="0" y="3324224"/>
              <a:ext cx="5938803" cy="3533775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683418" y="2225594"/>
            <a:ext cx="5298283" cy="2406812"/>
            <a:chOff x="597693" y="2312006"/>
            <a:chExt cx="5298283" cy="2406812"/>
          </a:xfrm>
        </p:grpSpPr>
        <p:sp>
          <p:nvSpPr>
            <p:cNvPr id="3" name="文本框 2"/>
            <p:cNvSpPr txBox="1"/>
            <p:nvPr/>
          </p:nvSpPr>
          <p:spPr>
            <a:xfrm>
              <a:off x="597694" y="2964492"/>
              <a:ext cx="529828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立即行动，为客人解决问题是最关键的一个环节。为了不使问题进一步复杂化，并节约时间，也为了不失信于客人，而表示饭店的诚意，必须认真做好解决问题这一环节的工作。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97693" y="2312006"/>
              <a:ext cx="5298282" cy="652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四、立即行动，为客人解决问题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773" y="1434053"/>
            <a:ext cx="5322457" cy="39898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/>
          <p:cNvSpPr/>
          <p:nvPr/>
        </p:nvSpPr>
        <p:spPr bwMode="auto">
          <a:xfrm>
            <a:off x="2892673" y="2958078"/>
            <a:ext cx="6406655" cy="108708"/>
          </a:xfrm>
          <a:custGeom>
            <a:avLst/>
            <a:gdLst>
              <a:gd name="T0" fmla="*/ 0 w 5422"/>
              <a:gd name="T1" fmla="*/ 92 h 92"/>
              <a:gd name="T2" fmla="*/ 0 w 5422"/>
              <a:gd name="T3" fmla="*/ 0 h 92"/>
              <a:gd name="T4" fmla="*/ 5422 w 5422"/>
              <a:gd name="T5" fmla="*/ 0 h 92"/>
              <a:gd name="T6" fmla="*/ 5422 w 5422"/>
              <a:gd name="T7" fmla="*/ 92 h 92"/>
              <a:gd name="T8" fmla="*/ 0 w 5422"/>
              <a:gd name="T9" fmla="*/ 92 h 92"/>
              <a:gd name="T10" fmla="*/ 0 w 5422"/>
              <a:gd name="T11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22" h="92">
                <a:moveTo>
                  <a:pt x="0" y="92"/>
                </a:moveTo>
                <a:lnTo>
                  <a:pt x="0" y="0"/>
                </a:lnTo>
                <a:lnTo>
                  <a:pt x="5422" y="0"/>
                </a:lnTo>
                <a:lnTo>
                  <a:pt x="5422" y="92"/>
                </a:lnTo>
                <a:lnTo>
                  <a:pt x="0" y="92"/>
                </a:lnTo>
                <a:lnTo>
                  <a:pt x="0" y="92"/>
                </a:lnTo>
                <a:close/>
              </a:path>
            </a:pathLst>
          </a:custGeom>
          <a:solidFill>
            <a:srgbClr val="50330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028767" y="1146429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五、检查落实并记录存档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388947" y="2585873"/>
            <a:ext cx="1744046" cy="2073714"/>
            <a:chOff x="3388947" y="2481098"/>
            <a:chExt cx="1744046" cy="2073714"/>
          </a:xfrm>
        </p:grpSpPr>
        <p:sp>
          <p:nvSpPr>
            <p:cNvPr id="5" name="Freeform 7"/>
            <p:cNvSpPr/>
            <p:nvPr/>
          </p:nvSpPr>
          <p:spPr bwMode="auto">
            <a:xfrm>
              <a:off x="3388947" y="2481098"/>
              <a:ext cx="469097" cy="372205"/>
            </a:xfrm>
            <a:custGeom>
              <a:avLst/>
              <a:gdLst>
                <a:gd name="T0" fmla="*/ 283 w 283"/>
                <a:gd name="T1" fmla="*/ 142 h 250"/>
                <a:gd name="T2" fmla="*/ 141 w 283"/>
                <a:gd name="T3" fmla="*/ 0 h 250"/>
                <a:gd name="T4" fmla="*/ 0 w 283"/>
                <a:gd name="T5" fmla="*/ 142 h 250"/>
                <a:gd name="T6" fmla="*/ 0 w 283"/>
                <a:gd name="T7" fmla="*/ 250 h 250"/>
                <a:gd name="T8" fmla="*/ 283 w 283"/>
                <a:gd name="T9" fmla="*/ 250 h 250"/>
                <a:gd name="T10" fmla="*/ 283 w 283"/>
                <a:gd name="T11" fmla="*/ 14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3" h="250">
                  <a:moveTo>
                    <a:pt x="283" y="142"/>
                  </a:moveTo>
                  <a:cubicBezTo>
                    <a:pt x="283" y="63"/>
                    <a:pt x="219" y="0"/>
                    <a:pt x="141" y="0"/>
                  </a:cubicBezTo>
                  <a:cubicBezTo>
                    <a:pt x="63" y="0"/>
                    <a:pt x="0" y="63"/>
                    <a:pt x="0" y="142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283" y="250"/>
                    <a:pt x="283" y="250"/>
                    <a:pt x="283" y="250"/>
                  </a:cubicBezTo>
                  <a:lnTo>
                    <a:pt x="283" y="142"/>
                  </a:lnTo>
                  <a:close/>
                </a:path>
              </a:pathLst>
            </a:custGeom>
            <a:solidFill>
              <a:srgbClr val="794C1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11"/>
            <p:cNvSpPr/>
            <p:nvPr/>
          </p:nvSpPr>
          <p:spPr bwMode="auto">
            <a:xfrm>
              <a:off x="3621722" y="2481098"/>
              <a:ext cx="1511271" cy="2073714"/>
            </a:xfrm>
            <a:custGeom>
              <a:avLst/>
              <a:gdLst>
                <a:gd name="T0" fmla="*/ 911 w 911"/>
                <a:gd name="T1" fmla="*/ 142 h 1248"/>
                <a:gd name="T2" fmla="*/ 770 w 911"/>
                <a:gd name="T3" fmla="*/ 0 h 1248"/>
                <a:gd name="T4" fmla="*/ 0 w 911"/>
                <a:gd name="T5" fmla="*/ 0 h 1248"/>
                <a:gd name="T6" fmla="*/ 142 w 911"/>
                <a:gd name="T7" fmla="*/ 142 h 1248"/>
                <a:gd name="T8" fmla="*/ 142 w 911"/>
                <a:gd name="T9" fmla="*/ 1050 h 1248"/>
                <a:gd name="T10" fmla="*/ 532 w 911"/>
                <a:gd name="T11" fmla="*/ 1248 h 1248"/>
                <a:gd name="T12" fmla="*/ 911 w 911"/>
                <a:gd name="T13" fmla="*/ 1050 h 1248"/>
                <a:gd name="T14" fmla="*/ 911 w 911"/>
                <a:gd name="T15" fmla="*/ 142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1" h="1248">
                  <a:moveTo>
                    <a:pt x="911" y="142"/>
                  </a:moveTo>
                  <a:cubicBezTo>
                    <a:pt x="911" y="63"/>
                    <a:pt x="848" y="0"/>
                    <a:pt x="77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8" y="0"/>
                    <a:pt x="142" y="63"/>
                    <a:pt x="142" y="142"/>
                  </a:cubicBezTo>
                  <a:cubicBezTo>
                    <a:pt x="142" y="1050"/>
                    <a:pt x="142" y="1050"/>
                    <a:pt x="142" y="1050"/>
                  </a:cubicBezTo>
                  <a:cubicBezTo>
                    <a:pt x="532" y="1248"/>
                    <a:pt x="532" y="1248"/>
                    <a:pt x="532" y="1248"/>
                  </a:cubicBezTo>
                  <a:cubicBezTo>
                    <a:pt x="911" y="1050"/>
                    <a:pt x="911" y="1050"/>
                    <a:pt x="911" y="1050"/>
                  </a:cubicBezTo>
                  <a:lnTo>
                    <a:pt x="911" y="142"/>
                  </a:lnTo>
                  <a:close/>
                </a:path>
              </a:pathLst>
            </a:custGeom>
            <a:solidFill>
              <a:srgbClr val="B874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4073101" y="3011675"/>
              <a:ext cx="845809" cy="107721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en-US" altLang="zh-CN" sz="48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r>
                <a:rPr lang="en-US" altLang="zh-CN" sz="1600" dirty="0" smtClean="0">
                  <a:solidFill>
                    <a:schemeClr val="bg1"/>
                  </a:solidFill>
                </a:rPr>
                <a:t>OPTION</a:t>
              </a:r>
              <a:endParaRPr lang="en-US" altLang="zh-CN" sz="16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335120" y="2585873"/>
            <a:ext cx="1734523" cy="2073714"/>
            <a:chOff x="5335120" y="2481098"/>
            <a:chExt cx="1734523" cy="2073714"/>
          </a:xfrm>
        </p:grpSpPr>
        <p:sp>
          <p:nvSpPr>
            <p:cNvPr id="9" name="Freeform 6"/>
            <p:cNvSpPr/>
            <p:nvPr/>
          </p:nvSpPr>
          <p:spPr bwMode="auto">
            <a:xfrm>
              <a:off x="5335120" y="2481098"/>
              <a:ext cx="469097" cy="372205"/>
            </a:xfrm>
            <a:custGeom>
              <a:avLst/>
              <a:gdLst>
                <a:gd name="T0" fmla="*/ 283 w 283"/>
                <a:gd name="T1" fmla="*/ 142 h 250"/>
                <a:gd name="T2" fmla="*/ 141 w 283"/>
                <a:gd name="T3" fmla="*/ 0 h 250"/>
                <a:gd name="T4" fmla="*/ 0 w 283"/>
                <a:gd name="T5" fmla="*/ 142 h 250"/>
                <a:gd name="T6" fmla="*/ 0 w 283"/>
                <a:gd name="T7" fmla="*/ 250 h 250"/>
                <a:gd name="T8" fmla="*/ 283 w 283"/>
                <a:gd name="T9" fmla="*/ 250 h 250"/>
                <a:gd name="T10" fmla="*/ 283 w 283"/>
                <a:gd name="T11" fmla="*/ 14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3" h="250">
                  <a:moveTo>
                    <a:pt x="283" y="142"/>
                  </a:moveTo>
                  <a:cubicBezTo>
                    <a:pt x="283" y="63"/>
                    <a:pt x="220" y="0"/>
                    <a:pt x="141" y="0"/>
                  </a:cubicBezTo>
                  <a:cubicBezTo>
                    <a:pt x="63" y="0"/>
                    <a:pt x="0" y="63"/>
                    <a:pt x="0" y="142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283" y="250"/>
                    <a:pt x="283" y="250"/>
                    <a:pt x="283" y="250"/>
                  </a:cubicBezTo>
                  <a:lnTo>
                    <a:pt x="283" y="142"/>
                  </a:lnTo>
                  <a:close/>
                </a:path>
              </a:pathLst>
            </a:custGeom>
            <a:solidFill>
              <a:srgbClr val="794C1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5559553" y="2481098"/>
              <a:ext cx="1510090" cy="2073714"/>
            </a:xfrm>
            <a:custGeom>
              <a:avLst/>
              <a:gdLst>
                <a:gd name="T0" fmla="*/ 911 w 911"/>
                <a:gd name="T1" fmla="*/ 142 h 1248"/>
                <a:gd name="T2" fmla="*/ 770 w 911"/>
                <a:gd name="T3" fmla="*/ 0 h 1248"/>
                <a:gd name="T4" fmla="*/ 0 w 911"/>
                <a:gd name="T5" fmla="*/ 0 h 1248"/>
                <a:gd name="T6" fmla="*/ 142 w 911"/>
                <a:gd name="T7" fmla="*/ 142 h 1248"/>
                <a:gd name="T8" fmla="*/ 142 w 911"/>
                <a:gd name="T9" fmla="*/ 1050 h 1248"/>
                <a:gd name="T10" fmla="*/ 533 w 911"/>
                <a:gd name="T11" fmla="*/ 1248 h 1248"/>
                <a:gd name="T12" fmla="*/ 911 w 911"/>
                <a:gd name="T13" fmla="*/ 1050 h 1248"/>
                <a:gd name="T14" fmla="*/ 911 w 911"/>
                <a:gd name="T15" fmla="*/ 142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1" h="1248">
                  <a:moveTo>
                    <a:pt x="911" y="142"/>
                  </a:moveTo>
                  <a:cubicBezTo>
                    <a:pt x="911" y="63"/>
                    <a:pt x="848" y="0"/>
                    <a:pt x="77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9" y="0"/>
                    <a:pt x="142" y="63"/>
                    <a:pt x="142" y="142"/>
                  </a:cubicBezTo>
                  <a:cubicBezTo>
                    <a:pt x="142" y="1050"/>
                    <a:pt x="142" y="1050"/>
                    <a:pt x="142" y="1050"/>
                  </a:cubicBezTo>
                  <a:cubicBezTo>
                    <a:pt x="533" y="1248"/>
                    <a:pt x="533" y="1248"/>
                    <a:pt x="533" y="1248"/>
                  </a:cubicBezTo>
                  <a:cubicBezTo>
                    <a:pt x="911" y="1050"/>
                    <a:pt x="911" y="1050"/>
                    <a:pt x="911" y="1050"/>
                  </a:cubicBezTo>
                  <a:lnTo>
                    <a:pt x="911" y="142"/>
                  </a:lnTo>
                  <a:close/>
                </a:path>
              </a:pathLst>
            </a:custGeom>
            <a:solidFill>
              <a:srgbClr val="E08F2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013058" y="3011675"/>
              <a:ext cx="845809" cy="107721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en-US" altLang="zh-CN" sz="48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r>
                <a:rPr lang="en-US" altLang="zh-CN" sz="1600" dirty="0" smtClean="0">
                  <a:solidFill>
                    <a:schemeClr val="bg1"/>
                  </a:solidFill>
                </a:rPr>
                <a:t>OPTION</a:t>
              </a:r>
              <a:endParaRPr lang="en-US" altLang="zh-CN" sz="16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262243" y="2585873"/>
            <a:ext cx="1746411" cy="2073714"/>
            <a:chOff x="7262243" y="2481098"/>
            <a:chExt cx="1746411" cy="2073714"/>
          </a:xfrm>
        </p:grpSpPr>
        <p:sp>
          <p:nvSpPr>
            <p:cNvPr id="13" name="Freeform 5"/>
            <p:cNvSpPr/>
            <p:nvPr/>
          </p:nvSpPr>
          <p:spPr bwMode="auto">
            <a:xfrm>
              <a:off x="7262243" y="2481098"/>
              <a:ext cx="469097" cy="372205"/>
            </a:xfrm>
            <a:custGeom>
              <a:avLst/>
              <a:gdLst>
                <a:gd name="T0" fmla="*/ 283 w 283"/>
                <a:gd name="T1" fmla="*/ 142 h 250"/>
                <a:gd name="T2" fmla="*/ 142 w 283"/>
                <a:gd name="T3" fmla="*/ 0 h 250"/>
                <a:gd name="T4" fmla="*/ 0 w 283"/>
                <a:gd name="T5" fmla="*/ 142 h 250"/>
                <a:gd name="T6" fmla="*/ 0 w 283"/>
                <a:gd name="T7" fmla="*/ 250 h 250"/>
                <a:gd name="T8" fmla="*/ 283 w 283"/>
                <a:gd name="T9" fmla="*/ 250 h 250"/>
                <a:gd name="T10" fmla="*/ 283 w 283"/>
                <a:gd name="T11" fmla="*/ 14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3" h="250">
                  <a:moveTo>
                    <a:pt x="283" y="142"/>
                  </a:moveTo>
                  <a:cubicBezTo>
                    <a:pt x="283" y="63"/>
                    <a:pt x="220" y="0"/>
                    <a:pt x="142" y="0"/>
                  </a:cubicBezTo>
                  <a:cubicBezTo>
                    <a:pt x="64" y="0"/>
                    <a:pt x="0" y="63"/>
                    <a:pt x="0" y="142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283" y="250"/>
                    <a:pt x="283" y="250"/>
                    <a:pt x="283" y="250"/>
                  </a:cubicBezTo>
                  <a:lnTo>
                    <a:pt x="283" y="142"/>
                  </a:lnTo>
                  <a:close/>
                </a:path>
              </a:pathLst>
            </a:custGeom>
            <a:solidFill>
              <a:srgbClr val="794C1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7497383" y="2481098"/>
              <a:ext cx="1511271" cy="2073714"/>
            </a:xfrm>
            <a:custGeom>
              <a:avLst/>
              <a:gdLst>
                <a:gd name="T0" fmla="*/ 911 w 911"/>
                <a:gd name="T1" fmla="*/ 142 h 1248"/>
                <a:gd name="T2" fmla="*/ 769 w 911"/>
                <a:gd name="T3" fmla="*/ 0 h 1248"/>
                <a:gd name="T4" fmla="*/ 0 w 911"/>
                <a:gd name="T5" fmla="*/ 0 h 1248"/>
                <a:gd name="T6" fmla="*/ 141 w 911"/>
                <a:gd name="T7" fmla="*/ 142 h 1248"/>
                <a:gd name="T8" fmla="*/ 141 w 911"/>
                <a:gd name="T9" fmla="*/ 1050 h 1248"/>
                <a:gd name="T10" fmla="*/ 532 w 911"/>
                <a:gd name="T11" fmla="*/ 1248 h 1248"/>
                <a:gd name="T12" fmla="*/ 911 w 911"/>
                <a:gd name="T13" fmla="*/ 1050 h 1248"/>
                <a:gd name="T14" fmla="*/ 911 w 911"/>
                <a:gd name="T15" fmla="*/ 142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1" h="1248">
                  <a:moveTo>
                    <a:pt x="911" y="142"/>
                  </a:moveTo>
                  <a:cubicBezTo>
                    <a:pt x="911" y="63"/>
                    <a:pt x="847" y="0"/>
                    <a:pt x="76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8" y="0"/>
                    <a:pt x="141" y="63"/>
                    <a:pt x="141" y="142"/>
                  </a:cubicBezTo>
                  <a:cubicBezTo>
                    <a:pt x="141" y="1050"/>
                    <a:pt x="141" y="1050"/>
                    <a:pt x="141" y="1050"/>
                  </a:cubicBezTo>
                  <a:cubicBezTo>
                    <a:pt x="532" y="1248"/>
                    <a:pt x="532" y="1248"/>
                    <a:pt x="532" y="1248"/>
                  </a:cubicBezTo>
                  <a:cubicBezTo>
                    <a:pt x="911" y="1050"/>
                    <a:pt x="911" y="1050"/>
                    <a:pt x="911" y="1050"/>
                  </a:cubicBezTo>
                  <a:lnTo>
                    <a:pt x="911" y="142"/>
                  </a:lnTo>
                  <a:close/>
                </a:path>
              </a:pathLst>
            </a:custGeom>
            <a:solidFill>
              <a:srgbClr val="E9AF6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953015" y="3011675"/>
              <a:ext cx="845809" cy="107721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en-US" altLang="zh-CN" sz="4800" dirty="0" smtClean="0">
                <a:solidFill>
                  <a:schemeClr val="bg1"/>
                </a:solidFill>
                <a:latin typeface="Impact" panose="020B0806030902050204" pitchFamily="34" charset="0"/>
              </a:endParaRPr>
            </a:p>
            <a:p>
              <a:r>
                <a:rPr lang="en-US" altLang="zh-CN" sz="1600" dirty="0" smtClean="0">
                  <a:solidFill>
                    <a:schemeClr val="bg1"/>
                  </a:solidFill>
                </a:rPr>
                <a:t>OPTION</a:t>
              </a:r>
              <a:endParaRPr lang="en-US" altLang="zh-CN" sz="16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48"/>
          <p:cNvSpPr>
            <a:spLocks noChangeArrowheads="1"/>
          </p:cNvSpPr>
          <p:nvPr/>
        </p:nvSpPr>
        <p:spPr bwMode="auto">
          <a:xfrm>
            <a:off x="3418223" y="4846619"/>
            <a:ext cx="2027684" cy="417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Calibri" panose="020F0502020204030204" pitchFamily="34" charset="0"/>
                <a:sym typeface="Calibri" panose="020F0502020204030204" pitchFamily="34" charset="0"/>
              </a:rPr>
              <a:t>事实不清不放过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sym typeface="宋体" panose="02010600030101010101" pitchFamily="2" charset="-122"/>
            </a:endParaRPr>
          </a:p>
        </p:txBody>
      </p:sp>
      <p:sp>
        <p:nvSpPr>
          <p:cNvPr id="17" name="文本框 48"/>
          <p:cNvSpPr>
            <a:spLocks noChangeArrowheads="1"/>
          </p:cNvSpPr>
          <p:nvPr/>
        </p:nvSpPr>
        <p:spPr bwMode="auto">
          <a:xfrm>
            <a:off x="5508285" y="4835488"/>
            <a:ext cx="1855354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Calibri" panose="020F0502020204030204" pitchFamily="34" charset="0"/>
                <a:sym typeface="Calibri" panose="020F0502020204030204" pitchFamily="34" charset="0"/>
              </a:rPr>
              <a:t>处理不当、客人不满意不放过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sym typeface="宋体" panose="02010600030101010101" pitchFamily="2" charset="-122"/>
            </a:endParaRPr>
          </a:p>
        </p:txBody>
      </p:sp>
      <p:sp>
        <p:nvSpPr>
          <p:cNvPr id="18" name="文本框 48"/>
          <p:cNvSpPr>
            <a:spLocks noChangeArrowheads="1"/>
          </p:cNvSpPr>
          <p:nvPr/>
        </p:nvSpPr>
        <p:spPr bwMode="auto">
          <a:xfrm>
            <a:off x="7496791" y="4846619"/>
            <a:ext cx="1808984" cy="777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Calibri" panose="020F0502020204030204" pitchFamily="34" charset="0"/>
                <a:sym typeface="Calibri" panose="020F0502020204030204" pitchFamily="34" charset="0"/>
              </a:rPr>
              <a:t>责任人员未接受教训不放过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sym typeface="宋体" panose="02010600030101010101" pitchFamily="2" charset="-122"/>
            </a:endParaRPr>
          </a:p>
        </p:txBody>
      </p:sp>
      <p:sp>
        <p:nvSpPr>
          <p:cNvPr id="19" name="文本框 43"/>
          <p:cNvSpPr txBox="1"/>
          <p:nvPr/>
        </p:nvSpPr>
        <p:spPr>
          <a:xfrm>
            <a:off x="1962150" y="1727455"/>
            <a:ext cx="8267701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在处理客人投诉的全过程中，应做到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个不放过：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WPS 演示</Application>
  <PresentationFormat>宽屏</PresentationFormat>
  <Paragraphs>66</Paragraphs>
  <Slides>7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Calibri</vt:lpstr>
      <vt:lpstr>Impact</vt:lpstr>
      <vt:lpstr>EU-B2</vt:lpstr>
      <vt:lpstr>Arial</vt:lpstr>
      <vt:lpstr>Arial Unicode MS</vt:lpstr>
      <vt:lpstr>Batang</vt:lpstr>
      <vt:lpstr>MS PGothic</vt:lpstr>
      <vt:lpstr>Verdana</vt:lpstr>
      <vt:lpstr>Arial Unicode MS</vt:lpstr>
      <vt:lpstr>华文楷体</vt:lpstr>
      <vt:lpstr>Consolas</vt:lpstr>
      <vt:lpstr>Helvetica Light</vt:lpstr>
      <vt:lpstr>ヒラギノ角ゴ ProN W3</vt:lpstr>
      <vt:lpstr>Adobe 黑体 Std R</vt:lpstr>
      <vt:lpstr>黑体</vt:lpstr>
      <vt:lpstr>Agency FB</vt:lpstr>
      <vt:lpstr>Malgun Gothic</vt:lpstr>
      <vt:lpstr>Arial Black</vt:lpstr>
      <vt:lpstr>Tw Cen MT</vt:lpstr>
      <vt:lpstr>Segoe Print</vt:lpstr>
      <vt:lpstr>Calibri</vt:lpstr>
      <vt:lpstr>MS Mincho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</dc:creator>
  <cp:lastModifiedBy>Yue</cp:lastModifiedBy>
  <cp:revision>251</cp:revision>
  <dcterms:created xsi:type="dcterms:W3CDTF">2018-03-01T07:16:00Z</dcterms:created>
  <dcterms:modified xsi:type="dcterms:W3CDTF">2020-03-30T05:07:18Z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