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handoutMasterIdLst>
    <p:handoutMasterId r:id="rId40"/>
  </p:handoutMasterIdLst>
  <p:sldIdLst>
    <p:sldId id="336" r:id="rId4"/>
    <p:sldId id="265" r:id="rId5"/>
    <p:sldId id="287" r:id="rId6"/>
    <p:sldId id="300" r:id="rId7"/>
    <p:sldId id="301" r:id="rId8"/>
    <p:sldId id="288" r:id="rId9"/>
    <p:sldId id="302" r:id="rId10"/>
    <p:sldId id="303" r:id="rId11"/>
    <p:sldId id="304" r:id="rId12"/>
    <p:sldId id="289" r:id="rId13"/>
    <p:sldId id="306" r:id="rId14"/>
    <p:sldId id="307" r:id="rId15"/>
    <p:sldId id="308" r:id="rId16"/>
    <p:sldId id="309" r:id="rId17"/>
    <p:sldId id="290" r:id="rId18"/>
    <p:sldId id="295" r:id="rId19"/>
    <p:sldId id="310" r:id="rId20"/>
    <p:sldId id="311" r:id="rId21"/>
    <p:sldId id="312" r:id="rId22"/>
    <p:sldId id="296" r:id="rId23"/>
    <p:sldId id="313" r:id="rId24"/>
    <p:sldId id="314" r:id="rId25"/>
    <p:sldId id="297" r:id="rId26"/>
    <p:sldId id="315" r:id="rId27"/>
    <p:sldId id="324" r:id="rId28"/>
    <p:sldId id="298" r:id="rId29"/>
    <p:sldId id="299" r:id="rId30"/>
    <p:sldId id="316" r:id="rId31"/>
    <p:sldId id="317" r:id="rId32"/>
    <p:sldId id="291" r:id="rId33"/>
    <p:sldId id="321" r:id="rId34"/>
    <p:sldId id="322" r:id="rId35"/>
    <p:sldId id="323" r:id="rId36"/>
    <p:sldId id="319" r:id="rId37"/>
    <p:sldId id="320" r:id="rId38"/>
    <p:sldId id="269" r:id="rId39"/>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CC00"/>
    <a:srgbClr val="0468F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4" d="100"/>
          <a:sy n="74" d="100"/>
        </p:scale>
        <p:origin x="456" y="78"/>
      </p:cViewPr>
      <p:guideLst/>
    </p:cSldViewPr>
  </p:slideViewPr>
  <p:notesTextViewPr>
    <p:cViewPr>
      <p:scale>
        <a:sx n="1" d="1"/>
        <a:sy n="1" d="1"/>
      </p:scale>
      <p:origin x="0" y="0"/>
    </p:cViewPr>
  </p:notesTextViewPr>
  <p:notesViewPr>
    <p:cSldViewPr snapToGrid="0">
      <p:cViewPr>
        <p:scale>
          <a:sx n="50" d="100"/>
          <a:sy n="50" d="100"/>
        </p:scale>
        <p:origin x="1752" y="60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2.jpeg"/><Relationship Id="rId1" Type="http://schemas.openxmlformats.org/officeDocument/2006/relationships/image" Target="../media/image14.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zh-CN" altLang="en-US" dirty="0"/>
          </a:p>
        </p:txBody>
      </p:sp>
      <p:sp>
        <p:nvSpPr>
          <p:cNvPr id="3" name="日期占位符 2"/>
          <p:cNvSpPr>
            <a:spLocks noGrp="1"/>
          </p:cNvSpPr>
          <p:nvPr>
            <p:ph type="dt" sz="quarter" idx="1"/>
          </p:nvPr>
        </p:nvSpPr>
        <p:spPr>
          <a:xfrm>
            <a:off x="5181600" y="1"/>
            <a:ext cx="3962400" cy="344091"/>
          </a:xfrm>
          <a:prstGeom prst="rect">
            <a:avLst/>
          </a:prstGeom>
        </p:spPr>
        <p:txBody>
          <a:bodyPr vert="horz" lIns="91440" tIns="45720" rIns="91440" bIns="45720" rtlCol="0"/>
          <a:lstStyle>
            <a:lvl1pPr algn="r">
              <a:defRPr sz="1200"/>
            </a:lvl1pPr>
          </a:lstStyle>
          <a:p>
            <a:fld id="{7C264484-F3FB-46F8-A3C4-3C30D8BA9C1E}"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F215F80-A1A3-4B3D-882C-B127E0FCB45F}" type="slidenum">
              <a:rPr lang="zh-CN" altLang="en-US" smtClean="0"/>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876299"/>
            <a:ext cx="9116291" cy="5120965"/>
          </a:xfrm>
          <a:prstGeom prst="rect">
            <a:avLst/>
          </a:prstGeom>
        </p:spPr>
      </p:pic>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file:///C:\Users\1V994W2\Documents\Tencent%20Files\574576071\FileRecv\&#25340;&#35013;&#32032;&#26448;\&#31616;&#32422;&#21333;&#22270;-30\\03\subject_holdleft_76,162,142_0_staid_full_0.png" TargetMode="External"/><Relationship Id="rId3" Type="http://schemas.openxmlformats.org/officeDocument/2006/relationships/image" Target="../media/image3.png"/><Relationship Id="rId2" Type="http://schemas.openxmlformats.org/officeDocument/2006/relationships/tags" Target="../tags/tag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12.xml"/><Relationship Id="rId2" Type="http://schemas.openxmlformats.org/officeDocument/2006/relationships/tags" Target="../tags/tag11.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7.png"/><Relationship Id="rId5" Type="http://schemas.openxmlformats.org/officeDocument/2006/relationships/tags" Target="../tags/tag20.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6.png"/><Relationship Id="rId2" Type="http://schemas.openxmlformats.org/officeDocument/2006/relationships/tags" Target="../tags/tag19.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2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27.xml"/><Relationship Id="rId2" Type="http://schemas.openxmlformats.org/officeDocument/2006/relationships/tags" Target="../tags/tag26.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3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36.xml"/><Relationship Id="rId2" Type="http://schemas.openxmlformats.org/officeDocument/2006/relationships/tags" Target="../tags/tag35.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file:///C:\Users\1V994W2\Documents\Tencent%20Files\574576071\FileRecv\&#25340;&#35013;&#32032;&#26448;\&#31616;&#32422;&#21333;&#22270;-30\\03\subject_holdleft_76,162,142_0_staid_full_0.png" TargetMode="External"/><Relationship Id="rId3" Type="http://schemas.openxmlformats.org/officeDocument/2006/relationships/image" Target="../media/image8.png"/><Relationship Id="rId2" Type="http://schemas.openxmlformats.org/officeDocument/2006/relationships/tags" Target="../tags/tag46.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5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57.xml"/><Relationship Id="rId2" Type="http://schemas.openxmlformats.org/officeDocument/2006/relationships/tags" Target="../tags/tag56.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6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66.xml"/><Relationship Id="rId2" Type="http://schemas.openxmlformats.org/officeDocument/2006/relationships/tags" Target="../tags/tag65.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7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73.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image" Target="file:///C:\Users\1V994W2\PycharmProjects\PPT_Background_Generation/pic_temp/0_pic_quater_left_up.png" TargetMode="External"/><Relationship Id="rId6" Type="http://schemas.openxmlformats.org/officeDocument/2006/relationships/image" Target="../media/image5.png"/><Relationship Id="rId5" Type="http://schemas.openxmlformats.org/officeDocument/2006/relationships/tags" Target="../tags/tag80.xml"/><Relationship Id="rId4" Type="http://schemas.openxmlformats.org/officeDocument/2006/relationships/image" Target="file:///C:\Users\1V994W2\Documents\Tencent%20Files\574576071\FileRecv\&#25340;&#35013;&#32032;&#26448;\&#31616;&#32422;&#21333;&#22270;-30\\03\subject_holdleft_76,162,142_0_staid_full_0.png" TargetMode="External"/><Relationship Id="rId3" Type="http://schemas.openxmlformats.org/officeDocument/2006/relationships/image" Target="../media/image3.png"/><Relationship Id="rId2" Type="http://schemas.openxmlformats.org/officeDocument/2006/relationships/tags" Target="../tags/tag79.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8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87.xml"/><Relationship Id="rId2" Type="http://schemas.openxmlformats.org/officeDocument/2006/relationships/tags" Target="../tags/tag86.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4.png"/><Relationship Id="rId7" Type="http://schemas.openxmlformats.org/officeDocument/2006/relationships/tags" Target="../tags/tag96.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5.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103.xml"/><Relationship Id="rId2" Type="http://schemas.openxmlformats.org/officeDocument/2006/relationships/tags" Target="../tags/tag102.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4.png"/><Relationship Id="rId7" Type="http://schemas.openxmlformats.org/officeDocument/2006/relationships/tags" Target="../tags/tag113.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5.pn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4.png"/><Relationship Id="rId7" Type="http://schemas.openxmlformats.org/officeDocument/2006/relationships/tags" Target="../tags/tag123.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5.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4.png"/><Relationship Id="rId7" Type="http://schemas.openxmlformats.org/officeDocument/2006/relationships/tags" Target="../tags/tag133.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5.png"/><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4.png"/><Relationship Id="rId7" Type="http://schemas.openxmlformats.org/officeDocument/2006/relationships/tags" Target="../tags/tag145.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9.pn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C7FC72-B0E1-467A-9094-DDD58A5244FC}" type="slidenum">
              <a:rPr lang="zh-CN" altLang="en-US" smtClean="0"/>
            </a:fld>
            <a:endParaRPr lang="zh-CN" altLang="en-US"/>
          </a:p>
        </p:txBody>
      </p:sp>
      <p:sp>
        <p:nvSpPr>
          <p:cNvPr id="6" name="Rectangle 6"/>
          <p:cNvSpPr>
            <a:spLocks noChangeArrowheads="1"/>
          </p:cNvSpPr>
          <p:nvPr userDrawn="1"/>
        </p:nvSpPr>
        <p:spPr bwMode="auto">
          <a:xfrm>
            <a:off x="0" y="888789"/>
            <a:ext cx="12192000" cy="61345"/>
          </a:xfrm>
          <a:prstGeom prst="rect">
            <a:avLst/>
          </a:prstGeom>
          <a:gradFill flip="none" rotWithShape="1">
            <a:gsLst>
              <a:gs pos="0">
                <a:srgbClr val="CCCC00">
                  <a:tint val="66000"/>
                  <a:satMod val="160000"/>
                </a:srgbClr>
              </a:gs>
              <a:gs pos="50000">
                <a:srgbClr val="CCCC00">
                  <a:tint val="44500"/>
                  <a:satMod val="160000"/>
                </a:srgbClr>
              </a:gs>
              <a:gs pos="100000">
                <a:srgbClr val="CCCC00">
                  <a:tint val="23500"/>
                  <a:satMod val="160000"/>
                </a:srgbClr>
              </a:gs>
            </a:gsLst>
            <a:lin ang="8100000" scaled="1"/>
            <a:tileRect/>
          </a:gradFill>
          <a:ln>
            <a:noFill/>
          </a:ln>
          <a:effec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 name="Freeform 6"/>
          <p:cNvSpPr/>
          <p:nvPr userDrawn="1"/>
        </p:nvSpPr>
        <p:spPr bwMode="gray">
          <a:xfrm>
            <a:off x="0" y="399029"/>
            <a:ext cx="1487465" cy="577072"/>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DFE29A"/>
          </a:solidFill>
          <a:ln>
            <a:noFill/>
          </a:ln>
          <a:extLst>
            <a:ext uri="{91240B29-F687-4F45-9708-019B960494DF}">
              <a14:hiddenLine xmlns:a14="http://schemas.microsoft.com/office/drawing/2010/main" w="0">
                <a:solidFill>
                  <a:srgbClr val="000000"/>
                </a:solidFill>
                <a:round/>
              </a14:hiddenLine>
            </a:ext>
          </a:extLst>
        </p:spPr>
        <p:txBody>
          <a:bodyPr/>
          <a:lstStyle/>
          <a:p>
            <a:pPr eaLnBrk="0" fontAlgn="base" hangingPunct="0">
              <a:spcBef>
                <a:spcPct val="0"/>
              </a:spcBef>
              <a:spcAft>
                <a:spcPct val="0"/>
              </a:spcAft>
            </a:pPr>
            <a:endParaRPr lang="zh-CN" altLang="en-US" smtClean="0">
              <a:solidFill>
                <a:srgbClr val="003366"/>
              </a:solidFill>
              <a:latin typeface="Arial" panose="020B0604020202020204" pitchFamily="34" charset="0"/>
              <a:cs typeface="Arial" panose="020B0604020202020204" pitchFamily="34" charset="0"/>
            </a:endParaRPr>
          </a:p>
        </p:txBody>
      </p:sp>
      <p:sp>
        <p:nvSpPr>
          <p:cNvPr id="8" name="Freeform 7"/>
          <p:cNvSpPr/>
          <p:nvPr userDrawn="1"/>
        </p:nvSpPr>
        <p:spPr bwMode="gray">
          <a:xfrm rot="10800000">
            <a:off x="4004238" y="0"/>
            <a:ext cx="1417302" cy="577072"/>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DFE29A"/>
          </a:solidFill>
          <a:ln>
            <a:noFill/>
          </a:ln>
          <a:extLst>
            <a:ext uri="{91240B29-F687-4F45-9708-019B960494DF}">
              <a14:hiddenLine xmlns:a14="http://schemas.microsoft.com/office/drawing/2010/main" w="0">
                <a:solidFill>
                  <a:srgbClr val="000000"/>
                </a:solidFill>
                <a:round/>
              </a14:hiddenLine>
            </a:ext>
          </a:extLst>
        </p:spPr>
        <p:txBody>
          <a:bodyPr/>
          <a:lstStyle/>
          <a:p>
            <a:pPr eaLnBrk="0" fontAlgn="base" hangingPunct="0">
              <a:spcBef>
                <a:spcPct val="0"/>
              </a:spcBef>
              <a:spcAft>
                <a:spcPct val="0"/>
              </a:spcAft>
            </a:pPr>
            <a:endParaRPr lang="zh-CN" altLang="en-US" smtClean="0">
              <a:solidFill>
                <a:srgbClr val="003366"/>
              </a:solidFill>
              <a:latin typeface="Arial" panose="020B0604020202020204" pitchFamily="34" charset="0"/>
              <a:cs typeface="Arial" panose="020B0604020202020204" pitchFamily="34" charset="0"/>
            </a:endParaRPr>
          </a:p>
        </p:txBody>
      </p:sp>
      <p:sp>
        <p:nvSpPr>
          <p:cNvPr id="9" name="Rectangle 8"/>
          <p:cNvSpPr>
            <a:spLocks noChangeArrowheads="1"/>
          </p:cNvSpPr>
          <p:nvPr userDrawn="1"/>
        </p:nvSpPr>
        <p:spPr bwMode="gray">
          <a:xfrm>
            <a:off x="109626" y="47188"/>
            <a:ext cx="5062764" cy="841601"/>
          </a:xfrm>
          <a:prstGeom prst="rect">
            <a:avLst/>
          </a:prstGeom>
          <a:solidFill>
            <a:srgbClr val="009999"/>
          </a:solidFill>
          <a:ln w="9525">
            <a:solidFill>
              <a:srgbClr val="FFFFFF"/>
            </a:solidFill>
            <a:miter lim="800000"/>
          </a:ln>
          <a:effectLst>
            <a:outerShdw sy="50000" kx="-2453608" rotWithShape="0">
              <a:srgbClr val="B3CCE6">
                <a:alpha val="50000"/>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a:t>
            </a:r>
            <a:endPar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stretch>
            <a:fillRect/>
          </a:stretch>
        </p:blipFill>
        <p:spPr>
          <a:xfrm>
            <a:off x="6096000" y="685800"/>
            <a:ext cx="5486400" cy="5486400"/>
          </a:xfrm>
          <a:prstGeom prst="rect">
            <a:avLst/>
          </a:prstGeom>
        </p:spPr>
      </p:pic>
      <p:pic>
        <p:nvPicPr>
          <p:cNvPr id="5" name="图片 4"/>
          <p:cNvPicPr/>
          <p:nvPr userDrawn="1">
            <p:custDataLst>
              <p:tags r:id="rId5"/>
            </p:custDataLst>
          </p:nvPr>
        </p:nvPicPr>
        <p:blipFill>
          <a:blip r:embed="rId6" r:link="rId7" cstate="screen"/>
          <a:stretch>
            <a:fillRect/>
          </a:stretch>
        </p:blipFill>
        <p:spPr>
          <a:xfrm>
            <a:off x="0" y="0"/>
            <a:ext cx="720090" cy="581991"/>
          </a:xfrm>
          <a:prstGeom prst="rect">
            <a:avLst/>
          </a:prstGeom>
        </p:spPr>
      </p:pic>
      <p:sp>
        <p:nvSpPr>
          <p:cNvPr id="16" name="日期占位符 15"/>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11"/>
            </p:custDataLst>
          </p:nvPr>
        </p:nvSpPr>
        <p:spPr>
          <a:xfrm>
            <a:off x="774066" y="2183766"/>
            <a:ext cx="4825365" cy="970915"/>
          </a:xfrm>
        </p:spPr>
        <p:txBody>
          <a:bodyPr vert="horz" lIns="0" tIns="0" rIns="0" bIns="0" rtlCol="0" anchor="b" anchorCtr="0">
            <a:normAutofit/>
          </a:bodyPr>
          <a:lstStyle>
            <a:lvl1pPr algn="l">
              <a:defRPr lang="zh-CN" altLang="en-US" sz="540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a:t>编辑标题</a:t>
            </a:r>
            <a:endParaRPr lang="zh-CN" altLang="en-US"/>
          </a:p>
        </p:txBody>
      </p:sp>
      <p:sp>
        <p:nvSpPr>
          <p:cNvPr id="3" name="副标题 2"/>
          <p:cNvSpPr>
            <a:spLocks noGrp="1"/>
          </p:cNvSpPr>
          <p:nvPr>
            <p:ph type="subTitle" idx="14" hasCustomPrompt="1"/>
            <p:custDataLst>
              <p:tags r:id="rId12"/>
            </p:custDataLst>
          </p:nvPr>
        </p:nvSpPr>
        <p:spPr>
          <a:xfrm>
            <a:off x="774065" y="3257550"/>
            <a:ext cx="4826000" cy="1111250"/>
          </a:xfrm>
        </p:spPr>
        <p:txBody>
          <a:bodyPr vert="horz" wrap="square" lIns="0" tIns="0" rIns="0" bIns="0" rtlCol="0" anchor="t">
            <a:normAutofit/>
          </a:bodyPr>
          <a:lstStyle>
            <a:lvl1pPr marL="0" indent="0" algn="l">
              <a:buNone/>
              <a:defRPr kumimoji="0" lang="zh-CN" altLang="en-US" sz="1800" b="0" i="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marR="0" lvl="0" indent="-228600">
              <a:lnSpc>
                <a:spcPct val="120000"/>
              </a:lnSpc>
              <a:spcAft>
                <a:spcPts val="0"/>
              </a:spcAft>
              <a:buClrTx/>
              <a:buSzTx/>
            </a:pPr>
            <a:r>
              <a:rPr lang="zh-CN" altLang="en-US"/>
              <a:t>单击此处编辑副标题</a:t>
            </a:r>
            <a:endParaRPr lang="zh-CN" altLang="en-US"/>
          </a:p>
        </p:txBody>
      </p:sp>
      <p:cxnSp>
        <p:nvCxnSpPr>
          <p:cNvPr id="11" name="直接连接符 10"/>
          <p:cNvCxnSpPr/>
          <p:nvPr userDrawn="1">
            <p:custDataLst>
              <p:tags r:id="rId13"/>
            </p:custDataLst>
          </p:nvPr>
        </p:nvCxnSpPr>
        <p:spPr>
          <a:xfrm>
            <a:off x="774065" y="4517390"/>
            <a:ext cx="47656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文本占位符 5"/>
          <p:cNvSpPr>
            <a:spLocks noGrp="1"/>
          </p:cNvSpPr>
          <p:nvPr>
            <p:ph type="body" sz="quarter" idx="15" hasCustomPrompt="1"/>
            <p:custDataLst>
              <p:tags r:id="rId14"/>
            </p:custDataLst>
          </p:nvPr>
        </p:nvSpPr>
        <p:spPr>
          <a:xfrm>
            <a:off x="774065" y="4653281"/>
            <a:ext cx="2006600" cy="431164"/>
          </a:xfrm>
        </p:spPr>
        <p:txBody>
          <a:bodyPr/>
          <a:lstStyle>
            <a:lvl1pPr marL="0" indent="0">
              <a:buFont typeface="Arial" panose="020B0604020202020204" pitchFamily="34" charset="0"/>
              <a:buNone/>
              <a:defRPr>
                <a:solidFill>
                  <a:schemeClr val="tx1">
                    <a:lumMod val="75000"/>
                    <a:lumOff val="25000"/>
                  </a:schemeClr>
                </a:solidFill>
              </a:defRPr>
            </a:lvl1pPr>
          </a:lstStyle>
          <a:p>
            <a:pPr lvl="0"/>
            <a:r>
              <a:rPr lang="zh-CN" altLang="en-US" dirty="0"/>
              <a:t>汇报人姓名</a:t>
            </a:r>
            <a:endParaRPr lang="zh-CN" altLang="en-US" dirty="0"/>
          </a:p>
        </p:txBody>
      </p:sp>
      <p:sp>
        <p:nvSpPr>
          <p:cNvPr id="26" name="文本占位符 10"/>
          <p:cNvSpPr>
            <a:spLocks noGrp="1"/>
          </p:cNvSpPr>
          <p:nvPr>
            <p:ph type="body" sz="quarter" idx="16" hasCustomPrompt="1"/>
            <p:custDataLst>
              <p:tags r:id="rId15"/>
            </p:custDataLst>
          </p:nvPr>
        </p:nvSpPr>
        <p:spPr>
          <a:xfrm>
            <a:off x="774065" y="5199381"/>
            <a:ext cx="2006600" cy="431800"/>
          </a:xfrm>
        </p:spPr>
        <p:txBody>
          <a:bodyPr/>
          <a:lstStyle>
            <a:lvl1pPr marL="0" indent="0">
              <a:buFont typeface="Arial" panose="020B0604020202020204" pitchFamily="34" charset="0"/>
              <a:buNone/>
              <a:defRPr>
                <a:solidFill>
                  <a:schemeClr val="tx1">
                    <a:lumMod val="75000"/>
                    <a:lumOff val="25000"/>
                  </a:schemeClr>
                </a:solidFill>
              </a:defRPr>
            </a:lvl1pPr>
          </a:lstStyle>
          <a:p>
            <a:pPr lvl="0"/>
            <a:r>
              <a:rPr lang="zh-CN" altLang="en-US" dirty="0"/>
              <a:t>汇报日期</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2000" cy="581991"/>
            <a:chOff x="0" y="0"/>
            <a:chExt cx="12192000" cy="581991"/>
          </a:xfrm>
        </p:grpSpPr>
        <p:pic>
          <p:nvPicPr>
            <p:cNvPr id="8" name="图片 7"/>
            <p:cNvPicPr/>
            <p:nvPr userDrawn="1">
              <p:custDataLst>
                <p:tags r:id="rId3"/>
              </p:custDataLst>
            </p:nvPr>
          </p:nvPicPr>
          <p:blipFill>
            <a:blip r:embed="rId4" r:link="rId5" cstate="screen"/>
            <a:stretch>
              <a:fillRect/>
            </a:stretch>
          </p:blipFill>
          <p:spPr>
            <a:xfrm>
              <a:off x="0" y="0"/>
              <a:ext cx="720090" cy="54082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1991"/>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4064000" y="4826000"/>
            <a:ext cx="4064000" cy="2032000"/>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4064000" y="0"/>
            <a:ext cx="4064000" cy="2032000"/>
          </a:xfrm>
          <a:prstGeom prst="rect">
            <a:avLst/>
          </a:prstGeom>
        </p:spPr>
      </p:pic>
      <p:sp>
        <p:nvSpPr>
          <p:cNvPr id="4" name="日期占位符 3"/>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title" hasCustomPrompt="1"/>
            <p:custDataLst>
              <p:tags r:id="rId11"/>
            </p:custDataLst>
          </p:nvPr>
        </p:nvSpPr>
        <p:spPr>
          <a:xfrm>
            <a:off x="2116456" y="2630806"/>
            <a:ext cx="6435090" cy="988523"/>
          </a:xfrm>
        </p:spPr>
        <p:txBody>
          <a:bodyPr anchor="b" anchorCtr="0">
            <a:normAutofit/>
          </a:bodyPr>
          <a:lstStyle>
            <a:lvl1pPr algn="l">
              <a:defRPr sz="4800" baseline="0">
                <a:ea typeface="汉仪旗黑-85S" panose="00020600040101010101" pitchFamily="18" charset="-122"/>
              </a:defRPr>
            </a:lvl1pPr>
          </a:lstStyle>
          <a:p>
            <a:r>
              <a:rPr lang="zh-CN" altLang="en-US" dirty="0"/>
              <a:t>单击此处编辑标题</a:t>
            </a:r>
            <a:endParaRPr lang="zh-CN" altLang="en-US" dirty="0"/>
          </a:p>
        </p:txBody>
      </p:sp>
      <p:sp>
        <p:nvSpPr>
          <p:cNvPr id="14" name="文本占位符 13"/>
          <p:cNvSpPr>
            <a:spLocks noGrp="1"/>
          </p:cNvSpPr>
          <p:nvPr>
            <p:ph type="body" sz="quarter" idx="13" hasCustomPrompt="1"/>
            <p:custDataLst>
              <p:tags r:id="rId12"/>
            </p:custDataLst>
          </p:nvPr>
        </p:nvSpPr>
        <p:spPr>
          <a:xfrm>
            <a:off x="2116138" y="3745416"/>
            <a:ext cx="6435091" cy="987425"/>
          </a:xfrm>
        </p:spPr>
        <p:txBody>
          <a:bodyPr>
            <a:normAutofit/>
          </a:bodyPr>
          <a:lstStyle>
            <a:lvl1pPr marL="0" indent="0" algn="l">
              <a:buNone/>
              <a:defRPr sz="2000"/>
            </a:lvl1pPr>
          </a:lstStyle>
          <a:p>
            <a:pPr lvl="0"/>
            <a:r>
              <a:rPr lang="zh-CN" altLang="en-US" dirty="0"/>
              <a:t>单击此处编辑文本</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581991"/>
            <a:chOff x="0" y="0"/>
            <a:chExt cx="12192000" cy="581991"/>
          </a:xfrm>
        </p:grpSpPr>
        <p:pic>
          <p:nvPicPr>
            <p:cNvPr id="9" name="图片 8"/>
            <p:cNvPicPr/>
            <p:nvPr userDrawn="1">
              <p:custDataLst>
                <p:tags r:id="rId3"/>
              </p:custDataLst>
            </p:nvPr>
          </p:nvPicPr>
          <p:blipFill>
            <a:blip r:embed="rId4" r:link="rId5" cstate="screen"/>
            <a:stretch>
              <a:fillRect/>
            </a:stretch>
          </p:blipFill>
          <p:spPr>
            <a:xfrm>
              <a:off x="0" y="0"/>
              <a:ext cx="720090" cy="54082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1991"/>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lIns="90170" tIns="46990" rIns="90170" bIns="46990">
            <a:normAutofit/>
          </a:bodyPr>
          <a:lstStyle>
            <a:lvl1pPr eaLnBrk="1" fontAlgn="auto" latinLnBrk="0" hangingPunct="1">
              <a:defRPr sz="1600" baseline="0">
                <a:solidFill>
                  <a:schemeClr val="tx1"/>
                </a:solidFill>
                <a:latin typeface="Arial" panose="020B0604020202020204" pitchFamily="34" charset="0"/>
                <a:ea typeface="微软雅黑" panose="020B0503020204020204" charset="-122"/>
              </a:defRPr>
            </a:lvl1pPr>
            <a:lvl2pPr eaLnBrk="1" fontAlgn="auto" latinLnBrk="0" hangingPunct="1">
              <a:defRPr sz="1600" baseline="0">
                <a:solidFill>
                  <a:schemeClr val="tx1"/>
                </a:solidFill>
                <a:latin typeface="Arial" panose="020B0604020202020204" pitchFamily="34" charset="0"/>
                <a:ea typeface="微软雅黑" panose="020B0503020204020204" charset="-122"/>
              </a:defRPr>
            </a:lvl2pPr>
            <a:lvl3pPr eaLnBrk="1" fontAlgn="auto" latinLnBrk="0" hangingPunct="1">
              <a:defRPr sz="1600" baseline="0">
                <a:solidFill>
                  <a:schemeClr val="tx1"/>
                </a:solidFill>
                <a:latin typeface="Arial" panose="020B0604020202020204" pitchFamily="34" charset="0"/>
                <a:ea typeface="微软雅黑" panose="020B0503020204020204" charset="-122"/>
              </a:defRPr>
            </a:lvl3pPr>
            <a:lvl4pPr eaLnBrk="1" fontAlgn="auto" latinLnBrk="0" hangingPunct="1">
              <a:defRPr sz="1600" baseline="0">
                <a:solidFill>
                  <a:schemeClr val="tx1"/>
                </a:solidFill>
                <a:latin typeface="Arial" panose="020B0604020202020204" pitchFamily="34" charset="0"/>
                <a:ea typeface="微软雅黑" panose="020B0503020204020204" charset="-122"/>
              </a:defRPr>
            </a:lvl4pPr>
            <a:lvl5pPr eaLnBrk="1" fontAlgn="auto" latinLnBrk="0" hangingPunct="1">
              <a:defRPr sz="1600"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12192000" cy="581991"/>
            <a:chOff x="0" y="0"/>
            <a:chExt cx="12192000" cy="581991"/>
          </a:xfrm>
        </p:grpSpPr>
        <p:pic>
          <p:nvPicPr>
            <p:cNvPr id="11" name="图片 10"/>
            <p:cNvPicPr/>
            <p:nvPr userDrawn="1">
              <p:custDataLst>
                <p:tags r:id="rId3"/>
              </p:custDataLst>
            </p:nvPr>
          </p:nvPicPr>
          <p:blipFill>
            <a:blip r:embed="rId4" r:link="rId5" cstate="screen"/>
            <a:stretch>
              <a:fillRect/>
            </a:stretch>
          </p:blipFill>
          <p:spPr>
            <a:xfrm>
              <a:off x="0" y="0"/>
              <a:ext cx="720090" cy="54082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1991"/>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7498080" y="1234440"/>
            <a:ext cx="4389120" cy="4389120"/>
          </a:xfrm>
          <a:prstGeom prst="rect">
            <a:avLst/>
          </a:prstGeom>
        </p:spPr>
      </p:pic>
      <p:sp>
        <p:nvSpPr>
          <p:cNvPr id="7" name="任意多边形 6"/>
          <p:cNvSpPr/>
          <p:nvPr userDrawn="1">
            <p:custDataLst>
              <p:tags r:id="rId5"/>
            </p:custDataLst>
          </p:nvPr>
        </p:nvSpPr>
        <p:spPr>
          <a:xfrm flipH="1">
            <a:off x="0" y="0"/>
            <a:ext cx="7313295"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图片 5"/>
          <p:cNvPicPr/>
          <p:nvPr userDrawn="1">
            <p:custDataLst>
              <p:tags r:id="rId6"/>
            </p:custDataLst>
          </p:nvPr>
        </p:nvPicPr>
        <p:blipFill>
          <a:blip r:embed="rId7" r:link="rId8" cstate="screen"/>
          <a:stretch>
            <a:fillRect/>
          </a:stretch>
        </p:blipFill>
        <p:spPr>
          <a:xfrm>
            <a:off x="0" y="6276010"/>
            <a:ext cx="720090" cy="581991"/>
          </a:xfrm>
          <a:prstGeom prst="rect">
            <a:avLst/>
          </a:prstGeom>
        </p:spPr>
      </p:pic>
      <p:sp>
        <p:nvSpPr>
          <p:cNvPr id="2" name="标题 1"/>
          <p:cNvSpPr>
            <a:spLocks noGrp="1"/>
          </p:cNvSpPr>
          <p:nvPr>
            <p:ph type="title"/>
            <p:custDataLst>
              <p:tags r:id="rId9"/>
            </p:custDataLst>
          </p:nvPr>
        </p:nvSpPr>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50160" y="0"/>
            <a:ext cx="12192000" cy="581991"/>
            <a:chOff x="50160" y="0"/>
            <a:chExt cx="12192000" cy="581991"/>
          </a:xfrm>
        </p:grpSpPr>
        <p:pic>
          <p:nvPicPr>
            <p:cNvPr id="9" name="图片 8"/>
            <p:cNvPicPr/>
            <p:nvPr userDrawn="1">
              <p:custDataLst>
                <p:tags r:id="rId3"/>
              </p:custDataLst>
            </p:nvPr>
          </p:nvPicPr>
          <p:blipFill>
            <a:blip r:embed="rId4" r:link="rId5" cstate="screen"/>
            <a:stretch>
              <a:fillRect/>
            </a:stretch>
          </p:blipFill>
          <p:spPr>
            <a:xfrm>
              <a:off x="50160" y="0"/>
              <a:ext cx="720090" cy="54082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522070" y="0"/>
              <a:ext cx="720090" cy="581991"/>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879742" y="6349833"/>
            <a:ext cx="2700000" cy="316800"/>
          </a:xfrm>
        </p:spPr>
        <p:txBody>
          <a:bodyPr>
            <a:normAutofit/>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4116000" y="6349833"/>
            <a:ext cx="3960000" cy="316800"/>
          </a:xfrm>
        </p:spPr>
        <p:txBody>
          <a:bodyPr>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8610600" y="6349833"/>
            <a:ext cx="2700000" cy="316800"/>
          </a:xfrm>
        </p:spPr>
        <p:txBody>
          <a:bodyPr>
            <a:normAutofit/>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2000" cy="581991"/>
            <a:chOff x="0" y="0"/>
            <a:chExt cx="12192000" cy="581991"/>
          </a:xfrm>
        </p:grpSpPr>
        <p:pic>
          <p:nvPicPr>
            <p:cNvPr id="8" name="图片 7"/>
            <p:cNvPicPr/>
            <p:nvPr userDrawn="1">
              <p:custDataLst>
                <p:tags r:id="rId3"/>
              </p:custDataLst>
            </p:nvPr>
          </p:nvPicPr>
          <p:blipFill>
            <a:blip r:embed="rId4" r:link="rId5" cstate="screen"/>
            <a:stretch>
              <a:fillRect/>
            </a:stretch>
          </p:blipFill>
          <p:spPr>
            <a:xfrm>
              <a:off x="0" y="0"/>
              <a:ext cx="720090" cy="54082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1991"/>
            </a:xfrm>
            <a:prstGeom prst="rect">
              <a:avLst/>
            </a:prstGeom>
          </p:spPr>
        </p:pic>
      </p:grpSp>
      <p:sp>
        <p:nvSpPr>
          <p:cNvPr id="2" name="竖排标题 1"/>
          <p:cNvSpPr>
            <a:spLocks noGrp="1"/>
          </p:cNvSpPr>
          <p:nvPr>
            <p:ph type="title" orient="vert"/>
            <p:custDataLst>
              <p:tags r:id="rId9"/>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a:normAutofit/>
          </a:bodyPr>
          <a:lstStyle>
            <a:lvl1pPr indent="0" eaLnBrk="1" fontAlgn="auto" latinLnBrk="0" hangingPunct="1">
              <a:defRPr baseline="0">
                <a:solidFill>
                  <a:schemeClr val="tx1"/>
                </a:solidFill>
                <a:latin typeface="Arial" panose="020B0604020202020204" pitchFamily="34" charset="0"/>
                <a:ea typeface="微软雅黑" panose="020B0503020204020204" charset="-122"/>
              </a:defRPr>
            </a:lvl1pPr>
            <a:lvl2pPr indent="0" eaLnBrk="1" fontAlgn="auto" latinLnBrk="0" hangingPunct="1">
              <a:defRPr baseline="0">
                <a:solidFill>
                  <a:schemeClr val="tx1"/>
                </a:solidFill>
                <a:latin typeface="Arial" panose="020B0604020202020204" pitchFamily="34" charset="0"/>
                <a:ea typeface="微软雅黑" panose="020B0503020204020204" charset="-122"/>
              </a:defRPr>
            </a:lvl2pPr>
            <a:lvl3pPr indent="0" eaLnBrk="1" fontAlgn="auto" latinLnBrk="0" hangingPunct="1">
              <a:defRPr baseline="0">
                <a:solidFill>
                  <a:schemeClr val="tx1"/>
                </a:solidFill>
                <a:latin typeface="Arial" panose="020B0604020202020204" pitchFamily="34" charset="0"/>
                <a:ea typeface="微软雅黑" panose="020B0503020204020204" charset="-122"/>
              </a:defRPr>
            </a:lvl3pPr>
            <a:lvl4pPr indent="0" eaLnBrk="1" fontAlgn="auto" latinLnBrk="0" hangingPunct="1">
              <a:defRPr baseline="0">
                <a:solidFill>
                  <a:schemeClr val="tx1"/>
                </a:solidFill>
                <a:latin typeface="Arial" panose="020B0604020202020204" pitchFamily="34" charset="0"/>
                <a:ea typeface="微软雅黑" panose="020B0503020204020204" charset="-122"/>
              </a:defRPr>
            </a:lvl4pPr>
            <a:lvl5pPr indent="0" eaLnBrk="1" fontAlgn="auto" latinLnBrk="0" hangingPunct="1">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540827"/>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581991"/>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stretch>
            <a:fillRect/>
          </a:stretch>
        </p:blipFill>
        <p:spPr>
          <a:xfrm>
            <a:off x="609600" y="685800"/>
            <a:ext cx="5486400" cy="548640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540827"/>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1"/>
            </p:custDataLst>
          </p:nvPr>
        </p:nvSpPr>
        <p:spPr>
          <a:xfrm>
            <a:off x="6730982" y="2910522"/>
            <a:ext cx="4572036" cy="1172210"/>
          </a:xfrm>
        </p:spPr>
        <p:txBody>
          <a:bodyPr vert="horz" lIns="0" tIns="0" rIns="0" bIns="0" rtlCol="0" anchor="b" anchorCtr="0">
            <a:normAutofit/>
          </a:bodyPr>
          <a:lstStyle>
            <a:lvl1pPr algn="l">
              <a:defRPr lang="zh-CN" altLang="en-US" sz="6600" b="0" spc="7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8" name="文本占位符 7"/>
          <p:cNvSpPr>
            <a:spLocks noGrp="1"/>
          </p:cNvSpPr>
          <p:nvPr>
            <p:ph type="body" idx="14" hasCustomPrompt="1"/>
            <p:custDataLst>
              <p:tags r:id="rId12"/>
            </p:custDataLst>
          </p:nvPr>
        </p:nvSpPr>
        <p:spPr>
          <a:xfrm>
            <a:off x="6730982" y="4175760"/>
            <a:ext cx="4572036" cy="481647"/>
          </a:xfrm>
        </p:spPr>
        <p:txBody>
          <a:bodyPr vert="horz" lIns="0" tIns="0" rIns="0" bIns="0" rtlCol="0">
            <a:normAutofit/>
          </a:bodyPr>
          <a:lstStyle>
            <a:lvl1pPr marL="0" indent="0" algn="l">
              <a:buNone/>
              <a:defRPr kumimoji="0" lang="zh-CN" altLang="en-US" sz="2000"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228600" marR="0" lvl="0" indent="-228600">
              <a:lnSpc>
                <a:spcPct val="100000"/>
              </a:lnSpc>
              <a:spcAft>
                <a:spcPts val="0"/>
              </a:spcAft>
              <a:buClrTx/>
              <a:buSzTx/>
            </a:pPr>
            <a:r>
              <a:rPr lang="zh-CN" altLang="en-US"/>
              <a:t>单击此处编辑副标题</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0"/>
            <a:ext cx="12192000" cy="581991"/>
            <a:chOff x="0" y="0"/>
            <a:chExt cx="12192000" cy="581991"/>
          </a:xfrm>
        </p:grpSpPr>
        <p:pic>
          <p:nvPicPr>
            <p:cNvPr id="7" name="图片 6"/>
            <p:cNvPicPr/>
            <p:nvPr userDrawn="1">
              <p:custDataLst>
                <p:tags r:id="rId3"/>
              </p:custDataLst>
            </p:nvPr>
          </p:nvPicPr>
          <p:blipFill>
            <a:blip r:embed="rId4" r:link="rId5" cstate="screen"/>
            <a:stretch>
              <a:fillRect/>
            </a:stretch>
          </p:blipFill>
          <p:spPr>
            <a:xfrm>
              <a:off x="0" y="0"/>
              <a:ext cx="720090" cy="54082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1991"/>
            </a:xfrm>
            <a:prstGeom prst="rect">
              <a:avLst/>
            </a:prstGeom>
          </p:spPr>
        </p:pic>
      </p:grpSp>
      <p:sp>
        <p:nvSpPr>
          <p:cNvPr id="2" name="标题 1"/>
          <p:cNvSpPr>
            <a:spLocks noGrp="1"/>
          </p:cNvSpPr>
          <p:nvPr>
            <p:ph type="title"/>
            <p:custDataLst>
              <p:tags r:id="rId9"/>
            </p:custDataLst>
          </p:nvPr>
        </p:nvSpPr>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cap="all"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a:off x="0" y="0"/>
            <a:ext cx="12192000" cy="581991"/>
            <a:chOff x="0" y="0"/>
            <a:chExt cx="12192000" cy="581991"/>
          </a:xfrm>
        </p:grpSpPr>
        <p:pic>
          <p:nvPicPr>
            <p:cNvPr id="9" name="图片 8"/>
            <p:cNvPicPr/>
            <p:nvPr userDrawn="1">
              <p:custDataLst>
                <p:tags r:id="rId4"/>
              </p:custDataLst>
            </p:nvPr>
          </p:nvPicPr>
          <p:blipFill>
            <a:blip r:embed="rId5" r:link="rId6" cstate="screen"/>
            <a:stretch>
              <a:fillRect/>
            </a:stretch>
          </p:blipFill>
          <p:spPr>
            <a:xfrm>
              <a:off x="0" y="0"/>
              <a:ext cx="720090" cy="54082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1991"/>
            </a:xfrm>
            <a:prstGeom prst="rect">
              <a:avLst/>
            </a:prstGeom>
          </p:spPr>
        </p:pic>
      </p:grpSp>
      <p:sp>
        <p:nvSpPr>
          <p:cNvPr id="2" name="标题 1"/>
          <p:cNvSpPr>
            <a:spLocks noGrp="1"/>
          </p:cNvSpPr>
          <p:nvPr>
            <p:ph type="title" hasCustomPrompt="1"/>
            <p:custDataLst>
              <p:tags r:id="rId10"/>
            </p:custDataLst>
          </p:nvPr>
        </p:nvSpPr>
        <p:spPr>
          <a:xfrm>
            <a:off x="1281600" y="1249200"/>
            <a:ext cx="9626400" cy="723600"/>
          </a:xfrm>
        </p:spPr>
        <p:txBody>
          <a:bodyPr anchor="ctr">
            <a:normAutofit/>
          </a:bodyPr>
          <a:lstStyle>
            <a:lvl1pPr>
              <a:defRPr sz="3200" b="0" cap="all"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1281113" y="2163600"/>
            <a:ext cx="9626600" cy="3445200"/>
          </a:xfrm>
        </p:spPr>
        <p:txBody>
          <a:bodyPr>
            <a:normAutofit/>
          </a:bodyPr>
          <a:lstStyle>
            <a:lvl1pPr>
              <a:defRPr cap="all" baseline="0">
                <a:solidFill>
                  <a:schemeClr val="tx1"/>
                </a:solidFill>
                <a:latin typeface="Arial" panose="020B0604020202020204" pitchFamily="34" charset="0"/>
                <a:ea typeface="微软雅黑" panose="020B0503020204020204" charset="-122"/>
              </a:defRPr>
            </a:lvl1pPr>
            <a:lvl2pPr>
              <a:defRPr cap="all" baseline="0">
                <a:solidFill>
                  <a:schemeClr val="tx1"/>
                </a:solidFill>
                <a:latin typeface="Arial" panose="020B0604020202020204" pitchFamily="34" charset="0"/>
                <a:ea typeface="微软雅黑" panose="020B0503020204020204" charset="-122"/>
              </a:defRPr>
            </a:lvl2pPr>
            <a:lvl3pPr>
              <a:defRPr cap="all" baseline="0">
                <a:solidFill>
                  <a:schemeClr val="tx1"/>
                </a:solidFill>
                <a:latin typeface="Arial" panose="020B0604020202020204" pitchFamily="34" charset="0"/>
                <a:ea typeface="微软雅黑" panose="020B0503020204020204" charset="-122"/>
              </a:defRPr>
            </a:lvl3pPr>
            <a:lvl4pPr>
              <a:defRPr cap="all" baseline="0">
                <a:solidFill>
                  <a:schemeClr val="tx1"/>
                </a:solidFill>
                <a:latin typeface="Arial" panose="020B0604020202020204" pitchFamily="34" charset="0"/>
                <a:ea typeface="微软雅黑" panose="020B0503020204020204" charset="-122"/>
              </a:defRPr>
            </a:lvl4pPr>
            <a:lvl5pPr>
              <a:defRPr cap="all"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normAutofit/>
          </a:bodyPr>
          <a:lstStyle>
            <a:lvl1pPr>
              <a:defRPr cap="all"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normAutofit/>
          </a:bodyPr>
          <a:lstStyle>
            <a:lvl1pPr>
              <a:defRPr cap="all"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a:normAutofit/>
          </a:bodyPr>
          <a:lstStyle>
            <a:lvl1pPr>
              <a:defRPr cap="all"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a typeface="微软雅黑" panose="020B0503020204020204" charset="-122"/>
            </a:endParaRPr>
          </a:p>
        </p:txBody>
      </p:sp>
      <p:pic>
        <p:nvPicPr>
          <p:cNvPr id="8" name="图片 7"/>
          <p:cNvPicPr/>
          <p:nvPr userDrawn="1">
            <p:custDataLst>
              <p:tags r:id="rId3"/>
            </p:custDataLst>
          </p:nvPr>
        </p:nvPicPr>
        <p:blipFill>
          <a:blip r:embed="rId4" r:link="rId5" cstate="screen"/>
          <a:stretch>
            <a:fillRect/>
          </a:stretch>
        </p:blipFill>
        <p:spPr>
          <a:xfrm>
            <a:off x="11471910" y="0"/>
            <a:ext cx="720090" cy="540827"/>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nchorCtr="0">
            <a:normAutofit/>
          </a:bodyPr>
          <a:lstStyle>
            <a:lvl1pPr>
              <a:defRPr sz="3600" b="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a:off x="0" y="0"/>
            <a:ext cx="12192000" cy="581991"/>
            <a:chOff x="0" y="0"/>
            <a:chExt cx="12192000" cy="581991"/>
          </a:xfrm>
        </p:grpSpPr>
        <p:pic>
          <p:nvPicPr>
            <p:cNvPr id="10" name="图片 9"/>
            <p:cNvPicPr/>
            <p:nvPr userDrawn="1">
              <p:custDataLst>
                <p:tags r:id="rId4"/>
              </p:custDataLst>
            </p:nvPr>
          </p:nvPicPr>
          <p:blipFill>
            <a:blip r:embed="rId5" r:link="rId6" cstate="screen"/>
            <a:stretch>
              <a:fillRect/>
            </a:stretch>
          </p:blipFill>
          <p:spPr>
            <a:xfrm>
              <a:off x="0" y="0"/>
              <a:ext cx="720090" cy="54082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1991"/>
            </a:xfrm>
            <a:prstGeom prst="rect">
              <a:avLst/>
            </a:prstGeom>
          </p:spPr>
        </p:pic>
      </p:grpSp>
      <p:sp>
        <p:nvSpPr>
          <p:cNvPr id="2" name="标题 1"/>
          <p:cNvSpPr>
            <a:spLocks noGrp="1"/>
          </p:cNvSpPr>
          <p:nvPr>
            <p:ph type="title"/>
            <p:custDataLst>
              <p:tags r:id="rId10"/>
            </p:custDataLst>
          </p:nvPr>
        </p:nvSpPr>
        <p:spPr>
          <a:xfrm>
            <a:off x="612000" y="781200"/>
            <a:ext cx="10976400" cy="626400"/>
          </a:xfrm>
        </p:spPr>
        <p:txBody>
          <a:bodyPr anchor="ctr">
            <a:normAutofit/>
          </a:bodyPr>
          <a:lstStyle>
            <a:lvl1pPr algn="ctr">
              <a:defRPr sz="3600" b="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612000" y="1659600"/>
            <a:ext cx="10975975" cy="828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000"/>
            <a:ext cx="10965600" cy="34308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dirty="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a:off x="0" y="0"/>
            <a:ext cx="12192000" cy="581991"/>
            <a:chOff x="0" y="0"/>
            <a:chExt cx="12192000" cy="581991"/>
          </a:xfrm>
        </p:grpSpPr>
        <p:pic>
          <p:nvPicPr>
            <p:cNvPr id="10" name="图片 9"/>
            <p:cNvPicPr/>
            <p:nvPr userDrawn="1">
              <p:custDataLst>
                <p:tags r:id="rId4"/>
              </p:custDataLst>
            </p:nvPr>
          </p:nvPicPr>
          <p:blipFill>
            <a:blip r:embed="rId5" r:link="rId6" cstate="screen"/>
            <a:stretch>
              <a:fillRect/>
            </a:stretch>
          </p:blipFill>
          <p:spPr>
            <a:xfrm>
              <a:off x="0" y="0"/>
              <a:ext cx="720090" cy="54082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1991"/>
            </a:xfrm>
            <a:prstGeom prst="rect">
              <a:avLst/>
            </a:prstGeom>
          </p:spPr>
        </p:pic>
      </p:grpSp>
      <p:sp>
        <p:nvSpPr>
          <p:cNvPr id="2" name="标题 1"/>
          <p:cNvSpPr>
            <a:spLocks noGrp="1"/>
          </p:cNvSpPr>
          <p:nvPr>
            <p:ph type="title"/>
            <p:custDataLst>
              <p:tags r:id="rId10"/>
            </p:custDataLst>
          </p:nvPr>
        </p:nvSpPr>
        <p:spPr>
          <a:xfrm>
            <a:off x="604800" y="669600"/>
            <a:ext cx="10976400" cy="565200"/>
          </a:xfrm>
        </p:spPr>
        <p:txBody>
          <a:bodyPr anchor="ctr" anchorCtr="0">
            <a:normAutofit/>
          </a:bodyPr>
          <a:lstStyle>
            <a:lvl1pPr algn="ct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604837" y="1681200"/>
            <a:ext cx="10990800" cy="321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594000" y="5180400"/>
            <a:ext cx="11001600" cy="10116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a:off x="0" y="6276010"/>
            <a:ext cx="12192000" cy="581991"/>
            <a:chOff x="0" y="6276010"/>
            <a:chExt cx="12192000" cy="581991"/>
          </a:xfrm>
        </p:grpSpPr>
        <p:pic>
          <p:nvPicPr>
            <p:cNvPr id="12" name="图片 11"/>
            <p:cNvPicPr/>
            <p:nvPr userDrawn="1">
              <p:custDataLst>
                <p:tags r:id="rId4"/>
              </p:custDataLst>
            </p:nvPr>
          </p:nvPicPr>
          <p:blipFill>
            <a:blip r:embed="rId5" r:link="rId6" cstate="screen"/>
            <a:stretch>
              <a:fillRect/>
            </a:stretch>
          </p:blipFill>
          <p:spPr>
            <a:xfrm>
              <a:off x="11471910" y="6317173"/>
              <a:ext cx="720090" cy="54082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76010"/>
              <a:ext cx="720090" cy="581991"/>
            </a:xfrm>
            <a:prstGeom prst="rect">
              <a:avLst/>
            </a:prstGeom>
          </p:spPr>
        </p:pic>
      </p:grpSp>
      <p:sp>
        <p:nvSpPr>
          <p:cNvPr id="2" name="标题 1"/>
          <p:cNvSpPr>
            <a:spLocks noGrp="1"/>
          </p:cNvSpPr>
          <p:nvPr>
            <p:ph type="title"/>
            <p:custDataLst>
              <p:tags r:id="rId10"/>
            </p:custDataLst>
          </p:nvPr>
        </p:nvSpPr>
        <p:spPr>
          <a:xfrm>
            <a:off x="579600" y="237600"/>
            <a:ext cx="11037600" cy="441964"/>
          </a:xfrm>
          <a:noFill/>
        </p:spPr>
        <p:txBody>
          <a:bodyPr>
            <a:normAutofit/>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579600" y="1663200"/>
            <a:ext cx="5342400" cy="28944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6242400" y="1663200"/>
            <a:ext cx="5367600" cy="28944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572400" y="4816800"/>
            <a:ext cx="5342400" cy="78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6253200" y="4813200"/>
            <a:ext cx="5367600" cy="78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a:off x="0" y="5548521"/>
            <a:ext cx="12191999" cy="1309479"/>
            <a:chOff x="0" y="5548521"/>
            <a:chExt cx="12191999" cy="1309479"/>
          </a:xfrm>
        </p:grpSpPr>
        <p:pic>
          <p:nvPicPr>
            <p:cNvPr id="9" name="图片 8"/>
            <p:cNvPicPr/>
            <p:nvPr userDrawn="1">
              <p:custDataLst>
                <p:tags r:id="rId4"/>
              </p:custDataLst>
            </p:nvPr>
          </p:nvPicPr>
          <p:blipFill>
            <a:blip r:embed="rId5" r:link="rId6"/>
            <a:stretch>
              <a:fillRect/>
            </a:stretch>
          </p:blipFill>
          <p:spPr>
            <a:xfrm>
              <a:off x="10571797" y="5641139"/>
              <a:ext cx="1620202" cy="1216861"/>
            </a:xfrm>
            <a:prstGeom prst="rect">
              <a:avLst/>
            </a:prstGeom>
          </p:spPr>
        </p:pic>
        <p:pic>
          <p:nvPicPr>
            <p:cNvPr id="8" name="图片 7"/>
            <p:cNvPicPr/>
            <p:nvPr userDrawn="1">
              <p:custDataLst>
                <p:tags r:id="rId7"/>
              </p:custDataLst>
            </p:nvPr>
          </p:nvPicPr>
          <p:blipFill>
            <a:blip r:embed="rId8" r:link="rId9"/>
            <a:stretch>
              <a:fillRect/>
            </a:stretch>
          </p:blipFill>
          <p:spPr>
            <a:xfrm>
              <a:off x="0" y="5548521"/>
              <a:ext cx="1620202" cy="1309479"/>
            </a:xfrm>
            <a:prstGeom prst="rect">
              <a:avLst/>
            </a:prstGeom>
          </p:spPr>
        </p:pic>
      </p:grpSp>
      <p:sp>
        <p:nvSpPr>
          <p:cNvPr id="2" name="标题 1"/>
          <p:cNvSpPr>
            <a:spLocks noGrp="1"/>
          </p:cNvSpPr>
          <p:nvPr>
            <p:ph type="title" hasCustomPrompt="1"/>
            <p:custDataLst>
              <p:tags r:id="rId10"/>
            </p:custDataLst>
          </p:nvPr>
        </p:nvSpPr>
        <p:spPr>
          <a:xfrm>
            <a:off x="1522800" y="1339200"/>
            <a:ext cx="9144000" cy="2386800"/>
          </a:xfrm>
        </p:spPr>
        <p:txBody>
          <a:bodyPr anchor="b">
            <a:normAutofit/>
          </a:bodyPr>
          <a:lstStyle>
            <a:lvl1pPr algn="ctr">
              <a:defRPr sz="60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522413" y="3862800"/>
            <a:ext cx="9144000" cy="1656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7385" y="303780"/>
            <a:ext cx="9757229" cy="585009"/>
          </a:xfrm>
        </p:spPr>
        <p:txBody>
          <a:bodyPr>
            <a:normAutofit/>
          </a:bodyPr>
          <a:lstStyle>
            <a:lvl1pPr algn="ctr">
              <a:defRPr sz="2400" b="1">
                <a:latin typeface="黑体" panose="02010609060101010101" pitchFamily="49" charset="-122"/>
                <a:ea typeface="黑体" panose="02010609060101010101" pitchFamily="49"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C7FC72-B0E1-467A-9094-DDD58A5244FC}" type="slidenum">
              <a:rPr lang="zh-CN" altLang="en-US" smtClean="0"/>
            </a:fld>
            <a:endParaRPr lang="zh-CN" altLang="en-US"/>
          </a:p>
        </p:txBody>
      </p:sp>
      <p:sp>
        <p:nvSpPr>
          <p:cNvPr id="6" name="Rectangle 6"/>
          <p:cNvSpPr>
            <a:spLocks noChangeArrowheads="1"/>
          </p:cNvSpPr>
          <p:nvPr userDrawn="1"/>
        </p:nvSpPr>
        <p:spPr bwMode="auto">
          <a:xfrm>
            <a:off x="0" y="888789"/>
            <a:ext cx="12192000" cy="61345"/>
          </a:xfrm>
          <a:prstGeom prst="rect">
            <a:avLst/>
          </a:prstGeom>
          <a:gradFill flip="none" rotWithShape="1">
            <a:gsLst>
              <a:gs pos="0">
                <a:srgbClr val="CCCC00">
                  <a:tint val="66000"/>
                  <a:satMod val="160000"/>
                </a:srgbClr>
              </a:gs>
              <a:gs pos="50000">
                <a:srgbClr val="CCCC00">
                  <a:tint val="44500"/>
                  <a:satMod val="160000"/>
                </a:srgbClr>
              </a:gs>
              <a:gs pos="100000">
                <a:srgbClr val="CCCC00">
                  <a:tint val="23500"/>
                  <a:satMod val="160000"/>
                </a:srgbClr>
              </a:gs>
            </a:gsLst>
            <a:lin ang="8100000" scaled="1"/>
            <a:tileRect/>
          </a:gradFill>
          <a:ln>
            <a:noFill/>
          </a:ln>
          <a:effec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8905F5E-D68F-41AF-87C4-9A25B55F9D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C7FC72-B0E1-467A-9094-DDD58A5244F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5" Type="http://schemas.openxmlformats.org/officeDocument/2006/relationships/theme" Target="../theme/theme2.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slideLayout" Target="../slideLayouts/slideLayout14.xml"/><Relationship Id="rId19" Type="http://schemas.openxmlformats.org/officeDocument/2006/relationships/tags" Target="../tags/tag15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05F5E-D68F-41AF-87C4-9A25B55F9D9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7FC72-B0E1-467A-9094-DDD58A5244F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fontAlgn="auto" latinLnBrk="0" hangingPunct="1">
        <a:lnSpc>
          <a:spcPct val="100000"/>
        </a:lnSpc>
        <a:spcBef>
          <a:spcPct val="0"/>
        </a:spcBef>
        <a:buNone/>
        <a:defRPr sz="2400" b="0"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8.xml"/><Relationship Id="rId1" Type="http://schemas.openxmlformats.org/officeDocument/2006/relationships/tags" Target="../tags/tag1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3.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8.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0.jpeg"/><Relationship Id="rId1"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3.jpeg"/><Relationship Id="rId1"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custDataLst>
              <p:tags r:id="rId1"/>
            </p:custDataLst>
          </p:nvPr>
        </p:nvSpPr>
        <p:spPr>
          <a:xfrm>
            <a:off x="178435" y="2183765"/>
            <a:ext cx="6369685" cy="970915"/>
          </a:xfrm>
        </p:spPr>
        <p:txBody>
          <a:bodyPr>
            <a:normAutofit fontScale="90000"/>
          </a:bodyPr>
          <a:lstStyle/>
          <a:p>
            <a:r>
              <a:rPr lang="zh-CN" altLang="en-US" dirty="0"/>
              <a:t>建筑工程计量与计价</a:t>
            </a:r>
            <a:endParaRPr lang="zh-CN" altLang="en-US" dirty="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5.</a:t>
            </a:r>
            <a:r>
              <a:rPr lang="zh-CN" altLang="en-US" dirty="0">
                <a:latin typeface="+mn-ea"/>
              </a:rPr>
              <a:t>基础土方放坡</a:t>
            </a:r>
            <a:endParaRPr lang="zh-CN" altLang="en-US" dirty="0"/>
          </a:p>
        </p:txBody>
      </p:sp>
      <p:sp>
        <p:nvSpPr>
          <p:cNvPr id="3" name="文本框 2"/>
          <p:cNvSpPr txBox="1"/>
          <p:nvPr/>
        </p:nvSpPr>
        <p:spPr>
          <a:xfrm>
            <a:off x="253401" y="1107380"/>
            <a:ext cx="11030857" cy="481863"/>
          </a:xfrm>
          <a:prstGeom prst="rect">
            <a:avLst/>
          </a:prstGeom>
          <a:noFill/>
          <a:ln>
            <a:noFill/>
          </a:ln>
        </p:spPr>
        <p:txBody>
          <a:bodyPr wrap="square" rtlCol="0">
            <a:spAutoFit/>
          </a:bodyPr>
          <a:lstStyle/>
          <a:p>
            <a:pPr indent="457200">
              <a:lnSpc>
                <a:spcPct val="150000"/>
              </a:lnSpc>
            </a:pPr>
            <a:r>
              <a:rPr lang="zh-CN" altLang="en-US" sz="2000" dirty="0">
                <a:latin typeface="+mn-ea"/>
              </a:rPr>
              <a:t>（</a:t>
            </a:r>
            <a:r>
              <a:rPr lang="en-US" altLang="zh-CN" sz="2000" dirty="0">
                <a:latin typeface="+mn-ea"/>
              </a:rPr>
              <a:t>1</a:t>
            </a:r>
            <a:r>
              <a:rPr lang="zh-CN" altLang="en-US" sz="2000" dirty="0">
                <a:latin typeface="+mn-ea"/>
              </a:rPr>
              <a:t>）土方放坡的起点深度和放坡坡度，设计、施工组织设计无规定时，按表</a:t>
            </a:r>
            <a:r>
              <a:rPr lang="en-US" altLang="zh-CN" sz="2000" dirty="0">
                <a:latin typeface="+mn-ea"/>
              </a:rPr>
              <a:t>1.2-8</a:t>
            </a:r>
            <a:r>
              <a:rPr lang="zh-CN" altLang="en-US" sz="2000" dirty="0">
                <a:latin typeface="+mn-ea"/>
              </a:rPr>
              <a:t>规定计算</a:t>
            </a:r>
            <a:r>
              <a:rPr lang="zh-CN" altLang="en-US" sz="2000" dirty="0" smtClean="0">
                <a:latin typeface="+mn-ea"/>
              </a:rPr>
              <a:t>。</a:t>
            </a:r>
            <a:endParaRPr lang="en-US" altLang="zh-CN" sz="2000" dirty="0" smtClean="0">
              <a:latin typeface="+mn-ea"/>
            </a:endParaRPr>
          </a:p>
        </p:txBody>
      </p:sp>
      <p:graphicFrame>
        <p:nvGraphicFramePr>
          <p:cNvPr id="4" name="表格 3"/>
          <p:cNvGraphicFramePr>
            <a:graphicFrameLocks noGrp="1"/>
          </p:cNvGraphicFramePr>
          <p:nvPr/>
        </p:nvGraphicFramePr>
        <p:xfrm>
          <a:off x="734094" y="2823497"/>
          <a:ext cx="10406130" cy="3065170"/>
        </p:xfrm>
        <a:graphic>
          <a:graphicData uri="http://schemas.openxmlformats.org/drawingml/2006/table">
            <a:tbl>
              <a:tblPr firstRow="1" firstCol="1" bandRow="1">
                <a:tableStyleId>{5C22544A-7EE6-4342-B048-85BDC9FD1C3A}</a:tableStyleId>
              </a:tblPr>
              <a:tblGrid>
                <a:gridCol w="1733744"/>
                <a:gridCol w="1733744"/>
                <a:gridCol w="1733744"/>
                <a:gridCol w="1734966"/>
                <a:gridCol w="1734966"/>
                <a:gridCol w="1734966"/>
              </a:tblGrid>
              <a:tr h="613034">
                <a:tc rowSpan="3">
                  <a:txBody>
                    <a:bodyPr/>
                    <a:lstStyle/>
                    <a:p>
                      <a:pPr algn="ctr">
                        <a:spcAft>
                          <a:spcPts val="0"/>
                        </a:spcAft>
                      </a:pPr>
                      <a:r>
                        <a:rPr lang="zh-CN" sz="1600" kern="100" dirty="0">
                          <a:effectLst/>
                        </a:rPr>
                        <a:t>土壤类别</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3">
                  <a:txBody>
                    <a:bodyPr/>
                    <a:lstStyle/>
                    <a:p>
                      <a:pPr algn="ctr">
                        <a:spcAft>
                          <a:spcPts val="0"/>
                        </a:spcAft>
                      </a:pPr>
                      <a:r>
                        <a:rPr lang="zh-CN" sz="1600" kern="100" dirty="0">
                          <a:effectLst/>
                        </a:rPr>
                        <a:t>起点深度</a:t>
                      </a:r>
                      <a:endParaRPr lang="zh-CN" sz="1600" kern="100" dirty="0">
                        <a:effectLst/>
                      </a:endParaRPr>
                    </a:p>
                    <a:p>
                      <a:pPr algn="ctr">
                        <a:spcAft>
                          <a:spcPts val="0"/>
                        </a:spcAft>
                      </a:pPr>
                      <a:r>
                        <a:rPr lang="zh-CN" sz="1600" kern="100" dirty="0">
                          <a:effectLst/>
                        </a:rPr>
                        <a:t>（＞</a:t>
                      </a:r>
                      <a:r>
                        <a:rPr lang="en-US" sz="1600" kern="100" dirty="0">
                          <a:effectLst/>
                        </a:rPr>
                        <a:t>m</a:t>
                      </a:r>
                      <a:r>
                        <a:rPr lang="zh-CN" sz="1600" kern="10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4">
                  <a:txBody>
                    <a:bodyPr/>
                    <a:lstStyle/>
                    <a:p>
                      <a:pPr algn="ctr">
                        <a:spcAft>
                          <a:spcPts val="0"/>
                        </a:spcAft>
                      </a:pPr>
                      <a:r>
                        <a:rPr lang="zh-CN" sz="1050" kern="100">
                          <a:effectLst/>
                        </a:rPr>
                        <a:t>放坡坡度</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cPr/>
                </a:tc>
                <a:tc hMerge="1">
                  <a:tcPr/>
                </a:tc>
                <a:tc hMerge="1">
                  <a:tcPr/>
                </a:tc>
              </a:tr>
              <a:tr h="613034">
                <a:tc vMerge="1">
                  <a:tcPr/>
                </a:tc>
                <a:tc vMerge="1">
                  <a:tcPr/>
                </a:tc>
                <a:tc rowSpan="2">
                  <a:txBody>
                    <a:bodyPr/>
                    <a:lstStyle/>
                    <a:p>
                      <a:pPr algn="ctr">
                        <a:spcAft>
                          <a:spcPts val="0"/>
                        </a:spcAft>
                      </a:pPr>
                      <a:r>
                        <a:rPr lang="zh-CN" sz="1600" kern="100" dirty="0">
                          <a:effectLst/>
                        </a:rPr>
                        <a:t>人工挖土</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3">
                  <a:txBody>
                    <a:bodyPr/>
                    <a:lstStyle/>
                    <a:p>
                      <a:pPr algn="ctr">
                        <a:spcAft>
                          <a:spcPts val="0"/>
                        </a:spcAft>
                      </a:pPr>
                      <a:r>
                        <a:rPr lang="zh-CN" sz="1600" kern="100">
                          <a:effectLst/>
                        </a:rPr>
                        <a:t>机械挖土</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cPr/>
                </a:tc>
                <a:tc hMerge="1">
                  <a:tcPr/>
                </a:tc>
              </a:tr>
              <a:tr h="613034">
                <a:tc vMerge="1">
                  <a:tcPr/>
                </a:tc>
                <a:tc vMerge="1">
                  <a:tcPr/>
                </a:tc>
                <a:tc vMerge="1">
                  <a:tcPr/>
                </a:tc>
                <a:tc>
                  <a:txBody>
                    <a:bodyPr/>
                    <a:lstStyle/>
                    <a:p>
                      <a:pPr algn="ctr">
                        <a:spcAft>
                          <a:spcPts val="0"/>
                        </a:spcAft>
                      </a:pPr>
                      <a:r>
                        <a:rPr lang="zh-CN" sz="1600" kern="100" dirty="0">
                          <a:effectLst/>
                        </a:rPr>
                        <a:t>基坑内作业</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600" kern="100" dirty="0">
                          <a:effectLst/>
                        </a:rPr>
                        <a:t>基坑上作业</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600" kern="100" dirty="0">
                          <a:effectLst/>
                        </a:rPr>
                        <a:t>槽坑上作业</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613034">
                <a:tc>
                  <a:txBody>
                    <a:bodyPr/>
                    <a:lstStyle/>
                    <a:p>
                      <a:pPr algn="ctr">
                        <a:spcAft>
                          <a:spcPts val="0"/>
                        </a:spcAft>
                      </a:pPr>
                      <a:r>
                        <a:rPr lang="zh-CN" sz="1600" kern="100">
                          <a:effectLst/>
                        </a:rPr>
                        <a:t>普通土</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1.20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1:0.50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1:0.33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1:0.75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1:0.50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613034">
                <a:tc>
                  <a:txBody>
                    <a:bodyPr/>
                    <a:lstStyle/>
                    <a:p>
                      <a:pPr algn="ctr">
                        <a:spcAft>
                          <a:spcPts val="0"/>
                        </a:spcAft>
                      </a:pPr>
                      <a:r>
                        <a:rPr lang="zh-CN" sz="1600" kern="100">
                          <a:effectLst/>
                        </a:rPr>
                        <a:t>坚土</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1.70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1:0.30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1:0.20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1:0.50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1:0.30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6" name="矩形 5"/>
          <p:cNvSpPr/>
          <p:nvPr/>
        </p:nvSpPr>
        <p:spPr>
          <a:xfrm>
            <a:off x="3457940" y="2273215"/>
            <a:ext cx="4621778" cy="400110"/>
          </a:xfrm>
          <a:prstGeom prst="rect">
            <a:avLst/>
          </a:prstGeom>
        </p:spPr>
        <p:txBody>
          <a:bodyPr wrap="none">
            <a:spAutoFit/>
          </a:bodyPr>
          <a:lstStyle/>
          <a:p>
            <a:r>
              <a:rPr lang="zh-CN" altLang="en-US" sz="2000" dirty="0"/>
              <a:t>表</a:t>
            </a:r>
            <a:r>
              <a:rPr lang="en-US" altLang="zh-CN" sz="2000" dirty="0"/>
              <a:t>1.2-8 </a:t>
            </a:r>
            <a:r>
              <a:rPr lang="zh-CN" altLang="en-US" sz="2000" dirty="0"/>
              <a:t>土方放坡起点深度和放坡坡度表</a:t>
            </a:r>
            <a:endParaRPr lang="zh-CN"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5.</a:t>
            </a:r>
            <a:r>
              <a:rPr lang="zh-CN" altLang="en-US" dirty="0">
                <a:latin typeface="+mn-ea"/>
              </a:rPr>
              <a:t>基础土方放坡</a:t>
            </a:r>
            <a:endParaRPr lang="zh-CN" altLang="en-US" dirty="0"/>
          </a:p>
        </p:txBody>
      </p:sp>
      <p:sp>
        <p:nvSpPr>
          <p:cNvPr id="3" name="文本框 2"/>
          <p:cNvSpPr txBox="1"/>
          <p:nvPr/>
        </p:nvSpPr>
        <p:spPr>
          <a:xfrm>
            <a:off x="253401" y="1107380"/>
            <a:ext cx="11030857" cy="481863"/>
          </a:xfrm>
          <a:prstGeom prst="rect">
            <a:avLst/>
          </a:prstGeom>
          <a:noFill/>
          <a:ln>
            <a:noFill/>
          </a:ln>
        </p:spPr>
        <p:txBody>
          <a:bodyPr wrap="square" rtlCol="0">
            <a:spAutoFit/>
          </a:bodyPr>
          <a:lstStyle/>
          <a:p>
            <a:pPr indent="457200">
              <a:lnSpc>
                <a:spcPct val="150000"/>
              </a:lnSpc>
            </a:pPr>
            <a:r>
              <a:rPr lang="zh-CN" altLang="en-US" sz="2000" dirty="0" smtClean="0">
                <a:latin typeface="+mn-ea"/>
              </a:rPr>
              <a:t>（</a:t>
            </a:r>
            <a:r>
              <a:rPr lang="en-US" altLang="zh-CN" sz="2000" dirty="0">
                <a:latin typeface="+mn-ea"/>
              </a:rPr>
              <a:t>2</a:t>
            </a:r>
            <a:r>
              <a:rPr lang="zh-CN" altLang="en-US" sz="2000" dirty="0">
                <a:latin typeface="+mn-ea"/>
              </a:rPr>
              <a:t>）基础土方放坡</a:t>
            </a:r>
            <a:r>
              <a:rPr lang="en-US" altLang="zh-CN" sz="2000" dirty="0">
                <a:latin typeface="+mn-ea"/>
              </a:rPr>
              <a:t>,</a:t>
            </a:r>
            <a:r>
              <a:rPr lang="zh-CN" altLang="en-US" sz="2000" dirty="0">
                <a:latin typeface="+mn-ea"/>
              </a:rPr>
              <a:t>自基础</a:t>
            </a:r>
            <a:r>
              <a:rPr lang="en-US" altLang="zh-CN" sz="2000" dirty="0">
                <a:latin typeface="+mn-ea"/>
              </a:rPr>
              <a:t>(</a:t>
            </a:r>
            <a:r>
              <a:rPr lang="zh-CN" altLang="en-US" sz="2000" dirty="0">
                <a:latin typeface="+mn-ea"/>
              </a:rPr>
              <a:t>含垫层</a:t>
            </a:r>
            <a:r>
              <a:rPr lang="en-US" altLang="zh-CN" sz="2000" dirty="0">
                <a:latin typeface="+mn-ea"/>
              </a:rPr>
              <a:t>)</a:t>
            </a:r>
            <a:r>
              <a:rPr lang="zh-CN" altLang="en-US" sz="2000" dirty="0">
                <a:latin typeface="+mn-ea"/>
              </a:rPr>
              <a:t>底标高算起。</a:t>
            </a:r>
            <a:endParaRPr lang="zh-CN" altLang="en-US" sz="2000" dirty="0">
              <a:latin typeface="+mn-ea"/>
            </a:endParaRPr>
          </a:p>
        </p:txBody>
      </p:sp>
      <p:pic>
        <p:nvPicPr>
          <p:cNvPr id="7" name="图片 6" descr="IMG_256"/>
          <p:cNvPicPr/>
          <p:nvPr/>
        </p:nvPicPr>
        <p:blipFill>
          <a:blip r:embed="rId1">
            <a:lum contrast="36000"/>
          </a:blip>
          <a:stretch>
            <a:fillRect/>
          </a:stretch>
        </p:blipFill>
        <p:spPr>
          <a:xfrm>
            <a:off x="399170" y="1807834"/>
            <a:ext cx="8049014" cy="3234918"/>
          </a:xfrm>
          <a:prstGeom prst="rect">
            <a:avLst/>
          </a:prstGeom>
          <a:noFill/>
          <a:ln w="9525">
            <a:noFill/>
          </a:ln>
        </p:spPr>
      </p:pic>
      <p:sp>
        <p:nvSpPr>
          <p:cNvPr id="8" name="矩形 7"/>
          <p:cNvSpPr/>
          <p:nvPr/>
        </p:nvSpPr>
        <p:spPr>
          <a:xfrm>
            <a:off x="8787684" y="1589243"/>
            <a:ext cx="3404316" cy="3323987"/>
          </a:xfrm>
          <a:prstGeom prst="rect">
            <a:avLst/>
          </a:prstGeom>
        </p:spPr>
        <p:txBody>
          <a:bodyPr wrap="square">
            <a:spAutoFit/>
          </a:bodyPr>
          <a:lstStyle/>
          <a:p>
            <a:pPr>
              <a:lnSpc>
                <a:spcPct val="150000"/>
              </a:lnSpc>
            </a:pPr>
            <a:r>
              <a:rPr lang="en-US" altLang="zh-CN" sz="2000" dirty="0" smtClean="0">
                <a:latin typeface="+mn-ea"/>
              </a:rPr>
              <a:t>H=H1+H2</a:t>
            </a:r>
            <a:r>
              <a:rPr lang="zh-CN" altLang="en-US" sz="2000" dirty="0">
                <a:latin typeface="+mn-ea"/>
              </a:rPr>
              <a:t>表示放坡深度，</a:t>
            </a:r>
            <a:r>
              <a:rPr lang="en-US" altLang="zh-CN" sz="2000" dirty="0">
                <a:latin typeface="+mn-ea"/>
              </a:rPr>
              <a:t>d=K(H1+H2)</a:t>
            </a:r>
            <a:r>
              <a:rPr lang="zh-CN" altLang="en-US" sz="2000" dirty="0">
                <a:latin typeface="+mn-ea"/>
              </a:rPr>
              <a:t>为放坡宽度</a:t>
            </a:r>
            <a:r>
              <a:rPr lang="zh-CN" altLang="en-US" sz="2000" dirty="0" smtClean="0">
                <a:latin typeface="+mn-ea"/>
              </a:rPr>
              <a:t>，</a:t>
            </a:r>
            <a:endParaRPr lang="en-US" altLang="zh-CN" sz="2000" dirty="0" smtClean="0">
              <a:latin typeface="+mn-ea"/>
            </a:endParaRPr>
          </a:p>
          <a:p>
            <a:pPr>
              <a:lnSpc>
                <a:spcPct val="150000"/>
              </a:lnSpc>
            </a:pPr>
            <a:r>
              <a:rPr lang="en-US" altLang="zh-CN" sz="2000" dirty="0" smtClean="0">
                <a:latin typeface="+mn-ea"/>
              </a:rPr>
              <a:t>H</a:t>
            </a:r>
            <a:r>
              <a:rPr lang="zh-CN" altLang="en-US" sz="2000" dirty="0">
                <a:latin typeface="+mn-ea"/>
              </a:rPr>
              <a:t>：</a:t>
            </a:r>
            <a:r>
              <a:rPr lang="en-US" altLang="zh-CN" sz="2000" dirty="0">
                <a:latin typeface="+mn-ea"/>
              </a:rPr>
              <a:t>d=1:d/H=1:k</a:t>
            </a:r>
            <a:r>
              <a:rPr lang="zh-CN" altLang="en-US" sz="2000" dirty="0">
                <a:latin typeface="+mn-ea"/>
              </a:rPr>
              <a:t>表示土方的放坡坡度</a:t>
            </a:r>
            <a:r>
              <a:rPr lang="zh-CN" altLang="en-US" sz="2000" dirty="0" smtClean="0">
                <a:latin typeface="+mn-ea"/>
              </a:rPr>
              <a:t>，</a:t>
            </a:r>
            <a:endParaRPr lang="en-US" altLang="zh-CN" sz="2000" dirty="0" smtClean="0">
              <a:latin typeface="+mn-ea"/>
            </a:endParaRPr>
          </a:p>
          <a:p>
            <a:pPr>
              <a:lnSpc>
                <a:spcPct val="150000"/>
              </a:lnSpc>
            </a:pPr>
            <a:r>
              <a:rPr lang="zh-CN" altLang="en-US" sz="2000" dirty="0" smtClean="0">
                <a:latin typeface="+mn-ea"/>
              </a:rPr>
              <a:t>其中</a:t>
            </a:r>
            <a:r>
              <a:rPr lang="en-US" altLang="zh-CN" sz="2000" dirty="0">
                <a:latin typeface="+mn-ea"/>
              </a:rPr>
              <a:t>k=d/H</a:t>
            </a:r>
            <a:r>
              <a:rPr lang="zh-CN" altLang="en-US" sz="2000" dirty="0">
                <a:latin typeface="+mn-ea"/>
              </a:rPr>
              <a:t>称为放坡系数</a:t>
            </a:r>
            <a:r>
              <a:rPr lang="zh-CN" altLang="en-US" sz="2000" dirty="0" smtClean="0">
                <a:latin typeface="+mn-ea"/>
              </a:rPr>
              <a:t>，</a:t>
            </a:r>
            <a:endParaRPr lang="en-US" altLang="zh-CN" sz="2000" dirty="0" smtClean="0">
              <a:latin typeface="+mn-ea"/>
            </a:endParaRPr>
          </a:p>
          <a:p>
            <a:pPr>
              <a:lnSpc>
                <a:spcPct val="150000"/>
              </a:lnSpc>
            </a:pPr>
            <a:r>
              <a:rPr lang="zh-CN" altLang="en-US" sz="2000" dirty="0" smtClean="0">
                <a:latin typeface="+mn-ea"/>
              </a:rPr>
              <a:t>即</a:t>
            </a:r>
            <a:r>
              <a:rPr lang="zh-CN" altLang="en-US" sz="2000" dirty="0">
                <a:latin typeface="+mn-ea"/>
              </a:rPr>
              <a:t>表</a:t>
            </a:r>
            <a:r>
              <a:rPr lang="en-US" altLang="zh-CN" sz="2000" dirty="0">
                <a:latin typeface="+mn-ea"/>
              </a:rPr>
              <a:t>1.2-8</a:t>
            </a:r>
            <a:r>
              <a:rPr lang="zh-CN" altLang="en-US" sz="2000" dirty="0">
                <a:latin typeface="+mn-ea"/>
              </a:rPr>
              <a:t>中人工挖土的</a:t>
            </a:r>
            <a:r>
              <a:rPr lang="en-US" altLang="zh-CN" sz="2000" dirty="0">
                <a:latin typeface="+mn-ea"/>
              </a:rPr>
              <a:t>0.5</a:t>
            </a:r>
            <a:r>
              <a:rPr lang="zh-CN" altLang="en-US" sz="2000" dirty="0">
                <a:latin typeface="+mn-ea"/>
              </a:rPr>
              <a:t>、</a:t>
            </a:r>
            <a:r>
              <a:rPr lang="en-US" altLang="zh-CN" sz="2000" dirty="0">
                <a:latin typeface="+mn-ea"/>
              </a:rPr>
              <a:t>0.3</a:t>
            </a:r>
            <a:r>
              <a:rPr lang="zh-CN" altLang="en-US" sz="2000" dirty="0">
                <a:latin typeface="+mn-ea"/>
              </a:rPr>
              <a:t>等数据。</a:t>
            </a:r>
            <a:endParaRPr lang="zh-CN" altLang="en-US" sz="2000" dirty="0">
              <a:latin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5.</a:t>
            </a:r>
            <a:r>
              <a:rPr lang="zh-CN" altLang="en-US" dirty="0">
                <a:latin typeface="+mn-ea"/>
              </a:rPr>
              <a:t>基础土方放坡</a:t>
            </a:r>
            <a:endParaRPr lang="zh-CN" altLang="en-US" dirty="0"/>
          </a:p>
        </p:txBody>
      </p:sp>
      <p:sp>
        <p:nvSpPr>
          <p:cNvPr id="3" name="文本框 2"/>
          <p:cNvSpPr txBox="1"/>
          <p:nvPr/>
        </p:nvSpPr>
        <p:spPr>
          <a:xfrm>
            <a:off x="253401" y="1107380"/>
            <a:ext cx="11030857" cy="481863"/>
          </a:xfrm>
          <a:prstGeom prst="rect">
            <a:avLst/>
          </a:prstGeom>
          <a:noFill/>
          <a:ln>
            <a:noFill/>
          </a:ln>
        </p:spPr>
        <p:txBody>
          <a:bodyPr wrap="square" rtlCol="0">
            <a:spAutoFit/>
          </a:bodyPr>
          <a:lstStyle/>
          <a:p>
            <a:pPr indent="457200">
              <a:lnSpc>
                <a:spcPct val="150000"/>
              </a:lnSpc>
            </a:pPr>
            <a:r>
              <a:rPr lang="zh-CN" altLang="en-US" sz="2000" dirty="0">
                <a:latin typeface="+mn-ea"/>
              </a:rPr>
              <a:t>（</a:t>
            </a:r>
            <a:r>
              <a:rPr lang="en-US" altLang="zh-CN" sz="2000" dirty="0">
                <a:latin typeface="+mn-ea"/>
              </a:rPr>
              <a:t>3</a:t>
            </a:r>
            <a:r>
              <a:rPr lang="zh-CN" altLang="en-US" sz="2000" dirty="0">
                <a:latin typeface="+mn-ea"/>
              </a:rPr>
              <a:t>）混合土质的基础土方</a:t>
            </a:r>
            <a:r>
              <a:rPr lang="en-US" altLang="zh-CN" sz="2000" dirty="0">
                <a:latin typeface="+mn-ea"/>
              </a:rPr>
              <a:t>,</a:t>
            </a:r>
            <a:r>
              <a:rPr lang="zh-CN" altLang="en-US" sz="2000" dirty="0">
                <a:latin typeface="+mn-ea"/>
              </a:rPr>
              <a:t>其放坡的起点深度和放坡系数</a:t>
            </a:r>
            <a:r>
              <a:rPr lang="en-US" altLang="zh-CN" sz="2000" dirty="0">
                <a:latin typeface="+mn-ea"/>
              </a:rPr>
              <a:t>,</a:t>
            </a:r>
            <a:r>
              <a:rPr lang="zh-CN" altLang="en-US" sz="2000" dirty="0">
                <a:latin typeface="+mn-ea"/>
              </a:rPr>
              <a:t>按不同土类厚度加权平均计算。</a:t>
            </a:r>
            <a:endParaRPr lang="zh-CN" altLang="en-US" sz="2000" dirty="0">
              <a:latin typeface="+mn-ea"/>
            </a:endParaRPr>
          </a:p>
        </p:txBody>
      </p:sp>
      <p:sp>
        <p:nvSpPr>
          <p:cNvPr id="6" name="Text Box 24"/>
          <p:cNvSpPr txBox="1">
            <a:spLocks noChangeArrowheads="1"/>
          </p:cNvSpPr>
          <p:nvPr/>
        </p:nvSpPr>
        <p:spPr bwMode="auto">
          <a:xfrm>
            <a:off x="1605029" y="1781387"/>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spcBef>
                <a:spcPct val="50000"/>
              </a:spcBef>
            </a:pPr>
            <a:r>
              <a:rPr lang="en-US" altLang="zh-CN" i="1" baseline="0"/>
              <a:t>K </a:t>
            </a:r>
            <a:r>
              <a:rPr lang="zh-CN" altLang="en-US" baseline="0"/>
              <a:t>＝（</a:t>
            </a:r>
            <a:r>
              <a:rPr lang="en-US" altLang="zh-CN" i="1" baseline="0"/>
              <a:t>K</a:t>
            </a:r>
            <a:r>
              <a:rPr lang="en-US" altLang="zh-CN" baseline="0"/>
              <a:t>1</a:t>
            </a:r>
            <a:r>
              <a:rPr lang="en-US" altLang="zh-CN" i="1" baseline="0"/>
              <a:t>h</a:t>
            </a:r>
            <a:r>
              <a:rPr lang="en-US" altLang="zh-CN" baseline="0"/>
              <a:t>1 </a:t>
            </a:r>
            <a:r>
              <a:rPr lang="zh-CN" altLang="en-US" baseline="0"/>
              <a:t>＋</a:t>
            </a:r>
            <a:r>
              <a:rPr lang="en-US" altLang="zh-CN" i="1" baseline="0"/>
              <a:t>K</a:t>
            </a:r>
            <a:r>
              <a:rPr lang="en-US" altLang="zh-CN" baseline="0"/>
              <a:t>2</a:t>
            </a:r>
            <a:r>
              <a:rPr lang="en-US" altLang="zh-CN" i="1" baseline="0"/>
              <a:t>h</a:t>
            </a:r>
            <a:r>
              <a:rPr lang="en-US" altLang="zh-CN" baseline="0"/>
              <a:t>2</a:t>
            </a:r>
            <a:r>
              <a:rPr lang="zh-CN" altLang="en-US" baseline="0"/>
              <a:t>）</a:t>
            </a:r>
            <a:r>
              <a:rPr lang="en-US" altLang="zh-CN" baseline="0"/>
              <a:t>/</a:t>
            </a:r>
            <a:r>
              <a:rPr lang="zh-CN" altLang="en-US" baseline="0"/>
              <a:t>（</a:t>
            </a:r>
            <a:r>
              <a:rPr lang="en-US" altLang="zh-CN" i="1" baseline="0"/>
              <a:t>H</a:t>
            </a:r>
            <a:r>
              <a:rPr lang="zh-CN" altLang="en-US" baseline="0"/>
              <a:t>）</a:t>
            </a:r>
            <a:endParaRPr lang="zh-CN" altLang="en-US" baseline="0"/>
          </a:p>
        </p:txBody>
      </p:sp>
      <p:pic>
        <p:nvPicPr>
          <p:cNvPr id="9" name="Picture 25" descr="msoA8C1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6604" y="2663758"/>
            <a:ext cx="5292725" cy="266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028" y="2447857"/>
            <a:ext cx="3995737" cy="309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5.</a:t>
            </a:r>
            <a:r>
              <a:rPr lang="zh-CN" altLang="en-US" dirty="0">
                <a:latin typeface="+mn-ea"/>
              </a:rPr>
              <a:t>基础土方放坡</a:t>
            </a:r>
            <a:endParaRPr lang="zh-CN" altLang="en-US" dirty="0"/>
          </a:p>
        </p:txBody>
      </p:sp>
      <p:sp>
        <p:nvSpPr>
          <p:cNvPr id="3" name="文本框 2"/>
          <p:cNvSpPr txBox="1"/>
          <p:nvPr/>
        </p:nvSpPr>
        <p:spPr>
          <a:xfrm>
            <a:off x="0" y="1249048"/>
            <a:ext cx="11030857" cy="400110"/>
          </a:xfrm>
          <a:prstGeom prst="rect">
            <a:avLst/>
          </a:prstGeom>
          <a:noFill/>
          <a:ln>
            <a:noFill/>
          </a:ln>
        </p:spPr>
        <p:txBody>
          <a:bodyPr wrap="square" rtlCol="0">
            <a:spAutoFit/>
          </a:bodyPr>
          <a:lstStyle/>
          <a:p>
            <a:r>
              <a:rPr lang="zh-CN" altLang="zh-CN" sz="2000"/>
              <a:t>（</a:t>
            </a:r>
            <a:r>
              <a:rPr lang="en-US" altLang="zh-CN" sz="2000" dirty="0"/>
              <a:t>4</a:t>
            </a:r>
            <a:r>
              <a:rPr lang="zh-CN" altLang="zh-CN" sz="2000" dirty="0"/>
              <a:t>）计算基础土方放坡时</a:t>
            </a:r>
            <a:r>
              <a:rPr lang="en-US" altLang="zh-CN" sz="2000" dirty="0"/>
              <a:t>,</a:t>
            </a:r>
            <a:r>
              <a:rPr lang="zh-CN" altLang="zh-CN" sz="2000" dirty="0"/>
              <a:t>不扣除放坡交又处的重复工程量，如图</a:t>
            </a:r>
            <a:r>
              <a:rPr lang="en-US" altLang="zh-CN" sz="2000" dirty="0"/>
              <a:t>1.2.11</a:t>
            </a:r>
            <a:r>
              <a:rPr lang="zh-CN" altLang="zh-CN" sz="2000" dirty="0"/>
              <a:t>所示。</a:t>
            </a:r>
            <a:endParaRPr lang="zh-CN" altLang="zh-CN" sz="2000" dirty="0"/>
          </a:p>
        </p:txBody>
      </p:sp>
      <p:pic>
        <p:nvPicPr>
          <p:cNvPr id="7" name="图片 6"/>
          <p:cNvPicPr/>
          <p:nvPr/>
        </p:nvPicPr>
        <p:blipFill>
          <a:blip r:embed="rId1"/>
          <a:srcRect l="1302"/>
          <a:stretch>
            <a:fillRect/>
          </a:stretch>
        </p:blipFill>
        <p:spPr>
          <a:xfrm>
            <a:off x="427292" y="1863537"/>
            <a:ext cx="4492438" cy="4133806"/>
          </a:xfrm>
          <a:prstGeom prst="rect">
            <a:avLst/>
          </a:prstGeom>
          <a:noFill/>
          <a:ln w="9525">
            <a:noFill/>
          </a:ln>
        </p:spPr>
      </p:pic>
      <p:pic>
        <p:nvPicPr>
          <p:cNvPr id="8" name="图片 7"/>
          <p:cNvPicPr/>
          <p:nvPr/>
        </p:nvPicPr>
        <p:blipFill>
          <a:blip r:embed="rId2"/>
          <a:stretch>
            <a:fillRect/>
          </a:stretch>
        </p:blipFill>
        <p:spPr>
          <a:xfrm>
            <a:off x="5876036" y="2258573"/>
            <a:ext cx="5702071" cy="3343735"/>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5.</a:t>
            </a:r>
            <a:r>
              <a:rPr lang="zh-CN" altLang="en-US" dirty="0">
                <a:latin typeface="+mn-ea"/>
              </a:rPr>
              <a:t>基础土方放坡</a:t>
            </a:r>
            <a:endParaRPr lang="zh-CN" altLang="en-US" dirty="0"/>
          </a:p>
        </p:txBody>
      </p:sp>
      <p:sp>
        <p:nvSpPr>
          <p:cNvPr id="3" name="文本框 2"/>
          <p:cNvSpPr txBox="1"/>
          <p:nvPr/>
        </p:nvSpPr>
        <p:spPr>
          <a:xfrm>
            <a:off x="240522" y="1120259"/>
            <a:ext cx="11030857" cy="1015663"/>
          </a:xfrm>
          <a:prstGeom prst="rect">
            <a:avLst/>
          </a:prstGeom>
          <a:noFill/>
          <a:ln>
            <a:noFill/>
          </a:ln>
        </p:spPr>
        <p:txBody>
          <a:bodyPr wrap="square" rtlCol="0">
            <a:spAutoFit/>
          </a:bodyPr>
          <a:lstStyle/>
          <a:p>
            <a:r>
              <a:rPr lang="zh-CN" altLang="en-US" sz="2000" dirty="0"/>
              <a:t>（</a:t>
            </a:r>
            <a:r>
              <a:rPr lang="en-US" altLang="zh-CN" sz="2000" dirty="0"/>
              <a:t>5</a:t>
            </a:r>
            <a:r>
              <a:rPr lang="zh-CN" altLang="en-US" sz="2000" dirty="0"/>
              <a:t>）基础土方支挡土板时</a:t>
            </a:r>
            <a:r>
              <a:rPr lang="en-US" altLang="zh-CN" sz="2000" dirty="0"/>
              <a:t>,</a:t>
            </a:r>
            <a:r>
              <a:rPr lang="zh-CN" altLang="en-US" sz="2000" dirty="0"/>
              <a:t>土方放坡不另计算。</a:t>
            </a:r>
            <a:endParaRPr lang="zh-CN" altLang="en-US" sz="2000" dirty="0"/>
          </a:p>
          <a:p>
            <a:r>
              <a:rPr lang="zh-CN" altLang="en-US" sz="2000" dirty="0"/>
              <a:t>（</a:t>
            </a:r>
            <a:r>
              <a:rPr lang="en-US" altLang="zh-CN" sz="2000" dirty="0"/>
              <a:t>6</a:t>
            </a:r>
            <a:r>
              <a:rPr lang="zh-CN" altLang="en-US" sz="2000" dirty="0"/>
              <a:t>）土方开挖实际未放坡、或实际放坡小于本部分相应规定时，仍应按规定的放坡系数计算土方工程量，如图</a:t>
            </a:r>
            <a:r>
              <a:rPr lang="en-US" altLang="zh-CN" sz="2000" dirty="0"/>
              <a:t>1.2.12</a:t>
            </a:r>
            <a:r>
              <a:rPr lang="zh-CN" altLang="en-US" sz="2000" dirty="0"/>
              <a:t>所示。</a:t>
            </a:r>
            <a:endParaRPr lang="zh-CN" altLang="en-US" sz="2000" dirty="0"/>
          </a:p>
        </p:txBody>
      </p:sp>
      <p:pic>
        <p:nvPicPr>
          <p:cNvPr id="6" name="图片 5"/>
          <p:cNvPicPr/>
          <p:nvPr/>
        </p:nvPicPr>
        <p:blipFill>
          <a:blip r:embed="rId1"/>
          <a:stretch>
            <a:fillRect/>
          </a:stretch>
        </p:blipFill>
        <p:spPr>
          <a:xfrm>
            <a:off x="2702827" y="2135922"/>
            <a:ext cx="5539652" cy="3363357"/>
          </a:xfrm>
          <a:prstGeom prst="rect">
            <a:avLst/>
          </a:prstGeom>
          <a:noFill/>
          <a:ln w="9525">
            <a:noFill/>
          </a:ln>
        </p:spPr>
      </p:pic>
      <p:sp>
        <p:nvSpPr>
          <p:cNvPr id="5" name="矩形 4"/>
          <p:cNvSpPr/>
          <p:nvPr/>
        </p:nvSpPr>
        <p:spPr>
          <a:xfrm>
            <a:off x="3585034" y="5499279"/>
            <a:ext cx="5236994" cy="400110"/>
          </a:xfrm>
          <a:prstGeom prst="rect">
            <a:avLst/>
          </a:prstGeom>
        </p:spPr>
        <p:txBody>
          <a:bodyPr wrap="square">
            <a:spAutoFit/>
          </a:bodyPr>
          <a:lstStyle/>
          <a:p>
            <a:r>
              <a:rPr lang="zh-CN" altLang="en-US" sz="2000" b="1" dirty="0">
                <a:latin typeface="+mn-ea"/>
              </a:rPr>
              <a:t>图</a:t>
            </a:r>
            <a:r>
              <a:rPr lang="en-US" altLang="zh-CN" sz="2000" b="1" dirty="0">
                <a:latin typeface="+mn-ea"/>
              </a:rPr>
              <a:t>1.2.12 </a:t>
            </a:r>
            <a:r>
              <a:rPr lang="zh-CN" altLang="en-US" sz="2000" b="1" dirty="0">
                <a:latin typeface="+mn-ea"/>
              </a:rPr>
              <a:t>某基础沟槽实际放坡断面示意图</a:t>
            </a:r>
            <a:endParaRPr lang="zh-CN" altLang="en-US" sz="2000" b="1" dirty="0">
              <a:latin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t>6.</a:t>
            </a:r>
            <a:r>
              <a:rPr lang="zh-CN" altLang="en-US" dirty="0"/>
              <a:t>基础石方爆破</a:t>
            </a:r>
            <a:endParaRPr lang="zh-CN" altLang="en-US" dirty="0"/>
          </a:p>
        </p:txBody>
      </p:sp>
      <p:sp>
        <p:nvSpPr>
          <p:cNvPr id="3" name="文本框 2"/>
          <p:cNvSpPr txBox="1"/>
          <p:nvPr/>
        </p:nvSpPr>
        <p:spPr>
          <a:xfrm>
            <a:off x="253402" y="1107380"/>
            <a:ext cx="6219970" cy="1405193"/>
          </a:xfrm>
          <a:prstGeom prst="rect">
            <a:avLst/>
          </a:prstGeom>
          <a:noFill/>
          <a:ln>
            <a:noFill/>
          </a:ln>
        </p:spPr>
        <p:txBody>
          <a:bodyPr wrap="square" rtlCol="0">
            <a:spAutoFit/>
          </a:bodyPr>
          <a:lstStyle/>
          <a:p>
            <a:pPr indent="457200">
              <a:lnSpc>
                <a:spcPct val="150000"/>
              </a:lnSpc>
            </a:pPr>
            <a:r>
              <a:rPr lang="en-US" altLang="zh-CN" sz="2000" dirty="0">
                <a:latin typeface="+mn-ea"/>
              </a:rPr>
              <a:t>6.</a:t>
            </a:r>
            <a:r>
              <a:rPr lang="zh-CN" altLang="en-US" sz="2000" dirty="0">
                <a:latin typeface="+mn-ea"/>
              </a:rPr>
              <a:t>基础石方爆破时</a:t>
            </a:r>
            <a:r>
              <a:rPr lang="en-US" altLang="zh-CN" sz="2000" dirty="0">
                <a:latin typeface="+mn-ea"/>
              </a:rPr>
              <a:t>,</a:t>
            </a:r>
            <a:r>
              <a:rPr lang="zh-CN" altLang="en-US" sz="2000" dirty="0">
                <a:latin typeface="+mn-ea"/>
              </a:rPr>
              <a:t>槽坑四周及底部的允许超挖量</a:t>
            </a:r>
            <a:r>
              <a:rPr lang="en-US" altLang="zh-CN" sz="2000" dirty="0">
                <a:latin typeface="+mn-ea"/>
              </a:rPr>
              <a:t>,</a:t>
            </a:r>
            <a:r>
              <a:rPr lang="zh-CN" altLang="en-US" sz="2000" dirty="0">
                <a:latin typeface="+mn-ea"/>
              </a:rPr>
              <a:t>设计、施工组织设计无规定时</a:t>
            </a:r>
            <a:r>
              <a:rPr lang="en-US" altLang="zh-CN" sz="2000" dirty="0">
                <a:latin typeface="+mn-ea"/>
              </a:rPr>
              <a:t>,</a:t>
            </a:r>
            <a:r>
              <a:rPr lang="zh-CN" altLang="en-US" sz="2000" dirty="0">
                <a:latin typeface="+mn-ea"/>
              </a:rPr>
              <a:t>按松石</a:t>
            </a:r>
            <a:r>
              <a:rPr lang="en-US" altLang="zh-CN" sz="2000" dirty="0">
                <a:latin typeface="+mn-ea"/>
              </a:rPr>
              <a:t>0.20m</a:t>
            </a:r>
            <a:r>
              <a:rPr lang="zh-CN" altLang="en-US" sz="2000" dirty="0">
                <a:latin typeface="+mn-ea"/>
              </a:rPr>
              <a:t>、坚石</a:t>
            </a:r>
            <a:r>
              <a:rPr lang="en-US" altLang="zh-CN" sz="2000" dirty="0">
                <a:latin typeface="+mn-ea"/>
              </a:rPr>
              <a:t>0.15m</a:t>
            </a:r>
            <a:r>
              <a:rPr lang="zh-CN" altLang="en-US" sz="2000" dirty="0">
                <a:latin typeface="+mn-ea"/>
              </a:rPr>
              <a:t>计算。</a:t>
            </a:r>
            <a:endParaRPr lang="zh-CN" altLang="en-US" sz="2000" dirty="0">
              <a:latin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7.</a:t>
            </a:r>
            <a:r>
              <a:rPr lang="zh-CN" altLang="en-US" dirty="0">
                <a:latin typeface="+mn-ea"/>
              </a:rPr>
              <a:t>沟槽土石方</a:t>
            </a:r>
            <a:endParaRPr lang="zh-CN" altLang="en-US" dirty="0"/>
          </a:p>
        </p:txBody>
      </p:sp>
      <p:sp>
        <p:nvSpPr>
          <p:cNvPr id="3" name="文本框 2"/>
          <p:cNvSpPr txBox="1"/>
          <p:nvPr/>
        </p:nvSpPr>
        <p:spPr>
          <a:xfrm>
            <a:off x="253402" y="1252523"/>
            <a:ext cx="11814102" cy="3785652"/>
          </a:xfrm>
          <a:prstGeom prst="rect">
            <a:avLst/>
          </a:prstGeom>
          <a:noFill/>
          <a:ln>
            <a:noFill/>
          </a:ln>
        </p:spPr>
        <p:txBody>
          <a:bodyPr wrap="square" rtlCol="0">
            <a:spAutoFit/>
          </a:bodyPr>
          <a:lstStyle/>
          <a:p>
            <a:pPr indent="457200">
              <a:lnSpc>
                <a:spcPct val="150000"/>
              </a:lnSpc>
            </a:pPr>
            <a:r>
              <a:rPr lang="zh-CN" altLang="en-US" sz="2000" b="1" dirty="0" smtClean="0">
                <a:latin typeface="+mn-ea"/>
              </a:rPr>
              <a:t>按设计图示沟槽长度乘以沟槽断面面积</a:t>
            </a:r>
            <a:r>
              <a:rPr lang="en-US" altLang="zh-CN" sz="2000" b="1" dirty="0" smtClean="0">
                <a:latin typeface="+mn-ea"/>
              </a:rPr>
              <a:t>,</a:t>
            </a:r>
            <a:r>
              <a:rPr lang="zh-CN" altLang="en-US" sz="2000" b="1" dirty="0" smtClean="0">
                <a:latin typeface="+mn-ea"/>
              </a:rPr>
              <a:t>以体积计算。</a:t>
            </a:r>
            <a:endParaRPr lang="en-US" altLang="zh-CN" sz="2000" b="1" dirty="0" smtClean="0">
              <a:latin typeface="+mn-ea"/>
            </a:endParaRPr>
          </a:p>
          <a:p>
            <a:pPr indent="457200">
              <a:lnSpc>
                <a:spcPct val="150000"/>
              </a:lnSpc>
            </a:pPr>
            <a:endParaRPr lang="zh-CN" altLang="en-US" sz="2000" b="1" dirty="0" smtClean="0">
              <a:latin typeface="+mn-ea"/>
            </a:endParaRPr>
          </a:p>
          <a:p>
            <a:pPr indent="457200">
              <a:lnSpc>
                <a:spcPct val="150000"/>
              </a:lnSpc>
            </a:pPr>
            <a:r>
              <a:rPr lang="zh-CN" altLang="en-US" sz="2000" dirty="0" smtClean="0">
                <a:latin typeface="+mn-ea"/>
              </a:rPr>
              <a:t>（</a:t>
            </a:r>
            <a:r>
              <a:rPr lang="en-US" altLang="zh-CN" sz="2000" dirty="0">
                <a:latin typeface="+mn-ea"/>
              </a:rPr>
              <a:t>1</a:t>
            </a:r>
            <a:r>
              <a:rPr lang="zh-CN" altLang="en-US" sz="2000" dirty="0">
                <a:latin typeface="+mn-ea"/>
              </a:rPr>
              <a:t>）条形基础的沟槽长度</a:t>
            </a:r>
            <a:r>
              <a:rPr lang="en-US" altLang="zh-CN" sz="2000" dirty="0">
                <a:latin typeface="+mn-ea"/>
              </a:rPr>
              <a:t>,</a:t>
            </a:r>
            <a:r>
              <a:rPr lang="zh-CN" altLang="en-US" sz="2000" dirty="0">
                <a:latin typeface="+mn-ea"/>
              </a:rPr>
              <a:t>设计无规定时</a:t>
            </a:r>
            <a:r>
              <a:rPr lang="en-US" altLang="zh-CN" sz="2000" dirty="0">
                <a:latin typeface="+mn-ea"/>
              </a:rPr>
              <a:t>,</a:t>
            </a:r>
            <a:r>
              <a:rPr lang="zh-CN" altLang="en-US" sz="2000" dirty="0">
                <a:latin typeface="+mn-ea"/>
              </a:rPr>
              <a:t>按下列规定计算</a:t>
            </a:r>
            <a:r>
              <a:rPr lang="en-US" altLang="zh-CN" sz="2000" dirty="0">
                <a:latin typeface="+mn-ea"/>
              </a:rPr>
              <a:t>:</a:t>
            </a:r>
            <a:endParaRPr lang="en-US" altLang="zh-CN" sz="2000" dirty="0">
              <a:latin typeface="+mn-ea"/>
            </a:endParaRPr>
          </a:p>
          <a:p>
            <a:pPr indent="457200">
              <a:lnSpc>
                <a:spcPct val="150000"/>
              </a:lnSpc>
            </a:pPr>
            <a:r>
              <a:rPr lang="en-US" altLang="zh-CN" sz="2000" dirty="0">
                <a:latin typeface="+mn-ea"/>
              </a:rPr>
              <a:t>①</a:t>
            </a:r>
            <a:r>
              <a:rPr lang="zh-CN" altLang="en-US" sz="2000" dirty="0">
                <a:latin typeface="+mn-ea"/>
              </a:rPr>
              <a:t>外墙条形基础沟槽</a:t>
            </a:r>
            <a:r>
              <a:rPr lang="en-US" altLang="zh-CN" sz="2000" dirty="0">
                <a:latin typeface="+mn-ea"/>
              </a:rPr>
              <a:t>,</a:t>
            </a:r>
            <a:r>
              <a:rPr lang="zh-CN" altLang="en-US" sz="2000" dirty="0">
                <a:latin typeface="+mn-ea"/>
              </a:rPr>
              <a:t>按外墙中心线长度计算。</a:t>
            </a:r>
            <a:endParaRPr lang="zh-CN" altLang="en-US" sz="2000" dirty="0">
              <a:latin typeface="+mn-ea"/>
            </a:endParaRPr>
          </a:p>
          <a:p>
            <a:pPr indent="457200">
              <a:lnSpc>
                <a:spcPct val="150000"/>
              </a:lnSpc>
            </a:pPr>
            <a:r>
              <a:rPr lang="zh-CN" altLang="en-US" sz="2000" dirty="0">
                <a:latin typeface="+mn-ea"/>
              </a:rPr>
              <a:t>②内墙条形基础沟槽</a:t>
            </a:r>
            <a:r>
              <a:rPr lang="en-US" altLang="zh-CN" sz="2000" dirty="0">
                <a:latin typeface="+mn-ea"/>
              </a:rPr>
              <a:t>,</a:t>
            </a:r>
            <a:r>
              <a:rPr lang="zh-CN" altLang="en-US" sz="2000" dirty="0">
                <a:latin typeface="+mn-ea"/>
              </a:rPr>
              <a:t>按内墙条形基础的垫层</a:t>
            </a:r>
            <a:r>
              <a:rPr lang="en-US" altLang="zh-CN" sz="2000" dirty="0">
                <a:latin typeface="+mn-ea"/>
              </a:rPr>
              <a:t>(</a:t>
            </a:r>
            <a:r>
              <a:rPr lang="zh-CN" altLang="en-US" sz="2000" dirty="0">
                <a:latin typeface="+mn-ea"/>
              </a:rPr>
              <a:t>基础底坪</a:t>
            </a:r>
            <a:r>
              <a:rPr lang="en-US" altLang="zh-CN" sz="2000" dirty="0">
                <a:latin typeface="+mn-ea"/>
              </a:rPr>
              <a:t>)</a:t>
            </a:r>
            <a:r>
              <a:rPr lang="zh-CN" altLang="en-US" sz="2000" dirty="0">
                <a:latin typeface="+mn-ea"/>
              </a:rPr>
              <a:t>净长度计算。</a:t>
            </a:r>
            <a:endParaRPr lang="zh-CN" altLang="en-US" sz="2000" dirty="0">
              <a:latin typeface="+mn-ea"/>
            </a:endParaRPr>
          </a:p>
          <a:p>
            <a:pPr indent="457200">
              <a:lnSpc>
                <a:spcPct val="150000"/>
              </a:lnSpc>
            </a:pPr>
            <a:r>
              <a:rPr lang="zh-CN" altLang="en-US" sz="2000" dirty="0">
                <a:latin typeface="+mn-ea"/>
              </a:rPr>
              <a:t>③框架间墙条形基础沟槽</a:t>
            </a:r>
            <a:r>
              <a:rPr lang="en-US" altLang="zh-CN" sz="2000" dirty="0">
                <a:latin typeface="+mn-ea"/>
              </a:rPr>
              <a:t>,</a:t>
            </a:r>
            <a:r>
              <a:rPr lang="zh-CN" altLang="en-US" sz="2000" dirty="0">
                <a:latin typeface="+mn-ea"/>
              </a:rPr>
              <a:t>按框架间墙条形基础的垫层</a:t>
            </a:r>
            <a:r>
              <a:rPr lang="en-US" altLang="zh-CN" sz="2000" dirty="0">
                <a:latin typeface="+mn-ea"/>
              </a:rPr>
              <a:t>(</a:t>
            </a:r>
            <a:r>
              <a:rPr lang="zh-CN" altLang="en-US" sz="2000" dirty="0">
                <a:latin typeface="+mn-ea"/>
              </a:rPr>
              <a:t>基础底坪</a:t>
            </a:r>
            <a:r>
              <a:rPr lang="en-US" altLang="zh-CN" sz="2000" dirty="0">
                <a:latin typeface="+mn-ea"/>
              </a:rPr>
              <a:t>)</a:t>
            </a:r>
            <a:r>
              <a:rPr lang="zh-CN" altLang="en-US" sz="2000" dirty="0">
                <a:latin typeface="+mn-ea"/>
              </a:rPr>
              <a:t>净长度计算，如图</a:t>
            </a:r>
            <a:r>
              <a:rPr lang="en-US" altLang="zh-CN" sz="2000" dirty="0">
                <a:latin typeface="+mn-ea"/>
              </a:rPr>
              <a:t>1.2.13</a:t>
            </a:r>
            <a:r>
              <a:rPr lang="zh-CN" altLang="en-US" sz="2000" dirty="0">
                <a:latin typeface="+mn-ea"/>
              </a:rPr>
              <a:t>所示。 </a:t>
            </a:r>
            <a:endParaRPr lang="zh-CN" altLang="en-US" sz="2000" dirty="0">
              <a:latin typeface="+mn-ea"/>
            </a:endParaRPr>
          </a:p>
          <a:p>
            <a:pPr indent="457200">
              <a:lnSpc>
                <a:spcPct val="150000"/>
              </a:lnSpc>
            </a:pPr>
            <a:r>
              <a:rPr lang="zh-CN" altLang="en-US" sz="2000" dirty="0">
                <a:latin typeface="+mn-ea"/>
              </a:rPr>
              <a:t>④突出墙面的墙垛的沟槽</a:t>
            </a:r>
            <a:r>
              <a:rPr lang="en-US" altLang="zh-CN" sz="2000" dirty="0">
                <a:latin typeface="+mn-ea"/>
              </a:rPr>
              <a:t>,</a:t>
            </a:r>
            <a:r>
              <a:rPr lang="zh-CN" altLang="en-US" sz="2000" dirty="0">
                <a:latin typeface="+mn-ea"/>
              </a:rPr>
              <a:t>按墙垛突出墙面的中心线长度</a:t>
            </a:r>
            <a:r>
              <a:rPr lang="en-US" altLang="zh-CN" sz="2000" dirty="0">
                <a:latin typeface="+mn-ea"/>
              </a:rPr>
              <a:t>,</a:t>
            </a:r>
            <a:r>
              <a:rPr lang="zh-CN" altLang="en-US" sz="2000" dirty="0">
                <a:latin typeface="+mn-ea"/>
              </a:rPr>
              <a:t>并入相应工程量内计算。</a:t>
            </a:r>
            <a:endParaRPr lang="zh-CN" altLang="en-US" sz="2000" dirty="0">
              <a:latin typeface="+mn-ea"/>
            </a:endParaRPr>
          </a:p>
          <a:p>
            <a:pPr indent="457200">
              <a:lnSpc>
                <a:spcPct val="150000"/>
              </a:lnSpc>
            </a:pPr>
            <a:endParaRPr lang="zh-CN" altLang="en-US" sz="2000" dirty="0">
              <a:latin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G_256"/>
          <p:cNvPicPr/>
          <p:nvPr/>
        </p:nvPicPr>
        <p:blipFill>
          <a:blip r:embed="rId1"/>
          <a:stretch>
            <a:fillRect/>
          </a:stretch>
        </p:blipFill>
        <p:spPr>
          <a:xfrm>
            <a:off x="582491" y="785642"/>
            <a:ext cx="10454703" cy="4237119"/>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7.</a:t>
            </a:r>
            <a:r>
              <a:rPr lang="zh-CN" altLang="en-US" dirty="0">
                <a:latin typeface="+mn-ea"/>
              </a:rPr>
              <a:t>沟槽土石方</a:t>
            </a:r>
            <a:endParaRPr lang="zh-CN" altLang="en-US" dirty="0"/>
          </a:p>
        </p:txBody>
      </p:sp>
      <p:sp>
        <p:nvSpPr>
          <p:cNvPr id="3" name="文本框 2"/>
          <p:cNvSpPr txBox="1"/>
          <p:nvPr/>
        </p:nvSpPr>
        <p:spPr>
          <a:xfrm>
            <a:off x="253402" y="1252523"/>
            <a:ext cx="11814102" cy="2400657"/>
          </a:xfrm>
          <a:prstGeom prst="rect">
            <a:avLst/>
          </a:prstGeom>
          <a:noFill/>
          <a:ln>
            <a:noFill/>
          </a:ln>
        </p:spPr>
        <p:txBody>
          <a:bodyPr wrap="square" rtlCol="0">
            <a:spAutoFit/>
          </a:bodyPr>
          <a:lstStyle/>
          <a:p>
            <a:pPr indent="457200">
              <a:lnSpc>
                <a:spcPct val="150000"/>
              </a:lnSpc>
            </a:pPr>
            <a:r>
              <a:rPr lang="zh-CN" altLang="en-US" sz="2000" dirty="0" smtClean="0">
                <a:latin typeface="+mn-ea"/>
              </a:rPr>
              <a:t>（</a:t>
            </a:r>
            <a:r>
              <a:rPr lang="en-US" altLang="zh-CN" sz="2000" dirty="0">
                <a:latin typeface="+mn-ea"/>
              </a:rPr>
              <a:t>2</a:t>
            </a:r>
            <a:r>
              <a:rPr lang="zh-CN" altLang="en-US" sz="2000" dirty="0">
                <a:latin typeface="+mn-ea"/>
              </a:rPr>
              <a:t>）管道的沟槽长度</a:t>
            </a:r>
            <a:r>
              <a:rPr lang="en-US" altLang="zh-CN" sz="2000" dirty="0">
                <a:latin typeface="+mn-ea"/>
              </a:rPr>
              <a:t>,</a:t>
            </a:r>
            <a:r>
              <a:rPr lang="zh-CN" altLang="en-US" sz="2000" dirty="0">
                <a:latin typeface="+mn-ea"/>
              </a:rPr>
              <a:t>按设计规定计算；设计无规定时</a:t>
            </a:r>
            <a:r>
              <a:rPr lang="en-US" altLang="zh-CN" sz="2000" dirty="0">
                <a:latin typeface="+mn-ea"/>
              </a:rPr>
              <a:t>,</a:t>
            </a:r>
            <a:r>
              <a:rPr lang="zh-CN" altLang="en-US" sz="2000" dirty="0">
                <a:latin typeface="+mn-ea"/>
              </a:rPr>
              <a:t>以设计图示管道垫层</a:t>
            </a:r>
            <a:r>
              <a:rPr lang="en-US" altLang="zh-CN" sz="2000" dirty="0">
                <a:latin typeface="+mn-ea"/>
              </a:rPr>
              <a:t>(</a:t>
            </a:r>
            <a:r>
              <a:rPr lang="zh-CN" altLang="en-US" sz="2000" dirty="0">
                <a:latin typeface="+mn-ea"/>
              </a:rPr>
              <a:t>无垫层时</a:t>
            </a:r>
            <a:r>
              <a:rPr lang="en-US" altLang="zh-CN" sz="2000" dirty="0">
                <a:latin typeface="+mn-ea"/>
              </a:rPr>
              <a:t>,</a:t>
            </a:r>
            <a:r>
              <a:rPr lang="zh-CN" altLang="en-US" sz="2000" dirty="0">
                <a:latin typeface="+mn-ea"/>
              </a:rPr>
              <a:t>按管道</a:t>
            </a:r>
            <a:r>
              <a:rPr lang="en-US" altLang="zh-CN" sz="2000" dirty="0">
                <a:latin typeface="+mn-ea"/>
              </a:rPr>
              <a:t>)</a:t>
            </a:r>
            <a:r>
              <a:rPr lang="zh-CN" altLang="en-US" sz="2000" dirty="0">
                <a:latin typeface="+mn-ea"/>
              </a:rPr>
              <a:t>中心线长度</a:t>
            </a:r>
            <a:r>
              <a:rPr lang="en-US" altLang="zh-CN" sz="2000" dirty="0">
                <a:latin typeface="+mn-ea"/>
              </a:rPr>
              <a:t>(</a:t>
            </a:r>
            <a:r>
              <a:rPr lang="zh-CN" altLang="en-US" sz="2000" dirty="0">
                <a:latin typeface="+mn-ea"/>
              </a:rPr>
              <a:t>不扣除下口直径或边长≤</a:t>
            </a:r>
            <a:r>
              <a:rPr lang="en-US" altLang="zh-CN" sz="2000" dirty="0">
                <a:latin typeface="+mn-ea"/>
              </a:rPr>
              <a:t>1.5m</a:t>
            </a:r>
            <a:r>
              <a:rPr lang="zh-CN" altLang="en-US" sz="2000" dirty="0">
                <a:latin typeface="+mn-ea"/>
              </a:rPr>
              <a:t>的井池</a:t>
            </a:r>
            <a:r>
              <a:rPr lang="en-US" altLang="zh-CN" sz="2000" dirty="0">
                <a:latin typeface="+mn-ea"/>
              </a:rPr>
              <a:t>)</a:t>
            </a:r>
            <a:r>
              <a:rPr lang="zh-CN" altLang="en-US" sz="2000" dirty="0">
                <a:latin typeface="+mn-ea"/>
              </a:rPr>
              <a:t>计算。下口直径或边长＞</a:t>
            </a:r>
            <a:r>
              <a:rPr lang="en-US" altLang="zh-CN" sz="2000" dirty="0">
                <a:latin typeface="+mn-ea"/>
              </a:rPr>
              <a:t>1.5m</a:t>
            </a:r>
            <a:r>
              <a:rPr lang="zh-CN" altLang="en-US" sz="2000" dirty="0">
                <a:latin typeface="+mn-ea"/>
              </a:rPr>
              <a:t>的井池的土石方</a:t>
            </a:r>
            <a:r>
              <a:rPr lang="en-US" altLang="zh-CN" sz="2000" dirty="0">
                <a:latin typeface="+mn-ea"/>
              </a:rPr>
              <a:t>,</a:t>
            </a:r>
            <a:r>
              <a:rPr lang="zh-CN" altLang="en-US" sz="2000" dirty="0">
                <a:latin typeface="+mn-ea"/>
              </a:rPr>
              <a:t>另按地坑的相应规定计算。</a:t>
            </a:r>
            <a:endParaRPr lang="zh-CN" altLang="en-US" sz="2000" dirty="0">
              <a:latin typeface="+mn-ea"/>
            </a:endParaRPr>
          </a:p>
          <a:p>
            <a:pPr indent="457200">
              <a:lnSpc>
                <a:spcPct val="150000"/>
              </a:lnSpc>
            </a:pPr>
            <a:r>
              <a:rPr lang="zh-CN" altLang="en-US" sz="2000" dirty="0">
                <a:latin typeface="+mn-ea"/>
              </a:rPr>
              <a:t>（</a:t>
            </a:r>
            <a:r>
              <a:rPr lang="en-US" altLang="zh-CN" sz="2000" dirty="0">
                <a:latin typeface="+mn-ea"/>
              </a:rPr>
              <a:t>3</a:t>
            </a:r>
            <a:r>
              <a:rPr lang="zh-CN" altLang="en-US" sz="2000" dirty="0">
                <a:latin typeface="+mn-ea"/>
              </a:rPr>
              <a:t>）沟槽的断面面积</a:t>
            </a:r>
            <a:r>
              <a:rPr lang="en-US" altLang="zh-CN" sz="2000" dirty="0">
                <a:latin typeface="+mn-ea"/>
              </a:rPr>
              <a:t>,</a:t>
            </a:r>
            <a:r>
              <a:rPr lang="zh-CN" altLang="en-US" sz="2000" dirty="0">
                <a:latin typeface="+mn-ea"/>
              </a:rPr>
              <a:t>应包括工作面、土方放坡或石方允许超挖量的面积。</a:t>
            </a:r>
            <a:endParaRPr lang="zh-CN" altLang="en-US" sz="2000" dirty="0">
              <a:latin typeface="+mn-ea"/>
            </a:endParaRPr>
          </a:p>
          <a:p>
            <a:pPr indent="457200">
              <a:lnSpc>
                <a:spcPct val="150000"/>
              </a:lnSpc>
            </a:pPr>
            <a:endParaRPr lang="zh-CN" altLang="en-US" sz="2000" dirty="0">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7.</a:t>
            </a:r>
            <a:r>
              <a:rPr lang="zh-CN" altLang="en-US" dirty="0">
                <a:latin typeface="+mn-ea"/>
              </a:rPr>
              <a:t>沟槽土石方</a:t>
            </a:r>
            <a:endParaRPr lang="zh-CN" altLang="en-US" dirty="0"/>
          </a:p>
        </p:txBody>
      </p:sp>
      <p:sp>
        <p:nvSpPr>
          <p:cNvPr id="3" name="文本框 2"/>
          <p:cNvSpPr txBox="1"/>
          <p:nvPr/>
        </p:nvSpPr>
        <p:spPr>
          <a:xfrm>
            <a:off x="399479" y="1033582"/>
            <a:ext cx="11814102" cy="481863"/>
          </a:xfrm>
          <a:prstGeom prst="rect">
            <a:avLst/>
          </a:prstGeom>
          <a:noFill/>
          <a:ln>
            <a:noFill/>
          </a:ln>
        </p:spPr>
        <p:txBody>
          <a:bodyPr wrap="square" rtlCol="0">
            <a:spAutoFit/>
          </a:bodyPr>
          <a:lstStyle/>
          <a:p>
            <a:pPr indent="457200">
              <a:lnSpc>
                <a:spcPct val="150000"/>
              </a:lnSpc>
            </a:pPr>
            <a:r>
              <a:rPr lang="zh-CN" altLang="en-US" sz="2000" b="1" dirty="0">
                <a:solidFill>
                  <a:srgbClr val="009999"/>
                </a:solidFill>
                <a:latin typeface="+mn-ea"/>
              </a:rPr>
              <a:t>等坡沟槽土方体积的计算公式</a:t>
            </a:r>
            <a:endParaRPr lang="zh-CN" altLang="en-US" sz="2000" b="1" dirty="0">
              <a:solidFill>
                <a:srgbClr val="009999"/>
              </a:solidFill>
              <a:latin typeface="+mn-ea"/>
            </a:endParaRPr>
          </a:p>
        </p:txBody>
      </p:sp>
      <p:pic>
        <p:nvPicPr>
          <p:cNvPr id="4" name="图片 3" descr="IMG_256"/>
          <p:cNvPicPr/>
          <p:nvPr/>
        </p:nvPicPr>
        <p:blipFill>
          <a:blip r:embed="rId1">
            <a:lum contrast="42000"/>
          </a:blip>
          <a:stretch>
            <a:fillRect/>
          </a:stretch>
        </p:blipFill>
        <p:spPr>
          <a:xfrm>
            <a:off x="6790783" y="1771413"/>
            <a:ext cx="5220914" cy="3251348"/>
          </a:xfrm>
          <a:prstGeom prst="rect">
            <a:avLst/>
          </a:prstGeom>
          <a:noFill/>
          <a:ln w="9525">
            <a:noFill/>
          </a:ln>
        </p:spPr>
      </p:pic>
      <p:sp>
        <p:nvSpPr>
          <p:cNvPr id="5" name="文本框 4"/>
          <p:cNvSpPr txBox="1"/>
          <p:nvPr/>
        </p:nvSpPr>
        <p:spPr>
          <a:xfrm>
            <a:off x="0" y="1459667"/>
            <a:ext cx="6790782" cy="5170646"/>
          </a:xfrm>
          <a:prstGeom prst="rect">
            <a:avLst/>
          </a:prstGeom>
          <a:noFill/>
          <a:ln>
            <a:noFill/>
          </a:ln>
        </p:spPr>
        <p:txBody>
          <a:bodyPr wrap="square" rtlCol="0">
            <a:spAutoFit/>
          </a:bodyPr>
          <a:lstStyle/>
          <a:p>
            <a:pPr indent="457200">
              <a:lnSpc>
                <a:spcPct val="150000"/>
              </a:lnSpc>
            </a:pPr>
            <a:r>
              <a:rPr lang="zh-CN" altLang="en-US" sz="2000" dirty="0">
                <a:latin typeface="+mn-ea"/>
              </a:rPr>
              <a:t>图中</a:t>
            </a:r>
            <a:r>
              <a:rPr lang="zh-CN" altLang="en-US" sz="2000" dirty="0" smtClean="0">
                <a:latin typeface="+mn-ea"/>
              </a:rPr>
              <a:t>：</a:t>
            </a:r>
            <a:endParaRPr lang="en-US" altLang="zh-CN" sz="2000" dirty="0" smtClean="0">
              <a:latin typeface="+mn-ea"/>
            </a:endParaRPr>
          </a:p>
          <a:p>
            <a:pPr indent="457200">
              <a:lnSpc>
                <a:spcPct val="150000"/>
              </a:lnSpc>
            </a:pPr>
            <a:r>
              <a:rPr lang="en-US" altLang="zh-CN" sz="2000" dirty="0" smtClean="0">
                <a:latin typeface="+mn-ea"/>
              </a:rPr>
              <a:t>B</a:t>
            </a:r>
            <a:r>
              <a:rPr lang="en-US" altLang="zh-CN" sz="2000" dirty="0">
                <a:latin typeface="+mn-ea"/>
              </a:rPr>
              <a:t>—</a:t>
            </a:r>
            <a:r>
              <a:rPr lang="zh-CN" altLang="en-US" sz="2000" dirty="0">
                <a:latin typeface="+mn-ea"/>
              </a:rPr>
              <a:t>设计图示条形基础（含垫层）的宽度（ｍ）</a:t>
            </a:r>
            <a:r>
              <a:rPr lang="zh-CN" altLang="en-US" sz="2000" dirty="0" smtClean="0">
                <a:latin typeface="+mn-ea"/>
              </a:rPr>
              <a:t>；</a:t>
            </a:r>
            <a:endParaRPr lang="en-US" altLang="zh-CN" sz="2000" dirty="0" smtClean="0">
              <a:latin typeface="+mn-ea"/>
            </a:endParaRPr>
          </a:p>
          <a:p>
            <a:pPr indent="457200">
              <a:lnSpc>
                <a:spcPct val="150000"/>
              </a:lnSpc>
            </a:pPr>
            <a:r>
              <a:rPr lang="en-US" altLang="zh-CN" sz="2000" dirty="0" smtClean="0">
                <a:latin typeface="+mn-ea"/>
              </a:rPr>
              <a:t>C</a:t>
            </a:r>
            <a:r>
              <a:rPr lang="en-US" altLang="zh-CN" sz="2000" dirty="0">
                <a:latin typeface="+mn-ea"/>
              </a:rPr>
              <a:t>—</a:t>
            </a:r>
            <a:r>
              <a:rPr lang="zh-CN" altLang="en-US" sz="2000" dirty="0">
                <a:latin typeface="+mn-ea"/>
              </a:rPr>
              <a:t>基础（含垫层）工作面宽度（ｍ）</a:t>
            </a:r>
            <a:r>
              <a:rPr lang="zh-CN" altLang="en-US" sz="2000" dirty="0" smtClean="0">
                <a:latin typeface="+mn-ea"/>
              </a:rPr>
              <a:t>；</a:t>
            </a:r>
            <a:endParaRPr lang="en-US" altLang="zh-CN" sz="2000" dirty="0" smtClean="0">
              <a:latin typeface="+mn-ea"/>
            </a:endParaRPr>
          </a:p>
          <a:p>
            <a:pPr indent="457200">
              <a:lnSpc>
                <a:spcPct val="150000"/>
              </a:lnSpc>
            </a:pPr>
            <a:r>
              <a:rPr lang="en-US" altLang="zh-CN" sz="2000" dirty="0" smtClean="0">
                <a:latin typeface="+mn-ea"/>
              </a:rPr>
              <a:t>H</a:t>
            </a:r>
            <a:r>
              <a:rPr lang="en-US" altLang="zh-CN" sz="2000" dirty="0">
                <a:latin typeface="+mn-ea"/>
              </a:rPr>
              <a:t>—</a:t>
            </a:r>
            <a:r>
              <a:rPr lang="zh-CN" altLang="en-US" sz="2000" dirty="0">
                <a:latin typeface="+mn-ea"/>
              </a:rPr>
              <a:t>沟槽开挖深度（ｍ）</a:t>
            </a:r>
            <a:r>
              <a:rPr lang="zh-CN" altLang="en-US" sz="2000" dirty="0" smtClean="0">
                <a:latin typeface="+mn-ea"/>
              </a:rPr>
              <a:t>；</a:t>
            </a:r>
            <a:endParaRPr lang="en-US" altLang="zh-CN" sz="2000" dirty="0" smtClean="0">
              <a:latin typeface="+mn-ea"/>
            </a:endParaRPr>
          </a:p>
          <a:p>
            <a:pPr indent="457200">
              <a:lnSpc>
                <a:spcPct val="150000"/>
              </a:lnSpc>
            </a:pPr>
            <a:r>
              <a:rPr lang="en-US" altLang="zh-CN" sz="2000" dirty="0" smtClean="0">
                <a:latin typeface="+mn-ea"/>
              </a:rPr>
              <a:t>L</a:t>
            </a:r>
            <a:r>
              <a:rPr lang="en-US" altLang="zh-CN" sz="2000" dirty="0">
                <a:latin typeface="+mn-ea"/>
              </a:rPr>
              <a:t>—</a:t>
            </a:r>
            <a:r>
              <a:rPr lang="zh-CN" altLang="en-US" sz="2000" dirty="0">
                <a:latin typeface="+mn-ea"/>
              </a:rPr>
              <a:t>沟槽长度（ｍ）</a:t>
            </a:r>
            <a:r>
              <a:rPr lang="zh-CN" altLang="en-US" sz="2000" dirty="0" smtClean="0">
                <a:latin typeface="+mn-ea"/>
              </a:rPr>
              <a:t>；</a:t>
            </a:r>
            <a:endParaRPr lang="en-US" altLang="zh-CN" sz="2000" dirty="0" smtClean="0">
              <a:latin typeface="+mn-ea"/>
            </a:endParaRPr>
          </a:p>
          <a:p>
            <a:pPr indent="457200">
              <a:lnSpc>
                <a:spcPct val="150000"/>
              </a:lnSpc>
            </a:pPr>
            <a:r>
              <a:rPr lang="en-US" altLang="zh-CN" sz="2000" dirty="0" smtClean="0">
                <a:latin typeface="+mn-ea"/>
              </a:rPr>
              <a:t>K</a:t>
            </a:r>
            <a:r>
              <a:rPr lang="en-US" altLang="zh-CN" sz="2000" dirty="0">
                <a:latin typeface="+mn-ea"/>
              </a:rPr>
              <a:t>—</a:t>
            </a:r>
            <a:r>
              <a:rPr lang="zh-CN" altLang="en-US" sz="2000" dirty="0">
                <a:latin typeface="+mn-ea"/>
              </a:rPr>
              <a:t>土方综合放坡系数（等坡）</a:t>
            </a:r>
            <a:r>
              <a:rPr lang="zh-CN" altLang="en-US" sz="2000" dirty="0" smtClean="0">
                <a:latin typeface="+mn-ea"/>
              </a:rPr>
              <a:t>；</a:t>
            </a:r>
            <a:endParaRPr lang="en-US" altLang="zh-CN" sz="2000" dirty="0" smtClean="0">
              <a:latin typeface="+mn-ea"/>
            </a:endParaRPr>
          </a:p>
          <a:p>
            <a:pPr indent="457200">
              <a:lnSpc>
                <a:spcPct val="150000"/>
              </a:lnSpc>
            </a:pPr>
            <a:r>
              <a:rPr lang="en-US" altLang="zh-CN" sz="2000" dirty="0" smtClean="0">
                <a:latin typeface="+mn-ea"/>
              </a:rPr>
              <a:t>V</a:t>
            </a:r>
            <a:r>
              <a:rPr lang="en-US" altLang="zh-CN" sz="2000" dirty="0">
                <a:latin typeface="+mn-ea"/>
              </a:rPr>
              <a:t>—</a:t>
            </a:r>
            <a:r>
              <a:rPr lang="zh-CN" altLang="en-US" sz="2000" dirty="0">
                <a:latin typeface="+mn-ea"/>
              </a:rPr>
              <a:t>沟槽土方体积（ｍ</a:t>
            </a:r>
            <a:r>
              <a:rPr lang="en-US" altLang="zh-CN" sz="2000" dirty="0">
                <a:latin typeface="+mn-ea"/>
              </a:rPr>
              <a:t>3</a:t>
            </a:r>
            <a:r>
              <a:rPr lang="zh-CN" altLang="en-US" sz="2000" dirty="0">
                <a:latin typeface="+mn-ea"/>
              </a:rPr>
              <a:t>）</a:t>
            </a:r>
            <a:endParaRPr lang="zh-CN" altLang="en-US" sz="2000" dirty="0">
              <a:latin typeface="+mn-ea"/>
            </a:endParaRPr>
          </a:p>
          <a:p>
            <a:pPr indent="457200">
              <a:lnSpc>
                <a:spcPct val="150000"/>
              </a:lnSpc>
            </a:pPr>
            <a:r>
              <a:rPr lang="zh-CN" altLang="en-US" sz="2000" dirty="0">
                <a:latin typeface="+mn-ea"/>
              </a:rPr>
              <a:t>则：</a:t>
            </a:r>
            <a:r>
              <a:rPr lang="en-US" altLang="zh-CN" sz="2000" dirty="0">
                <a:latin typeface="+mn-ea"/>
              </a:rPr>
              <a:t>V =</a:t>
            </a:r>
            <a:r>
              <a:rPr lang="zh-CN" altLang="en-US" sz="2000" dirty="0">
                <a:latin typeface="+mn-ea"/>
              </a:rPr>
              <a:t>（</a:t>
            </a:r>
            <a:r>
              <a:rPr lang="en-US" altLang="zh-CN" sz="2000" dirty="0">
                <a:latin typeface="+mn-ea"/>
              </a:rPr>
              <a:t>B + 2C + KH</a:t>
            </a:r>
            <a:r>
              <a:rPr lang="zh-CN" altLang="en-US" sz="2000" dirty="0">
                <a:latin typeface="+mn-ea"/>
              </a:rPr>
              <a:t>）</a:t>
            </a:r>
            <a:r>
              <a:rPr lang="en-US" altLang="zh-CN" sz="2000" dirty="0">
                <a:latin typeface="+mn-ea"/>
              </a:rPr>
              <a:t>H L</a:t>
            </a:r>
            <a:endParaRPr lang="en-US" altLang="zh-CN" sz="2000" dirty="0">
              <a:latin typeface="+mn-ea"/>
            </a:endParaRPr>
          </a:p>
          <a:p>
            <a:pPr indent="457200">
              <a:lnSpc>
                <a:spcPct val="150000"/>
              </a:lnSpc>
            </a:pPr>
            <a:r>
              <a:rPr lang="zh-CN" altLang="en-US" sz="2000" dirty="0">
                <a:latin typeface="+mn-ea"/>
              </a:rPr>
              <a:t>显然，</a:t>
            </a:r>
            <a:r>
              <a:rPr lang="en-US" altLang="zh-CN" sz="2000" dirty="0">
                <a:latin typeface="+mn-ea"/>
              </a:rPr>
              <a:t>S =</a:t>
            </a:r>
            <a:r>
              <a:rPr lang="zh-CN" altLang="en-US" sz="2000" dirty="0">
                <a:latin typeface="+mn-ea"/>
              </a:rPr>
              <a:t>（</a:t>
            </a:r>
            <a:r>
              <a:rPr lang="en-US" altLang="zh-CN" sz="2000" dirty="0">
                <a:latin typeface="+mn-ea"/>
              </a:rPr>
              <a:t>B + 2C + KH</a:t>
            </a:r>
            <a:r>
              <a:rPr lang="zh-CN" altLang="en-US" sz="2000" dirty="0">
                <a:latin typeface="+mn-ea"/>
              </a:rPr>
              <a:t>）</a:t>
            </a:r>
            <a:r>
              <a:rPr lang="en-US" altLang="zh-CN" sz="2000" dirty="0">
                <a:latin typeface="+mn-ea"/>
              </a:rPr>
              <a:t>H </a:t>
            </a:r>
            <a:r>
              <a:rPr lang="zh-CN" altLang="en-US" sz="2000" dirty="0">
                <a:latin typeface="+mn-ea"/>
              </a:rPr>
              <a:t>，是等坡沟槽梯形断面的断面面积</a:t>
            </a:r>
            <a:endParaRPr lang="zh-CN" altLang="en-US" sz="2000" dirty="0">
              <a:latin typeface="+mn-ea"/>
            </a:endParaRPr>
          </a:p>
          <a:p>
            <a:pPr indent="457200">
              <a:lnSpc>
                <a:spcPct val="150000"/>
              </a:lnSpc>
            </a:pPr>
            <a:endParaRPr lang="zh-CN" altLang="en-US" sz="2000" dirty="0">
              <a:latin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0456" y="244699"/>
            <a:ext cx="4838573" cy="461665"/>
          </a:xfrm>
          <a:prstGeom prst="rect">
            <a:avLst/>
          </a:prstGeom>
          <a:noFill/>
        </p:spPr>
        <p:txBody>
          <a:bodyPr wrap="square" rtlCol="0">
            <a:spAutoFit/>
          </a:bodyPr>
          <a:lstStyle/>
          <a:p>
            <a:r>
              <a:rPr lang="en-US" altLang="zh-CN" sz="2400" b="1" dirty="0">
                <a:solidFill>
                  <a:schemeClr val="bg1"/>
                </a:solidFill>
                <a:latin typeface="黑体" panose="02010609060101010101" pitchFamily="49" charset="-122"/>
                <a:ea typeface="黑体" panose="02010609060101010101" pitchFamily="49" charset="-122"/>
              </a:rPr>
              <a:t>1.2.2 </a:t>
            </a:r>
            <a:r>
              <a:rPr lang="zh-CN" altLang="en-US" sz="2400" b="1" dirty="0">
                <a:solidFill>
                  <a:schemeClr val="bg1"/>
                </a:solidFill>
                <a:latin typeface="黑体" panose="02010609060101010101" pitchFamily="49" charset="-122"/>
                <a:ea typeface="黑体" panose="02010609060101010101" pitchFamily="49" charset="-122"/>
              </a:rPr>
              <a:t>土石方工程工程量计算规则</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4" name="文本框 3"/>
          <p:cNvSpPr txBox="1"/>
          <p:nvPr/>
        </p:nvSpPr>
        <p:spPr>
          <a:xfrm>
            <a:off x="270456" y="1075284"/>
            <a:ext cx="11030857" cy="1477328"/>
          </a:xfrm>
          <a:prstGeom prst="rect">
            <a:avLst/>
          </a:prstGeom>
          <a:noFill/>
          <a:ln>
            <a:noFill/>
          </a:ln>
        </p:spPr>
        <p:txBody>
          <a:bodyPr wrap="square" rtlCol="0">
            <a:spAutoFit/>
          </a:bodyPr>
          <a:lstStyle/>
          <a:p>
            <a:pPr indent="457200">
              <a:lnSpc>
                <a:spcPct val="150000"/>
              </a:lnSpc>
            </a:pPr>
            <a:r>
              <a:rPr lang="zh-CN" altLang="en-US" sz="2000" b="1" dirty="0">
                <a:latin typeface="+mn-ea"/>
              </a:rPr>
              <a:t> </a:t>
            </a:r>
            <a:r>
              <a:rPr lang="en-US" altLang="zh-CN" sz="2000" b="1" dirty="0">
                <a:latin typeface="+mn-ea"/>
              </a:rPr>
              <a:t>1</a:t>
            </a:r>
            <a:r>
              <a:rPr lang="en-US" altLang="zh-CN" sz="2000" b="1" dirty="0" smtClean="0">
                <a:latin typeface="+mn-ea"/>
              </a:rPr>
              <a:t>.</a:t>
            </a:r>
            <a:r>
              <a:rPr lang="zh-CN" altLang="en-US" sz="2000" b="1" dirty="0">
                <a:latin typeface="+mn-ea"/>
              </a:rPr>
              <a:t>土石方</a:t>
            </a:r>
            <a:r>
              <a:rPr lang="zh-CN" altLang="en-US" sz="2000" b="1" dirty="0" smtClean="0">
                <a:latin typeface="+mn-ea"/>
              </a:rPr>
              <a:t>体积换算：</a:t>
            </a:r>
            <a:endParaRPr lang="en-US" altLang="zh-CN" sz="2000" b="1" dirty="0" smtClean="0">
              <a:latin typeface="+mn-ea"/>
            </a:endParaRPr>
          </a:p>
          <a:p>
            <a:r>
              <a:rPr lang="zh-CN" altLang="en-US" sz="2000" dirty="0" smtClean="0">
                <a:latin typeface="+mn-ea"/>
              </a:rPr>
              <a:t>    土石方</a:t>
            </a:r>
            <a:r>
              <a:rPr lang="zh-CN" altLang="en-US" sz="2000" dirty="0">
                <a:latin typeface="+mn-ea"/>
              </a:rPr>
              <a:t>开挖、运输，均按开挖前的天然密实体积计算。土方回填，按回填后的竣工体积计算。不同状态的土石方体积，按表</a:t>
            </a:r>
            <a:r>
              <a:rPr lang="en-US" altLang="zh-CN" sz="2000" dirty="0">
                <a:latin typeface="+mn-ea"/>
              </a:rPr>
              <a:t>1.2-5</a:t>
            </a:r>
            <a:r>
              <a:rPr lang="zh-CN" altLang="en-US" sz="2000" dirty="0">
                <a:latin typeface="+mn-ea"/>
              </a:rPr>
              <a:t>规定换算。</a:t>
            </a:r>
            <a:endParaRPr lang="en-US" altLang="zh-CN" sz="2000" dirty="0" smtClean="0">
              <a:latin typeface="+mn-ea"/>
            </a:endParaRPr>
          </a:p>
          <a:p>
            <a:endParaRPr lang="zh-CN" altLang="en-US" sz="2000" dirty="0">
              <a:latin typeface="+mn-ea"/>
            </a:endParaRPr>
          </a:p>
        </p:txBody>
      </p:sp>
      <p:pic>
        <p:nvPicPr>
          <p:cNvPr id="3" name="图片 2"/>
          <p:cNvPicPr>
            <a:picLocks noChangeAspect="1"/>
          </p:cNvPicPr>
          <p:nvPr/>
        </p:nvPicPr>
        <p:blipFill>
          <a:blip r:embed="rId1"/>
          <a:stretch>
            <a:fillRect/>
          </a:stretch>
        </p:blipFill>
        <p:spPr>
          <a:xfrm>
            <a:off x="862762" y="2295560"/>
            <a:ext cx="8892923" cy="362872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8.</a:t>
            </a:r>
            <a:r>
              <a:rPr lang="zh-CN" altLang="en-US" dirty="0">
                <a:latin typeface="+mn-ea"/>
              </a:rPr>
              <a:t>地坑土石方</a:t>
            </a:r>
            <a:endParaRPr lang="zh-CN" altLang="en-US" dirty="0"/>
          </a:p>
        </p:txBody>
      </p:sp>
      <p:sp>
        <p:nvSpPr>
          <p:cNvPr id="3" name="文本框 2"/>
          <p:cNvSpPr txBox="1"/>
          <p:nvPr/>
        </p:nvSpPr>
        <p:spPr>
          <a:xfrm>
            <a:off x="253401" y="1020294"/>
            <a:ext cx="11749912" cy="943528"/>
          </a:xfrm>
          <a:prstGeom prst="rect">
            <a:avLst/>
          </a:prstGeom>
          <a:noFill/>
          <a:ln>
            <a:noFill/>
          </a:ln>
        </p:spPr>
        <p:txBody>
          <a:bodyPr wrap="square" rtlCol="0">
            <a:spAutoFit/>
          </a:bodyPr>
          <a:lstStyle/>
          <a:p>
            <a:pPr indent="457200">
              <a:lnSpc>
                <a:spcPct val="150000"/>
              </a:lnSpc>
            </a:pPr>
            <a:r>
              <a:rPr lang="zh-CN" altLang="en-US" sz="2000" dirty="0">
                <a:latin typeface="+mn-ea"/>
              </a:rPr>
              <a:t>按设计图示基础</a:t>
            </a:r>
            <a:r>
              <a:rPr lang="en-US" altLang="zh-CN" sz="2000" dirty="0">
                <a:latin typeface="+mn-ea"/>
              </a:rPr>
              <a:t>(</a:t>
            </a:r>
            <a:r>
              <a:rPr lang="zh-CN" altLang="en-US" sz="2000" dirty="0">
                <a:latin typeface="+mn-ea"/>
              </a:rPr>
              <a:t>含垫层</a:t>
            </a:r>
            <a:r>
              <a:rPr lang="en-US" altLang="zh-CN" sz="2000" dirty="0">
                <a:latin typeface="+mn-ea"/>
              </a:rPr>
              <a:t>)</a:t>
            </a:r>
            <a:r>
              <a:rPr lang="zh-CN" altLang="en-US" sz="2000" dirty="0">
                <a:latin typeface="+mn-ea"/>
              </a:rPr>
              <a:t>尺寸</a:t>
            </a:r>
            <a:r>
              <a:rPr lang="en-US" altLang="zh-CN" sz="2000" dirty="0">
                <a:latin typeface="+mn-ea"/>
              </a:rPr>
              <a:t>,</a:t>
            </a:r>
            <a:r>
              <a:rPr lang="zh-CN" altLang="en-US" sz="2000" dirty="0">
                <a:latin typeface="+mn-ea"/>
              </a:rPr>
              <a:t>另加工作面宽度、土方放坡宽度或石方允许超挖量乘以开挖深度，以体积计算，如图</a:t>
            </a:r>
            <a:r>
              <a:rPr lang="en-US" altLang="zh-CN" sz="2000" dirty="0">
                <a:latin typeface="+mn-ea"/>
              </a:rPr>
              <a:t>1.2.15</a:t>
            </a:r>
            <a:r>
              <a:rPr lang="zh-CN" altLang="en-US" sz="2000" dirty="0">
                <a:latin typeface="+mn-ea"/>
              </a:rPr>
              <a:t>所示。</a:t>
            </a:r>
            <a:endParaRPr lang="zh-CN" altLang="en-US" sz="2000" dirty="0">
              <a:latin typeface="+mn-ea"/>
            </a:endParaRPr>
          </a:p>
        </p:txBody>
      </p:sp>
      <p:pic>
        <p:nvPicPr>
          <p:cNvPr id="4" name="图片 3"/>
          <p:cNvPicPr/>
          <p:nvPr/>
        </p:nvPicPr>
        <p:blipFill>
          <a:blip r:embed="rId1"/>
          <a:stretch>
            <a:fillRect/>
          </a:stretch>
        </p:blipFill>
        <p:spPr>
          <a:xfrm>
            <a:off x="967321" y="2360046"/>
            <a:ext cx="4145771" cy="2447424"/>
          </a:xfrm>
          <a:prstGeom prst="rect">
            <a:avLst/>
          </a:prstGeom>
          <a:noFill/>
          <a:ln w="9525">
            <a:noFill/>
          </a:ln>
        </p:spPr>
      </p:pic>
      <p:pic>
        <p:nvPicPr>
          <p:cNvPr id="5" name="图片 4"/>
          <p:cNvPicPr/>
          <p:nvPr/>
        </p:nvPicPr>
        <p:blipFill>
          <a:blip r:embed="rId2"/>
          <a:stretch>
            <a:fillRect/>
          </a:stretch>
        </p:blipFill>
        <p:spPr>
          <a:xfrm>
            <a:off x="5518380" y="2095327"/>
            <a:ext cx="4878616" cy="2976862"/>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8.</a:t>
            </a:r>
            <a:r>
              <a:rPr lang="zh-CN" altLang="en-US" dirty="0">
                <a:latin typeface="+mn-ea"/>
              </a:rPr>
              <a:t>地坑土石方</a:t>
            </a:r>
            <a:endParaRPr lang="zh-CN" altLang="en-US" dirty="0"/>
          </a:p>
        </p:txBody>
      </p:sp>
      <p:sp>
        <p:nvSpPr>
          <p:cNvPr id="3" name="文本框 2"/>
          <p:cNvSpPr txBox="1"/>
          <p:nvPr/>
        </p:nvSpPr>
        <p:spPr>
          <a:xfrm>
            <a:off x="253401" y="1020294"/>
            <a:ext cx="11749912" cy="481863"/>
          </a:xfrm>
          <a:prstGeom prst="rect">
            <a:avLst/>
          </a:prstGeom>
          <a:noFill/>
          <a:ln>
            <a:noFill/>
          </a:ln>
        </p:spPr>
        <p:txBody>
          <a:bodyPr wrap="square" rtlCol="0">
            <a:spAutoFit/>
          </a:bodyPr>
          <a:lstStyle/>
          <a:p>
            <a:pPr indent="457200">
              <a:lnSpc>
                <a:spcPct val="150000"/>
              </a:lnSpc>
            </a:pPr>
            <a:r>
              <a:rPr lang="zh-CN" altLang="en-US" sz="2000" dirty="0">
                <a:latin typeface="+mn-ea"/>
              </a:rPr>
              <a:t>（</a:t>
            </a:r>
            <a:r>
              <a:rPr lang="en-US" altLang="zh-CN" sz="2000" dirty="0">
                <a:latin typeface="+mn-ea"/>
              </a:rPr>
              <a:t>1</a:t>
            </a:r>
            <a:r>
              <a:rPr lang="zh-CN" altLang="en-US" sz="2000" dirty="0">
                <a:latin typeface="+mn-ea"/>
              </a:rPr>
              <a:t>）矩形等坡地坑土方体积可用下面最直观、最简单的公式计算：</a:t>
            </a:r>
            <a:endParaRPr lang="zh-CN" altLang="en-US" sz="2000" dirty="0">
              <a:latin typeface="+mn-ea"/>
            </a:endParaRPr>
          </a:p>
        </p:txBody>
      </p:sp>
      <p:pic>
        <p:nvPicPr>
          <p:cNvPr id="5" name="图片 4"/>
          <p:cNvPicPr/>
          <p:nvPr/>
        </p:nvPicPr>
        <p:blipFill>
          <a:blip r:embed="rId1"/>
          <a:stretch>
            <a:fillRect/>
          </a:stretch>
        </p:blipFill>
        <p:spPr>
          <a:xfrm>
            <a:off x="7313384" y="2082449"/>
            <a:ext cx="4878616" cy="2976862"/>
          </a:xfrm>
          <a:prstGeom prst="rect">
            <a:avLst/>
          </a:prstGeom>
          <a:noFill/>
          <a:ln w="9525">
            <a:noFill/>
          </a:ln>
        </p:spPr>
      </p:pic>
      <p:sp>
        <p:nvSpPr>
          <p:cNvPr id="6" name="文本框 5"/>
          <p:cNvSpPr txBox="1"/>
          <p:nvPr/>
        </p:nvSpPr>
        <p:spPr>
          <a:xfrm>
            <a:off x="122466" y="1631887"/>
            <a:ext cx="7450312" cy="3877985"/>
          </a:xfrm>
          <a:prstGeom prst="rect">
            <a:avLst/>
          </a:prstGeom>
          <a:noFill/>
          <a:ln>
            <a:noFill/>
          </a:ln>
        </p:spPr>
        <p:txBody>
          <a:bodyPr wrap="square" rtlCol="0">
            <a:spAutoFit/>
          </a:bodyPr>
          <a:lstStyle/>
          <a:p>
            <a:pPr indent="457200">
              <a:lnSpc>
                <a:spcPct val="150000"/>
              </a:lnSpc>
            </a:pPr>
            <a:r>
              <a:rPr lang="en-US" altLang="zh-CN" sz="2400" b="1" dirty="0">
                <a:latin typeface="+mn-ea"/>
              </a:rPr>
              <a:t>V =</a:t>
            </a:r>
            <a:r>
              <a:rPr lang="zh-CN" altLang="en-US" sz="2400" b="1" dirty="0">
                <a:latin typeface="+mn-ea"/>
              </a:rPr>
              <a:t>（</a:t>
            </a:r>
            <a:r>
              <a:rPr lang="en-US" altLang="zh-CN" sz="2400" b="1" dirty="0">
                <a:latin typeface="+mn-ea"/>
              </a:rPr>
              <a:t>A</a:t>
            </a:r>
            <a:r>
              <a:rPr lang="zh-CN" altLang="en-US" sz="2400" b="1" dirty="0">
                <a:latin typeface="+mn-ea"/>
              </a:rPr>
              <a:t>＋</a:t>
            </a:r>
            <a:r>
              <a:rPr lang="en-US" altLang="zh-CN" sz="2400" b="1" dirty="0">
                <a:latin typeface="+mn-ea"/>
              </a:rPr>
              <a:t>2C</a:t>
            </a:r>
            <a:r>
              <a:rPr lang="zh-CN" altLang="en-US" sz="2400" b="1" dirty="0">
                <a:latin typeface="+mn-ea"/>
              </a:rPr>
              <a:t>＋</a:t>
            </a:r>
            <a:r>
              <a:rPr lang="en-US" altLang="zh-CN" sz="2400" b="1" dirty="0">
                <a:latin typeface="+mn-ea"/>
              </a:rPr>
              <a:t>KH</a:t>
            </a:r>
            <a:r>
              <a:rPr lang="zh-CN" altLang="en-US" sz="2400" b="1" dirty="0">
                <a:latin typeface="+mn-ea"/>
              </a:rPr>
              <a:t>）</a:t>
            </a:r>
            <a:r>
              <a:rPr lang="en-US" altLang="zh-CN" sz="2400" b="1" dirty="0">
                <a:latin typeface="+mn-ea"/>
              </a:rPr>
              <a:t>×</a:t>
            </a:r>
            <a:r>
              <a:rPr lang="zh-CN" altLang="en-US" sz="2400" b="1" dirty="0">
                <a:latin typeface="+mn-ea"/>
              </a:rPr>
              <a:t>（</a:t>
            </a:r>
            <a:r>
              <a:rPr lang="en-US" altLang="zh-CN" sz="2400" b="1" dirty="0">
                <a:latin typeface="+mn-ea"/>
              </a:rPr>
              <a:t>B</a:t>
            </a:r>
            <a:r>
              <a:rPr lang="zh-CN" altLang="en-US" sz="2400" b="1" dirty="0">
                <a:latin typeface="+mn-ea"/>
              </a:rPr>
              <a:t>＋</a:t>
            </a:r>
            <a:r>
              <a:rPr lang="en-US" altLang="zh-CN" sz="2400" b="1" dirty="0">
                <a:latin typeface="+mn-ea"/>
              </a:rPr>
              <a:t>2C</a:t>
            </a:r>
            <a:r>
              <a:rPr lang="zh-CN" altLang="en-US" sz="2400" b="1" dirty="0">
                <a:latin typeface="+mn-ea"/>
              </a:rPr>
              <a:t>＋</a:t>
            </a:r>
            <a:r>
              <a:rPr lang="en-US" altLang="zh-CN" sz="2400" b="1" dirty="0">
                <a:latin typeface="+mn-ea"/>
              </a:rPr>
              <a:t>KH</a:t>
            </a:r>
            <a:r>
              <a:rPr lang="zh-CN" altLang="en-US" sz="2400" b="1" dirty="0">
                <a:latin typeface="+mn-ea"/>
              </a:rPr>
              <a:t>）</a:t>
            </a:r>
            <a:r>
              <a:rPr lang="en-US" altLang="zh-CN" sz="2400" b="1" dirty="0">
                <a:latin typeface="+mn-ea"/>
              </a:rPr>
              <a:t>H</a:t>
            </a:r>
            <a:r>
              <a:rPr lang="zh-CN" altLang="en-US" sz="2400" b="1" dirty="0">
                <a:latin typeface="+mn-ea"/>
              </a:rPr>
              <a:t>＋</a:t>
            </a:r>
            <a:r>
              <a:rPr lang="en-US" altLang="zh-CN" sz="2400" b="1" dirty="0">
                <a:latin typeface="+mn-ea"/>
              </a:rPr>
              <a:t>1/3 K2H3</a:t>
            </a:r>
            <a:endParaRPr lang="en-US" altLang="zh-CN" sz="2400" b="1" dirty="0">
              <a:latin typeface="+mn-ea"/>
            </a:endParaRPr>
          </a:p>
          <a:p>
            <a:pPr indent="457200">
              <a:lnSpc>
                <a:spcPct val="150000"/>
              </a:lnSpc>
            </a:pPr>
            <a:r>
              <a:rPr lang="zh-CN" altLang="en-US" sz="2000" dirty="0">
                <a:latin typeface="+mn-ea"/>
              </a:rPr>
              <a:t>其中： </a:t>
            </a:r>
            <a:endParaRPr lang="zh-CN" altLang="en-US" sz="2000" dirty="0">
              <a:latin typeface="+mn-ea"/>
            </a:endParaRPr>
          </a:p>
          <a:p>
            <a:pPr indent="457200">
              <a:lnSpc>
                <a:spcPct val="150000"/>
              </a:lnSpc>
            </a:pPr>
            <a:r>
              <a:rPr lang="en-US" altLang="zh-CN" sz="2000" dirty="0">
                <a:latin typeface="+mn-ea"/>
              </a:rPr>
              <a:t>V — </a:t>
            </a:r>
            <a:r>
              <a:rPr lang="zh-CN" altLang="en-US" sz="2000" dirty="0">
                <a:latin typeface="+mn-ea"/>
              </a:rPr>
              <a:t>地坑土方体积（ｍ</a:t>
            </a:r>
            <a:r>
              <a:rPr lang="en-US" altLang="zh-CN" sz="2000" dirty="0">
                <a:latin typeface="+mn-ea"/>
              </a:rPr>
              <a:t>3</a:t>
            </a:r>
            <a:r>
              <a:rPr lang="zh-CN" altLang="en-US" sz="2000" dirty="0">
                <a:latin typeface="+mn-ea"/>
              </a:rPr>
              <a:t>）</a:t>
            </a:r>
            <a:endParaRPr lang="zh-CN" altLang="en-US" sz="2000" dirty="0">
              <a:latin typeface="+mn-ea"/>
            </a:endParaRPr>
          </a:p>
          <a:p>
            <a:pPr indent="457200">
              <a:lnSpc>
                <a:spcPct val="150000"/>
              </a:lnSpc>
            </a:pPr>
            <a:r>
              <a:rPr lang="en-US" altLang="zh-CN" sz="2000" dirty="0">
                <a:latin typeface="+mn-ea"/>
              </a:rPr>
              <a:t>A</a:t>
            </a:r>
            <a:r>
              <a:rPr lang="zh-CN" altLang="en-US" sz="2000" dirty="0">
                <a:latin typeface="+mn-ea"/>
              </a:rPr>
              <a:t>、</a:t>
            </a:r>
            <a:r>
              <a:rPr lang="en-US" altLang="zh-CN" sz="2000" dirty="0">
                <a:latin typeface="+mn-ea"/>
              </a:rPr>
              <a:t>B —</a:t>
            </a:r>
            <a:r>
              <a:rPr lang="zh-CN" altLang="en-US" sz="2000" dirty="0">
                <a:latin typeface="+mn-ea"/>
              </a:rPr>
              <a:t>分别为设计图示矩形基础（含垫层）长边、短边的宽度（ｍ） </a:t>
            </a:r>
            <a:endParaRPr lang="zh-CN" altLang="en-US" sz="2000" dirty="0">
              <a:latin typeface="+mn-ea"/>
            </a:endParaRPr>
          </a:p>
          <a:p>
            <a:pPr indent="457200">
              <a:lnSpc>
                <a:spcPct val="150000"/>
              </a:lnSpc>
            </a:pPr>
            <a:r>
              <a:rPr lang="en-US" altLang="zh-CN" sz="2000" dirty="0">
                <a:latin typeface="+mn-ea"/>
              </a:rPr>
              <a:t>C —</a:t>
            </a:r>
            <a:r>
              <a:rPr lang="zh-CN" altLang="en-US" sz="2000" dirty="0">
                <a:latin typeface="+mn-ea"/>
              </a:rPr>
              <a:t>矩形基础（含垫层）工作面宽度（ｍ）</a:t>
            </a:r>
            <a:endParaRPr lang="zh-CN" altLang="en-US" sz="2000" dirty="0">
              <a:latin typeface="+mn-ea"/>
            </a:endParaRPr>
          </a:p>
          <a:p>
            <a:pPr indent="457200">
              <a:lnSpc>
                <a:spcPct val="150000"/>
              </a:lnSpc>
            </a:pPr>
            <a:r>
              <a:rPr lang="en-US" altLang="zh-CN" sz="2000" dirty="0">
                <a:latin typeface="+mn-ea"/>
              </a:rPr>
              <a:t>H — </a:t>
            </a:r>
            <a:r>
              <a:rPr lang="zh-CN" altLang="en-US" sz="2000" dirty="0">
                <a:latin typeface="+mn-ea"/>
              </a:rPr>
              <a:t>地坑开挖深度（ｍ）</a:t>
            </a:r>
            <a:endParaRPr lang="zh-CN" altLang="en-US" sz="2000" dirty="0">
              <a:latin typeface="+mn-ea"/>
            </a:endParaRPr>
          </a:p>
          <a:p>
            <a:pPr indent="457200">
              <a:lnSpc>
                <a:spcPct val="150000"/>
              </a:lnSpc>
            </a:pPr>
            <a:r>
              <a:rPr lang="en-US" altLang="zh-CN" sz="2000" dirty="0">
                <a:latin typeface="+mn-ea"/>
              </a:rPr>
              <a:t>K — </a:t>
            </a:r>
            <a:r>
              <a:rPr lang="zh-CN" altLang="en-US" sz="2000" dirty="0">
                <a:latin typeface="+mn-ea"/>
              </a:rPr>
              <a:t>土方综合放坡系数（等坡） </a:t>
            </a:r>
            <a:endParaRPr lang="zh-CN" altLang="en-US" sz="2000" dirty="0">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8.</a:t>
            </a:r>
            <a:r>
              <a:rPr lang="zh-CN" altLang="en-US" dirty="0">
                <a:latin typeface="+mn-ea"/>
              </a:rPr>
              <a:t>地坑土石方</a:t>
            </a:r>
            <a:endParaRPr lang="zh-CN" altLang="en-US" dirty="0"/>
          </a:p>
        </p:txBody>
      </p:sp>
      <p:sp>
        <p:nvSpPr>
          <p:cNvPr id="3" name="文本框 2"/>
          <p:cNvSpPr txBox="1"/>
          <p:nvPr/>
        </p:nvSpPr>
        <p:spPr>
          <a:xfrm>
            <a:off x="253401" y="1020294"/>
            <a:ext cx="11749912" cy="481863"/>
          </a:xfrm>
          <a:prstGeom prst="rect">
            <a:avLst/>
          </a:prstGeom>
          <a:noFill/>
          <a:ln>
            <a:noFill/>
          </a:ln>
        </p:spPr>
        <p:txBody>
          <a:bodyPr wrap="square" rtlCol="0">
            <a:spAutoFit/>
          </a:bodyPr>
          <a:lstStyle/>
          <a:p>
            <a:pPr indent="457200">
              <a:lnSpc>
                <a:spcPct val="150000"/>
              </a:lnSpc>
            </a:pPr>
            <a:r>
              <a:rPr lang="zh-CN" altLang="en-US" sz="2000" dirty="0">
                <a:latin typeface="+mn-ea"/>
              </a:rPr>
              <a:t>用下面棱台体积公式直接计算，误差率＜</a:t>
            </a:r>
            <a:r>
              <a:rPr lang="en-US" altLang="zh-CN" sz="2000" dirty="0">
                <a:latin typeface="+mn-ea"/>
              </a:rPr>
              <a:t>1‰</a:t>
            </a:r>
            <a:r>
              <a:rPr lang="zh-CN" altLang="en-US" sz="2000" dirty="0">
                <a:latin typeface="+mn-ea"/>
              </a:rPr>
              <a:t>，几乎接近于正确。</a:t>
            </a:r>
            <a:endParaRPr lang="zh-CN" altLang="en-US" sz="2000" dirty="0">
              <a:latin typeface="+mn-ea"/>
            </a:endParaRPr>
          </a:p>
        </p:txBody>
      </p:sp>
      <p:pic>
        <p:nvPicPr>
          <p:cNvPr id="5" name="图片 4"/>
          <p:cNvPicPr/>
          <p:nvPr/>
        </p:nvPicPr>
        <p:blipFill>
          <a:blip r:embed="rId1"/>
          <a:stretch>
            <a:fillRect/>
          </a:stretch>
        </p:blipFill>
        <p:spPr>
          <a:xfrm>
            <a:off x="7124697" y="2546089"/>
            <a:ext cx="4878616" cy="2976862"/>
          </a:xfrm>
          <a:prstGeom prst="rect">
            <a:avLst/>
          </a:prstGeom>
          <a:noFill/>
          <a:ln w="9525">
            <a:noFill/>
          </a:ln>
        </p:spPr>
      </p:pic>
      <p:sp>
        <p:nvSpPr>
          <p:cNvPr id="6" name="文本框 5"/>
          <p:cNvSpPr txBox="1"/>
          <p:nvPr/>
        </p:nvSpPr>
        <p:spPr>
          <a:xfrm>
            <a:off x="161102" y="1633662"/>
            <a:ext cx="11571552" cy="2031325"/>
          </a:xfrm>
          <a:prstGeom prst="rect">
            <a:avLst/>
          </a:prstGeom>
          <a:noFill/>
          <a:ln>
            <a:noFill/>
          </a:ln>
        </p:spPr>
        <p:txBody>
          <a:bodyPr wrap="square" rtlCol="0">
            <a:spAutoFit/>
          </a:bodyPr>
          <a:lstStyle/>
          <a:p>
            <a:pPr indent="457200">
              <a:lnSpc>
                <a:spcPct val="150000"/>
              </a:lnSpc>
            </a:pPr>
            <a:r>
              <a:rPr lang="zh-CN" altLang="en-US" sz="2400" b="1" dirty="0">
                <a:latin typeface="+mn-ea"/>
              </a:rPr>
              <a:t>体积</a:t>
            </a:r>
            <a:r>
              <a:rPr lang="en-US" altLang="zh-CN" sz="2400" b="1" dirty="0">
                <a:latin typeface="+mn-ea"/>
              </a:rPr>
              <a:t>=1/3〔</a:t>
            </a:r>
            <a:r>
              <a:rPr lang="zh-CN" altLang="en-US" sz="2400" b="1" dirty="0">
                <a:latin typeface="+mn-ea"/>
              </a:rPr>
              <a:t>上顶面积＋（上顶面积</a:t>
            </a:r>
            <a:r>
              <a:rPr lang="en-US" altLang="zh-CN" sz="2400" b="1" dirty="0">
                <a:latin typeface="+mn-ea"/>
              </a:rPr>
              <a:t>×</a:t>
            </a:r>
            <a:r>
              <a:rPr lang="zh-CN" altLang="en-US" sz="2400" b="1" dirty="0">
                <a:latin typeface="+mn-ea"/>
              </a:rPr>
              <a:t>下底面积）</a:t>
            </a:r>
            <a:r>
              <a:rPr lang="en-US" altLang="zh-CN" sz="2400" b="1" dirty="0">
                <a:latin typeface="+mn-ea"/>
              </a:rPr>
              <a:t>1/2</a:t>
            </a:r>
            <a:r>
              <a:rPr lang="zh-CN" altLang="en-US" sz="2400" b="1" dirty="0">
                <a:latin typeface="+mn-ea"/>
              </a:rPr>
              <a:t>＋下底面积</a:t>
            </a:r>
            <a:r>
              <a:rPr lang="en-US" altLang="zh-CN" sz="2400" b="1" dirty="0">
                <a:latin typeface="+mn-ea"/>
              </a:rPr>
              <a:t>〕×</a:t>
            </a:r>
            <a:r>
              <a:rPr lang="zh-CN" altLang="en-US" sz="2400" b="1" dirty="0" smtClean="0">
                <a:latin typeface="+mn-ea"/>
              </a:rPr>
              <a:t>深度</a:t>
            </a:r>
            <a:endParaRPr lang="en-US" altLang="zh-CN" sz="2400" b="1" dirty="0" smtClean="0">
              <a:latin typeface="+mn-ea"/>
            </a:endParaRPr>
          </a:p>
          <a:p>
            <a:pPr indent="457200">
              <a:lnSpc>
                <a:spcPct val="150000"/>
              </a:lnSpc>
            </a:pPr>
            <a:r>
              <a:rPr lang="zh-CN" altLang="en-US" sz="2000" dirty="0" smtClean="0">
                <a:latin typeface="+mn-ea"/>
              </a:rPr>
              <a:t>其中： </a:t>
            </a:r>
            <a:endParaRPr lang="zh-CN" altLang="en-US" sz="2000" dirty="0" smtClean="0">
              <a:latin typeface="+mn-ea"/>
            </a:endParaRPr>
          </a:p>
          <a:p>
            <a:pPr indent="457200">
              <a:lnSpc>
                <a:spcPct val="150000"/>
              </a:lnSpc>
            </a:pPr>
            <a:r>
              <a:rPr lang="zh-CN" altLang="en-US" sz="2000" dirty="0" smtClean="0">
                <a:latin typeface="+mn-ea"/>
              </a:rPr>
              <a:t>下</a:t>
            </a:r>
            <a:r>
              <a:rPr lang="zh-CN" altLang="en-US" sz="2000" dirty="0">
                <a:latin typeface="+mn-ea"/>
              </a:rPr>
              <a:t>底面积</a:t>
            </a:r>
            <a:r>
              <a:rPr lang="en-US" altLang="zh-CN" sz="2000" dirty="0">
                <a:latin typeface="+mn-ea"/>
              </a:rPr>
              <a:t>S</a:t>
            </a:r>
            <a:r>
              <a:rPr lang="zh-CN" altLang="en-US" sz="2000" dirty="0">
                <a:latin typeface="+mn-ea"/>
              </a:rPr>
              <a:t>底</a:t>
            </a:r>
            <a:r>
              <a:rPr lang="en-US" altLang="zh-CN" sz="2000" dirty="0">
                <a:latin typeface="+mn-ea"/>
              </a:rPr>
              <a:t>=</a:t>
            </a:r>
            <a:r>
              <a:rPr lang="zh-CN" altLang="en-US" sz="2000" dirty="0">
                <a:latin typeface="+mn-ea"/>
              </a:rPr>
              <a:t>（</a:t>
            </a:r>
            <a:r>
              <a:rPr lang="en-US" altLang="zh-CN" sz="2000" dirty="0">
                <a:latin typeface="+mn-ea"/>
              </a:rPr>
              <a:t>A+2C</a:t>
            </a:r>
            <a:r>
              <a:rPr lang="zh-CN" altLang="en-US" sz="2000" dirty="0">
                <a:latin typeface="+mn-ea"/>
              </a:rPr>
              <a:t>）</a:t>
            </a:r>
            <a:r>
              <a:rPr lang="en-US" altLang="zh-CN" sz="2000" dirty="0">
                <a:latin typeface="+mn-ea"/>
              </a:rPr>
              <a:t>×</a:t>
            </a:r>
            <a:r>
              <a:rPr lang="zh-CN" altLang="en-US" sz="2000" dirty="0">
                <a:latin typeface="+mn-ea"/>
              </a:rPr>
              <a:t>（</a:t>
            </a:r>
            <a:r>
              <a:rPr lang="en-US" altLang="zh-CN" sz="2000" dirty="0">
                <a:latin typeface="+mn-ea"/>
              </a:rPr>
              <a:t>B+2C</a:t>
            </a:r>
            <a:r>
              <a:rPr lang="zh-CN" altLang="en-US" sz="2000" dirty="0">
                <a:latin typeface="+mn-ea"/>
              </a:rPr>
              <a:t>）</a:t>
            </a:r>
            <a:endParaRPr lang="zh-CN" altLang="en-US" sz="2000" dirty="0">
              <a:latin typeface="+mn-ea"/>
            </a:endParaRPr>
          </a:p>
          <a:p>
            <a:pPr indent="457200">
              <a:lnSpc>
                <a:spcPct val="150000"/>
              </a:lnSpc>
            </a:pPr>
            <a:r>
              <a:rPr lang="zh-CN" altLang="en-US" sz="2000" dirty="0">
                <a:latin typeface="+mn-ea"/>
              </a:rPr>
              <a:t>上顶面积</a:t>
            </a:r>
            <a:r>
              <a:rPr lang="en-US" altLang="zh-CN" sz="2000" dirty="0">
                <a:latin typeface="+mn-ea"/>
              </a:rPr>
              <a:t>S</a:t>
            </a:r>
            <a:r>
              <a:rPr lang="zh-CN" altLang="en-US" sz="2000" dirty="0">
                <a:latin typeface="+mn-ea"/>
              </a:rPr>
              <a:t>顶</a:t>
            </a:r>
            <a:r>
              <a:rPr lang="en-US" altLang="zh-CN" sz="2000" dirty="0">
                <a:latin typeface="+mn-ea"/>
              </a:rPr>
              <a:t>=</a:t>
            </a:r>
            <a:r>
              <a:rPr lang="zh-CN" altLang="en-US" sz="2000" dirty="0">
                <a:latin typeface="+mn-ea"/>
              </a:rPr>
              <a:t>（（</a:t>
            </a:r>
            <a:r>
              <a:rPr lang="en-US" altLang="zh-CN" sz="2000" dirty="0">
                <a:latin typeface="+mn-ea"/>
              </a:rPr>
              <a:t>A+2C+2KH</a:t>
            </a:r>
            <a:r>
              <a:rPr lang="zh-CN" altLang="en-US" sz="2000" dirty="0">
                <a:latin typeface="+mn-ea"/>
              </a:rPr>
              <a:t>）</a:t>
            </a:r>
            <a:r>
              <a:rPr lang="en-US" altLang="zh-CN" sz="2000" dirty="0">
                <a:latin typeface="+mn-ea"/>
              </a:rPr>
              <a:t>×</a:t>
            </a:r>
            <a:r>
              <a:rPr lang="zh-CN" altLang="en-US" sz="2000" dirty="0">
                <a:latin typeface="+mn-ea"/>
              </a:rPr>
              <a:t>（</a:t>
            </a:r>
            <a:r>
              <a:rPr lang="en-US" altLang="zh-CN" sz="2000" dirty="0">
                <a:latin typeface="+mn-ea"/>
              </a:rPr>
              <a:t>B+2C+2KH</a:t>
            </a:r>
            <a:r>
              <a:rPr lang="zh-CN" altLang="en-US" sz="2000" dirty="0">
                <a:latin typeface="+mn-ea"/>
              </a:rPr>
              <a:t>）</a:t>
            </a:r>
            <a:endParaRPr lang="zh-CN" altLang="en-US" sz="2000" dirty="0">
              <a:latin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9.</a:t>
            </a:r>
            <a:r>
              <a:rPr lang="zh-CN" altLang="en-US" dirty="0">
                <a:latin typeface="+mn-ea"/>
              </a:rPr>
              <a:t>一般土石方</a:t>
            </a:r>
            <a:endParaRPr lang="zh-CN" altLang="en-US" dirty="0"/>
          </a:p>
        </p:txBody>
      </p:sp>
      <p:sp>
        <p:nvSpPr>
          <p:cNvPr id="4" name="文本框 3"/>
          <p:cNvSpPr txBox="1"/>
          <p:nvPr/>
        </p:nvSpPr>
        <p:spPr>
          <a:xfrm>
            <a:off x="253401" y="1020294"/>
            <a:ext cx="11762587" cy="1477328"/>
          </a:xfrm>
          <a:prstGeom prst="rect">
            <a:avLst/>
          </a:prstGeom>
          <a:noFill/>
          <a:ln>
            <a:noFill/>
          </a:ln>
        </p:spPr>
        <p:txBody>
          <a:bodyPr wrap="square" rtlCol="0">
            <a:spAutoFit/>
          </a:bodyPr>
          <a:lstStyle/>
          <a:p>
            <a:pPr indent="457200">
              <a:lnSpc>
                <a:spcPct val="150000"/>
              </a:lnSpc>
            </a:pPr>
            <a:r>
              <a:rPr lang="zh-CN" altLang="en-US" sz="2000" dirty="0">
                <a:latin typeface="+mn-ea"/>
              </a:rPr>
              <a:t>按设计图示基础</a:t>
            </a:r>
            <a:r>
              <a:rPr lang="en-US" altLang="zh-CN" sz="2000" dirty="0">
                <a:latin typeface="+mn-ea"/>
              </a:rPr>
              <a:t>(</a:t>
            </a:r>
            <a:r>
              <a:rPr lang="zh-CN" altLang="en-US" sz="2000" dirty="0">
                <a:latin typeface="+mn-ea"/>
              </a:rPr>
              <a:t>含垫层</a:t>
            </a:r>
            <a:r>
              <a:rPr lang="en-US" altLang="zh-CN" sz="2000" dirty="0">
                <a:latin typeface="+mn-ea"/>
              </a:rPr>
              <a:t>)</a:t>
            </a:r>
            <a:r>
              <a:rPr lang="zh-CN" altLang="en-US" sz="2000" dirty="0">
                <a:latin typeface="+mn-ea"/>
              </a:rPr>
              <a:t>尺寸</a:t>
            </a:r>
            <a:r>
              <a:rPr lang="en-US" altLang="zh-CN" sz="2000" dirty="0">
                <a:latin typeface="+mn-ea"/>
              </a:rPr>
              <a:t>,</a:t>
            </a:r>
            <a:r>
              <a:rPr lang="zh-CN" altLang="en-US" sz="2000" dirty="0">
                <a:latin typeface="+mn-ea"/>
              </a:rPr>
              <a:t>另加工作面宽度、土方放坡宽度或石方允许超挖量乘以开挖深度</a:t>
            </a:r>
            <a:r>
              <a:rPr lang="en-US" altLang="zh-CN" sz="2000" dirty="0">
                <a:latin typeface="+mn-ea"/>
              </a:rPr>
              <a:t>,</a:t>
            </a:r>
            <a:r>
              <a:rPr lang="zh-CN" altLang="en-US" sz="2000" dirty="0">
                <a:latin typeface="+mn-ea"/>
              </a:rPr>
              <a:t>以体积计算</a:t>
            </a:r>
            <a:r>
              <a:rPr lang="zh-CN" altLang="en-US" sz="2000" dirty="0" smtClean="0">
                <a:latin typeface="+mn-ea"/>
              </a:rPr>
              <a:t>。</a:t>
            </a:r>
            <a:endParaRPr lang="en-US" altLang="zh-CN" sz="2000" dirty="0" smtClean="0">
              <a:latin typeface="+mn-ea"/>
            </a:endParaRPr>
          </a:p>
          <a:p>
            <a:pPr indent="457200">
              <a:lnSpc>
                <a:spcPct val="150000"/>
              </a:lnSpc>
            </a:pPr>
            <a:r>
              <a:rPr lang="zh-CN" altLang="en-US" sz="2000" dirty="0">
                <a:latin typeface="+mn-ea"/>
              </a:rPr>
              <a:t>机械施工坡道的土石方工程量</a:t>
            </a:r>
            <a:r>
              <a:rPr lang="en-US" altLang="zh-CN" sz="2000" dirty="0">
                <a:latin typeface="+mn-ea"/>
              </a:rPr>
              <a:t>,</a:t>
            </a:r>
            <a:r>
              <a:rPr lang="zh-CN" altLang="en-US" sz="2000" dirty="0">
                <a:latin typeface="+mn-ea"/>
              </a:rPr>
              <a:t>并入相应工程量内计算。</a:t>
            </a:r>
            <a:endParaRPr lang="zh-CN" altLang="en-US" sz="2000" dirty="0">
              <a:latin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smtClean="0">
                <a:latin typeface="+mn-ea"/>
              </a:rPr>
              <a:t>10.</a:t>
            </a:r>
            <a:r>
              <a:rPr lang="zh-CN" altLang="en-US" dirty="0">
                <a:latin typeface="+mn-ea"/>
              </a:rPr>
              <a:t>桩孔土石方</a:t>
            </a:r>
            <a:endParaRPr lang="zh-CN" altLang="en-US" dirty="0"/>
          </a:p>
        </p:txBody>
      </p:sp>
      <p:sp>
        <p:nvSpPr>
          <p:cNvPr id="4" name="文本框 3"/>
          <p:cNvSpPr txBox="1"/>
          <p:nvPr/>
        </p:nvSpPr>
        <p:spPr>
          <a:xfrm>
            <a:off x="253401" y="1020294"/>
            <a:ext cx="11762587" cy="481863"/>
          </a:xfrm>
          <a:prstGeom prst="rect">
            <a:avLst/>
          </a:prstGeom>
          <a:noFill/>
          <a:ln>
            <a:noFill/>
          </a:ln>
        </p:spPr>
        <p:txBody>
          <a:bodyPr wrap="square" rtlCol="0">
            <a:spAutoFit/>
          </a:bodyPr>
          <a:lstStyle/>
          <a:p>
            <a:pPr indent="457200">
              <a:lnSpc>
                <a:spcPct val="150000"/>
              </a:lnSpc>
            </a:pPr>
            <a:r>
              <a:rPr lang="zh-CN" altLang="en-US" sz="2000" dirty="0" smtClean="0">
                <a:latin typeface="+mn-ea"/>
              </a:rPr>
              <a:t>按</a:t>
            </a:r>
            <a:r>
              <a:rPr lang="zh-CN" altLang="en-US" sz="2000" dirty="0">
                <a:latin typeface="+mn-ea"/>
              </a:rPr>
              <a:t>桩</a:t>
            </a:r>
            <a:r>
              <a:rPr lang="en-US" altLang="zh-CN" sz="2000" dirty="0">
                <a:latin typeface="+mn-ea"/>
              </a:rPr>
              <a:t>(</a:t>
            </a:r>
            <a:r>
              <a:rPr lang="zh-CN" altLang="en-US" sz="2000" dirty="0">
                <a:latin typeface="+mn-ea"/>
              </a:rPr>
              <a:t>含桩壁</a:t>
            </a:r>
            <a:r>
              <a:rPr lang="en-US" altLang="zh-CN" sz="2000" dirty="0">
                <a:latin typeface="+mn-ea"/>
              </a:rPr>
              <a:t>)</a:t>
            </a:r>
            <a:r>
              <a:rPr lang="zh-CN" altLang="en-US" sz="2000" dirty="0">
                <a:latin typeface="+mn-ea"/>
              </a:rPr>
              <a:t>设计断面面积乘以桩孔中心线深度</a:t>
            </a:r>
            <a:r>
              <a:rPr lang="en-US" altLang="zh-CN" sz="2000" dirty="0">
                <a:latin typeface="+mn-ea"/>
              </a:rPr>
              <a:t>,</a:t>
            </a:r>
            <a:r>
              <a:rPr lang="zh-CN" altLang="en-US" sz="2000" dirty="0">
                <a:latin typeface="+mn-ea"/>
              </a:rPr>
              <a:t>以体积计算</a:t>
            </a:r>
            <a:r>
              <a:rPr lang="zh-CN" altLang="en-US" sz="2000" dirty="0" smtClean="0">
                <a:latin typeface="+mn-ea"/>
              </a:rPr>
              <a:t>。</a:t>
            </a:r>
            <a:endParaRPr lang="zh-CN" altLang="en-US" sz="2000" dirty="0">
              <a:latin typeface="+mn-ea"/>
            </a:endParaRPr>
          </a:p>
        </p:txBody>
      </p:sp>
      <p:sp>
        <p:nvSpPr>
          <p:cNvPr id="5" name="文本框 4"/>
          <p:cNvSpPr txBox="1"/>
          <p:nvPr/>
        </p:nvSpPr>
        <p:spPr>
          <a:xfrm>
            <a:off x="253400" y="1724599"/>
            <a:ext cx="11762587" cy="1035861"/>
          </a:xfrm>
          <a:prstGeom prst="rect">
            <a:avLst/>
          </a:prstGeom>
          <a:noFill/>
          <a:ln>
            <a:noFill/>
          </a:ln>
        </p:spPr>
        <p:txBody>
          <a:bodyPr wrap="square" rtlCol="0">
            <a:spAutoFit/>
          </a:bodyPr>
          <a:lstStyle/>
          <a:p>
            <a:pPr indent="457200">
              <a:lnSpc>
                <a:spcPct val="150000"/>
              </a:lnSpc>
            </a:pPr>
            <a:r>
              <a:rPr lang="en-US" altLang="zh-CN" sz="2400" b="1" dirty="0">
                <a:latin typeface="+mn-ea"/>
                <a:ea typeface="黑体" panose="02010609060101010101" pitchFamily="49" charset="-122"/>
                <a:cs typeface="+mj-cs"/>
              </a:rPr>
              <a:t>11.</a:t>
            </a:r>
            <a:r>
              <a:rPr lang="zh-CN" altLang="en-US" sz="2400" b="1" dirty="0">
                <a:latin typeface="+mn-ea"/>
                <a:ea typeface="黑体" panose="02010609060101010101" pitchFamily="49" charset="-122"/>
                <a:cs typeface="+mj-cs"/>
              </a:rPr>
              <a:t>淤泥流砂</a:t>
            </a:r>
            <a:endParaRPr lang="en-US" altLang="zh-CN" sz="2400" b="1" dirty="0">
              <a:latin typeface="+mn-ea"/>
              <a:ea typeface="黑体" panose="02010609060101010101" pitchFamily="49" charset="-122"/>
              <a:cs typeface="+mj-cs"/>
            </a:endParaRPr>
          </a:p>
          <a:p>
            <a:pPr indent="457200">
              <a:lnSpc>
                <a:spcPct val="150000"/>
              </a:lnSpc>
            </a:pPr>
            <a:r>
              <a:rPr lang="zh-CN" altLang="en-US" sz="2000" dirty="0" smtClean="0">
                <a:latin typeface="+mn-ea"/>
              </a:rPr>
              <a:t>按</a:t>
            </a:r>
            <a:r>
              <a:rPr lang="zh-CN" altLang="en-US" sz="2000" dirty="0">
                <a:latin typeface="+mn-ea"/>
              </a:rPr>
              <a:t>设计或施工组织设计规定的位置、界限</a:t>
            </a:r>
            <a:r>
              <a:rPr lang="en-US" altLang="zh-CN" sz="2000" dirty="0">
                <a:latin typeface="+mn-ea"/>
              </a:rPr>
              <a:t>,</a:t>
            </a:r>
            <a:r>
              <a:rPr lang="zh-CN" altLang="en-US" sz="2000" dirty="0">
                <a:latin typeface="+mn-ea"/>
              </a:rPr>
              <a:t>以实际挖方体积计算</a:t>
            </a:r>
            <a:r>
              <a:rPr lang="zh-CN" altLang="en-US" sz="2000" dirty="0" smtClean="0">
                <a:latin typeface="+mn-ea"/>
              </a:rPr>
              <a:t>。</a:t>
            </a:r>
            <a:endParaRPr lang="zh-CN" altLang="en-US" sz="2000" dirty="0">
              <a:latin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12.</a:t>
            </a:r>
            <a:r>
              <a:rPr lang="zh-CN" altLang="en-US" dirty="0">
                <a:latin typeface="+mn-ea"/>
              </a:rPr>
              <a:t>岩石爆破后人工检底修边</a:t>
            </a:r>
            <a:endParaRPr lang="zh-CN" altLang="en-US" dirty="0">
              <a:latin typeface="+mn-ea"/>
            </a:endParaRPr>
          </a:p>
        </p:txBody>
      </p:sp>
      <p:sp>
        <p:nvSpPr>
          <p:cNvPr id="6" name="文本框 5"/>
          <p:cNvSpPr txBox="1"/>
          <p:nvPr/>
        </p:nvSpPr>
        <p:spPr>
          <a:xfrm>
            <a:off x="47339" y="1089608"/>
            <a:ext cx="11762587" cy="481863"/>
          </a:xfrm>
          <a:prstGeom prst="rect">
            <a:avLst/>
          </a:prstGeom>
          <a:noFill/>
          <a:ln>
            <a:noFill/>
          </a:ln>
        </p:spPr>
        <p:txBody>
          <a:bodyPr wrap="square" rtlCol="0">
            <a:spAutoFit/>
          </a:bodyPr>
          <a:lstStyle/>
          <a:p>
            <a:pPr indent="457200">
              <a:lnSpc>
                <a:spcPct val="150000"/>
              </a:lnSpc>
            </a:pPr>
            <a:r>
              <a:rPr lang="zh-CN" altLang="en-US" sz="2000" dirty="0" smtClean="0">
                <a:latin typeface="+mn-ea"/>
              </a:rPr>
              <a:t>按</a:t>
            </a:r>
            <a:r>
              <a:rPr lang="zh-CN" altLang="en-US" sz="2000" dirty="0">
                <a:latin typeface="+mn-ea"/>
              </a:rPr>
              <a:t>岩石爆破的规定尺寸</a:t>
            </a:r>
            <a:r>
              <a:rPr lang="en-US" altLang="zh-CN" sz="2000" dirty="0">
                <a:latin typeface="+mn-ea"/>
              </a:rPr>
              <a:t>(</a:t>
            </a:r>
            <a:r>
              <a:rPr lang="zh-CN" altLang="en-US" sz="2000" dirty="0">
                <a:latin typeface="+mn-ea"/>
              </a:rPr>
              <a:t>含工作面宽度和允许超挖量</a:t>
            </a:r>
            <a:r>
              <a:rPr lang="en-US" altLang="zh-CN" sz="2000" dirty="0">
                <a:latin typeface="+mn-ea"/>
              </a:rPr>
              <a:t>),</a:t>
            </a:r>
            <a:r>
              <a:rPr lang="zh-CN" altLang="en-US" sz="2000" dirty="0">
                <a:latin typeface="+mn-ea"/>
              </a:rPr>
              <a:t>以槽坑底面积计算</a:t>
            </a:r>
            <a:r>
              <a:rPr lang="zh-CN" altLang="en-US" sz="2000" dirty="0" smtClean="0">
                <a:latin typeface="+mn-ea"/>
              </a:rPr>
              <a:t>。</a:t>
            </a:r>
            <a:endParaRPr lang="zh-CN" altLang="en-US" sz="2000" dirty="0">
              <a:latin typeface="+mn-ea"/>
            </a:endParaRPr>
          </a:p>
        </p:txBody>
      </p:sp>
      <p:sp>
        <p:nvSpPr>
          <p:cNvPr id="7" name="文本框 6"/>
          <p:cNvSpPr txBox="1"/>
          <p:nvPr/>
        </p:nvSpPr>
        <p:spPr>
          <a:xfrm>
            <a:off x="386600" y="4876098"/>
            <a:ext cx="11762587" cy="1107996"/>
          </a:xfrm>
          <a:prstGeom prst="rect">
            <a:avLst/>
          </a:prstGeom>
          <a:noFill/>
          <a:ln>
            <a:noFill/>
          </a:ln>
        </p:spPr>
        <p:txBody>
          <a:bodyPr wrap="square" rtlCol="0">
            <a:spAutoFit/>
          </a:bodyPr>
          <a:lstStyle/>
          <a:p>
            <a:pPr indent="457200">
              <a:lnSpc>
                <a:spcPct val="150000"/>
              </a:lnSpc>
            </a:pPr>
            <a:r>
              <a:rPr lang="en-US" altLang="zh-CN" sz="2400" b="1" dirty="0" smtClean="0">
                <a:latin typeface="+mn-ea"/>
                <a:ea typeface="黑体" panose="02010609060101010101" pitchFamily="49" charset="-122"/>
                <a:cs typeface="+mj-cs"/>
              </a:rPr>
              <a:t>13</a:t>
            </a:r>
            <a:r>
              <a:rPr lang="en-US" altLang="zh-CN" sz="2400" b="1" dirty="0">
                <a:latin typeface="+mn-ea"/>
                <a:ea typeface="黑体" panose="02010609060101010101" pitchFamily="49" charset="-122"/>
                <a:cs typeface="+mj-cs"/>
              </a:rPr>
              <a:t>.</a:t>
            </a:r>
            <a:r>
              <a:rPr lang="zh-CN" altLang="en-US" sz="2400" b="1" dirty="0">
                <a:latin typeface="+mn-ea"/>
                <a:ea typeface="黑体" panose="02010609060101010101" pitchFamily="49" charset="-122"/>
                <a:cs typeface="+mj-cs"/>
              </a:rPr>
              <a:t>建筑</a:t>
            </a:r>
            <a:r>
              <a:rPr lang="zh-CN" altLang="en-US" sz="2400" b="1" dirty="0" smtClean="0">
                <a:latin typeface="+mn-ea"/>
                <a:ea typeface="黑体" panose="02010609060101010101" pitchFamily="49" charset="-122"/>
                <a:cs typeface="+mj-cs"/>
              </a:rPr>
              <a:t>垃圾</a:t>
            </a:r>
            <a:endParaRPr lang="en-US" altLang="zh-CN" sz="2000" dirty="0" smtClean="0">
              <a:latin typeface="+mn-ea"/>
            </a:endParaRPr>
          </a:p>
          <a:p>
            <a:pPr indent="457200">
              <a:lnSpc>
                <a:spcPct val="150000"/>
              </a:lnSpc>
            </a:pPr>
            <a:r>
              <a:rPr lang="zh-CN" altLang="en-US" sz="2000" dirty="0" smtClean="0">
                <a:latin typeface="+mn-ea"/>
              </a:rPr>
              <a:t>以</a:t>
            </a:r>
            <a:r>
              <a:rPr lang="zh-CN" altLang="en-US" sz="2000" dirty="0">
                <a:latin typeface="+mn-ea"/>
              </a:rPr>
              <a:t>实际堆积体积计算。</a:t>
            </a:r>
            <a:endParaRPr lang="zh-CN" altLang="en-US" sz="2000" dirty="0">
              <a:latin typeface="+mn-ea"/>
            </a:endParaRPr>
          </a:p>
        </p:txBody>
      </p:sp>
      <p:pic>
        <p:nvPicPr>
          <p:cNvPr id="8"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3351" y="1684883"/>
            <a:ext cx="4099532" cy="307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8632" y="1684883"/>
            <a:ext cx="4207041" cy="315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t>14.</a:t>
            </a:r>
            <a:r>
              <a:rPr lang="zh-CN" altLang="en-US" dirty="0"/>
              <a:t>平整场地</a:t>
            </a:r>
            <a:endParaRPr lang="zh-CN" altLang="en-US" dirty="0"/>
          </a:p>
        </p:txBody>
      </p:sp>
      <p:sp>
        <p:nvSpPr>
          <p:cNvPr id="4" name="文本框 3"/>
          <p:cNvSpPr txBox="1"/>
          <p:nvPr/>
        </p:nvSpPr>
        <p:spPr>
          <a:xfrm>
            <a:off x="253402" y="1020294"/>
            <a:ext cx="11608040" cy="1015663"/>
          </a:xfrm>
          <a:prstGeom prst="rect">
            <a:avLst/>
          </a:prstGeom>
          <a:noFill/>
          <a:ln>
            <a:noFill/>
          </a:ln>
        </p:spPr>
        <p:txBody>
          <a:bodyPr wrap="square" rtlCol="0">
            <a:spAutoFit/>
          </a:bodyPr>
          <a:lstStyle/>
          <a:p>
            <a:pPr indent="457200">
              <a:lnSpc>
                <a:spcPct val="150000"/>
              </a:lnSpc>
            </a:pPr>
            <a:r>
              <a:rPr lang="zh-CN" altLang="en-US" sz="2000" dirty="0">
                <a:latin typeface="+mn-ea"/>
              </a:rPr>
              <a:t>按设计图示尺寸</a:t>
            </a:r>
            <a:r>
              <a:rPr lang="en-US" altLang="zh-CN" sz="2000" dirty="0">
                <a:latin typeface="+mn-ea"/>
              </a:rPr>
              <a:t>,</a:t>
            </a:r>
            <a:r>
              <a:rPr lang="zh-CN" altLang="en-US" sz="2000" dirty="0">
                <a:latin typeface="+mn-ea"/>
              </a:rPr>
              <a:t>以建筑物首层建筑面积</a:t>
            </a:r>
            <a:r>
              <a:rPr lang="en-US" altLang="zh-CN" sz="2000" dirty="0">
                <a:latin typeface="+mn-ea"/>
              </a:rPr>
              <a:t>(</a:t>
            </a:r>
            <a:r>
              <a:rPr lang="zh-CN" altLang="en-US" sz="2000" dirty="0">
                <a:latin typeface="+mn-ea"/>
              </a:rPr>
              <a:t>或构筑物首层结构外围内包面积</a:t>
            </a:r>
            <a:r>
              <a:rPr lang="en-US" altLang="zh-CN" sz="2000" dirty="0">
                <a:latin typeface="+mn-ea"/>
              </a:rPr>
              <a:t>)</a:t>
            </a:r>
            <a:r>
              <a:rPr lang="zh-CN" altLang="en-US" sz="2000" dirty="0">
                <a:latin typeface="+mn-ea"/>
              </a:rPr>
              <a:t>计算。建筑物</a:t>
            </a:r>
            <a:r>
              <a:rPr lang="en-US" altLang="zh-CN" sz="2000" dirty="0">
                <a:latin typeface="+mn-ea"/>
              </a:rPr>
              <a:t>(</a:t>
            </a:r>
            <a:r>
              <a:rPr lang="zh-CN" altLang="en-US" sz="2000" dirty="0">
                <a:latin typeface="+mn-ea"/>
              </a:rPr>
              <a:t>构筑物</a:t>
            </a:r>
            <a:r>
              <a:rPr lang="en-US" altLang="zh-CN" sz="2000" dirty="0">
                <a:latin typeface="+mn-ea"/>
              </a:rPr>
              <a:t>)</a:t>
            </a:r>
            <a:r>
              <a:rPr lang="zh-CN" altLang="en-US" sz="2000" dirty="0">
                <a:latin typeface="+mn-ea"/>
              </a:rPr>
              <a:t>地下室结构外边线突出首层结构外边线时</a:t>
            </a:r>
            <a:r>
              <a:rPr lang="en-US" altLang="zh-CN" sz="2000" dirty="0">
                <a:latin typeface="+mn-ea"/>
              </a:rPr>
              <a:t>,</a:t>
            </a:r>
            <a:r>
              <a:rPr lang="zh-CN" altLang="en-US" sz="2000" dirty="0">
                <a:latin typeface="+mn-ea"/>
              </a:rPr>
              <a:t>其突出部分的建筑面积</a:t>
            </a:r>
            <a:r>
              <a:rPr lang="en-US" altLang="zh-CN" sz="2000" dirty="0">
                <a:latin typeface="+mn-ea"/>
              </a:rPr>
              <a:t>(</a:t>
            </a:r>
            <a:r>
              <a:rPr lang="zh-CN" altLang="en-US" sz="2000" dirty="0">
                <a:latin typeface="+mn-ea"/>
              </a:rPr>
              <a:t>结构外围内包面积</a:t>
            </a:r>
            <a:r>
              <a:rPr lang="en-US" altLang="zh-CN" sz="2000" dirty="0">
                <a:latin typeface="+mn-ea"/>
              </a:rPr>
              <a:t>)</a:t>
            </a:r>
            <a:r>
              <a:rPr lang="zh-CN" altLang="en-US" sz="2000" dirty="0">
                <a:latin typeface="+mn-ea"/>
              </a:rPr>
              <a:t>合并计算。</a:t>
            </a:r>
            <a:endParaRPr lang="zh-CN" altLang="en-US" sz="2000" dirty="0">
              <a:latin typeface="+mn-ea"/>
            </a:endParaRPr>
          </a:p>
        </p:txBody>
      </p:sp>
      <p:sp>
        <p:nvSpPr>
          <p:cNvPr id="6" name="文本框 5"/>
          <p:cNvSpPr txBox="1"/>
          <p:nvPr/>
        </p:nvSpPr>
        <p:spPr>
          <a:xfrm>
            <a:off x="253401" y="2167462"/>
            <a:ext cx="11608040" cy="1405193"/>
          </a:xfrm>
          <a:prstGeom prst="rect">
            <a:avLst/>
          </a:prstGeom>
          <a:noFill/>
          <a:ln>
            <a:noFill/>
          </a:ln>
        </p:spPr>
        <p:txBody>
          <a:bodyPr wrap="square" rtlCol="0">
            <a:spAutoFit/>
          </a:bodyPr>
          <a:lstStyle/>
          <a:p>
            <a:pPr indent="457200">
              <a:lnSpc>
                <a:spcPct val="150000"/>
              </a:lnSpc>
            </a:pPr>
            <a:r>
              <a:rPr lang="zh-CN" altLang="en-US" sz="2000" dirty="0" smtClean="0">
                <a:latin typeface="仿宋" panose="02010609060101010101" pitchFamily="49" charset="-122"/>
                <a:ea typeface="仿宋" panose="02010609060101010101" pitchFamily="49" charset="-122"/>
              </a:rPr>
              <a:t>建筑物</a:t>
            </a:r>
            <a:r>
              <a:rPr lang="zh-CN" altLang="en-US" sz="2000" dirty="0">
                <a:latin typeface="仿宋" panose="02010609060101010101" pitchFamily="49" charset="-122"/>
                <a:ea typeface="仿宋" panose="02010609060101010101" pitchFamily="49" charset="-122"/>
              </a:rPr>
              <a:t>首层外围，若计算 </a:t>
            </a:r>
            <a:r>
              <a:rPr lang="en-US" altLang="zh-CN" sz="2000" dirty="0">
                <a:latin typeface="仿宋" panose="02010609060101010101" pitchFamily="49" charset="-122"/>
                <a:ea typeface="仿宋" panose="02010609060101010101" pitchFamily="49" charset="-122"/>
              </a:rPr>
              <a:t>1/2 </a:t>
            </a:r>
            <a:r>
              <a:rPr lang="zh-CN" altLang="en-US" sz="2000" dirty="0">
                <a:latin typeface="仿宋" panose="02010609060101010101" pitchFamily="49" charset="-122"/>
                <a:ea typeface="仿宋" panose="02010609060101010101" pitchFamily="49" charset="-122"/>
              </a:rPr>
              <a:t>面积或不计算建筑面积的构造需要配置基础、且需要与主体结构同时施工时，计算了 </a:t>
            </a:r>
            <a:r>
              <a:rPr lang="en-US" altLang="zh-CN" sz="2000" dirty="0">
                <a:latin typeface="仿宋" panose="02010609060101010101" pitchFamily="49" charset="-122"/>
                <a:ea typeface="仿宋" panose="02010609060101010101" pitchFamily="49" charset="-122"/>
              </a:rPr>
              <a:t>1/2 </a:t>
            </a:r>
            <a:r>
              <a:rPr lang="zh-CN" altLang="en-US" sz="2000" dirty="0">
                <a:latin typeface="仿宋" panose="02010609060101010101" pitchFamily="49" charset="-122"/>
                <a:ea typeface="仿宋" panose="02010609060101010101" pitchFamily="49" charset="-122"/>
              </a:rPr>
              <a:t>面积的（如主体结构外的阳台、有柱混凝土雨篷等），应补齐全面积；不计算建筑面积的（如装饰性阳台等），应按其基准面积合并于首层建筑面积内，一并计算平整场地。</a:t>
            </a:r>
            <a:endParaRPr lang="zh-CN" altLang="en-US" sz="2000" dirty="0">
              <a:latin typeface="仿宋" panose="02010609060101010101" pitchFamily="49" charset="-122"/>
              <a:ea typeface="仿宋" panose="02010609060101010101" pitchFamily="49" charset="-122"/>
            </a:endParaRPr>
          </a:p>
        </p:txBody>
      </p:sp>
      <p:sp>
        <p:nvSpPr>
          <p:cNvPr id="7" name="文本框 6"/>
          <p:cNvSpPr txBox="1"/>
          <p:nvPr/>
        </p:nvSpPr>
        <p:spPr>
          <a:xfrm>
            <a:off x="392922" y="3704160"/>
            <a:ext cx="11608040" cy="1405193"/>
          </a:xfrm>
          <a:prstGeom prst="rect">
            <a:avLst/>
          </a:prstGeom>
          <a:noFill/>
          <a:ln>
            <a:noFill/>
          </a:ln>
        </p:spPr>
        <p:txBody>
          <a:bodyPr wrap="square" rtlCol="0">
            <a:spAutoFit/>
          </a:bodyPr>
          <a:lstStyle/>
          <a:p>
            <a:pPr indent="457200">
              <a:lnSpc>
                <a:spcPct val="150000"/>
              </a:lnSpc>
            </a:pPr>
            <a:r>
              <a:rPr lang="zh-CN" altLang="en-US" sz="2000" dirty="0" smtClean="0">
                <a:latin typeface="仿宋" panose="02010609060101010101" pitchFamily="49" charset="-122"/>
                <a:ea typeface="仿宋" panose="02010609060101010101" pitchFamily="49" charset="-122"/>
              </a:rPr>
              <a:t>基准</a:t>
            </a:r>
            <a:r>
              <a:rPr lang="zh-CN" altLang="en-US" sz="2000" dirty="0">
                <a:latin typeface="仿宋" panose="02010609060101010101" pitchFamily="49" charset="-122"/>
                <a:ea typeface="仿宋" panose="02010609060101010101" pitchFamily="49" charset="-122"/>
              </a:rPr>
              <a:t>面积，是指同类构件计算建筑面积（含 </a:t>
            </a:r>
            <a:r>
              <a:rPr lang="en-US" altLang="zh-CN" sz="2000" dirty="0">
                <a:latin typeface="仿宋" panose="02010609060101010101" pitchFamily="49" charset="-122"/>
                <a:ea typeface="仿宋" panose="02010609060101010101" pitchFamily="49" charset="-122"/>
              </a:rPr>
              <a:t>1/2 </a:t>
            </a:r>
            <a:r>
              <a:rPr lang="zh-CN" altLang="en-US" sz="2000" dirty="0">
                <a:latin typeface="仿宋" panose="02010609060101010101" pitchFamily="49" charset="-122"/>
                <a:ea typeface="仿宋" panose="02010609060101010101" pitchFamily="49" charset="-122"/>
              </a:rPr>
              <a:t>面积）时所依据的面积。如主体结构外阳台的建筑面积，以其结构底板水平投影面积为基准计算 </a:t>
            </a:r>
            <a:r>
              <a:rPr lang="en-US" altLang="zh-CN" sz="2000" dirty="0">
                <a:latin typeface="仿宋" panose="02010609060101010101" pitchFamily="49" charset="-122"/>
                <a:ea typeface="仿宋" panose="02010609060101010101" pitchFamily="49" charset="-122"/>
              </a:rPr>
              <a:t>1/2 </a:t>
            </a:r>
            <a:r>
              <a:rPr lang="zh-CN" altLang="en-US" sz="2000" dirty="0">
                <a:latin typeface="仿宋" panose="02010609060101010101" pitchFamily="49" charset="-122"/>
                <a:ea typeface="仿宋" panose="02010609060101010101" pitchFamily="49" charset="-122"/>
              </a:rPr>
              <a:t>面积，那么配置基础的装饰性阳台也按其结构底板水平投影面积计算平整场地等。</a:t>
            </a:r>
            <a:endParaRPr lang="zh-CN" altLang="en-US" sz="2000"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15.</a:t>
            </a:r>
            <a:r>
              <a:rPr lang="zh-CN" altLang="en-US" dirty="0">
                <a:latin typeface="+mn-ea"/>
              </a:rPr>
              <a:t>竣工清理</a:t>
            </a:r>
            <a:endParaRPr lang="zh-CN" altLang="en-US" dirty="0"/>
          </a:p>
        </p:txBody>
      </p:sp>
      <p:sp>
        <p:nvSpPr>
          <p:cNvPr id="5" name="文本框 4"/>
          <p:cNvSpPr txBox="1"/>
          <p:nvPr/>
        </p:nvSpPr>
        <p:spPr>
          <a:xfrm>
            <a:off x="231031" y="991266"/>
            <a:ext cx="11822484" cy="481863"/>
          </a:xfrm>
          <a:prstGeom prst="rect">
            <a:avLst/>
          </a:prstGeom>
          <a:noFill/>
          <a:ln>
            <a:noFill/>
          </a:ln>
        </p:spPr>
        <p:txBody>
          <a:bodyPr wrap="square" rtlCol="0">
            <a:spAutoFit/>
          </a:bodyPr>
          <a:lstStyle/>
          <a:p>
            <a:pPr indent="457200">
              <a:lnSpc>
                <a:spcPct val="150000"/>
              </a:lnSpc>
            </a:pPr>
            <a:r>
              <a:rPr lang="zh-CN" altLang="en-US" sz="2000" dirty="0">
                <a:latin typeface="+mn-ea"/>
              </a:rPr>
              <a:t>按设计图示尺寸</a:t>
            </a:r>
            <a:r>
              <a:rPr lang="en-US" altLang="zh-CN" sz="2000" dirty="0">
                <a:latin typeface="+mn-ea"/>
              </a:rPr>
              <a:t>,</a:t>
            </a:r>
            <a:r>
              <a:rPr lang="zh-CN" altLang="en-US" sz="2000" dirty="0">
                <a:latin typeface="+mn-ea"/>
              </a:rPr>
              <a:t>以建筑物</a:t>
            </a:r>
            <a:r>
              <a:rPr lang="en-US" altLang="zh-CN" sz="2000" dirty="0">
                <a:latin typeface="+mn-ea"/>
              </a:rPr>
              <a:t>(</a:t>
            </a:r>
            <a:r>
              <a:rPr lang="zh-CN" altLang="en-US" sz="2000" dirty="0">
                <a:latin typeface="+mn-ea"/>
              </a:rPr>
              <a:t>构筑物</a:t>
            </a:r>
            <a:r>
              <a:rPr lang="en-US" altLang="zh-CN" sz="2000" dirty="0">
                <a:latin typeface="+mn-ea"/>
              </a:rPr>
              <a:t>)</a:t>
            </a:r>
            <a:r>
              <a:rPr lang="zh-CN" altLang="en-US" sz="2000" dirty="0">
                <a:latin typeface="+mn-ea"/>
              </a:rPr>
              <a:t>结构外围内包的空间体积计算</a:t>
            </a:r>
            <a:r>
              <a:rPr lang="zh-CN" altLang="en-US" sz="2000" dirty="0" smtClean="0">
                <a:latin typeface="+mn-ea"/>
              </a:rPr>
              <a:t>。</a:t>
            </a:r>
            <a:endParaRPr lang="zh-CN" altLang="en-US" sz="2000" dirty="0">
              <a:latin typeface="+mn-ea"/>
            </a:endParaRPr>
          </a:p>
        </p:txBody>
      </p:sp>
      <p:sp>
        <p:nvSpPr>
          <p:cNvPr id="6" name="文本框 5"/>
          <p:cNvSpPr txBox="1"/>
          <p:nvPr/>
        </p:nvSpPr>
        <p:spPr>
          <a:xfrm>
            <a:off x="210588" y="1780030"/>
            <a:ext cx="11608040" cy="3323987"/>
          </a:xfrm>
          <a:prstGeom prst="rect">
            <a:avLst/>
          </a:prstGeom>
          <a:noFill/>
          <a:ln>
            <a:noFill/>
          </a:ln>
        </p:spPr>
        <p:txBody>
          <a:bodyPr wrap="square" rtlCol="0">
            <a:spAutoFit/>
          </a:bodyPr>
          <a:lstStyle/>
          <a:p>
            <a:pPr indent="457200">
              <a:lnSpc>
                <a:spcPct val="150000"/>
              </a:lnSpc>
            </a:pP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）建筑物按全面积计算建筑面积的建筑空间</a:t>
            </a: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如：建筑物的自然层等</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按下式计算：</a:t>
            </a:r>
            <a:endParaRPr lang="zh-CN" altLang="en-US" sz="2000" dirty="0">
              <a:latin typeface="仿宋" panose="02010609060101010101" pitchFamily="49" charset="-122"/>
              <a:ea typeface="仿宋" panose="02010609060101010101" pitchFamily="49" charset="-122"/>
            </a:endParaRPr>
          </a:p>
          <a:p>
            <a:pPr indent="457200">
              <a:lnSpc>
                <a:spcPct val="150000"/>
              </a:lnSpc>
            </a:pPr>
            <a:r>
              <a:rPr lang="zh-CN" altLang="en-US" sz="2000" dirty="0">
                <a:latin typeface="仿宋" panose="02010609060101010101" pitchFamily="49" charset="-122"/>
                <a:ea typeface="仿宋" panose="02010609060101010101" pitchFamily="49" charset="-122"/>
              </a:rPr>
              <a:t>竣工清理 </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（建筑面积</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相应结构层高）</a:t>
            </a:r>
            <a:endParaRPr lang="zh-CN" altLang="en-US" sz="2000" dirty="0">
              <a:latin typeface="仿宋" panose="02010609060101010101" pitchFamily="49" charset="-122"/>
              <a:ea typeface="仿宋" panose="02010609060101010101" pitchFamily="49" charset="-122"/>
            </a:endParaRPr>
          </a:p>
          <a:p>
            <a:pPr indent="457200">
              <a:lnSpc>
                <a:spcPct val="150000"/>
              </a:lnSpc>
            </a:pP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）建筑物按 </a:t>
            </a:r>
            <a:r>
              <a:rPr lang="en-US" altLang="zh-CN" sz="2000" dirty="0">
                <a:latin typeface="仿宋" panose="02010609060101010101" pitchFamily="49" charset="-122"/>
                <a:ea typeface="仿宋" panose="02010609060101010101" pitchFamily="49" charset="-122"/>
              </a:rPr>
              <a:t>1/2 </a:t>
            </a:r>
            <a:r>
              <a:rPr lang="zh-CN" altLang="en-US" sz="2000" dirty="0">
                <a:latin typeface="仿宋" panose="02010609060101010101" pitchFamily="49" charset="-122"/>
                <a:ea typeface="仿宋" panose="02010609060101010101" pitchFamily="49" charset="-122"/>
              </a:rPr>
              <a:t>面积计算建筑面积的建筑空间，如有顶盖的出入口坡道等</a:t>
            </a: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按下式计算：</a:t>
            </a:r>
            <a:endParaRPr lang="zh-CN" altLang="en-US" sz="2000" dirty="0">
              <a:latin typeface="仿宋" panose="02010609060101010101" pitchFamily="49" charset="-122"/>
              <a:ea typeface="仿宋" panose="02010609060101010101" pitchFamily="49" charset="-122"/>
            </a:endParaRPr>
          </a:p>
          <a:p>
            <a:pPr indent="457200">
              <a:lnSpc>
                <a:spcPct val="150000"/>
              </a:lnSpc>
            </a:pPr>
            <a:r>
              <a:rPr lang="zh-CN" altLang="en-US" sz="2000" dirty="0">
                <a:latin typeface="仿宋" panose="02010609060101010101" pitchFamily="49" charset="-122"/>
                <a:ea typeface="仿宋" panose="02010609060101010101" pitchFamily="49" charset="-122"/>
              </a:rPr>
              <a:t>竣工清理 </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（建筑面积</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相应结构层高）</a:t>
            </a:r>
            <a:endParaRPr lang="zh-CN" altLang="en-US" sz="2000" dirty="0">
              <a:latin typeface="仿宋" panose="02010609060101010101" pitchFamily="49" charset="-122"/>
              <a:ea typeface="仿宋" panose="02010609060101010101" pitchFamily="49" charset="-122"/>
            </a:endParaRPr>
          </a:p>
          <a:p>
            <a:pPr indent="457200">
              <a:lnSpc>
                <a:spcPct val="150000"/>
              </a:lnSpc>
            </a:pP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）建筑物不计算建筑面积的建筑空间，如挑出宽度在</a:t>
            </a:r>
            <a:r>
              <a:rPr lang="en-US" altLang="zh-CN" sz="2000" dirty="0">
                <a:latin typeface="仿宋" panose="02010609060101010101" pitchFamily="49" charset="-122"/>
                <a:ea typeface="仿宋" panose="02010609060101010101" pitchFamily="49" charset="-122"/>
              </a:rPr>
              <a:t>2.10m </a:t>
            </a:r>
            <a:r>
              <a:rPr lang="zh-CN" altLang="en-US" sz="2000" dirty="0">
                <a:latin typeface="仿宋" panose="02010609060101010101" pitchFamily="49" charset="-122"/>
                <a:ea typeface="仿宋" panose="02010609060101010101" pitchFamily="49" charset="-122"/>
              </a:rPr>
              <a:t>以下的无柱雨篷，窗台与室内地面高差≥</a:t>
            </a:r>
            <a:r>
              <a:rPr lang="en-US" altLang="zh-CN" sz="2000" dirty="0">
                <a:latin typeface="仿宋" panose="02010609060101010101" pitchFamily="49" charset="-122"/>
                <a:ea typeface="仿宋" panose="02010609060101010101" pitchFamily="49" charset="-122"/>
              </a:rPr>
              <a:t>0.45m </a:t>
            </a:r>
            <a:r>
              <a:rPr lang="zh-CN" altLang="en-US" sz="2000" dirty="0">
                <a:latin typeface="仿宋" panose="02010609060101010101" pitchFamily="49" charset="-122"/>
                <a:ea typeface="仿宋" panose="02010609060101010101" pitchFamily="49" charset="-122"/>
              </a:rPr>
              <a:t>的飘窗等</a:t>
            </a: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按下式计算：</a:t>
            </a:r>
            <a:endParaRPr lang="zh-CN" altLang="en-US" sz="2000" dirty="0">
              <a:latin typeface="仿宋" panose="02010609060101010101" pitchFamily="49" charset="-122"/>
              <a:ea typeface="仿宋" panose="02010609060101010101" pitchFamily="49" charset="-122"/>
            </a:endParaRPr>
          </a:p>
          <a:p>
            <a:pPr indent="457200">
              <a:lnSpc>
                <a:spcPct val="150000"/>
              </a:lnSpc>
            </a:pPr>
            <a:r>
              <a:rPr lang="zh-CN" altLang="en-US" sz="2000" dirty="0">
                <a:latin typeface="仿宋" panose="02010609060101010101" pitchFamily="49" charset="-122"/>
                <a:ea typeface="仿宋" panose="02010609060101010101" pitchFamily="49" charset="-122"/>
              </a:rPr>
              <a:t>竣工清理 </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（基准面积</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相应结构层高</a:t>
            </a:r>
            <a:r>
              <a:rPr lang="zh-CN" altLang="en-US" sz="2000" dirty="0" smtClean="0">
                <a:latin typeface="仿宋" panose="02010609060101010101" pitchFamily="49" charset="-122"/>
                <a:ea typeface="仿宋" panose="02010609060101010101" pitchFamily="49" charset="-122"/>
              </a:rPr>
              <a:t>）</a:t>
            </a:r>
            <a:endParaRPr lang="zh-CN" altLang="en-US" sz="2000"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15.</a:t>
            </a:r>
            <a:r>
              <a:rPr lang="zh-CN" altLang="en-US" dirty="0">
                <a:latin typeface="+mn-ea"/>
              </a:rPr>
              <a:t>竣工清理</a:t>
            </a:r>
            <a:endParaRPr lang="zh-CN" altLang="en-US" dirty="0"/>
          </a:p>
        </p:txBody>
      </p:sp>
      <p:sp>
        <p:nvSpPr>
          <p:cNvPr id="6" name="文本框 5"/>
          <p:cNvSpPr txBox="1"/>
          <p:nvPr/>
        </p:nvSpPr>
        <p:spPr>
          <a:xfrm>
            <a:off x="339377" y="1123207"/>
            <a:ext cx="11608040" cy="3323987"/>
          </a:xfrm>
          <a:prstGeom prst="rect">
            <a:avLst/>
          </a:prstGeom>
          <a:noFill/>
          <a:ln>
            <a:noFill/>
          </a:ln>
        </p:spPr>
        <p:txBody>
          <a:bodyPr wrap="square" rtlCol="0">
            <a:spAutoFit/>
          </a:bodyPr>
          <a:lstStyle/>
          <a:p>
            <a:pPr indent="457200">
              <a:lnSpc>
                <a:spcPct val="150000"/>
              </a:lnSpc>
            </a:pPr>
            <a:r>
              <a:rPr lang="zh-CN" altLang="en-US" sz="2000" dirty="0" smtClean="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不能形成建筑空间的设计室外地坪以上的花坛、水池、围墙、屋面顶坪以上的装饰性花架、水箱、风机和冷却塔配套基础、信号收发柱塔（以上仅计算主体结构工程量）、道路、停车场、厂区铺装（以上仅计算面层工程量）等，应按其主要工程量乘以系数</a:t>
            </a:r>
            <a:r>
              <a:rPr lang="en-US" altLang="zh-CN" sz="2000" dirty="0">
                <a:latin typeface="仿宋" panose="02010609060101010101" pitchFamily="49" charset="-122"/>
                <a:ea typeface="仿宋" panose="02010609060101010101" pitchFamily="49" charset="-122"/>
              </a:rPr>
              <a:t>2.5</a:t>
            </a:r>
            <a:r>
              <a:rPr lang="zh-CN" altLang="en-US" sz="2000" dirty="0">
                <a:latin typeface="仿宋" panose="02010609060101010101" pitchFamily="49" charset="-122"/>
                <a:ea typeface="仿宋" panose="02010609060101010101" pitchFamily="49" charset="-122"/>
              </a:rPr>
              <a:t>计算竣工清理，即：</a:t>
            </a:r>
            <a:endParaRPr lang="zh-CN" altLang="en-US" sz="2000" dirty="0">
              <a:latin typeface="仿宋" panose="02010609060101010101" pitchFamily="49" charset="-122"/>
              <a:ea typeface="仿宋" panose="02010609060101010101" pitchFamily="49" charset="-122"/>
            </a:endParaRPr>
          </a:p>
          <a:p>
            <a:pPr indent="457200">
              <a:lnSpc>
                <a:spcPct val="150000"/>
              </a:lnSpc>
            </a:pPr>
            <a:r>
              <a:rPr lang="zh-CN" altLang="en-US" sz="2000" dirty="0">
                <a:latin typeface="仿宋" panose="02010609060101010101" pitchFamily="49" charset="-122"/>
                <a:ea typeface="仿宋" panose="02010609060101010101" pitchFamily="49" charset="-122"/>
              </a:rPr>
              <a:t>竣工清理 </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（主要工程量</a:t>
            </a:r>
            <a:r>
              <a:rPr lang="en-US" altLang="zh-CN" sz="2000" dirty="0">
                <a:latin typeface="仿宋" panose="02010609060101010101" pitchFamily="49" charset="-122"/>
                <a:ea typeface="仿宋" panose="02010609060101010101" pitchFamily="49" charset="-122"/>
              </a:rPr>
              <a:t>×2.5</a:t>
            </a:r>
            <a:r>
              <a:rPr lang="zh-CN" altLang="en-US" sz="2000" dirty="0">
                <a:latin typeface="仿宋" panose="02010609060101010101" pitchFamily="49" charset="-122"/>
                <a:ea typeface="仿宋" panose="02010609060101010101" pitchFamily="49" charset="-122"/>
              </a:rPr>
              <a:t>）</a:t>
            </a:r>
            <a:endParaRPr lang="zh-CN" altLang="en-US" sz="2000" dirty="0">
              <a:latin typeface="仿宋" panose="02010609060101010101" pitchFamily="49" charset="-122"/>
              <a:ea typeface="仿宋" panose="02010609060101010101" pitchFamily="49" charset="-122"/>
            </a:endParaRPr>
          </a:p>
          <a:p>
            <a:pPr indent="457200">
              <a:lnSpc>
                <a:spcPct val="150000"/>
              </a:lnSpc>
            </a:pP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）构筑物，如独立式烟囱、水塔、贮水（油）池、贮仓、筒仓等，应按建筑物竣工清理的计算原则，计算竣工清理</a:t>
            </a:r>
            <a:r>
              <a:rPr lang="zh-CN" altLang="en-US" sz="2000" dirty="0" smtClean="0">
                <a:latin typeface="仿宋" panose="02010609060101010101" pitchFamily="49" charset="-122"/>
                <a:ea typeface="仿宋" panose="02010609060101010101" pitchFamily="49" charset="-122"/>
              </a:rPr>
              <a:t>。</a:t>
            </a:r>
            <a:endParaRPr lang="en-US" altLang="zh-CN" sz="2000" dirty="0" smtClean="0">
              <a:latin typeface="仿宋" panose="02010609060101010101" pitchFamily="49" charset="-122"/>
              <a:ea typeface="仿宋" panose="02010609060101010101" pitchFamily="49" charset="-122"/>
            </a:endParaRPr>
          </a:p>
          <a:p>
            <a:pPr indent="457200">
              <a:lnSpc>
                <a:spcPct val="150000"/>
              </a:lnSpc>
            </a:pP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）建筑物（构筑物）设计室内、外地坪以下不能计算建筑面积的工程内容，不计算竣工清理。</a:t>
            </a:r>
            <a:endParaRPr lang="zh-CN" altLang="en-US" sz="2000"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16.</a:t>
            </a:r>
            <a:r>
              <a:rPr lang="zh-CN" altLang="en-US" dirty="0">
                <a:latin typeface="+mn-ea"/>
              </a:rPr>
              <a:t>基底钎探</a:t>
            </a:r>
            <a:endParaRPr lang="zh-CN" altLang="en-US" dirty="0"/>
          </a:p>
        </p:txBody>
      </p:sp>
      <p:sp>
        <p:nvSpPr>
          <p:cNvPr id="4" name="文本框 3"/>
          <p:cNvSpPr txBox="1"/>
          <p:nvPr/>
        </p:nvSpPr>
        <p:spPr>
          <a:xfrm>
            <a:off x="253401" y="1020294"/>
            <a:ext cx="11762587" cy="481863"/>
          </a:xfrm>
          <a:prstGeom prst="rect">
            <a:avLst/>
          </a:prstGeom>
          <a:noFill/>
          <a:ln>
            <a:noFill/>
          </a:ln>
        </p:spPr>
        <p:txBody>
          <a:bodyPr wrap="square" rtlCol="0">
            <a:spAutoFit/>
          </a:bodyPr>
          <a:lstStyle/>
          <a:p>
            <a:pPr indent="457200">
              <a:lnSpc>
                <a:spcPct val="150000"/>
              </a:lnSpc>
            </a:pPr>
            <a:r>
              <a:rPr lang="zh-CN" altLang="en-US" sz="2000" dirty="0" smtClean="0">
                <a:latin typeface="+mn-ea"/>
              </a:rPr>
              <a:t>按</a:t>
            </a:r>
            <a:r>
              <a:rPr lang="zh-CN" altLang="en-US" sz="2000" dirty="0">
                <a:latin typeface="+mn-ea"/>
              </a:rPr>
              <a:t>垫层</a:t>
            </a:r>
            <a:r>
              <a:rPr lang="en-US" altLang="zh-CN" sz="2000" dirty="0">
                <a:latin typeface="+mn-ea"/>
              </a:rPr>
              <a:t>(</a:t>
            </a:r>
            <a:r>
              <a:rPr lang="zh-CN" altLang="en-US" sz="2000" dirty="0">
                <a:latin typeface="+mn-ea"/>
              </a:rPr>
              <a:t>或基础</a:t>
            </a:r>
            <a:r>
              <a:rPr lang="en-US" altLang="zh-CN" sz="2000" dirty="0">
                <a:latin typeface="+mn-ea"/>
              </a:rPr>
              <a:t>)</a:t>
            </a:r>
            <a:r>
              <a:rPr lang="zh-CN" altLang="en-US" sz="2000" dirty="0">
                <a:latin typeface="+mn-ea"/>
              </a:rPr>
              <a:t>底面积计算。</a:t>
            </a:r>
            <a:endParaRPr lang="zh-CN" altLang="en-US" sz="2000" dirty="0">
              <a:latin typeface="+mn-ea"/>
            </a:endParaRPr>
          </a:p>
        </p:txBody>
      </p:sp>
      <p:sp>
        <p:nvSpPr>
          <p:cNvPr id="5" name="文本框 4"/>
          <p:cNvSpPr txBox="1"/>
          <p:nvPr/>
        </p:nvSpPr>
        <p:spPr>
          <a:xfrm>
            <a:off x="253400" y="1724599"/>
            <a:ext cx="11762587" cy="1035861"/>
          </a:xfrm>
          <a:prstGeom prst="rect">
            <a:avLst/>
          </a:prstGeom>
          <a:noFill/>
          <a:ln>
            <a:noFill/>
          </a:ln>
        </p:spPr>
        <p:txBody>
          <a:bodyPr wrap="square" rtlCol="0">
            <a:spAutoFit/>
          </a:bodyPr>
          <a:lstStyle/>
          <a:p>
            <a:pPr indent="457200">
              <a:lnSpc>
                <a:spcPct val="150000"/>
              </a:lnSpc>
            </a:pPr>
            <a:r>
              <a:rPr lang="en-US" altLang="zh-CN" sz="2400" b="1" dirty="0">
                <a:latin typeface="+mn-ea"/>
                <a:ea typeface="黑体" panose="02010609060101010101" pitchFamily="49" charset="-122"/>
                <a:cs typeface="+mj-cs"/>
              </a:rPr>
              <a:t>17.</a:t>
            </a:r>
            <a:r>
              <a:rPr lang="zh-CN" altLang="en-US" sz="2400" b="1" dirty="0">
                <a:latin typeface="+mn-ea"/>
                <a:ea typeface="黑体" panose="02010609060101010101" pitchFamily="49" charset="-122"/>
                <a:cs typeface="+mj-cs"/>
              </a:rPr>
              <a:t>毛砂</a:t>
            </a:r>
            <a:r>
              <a:rPr lang="zh-CN" altLang="en-US" sz="2400" b="1" dirty="0" smtClean="0">
                <a:latin typeface="+mn-ea"/>
                <a:ea typeface="黑体" panose="02010609060101010101" pitchFamily="49" charset="-122"/>
                <a:cs typeface="+mj-cs"/>
              </a:rPr>
              <a:t>过筛</a:t>
            </a:r>
            <a:endParaRPr lang="en-US" altLang="zh-CN" sz="2400" b="1" dirty="0" smtClean="0">
              <a:latin typeface="+mn-ea"/>
              <a:ea typeface="黑体" panose="02010609060101010101" pitchFamily="49" charset="-122"/>
              <a:cs typeface="+mj-cs"/>
            </a:endParaRPr>
          </a:p>
          <a:p>
            <a:pPr indent="457200">
              <a:lnSpc>
                <a:spcPct val="150000"/>
              </a:lnSpc>
            </a:pPr>
            <a:r>
              <a:rPr lang="zh-CN" altLang="en-US" sz="2000" dirty="0" smtClean="0">
                <a:latin typeface="+mn-ea"/>
              </a:rPr>
              <a:t>按砌筑砂浆、抹灰砂浆等各种砂浆用砂的定额消耗量之和计算。</a:t>
            </a:r>
            <a:endParaRPr lang="zh-CN" altLang="en-US" sz="2000" dirty="0">
              <a:latin typeface="+mn-ea"/>
            </a:endParaRPr>
          </a:p>
        </p:txBody>
      </p:sp>
      <p:sp>
        <p:nvSpPr>
          <p:cNvPr id="6" name="文本框 5"/>
          <p:cNvSpPr txBox="1"/>
          <p:nvPr/>
        </p:nvSpPr>
        <p:spPr>
          <a:xfrm>
            <a:off x="249223" y="2905529"/>
            <a:ext cx="11762587" cy="1035861"/>
          </a:xfrm>
          <a:prstGeom prst="rect">
            <a:avLst/>
          </a:prstGeom>
          <a:noFill/>
          <a:ln>
            <a:noFill/>
          </a:ln>
        </p:spPr>
        <p:txBody>
          <a:bodyPr wrap="square" rtlCol="0">
            <a:spAutoFit/>
          </a:bodyPr>
          <a:lstStyle/>
          <a:p>
            <a:pPr indent="457200">
              <a:lnSpc>
                <a:spcPct val="150000"/>
              </a:lnSpc>
            </a:pPr>
            <a:r>
              <a:rPr lang="en-US" altLang="zh-CN" sz="2400" b="1" dirty="0">
                <a:latin typeface="+mn-ea"/>
                <a:ea typeface="黑体" panose="02010609060101010101" pitchFamily="49" charset="-122"/>
                <a:cs typeface="+mj-cs"/>
              </a:rPr>
              <a:t>18.</a:t>
            </a:r>
            <a:r>
              <a:rPr lang="zh-CN" altLang="en-US" sz="2400" b="1" dirty="0">
                <a:latin typeface="+mn-ea"/>
                <a:ea typeface="黑体" panose="02010609060101010101" pitchFamily="49" charset="-122"/>
                <a:cs typeface="+mj-cs"/>
              </a:rPr>
              <a:t>原土夯实与</a:t>
            </a:r>
            <a:r>
              <a:rPr lang="zh-CN" altLang="en-US" sz="2400" b="1" dirty="0" smtClean="0">
                <a:latin typeface="+mn-ea"/>
                <a:ea typeface="黑体" panose="02010609060101010101" pitchFamily="49" charset="-122"/>
                <a:cs typeface="+mj-cs"/>
              </a:rPr>
              <a:t>碾压</a:t>
            </a:r>
            <a:endParaRPr lang="en-US" altLang="zh-CN" sz="2400" b="1" dirty="0" smtClean="0">
              <a:latin typeface="+mn-ea"/>
              <a:ea typeface="黑体" panose="02010609060101010101" pitchFamily="49" charset="-122"/>
              <a:cs typeface="+mj-cs"/>
            </a:endParaRPr>
          </a:p>
          <a:p>
            <a:pPr indent="457200">
              <a:lnSpc>
                <a:spcPct val="150000"/>
              </a:lnSpc>
            </a:pPr>
            <a:r>
              <a:rPr lang="zh-CN" altLang="en-US" sz="2000" dirty="0" smtClean="0">
                <a:latin typeface="+mn-ea"/>
              </a:rPr>
              <a:t>按设计或施工组织设计规定的尺寸</a:t>
            </a:r>
            <a:r>
              <a:rPr lang="en-US" altLang="zh-CN" sz="2000" dirty="0" smtClean="0">
                <a:latin typeface="+mn-ea"/>
              </a:rPr>
              <a:t>,</a:t>
            </a:r>
            <a:r>
              <a:rPr lang="zh-CN" altLang="en-US" sz="2000" dirty="0" smtClean="0">
                <a:latin typeface="+mn-ea"/>
              </a:rPr>
              <a:t>以面积计算。</a:t>
            </a:r>
            <a:endParaRPr lang="zh-CN" altLang="en-US" sz="2000" dirty="0">
              <a:latin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smtClean="0">
                <a:latin typeface="+mn-ea"/>
              </a:rPr>
              <a:t>2.</a:t>
            </a:r>
            <a:r>
              <a:rPr lang="zh-CN" altLang="en-US" dirty="0" smtClean="0">
                <a:latin typeface="+mn-ea"/>
              </a:rPr>
              <a:t>单独土石方</a:t>
            </a:r>
            <a:endParaRPr lang="zh-CN" altLang="en-US" dirty="0"/>
          </a:p>
        </p:txBody>
      </p:sp>
      <p:sp>
        <p:nvSpPr>
          <p:cNvPr id="3" name="文本框 2"/>
          <p:cNvSpPr txBox="1"/>
          <p:nvPr/>
        </p:nvSpPr>
        <p:spPr>
          <a:xfrm>
            <a:off x="150370" y="1042985"/>
            <a:ext cx="11030857" cy="481863"/>
          </a:xfrm>
          <a:prstGeom prst="rect">
            <a:avLst/>
          </a:prstGeom>
          <a:noFill/>
          <a:ln>
            <a:noFill/>
          </a:ln>
        </p:spPr>
        <p:txBody>
          <a:bodyPr wrap="square" rtlCol="0">
            <a:spAutoFit/>
          </a:bodyPr>
          <a:lstStyle/>
          <a:p>
            <a:pPr indent="457200">
              <a:lnSpc>
                <a:spcPct val="150000"/>
              </a:lnSpc>
            </a:pPr>
            <a:r>
              <a:rPr lang="zh-CN" altLang="en-US" sz="2000" dirty="0" smtClean="0">
                <a:latin typeface="+mn-ea"/>
              </a:rPr>
              <a:t>自然</a:t>
            </a:r>
            <a:r>
              <a:rPr lang="zh-CN" altLang="en-US" sz="2000" dirty="0">
                <a:latin typeface="+mn-ea"/>
              </a:rPr>
              <a:t>地坪与设计室外地坪之问的单独土石方</a:t>
            </a:r>
            <a:r>
              <a:rPr lang="en-US" altLang="zh-CN" sz="2000" dirty="0">
                <a:latin typeface="+mn-ea"/>
              </a:rPr>
              <a:t>,</a:t>
            </a:r>
            <a:r>
              <a:rPr lang="zh-CN" altLang="en-US" sz="2000" dirty="0">
                <a:latin typeface="+mn-ea"/>
              </a:rPr>
              <a:t>依据设计土方竖向布置图</a:t>
            </a:r>
            <a:r>
              <a:rPr lang="en-US" altLang="zh-CN" sz="2000" dirty="0">
                <a:latin typeface="+mn-ea"/>
              </a:rPr>
              <a:t>,</a:t>
            </a:r>
            <a:r>
              <a:rPr lang="zh-CN" altLang="en-US" sz="2000" dirty="0">
                <a:latin typeface="+mn-ea"/>
              </a:rPr>
              <a:t>以体积计算</a:t>
            </a:r>
            <a:r>
              <a:rPr lang="zh-CN" altLang="en-US" sz="2000" dirty="0" smtClean="0">
                <a:latin typeface="+mn-ea"/>
              </a:rPr>
              <a:t>。</a:t>
            </a:r>
            <a:endParaRPr lang="zh-CN" altLang="en-US" sz="2000" dirty="0">
              <a:latin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19.</a:t>
            </a:r>
            <a:r>
              <a:rPr lang="zh-CN" altLang="en-US" dirty="0">
                <a:latin typeface="+mn-ea"/>
              </a:rPr>
              <a:t>回填</a:t>
            </a:r>
            <a:endParaRPr lang="zh-CN" altLang="en-US" dirty="0"/>
          </a:p>
        </p:txBody>
      </p:sp>
      <p:sp>
        <p:nvSpPr>
          <p:cNvPr id="3" name="文本框 2"/>
          <p:cNvSpPr txBox="1"/>
          <p:nvPr/>
        </p:nvSpPr>
        <p:spPr>
          <a:xfrm>
            <a:off x="253401" y="1416744"/>
            <a:ext cx="3880717" cy="1938992"/>
          </a:xfrm>
          <a:prstGeom prst="rect">
            <a:avLst/>
          </a:prstGeom>
          <a:noFill/>
          <a:ln>
            <a:noFill/>
          </a:ln>
        </p:spPr>
        <p:txBody>
          <a:bodyPr wrap="square" rtlCol="0">
            <a:spAutoFit/>
          </a:bodyPr>
          <a:lstStyle/>
          <a:p>
            <a:pPr indent="457200">
              <a:lnSpc>
                <a:spcPct val="150000"/>
              </a:lnSpc>
            </a:pPr>
            <a:r>
              <a:rPr lang="zh-CN" altLang="en-US" sz="2000" dirty="0">
                <a:latin typeface="+mn-ea"/>
              </a:rPr>
              <a:t>按下列规定</a:t>
            </a:r>
            <a:r>
              <a:rPr lang="en-US" altLang="zh-CN" sz="2000" dirty="0">
                <a:latin typeface="+mn-ea"/>
              </a:rPr>
              <a:t>,</a:t>
            </a:r>
            <a:r>
              <a:rPr lang="zh-CN" altLang="en-US" sz="2000" dirty="0">
                <a:latin typeface="+mn-ea"/>
              </a:rPr>
              <a:t>以体积计算：</a:t>
            </a:r>
            <a:endParaRPr lang="zh-CN" altLang="en-US" sz="2000" dirty="0">
              <a:latin typeface="+mn-ea"/>
            </a:endParaRPr>
          </a:p>
          <a:p>
            <a:pPr indent="457200">
              <a:lnSpc>
                <a:spcPct val="150000"/>
              </a:lnSpc>
            </a:pPr>
            <a:r>
              <a:rPr lang="zh-CN" altLang="en-US" sz="2000" dirty="0">
                <a:latin typeface="+mn-ea"/>
              </a:rPr>
              <a:t>（</a:t>
            </a:r>
            <a:r>
              <a:rPr lang="en-US" altLang="zh-CN" sz="2000" dirty="0">
                <a:latin typeface="+mn-ea"/>
              </a:rPr>
              <a:t>1</a:t>
            </a:r>
            <a:r>
              <a:rPr lang="zh-CN" altLang="en-US" sz="2000" dirty="0">
                <a:latin typeface="+mn-ea"/>
              </a:rPr>
              <a:t>）槽坑回填</a:t>
            </a:r>
            <a:r>
              <a:rPr lang="en-US" altLang="zh-CN" sz="2000" dirty="0">
                <a:latin typeface="+mn-ea"/>
              </a:rPr>
              <a:t>,</a:t>
            </a:r>
            <a:r>
              <a:rPr lang="zh-CN" altLang="en-US" sz="2000" dirty="0">
                <a:latin typeface="+mn-ea"/>
              </a:rPr>
              <a:t>按挖方体积减去设计室外地坪以下建筑物</a:t>
            </a:r>
            <a:r>
              <a:rPr lang="en-US" altLang="zh-CN" sz="2000" dirty="0">
                <a:latin typeface="+mn-ea"/>
              </a:rPr>
              <a:t>(</a:t>
            </a:r>
            <a:r>
              <a:rPr lang="zh-CN" altLang="en-US" sz="2000" dirty="0">
                <a:latin typeface="+mn-ea"/>
              </a:rPr>
              <a:t>构筑物</a:t>
            </a:r>
            <a:r>
              <a:rPr lang="en-US" altLang="zh-CN" sz="2000" dirty="0">
                <a:latin typeface="+mn-ea"/>
              </a:rPr>
              <a:t>)</a:t>
            </a:r>
            <a:r>
              <a:rPr lang="zh-CN" altLang="en-US" sz="2000" dirty="0">
                <a:latin typeface="+mn-ea"/>
              </a:rPr>
              <a:t>、基础</a:t>
            </a:r>
            <a:r>
              <a:rPr lang="en-US" altLang="zh-CN" sz="2000" dirty="0">
                <a:latin typeface="+mn-ea"/>
              </a:rPr>
              <a:t>(</a:t>
            </a:r>
            <a:r>
              <a:rPr lang="zh-CN" altLang="en-US" sz="2000" dirty="0">
                <a:latin typeface="+mn-ea"/>
              </a:rPr>
              <a:t>含垫层</a:t>
            </a:r>
            <a:r>
              <a:rPr lang="en-US" altLang="zh-CN" sz="2000" dirty="0">
                <a:latin typeface="+mn-ea"/>
              </a:rPr>
              <a:t>)</a:t>
            </a:r>
            <a:r>
              <a:rPr lang="zh-CN" altLang="en-US" sz="2000" dirty="0">
                <a:latin typeface="+mn-ea"/>
              </a:rPr>
              <a:t>的体积计算</a:t>
            </a:r>
            <a:r>
              <a:rPr lang="zh-CN" altLang="en-US" sz="2000" dirty="0" smtClean="0">
                <a:latin typeface="+mn-ea"/>
              </a:rPr>
              <a:t>。</a:t>
            </a:r>
            <a:endParaRPr lang="zh-CN" altLang="en-US" sz="2000" dirty="0">
              <a:latin typeface="+mn-ea"/>
            </a:endParaRPr>
          </a:p>
        </p:txBody>
      </p:sp>
      <p:sp>
        <p:nvSpPr>
          <p:cNvPr id="6" name="Text Box 4"/>
          <p:cNvSpPr txBox="1">
            <a:spLocks noChangeArrowheads="1"/>
          </p:cNvSpPr>
          <p:nvPr/>
        </p:nvSpPr>
        <p:spPr bwMode="auto">
          <a:xfrm>
            <a:off x="3668729" y="1176126"/>
            <a:ext cx="8191377" cy="20867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nSpc>
                <a:spcPct val="80000"/>
              </a:lnSpc>
              <a:spcBef>
                <a:spcPct val="50000"/>
              </a:spcBef>
              <a:buSzPct val="85000"/>
            </a:pPr>
            <a:r>
              <a:rPr lang="zh-CN" altLang="en-US" b="1" baseline="0" dirty="0">
                <a:solidFill>
                  <a:srgbClr val="003300"/>
                </a:solidFill>
                <a:latin typeface="宋体" panose="02010600030101010101" pitchFamily="2" charset="-122"/>
              </a:rPr>
              <a:t>　　</a:t>
            </a:r>
            <a:endParaRPr lang="zh-CN" altLang="en-US" b="1" baseline="0" dirty="0">
              <a:solidFill>
                <a:srgbClr val="003300"/>
              </a:solidFill>
              <a:latin typeface="宋体" panose="02010600030101010101" pitchFamily="2" charset="-122"/>
            </a:endParaRPr>
          </a:p>
          <a:p>
            <a:pPr>
              <a:lnSpc>
                <a:spcPct val="80000"/>
              </a:lnSpc>
              <a:spcBef>
                <a:spcPct val="50000"/>
              </a:spcBef>
              <a:buSzPct val="85000"/>
            </a:pPr>
            <a:endParaRPr lang="zh-CN" altLang="en-US" sz="2000" b="1" baseline="0" dirty="0">
              <a:solidFill>
                <a:srgbClr val="003300"/>
              </a:solidFill>
              <a:latin typeface="黑体" panose="02010609060101010101" pitchFamily="49" charset="-122"/>
              <a:ea typeface="黑体" panose="02010609060101010101" pitchFamily="49" charset="-122"/>
            </a:endParaRPr>
          </a:p>
          <a:p>
            <a:pPr>
              <a:lnSpc>
                <a:spcPct val="80000"/>
              </a:lnSpc>
              <a:spcBef>
                <a:spcPct val="50000"/>
              </a:spcBef>
              <a:buSzPct val="85000"/>
            </a:pPr>
            <a:r>
              <a:rPr lang="zh-CN" altLang="en-US" sz="2000" b="1" baseline="0" dirty="0">
                <a:solidFill>
                  <a:srgbClr val="006600"/>
                </a:solidFill>
                <a:latin typeface="幼圆" panose="02010509060101010101" pitchFamily="49" charset="-122"/>
                <a:ea typeface="幼圆" panose="02010509060101010101" pitchFamily="49" charset="-122"/>
              </a:rPr>
              <a:t>      </a:t>
            </a:r>
            <a:endParaRPr lang="zh-CN" altLang="en-US" sz="2000" b="1" baseline="0" dirty="0">
              <a:solidFill>
                <a:srgbClr val="006600"/>
              </a:solidFill>
              <a:latin typeface="幼圆" panose="02010509060101010101" pitchFamily="49" charset="-122"/>
              <a:ea typeface="幼圆" panose="02010509060101010101" pitchFamily="49" charset="-122"/>
            </a:endParaRPr>
          </a:p>
          <a:p>
            <a:pPr>
              <a:lnSpc>
                <a:spcPct val="80000"/>
              </a:lnSpc>
              <a:spcBef>
                <a:spcPct val="50000"/>
              </a:spcBef>
              <a:buSzPct val="85000"/>
            </a:pPr>
            <a:r>
              <a:rPr lang="zh-CN" altLang="en-US" sz="2000" b="1" baseline="0" dirty="0">
                <a:solidFill>
                  <a:srgbClr val="003300"/>
                </a:solidFill>
                <a:latin typeface="幼圆" panose="02010509060101010101" pitchFamily="49" charset="-122"/>
                <a:ea typeface="幼圆" panose="02010509060101010101" pitchFamily="49" charset="-122"/>
              </a:rPr>
              <a:t>　　　挖土体积－设计室外地面以下埋设的砌筑物体积。</a:t>
            </a:r>
            <a:endParaRPr lang="zh-CN" altLang="en-US" sz="2000" b="1" baseline="0" dirty="0">
              <a:solidFill>
                <a:srgbClr val="003300"/>
              </a:solidFill>
              <a:latin typeface="幼圆" panose="02010509060101010101" pitchFamily="49" charset="-122"/>
              <a:ea typeface="幼圆" panose="02010509060101010101" pitchFamily="49" charset="-122"/>
            </a:endParaRPr>
          </a:p>
          <a:p>
            <a:pPr>
              <a:lnSpc>
                <a:spcPct val="80000"/>
              </a:lnSpc>
              <a:spcBef>
                <a:spcPct val="50000"/>
              </a:spcBef>
              <a:buSzPct val="85000"/>
            </a:pPr>
            <a:r>
              <a:rPr lang="zh-CN" altLang="en-US" sz="2000" b="1" baseline="0" dirty="0">
                <a:solidFill>
                  <a:srgbClr val="006600"/>
                </a:solidFill>
                <a:latin typeface="幼圆" panose="02010509060101010101" pitchFamily="49" charset="-122"/>
                <a:ea typeface="幼圆" panose="02010509060101010101" pitchFamily="49" charset="-122"/>
              </a:rPr>
              <a:t>　　　</a:t>
            </a:r>
            <a:endParaRPr lang="zh-CN" altLang="en-US" sz="2000" b="1" baseline="0" dirty="0">
              <a:solidFill>
                <a:srgbClr val="003300"/>
              </a:solidFill>
              <a:latin typeface="幼圆" panose="02010509060101010101" pitchFamily="49" charset="-122"/>
              <a:ea typeface="幼圆" panose="02010509060101010101" pitchFamily="49" charset="-122"/>
            </a:endParaRPr>
          </a:p>
        </p:txBody>
      </p:sp>
      <p:pic>
        <p:nvPicPr>
          <p:cNvPr id="7" name="Picture 5" descr="Image1"/>
          <p:cNvPicPr>
            <a:picLocks noChangeAspect="1" noChangeArrowheads="1"/>
          </p:cNvPicPr>
          <p:nvPr/>
        </p:nvPicPr>
        <p:blipFill>
          <a:blip r:embed="rId1" cstate="print">
            <a:clrChange>
              <a:clrFrom>
                <a:srgbClr val="FFFFFF"/>
              </a:clrFrom>
              <a:clrTo>
                <a:srgbClr val="FFFFFF">
                  <a:alpha val="0"/>
                </a:srgbClr>
              </a:clrTo>
            </a:clrChange>
            <a:lum contrast="24000"/>
            <a:extLst>
              <a:ext uri="{28A0092B-C50C-407E-A947-70E740481C1C}">
                <a14:useLocalDpi xmlns:a14="http://schemas.microsoft.com/office/drawing/2010/main" val="0"/>
              </a:ext>
            </a:extLst>
          </a:blip>
          <a:srcRect l="2919" t="4459" r="4410" b="6664"/>
          <a:stretch>
            <a:fillRect/>
          </a:stretch>
        </p:blipFill>
        <p:spPr bwMode="auto">
          <a:xfrm>
            <a:off x="7115925" y="2955769"/>
            <a:ext cx="45370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
          <p:cNvGrpSpPr/>
          <p:nvPr/>
        </p:nvGrpSpPr>
        <p:grpSpPr bwMode="auto">
          <a:xfrm>
            <a:off x="8197012" y="-757547"/>
            <a:ext cx="935038" cy="862"/>
            <a:chOff x="3334" y="3022"/>
            <a:chExt cx="589" cy="862"/>
          </a:xfrm>
        </p:grpSpPr>
        <p:sp>
          <p:nvSpPr>
            <p:cNvPr id="25" name="Line 7"/>
            <p:cNvSpPr>
              <a:spLocks noChangeShapeType="1"/>
            </p:cNvSpPr>
            <p:nvPr/>
          </p:nvSpPr>
          <p:spPr bwMode="auto">
            <a:xfrm>
              <a:off x="3334" y="3022"/>
              <a:ext cx="589"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6" name="Line 8"/>
            <p:cNvSpPr>
              <a:spLocks noChangeShapeType="1"/>
            </p:cNvSpPr>
            <p:nvPr/>
          </p:nvSpPr>
          <p:spPr bwMode="auto">
            <a:xfrm>
              <a:off x="3923" y="3022"/>
              <a:ext cx="0" cy="499"/>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7" name="Line 9"/>
            <p:cNvSpPr>
              <a:spLocks noChangeShapeType="1"/>
            </p:cNvSpPr>
            <p:nvPr/>
          </p:nvSpPr>
          <p:spPr bwMode="auto">
            <a:xfrm flipH="1">
              <a:off x="3833" y="3521"/>
              <a:ext cx="9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8" name="Line 10"/>
            <p:cNvSpPr>
              <a:spLocks noChangeShapeType="1"/>
            </p:cNvSpPr>
            <p:nvPr/>
          </p:nvSpPr>
          <p:spPr bwMode="auto">
            <a:xfrm>
              <a:off x="3833" y="3521"/>
              <a:ext cx="0" cy="91"/>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9" name="Line 11"/>
            <p:cNvSpPr>
              <a:spLocks noChangeShapeType="1"/>
            </p:cNvSpPr>
            <p:nvPr/>
          </p:nvSpPr>
          <p:spPr bwMode="auto">
            <a:xfrm flipH="1">
              <a:off x="3787" y="3612"/>
              <a:ext cx="46"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0" name="Line 12"/>
            <p:cNvSpPr>
              <a:spLocks noChangeShapeType="1"/>
            </p:cNvSpPr>
            <p:nvPr/>
          </p:nvSpPr>
          <p:spPr bwMode="auto">
            <a:xfrm>
              <a:off x="3787" y="3612"/>
              <a:ext cx="0" cy="9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1" name="Line 13"/>
            <p:cNvSpPr>
              <a:spLocks noChangeShapeType="1"/>
            </p:cNvSpPr>
            <p:nvPr/>
          </p:nvSpPr>
          <p:spPr bwMode="auto">
            <a:xfrm flipH="1">
              <a:off x="3696" y="3702"/>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2" name="Line 14"/>
            <p:cNvSpPr>
              <a:spLocks noChangeShapeType="1"/>
            </p:cNvSpPr>
            <p:nvPr/>
          </p:nvSpPr>
          <p:spPr bwMode="auto">
            <a:xfrm>
              <a:off x="3696" y="3702"/>
              <a:ext cx="0" cy="18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3" name="Line 15"/>
            <p:cNvSpPr>
              <a:spLocks noChangeShapeType="1"/>
            </p:cNvSpPr>
            <p:nvPr/>
          </p:nvSpPr>
          <p:spPr bwMode="auto">
            <a:xfrm flipH="1">
              <a:off x="3606" y="3884"/>
              <a:ext cx="90" cy="0"/>
            </a:xfrm>
            <a:prstGeom prst="line">
              <a:avLst/>
            </a:prstGeom>
            <a:noFill/>
            <a:ln w="254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4" name="Line 16"/>
            <p:cNvSpPr>
              <a:spLocks noChangeShapeType="1"/>
            </p:cNvSpPr>
            <p:nvPr/>
          </p:nvSpPr>
          <p:spPr bwMode="auto">
            <a:xfrm flipH="1" flipV="1">
              <a:off x="3334" y="3022"/>
              <a:ext cx="272" cy="86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grpSp>
      <p:grpSp>
        <p:nvGrpSpPr>
          <p:cNvPr id="9" name="Group 17"/>
          <p:cNvGrpSpPr/>
          <p:nvPr/>
        </p:nvGrpSpPr>
        <p:grpSpPr bwMode="auto">
          <a:xfrm>
            <a:off x="9492412" y="-757547"/>
            <a:ext cx="1008063" cy="862"/>
            <a:chOff x="4150" y="3022"/>
            <a:chExt cx="635" cy="862"/>
          </a:xfrm>
        </p:grpSpPr>
        <p:sp>
          <p:nvSpPr>
            <p:cNvPr id="15" name="Line 18"/>
            <p:cNvSpPr>
              <a:spLocks noChangeShapeType="1"/>
            </p:cNvSpPr>
            <p:nvPr/>
          </p:nvSpPr>
          <p:spPr bwMode="auto">
            <a:xfrm>
              <a:off x="4150" y="3022"/>
              <a:ext cx="635"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6" name="Line 19"/>
            <p:cNvSpPr>
              <a:spLocks noChangeShapeType="1"/>
            </p:cNvSpPr>
            <p:nvPr/>
          </p:nvSpPr>
          <p:spPr bwMode="auto">
            <a:xfrm flipH="1">
              <a:off x="4558" y="3022"/>
              <a:ext cx="227" cy="86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7" name="Line 20"/>
            <p:cNvSpPr>
              <a:spLocks noChangeShapeType="1"/>
            </p:cNvSpPr>
            <p:nvPr/>
          </p:nvSpPr>
          <p:spPr bwMode="auto">
            <a:xfrm>
              <a:off x="4422" y="3884"/>
              <a:ext cx="136"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8" name="Line 21"/>
            <p:cNvSpPr>
              <a:spLocks noChangeShapeType="1"/>
            </p:cNvSpPr>
            <p:nvPr/>
          </p:nvSpPr>
          <p:spPr bwMode="auto">
            <a:xfrm flipV="1">
              <a:off x="4422" y="3657"/>
              <a:ext cx="0" cy="227"/>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9" name="Line 22"/>
            <p:cNvSpPr>
              <a:spLocks noChangeShapeType="1"/>
            </p:cNvSpPr>
            <p:nvPr/>
          </p:nvSpPr>
          <p:spPr bwMode="auto">
            <a:xfrm>
              <a:off x="4332" y="3657"/>
              <a:ext cx="9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0" name="Line 23"/>
            <p:cNvSpPr>
              <a:spLocks noChangeShapeType="1"/>
            </p:cNvSpPr>
            <p:nvPr/>
          </p:nvSpPr>
          <p:spPr bwMode="auto">
            <a:xfrm flipV="1">
              <a:off x="4332" y="3612"/>
              <a:ext cx="0" cy="45"/>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1" name="Line 24"/>
            <p:cNvSpPr>
              <a:spLocks noChangeShapeType="1"/>
            </p:cNvSpPr>
            <p:nvPr/>
          </p:nvSpPr>
          <p:spPr bwMode="auto">
            <a:xfrm>
              <a:off x="4241" y="3612"/>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2" name="Line 25"/>
            <p:cNvSpPr>
              <a:spLocks noChangeShapeType="1"/>
            </p:cNvSpPr>
            <p:nvPr/>
          </p:nvSpPr>
          <p:spPr bwMode="auto">
            <a:xfrm flipV="1">
              <a:off x="4241" y="3521"/>
              <a:ext cx="0" cy="91"/>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3" name="Line 26"/>
            <p:cNvSpPr>
              <a:spLocks noChangeShapeType="1"/>
            </p:cNvSpPr>
            <p:nvPr/>
          </p:nvSpPr>
          <p:spPr bwMode="auto">
            <a:xfrm>
              <a:off x="4150" y="3521"/>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4" name="Line 27"/>
            <p:cNvSpPr>
              <a:spLocks noChangeShapeType="1"/>
            </p:cNvSpPr>
            <p:nvPr/>
          </p:nvSpPr>
          <p:spPr bwMode="auto">
            <a:xfrm flipV="1">
              <a:off x="4150" y="3022"/>
              <a:ext cx="0" cy="499"/>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grpSp>
      <p:sp>
        <p:nvSpPr>
          <p:cNvPr id="10" name="Line 28"/>
          <p:cNvSpPr>
            <a:spLocks noChangeShapeType="1"/>
          </p:cNvSpPr>
          <p:nvPr/>
        </p:nvSpPr>
        <p:spPr bwMode="auto">
          <a:xfrm flipV="1">
            <a:off x="8052550" y="4468656"/>
            <a:ext cx="719137" cy="64770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1" name="Line 29"/>
          <p:cNvSpPr>
            <a:spLocks noChangeShapeType="1"/>
          </p:cNvSpPr>
          <p:nvPr/>
        </p:nvSpPr>
        <p:spPr bwMode="auto">
          <a:xfrm flipV="1">
            <a:off x="8052550" y="4613119"/>
            <a:ext cx="1944687" cy="503237"/>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2" name="AutoShape 30" descr="纸莎草纸"/>
          <p:cNvSpPr>
            <a:spLocks noChangeArrowheads="1"/>
          </p:cNvSpPr>
          <p:nvPr/>
        </p:nvSpPr>
        <p:spPr bwMode="auto">
          <a:xfrm>
            <a:off x="6755562" y="4900456"/>
            <a:ext cx="1296988" cy="504825"/>
          </a:xfrm>
          <a:prstGeom prst="flowChartAlternateProcess">
            <a:avLst/>
          </a:prstGeom>
          <a:blipFill dpi="0" rotWithShape="1">
            <a:blip r:embed="rId2"/>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nchorCtr="1"/>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zh-CN" altLang="en-US" sz="1800" b="1" baseline="0">
                <a:solidFill>
                  <a:srgbClr val="006600"/>
                </a:solidFill>
                <a:ea typeface="幼圆" panose="02010509060101010101" pitchFamily="49" charset="-122"/>
              </a:rPr>
              <a:t>基础回填土</a:t>
            </a:r>
            <a:endParaRPr kumimoji="0" lang="zh-CN" altLang="en-US" sz="1800" b="1" baseline="0">
              <a:solidFill>
                <a:srgbClr val="006600"/>
              </a:solidFill>
              <a:ea typeface="幼圆" panose="02010509060101010101" pitchFamily="49" charset="-122"/>
            </a:endParaRPr>
          </a:p>
        </p:txBody>
      </p:sp>
      <p:sp>
        <p:nvSpPr>
          <p:cNvPr id="13" name="Rectangle 33" descr="绿色大理石"/>
          <p:cNvSpPr>
            <a:spLocks noChangeArrowheads="1"/>
          </p:cNvSpPr>
          <p:nvPr/>
        </p:nvSpPr>
        <p:spPr bwMode="auto">
          <a:xfrm>
            <a:off x="6252325" y="2452531"/>
            <a:ext cx="3024187" cy="358775"/>
          </a:xfrm>
          <a:prstGeom prst="rect">
            <a:avLst/>
          </a:prstGeom>
          <a:blipFill dpi="0" rotWithShape="1">
            <a:blip r:embed="rId3">
              <a:alphaModFix amt="0"/>
            </a:blip>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4" name="AutoShape 34" descr="纸莎草纸"/>
          <p:cNvSpPr>
            <a:spLocks noChangeArrowheads="1"/>
          </p:cNvSpPr>
          <p:nvPr/>
        </p:nvSpPr>
        <p:spPr bwMode="auto">
          <a:xfrm>
            <a:off x="8123987" y="1373031"/>
            <a:ext cx="3384550" cy="766763"/>
          </a:xfrm>
          <a:prstGeom prst="cloudCallout">
            <a:avLst>
              <a:gd name="adj1" fmla="val -54032"/>
              <a:gd name="adj2" fmla="val 112731"/>
            </a:avLst>
          </a:prstGeom>
          <a:blipFill dpi="0" rotWithShape="1">
            <a:blip r:embed="rId2"/>
            <a:srcRect/>
            <a:tile tx="0" ty="0" sx="100000" sy="100000" flip="none" algn="tl"/>
          </a:blipFill>
          <a:ln w="25400" cap="sq">
            <a:solidFill>
              <a:srgbClr val="003300"/>
            </a:solidFill>
            <a:round/>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zh-CN" altLang="en-US" sz="1800" b="1" baseline="0">
                <a:solidFill>
                  <a:srgbClr val="006600"/>
                </a:solidFill>
                <a:ea typeface="幼圆" panose="02010509060101010101" pitchFamily="49" charset="-122"/>
              </a:rPr>
              <a:t>包括垫层、基础等。</a:t>
            </a:r>
            <a:endParaRPr kumimoji="0" lang="zh-CN" altLang="en-US" sz="1800" b="1" baseline="0">
              <a:solidFill>
                <a:srgbClr val="006600"/>
              </a:solidFill>
              <a:ea typeface="幼圆" panose="020105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19.</a:t>
            </a:r>
            <a:r>
              <a:rPr lang="zh-CN" altLang="en-US" dirty="0">
                <a:latin typeface="+mn-ea"/>
              </a:rPr>
              <a:t>回填</a:t>
            </a:r>
            <a:endParaRPr lang="zh-CN" altLang="en-US" dirty="0"/>
          </a:p>
        </p:txBody>
      </p:sp>
      <p:sp>
        <p:nvSpPr>
          <p:cNvPr id="3" name="文本框 2"/>
          <p:cNvSpPr txBox="1"/>
          <p:nvPr/>
        </p:nvSpPr>
        <p:spPr>
          <a:xfrm>
            <a:off x="253401" y="1107380"/>
            <a:ext cx="11030857" cy="1015663"/>
          </a:xfrm>
          <a:prstGeom prst="rect">
            <a:avLst/>
          </a:prstGeom>
          <a:noFill/>
          <a:ln>
            <a:noFill/>
          </a:ln>
        </p:spPr>
        <p:txBody>
          <a:bodyPr wrap="square" rtlCol="0">
            <a:spAutoFit/>
          </a:bodyPr>
          <a:lstStyle/>
          <a:p>
            <a:pPr indent="457200">
              <a:lnSpc>
                <a:spcPct val="150000"/>
              </a:lnSpc>
            </a:pPr>
            <a:r>
              <a:rPr lang="zh-CN" altLang="en-US" sz="2000" dirty="0" smtClean="0">
                <a:latin typeface="+mn-ea"/>
              </a:rPr>
              <a:t>（</a:t>
            </a:r>
            <a:r>
              <a:rPr lang="en-US" altLang="zh-CN" sz="2000" dirty="0">
                <a:latin typeface="+mn-ea"/>
              </a:rPr>
              <a:t>2</a:t>
            </a:r>
            <a:r>
              <a:rPr lang="zh-CN" altLang="en-US" sz="2000" dirty="0">
                <a:latin typeface="+mn-ea"/>
              </a:rPr>
              <a:t>）管道沟槽回填</a:t>
            </a:r>
            <a:r>
              <a:rPr lang="en-US" altLang="zh-CN" sz="2000" dirty="0">
                <a:latin typeface="+mn-ea"/>
              </a:rPr>
              <a:t>,</a:t>
            </a:r>
            <a:r>
              <a:rPr lang="zh-CN" altLang="en-US" sz="2000" dirty="0">
                <a:latin typeface="+mn-ea"/>
              </a:rPr>
              <a:t>按挖方体积减去管道基础和表</a:t>
            </a:r>
            <a:r>
              <a:rPr lang="en-US" altLang="zh-CN" sz="2000" dirty="0">
                <a:latin typeface="+mn-ea"/>
              </a:rPr>
              <a:t>1.2-9</a:t>
            </a:r>
            <a:r>
              <a:rPr lang="zh-CN" altLang="en-US" sz="2000" dirty="0">
                <a:latin typeface="+mn-ea"/>
              </a:rPr>
              <a:t>管道折合回填体积计算</a:t>
            </a:r>
            <a:r>
              <a:rPr lang="zh-CN" altLang="en-US" sz="2000" dirty="0" smtClean="0">
                <a:latin typeface="+mn-ea"/>
              </a:rPr>
              <a:t>。</a:t>
            </a:r>
            <a:endParaRPr lang="en-US" altLang="zh-CN" sz="2000" dirty="0" smtClean="0">
              <a:latin typeface="+mn-ea"/>
            </a:endParaRPr>
          </a:p>
          <a:p>
            <a:pPr indent="457200">
              <a:lnSpc>
                <a:spcPct val="150000"/>
              </a:lnSpc>
            </a:pPr>
            <a:endParaRPr lang="zh-CN" altLang="en-US" sz="2000" dirty="0">
              <a:latin typeface="+mn-ea"/>
            </a:endParaRPr>
          </a:p>
        </p:txBody>
      </p:sp>
      <p:sp>
        <p:nvSpPr>
          <p:cNvPr id="4" name="矩形 3"/>
          <p:cNvSpPr/>
          <p:nvPr/>
        </p:nvSpPr>
        <p:spPr>
          <a:xfrm>
            <a:off x="2850872" y="1972302"/>
            <a:ext cx="4378122" cy="369332"/>
          </a:xfrm>
          <a:prstGeom prst="rect">
            <a:avLst/>
          </a:prstGeom>
        </p:spPr>
        <p:txBody>
          <a:bodyPr wrap="none">
            <a:spAutoFit/>
          </a:bodyPr>
          <a:lstStyle/>
          <a:p>
            <a:pPr lvl="0" indent="266700" algn="ctr" eaLnBrk="0" fontAlgn="base" hangingPunct="0">
              <a:spcBef>
                <a:spcPct val="0"/>
              </a:spcBef>
              <a:spcAft>
                <a:spcPct val="0"/>
              </a:spcAft>
            </a:pPr>
            <a:r>
              <a:rPr lang="zh-CN" altLang="zh-CN" dirty="0">
                <a:latin typeface="+mn-ea"/>
                <a:cs typeface="宋体" panose="02010600030101010101" pitchFamily="2" charset="-122"/>
              </a:rPr>
              <a:t>表</a:t>
            </a:r>
            <a:r>
              <a:rPr lang="en-US" altLang="zh-CN" dirty="0">
                <a:latin typeface="+mn-ea"/>
                <a:cs typeface="宋体" panose="02010600030101010101" pitchFamily="2" charset="-122"/>
              </a:rPr>
              <a:t>1.2-9 </a:t>
            </a:r>
            <a:r>
              <a:rPr lang="zh-CN" altLang="en-US" dirty="0">
                <a:latin typeface="+mn-ea"/>
                <a:cs typeface="宋体" panose="02010600030101010101" pitchFamily="2" charset="-122"/>
              </a:rPr>
              <a:t>管道折合回填体积表（</a:t>
            </a:r>
            <a:r>
              <a:rPr lang="en-US" altLang="zh-CN" dirty="0">
                <a:latin typeface="+mn-ea"/>
                <a:cs typeface="宋体" panose="02010600030101010101" pitchFamily="2" charset="-122"/>
              </a:rPr>
              <a:t>m³/m</a:t>
            </a:r>
            <a:r>
              <a:rPr lang="zh-CN" altLang="en-US" dirty="0">
                <a:latin typeface="+mn-ea"/>
                <a:cs typeface="宋体" panose="02010600030101010101" pitchFamily="2" charset="-122"/>
              </a:rPr>
              <a:t>）</a:t>
            </a:r>
            <a:endParaRPr lang="zh-CN" altLang="en-US" dirty="0">
              <a:latin typeface="+mn-ea"/>
            </a:endParaRPr>
          </a:p>
        </p:txBody>
      </p:sp>
      <p:graphicFrame>
        <p:nvGraphicFramePr>
          <p:cNvPr id="5" name="表格 4"/>
          <p:cNvGraphicFramePr>
            <a:graphicFrameLocks noGrp="1"/>
          </p:cNvGraphicFramePr>
          <p:nvPr/>
        </p:nvGraphicFramePr>
        <p:xfrm>
          <a:off x="918038" y="2341634"/>
          <a:ext cx="8892208" cy="3352801"/>
        </p:xfrm>
        <a:graphic>
          <a:graphicData uri="http://schemas.openxmlformats.org/drawingml/2006/table">
            <a:tbl>
              <a:tblPr firstRow="1" firstCol="1" bandRow="1">
                <a:tableStyleId>{5C22544A-7EE6-4342-B048-85BDC9FD1C3A}</a:tableStyleId>
              </a:tblPr>
              <a:tblGrid>
                <a:gridCol w="2955234"/>
                <a:gridCol w="818963"/>
                <a:gridCol w="1060850"/>
                <a:gridCol w="1050562"/>
                <a:gridCol w="1050562"/>
                <a:gridCol w="1013517"/>
                <a:gridCol w="942520"/>
              </a:tblGrid>
              <a:tr h="658049">
                <a:tc rowSpan="2">
                  <a:txBody>
                    <a:bodyPr/>
                    <a:lstStyle/>
                    <a:p>
                      <a:pPr algn="ctr">
                        <a:lnSpc>
                          <a:spcPct val="200000"/>
                        </a:lnSpc>
                        <a:spcAft>
                          <a:spcPts val="0"/>
                        </a:spcAft>
                      </a:pPr>
                      <a:r>
                        <a:rPr lang="zh-CN" sz="2000" kern="100" dirty="0">
                          <a:effectLst/>
                        </a:rPr>
                        <a:t>管道</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6">
                  <a:txBody>
                    <a:bodyPr/>
                    <a:lstStyle/>
                    <a:p>
                      <a:pPr algn="ctr">
                        <a:lnSpc>
                          <a:spcPct val="200000"/>
                        </a:lnSpc>
                        <a:spcAft>
                          <a:spcPts val="0"/>
                        </a:spcAft>
                      </a:pPr>
                      <a:r>
                        <a:rPr lang="zh-CN" sz="2000" kern="100">
                          <a:effectLst/>
                        </a:rPr>
                        <a:t>公称直径（</a:t>
                      </a:r>
                      <a:r>
                        <a:rPr lang="en-US" sz="2000" kern="100">
                          <a:effectLst/>
                        </a:rPr>
                        <a:t>mm</a:t>
                      </a:r>
                      <a:r>
                        <a:rPr lang="zh-CN" sz="2000" kern="100">
                          <a:effectLst/>
                        </a:rPr>
                        <a:t>以内）</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cPr/>
                </a:tc>
                <a:tc hMerge="1">
                  <a:tcPr/>
                </a:tc>
                <a:tc hMerge="1">
                  <a:tcPr/>
                </a:tc>
                <a:tc hMerge="1">
                  <a:tcPr/>
                </a:tc>
                <a:tc hMerge="1">
                  <a:tcPr/>
                </a:tc>
              </a:tr>
              <a:tr h="658049">
                <a:tc vMerge="1">
                  <a:tcPr/>
                </a:tc>
                <a:tc>
                  <a:txBody>
                    <a:bodyPr/>
                    <a:lstStyle/>
                    <a:p>
                      <a:pPr algn="ctr">
                        <a:lnSpc>
                          <a:spcPct val="200000"/>
                        </a:lnSpc>
                        <a:spcAft>
                          <a:spcPts val="0"/>
                        </a:spcAft>
                      </a:pPr>
                      <a:r>
                        <a:rPr lang="en-US" sz="2000" kern="100" dirty="0">
                          <a:effectLst/>
                        </a:rPr>
                        <a:t>500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600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800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1000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1200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1500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1378654">
                <a:tc>
                  <a:txBody>
                    <a:bodyPr/>
                    <a:lstStyle/>
                    <a:p>
                      <a:pPr algn="ctr">
                        <a:lnSpc>
                          <a:spcPct val="200000"/>
                        </a:lnSpc>
                        <a:spcAft>
                          <a:spcPts val="0"/>
                        </a:spcAft>
                      </a:pPr>
                      <a:r>
                        <a:rPr lang="zh-CN" sz="2000" kern="100" dirty="0">
                          <a:effectLst/>
                        </a:rPr>
                        <a:t>混凝土、钢筋混凝土管道</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dirty="0">
                          <a:effectLst/>
                        </a:rPr>
                        <a:t>0.33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dirty="0">
                          <a:effectLst/>
                        </a:rPr>
                        <a:t>0.60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0.92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1.15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1.45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658049">
                <a:tc>
                  <a:txBody>
                    <a:bodyPr/>
                    <a:lstStyle/>
                    <a:p>
                      <a:pPr algn="ctr">
                        <a:lnSpc>
                          <a:spcPct val="200000"/>
                        </a:lnSpc>
                        <a:spcAft>
                          <a:spcPts val="0"/>
                        </a:spcAft>
                      </a:pPr>
                      <a:r>
                        <a:rPr lang="zh-CN" sz="2000" kern="100">
                          <a:effectLst/>
                        </a:rPr>
                        <a:t>其他材质管道</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a:effectLst/>
                        </a:rPr>
                        <a:t>0.22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dirty="0">
                          <a:effectLst/>
                        </a:rPr>
                        <a:t>0.46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dirty="0">
                          <a:effectLst/>
                        </a:rPr>
                        <a:t>0.74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19.</a:t>
            </a:r>
            <a:r>
              <a:rPr lang="zh-CN" altLang="en-US" dirty="0">
                <a:latin typeface="+mn-ea"/>
              </a:rPr>
              <a:t>回填</a:t>
            </a:r>
            <a:endParaRPr lang="zh-CN" altLang="en-US" dirty="0"/>
          </a:p>
        </p:txBody>
      </p:sp>
      <p:sp>
        <p:nvSpPr>
          <p:cNvPr id="3" name="文本框 2"/>
          <p:cNvSpPr txBox="1"/>
          <p:nvPr/>
        </p:nvSpPr>
        <p:spPr>
          <a:xfrm>
            <a:off x="253401" y="1107380"/>
            <a:ext cx="11030857" cy="943528"/>
          </a:xfrm>
          <a:prstGeom prst="rect">
            <a:avLst/>
          </a:prstGeom>
          <a:noFill/>
          <a:ln>
            <a:noFill/>
          </a:ln>
        </p:spPr>
        <p:txBody>
          <a:bodyPr wrap="square" rtlCol="0">
            <a:spAutoFit/>
          </a:bodyPr>
          <a:lstStyle/>
          <a:p>
            <a:pPr indent="457200">
              <a:lnSpc>
                <a:spcPct val="150000"/>
              </a:lnSpc>
            </a:pPr>
            <a:r>
              <a:rPr lang="zh-CN" altLang="en-US" sz="2000" dirty="0" smtClean="0">
                <a:latin typeface="+mn-ea"/>
              </a:rPr>
              <a:t>（</a:t>
            </a:r>
            <a:r>
              <a:rPr lang="en-US" altLang="zh-CN" sz="2000" dirty="0">
                <a:latin typeface="+mn-ea"/>
              </a:rPr>
              <a:t>3</a:t>
            </a:r>
            <a:r>
              <a:rPr lang="zh-CN" altLang="en-US" sz="2000" dirty="0">
                <a:latin typeface="+mn-ea"/>
              </a:rPr>
              <a:t>）房心</a:t>
            </a:r>
            <a:r>
              <a:rPr lang="en-US" altLang="zh-CN" sz="2000" dirty="0">
                <a:latin typeface="+mn-ea"/>
              </a:rPr>
              <a:t>(</a:t>
            </a:r>
            <a:r>
              <a:rPr lang="zh-CN" altLang="en-US" sz="2000" dirty="0">
                <a:latin typeface="+mn-ea"/>
              </a:rPr>
              <a:t>含地下室内</a:t>
            </a:r>
            <a:r>
              <a:rPr lang="en-US" altLang="zh-CN" sz="2000" dirty="0">
                <a:latin typeface="+mn-ea"/>
              </a:rPr>
              <a:t>)</a:t>
            </a:r>
            <a:r>
              <a:rPr lang="zh-CN" altLang="en-US" sz="2000" dirty="0">
                <a:latin typeface="+mn-ea"/>
              </a:rPr>
              <a:t>回填</a:t>
            </a:r>
            <a:r>
              <a:rPr lang="en-US" altLang="zh-CN" sz="2000" dirty="0">
                <a:latin typeface="+mn-ea"/>
              </a:rPr>
              <a:t>,</a:t>
            </a:r>
            <a:r>
              <a:rPr lang="zh-CN" altLang="en-US" sz="2000" dirty="0">
                <a:latin typeface="+mn-ea"/>
              </a:rPr>
              <a:t>按主墙间净面积</a:t>
            </a:r>
            <a:r>
              <a:rPr lang="en-US" altLang="zh-CN" sz="2000" dirty="0">
                <a:latin typeface="+mn-ea"/>
              </a:rPr>
              <a:t>(</a:t>
            </a:r>
            <a:r>
              <a:rPr lang="zh-CN" altLang="en-US" sz="2000" dirty="0">
                <a:latin typeface="+mn-ea"/>
              </a:rPr>
              <a:t>扣除连续底面积＞</a:t>
            </a:r>
            <a:r>
              <a:rPr lang="en-US" altLang="zh-CN" sz="2000" dirty="0">
                <a:latin typeface="+mn-ea"/>
              </a:rPr>
              <a:t>2m2</a:t>
            </a:r>
            <a:r>
              <a:rPr lang="zh-CN" altLang="en-US" sz="2000" dirty="0">
                <a:latin typeface="+mn-ea"/>
              </a:rPr>
              <a:t>的设备基础等面积</a:t>
            </a:r>
            <a:r>
              <a:rPr lang="en-US" altLang="zh-CN" sz="2000" dirty="0">
                <a:latin typeface="+mn-ea"/>
              </a:rPr>
              <a:t>)</a:t>
            </a:r>
            <a:r>
              <a:rPr lang="zh-CN" altLang="en-US" sz="2000" dirty="0">
                <a:latin typeface="+mn-ea"/>
              </a:rPr>
              <a:t>乘以平均回填厚度计算</a:t>
            </a:r>
            <a:r>
              <a:rPr lang="zh-CN" altLang="en-US" sz="2000" dirty="0" smtClean="0">
                <a:latin typeface="+mn-ea"/>
              </a:rPr>
              <a:t>。</a:t>
            </a:r>
            <a:endParaRPr lang="zh-CN" altLang="en-US" sz="2000" dirty="0">
              <a:latin typeface="+mn-ea"/>
            </a:endParaRPr>
          </a:p>
        </p:txBody>
      </p:sp>
      <p:sp>
        <p:nvSpPr>
          <p:cNvPr id="5" name="Text Box 7"/>
          <p:cNvSpPr txBox="1">
            <a:spLocks noChangeArrowheads="1"/>
          </p:cNvSpPr>
          <p:nvPr/>
        </p:nvSpPr>
        <p:spPr bwMode="auto">
          <a:xfrm>
            <a:off x="832420" y="2220801"/>
            <a:ext cx="8208962" cy="38779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nSpc>
                <a:spcPct val="80000"/>
              </a:lnSpc>
              <a:spcBef>
                <a:spcPct val="50000"/>
              </a:spcBef>
              <a:buSzPct val="85000"/>
            </a:pPr>
            <a:r>
              <a:rPr lang="zh-CN" altLang="en-US" sz="2400" baseline="0" dirty="0" smtClean="0">
                <a:solidFill>
                  <a:srgbClr val="003300"/>
                </a:solidFill>
                <a:latin typeface="幼圆" panose="02010509060101010101" pitchFamily="49" charset="-122"/>
                <a:ea typeface="幼圆" panose="02010509060101010101" pitchFamily="49" charset="-122"/>
              </a:rPr>
              <a:t>房心回填体积</a:t>
            </a:r>
            <a:r>
              <a:rPr lang="en-US" altLang="zh-CN" sz="2400" baseline="0" dirty="0" smtClean="0">
                <a:solidFill>
                  <a:srgbClr val="003300"/>
                </a:solidFill>
                <a:latin typeface="幼圆" panose="02010509060101010101" pitchFamily="49" charset="-122"/>
                <a:ea typeface="幼圆" panose="02010509060101010101" pitchFamily="49" charset="-122"/>
              </a:rPr>
              <a:t>=</a:t>
            </a:r>
            <a:r>
              <a:rPr lang="zh-CN" altLang="en-US" sz="2400" baseline="0" dirty="0">
                <a:solidFill>
                  <a:srgbClr val="003300"/>
                </a:solidFill>
                <a:latin typeface="幼圆" panose="02010509060101010101" pitchFamily="49" charset="-122"/>
                <a:ea typeface="幼圆" panose="02010509060101010101" pitchFamily="49" charset="-122"/>
              </a:rPr>
              <a:t>主墙间的面积</a:t>
            </a:r>
            <a:r>
              <a:rPr lang="en-US" altLang="zh-CN" sz="2400" baseline="0" dirty="0">
                <a:solidFill>
                  <a:srgbClr val="003300"/>
                </a:solidFill>
                <a:latin typeface="幼圆" panose="02010509060101010101" pitchFamily="49" charset="-122"/>
                <a:ea typeface="幼圆" panose="02010509060101010101" pitchFamily="49" charset="-122"/>
              </a:rPr>
              <a:t>×</a:t>
            </a:r>
            <a:r>
              <a:rPr lang="zh-CN" altLang="en-US" sz="2400" baseline="0" dirty="0">
                <a:solidFill>
                  <a:srgbClr val="003300"/>
                </a:solidFill>
                <a:latin typeface="幼圆" panose="02010509060101010101" pitchFamily="49" charset="-122"/>
                <a:ea typeface="幼圆" panose="02010509060101010101" pitchFamily="49" charset="-122"/>
              </a:rPr>
              <a:t>回填土厚度</a:t>
            </a:r>
            <a:r>
              <a:rPr lang="zh-CN" altLang="en-US" sz="2000" b="1" baseline="0" dirty="0">
                <a:solidFill>
                  <a:srgbClr val="003300"/>
                </a:solidFill>
                <a:latin typeface="幼圆" panose="02010509060101010101" pitchFamily="49" charset="-122"/>
                <a:ea typeface="幼圆" panose="02010509060101010101" pitchFamily="49" charset="-122"/>
              </a:rPr>
              <a:t>　　</a:t>
            </a:r>
            <a:endParaRPr lang="zh-CN" altLang="en-US" sz="2000" b="1" baseline="0" dirty="0">
              <a:solidFill>
                <a:srgbClr val="003300"/>
              </a:solidFill>
              <a:latin typeface="幼圆" panose="02010509060101010101" pitchFamily="49" charset="-122"/>
              <a:ea typeface="幼圆" panose="02010509060101010101" pitchFamily="49" charset="-122"/>
            </a:endParaRPr>
          </a:p>
        </p:txBody>
      </p:sp>
      <p:sp>
        <p:nvSpPr>
          <p:cNvPr id="7" name="Rectangle 3"/>
          <p:cNvSpPr>
            <a:spLocks noChangeArrowheads="1"/>
          </p:cNvSpPr>
          <p:nvPr/>
        </p:nvSpPr>
        <p:spPr bwMode="auto">
          <a:xfrm>
            <a:off x="2535545" y="21266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pic>
        <p:nvPicPr>
          <p:cNvPr id="8" name="Picture 8" descr="Image1"/>
          <p:cNvPicPr>
            <a:picLocks noChangeAspect="1" noChangeArrowheads="1"/>
          </p:cNvPicPr>
          <p:nvPr/>
        </p:nvPicPr>
        <p:blipFill>
          <a:blip r:embed="rId1" cstate="print">
            <a:clrChange>
              <a:clrFrom>
                <a:srgbClr val="FFFFFF"/>
              </a:clrFrom>
              <a:clrTo>
                <a:srgbClr val="FFFFFF">
                  <a:alpha val="0"/>
                </a:srgbClr>
              </a:clrTo>
            </a:clrChange>
            <a:lum contrast="24000"/>
            <a:extLst>
              <a:ext uri="{28A0092B-C50C-407E-A947-70E740481C1C}">
                <a14:useLocalDpi xmlns:a14="http://schemas.microsoft.com/office/drawing/2010/main" val="0"/>
              </a:ext>
            </a:extLst>
          </a:blip>
          <a:srcRect l="2919" t="4459" r="4410" b="6664"/>
          <a:stretch>
            <a:fillRect/>
          </a:stretch>
        </p:blipFill>
        <p:spPr bwMode="auto">
          <a:xfrm>
            <a:off x="6747183" y="2917199"/>
            <a:ext cx="45370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4" descr="绿色大理石"/>
          <p:cNvSpPr>
            <a:spLocks noChangeArrowheads="1"/>
          </p:cNvSpPr>
          <p:nvPr/>
        </p:nvSpPr>
        <p:spPr bwMode="auto">
          <a:xfrm>
            <a:off x="4083358" y="3206124"/>
            <a:ext cx="576262" cy="358775"/>
          </a:xfrm>
          <a:prstGeom prst="rect">
            <a:avLst/>
          </a:prstGeom>
          <a:blipFill dpi="0" rotWithShape="1">
            <a:blip r:embed="rId2">
              <a:alphaModFix amt="0"/>
            </a:blip>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0" name="Rectangle 38" descr="绿色大理石"/>
          <p:cNvSpPr>
            <a:spLocks noChangeArrowheads="1"/>
          </p:cNvSpPr>
          <p:nvPr/>
        </p:nvSpPr>
        <p:spPr bwMode="auto">
          <a:xfrm>
            <a:off x="4075954" y="3206124"/>
            <a:ext cx="1584325" cy="360362"/>
          </a:xfrm>
          <a:prstGeom prst="rect">
            <a:avLst/>
          </a:prstGeom>
          <a:blipFill dpi="0" rotWithShape="1">
            <a:blip r:embed="rId2">
              <a:alphaModFix amt="0"/>
            </a:blip>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1" name="AutoShape 39" descr="纸莎草纸"/>
          <p:cNvSpPr>
            <a:spLocks noChangeArrowheads="1"/>
          </p:cNvSpPr>
          <p:nvPr/>
        </p:nvSpPr>
        <p:spPr bwMode="auto">
          <a:xfrm>
            <a:off x="3003858" y="4069724"/>
            <a:ext cx="3311525" cy="504825"/>
          </a:xfrm>
          <a:prstGeom prst="wedgeRoundRectCallout">
            <a:avLst>
              <a:gd name="adj1" fmla="val 16394"/>
              <a:gd name="adj2" fmla="val -155662"/>
              <a:gd name="adj3" fmla="val 16667"/>
            </a:avLst>
          </a:prstGeom>
          <a:blipFill dpi="0" rotWithShape="1">
            <a:blip r:embed="rId3"/>
            <a:srcRect/>
            <a:tile tx="0" ty="0" sx="100000" sy="100000" flip="none" algn="tl"/>
          </a:blipFill>
          <a:ln w="254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en-US" altLang="zh-CN" sz="1800" b="1" baseline="0">
                <a:solidFill>
                  <a:srgbClr val="006600"/>
                </a:solidFill>
                <a:latin typeface="幼圆" panose="02010509060101010101" pitchFamily="49" charset="-122"/>
                <a:ea typeface="幼圆" panose="02010509060101010101" pitchFamily="49" charset="-122"/>
              </a:rPr>
              <a:t>S</a:t>
            </a:r>
            <a:r>
              <a:rPr kumimoji="0" lang="zh-CN" altLang="en-US" sz="1800" b="1" baseline="-25000">
                <a:solidFill>
                  <a:srgbClr val="006600"/>
                </a:solidFill>
                <a:latin typeface="幼圆" panose="02010509060101010101" pitchFamily="49" charset="-122"/>
                <a:ea typeface="幼圆" panose="02010509060101010101" pitchFamily="49" charset="-122"/>
              </a:rPr>
              <a:t>底</a:t>
            </a:r>
            <a:r>
              <a:rPr kumimoji="0" lang="zh-CN" altLang="en-US" sz="1800" b="1" baseline="0">
                <a:solidFill>
                  <a:srgbClr val="006600"/>
                </a:solidFill>
                <a:latin typeface="幼圆" panose="02010509060101010101" pitchFamily="49" charset="-122"/>
                <a:ea typeface="幼圆" panose="02010509060101010101" pitchFamily="49" charset="-122"/>
              </a:rPr>
              <a:t>－</a:t>
            </a:r>
            <a:r>
              <a:rPr kumimoji="0" lang="en-US" altLang="zh-CN" sz="1800" b="1" baseline="0">
                <a:solidFill>
                  <a:srgbClr val="006600"/>
                </a:solidFill>
                <a:latin typeface="幼圆" panose="02010509060101010101" pitchFamily="49" charset="-122"/>
                <a:ea typeface="幼圆" panose="02010509060101010101" pitchFamily="49" charset="-122"/>
              </a:rPr>
              <a:t>L</a:t>
            </a:r>
            <a:r>
              <a:rPr kumimoji="0" lang="zh-CN" altLang="en-US" sz="1800" b="1" baseline="-25000">
                <a:solidFill>
                  <a:srgbClr val="006600"/>
                </a:solidFill>
                <a:latin typeface="幼圆" panose="02010509060101010101" pitchFamily="49" charset="-122"/>
                <a:ea typeface="幼圆" panose="02010509060101010101" pitchFamily="49" charset="-122"/>
              </a:rPr>
              <a:t>中</a:t>
            </a:r>
            <a:r>
              <a:rPr kumimoji="0" lang="en-US" altLang="zh-CN" sz="1800" b="1" baseline="0">
                <a:solidFill>
                  <a:srgbClr val="006600"/>
                </a:solidFill>
                <a:latin typeface="幼圆" panose="02010509060101010101" pitchFamily="49" charset="-122"/>
                <a:ea typeface="幼圆" panose="02010509060101010101" pitchFamily="49" charset="-122"/>
              </a:rPr>
              <a:t>×</a:t>
            </a:r>
            <a:r>
              <a:rPr kumimoji="0" lang="zh-CN" altLang="en-US" sz="1800" b="1" baseline="0">
                <a:solidFill>
                  <a:srgbClr val="006600"/>
                </a:solidFill>
                <a:latin typeface="幼圆" panose="02010509060101010101" pitchFamily="49" charset="-122"/>
                <a:ea typeface="幼圆" panose="02010509060101010101" pitchFamily="49" charset="-122"/>
              </a:rPr>
              <a:t>墙厚－</a:t>
            </a:r>
            <a:r>
              <a:rPr kumimoji="0" lang="en-US" altLang="zh-CN" sz="1800" b="1" baseline="0">
                <a:solidFill>
                  <a:srgbClr val="006600"/>
                </a:solidFill>
                <a:latin typeface="幼圆" panose="02010509060101010101" pitchFamily="49" charset="-122"/>
                <a:ea typeface="幼圆" panose="02010509060101010101" pitchFamily="49" charset="-122"/>
              </a:rPr>
              <a:t>L</a:t>
            </a:r>
            <a:r>
              <a:rPr kumimoji="0" lang="zh-CN" altLang="en-US" sz="1800" b="1" baseline="-25000">
                <a:solidFill>
                  <a:srgbClr val="006600"/>
                </a:solidFill>
                <a:latin typeface="幼圆" panose="02010509060101010101" pitchFamily="49" charset="-122"/>
                <a:ea typeface="幼圆" panose="02010509060101010101" pitchFamily="49" charset="-122"/>
              </a:rPr>
              <a:t>内</a:t>
            </a:r>
            <a:r>
              <a:rPr kumimoji="0" lang="en-US" altLang="zh-CN" sz="1800" b="1" baseline="0">
                <a:solidFill>
                  <a:srgbClr val="006600"/>
                </a:solidFill>
                <a:latin typeface="幼圆" panose="02010509060101010101" pitchFamily="49" charset="-122"/>
                <a:ea typeface="幼圆" panose="02010509060101010101" pitchFamily="49" charset="-122"/>
              </a:rPr>
              <a:t>×</a:t>
            </a:r>
            <a:r>
              <a:rPr kumimoji="0" lang="zh-CN" altLang="en-US" sz="1800" b="1" baseline="0">
                <a:solidFill>
                  <a:srgbClr val="006600"/>
                </a:solidFill>
                <a:latin typeface="幼圆" panose="02010509060101010101" pitchFamily="49" charset="-122"/>
                <a:ea typeface="幼圆" panose="02010509060101010101" pitchFamily="49" charset="-122"/>
              </a:rPr>
              <a:t>墙厚</a:t>
            </a:r>
            <a:endParaRPr kumimoji="0" lang="zh-CN" altLang="en-US" sz="1800" b="1" baseline="0">
              <a:solidFill>
                <a:srgbClr val="006600"/>
              </a:solidFill>
              <a:latin typeface="幼圆" panose="02010509060101010101" pitchFamily="49" charset="-122"/>
              <a:ea typeface="幼圆" panose="02010509060101010101" pitchFamily="49" charset="-122"/>
            </a:endParaRPr>
          </a:p>
        </p:txBody>
      </p:sp>
      <p:sp>
        <p:nvSpPr>
          <p:cNvPr id="12" name="Rectangle 40" descr="绿色大理石"/>
          <p:cNvSpPr>
            <a:spLocks noChangeArrowheads="1"/>
          </p:cNvSpPr>
          <p:nvPr/>
        </p:nvSpPr>
        <p:spPr bwMode="auto">
          <a:xfrm>
            <a:off x="5812145" y="3206124"/>
            <a:ext cx="1366838" cy="360362"/>
          </a:xfrm>
          <a:prstGeom prst="rect">
            <a:avLst/>
          </a:prstGeom>
          <a:blipFill dpi="0" rotWithShape="1">
            <a:blip r:embed="rId2">
              <a:alphaModFix amt="0"/>
            </a:blip>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3" name="AutoShape 41" descr="纸莎草纸"/>
          <p:cNvSpPr/>
          <p:nvPr/>
        </p:nvSpPr>
        <p:spPr bwMode="auto">
          <a:xfrm>
            <a:off x="3578533" y="4790449"/>
            <a:ext cx="2952750" cy="690562"/>
          </a:xfrm>
          <a:prstGeom prst="borderCallout2">
            <a:avLst>
              <a:gd name="adj1" fmla="val 16551"/>
              <a:gd name="adj2" fmla="val 102579"/>
              <a:gd name="adj3" fmla="val 16551"/>
              <a:gd name="adj4" fmla="val 106130"/>
              <a:gd name="adj5" fmla="val -194481"/>
              <a:gd name="adj6" fmla="val 109731"/>
            </a:avLst>
          </a:prstGeom>
          <a:blipFill dpi="0" rotWithShape="1">
            <a:blip r:embed="rId3"/>
            <a:srcRect/>
            <a:tile tx="0" ty="0" sx="100000" sy="100000" flip="none" algn="tl"/>
          </a:blipFill>
          <a:ln w="254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zh-CN" altLang="en-US" sz="1800" b="1" baseline="0">
                <a:solidFill>
                  <a:srgbClr val="006600"/>
                </a:solidFill>
                <a:ea typeface="幼圆" panose="02010509060101010101" pitchFamily="49" charset="-122"/>
              </a:rPr>
              <a:t>室内外地面高差－</a:t>
            </a:r>
            <a:r>
              <a:rPr kumimoji="0" lang="en-US" altLang="zh-CN" sz="1800" b="1" baseline="0">
                <a:solidFill>
                  <a:srgbClr val="006600"/>
                </a:solidFill>
                <a:ea typeface="幼圆" panose="02010509060101010101" pitchFamily="49" charset="-122"/>
              </a:rPr>
              <a:t>∑</a:t>
            </a:r>
            <a:r>
              <a:rPr kumimoji="0" lang="zh-CN" altLang="en-US" sz="1800" b="1" baseline="0">
                <a:solidFill>
                  <a:srgbClr val="006600"/>
                </a:solidFill>
                <a:ea typeface="幼圆" panose="02010509060101010101" pitchFamily="49" charset="-122"/>
              </a:rPr>
              <a:t>室内地面非土构造层次厚度</a:t>
            </a:r>
            <a:endParaRPr kumimoji="0" lang="zh-CN" altLang="en-US" sz="1800" b="1" baseline="0">
              <a:solidFill>
                <a:srgbClr val="006600"/>
              </a:solidFill>
              <a:ea typeface="幼圆" panose="02010509060101010101" pitchFamily="49" charset="-122"/>
            </a:endParaRPr>
          </a:p>
        </p:txBody>
      </p:sp>
      <p:sp>
        <p:nvSpPr>
          <p:cNvPr id="14" name="Line 42"/>
          <p:cNvSpPr>
            <a:spLocks noChangeShapeType="1"/>
          </p:cNvSpPr>
          <p:nvPr/>
        </p:nvSpPr>
        <p:spPr bwMode="auto">
          <a:xfrm>
            <a:off x="9195108" y="3566486"/>
            <a:ext cx="1296987" cy="0"/>
          </a:xfrm>
          <a:prstGeom prst="line">
            <a:avLst/>
          </a:prstGeom>
          <a:noFill/>
          <a:ln w="38100" cap="sq">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5" name="Line 43"/>
          <p:cNvSpPr>
            <a:spLocks noChangeShapeType="1"/>
          </p:cNvSpPr>
          <p:nvPr/>
        </p:nvSpPr>
        <p:spPr bwMode="auto">
          <a:xfrm>
            <a:off x="9195108" y="3998286"/>
            <a:ext cx="1296987" cy="0"/>
          </a:xfrm>
          <a:prstGeom prst="line">
            <a:avLst/>
          </a:prstGeom>
          <a:noFill/>
          <a:ln w="38100" cap="sq">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6" name="AutoShape 44" descr="纸莎草纸"/>
          <p:cNvSpPr/>
          <p:nvPr/>
        </p:nvSpPr>
        <p:spPr bwMode="auto">
          <a:xfrm>
            <a:off x="9628495" y="2269499"/>
            <a:ext cx="1490663" cy="466725"/>
          </a:xfrm>
          <a:prstGeom prst="borderCallout2">
            <a:avLst>
              <a:gd name="adj1" fmla="val 24491"/>
              <a:gd name="adj2" fmla="val -5111"/>
              <a:gd name="adj3" fmla="val 24491"/>
              <a:gd name="adj4" fmla="val -8519"/>
              <a:gd name="adj5" fmla="val 392856"/>
              <a:gd name="adj6" fmla="val -12139"/>
            </a:avLst>
          </a:prstGeom>
          <a:blipFill dpi="0" rotWithShape="1">
            <a:blip r:embed="rId3"/>
            <a:srcRect/>
            <a:tile tx="0" ty="0" sx="100000" sy="100000" flip="none" algn="tl"/>
          </a:blipFill>
          <a:ln w="38100" cap="sq" algn="ctr">
            <a:solidFill>
              <a:srgbClr val="0000FF"/>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anchor="ctr" anchorCtr="1"/>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zh-CN" altLang="en-US" sz="1800" b="1" baseline="0">
                <a:solidFill>
                  <a:srgbClr val="006600"/>
                </a:solidFill>
                <a:ea typeface="幼圆" panose="02010509060101010101" pitchFamily="49" charset="-122"/>
              </a:rPr>
              <a:t>室内回填土</a:t>
            </a:r>
            <a:endParaRPr kumimoji="0" lang="zh-CN" altLang="en-US" sz="1800" b="1" baseline="0">
              <a:solidFill>
                <a:srgbClr val="006600"/>
              </a:solidFill>
              <a:ea typeface="幼圆" panose="02010509060101010101" pitchFamily="49" charset="-122"/>
            </a:endParaRPr>
          </a:p>
        </p:txBody>
      </p:sp>
      <p:sp>
        <p:nvSpPr>
          <p:cNvPr id="20" name="矩形 19"/>
          <p:cNvSpPr/>
          <p:nvPr/>
        </p:nvSpPr>
        <p:spPr>
          <a:xfrm>
            <a:off x="4029063" y="3184003"/>
            <a:ext cx="3262432" cy="400110"/>
          </a:xfrm>
          <a:prstGeom prst="rect">
            <a:avLst/>
          </a:prstGeom>
        </p:spPr>
        <p:txBody>
          <a:bodyPr wrap="none">
            <a:spAutoFit/>
          </a:bodyPr>
          <a:lstStyle/>
          <a:p>
            <a:r>
              <a:rPr lang="zh-CN" altLang="en-US" sz="2000" dirty="0">
                <a:solidFill>
                  <a:srgbClr val="003300"/>
                </a:solidFill>
                <a:latin typeface="幼圆" panose="02010509060101010101" pitchFamily="49" charset="-122"/>
                <a:ea typeface="幼圆" panose="02010509060101010101" pitchFamily="49" charset="-122"/>
              </a:rPr>
              <a:t>主墙间的面积</a:t>
            </a:r>
            <a:r>
              <a:rPr lang="en-US" altLang="zh-CN" sz="2000" dirty="0">
                <a:solidFill>
                  <a:srgbClr val="003300"/>
                </a:solidFill>
                <a:latin typeface="幼圆" panose="02010509060101010101" pitchFamily="49" charset="-122"/>
                <a:ea typeface="幼圆" panose="02010509060101010101" pitchFamily="49" charset="-122"/>
              </a:rPr>
              <a:t>×</a:t>
            </a:r>
            <a:r>
              <a:rPr lang="zh-CN" altLang="en-US" sz="2000" dirty="0">
                <a:solidFill>
                  <a:srgbClr val="003300"/>
                </a:solidFill>
                <a:latin typeface="幼圆" panose="02010509060101010101" pitchFamily="49" charset="-122"/>
                <a:ea typeface="幼圆" panose="02010509060101010101" pitchFamily="49" charset="-122"/>
              </a:rPr>
              <a:t>回填土厚度</a:t>
            </a:r>
            <a:endParaRPr lang="zh-CN" alt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19.</a:t>
            </a:r>
            <a:r>
              <a:rPr lang="zh-CN" altLang="en-US" dirty="0">
                <a:latin typeface="+mn-ea"/>
              </a:rPr>
              <a:t>回填</a:t>
            </a:r>
            <a:endParaRPr lang="zh-CN" altLang="en-US" dirty="0"/>
          </a:p>
        </p:txBody>
      </p:sp>
      <p:sp>
        <p:nvSpPr>
          <p:cNvPr id="3" name="文本框 2"/>
          <p:cNvSpPr txBox="1"/>
          <p:nvPr/>
        </p:nvSpPr>
        <p:spPr>
          <a:xfrm>
            <a:off x="0" y="1172046"/>
            <a:ext cx="10976976" cy="553998"/>
          </a:xfrm>
          <a:prstGeom prst="rect">
            <a:avLst/>
          </a:prstGeom>
          <a:noFill/>
          <a:ln>
            <a:noFill/>
          </a:ln>
        </p:spPr>
        <p:txBody>
          <a:bodyPr wrap="square" rtlCol="0">
            <a:spAutoFit/>
          </a:bodyPr>
          <a:lstStyle/>
          <a:p>
            <a:pPr indent="457200">
              <a:lnSpc>
                <a:spcPct val="150000"/>
              </a:lnSpc>
            </a:pPr>
            <a:r>
              <a:rPr lang="zh-CN" altLang="en-US" sz="2000" smtClean="0">
                <a:latin typeface="+mn-ea"/>
              </a:rPr>
              <a:t>（</a:t>
            </a:r>
            <a:r>
              <a:rPr lang="en-US" altLang="zh-CN" sz="2000" smtClean="0">
                <a:latin typeface="+mn-ea"/>
              </a:rPr>
              <a:t>4</a:t>
            </a:r>
            <a:r>
              <a:rPr lang="zh-CN" altLang="en-US" sz="2000" smtClean="0">
                <a:latin typeface="+mn-ea"/>
              </a:rPr>
              <a:t>）场区</a:t>
            </a:r>
            <a:r>
              <a:rPr lang="en-US" altLang="zh-CN" sz="2000" smtClean="0">
                <a:latin typeface="+mn-ea"/>
              </a:rPr>
              <a:t>(</a:t>
            </a:r>
            <a:r>
              <a:rPr lang="zh-CN" altLang="en-US" sz="2000" smtClean="0">
                <a:latin typeface="+mn-ea"/>
              </a:rPr>
              <a:t>含地下室项板以上</a:t>
            </a:r>
            <a:r>
              <a:rPr lang="en-US" altLang="zh-CN" sz="2000" smtClean="0">
                <a:latin typeface="+mn-ea"/>
              </a:rPr>
              <a:t>)</a:t>
            </a:r>
            <a:r>
              <a:rPr lang="zh-CN" altLang="en-US" sz="2000" smtClean="0">
                <a:latin typeface="+mn-ea"/>
              </a:rPr>
              <a:t>回填</a:t>
            </a:r>
            <a:r>
              <a:rPr lang="en-US" altLang="zh-CN" sz="2000" smtClean="0">
                <a:latin typeface="+mn-ea"/>
              </a:rPr>
              <a:t>,</a:t>
            </a:r>
            <a:r>
              <a:rPr lang="zh-CN" altLang="en-US" sz="2000" smtClean="0">
                <a:latin typeface="+mn-ea"/>
              </a:rPr>
              <a:t>按回填面积乘以平均回填厚度计算。</a:t>
            </a:r>
            <a:endParaRPr lang="zh-CN" altLang="en-US" sz="2000" dirty="0">
              <a:latin typeface="+mn-ea"/>
            </a:endParaRPr>
          </a:p>
        </p:txBody>
      </p:sp>
      <p:grpSp>
        <p:nvGrpSpPr>
          <p:cNvPr id="8" name="Group 6"/>
          <p:cNvGrpSpPr/>
          <p:nvPr/>
        </p:nvGrpSpPr>
        <p:grpSpPr bwMode="auto">
          <a:xfrm>
            <a:off x="8197012" y="-757547"/>
            <a:ext cx="935038" cy="862"/>
            <a:chOff x="3334" y="3022"/>
            <a:chExt cx="589" cy="862"/>
          </a:xfrm>
        </p:grpSpPr>
        <p:sp>
          <p:nvSpPr>
            <p:cNvPr id="25" name="Line 7"/>
            <p:cNvSpPr>
              <a:spLocks noChangeShapeType="1"/>
            </p:cNvSpPr>
            <p:nvPr/>
          </p:nvSpPr>
          <p:spPr bwMode="auto">
            <a:xfrm>
              <a:off x="3334" y="3022"/>
              <a:ext cx="589"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6" name="Line 8"/>
            <p:cNvSpPr>
              <a:spLocks noChangeShapeType="1"/>
            </p:cNvSpPr>
            <p:nvPr/>
          </p:nvSpPr>
          <p:spPr bwMode="auto">
            <a:xfrm>
              <a:off x="3923" y="3022"/>
              <a:ext cx="0" cy="499"/>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7" name="Line 9"/>
            <p:cNvSpPr>
              <a:spLocks noChangeShapeType="1"/>
            </p:cNvSpPr>
            <p:nvPr/>
          </p:nvSpPr>
          <p:spPr bwMode="auto">
            <a:xfrm flipH="1">
              <a:off x="3833" y="3521"/>
              <a:ext cx="9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8" name="Line 10"/>
            <p:cNvSpPr>
              <a:spLocks noChangeShapeType="1"/>
            </p:cNvSpPr>
            <p:nvPr/>
          </p:nvSpPr>
          <p:spPr bwMode="auto">
            <a:xfrm>
              <a:off x="3833" y="3521"/>
              <a:ext cx="0" cy="91"/>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9" name="Line 11"/>
            <p:cNvSpPr>
              <a:spLocks noChangeShapeType="1"/>
            </p:cNvSpPr>
            <p:nvPr/>
          </p:nvSpPr>
          <p:spPr bwMode="auto">
            <a:xfrm flipH="1">
              <a:off x="3787" y="3612"/>
              <a:ext cx="46"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0" name="Line 12"/>
            <p:cNvSpPr>
              <a:spLocks noChangeShapeType="1"/>
            </p:cNvSpPr>
            <p:nvPr/>
          </p:nvSpPr>
          <p:spPr bwMode="auto">
            <a:xfrm>
              <a:off x="3787" y="3612"/>
              <a:ext cx="0" cy="9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1" name="Line 13"/>
            <p:cNvSpPr>
              <a:spLocks noChangeShapeType="1"/>
            </p:cNvSpPr>
            <p:nvPr/>
          </p:nvSpPr>
          <p:spPr bwMode="auto">
            <a:xfrm flipH="1">
              <a:off x="3696" y="3702"/>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2" name="Line 14"/>
            <p:cNvSpPr>
              <a:spLocks noChangeShapeType="1"/>
            </p:cNvSpPr>
            <p:nvPr/>
          </p:nvSpPr>
          <p:spPr bwMode="auto">
            <a:xfrm>
              <a:off x="3696" y="3702"/>
              <a:ext cx="0" cy="18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3" name="Line 15"/>
            <p:cNvSpPr>
              <a:spLocks noChangeShapeType="1"/>
            </p:cNvSpPr>
            <p:nvPr/>
          </p:nvSpPr>
          <p:spPr bwMode="auto">
            <a:xfrm flipH="1">
              <a:off x="3606" y="3884"/>
              <a:ext cx="90" cy="0"/>
            </a:xfrm>
            <a:prstGeom prst="line">
              <a:avLst/>
            </a:prstGeom>
            <a:noFill/>
            <a:ln w="254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4" name="Line 16"/>
            <p:cNvSpPr>
              <a:spLocks noChangeShapeType="1"/>
            </p:cNvSpPr>
            <p:nvPr/>
          </p:nvSpPr>
          <p:spPr bwMode="auto">
            <a:xfrm flipH="1" flipV="1">
              <a:off x="3334" y="3022"/>
              <a:ext cx="272" cy="86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grpSp>
      <p:grpSp>
        <p:nvGrpSpPr>
          <p:cNvPr id="9" name="Group 17"/>
          <p:cNvGrpSpPr/>
          <p:nvPr/>
        </p:nvGrpSpPr>
        <p:grpSpPr bwMode="auto">
          <a:xfrm>
            <a:off x="9492412" y="-757547"/>
            <a:ext cx="1008063" cy="862"/>
            <a:chOff x="4150" y="3022"/>
            <a:chExt cx="635" cy="862"/>
          </a:xfrm>
        </p:grpSpPr>
        <p:sp>
          <p:nvSpPr>
            <p:cNvPr id="15" name="Line 18"/>
            <p:cNvSpPr>
              <a:spLocks noChangeShapeType="1"/>
            </p:cNvSpPr>
            <p:nvPr/>
          </p:nvSpPr>
          <p:spPr bwMode="auto">
            <a:xfrm>
              <a:off x="4150" y="3022"/>
              <a:ext cx="635"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6" name="Line 19"/>
            <p:cNvSpPr>
              <a:spLocks noChangeShapeType="1"/>
            </p:cNvSpPr>
            <p:nvPr/>
          </p:nvSpPr>
          <p:spPr bwMode="auto">
            <a:xfrm flipH="1">
              <a:off x="4558" y="3022"/>
              <a:ext cx="227" cy="86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7" name="Line 20"/>
            <p:cNvSpPr>
              <a:spLocks noChangeShapeType="1"/>
            </p:cNvSpPr>
            <p:nvPr/>
          </p:nvSpPr>
          <p:spPr bwMode="auto">
            <a:xfrm>
              <a:off x="4422" y="3884"/>
              <a:ext cx="136"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8" name="Line 21"/>
            <p:cNvSpPr>
              <a:spLocks noChangeShapeType="1"/>
            </p:cNvSpPr>
            <p:nvPr/>
          </p:nvSpPr>
          <p:spPr bwMode="auto">
            <a:xfrm flipV="1">
              <a:off x="4422" y="3657"/>
              <a:ext cx="0" cy="227"/>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9" name="Line 22"/>
            <p:cNvSpPr>
              <a:spLocks noChangeShapeType="1"/>
            </p:cNvSpPr>
            <p:nvPr/>
          </p:nvSpPr>
          <p:spPr bwMode="auto">
            <a:xfrm>
              <a:off x="4332" y="3657"/>
              <a:ext cx="9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0" name="Line 23"/>
            <p:cNvSpPr>
              <a:spLocks noChangeShapeType="1"/>
            </p:cNvSpPr>
            <p:nvPr/>
          </p:nvSpPr>
          <p:spPr bwMode="auto">
            <a:xfrm flipV="1">
              <a:off x="4332" y="3612"/>
              <a:ext cx="0" cy="45"/>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1" name="Line 24"/>
            <p:cNvSpPr>
              <a:spLocks noChangeShapeType="1"/>
            </p:cNvSpPr>
            <p:nvPr/>
          </p:nvSpPr>
          <p:spPr bwMode="auto">
            <a:xfrm>
              <a:off x="4241" y="3612"/>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2" name="Line 25"/>
            <p:cNvSpPr>
              <a:spLocks noChangeShapeType="1"/>
            </p:cNvSpPr>
            <p:nvPr/>
          </p:nvSpPr>
          <p:spPr bwMode="auto">
            <a:xfrm flipV="1">
              <a:off x="4241" y="3521"/>
              <a:ext cx="0" cy="91"/>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3" name="Line 26"/>
            <p:cNvSpPr>
              <a:spLocks noChangeShapeType="1"/>
            </p:cNvSpPr>
            <p:nvPr/>
          </p:nvSpPr>
          <p:spPr bwMode="auto">
            <a:xfrm>
              <a:off x="4150" y="3521"/>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4" name="Line 27"/>
            <p:cNvSpPr>
              <a:spLocks noChangeShapeType="1"/>
            </p:cNvSpPr>
            <p:nvPr/>
          </p:nvSpPr>
          <p:spPr bwMode="auto">
            <a:xfrm flipV="1">
              <a:off x="4150" y="3022"/>
              <a:ext cx="0" cy="499"/>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grpSp>
      <p:pic>
        <p:nvPicPr>
          <p:cNvPr id="4" name="图片 3"/>
          <p:cNvPicPr>
            <a:picLocks noChangeAspect="1"/>
          </p:cNvPicPr>
          <p:nvPr/>
        </p:nvPicPr>
        <p:blipFill>
          <a:blip r:embed="rId1"/>
          <a:stretch>
            <a:fillRect/>
          </a:stretch>
        </p:blipFill>
        <p:spPr>
          <a:xfrm>
            <a:off x="1106626" y="2306708"/>
            <a:ext cx="7809524" cy="291428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smtClean="0">
                <a:latin typeface="+mn-ea"/>
              </a:rPr>
              <a:t>20.</a:t>
            </a:r>
            <a:r>
              <a:rPr lang="zh-CN" altLang="en-US" dirty="0" smtClean="0">
                <a:latin typeface="+mn-ea"/>
              </a:rPr>
              <a:t>土方</a:t>
            </a:r>
            <a:r>
              <a:rPr lang="zh-CN" altLang="en-US" dirty="0">
                <a:latin typeface="+mn-ea"/>
              </a:rPr>
              <a:t>运输</a:t>
            </a:r>
            <a:endParaRPr lang="zh-CN" altLang="en-US" dirty="0"/>
          </a:p>
        </p:txBody>
      </p:sp>
      <p:sp>
        <p:nvSpPr>
          <p:cNvPr id="4" name="文本框 3"/>
          <p:cNvSpPr txBox="1"/>
          <p:nvPr/>
        </p:nvSpPr>
        <p:spPr>
          <a:xfrm>
            <a:off x="427253" y="2000444"/>
            <a:ext cx="3558745" cy="1477328"/>
          </a:xfrm>
          <a:prstGeom prst="rect">
            <a:avLst/>
          </a:prstGeom>
          <a:noFill/>
          <a:ln>
            <a:noFill/>
          </a:ln>
        </p:spPr>
        <p:txBody>
          <a:bodyPr wrap="square" rtlCol="0">
            <a:spAutoFit/>
          </a:bodyPr>
          <a:lstStyle/>
          <a:p>
            <a:pPr indent="457200">
              <a:lnSpc>
                <a:spcPct val="150000"/>
              </a:lnSpc>
            </a:pPr>
            <a:r>
              <a:rPr lang="zh-CN" altLang="en-US" sz="2000" dirty="0">
                <a:latin typeface="+mn-ea"/>
              </a:rPr>
              <a:t>按挖土总体积减去回填土</a:t>
            </a:r>
            <a:r>
              <a:rPr lang="en-US" altLang="zh-CN" sz="2000" dirty="0">
                <a:latin typeface="+mn-ea"/>
              </a:rPr>
              <a:t>(</a:t>
            </a:r>
            <a:r>
              <a:rPr lang="zh-CN" altLang="en-US" sz="2000" dirty="0">
                <a:latin typeface="+mn-ea"/>
              </a:rPr>
              <a:t>折合天然密实</a:t>
            </a:r>
            <a:r>
              <a:rPr lang="en-US" altLang="zh-CN" sz="2000" dirty="0">
                <a:latin typeface="+mn-ea"/>
              </a:rPr>
              <a:t>)</a:t>
            </a:r>
            <a:r>
              <a:rPr lang="zh-CN" altLang="en-US" sz="2000" dirty="0">
                <a:latin typeface="+mn-ea"/>
              </a:rPr>
              <a:t>总体积</a:t>
            </a:r>
            <a:r>
              <a:rPr lang="en-US" altLang="zh-CN" sz="2000" dirty="0">
                <a:latin typeface="+mn-ea"/>
              </a:rPr>
              <a:t>,</a:t>
            </a:r>
            <a:r>
              <a:rPr lang="zh-CN" altLang="en-US" sz="2000" dirty="0">
                <a:latin typeface="+mn-ea"/>
              </a:rPr>
              <a:t>以体积计算。</a:t>
            </a:r>
            <a:endParaRPr lang="zh-CN" altLang="en-US" sz="2000" dirty="0">
              <a:latin typeface="+mn-ea"/>
            </a:endParaRPr>
          </a:p>
        </p:txBody>
      </p:sp>
      <p:sp>
        <p:nvSpPr>
          <p:cNvPr id="7" name="Text Box 4"/>
          <p:cNvSpPr txBox="1">
            <a:spLocks noChangeArrowheads="1"/>
          </p:cNvSpPr>
          <p:nvPr/>
        </p:nvSpPr>
        <p:spPr bwMode="auto">
          <a:xfrm>
            <a:off x="4222750" y="1099420"/>
            <a:ext cx="8208962" cy="1971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nSpc>
                <a:spcPct val="80000"/>
              </a:lnSpc>
              <a:spcBef>
                <a:spcPct val="50000"/>
              </a:spcBef>
              <a:buSzPct val="85000"/>
            </a:pPr>
            <a:r>
              <a:rPr lang="zh-CN" altLang="en-US" b="1" baseline="0" dirty="0">
                <a:solidFill>
                  <a:srgbClr val="003300"/>
                </a:solidFill>
                <a:latin typeface="宋体" panose="02010600030101010101" pitchFamily="2" charset="-122"/>
              </a:rPr>
              <a:t>　　</a:t>
            </a:r>
            <a:endParaRPr lang="zh-CN" altLang="en-US" b="1" baseline="0" dirty="0">
              <a:solidFill>
                <a:srgbClr val="003300"/>
              </a:solidFill>
              <a:latin typeface="宋体" panose="02010600030101010101" pitchFamily="2" charset="-122"/>
            </a:endParaRPr>
          </a:p>
          <a:p>
            <a:pPr>
              <a:lnSpc>
                <a:spcPct val="80000"/>
              </a:lnSpc>
              <a:spcBef>
                <a:spcPct val="50000"/>
              </a:spcBef>
              <a:buSzPct val="85000"/>
            </a:pPr>
            <a:endParaRPr lang="zh-CN" altLang="en-US" sz="2000" b="1" baseline="0" dirty="0">
              <a:solidFill>
                <a:srgbClr val="003300"/>
              </a:solidFill>
              <a:latin typeface="黑体" panose="02010609060101010101" pitchFamily="49" charset="-122"/>
              <a:ea typeface="黑体" panose="02010609060101010101" pitchFamily="49" charset="-122"/>
            </a:endParaRPr>
          </a:p>
          <a:p>
            <a:pPr>
              <a:lnSpc>
                <a:spcPct val="80000"/>
              </a:lnSpc>
              <a:spcBef>
                <a:spcPct val="50000"/>
              </a:spcBef>
              <a:buSzPct val="85000"/>
            </a:pPr>
            <a:r>
              <a:rPr lang="zh-CN" altLang="en-US" sz="2000" b="1" baseline="0" dirty="0">
                <a:solidFill>
                  <a:srgbClr val="006600"/>
                </a:solidFill>
                <a:latin typeface="幼圆" panose="02010509060101010101" pitchFamily="49" charset="-122"/>
                <a:ea typeface="幼圆" panose="02010509060101010101" pitchFamily="49" charset="-122"/>
              </a:rPr>
              <a:t>      </a:t>
            </a:r>
            <a:endParaRPr lang="zh-CN" altLang="en-US" sz="2000" b="1" baseline="0" dirty="0">
              <a:solidFill>
                <a:srgbClr val="006600"/>
              </a:solidFill>
              <a:latin typeface="幼圆" panose="02010509060101010101" pitchFamily="49" charset="-122"/>
              <a:ea typeface="幼圆" panose="02010509060101010101" pitchFamily="49" charset="-122"/>
            </a:endParaRPr>
          </a:p>
          <a:p>
            <a:pPr>
              <a:lnSpc>
                <a:spcPct val="80000"/>
              </a:lnSpc>
              <a:spcBef>
                <a:spcPct val="50000"/>
              </a:spcBef>
              <a:buSzPct val="85000"/>
            </a:pPr>
            <a:r>
              <a:rPr lang="zh-CN" altLang="en-US" sz="2000" b="1" baseline="0" dirty="0">
                <a:solidFill>
                  <a:srgbClr val="003300"/>
                </a:solidFill>
                <a:latin typeface="幼圆" panose="02010509060101010101" pitchFamily="49" charset="-122"/>
                <a:ea typeface="幼圆" panose="02010509060101010101" pitchFamily="49" charset="-122"/>
              </a:rPr>
              <a:t>　　　挖土体积－设计室外地面以下埋设的砌筑物体积。</a:t>
            </a:r>
            <a:endParaRPr lang="zh-CN" altLang="en-US" sz="2000" b="1" baseline="0" dirty="0">
              <a:solidFill>
                <a:srgbClr val="003300"/>
              </a:solidFill>
              <a:latin typeface="幼圆" panose="02010509060101010101" pitchFamily="49" charset="-122"/>
              <a:ea typeface="幼圆" panose="02010509060101010101" pitchFamily="49" charset="-122"/>
            </a:endParaRPr>
          </a:p>
          <a:p>
            <a:pPr>
              <a:lnSpc>
                <a:spcPct val="80000"/>
              </a:lnSpc>
              <a:spcBef>
                <a:spcPct val="50000"/>
              </a:spcBef>
              <a:buSzPct val="85000"/>
            </a:pPr>
            <a:r>
              <a:rPr lang="zh-CN" altLang="en-US" sz="2000" b="1" baseline="0" dirty="0">
                <a:solidFill>
                  <a:srgbClr val="006600"/>
                </a:solidFill>
                <a:latin typeface="幼圆" panose="02010509060101010101" pitchFamily="49" charset="-122"/>
                <a:ea typeface="幼圆" panose="02010509060101010101" pitchFamily="49" charset="-122"/>
              </a:rPr>
              <a:t>　　　</a:t>
            </a:r>
            <a:endParaRPr lang="zh-CN" altLang="en-US" sz="2000" b="1" baseline="0" dirty="0">
              <a:solidFill>
                <a:srgbClr val="003300"/>
              </a:solidFill>
              <a:latin typeface="幼圆" panose="02010509060101010101" pitchFamily="49" charset="-122"/>
              <a:ea typeface="幼圆" panose="02010509060101010101" pitchFamily="49" charset="-122"/>
            </a:endParaRPr>
          </a:p>
        </p:txBody>
      </p:sp>
      <p:pic>
        <p:nvPicPr>
          <p:cNvPr id="8" name="Picture 5" descr="Image1"/>
          <p:cNvPicPr>
            <a:picLocks noChangeAspect="1" noChangeArrowheads="1"/>
          </p:cNvPicPr>
          <p:nvPr/>
        </p:nvPicPr>
        <p:blipFill>
          <a:blip r:embed="rId1" cstate="print">
            <a:clrChange>
              <a:clrFrom>
                <a:srgbClr val="FFFFFF"/>
              </a:clrFrom>
              <a:clrTo>
                <a:srgbClr val="FFFFFF">
                  <a:alpha val="0"/>
                </a:srgbClr>
              </a:clrTo>
            </a:clrChange>
            <a:lum contrast="24000"/>
            <a:extLst>
              <a:ext uri="{28A0092B-C50C-407E-A947-70E740481C1C}">
                <a14:useLocalDpi xmlns:a14="http://schemas.microsoft.com/office/drawing/2010/main" val="0"/>
              </a:ext>
            </a:extLst>
          </a:blip>
          <a:srcRect l="2919" t="4459" r="4410" b="6664"/>
          <a:stretch>
            <a:fillRect/>
          </a:stretch>
        </p:blipFill>
        <p:spPr bwMode="auto">
          <a:xfrm>
            <a:off x="7246937" y="2883571"/>
            <a:ext cx="45370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p:cNvGrpSpPr/>
          <p:nvPr/>
        </p:nvGrpSpPr>
        <p:grpSpPr bwMode="auto">
          <a:xfrm>
            <a:off x="6600031" y="-860578"/>
            <a:ext cx="935038" cy="862"/>
            <a:chOff x="3334" y="3022"/>
            <a:chExt cx="589" cy="862"/>
          </a:xfrm>
        </p:grpSpPr>
        <p:sp>
          <p:nvSpPr>
            <p:cNvPr id="26" name="Line 7"/>
            <p:cNvSpPr>
              <a:spLocks noChangeShapeType="1"/>
            </p:cNvSpPr>
            <p:nvPr/>
          </p:nvSpPr>
          <p:spPr bwMode="auto">
            <a:xfrm>
              <a:off x="3334" y="3022"/>
              <a:ext cx="589"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7" name="Line 8"/>
            <p:cNvSpPr>
              <a:spLocks noChangeShapeType="1"/>
            </p:cNvSpPr>
            <p:nvPr/>
          </p:nvSpPr>
          <p:spPr bwMode="auto">
            <a:xfrm>
              <a:off x="3923" y="3022"/>
              <a:ext cx="0" cy="499"/>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8" name="Line 9"/>
            <p:cNvSpPr>
              <a:spLocks noChangeShapeType="1"/>
            </p:cNvSpPr>
            <p:nvPr/>
          </p:nvSpPr>
          <p:spPr bwMode="auto">
            <a:xfrm flipH="1">
              <a:off x="3833" y="3521"/>
              <a:ext cx="9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9" name="Line 10"/>
            <p:cNvSpPr>
              <a:spLocks noChangeShapeType="1"/>
            </p:cNvSpPr>
            <p:nvPr/>
          </p:nvSpPr>
          <p:spPr bwMode="auto">
            <a:xfrm>
              <a:off x="3833" y="3521"/>
              <a:ext cx="0" cy="91"/>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0" name="Line 11"/>
            <p:cNvSpPr>
              <a:spLocks noChangeShapeType="1"/>
            </p:cNvSpPr>
            <p:nvPr/>
          </p:nvSpPr>
          <p:spPr bwMode="auto">
            <a:xfrm flipH="1">
              <a:off x="3787" y="3612"/>
              <a:ext cx="46"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1" name="Line 12"/>
            <p:cNvSpPr>
              <a:spLocks noChangeShapeType="1"/>
            </p:cNvSpPr>
            <p:nvPr/>
          </p:nvSpPr>
          <p:spPr bwMode="auto">
            <a:xfrm>
              <a:off x="3787" y="3612"/>
              <a:ext cx="0" cy="9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2" name="Line 13"/>
            <p:cNvSpPr>
              <a:spLocks noChangeShapeType="1"/>
            </p:cNvSpPr>
            <p:nvPr/>
          </p:nvSpPr>
          <p:spPr bwMode="auto">
            <a:xfrm flipH="1">
              <a:off x="3696" y="3702"/>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3" name="Line 14"/>
            <p:cNvSpPr>
              <a:spLocks noChangeShapeType="1"/>
            </p:cNvSpPr>
            <p:nvPr/>
          </p:nvSpPr>
          <p:spPr bwMode="auto">
            <a:xfrm>
              <a:off x="3696" y="3702"/>
              <a:ext cx="0" cy="18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4" name="Line 15"/>
            <p:cNvSpPr>
              <a:spLocks noChangeShapeType="1"/>
            </p:cNvSpPr>
            <p:nvPr/>
          </p:nvSpPr>
          <p:spPr bwMode="auto">
            <a:xfrm flipH="1">
              <a:off x="3606" y="3884"/>
              <a:ext cx="90" cy="0"/>
            </a:xfrm>
            <a:prstGeom prst="line">
              <a:avLst/>
            </a:prstGeom>
            <a:noFill/>
            <a:ln w="254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5" name="Line 16"/>
            <p:cNvSpPr>
              <a:spLocks noChangeShapeType="1"/>
            </p:cNvSpPr>
            <p:nvPr/>
          </p:nvSpPr>
          <p:spPr bwMode="auto">
            <a:xfrm flipH="1" flipV="1">
              <a:off x="3334" y="3022"/>
              <a:ext cx="272" cy="86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grpSp>
      <p:grpSp>
        <p:nvGrpSpPr>
          <p:cNvPr id="10" name="Group 17"/>
          <p:cNvGrpSpPr/>
          <p:nvPr/>
        </p:nvGrpSpPr>
        <p:grpSpPr bwMode="auto">
          <a:xfrm>
            <a:off x="7895431" y="-860578"/>
            <a:ext cx="1008063" cy="862"/>
            <a:chOff x="4150" y="3022"/>
            <a:chExt cx="635" cy="862"/>
          </a:xfrm>
        </p:grpSpPr>
        <p:sp>
          <p:nvSpPr>
            <p:cNvPr id="16" name="Line 18"/>
            <p:cNvSpPr>
              <a:spLocks noChangeShapeType="1"/>
            </p:cNvSpPr>
            <p:nvPr/>
          </p:nvSpPr>
          <p:spPr bwMode="auto">
            <a:xfrm>
              <a:off x="4150" y="3022"/>
              <a:ext cx="635"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7" name="Line 19"/>
            <p:cNvSpPr>
              <a:spLocks noChangeShapeType="1"/>
            </p:cNvSpPr>
            <p:nvPr/>
          </p:nvSpPr>
          <p:spPr bwMode="auto">
            <a:xfrm flipH="1">
              <a:off x="4558" y="3022"/>
              <a:ext cx="227" cy="86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8" name="Line 20"/>
            <p:cNvSpPr>
              <a:spLocks noChangeShapeType="1"/>
            </p:cNvSpPr>
            <p:nvPr/>
          </p:nvSpPr>
          <p:spPr bwMode="auto">
            <a:xfrm>
              <a:off x="4422" y="3884"/>
              <a:ext cx="136"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9" name="Line 21"/>
            <p:cNvSpPr>
              <a:spLocks noChangeShapeType="1"/>
            </p:cNvSpPr>
            <p:nvPr/>
          </p:nvSpPr>
          <p:spPr bwMode="auto">
            <a:xfrm flipV="1">
              <a:off x="4422" y="3657"/>
              <a:ext cx="0" cy="227"/>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0" name="Line 22"/>
            <p:cNvSpPr>
              <a:spLocks noChangeShapeType="1"/>
            </p:cNvSpPr>
            <p:nvPr/>
          </p:nvSpPr>
          <p:spPr bwMode="auto">
            <a:xfrm>
              <a:off x="4332" y="3657"/>
              <a:ext cx="9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1" name="Line 23"/>
            <p:cNvSpPr>
              <a:spLocks noChangeShapeType="1"/>
            </p:cNvSpPr>
            <p:nvPr/>
          </p:nvSpPr>
          <p:spPr bwMode="auto">
            <a:xfrm flipV="1">
              <a:off x="4332" y="3612"/>
              <a:ext cx="0" cy="45"/>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2" name="Line 24"/>
            <p:cNvSpPr>
              <a:spLocks noChangeShapeType="1"/>
            </p:cNvSpPr>
            <p:nvPr/>
          </p:nvSpPr>
          <p:spPr bwMode="auto">
            <a:xfrm>
              <a:off x="4241" y="3612"/>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3" name="Line 25"/>
            <p:cNvSpPr>
              <a:spLocks noChangeShapeType="1"/>
            </p:cNvSpPr>
            <p:nvPr/>
          </p:nvSpPr>
          <p:spPr bwMode="auto">
            <a:xfrm flipV="1">
              <a:off x="4241" y="3521"/>
              <a:ext cx="0" cy="91"/>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4" name="Line 26"/>
            <p:cNvSpPr>
              <a:spLocks noChangeShapeType="1"/>
            </p:cNvSpPr>
            <p:nvPr/>
          </p:nvSpPr>
          <p:spPr bwMode="auto">
            <a:xfrm>
              <a:off x="4150" y="3521"/>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5" name="Line 27"/>
            <p:cNvSpPr>
              <a:spLocks noChangeShapeType="1"/>
            </p:cNvSpPr>
            <p:nvPr/>
          </p:nvSpPr>
          <p:spPr bwMode="auto">
            <a:xfrm flipV="1">
              <a:off x="4150" y="3022"/>
              <a:ext cx="0" cy="499"/>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grpSp>
      <p:sp>
        <p:nvSpPr>
          <p:cNvPr id="11" name="Line 28"/>
          <p:cNvSpPr>
            <a:spLocks noChangeShapeType="1"/>
          </p:cNvSpPr>
          <p:nvPr/>
        </p:nvSpPr>
        <p:spPr bwMode="auto">
          <a:xfrm flipV="1">
            <a:off x="8183562" y="4396458"/>
            <a:ext cx="719137" cy="64770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2" name="Line 29"/>
          <p:cNvSpPr>
            <a:spLocks noChangeShapeType="1"/>
          </p:cNvSpPr>
          <p:nvPr/>
        </p:nvSpPr>
        <p:spPr bwMode="auto">
          <a:xfrm flipV="1">
            <a:off x="8183562" y="4540921"/>
            <a:ext cx="1944687" cy="503237"/>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3" name="AutoShape 30" descr="纸莎草纸"/>
          <p:cNvSpPr>
            <a:spLocks noChangeArrowheads="1"/>
          </p:cNvSpPr>
          <p:nvPr/>
        </p:nvSpPr>
        <p:spPr bwMode="auto">
          <a:xfrm>
            <a:off x="6886574" y="4828258"/>
            <a:ext cx="1296988" cy="504825"/>
          </a:xfrm>
          <a:prstGeom prst="flowChartAlternateProcess">
            <a:avLst/>
          </a:prstGeom>
          <a:blipFill dpi="0" rotWithShape="1">
            <a:blip r:embed="rId2"/>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nchorCtr="1"/>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zh-CN" altLang="en-US" sz="1800" b="1" baseline="0">
                <a:solidFill>
                  <a:srgbClr val="006600"/>
                </a:solidFill>
                <a:ea typeface="幼圆" panose="02010509060101010101" pitchFamily="49" charset="-122"/>
              </a:rPr>
              <a:t>基础回填土</a:t>
            </a:r>
            <a:endParaRPr kumimoji="0" lang="zh-CN" altLang="en-US" sz="1800" b="1" baseline="0">
              <a:solidFill>
                <a:srgbClr val="006600"/>
              </a:solidFill>
              <a:ea typeface="幼圆" panose="02010509060101010101" pitchFamily="49" charset="-122"/>
            </a:endParaRPr>
          </a:p>
        </p:txBody>
      </p:sp>
      <p:sp>
        <p:nvSpPr>
          <p:cNvPr id="14" name="Rectangle 33" descr="绿色大理石"/>
          <p:cNvSpPr>
            <a:spLocks noChangeArrowheads="1"/>
          </p:cNvSpPr>
          <p:nvPr/>
        </p:nvSpPr>
        <p:spPr bwMode="auto">
          <a:xfrm>
            <a:off x="6383337" y="2380333"/>
            <a:ext cx="3024187" cy="358775"/>
          </a:xfrm>
          <a:prstGeom prst="rect">
            <a:avLst/>
          </a:prstGeom>
          <a:blipFill dpi="0" rotWithShape="1">
            <a:blip r:embed="rId3">
              <a:alphaModFix amt="0"/>
            </a:blip>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5" name="AutoShape 34" descr="纸莎草纸"/>
          <p:cNvSpPr>
            <a:spLocks noChangeArrowheads="1"/>
          </p:cNvSpPr>
          <p:nvPr/>
        </p:nvSpPr>
        <p:spPr bwMode="auto">
          <a:xfrm>
            <a:off x="8254999" y="1300833"/>
            <a:ext cx="3384550" cy="766763"/>
          </a:xfrm>
          <a:prstGeom prst="cloudCallout">
            <a:avLst>
              <a:gd name="adj1" fmla="val -54032"/>
              <a:gd name="adj2" fmla="val 112731"/>
            </a:avLst>
          </a:prstGeom>
          <a:blipFill dpi="0" rotWithShape="1">
            <a:blip r:embed="rId2"/>
            <a:srcRect/>
            <a:tile tx="0" ty="0" sx="100000" sy="100000" flip="none" algn="tl"/>
          </a:blipFill>
          <a:ln w="25400" cap="sq">
            <a:solidFill>
              <a:srgbClr val="003300"/>
            </a:solidFill>
            <a:round/>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zh-CN" altLang="en-US" sz="1800" b="1" baseline="0">
                <a:solidFill>
                  <a:srgbClr val="006600"/>
                </a:solidFill>
                <a:ea typeface="幼圆" panose="02010509060101010101" pitchFamily="49" charset="-122"/>
              </a:rPr>
              <a:t>包括垫层、基础等。</a:t>
            </a:r>
            <a:endParaRPr kumimoji="0" lang="zh-CN" altLang="en-US" sz="1800" b="1" baseline="0">
              <a:solidFill>
                <a:srgbClr val="006600"/>
              </a:solidFill>
              <a:ea typeface="幼圆" panose="02010509060101010101"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21.</a:t>
            </a:r>
            <a:r>
              <a:rPr lang="zh-CN" altLang="en-US" dirty="0">
                <a:latin typeface="+mn-ea"/>
              </a:rPr>
              <a:t>钻孔桩泥浆运输</a:t>
            </a:r>
            <a:endParaRPr lang="zh-CN" altLang="en-US" dirty="0">
              <a:latin typeface="+mn-ea"/>
            </a:endParaRPr>
          </a:p>
        </p:txBody>
      </p:sp>
      <p:sp>
        <p:nvSpPr>
          <p:cNvPr id="5" name="文本框 4"/>
          <p:cNvSpPr txBox="1"/>
          <p:nvPr/>
        </p:nvSpPr>
        <p:spPr>
          <a:xfrm>
            <a:off x="362655" y="1105240"/>
            <a:ext cx="10944996" cy="553998"/>
          </a:xfrm>
          <a:prstGeom prst="rect">
            <a:avLst/>
          </a:prstGeom>
          <a:noFill/>
          <a:ln>
            <a:noFill/>
          </a:ln>
        </p:spPr>
        <p:txBody>
          <a:bodyPr wrap="square" rtlCol="0">
            <a:spAutoFit/>
          </a:bodyPr>
          <a:lstStyle/>
          <a:p>
            <a:pPr indent="457200">
              <a:lnSpc>
                <a:spcPct val="150000"/>
              </a:lnSpc>
            </a:pPr>
            <a:r>
              <a:rPr lang="zh-CN" altLang="en-US" sz="2000" dirty="0" smtClean="0">
                <a:latin typeface="+mn-ea"/>
              </a:rPr>
              <a:t>按</a:t>
            </a:r>
            <a:r>
              <a:rPr lang="zh-CN" altLang="en-US" sz="2000" dirty="0">
                <a:latin typeface="+mn-ea"/>
              </a:rPr>
              <a:t>桩设计断面尺寸乘以桩孔中心线深度</a:t>
            </a:r>
            <a:r>
              <a:rPr lang="en-US" altLang="zh-CN" sz="2000" dirty="0">
                <a:latin typeface="+mn-ea"/>
              </a:rPr>
              <a:t>,</a:t>
            </a:r>
            <a:r>
              <a:rPr lang="zh-CN" altLang="en-US" sz="2000" dirty="0">
                <a:latin typeface="+mn-ea"/>
              </a:rPr>
              <a:t>以体积计算。</a:t>
            </a:r>
            <a:endParaRPr lang="zh-CN" altLang="en-US" sz="2000" dirty="0">
              <a:latin typeface="+mn-ea"/>
            </a:endParaRPr>
          </a:p>
        </p:txBody>
      </p:sp>
      <p:grpSp>
        <p:nvGrpSpPr>
          <p:cNvPr id="9" name="Group 6"/>
          <p:cNvGrpSpPr/>
          <p:nvPr/>
        </p:nvGrpSpPr>
        <p:grpSpPr bwMode="auto">
          <a:xfrm>
            <a:off x="6600031" y="-860578"/>
            <a:ext cx="935038" cy="862"/>
            <a:chOff x="3334" y="3022"/>
            <a:chExt cx="589" cy="862"/>
          </a:xfrm>
        </p:grpSpPr>
        <p:sp>
          <p:nvSpPr>
            <p:cNvPr id="26" name="Line 7"/>
            <p:cNvSpPr>
              <a:spLocks noChangeShapeType="1"/>
            </p:cNvSpPr>
            <p:nvPr/>
          </p:nvSpPr>
          <p:spPr bwMode="auto">
            <a:xfrm>
              <a:off x="3334" y="3022"/>
              <a:ext cx="589"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7" name="Line 8"/>
            <p:cNvSpPr>
              <a:spLocks noChangeShapeType="1"/>
            </p:cNvSpPr>
            <p:nvPr/>
          </p:nvSpPr>
          <p:spPr bwMode="auto">
            <a:xfrm>
              <a:off x="3923" y="3022"/>
              <a:ext cx="0" cy="499"/>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8" name="Line 9"/>
            <p:cNvSpPr>
              <a:spLocks noChangeShapeType="1"/>
            </p:cNvSpPr>
            <p:nvPr/>
          </p:nvSpPr>
          <p:spPr bwMode="auto">
            <a:xfrm flipH="1">
              <a:off x="3833" y="3521"/>
              <a:ext cx="9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9" name="Line 10"/>
            <p:cNvSpPr>
              <a:spLocks noChangeShapeType="1"/>
            </p:cNvSpPr>
            <p:nvPr/>
          </p:nvSpPr>
          <p:spPr bwMode="auto">
            <a:xfrm>
              <a:off x="3833" y="3521"/>
              <a:ext cx="0" cy="91"/>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0" name="Line 11"/>
            <p:cNvSpPr>
              <a:spLocks noChangeShapeType="1"/>
            </p:cNvSpPr>
            <p:nvPr/>
          </p:nvSpPr>
          <p:spPr bwMode="auto">
            <a:xfrm flipH="1">
              <a:off x="3787" y="3612"/>
              <a:ext cx="46"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1" name="Line 12"/>
            <p:cNvSpPr>
              <a:spLocks noChangeShapeType="1"/>
            </p:cNvSpPr>
            <p:nvPr/>
          </p:nvSpPr>
          <p:spPr bwMode="auto">
            <a:xfrm>
              <a:off x="3787" y="3612"/>
              <a:ext cx="0" cy="9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2" name="Line 13"/>
            <p:cNvSpPr>
              <a:spLocks noChangeShapeType="1"/>
            </p:cNvSpPr>
            <p:nvPr/>
          </p:nvSpPr>
          <p:spPr bwMode="auto">
            <a:xfrm flipH="1">
              <a:off x="3696" y="3702"/>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3" name="Line 14"/>
            <p:cNvSpPr>
              <a:spLocks noChangeShapeType="1"/>
            </p:cNvSpPr>
            <p:nvPr/>
          </p:nvSpPr>
          <p:spPr bwMode="auto">
            <a:xfrm>
              <a:off x="3696" y="3702"/>
              <a:ext cx="0" cy="18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4" name="Line 15"/>
            <p:cNvSpPr>
              <a:spLocks noChangeShapeType="1"/>
            </p:cNvSpPr>
            <p:nvPr/>
          </p:nvSpPr>
          <p:spPr bwMode="auto">
            <a:xfrm flipH="1">
              <a:off x="3606" y="3884"/>
              <a:ext cx="90" cy="0"/>
            </a:xfrm>
            <a:prstGeom prst="line">
              <a:avLst/>
            </a:prstGeom>
            <a:noFill/>
            <a:ln w="254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35" name="Line 16"/>
            <p:cNvSpPr>
              <a:spLocks noChangeShapeType="1"/>
            </p:cNvSpPr>
            <p:nvPr/>
          </p:nvSpPr>
          <p:spPr bwMode="auto">
            <a:xfrm flipH="1" flipV="1">
              <a:off x="3334" y="3022"/>
              <a:ext cx="272" cy="86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grpSp>
      <p:grpSp>
        <p:nvGrpSpPr>
          <p:cNvPr id="10" name="Group 17"/>
          <p:cNvGrpSpPr/>
          <p:nvPr/>
        </p:nvGrpSpPr>
        <p:grpSpPr bwMode="auto">
          <a:xfrm>
            <a:off x="7895431" y="-860578"/>
            <a:ext cx="1008063" cy="862"/>
            <a:chOff x="4150" y="3022"/>
            <a:chExt cx="635" cy="862"/>
          </a:xfrm>
        </p:grpSpPr>
        <p:sp>
          <p:nvSpPr>
            <p:cNvPr id="16" name="Line 18"/>
            <p:cNvSpPr>
              <a:spLocks noChangeShapeType="1"/>
            </p:cNvSpPr>
            <p:nvPr/>
          </p:nvSpPr>
          <p:spPr bwMode="auto">
            <a:xfrm>
              <a:off x="4150" y="3022"/>
              <a:ext cx="635"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7" name="Line 19"/>
            <p:cNvSpPr>
              <a:spLocks noChangeShapeType="1"/>
            </p:cNvSpPr>
            <p:nvPr/>
          </p:nvSpPr>
          <p:spPr bwMode="auto">
            <a:xfrm flipH="1">
              <a:off x="4558" y="3022"/>
              <a:ext cx="227" cy="862"/>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8" name="Line 20"/>
            <p:cNvSpPr>
              <a:spLocks noChangeShapeType="1"/>
            </p:cNvSpPr>
            <p:nvPr/>
          </p:nvSpPr>
          <p:spPr bwMode="auto">
            <a:xfrm>
              <a:off x="4422" y="3884"/>
              <a:ext cx="136"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9" name="Line 21"/>
            <p:cNvSpPr>
              <a:spLocks noChangeShapeType="1"/>
            </p:cNvSpPr>
            <p:nvPr/>
          </p:nvSpPr>
          <p:spPr bwMode="auto">
            <a:xfrm flipV="1">
              <a:off x="4422" y="3657"/>
              <a:ext cx="0" cy="227"/>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0" name="Line 22"/>
            <p:cNvSpPr>
              <a:spLocks noChangeShapeType="1"/>
            </p:cNvSpPr>
            <p:nvPr/>
          </p:nvSpPr>
          <p:spPr bwMode="auto">
            <a:xfrm>
              <a:off x="4332" y="3657"/>
              <a:ext cx="9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1" name="Line 23"/>
            <p:cNvSpPr>
              <a:spLocks noChangeShapeType="1"/>
            </p:cNvSpPr>
            <p:nvPr/>
          </p:nvSpPr>
          <p:spPr bwMode="auto">
            <a:xfrm flipV="1">
              <a:off x="4332" y="3612"/>
              <a:ext cx="0" cy="45"/>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2" name="Line 24"/>
            <p:cNvSpPr>
              <a:spLocks noChangeShapeType="1"/>
            </p:cNvSpPr>
            <p:nvPr/>
          </p:nvSpPr>
          <p:spPr bwMode="auto">
            <a:xfrm>
              <a:off x="4241" y="3612"/>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3" name="Line 25"/>
            <p:cNvSpPr>
              <a:spLocks noChangeShapeType="1"/>
            </p:cNvSpPr>
            <p:nvPr/>
          </p:nvSpPr>
          <p:spPr bwMode="auto">
            <a:xfrm flipV="1">
              <a:off x="4241" y="3521"/>
              <a:ext cx="0" cy="91"/>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4" name="Line 26"/>
            <p:cNvSpPr>
              <a:spLocks noChangeShapeType="1"/>
            </p:cNvSpPr>
            <p:nvPr/>
          </p:nvSpPr>
          <p:spPr bwMode="auto">
            <a:xfrm>
              <a:off x="4150" y="3521"/>
              <a:ext cx="91"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5" name="Line 27"/>
            <p:cNvSpPr>
              <a:spLocks noChangeShapeType="1"/>
            </p:cNvSpPr>
            <p:nvPr/>
          </p:nvSpPr>
          <p:spPr bwMode="auto">
            <a:xfrm flipV="1">
              <a:off x="4150" y="3022"/>
              <a:ext cx="0" cy="499"/>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grpSp>
      <p:pic>
        <p:nvPicPr>
          <p:cNvPr id="3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86280" y="1932916"/>
            <a:ext cx="5434427" cy="40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08" y="1932916"/>
            <a:ext cx="3721849" cy="401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6528" y="1931830"/>
            <a:ext cx="7534141" cy="923330"/>
          </a:xfrm>
          <a:prstGeom prst="rect">
            <a:avLst/>
          </a:prstGeom>
          <a:noFill/>
        </p:spPr>
        <p:txBody>
          <a:bodyPr wrap="square" rtlCol="0">
            <a:spAutoFit/>
          </a:bodyPr>
          <a:lstStyle/>
          <a:p>
            <a:r>
              <a:rPr lang="zh-CN" altLang="en-US" sz="5400" dirty="0" smtClean="0">
                <a:latin typeface="+mn-ea"/>
              </a:rPr>
              <a:t>本节知识点讲解完毕</a:t>
            </a:r>
            <a:endParaRPr lang="zh-CN" altLang="en-US" sz="5400" dirty="0">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3.</a:t>
            </a:r>
            <a:r>
              <a:rPr lang="zh-CN" altLang="en-US" dirty="0">
                <a:latin typeface="+mn-ea"/>
              </a:rPr>
              <a:t>土石方开挖深度</a:t>
            </a:r>
            <a:endParaRPr lang="zh-CN" altLang="en-US" dirty="0">
              <a:latin typeface="+mn-ea"/>
            </a:endParaRPr>
          </a:p>
        </p:txBody>
      </p:sp>
      <p:sp>
        <p:nvSpPr>
          <p:cNvPr id="5" name="文本框 4"/>
          <p:cNvSpPr txBox="1"/>
          <p:nvPr/>
        </p:nvSpPr>
        <p:spPr>
          <a:xfrm>
            <a:off x="98855" y="888789"/>
            <a:ext cx="6070125" cy="2862322"/>
          </a:xfrm>
          <a:prstGeom prst="rect">
            <a:avLst/>
          </a:prstGeom>
          <a:noFill/>
          <a:ln>
            <a:noFill/>
          </a:ln>
        </p:spPr>
        <p:txBody>
          <a:bodyPr wrap="square" rtlCol="0">
            <a:spAutoFit/>
          </a:bodyPr>
          <a:lstStyle/>
          <a:p>
            <a:pPr indent="457200">
              <a:lnSpc>
                <a:spcPct val="150000"/>
              </a:lnSpc>
            </a:pPr>
            <a:r>
              <a:rPr lang="zh-CN" altLang="en-US" sz="2000" dirty="0" smtClean="0">
                <a:latin typeface="+mn-ea"/>
              </a:rPr>
              <a:t>基础</a:t>
            </a:r>
            <a:r>
              <a:rPr lang="zh-CN" altLang="en-US" sz="2000" dirty="0">
                <a:latin typeface="+mn-ea"/>
              </a:rPr>
              <a:t>土石方的开挖深度</a:t>
            </a:r>
            <a:r>
              <a:rPr lang="en-US" altLang="zh-CN" sz="2000" dirty="0">
                <a:latin typeface="+mn-ea"/>
              </a:rPr>
              <a:t>,</a:t>
            </a:r>
            <a:r>
              <a:rPr lang="zh-CN" altLang="en-US" sz="2000" dirty="0">
                <a:latin typeface="+mn-ea"/>
              </a:rPr>
              <a:t>按基础</a:t>
            </a:r>
            <a:r>
              <a:rPr lang="en-US" altLang="zh-CN" sz="2000" dirty="0">
                <a:latin typeface="+mn-ea"/>
              </a:rPr>
              <a:t>(</a:t>
            </a:r>
            <a:r>
              <a:rPr lang="zh-CN" altLang="en-US" sz="2000" dirty="0">
                <a:latin typeface="+mn-ea"/>
              </a:rPr>
              <a:t>含垫层</a:t>
            </a:r>
            <a:r>
              <a:rPr lang="en-US" altLang="zh-CN" sz="2000" dirty="0">
                <a:latin typeface="+mn-ea"/>
              </a:rPr>
              <a:t>)</a:t>
            </a:r>
            <a:r>
              <a:rPr lang="zh-CN" altLang="en-US" sz="2000" dirty="0">
                <a:latin typeface="+mn-ea"/>
              </a:rPr>
              <a:t>底标高至设计室外地坪之间的高度计算。交付施工场地标高与设计室外地坪不同时</a:t>
            </a:r>
            <a:r>
              <a:rPr lang="en-US" altLang="zh-CN" sz="2000" dirty="0">
                <a:latin typeface="+mn-ea"/>
              </a:rPr>
              <a:t>,</a:t>
            </a:r>
            <a:r>
              <a:rPr lang="zh-CN" altLang="en-US" sz="2000" dirty="0">
                <a:latin typeface="+mn-ea"/>
              </a:rPr>
              <a:t>应按交付施工场地标高计算。</a:t>
            </a:r>
            <a:endParaRPr lang="zh-CN" altLang="en-US" sz="2000" dirty="0">
              <a:latin typeface="+mn-ea"/>
            </a:endParaRPr>
          </a:p>
          <a:p>
            <a:pPr indent="457200">
              <a:lnSpc>
                <a:spcPct val="150000"/>
              </a:lnSpc>
            </a:pPr>
            <a:r>
              <a:rPr lang="zh-CN" altLang="en-US" sz="2000" dirty="0">
                <a:latin typeface="+mn-ea"/>
              </a:rPr>
              <a:t>岩石爆破时</a:t>
            </a:r>
            <a:r>
              <a:rPr lang="en-US" altLang="zh-CN" sz="2000" dirty="0">
                <a:latin typeface="+mn-ea"/>
              </a:rPr>
              <a:t>,</a:t>
            </a:r>
            <a:r>
              <a:rPr lang="zh-CN" altLang="en-US" sz="2000" dirty="0">
                <a:latin typeface="+mn-ea"/>
              </a:rPr>
              <a:t>基础石方的开挖深度</a:t>
            </a:r>
            <a:r>
              <a:rPr lang="en-US" altLang="zh-CN" sz="2000" dirty="0">
                <a:latin typeface="+mn-ea"/>
              </a:rPr>
              <a:t>,</a:t>
            </a:r>
            <a:r>
              <a:rPr lang="zh-CN" altLang="en-US" sz="2000" dirty="0">
                <a:latin typeface="+mn-ea"/>
              </a:rPr>
              <a:t>还应包括岩石爆玻的允许超挖深度。如图</a:t>
            </a:r>
            <a:r>
              <a:rPr lang="en-US" altLang="zh-CN" sz="2000" dirty="0">
                <a:latin typeface="+mn-ea"/>
              </a:rPr>
              <a:t>1.2.8</a:t>
            </a:r>
            <a:r>
              <a:rPr lang="zh-CN" altLang="en-US" sz="2000" dirty="0">
                <a:latin typeface="+mn-ea"/>
              </a:rPr>
              <a:t>所示，</a:t>
            </a:r>
            <a:r>
              <a:rPr lang="en-US" altLang="zh-CN" sz="2000" dirty="0">
                <a:latin typeface="+mn-ea"/>
              </a:rPr>
              <a:t>H</a:t>
            </a:r>
            <a:r>
              <a:rPr lang="zh-CN" altLang="en-US" sz="2000" dirty="0">
                <a:latin typeface="+mn-ea"/>
              </a:rPr>
              <a:t>即为土方开挖深度。</a:t>
            </a:r>
            <a:endParaRPr lang="zh-CN" altLang="en-US" sz="2000" dirty="0">
              <a:latin typeface="+mn-ea"/>
            </a:endParaRPr>
          </a:p>
        </p:txBody>
      </p:sp>
      <p:pic>
        <p:nvPicPr>
          <p:cNvPr id="7"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18431" y="941846"/>
            <a:ext cx="4535487"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5"/>
          <p:cNvPicPr>
            <a:picLocks noChangeAspect="1" noChangeArrowheads="1"/>
          </p:cNvPicPr>
          <p:nvPr/>
        </p:nvPicPr>
        <p:blipFill>
          <a:blip r:embed="rId2">
            <a:extLst>
              <a:ext uri="{28A0092B-C50C-407E-A947-70E740481C1C}">
                <a14:useLocalDpi xmlns:a14="http://schemas.microsoft.com/office/drawing/2010/main" val="0"/>
              </a:ext>
            </a:extLst>
          </a:blip>
          <a:srcRect b="11951"/>
          <a:stretch>
            <a:fillRect/>
          </a:stretch>
        </p:blipFill>
        <p:spPr bwMode="auto">
          <a:xfrm>
            <a:off x="3683056" y="3289446"/>
            <a:ext cx="36353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1121468" y="432202"/>
            <a:ext cx="7991475" cy="3841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nSpc>
                <a:spcPct val="80000"/>
              </a:lnSpc>
              <a:spcBef>
                <a:spcPct val="50000"/>
              </a:spcBef>
              <a:buSzPct val="85000"/>
            </a:pPr>
            <a:r>
              <a:rPr lang="zh-CN" altLang="en-US" sz="2400" b="1" baseline="0" dirty="0">
                <a:latin typeface="幼圆" panose="02010509060101010101" pitchFamily="49" charset="-122"/>
                <a:ea typeface="幼圆" panose="02010509060101010101" pitchFamily="49" charset="-122"/>
              </a:rPr>
              <a:t>沟槽深度：设计室外地坪至基础或垫层底面。如下图。</a:t>
            </a:r>
            <a:endParaRPr lang="zh-CN" altLang="en-US" sz="2400" b="1" baseline="0" dirty="0">
              <a:ea typeface="幼圆" panose="02010509060101010101" pitchFamily="49" charset="-122"/>
            </a:endParaRPr>
          </a:p>
        </p:txBody>
      </p:sp>
      <p:pic>
        <p:nvPicPr>
          <p:cNvPr id="20" name="Picture 5" descr="Image1"/>
          <p:cNvPicPr>
            <a:picLocks noChangeAspect="1" noChangeArrowheads="1"/>
          </p:cNvPicPr>
          <p:nvPr/>
        </p:nvPicPr>
        <p:blipFill>
          <a:blip r:embed="rId1" cstate="print">
            <a:lum contrast="24000"/>
            <a:extLst>
              <a:ext uri="{28A0092B-C50C-407E-A947-70E740481C1C}">
                <a14:useLocalDpi xmlns:a14="http://schemas.microsoft.com/office/drawing/2010/main" val="0"/>
              </a:ext>
            </a:extLst>
          </a:blip>
          <a:srcRect l="2919" t="4459" r="4410" b="6664"/>
          <a:stretch>
            <a:fillRect/>
          </a:stretch>
        </p:blipFill>
        <p:spPr bwMode="auto">
          <a:xfrm>
            <a:off x="2359897" y="2041025"/>
            <a:ext cx="51117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6"/>
          <p:cNvSpPr>
            <a:spLocks noChangeShapeType="1"/>
          </p:cNvSpPr>
          <p:nvPr/>
        </p:nvSpPr>
        <p:spPr bwMode="auto">
          <a:xfrm>
            <a:off x="2921693" y="3169052"/>
            <a:ext cx="511175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3000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2" name="Line 7"/>
          <p:cNvSpPr>
            <a:spLocks noChangeShapeType="1"/>
          </p:cNvSpPr>
          <p:nvPr/>
        </p:nvSpPr>
        <p:spPr bwMode="auto">
          <a:xfrm>
            <a:off x="2921693" y="4681940"/>
            <a:ext cx="5111750" cy="0"/>
          </a:xfrm>
          <a:prstGeom prst="line">
            <a:avLst/>
          </a:prstGeom>
          <a:noFill/>
          <a:ln w="38100" cap="sq">
            <a:solidFill>
              <a:srgbClr val="FF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3000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3" name="Line 8"/>
          <p:cNvSpPr>
            <a:spLocks noChangeShapeType="1"/>
          </p:cNvSpPr>
          <p:nvPr/>
        </p:nvSpPr>
        <p:spPr bwMode="auto">
          <a:xfrm flipH="1">
            <a:off x="3426518" y="3169052"/>
            <a:ext cx="0" cy="1512888"/>
          </a:xfrm>
          <a:prstGeom prst="line">
            <a:avLst/>
          </a:prstGeom>
          <a:noFill/>
          <a:ln w="38100" cap="sq">
            <a:solidFill>
              <a:srgbClr val="FF0066"/>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3000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4" name="AutoShape 9" descr="纸莎草纸"/>
          <p:cNvSpPr/>
          <p:nvPr/>
        </p:nvSpPr>
        <p:spPr bwMode="auto">
          <a:xfrm>
            <a:off x="1265930" y="3456390"/>
            <a:ext cx="1274763" cy="609600"/>
          </a:xfrm>
          <a:prstGeom prst="borderCallout2">
            <a:avLst>
              <a:gd name="adj1" fmla="val 18750"/>
              <a:gd name="adj2" fmla="val 105977"/>
              <a:gd name="adj3" fmla="val 18750"/>
              <a:gd name="adj4" fmla="val 135991"/>
              <a:gd name="adj5" fmla="val 105208"/>
              <a:gd name="adj6" fmla="val 167000"/>
            </a:avLst>
          </a:prstGeom>
          <a:blipFill dpi="0" rotWithShape="1">
            <a:blip r:embed="rId2"/>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zh-CN" altLang="en-US" sz="1800" b="1" baseline="0">
                <a:solidFill>
                  <a:srgbClr val="006600"/>
                </a:solidFill>
                <a:ea typeface="幼圆" panose="02010509060101010101" pitchFamily="49" charset="-122"/>
              </a:rPr>
              <a:t>沟槽挖土深度（</a:t>
            </a:r>
            <a:r>
              <a:rPr kumimoji="0" lang="en-US" altLang="zh-CN" sz="1800" b="1" baseline="0">
                <a:solidFill>
                  <a:srgbClr val="006600"/>
                </a:solidFill>
                <a:ea typeface="幼圆" panose="02010509060101010101" pitchFamily="49" charset="-122"/>
              </a:rPr>
              <a:t>h</a:t>
            </a:r>
            <a:r>
              <a:rPr kumimoji="0" lang="zh-CN" altLang="en-US" sz="1800" b="1" baseline="0">
                <a:solidFill>
                  <a:srgbClr val="006600"/>
                </a:solidFill>
                <a:ea typeface="幼圆" panose="02010509060101010101" pitchFamily="49" charset="-122"/>
              </a:rPr>
              <a:t>）</a:t>
            </a:r>
            <a:endParaRPr kumimoji="0" lang="zh-CN" altLang="en-US" sz="1800" b="1" baseline="0">
              <a:solidFill>
                <a:srgbClr val="006600"/>
              </a:solidFill>
              <a:ea typeface="幼圆" panose="02010509060101010101" pitchFamily="49" charset="-122"/>
            </a:endParaRPr>
          </a:p>
        </p:txBody>
      </p:sp>
      <p:sp>
        <p:nvSpPr>
          <p:cNvPr id="25" name="Rectangle 10" descr="绿色大理石"/>
          <p:cNvSpPr>
            <a:spLocks noChangeArrowheads="1"/>
          </p:cNvSpPr>
          <p:nvPr/>
        </p:nvSpPr>
        <p:spPr bwMode="auto">
          <a:xfrm>
            <a:off x="5629968" y="2588027"/>
            <a:ext cx="1368425" cy="581025"/>
          </a:xfrm>
          <a:prstGeom prst="rect">
            <a:avLst/>
          </a:prstGeom>
          <a:blipFill dpi="0" rotWithShape="1">
            <a:blip r:embed="rId3">
              <a:alphaModFix amt="0"/>
            </a:blip>
            <a:srcRect/>
            <a:tile tx="0" ty="0" sx="100000" sy="100000" flip="none" algn="tl"/>
          </a:blipFill>
          <a:ln w="38100" cap="sq" algn="ctr">
            <a:solidFill>
              <a:srgbClr val="FF0066"/>
            </a:solidFill>
            <a:miter lim="800000"/>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wrap="none"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3000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6" name="AutoShape 11" descr="纸莎草纸"/>
          <p:cNvSpPr>
            <a:spLocks noChangeArrowheads="1"/>
          </p:cNvSpPr>
          <p:nvPr/>
        </p:nvSpPr>
        <p:spPr bwMode="auto">
          <a:xfrm>
            <a:off x="6558656" y="1054284"/>
            <a:ext cx="2374900" cy="1441450"/>
          </a:xfrm>
          <a:prstGeom prst="cloudCallout">
            <a:avLst>
              <a:gd name="adj1" fmla="val -67181"/>
              <a:gd name="adj2" fmla="val 75551"/>
            </a:avLst>
          </a:prstGeom>
          <a:blipFill dpi="0" rotWithShape="1">
            <a:blip r:embed="rId2"/>
            <a:srcRect/>
            <a:tile tx="0" ty="0" sx="100000" sy="100000" flip="none" algn="tl"/>
          </a:blipFill>
          <a:ln w="25400" cap="sq">
            <a:solidFill>
              <a:srgbClr val="003300"/>
            </a:solidFill>
            <a:round/>
          </a:ln>
          <a:effectLst/>
          <a:extLst>
            <a:ext uri="{AF507438-7753-43E0-B8FC-AC1667EBCBE1}">
              <a14:hiddenEffects xmlns:a14="http://schemas.microsoft.com/office/drawing/2010/main">
                <a:effectLst>
                  <a:outerShdw dist="574315" dir="14094251" sx="125000" sy="125000" algn="tl" rotWithShape="0">
                    <a:schemeClr val="bg2">
                      <a:alpha val="50000"/>
                    </a:schemeClr>
                  </a:outerShdw>
                </a:effectLst>
              </a14:hiddenEffects>
            </a:ext>
          </a:extLst>
        </p:spPr>
        <p:txBody>
          <a:bodyPr anchor="ctr"/>
          <a:lstStyle>
            <a:defPPr>
              <a:defRPr lang="en-US"/>
            </a:defPPr>
            <a:lvl1pPr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baseline="300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baseline="30000">
                <a:solidFill>
                  <a:schemeClr val="tx1"/>
                </a:solidFill>
                <a:latin typeface="Times New Roman" panose="02020603050405020304" pitchFamily="18" charset="0"/>
                <a:ea typeface="宋体" panose="02010600030101010101" pitchFamily="2" charset="-122"/>
                <a:cs typeface="+mn-cs"/>
              </a:defRPr>
            </a:lvl9pPr>
          </a:lstStyle>
          <a:p>
            <a:pPr algn="ctr">
              <a:spcBef>
                <a:spcPct val="50000"/>
              </a:spcBef>
            </a:pPr>
            <a:r>
              <a:rPr kumimoji="0" lang="zh-CN" altLang="en-US" sz="1800" b="1" baseline="0" dirty="0">
                <a:solidFill>
                  <a:srgbClr val="006600"/>
                </a:solidFill>
                <a:ea typeface="幼圆" panose="02010509060101010101" pitchFamily="49" charset="-122"/>
              </a:rPr>
              <a:t>此部分，基础施工时尚无。</a:t>
            </a:r>
            <a:endParaRPr kumimoji="0" lang="zh-CN" altLang="en-US" sz="1800" b="1" baseline="0" dirty="0">
              <a:solidFill>
                <a:srgbClr val="006600"/>
              </a:solidFill>
              <a:ea typeface="幼圆" panose="020105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2</a:t>
            </a:r>
            <a:r>
              <a:rPr lang="en-US" altLang="zh-CN" dirty="0" smtClean="0">
                <a:latin typeface="+mn-ea"/>
              </a:rPr>
              <a:t>.</a:t>
            </a:r>
            <a:r>
              <a:rPr lang="zh-CN" altLang="en-US" dirty="0">
                <a:latin typeface="+mn-ea"/>
              </a:rPr>
              <a:t>工作面</a:t>
            </a:r>
            <a:endParaRPr lang="zh-CN" altLang="en-US" dirty="0"/>
          </a:p>
        </p:txBody>
      </p:sp>
      <p:sp>
        <p:nvSpPr>
          <p:cNvPr id="3" name="文本框 2"/>
          <p:cNvSpPr txBox="1"/>
          <p:nvPr/>
        </p:nvSpPr>
        <p:spPr>
          <a:xfrm>
            <a:off x="253401" y="1107380"/>
            <a:ext cx="11030857" cy="1405193"/>
          </a:xfrm>
          <a:prstGeom prst="rect">
            <a:avLst/>
          </a:prstGeom>
          <a:noFill/>
          <a:ln>
            <a:noFill/>
          </a:ln>
        </p:spPr>
        <p:txBody>
          <a:bodyPr wrap="square" rtlCol="0">
            <a:spAutoFit/>
          </a:bodyPr>
          <a:lstStyle/>
          <a:p>
            <a:pPr indent="457200">
              <a:lnSpc>
                <a:spcPct val="150000"/>
              </a:lnSpc>
            </a:pPr>
            <a:r>
              <a:rPr lang="zh-CN" altLang="en-US" sz="2000" dirty="0">
                <a:latin typeface="+mn-ea"/>
              </a:rPr>
              <a:t>基础施工的工作面宽度</a:t>
            </a:r>
            <a:r>
              <a:rPr lang="en-US" altLang="zh-CN" sz="2000" dirty="0">
                <a:latin typeface="+mn-ea"/>
              </a:rPr>
              <a:t>,</a:t>
            </a:r>
            <a:r>
              <a:rPr lang="zh-CN" altLang="en-US" sz="2000" dirty="0">
                <a:latin typeface="+mn-ea"/>
              </a:rPr>
              <a:t>按设计规定计算；设计无规定时</a:t>
            </a:r>
            <a:r>
              <a:rPr lang="en-US" altLang="zh-CN" sz="2000" dirty="0">
                <a:latin typeface="+mn-ea"/>
              </a:rPr>
              <a:t>,</a:t>
            </a:r>
            <a:r>
              <a:rPr lang="zh-CN" altLang="en-US" sz="2000" dirty="0">
                <a:latin typeface="+mn-ea"/>
              </a:rPr>
              <a:t>按施工组织设计</a:t>
            </a:r>
            <a:r>
              <a:rPr lang="en-US" altLang="zh-CN" sz="2000" dirty="0">
                <a:latin typeface="+mn-ea"/>
              </a:rPr>
              <a:t>(</a:t>
            </a:r>
            <a:r>
              <a:rPr lang="zh-CN" altLang="en-US" sz="2000" dirty="0">
                <a:latin typeface="+mn-ea"/>
              </a:rPr>
              <a:t>经过批准</a:t>
            </a:r>
            <a:r>
              <a:rPr lang="en-US" altLang="zh-CN" sz="2000" dirty="0">
                <a:latin typeface="+mn-ea"/>
              </a:rPr>
              <a:t>,</a:t>
            </a:r>
            <a:r>
              <a:rPr lang="zh-CN" altLang="en-US" sz="2000" dirty="0">
                <a:latin typeface="+mn-ea"/>
              </a:rPr>
              <a:t>下同</a:t>
            </a:r>
            <a:r>
              <a:rPr lang="en-US" altLang="zh-CN" sz="2000" dirty="0">
                <a:latin typeface="+mn-ea"/>
              </a:rPr>
              <a:t>)</a:t>
            </a:r>
            <a:r>
              <a:rPr lang="zh-CN" altLang="en-US" sz="2000" dirty="0">
                <a:latin typeface="+mn-ea"/>
              </a:rPr>
              <a:t>规定计算；设计、施工组织设计均无规定时</a:t>
            </a:r>
            <a:r>
              <a:rPr lang="en-US" altLang="zh-CN" sz="2000" dirty="0">
                <a:latin typeface="+mn-ea"/>
              </a:rPr>
              <a:t>,</a:t>
            </a:r>
            <a:r>
              <a:rPr lang="zh-CN" altLang="en-US" sz="2000" dirty="0">
                <a:latin typeface="+mn-ea"/>
              </a:rPr>
              <a:t>自基础</a:t>
            </a:r>
            <a:r>
              <a:rPr lang="en-US" altLang="zh-CN" sz="2000" dirty="0">
                <a:latin typeface="+mn-ea"/>
              </a:rPr>
              <a:t>(</a:t>
            </a:r>
            <a:r>
              <a:rPr lang="zh-CN" altLang="en-US" sz="2000" dirty="0">
                <a:latin typeface="+mn-ea"/>
              </a:rPr>
              <a:t>含垫层</a:t>
            </a:r>
            <a:r>
              <a:rPr lang="en-US" altLang="zh-CN" sz="2000" dirty="0">
                <a:latin typeface="+mn-ea"/>
              </a:rPr>
              <a:t>)</a:t>
            </a:r>
            <a:r>
              <a:rPr lang="zh-CN" altLang="en-US" sz="2000" dirty="0">
                <a:latin typeface="+mn-ea"/>
              </a:rPr>
              <a:t>外沿向外</a:t>
            </a:r>
            <a:r>
              <a:rPr lang="en-US" altLang="zh-CN" sz="2000" dirty="0">
                <a:latin typeface="+mn-ea"/>
              </a:rPr>
              <a:t>,</a:t>
            </a:r>
            <a:r>
              <a:rPr lang="zh-CN" altLang="en-US" sz="2000" dirty="0">
                <a:latin typeface="+mn-ea"/>
              </a:rPr>
              <a:t>按下列规定计算：</a:t>
            </a:r>
            <a:endParaRPr lang="zh-CN" altLang="en-US" sz="2000" dirty="0">
              <a:latin typeface="+mn-ea"/>
            </a:endParaRPr>
          </a:p>
          <a:p>
            <a:pPr indent="457200">
              <a:lnSpc>
                <a:spcPct val="150000"/>
              </a:lnSpc>
            </a:pPr>
            <a:r>
              <a:rPr lang="zh-CN" altLang="en-US" sz="2000" dirty="0">
                <a:latin typeface="+mn-ea"/>
              </a:rPr>
              <a:t>（</a:t>
            </a:r>
            <a:r>
              <a:rPr lang="en-US" altLang="zh-CN" sz="2000" dirty="0">
                <a:latin typeface="+mn-ea"/>
              </a:rPr>
              <a:t>1</a:t>
            </a:r>
            <a:r>
              <a:rPr lang="zh-CN" altLang="en-US" sz="2000" dirty="0">
                <a:latin typeface="+mn-ea"/>
              </a:rPr>
              <a:t>）基础材料不同或做法不同时</a:t>
            </a:r>
            <a:r>
              <a:rPr lang="en-US" altLang="zh-CN" sz="2000" dirty="0">
                <a:latin typeface="+mn-ea"/>
              </a:rPr>
              <a:t>,</a:t>
            </a:r>
            <a:r>
              <a:rPr lang="zh-CN" altLang="en-US" sz="2000" dirty="0">
                <a:latin typeface="+mn-ea"/>
              </a:rPr>
              <a:t>其工作面宽度按表</a:t>
            </a:r>
            <a:r>
              <a:rPr lang="en-US" altLang="zh-CN" sz="2000" dirty="0">
                <a:latin typeface="+mn-ea"/>
              </a:rPr>
              <a:t>1.2-6</a:t>
            </a:r>
            <a:r>
              <a:rPr lang="zh-CN" altLang="en-US" sz="2000" dirty="0">
                <a:latin typeface="+mn-ea"/>
              </a:rPr>
              <a:t>规定计算。</a:t>
            </a:r>
            <a:endParaRPr lang="zh-CN" altLang="en-US" sz="2000" dirty="0">
              <a:latin typeface="+mn-ea"/>
            </a:endParaRPr>
          </a:p>
        </p:txBody>
      </p:sp>
      <p:pic>
        <p:nvPicPr>
          <p:cNvPr id="4" name="图片 3"/>
          <p:cNvPicPr>
            <a:picLocks noChangeAspect="1"/>
          </p:cNvPicPr>
          <p:nvPr/>
        </p:nvPicPr>
        <p:blipFill>
          <a:blip r:embed="rId1"/>
          <a:stretch>
            <a:fillRect/>
          </a:stretch>
        </p:blipFill>
        <p:spPr>
          <a:xfrm>
            <a:off x="1304570" y="2731164"/>
            <a:ext cx="8706060" cy="29484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2</a:t>
            </a:r>
            <a:r>
              <a:rPr lang="en-US" altLang="zh-CN" dirty="0" smtClean="0">
                <a:latin typeface="+mn-ea"/>
              </a:rPr>
              <a:t>.</a:t>
            </a:r>
            <a:r>
              <a:rPr lang="zh-CN" altLang="en-US" dirty="0">
                <a:latin typeface="+mn-ea"/>
              </a:rPr>
              <a:t>工作面</a:t>
            </a:r>
            <a:endParaRPr lang="zh-CN" altLang="en-US" dirty="0"/>
          </a:p>
        </p:txBody>
      </p:sp>
      <p:sp>
        <p:nvSpPr>
          <p:cNvPr id="3" name="文本框 2"/>
          <p:cNvSpPr txBox="1"/>
          <p:nvPr/>
        </p:nvSpPr>
        <p:spPr>
          <a:xfrm>
            <a:off x="253401" y="1068743"/>
            <a:ext cx="11030857" cy="2328523"/>
          </a:xfrm>
          <a:prstGeom prst="rect">
            <a:avLst/>
          </a:prstGeom>
          <a:noFill/>
          <a:ln>
            <a:noFill/>
          </a:ln>
        </p:spPr>
        <p:txBody>
          <a:bodyPr wrap="square" rtlCol="0">
            <a:spAutoFit/>
          </a:bodyPr>
          <a:lstStyle/>
          <a:p>
            <a:pPr indent="457200">
              <a:lnSpc>
                <a:spcPct val="150000"/>
              </a:lnSpc>
            </a:pPr>
            <a:r>
              <a:rPr lang="zh-CN" altLang="en-US" sz="2000" dirty="0">
                <a:latin typeface="+mn-ea"/>
              </a:rPr>
              <a:t>（</a:t>
            </a:r>
            <a:r>
              <a:rPr lang="en-US" altLang="zh-CN" sz="2000" dirty="0">
                <a:latin typeface="+mn-ea"/>
              </a:rPr>
              <a:t>2</a:t>
            </a:r>
            <a:r>
              <a:rPr lang="zh-CN" altLang="en-US" sz="2000" dirty="0">
                <a:latin typeface="+mn-ea"/>
              </a:rPr>
              <a:t>）基础施工需要搭设脚手架时</a:t>
            </a:r>
            <a:r>
              <a:rPr lang="en-US" altLang="zh-CN" sz="2000" dirty="0">
                <a:latin typeface="+mn-ea"/>
              </a:rPr>
              <a:t>,</a:t>
            </a:r>
            <a:r>
              <a:rPr lang="zh-CN" altLang="en-US" sz="2000" dirty="0">
                <a:latin typeface="+mn-ea"/>
              </a:rPr>
              <a:t>其工作面宽度</a:t>
            </a:r>
            <a:r>
              <a:rPr lang="en-US" altLang="zh-CN" sz="2000" dirty="0">
                <a:latin typeface="+mn-ea"/>
              </a:rPr>
              <a:t>,</a:t>
            </a:r>
            <a:r>
              <a:rPr lang="zh-CN" altLang="en-US" sz="2000" dirty="0">
                <a:latin typeface="+mn-ea"/>
              </a:rPr>
              <a:t>条形基础按</a:t>
            </a:r>
            <a:r>
              <a:rPr lang="en-US" altLang="zh-CN" sz="2000" dirty="0">
                <a:latin typeface="+mn-ea"/>
              </a:rPr>
              <a:t>1.50m</a:t>
            </a:r>
            <a:r>
              <a:rPr lang="zh-CN" altLang="en-US" sz="2000" dirty="0">
                <a:latin typeface="+mn-ea"/>
              </a:rPr>
              <a:t>计算（只计算一面</a:t>
            </a:r>
            <a:r>
              <a:rPr lang="en-US" altLang="zh-CN" sz="2000" dirty="0">
                <a:latin typeface="+mn-ea"/>
              </a:rPr>
              <a:t>)</a:t>
            </a:r>
            <a:r>
              <a:rPr lang="zh-CN" altLang="en-US" sz="2000" dirty="0">
                <a:latin typeface="+mn-ea"/>
              </a:rPr>
              <a:t>；独立基础按</a:t>
            </a:r>
            <a:r>
              <a:rPr lang="en-US" altLang="zh-CN" sz="2000" dirty="0">
                <a:latin typeface="+mn-ea"/>
              </a:rPr>
              <a:t>0.45m</a:t>
            </a:r>
            <a:r>
              <a:rPr lang="zh-CN" altLang="en-US" sz="2000" dirty="0">
                <a:latin typeface="+mn-ea"/>
              </a:rPr>
              <a:t>计算</a:t>
            </a:r>
            <a:r>
              <a:rPr lang="en-US" altLang="zh-CN" sz="2000" dirty="0">
                <a:latin typeface="+mn-ea"/>
              </a:rPr>
              <a:t>(</a:t>
            </a:r>
            <a:r>
              <a:rPr lang="zh-CN" altLang="en-US" sz="2000" dirty="0">
                <a:latin typeface="+mn-ea"/>
              </a:rPr>
              <a:t>四面均计算</a:t>
            </a:r>
            <a:r>
              <a:rPr lang="en-US" altLang="zh-CN" sz="2000" dirty="0">
                <a:latin typeface="+mn-ea"/>
              </a:rPr>
              <a:t>)</a:t>
            </a:r>
            <a:r>
              <a:rPr lang="zh-CN" altLang="en-US" sz="2000" dirty="0">
                <a:latin typeface="+mn-ea"/>
              </a:rPr>
              <a:t>。</a:t>
            </a:r>
            <a:endParaRPr lang="zh-CN" altLang="en-US" sz="2000" dirty="0">
              <a:latin typeface="+mn-ea"/>
            </a:endParaRPr>
          </a:p>
          <a:p>
            <a:pPr indent="457200">
              <a:lnSpc>
                <a:spcPct val="150000"/>
              </a:lnSpc>
            </a:pPr>
            <a:r>
              <a:rPr lang="zh-CN" altLang="en-US" sz="2000" dirty="0">
                <a:latin typeface="+mn-ea"/>
              </a:rPr>
              <a:t>（</a:t>
            </a:r>
            <a:r>
              <a:rPr lang="en-US" altLang="zh-CN" sz="2000" dirty="0">
                <a:latin typeface="+mn-ea"/>
              </a:rPr>
              <a:t>3</a:t>
            </a:r>
            <a:r>
              <a:rPr lang="zh-CN" altLang="en-US" sz="2000" dirty="0">
                <a:latin typeface="+mn-ea"/>
              </a:rPr>
              <a:t>）基坑士方大开挖需做边坡支护时</a:t>
            </a:r>
            <a:r>
              <a:rPr lang="en-US" altLang="zh-CN" sz="2000" dirty="0">
                <a:latin typeface="+mn-ea"/>
              </a:rPr>
              <a:t>,</a:t>
            </a:r>
            <a:r>
              <a:rPr lang="zh-CN" altLang="en-US" sz="2000" dirty="0">
                <a:latin typeface="+mn-ea"/>
              </a:rPr>
              <a:t>其工作面宽度均按</a:t>
            </a:r>
            <a:r>
              <a:rPr lang="en-US" altLang="zh-CN" sz="2000" dirty="0">
                <a:latin typeface="+mn-ea"/>
              </a:rPr>
              <a:t>2.00m</a:t>
            </a:r>
            <a:r>
              <a:rPr lang="zh-CN" altLang="en-US" sz="2000" dirty="0">
                <a:latin typeface="+mn-ea"/>
              </a:rPr>
              <a:t>计算。</a:t>
            </a:r>
            <a:endParaRPr lang="zh-CN" altLang="en-US" sz="2000" dirty="0">
              <a:latin typeface="+mn-ea"/>
            </a:endParaRPr>
          </a:p>
          <a:p>
            <a:pPr indent="457200">
              <a:lnSpc>
                <a:spcPct val="150000"/>
              </a:lnSpc>
            </a:pPr>
            <a:r>
              <a:rPr lang="zh-CN" altLang="en-US" sz="2000" dirty="0">
                <a:latin typeface="+mn-ea"/>
              </a:rPr>
              <a:t>（</a:t>
            </a:r>
            <a:r>
              <a:rPr lang="en-US" altLang="zh-CN" sz="2000" dirty="0">
                <a:latin typeface="+mn-ea"/>
              </a:rPr>
              <a:t>4</a:t>
            </a:r>
            <a:r>
              <a:rPr lang="zh-CN" altLang="en-US" sz="2000" dirty="0">
                <a:latin typeface="+mn-ea"/>
              </a:rPr>
              <a:t>）基坑内施工各种桩时</a:t>
            </a:r>
            <a:r>
              <a:rPr lang="en-US" altLang="zh-CN" sz="2000" dirty="0">
                <a:latin typeface="+mn-ea"/>
              </a:rPr>
              <a:t>,</a:t>
            </a:r>
            <a:r>
              <a:rPr lang="zh-CN" altLang="en-US" sz="2000" dirty="0">
                <a:latin typeface="+mn-ea"/>
              </a:rPr>
              <a:t>其工作面宽度均按</a:t>
            </a:r>
            <a:r>
              <a:rPr lang="en-US" altLang="zh-CN" sz="2000" dirty="0">
                <a:latin typeface="+mn-ea"/>
              </a:rPr>
              <a:t>2.00m</a:t>
            </a:r>
            <a:r>
              <a:rPr lang="zh-CN" altLang="en-US" sz="2000" dirty="0">
                <a:latin typeface="+mn-ea"/>
              </a:rPr>
              <a:t>计算。</a:t>
            </a:r>
            <a:endParaRPr lang="zh-CN" altLang="en-US" sz="2000" dirty="0">
              <a:latin typeface="+mn-ea"/>
            </a:endParaRPr>
          </a:p>
          <a:p>
            <a:pPr indent="457200">
              <a:lnSpc>
                <a:spcPct val="150000"/>
              </a:lnSpc>
            </a:pPr>
            <a:r>
              <a:rPr lang="zh-CN" altLang="en-US" sz="2000" dirty="0">
                <a:latin typeface="+mn-ea"/>
              </a:rPr>
              <a:t>（</a:t>
            </a:r>
            <a:r>
              <a:rPr lang="en-US" altLang="zh-CN" sz="2000" dirty="0">
                <a:latin typeface="+mn-ea"/>
              </a:rPr>
              <a:t>5</a:t>
            </a:r>
            <a:r>
              <a:rPr lang="zh-CN" altLang="en-US" sz="2000" dirty="0">
                <a:latin typeface="+mn-ea"/>
              </a:rPr>
              <a:t>）管道施工的工作面宽度按表</a:t>
            </a:r>
            <a:r>
              <a:rPr lang="en-US" altLang="zh-CN" sz="2000" dirty="0">
                <a:latin typeface="+mn-ea"/>
              </a:rPr>
              <a:t>1.2-7</a:t>
            </a:r>
            <a:r>
              <a:rPr lang="zh-CN" altLang="en-US" sz="2000" dirty="0">
                <a:latin typeface="+mn-ea"/>
              </a:rPr>
              <a:t>规定计算。</a:t>
            </a:r>
            <a:endParaRPr lang="zh-CN" altLang="en-US" sz="2000" dirty="0">
              <a:latin typeface="+mn-ea"/>
            </a:endParaRPr>
          </a:p>
        </p:txBody>
      </p:sp>
      <p:pic>
        <p:nvPicPr>
          <p:cNvPr id="5" name="图片 4"/>
          <p:cNvPicPr>
            <a:picLocks noChangeAspect="1"/>
          </p:cNvPicPr>
          <p:nvPr/>
        </p:nvPicPr>
        <p:blipFill>
          <a:blip r:embed="rId1"/>
          <a:stretch>
            <a:fillRect/>
          </a:stretch>
        </p:blipFill>
        <p:spPr>
          <a:xfrm>
            <a:off x="471496" y="3685716"/>
            <a:ext cx="10308122" cy="192536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2</a:t>
            </a:r>
            <a:r>
              <a:rPr lang="en-US" altLang="zh-CN" dirty="0" smtClean="0">
                <a:latin typeface="+mn-ea"/>
              </a:rPr>
              <a:t>.</a:t>
            </a:r>
            <a:r>
              <a:rPr lang="zh-CN" altLang="en-US" dirty="0">
                <a:latin typeface="+mn-ea"/>
              </a:rPr>
              <a:t>工作面</a:t>
            </a:r>
            <a:endParaRPr lang="zh-CN" altLang="en-US" dirty="0"/>
          </a:p>
        </p:txBody>
      </p:sp>
      <p:sp>
        <p:nvSpPr>
          <p:cNvPr id="3" name="文本框 2"/>
          <p:cNvSpPr txBox="1"/>
          <p:nvPr/>
        </p:nvSpPr>
        <p:spPr>
          <a:xfrm>
            <a:off x="253402" y="1068743"/>
            <a:ext cx="11749708" cy="4708981"/>
          </a:xfrm>
          <a:prstGeom prst="rect">
            <a:avLst/>
          </a:prstGeom>
          <a:noFill/>
          <a:ln>
            <a:noFill/>
          </a:ln>
        </p:spPr>
        <p:txBody>
          <a:bodyPr wrap="square" rtlCol="0">
            <a:spAutoFit/>
          </a:bodyPr>
          <a:lstStyle/>
          <a:p>
            <a:pPr indent="457200">
              <a:lnSpc>
                <a:spcPct val="150000"/>
              </a:lnSpc>
            </a:pPr>
            <a:r>
              <a:rPr lang="zh-CN" altLang="en-US" sz="2000" dirty="0">
                <a:latin typeface="+mn-ea"/>
              </a:rPr>
              <a:t>	工作面宽度的含义：</a:t>
            </a:r>
            <a:endParaRPr lang="zh-CN" altLang="en-US" sz="2000" dirty="0">
              <a:latin typeface="+mn-ea"/>
            </a:endParaRPr>
          </a:p>
          <a:p>
            <a:pPr indent="457200">
              <a:lnSpc>
                <a:spcPct val="150000"/>
              </a:lnSpc>
            </a:pPr>
            <a:r>
              <a:rPr lang="zh-CN" altLang="en-US" sz="2000" dirty="0">
                <a:latin typeface="+mn-ea"/>
              </a:rPr>
              <a:t>① 构成基础的各个台阶（各种材料），均应按列</a:t>
            </a:r>
            <a:r>
              <a:rPr lang="en-US" altLang="zh-CN" sz="2000" dirty="0">
                <a:latin typeface="+mn-ea"/>
              </a:rPr>
              <a:t>1.2-6</a:t>
            </a:r>
            <a:r>
              <a:rPr lang="zh-CN" altLang="en-US" sz="2000" dirty="0">
                <a:latin typeface="+mn-ea"/>
              </a:rPr>
              <a:t>的相应规定，满足其各自工作面宽度的要求。各个台阶的单边工作面宽度，均指在台阶底坪高程上、台阶外边线至土方边坡之间的水平宽度，如图</a:t>
            </a:r>
            <a:r>
              <a:rPr lang="en-US" altLang="zh-CN" sz="2000" dirty="0">
                <a:latin typeface="+mn-ea"/>
              </a:rPr>
              <a:t>1.2.9(a)</a:t>
            </a:r>
            <a:r>
              <a:rPr lang="zh-CN" altLang="en-US" sz="2000" dirty="0">
                <a:latin typeface="+mn-ea"/>
              </a:rPr>
              <a:t>中的 </a:t>
            </a:r>
            <a:r>
              <a:rPr lang="en-US" altLang="zh-CN" sz="2000" dirty="0">
                <a:latin typeface="+mn-ea"/>
              </a:rPr>
              <a:t>C1</a:t>
            </a:r>
            <a:r>
              <a:rPr lang="zh-CN" altLang="en-US" sz="2000" dirty="0">
                <a:latin typeface="+mn-ea"/>
              </a:rPr>
              <a:t>、</a:t>
            </a:r>
            <a:r>
              <a:rPr lang="en-US" altLang="zh-CN" sz="2000" dirty="0">
                <a:latin typeface="+mn-ea"/>
              </a:rPr>
              <a:t>C2</a:t>
            </a:r>
            <a:r>
              <a:rPr lang="zh-CN" altLang="en-US" sz="2000" dirty="0">
                <a:latin typeface="+mn-ea"/>
              </a:rPr>
              <a:t>、</a:t>
            </a:r>
            <a:r>
              <a:rPr lang="en-US" altLang="zh-CN" sz="2000" dirty="0">
                <a:latin typeface="+mn-ea"/>
              </a:rPr>
              <a:t>C3</a:t>
            </a:r>
            <a:r>
              <a:rPr lang="zh-CN" altLang="en-US" sz="2000" dirty="0" smtClean="0">
                <a:latin typeface="+mn-ea"/>
              </a:rPr>
              <a:t>。</a:t>
            </a:r>
            <a:endParaRPr lang="en-US" altLang="zh-CN" sz="2000" dirty="0" smtClean="0">
              <a:latin typeface="+mn-ea"/>
            </a:endParaRPr>
          </a:p>
          <a:p>
            <a:pPr indent="457200">
              <a:lnSpc>
                <a:spcPct val="150000"/>
              </a:lnSpc>
            </a:pPr>
            <a:r>
              <a:rPr lang="zh-CN" altLang="en-US" sz="2000" dirty="0">
                <a:latin typeface="+mn-ea"/>
              </a:rPr>
              <a:t>② 基础的工作面宽度，是指基础的各个台阶（各种材料）要求的工作面宽度的“最大者”，如图</a:t>
            </a:r>
            <a:r>
              <a:rPr lang="en-US" altLang="zh-CN" sz="2000" dirty="0">
                <a:latin typeface="+mn-ea"/>
              </a:rPr>
              <a:t>1.2.9(b)</a:t>
            </a:r>
            <a:r>
              <a:rPr lang="zh-CN" altLang="en-US" sz="2000" dirty="0">
                <a:latin typeface="+mn-ea"/>
              </a:rPr>
              <a:t>所示。</a:t>
            </a:r>
            <a:endParaRPr lang="zh-CN" altLang="en-US" sz="2000" dirty="0">
              <a:latin typeface="+mn-ea"/>
            </a:endParaRPr>
          </a:p>
          <a:p>
            <a:pPr indent="457200">
              <a:lnSpc>
                <a:spcPct val="150000"/>
              </a:lnSpc>
            </a:pPr>
            <a:r>
              <a:rPr lang="zh-CN" altLang="en-US" sz="2000" dirty="0">
                <a:latin typeface="+mn-ea"/>
              </a:rPr>
              <a:t>③ 在考查基础上一个台阶的工作面宽度时，要考虑到由于下一个台阶的厚度所带来的土方放坡宽度（</a:t>
            </a:r>
            <a:r>
              <a:rPr lang="en-US" altLang="zh-CN" sz="2000" dirty="0">
                <a:latin typeface="+mn-ea"/>
              </a:rPr>
              <a:t>Kh1</a:t>
            </a:r>
            <a:r>
              <a:rPr lang="zh-CN" altLang="en-US" sz="2000" dirty="0">
                <a:latin typeface="+mn-ea"/>
              </a:rPr>
              <a:t>），如图</a:t>
            </a:r>
            <a:r>
              <a:rPr lang="en-US" altLang="zh-CN" sz="2000" dirty="0">
                <a:latin typeface="+mn-ea"/>
              </a:rPr>
              <a:t>1.2.9(b)</a:t>
            </a:r>
            <a:r>
              <a:rPr lang="zh-CN" altLang="en-US" sz="2000" dirty="0">
                <a:latin typeface="+mn-ea"/>
              </a:rPr>
              <a:t>所示。</a:t>
            </a:r>
            <a:endParaRPr lang="zh-CN" altLang="en-US" sz="2000" dirty="0">
              <a:latin typeface="+mn-ea"/>
            </a:endParaRPr>
          </a:p>
          <a:p>
            <a:pPr indent="457200">
              <a:lnSpc>
                <a:spcPct val="150000"/>
              </a:lnSpc>
            </a:pPr>
            <a:r>
              <a:rPr lang="zh-CN" altLang="en-US" sz="2000" dirty="0">
                <a:latin typeface="+mn-ea"/>
              </a:rPr>
              <a:t>④ 土方的每一面边坡（含直坡），均应为连续坡（边坡上不出现错台），如图</a:t>
            </a:r>
            <a:r>
              <a:rPr lang="en-US" altLang="zh-CN" sz="2000" dirty="0">
                <a:latin typeface="+mn-ea"/>
              </a:rPr>
              <a:t>1.2.9(c)</a:t>
            </a:r>
            <a:r>
              <a:rPr lang="zh-CN" altLang="en-US" sz="2000" dirty="0">
                <a:latin typeface="+mn-ea"/>
              </a:rPr>
              <a:t>所示。</a:t>
            </a:r>
            <a:endParaRPr lang="zh-CN" altLang="en-US" sz="2000" dirty="0">
              <a:latin typeface="+mn-ea"/>
            </a:endParaRPr>
          </a:p>
          <a:p>
            <a:pPr indent="457200">
              <a:lnSpc>
                <a:spcPct val="150000"/>
              </a:lnSpc>
            </a:pPr>
            <a:endParaRPr lang="zh-CN" altLang="en-US" sz="2000" dirty="0">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401" y="303780"/>
            <a:ext cx="9757229" cy="585009"/>
          </a:xfrm>
        </p:spPr>
        <p:txBody>
          <a:bodyPr>
            <a:normAutofit/>
          </a:bodyPr>
          <a:lstStyle/>
          <a:p>
            <a:pPr algn="l"/>
            <a:r>
              <a:rPr lang="en-US" altLang="zh-CN" dirty="0">
                <a:latin typeface="+mn-ea"/>
              </a:rPr>
              <a:t>2</a:t>
            </a:r>
            <a:r>
              <a:rPr lang="en-US" altLang="zh-CN" dirty="0" smtClean="0">
                <a:latin typeface="+mn-ea"/>
              </a:rPr>
              <a:t>.</a:t>
            </a:r>
            <a:r>
              <a:rPr lang="zh-CN" altLang="en-US" dirty="0">
                <a:latin typeface="+mn-ea"/>
              </a:rPr>
              <a:t>工作面</a:t>
            </a:r>
            <a:endParaRPr lang="zh-CN" altLang="en-US" dirty="0"/>
          </a:p>
        </p:txBody>
      </p:sp>
      <p:pic>
        <p:nvPicPr>
          <p:cNvPr id="4" name="图片 3"/>
          <p:cNvPicPr/>
          <p:nvPr/>
        </p:nvPicPr>
        <p:blipFill>
          <a:blip r:embed="rId1"/>
          <a:stretch>
            <a:fillRect/>
          </a:stretch>
        </p:blipFill>
        <p:spPr>
          <a:xfrm>
            <a:off x="806391" y="1064909"/>
            <a:ext cx="11385609" cy="4151034"/>
          </a:xfrm>
          <a:prstGeom prst="rect">
            <a:avLst/>
          </a:prstGeom>
          <a:noFill/>
          <a:ln w="9525">
            <a:noFill/>
          </a:ln>
        </p:spPr>
      </p:pic>
      <p:sp>
        <p:nvSpPr>
          <p:cNvPr id="5" name="矩形 4"/>
          <p:cNvSpPr/>
          <p:nvPr/>
        </p:nvSpPr>
        <p:spPr>
          <a:xfrm>
            <a:off x="2661633" y="5340547"/>
            <a:ext cx="8504349" cy="541174"/>
          </a:xfrm>
          <a:prstGeom prst="rect">
            <a:avLst/>
          </a:prstGeom>
        </p:spPr>
        <p:txBody>
          <a:bodyPr wrap="square">
            <a:spAutoFit/>
          </a:bodyPr>
          <a:lstStyle/>
          <a:p>
            <a:pPr>
              <a:lnSpc>
                <a:spcPts val="1060"/>
              </a:lnSpc>
              <a:tabLst>
                <a:tab pos="1600200" algn="l"/>
              </a:tabLst>
            </a:pPr>
            <a:r>
              <a:rPr lang="en-US" altLang="zh-CN" kern="100" dirty="0">
                <a:latin typeface="Calibri" panose="020F0502020204030204" pitchFamily="34" charset="0"/>
                <a:cs typeface="Times New Roman" panose="02020603050405020304" pitchFamily="18" charset="0"/>
              </a:rPr>
              <a:t> </a:t>
            </a:r>
            <a:r>
              <a:rPr lang="en-US" altLang="zh-CN" sz="2000" b="1" kern="100" dirty="0">
                <a:latin typeface="+mn-ea"/>
                <a:cs typeface="Times New Roman" panose="02020603050405020304" pitchFamily="18" charset="0"/>
              </a:rPr>
              <a:t>(a)                            (b)                        (c)</a:t>
            </a:r>
            <a:endParaRPr lang="zh-CN" altLang="zh-CN" sz="2000" b="1" kern="100" dirty="0">
              <a:latin typeface="+mn-ea"/>
              <a:cs typeface="Times New Roman" panose="02020603050405020304" pitchFamily="18" charset="0"/>
            </a:endParaRPr>
          </a:p>
          <a:p>
            <a:pPr algn="ctr">
              <a:spcAft>
                <a:spcPts val="0"/>
              </a:spcAft>
            </a:pPr>
            <a:r>
              <a:rPr lang="zh-CN" altLang="zh-CN" sz="2000" b="1" kern="100" dirty="0">
                <a:latin typeface="+mn-ea"/>
                <a:cs typeface="宋体" panose="02010600030101010101" pitchFamily="2" charset="-122"/>
              </a:rPr>
              <a:t>图</a:t>
            </a:r>
            <a:r>
              <a:rPr lang="en-US" altLang="zh-CN" sz="2000" b="1" kern="100" dirty="0">
                <a:latin typeface="+mn-ea"/>
                <a:cs typeface="宋体" panose="02010600030101010101" pitchFamily="2" charset="-122"/>
              </a:rPr>
              <a:t>1.2.9 </a:t>
            </a:r>
            <a:r>
              <a:rPr lang="zh-CN" altLang="zh-CN" sz="2000" b="1" kern="100" dirty="0">
                <a:latin typeface="+mn-ea"/>
                <a:cs typeface="宋体" panose="02010600030101010101" pitchFamily="2" charset="-122"/>
              </a:rPr>
              <a:t>基础工作面宽度示意图</a:t>
            </a:r>
            <a:endParaRPr lang="zh-CN" altLang="zh-CN" sz="2000" b="1" kern="100" dirty="0">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2"/>
  <p:tag name="KSO_WM_UNIT_SUBTYPE" val="h"/>
  <p:tag name="KSO_WM_UNIT_TYPE" val="i"/>
  <p:tag name="KSO_WM_UNIT_INDEX" val="1"/>
  <p:tag name="KSO_WM_UNIT_BK_DARK_LIGHT" val="2"/>
</p:tagLst>
</file>

<file path=ppt/tags/tag10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2"/>
  <p:tag name="KSO_WM_UNIT_SUBTYPE" val="h"/>
  <p:tag name="KSO_WM_UNIT_TYPE" val="i"/>
  <p:tag name="KSO_WM_UNIT_INDEX" val="1"/>
  <p:tag name="KSO_WM_UNIT_BK_DARK_LIGHT" val="2"/>
</p:tagLst>
</file>

<file path=ppt/tags/tag11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2"/>
  <p:tag name="KSO_WM_UNIT_SUBTYPE" val="h"/>
  <p:tag name="KSO_WM_UNIT_TYPE" val="i"/>
  <p:tag name="KSO_WM_UNIT_INDEX" val="1"/>
  <p:tag name="KSO_WM_UNIT_BK_DARK_LIGHT" val="2"/>
</p:tagLst>
</file>

<file path=ppt/tags/tag12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2"/>
  <p:tag name="KSO_WM_UNIT_SUBTYPE" val="h"/>
  <p:tag name="KSO_WM_UNIT_TYPE" val="i"/>
  <p:tag name="KSO_WM_UNIT_INDEX" val="1"/>
  <p:tag name="KSO_WM_UNIT_BK_DARK_LIGHT" val="2"/>
</p:tagLst>
</file>

<file path=ppt/tags/tag13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3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3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2"/>
  <p:tag name="KSO_WM_UNIT_SUBTYPE" val="h"/>
  <p:tag name="KSO_WM_UNIT_TYPE" val="i"/>
  <p:tag name="KSO_WM_UNIT_INDEX" val="1"/>
  <p:tag name="KSO_WM_UNIT_BK_DARK_LIGHT" val="2"/>
</p:tagLst>
</file>

<file path=ppt/tags/tag14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73"/>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73"/>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TAG_VERSION" val="1.0"/>
  <p:tag name="KSO_WM_BEAUTIFY_FLAG" val="#wm#"/>
  <p:tag name="KSO_WM_TEMPLATE_CATEGORY" val="custom"/>
  <p:tag name="KSO_WM_TEMPLATE_INDEX" val="20204173"/>
  <p:tag name="KSO_WM_TEMPLATE_SUBCATEGORY" val="0"/>
  <p:tag name="KSO_WM_TEMPLATE_MASTER_TYPE" val="1"/>
  <p:tag name="KSO_WM_TEMPLATE_COLOR_TYPE" val="1"/>
  <p:tag name="KSO_WM_TEMPLATE_MASTER_THUMB_INDEX" val="12"/>
  <p:tag name="KSO_WM_TEMPLATE_THUMBS_INDEX" val="1、4、7、9、12、15、16、17、18、19、20、21、24、29、32、36、37"/>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工作汇报"/>
  <p:tag name="KSO_WM_TEMPLATE_CATEGORY" val="custom"/>
  <p:tag name="KSO_WM_TEMPLATE_INDEX" val="20204173"/>
  <p:tag name="KSO_WM_UNIT_ID" val="custom20204173_1*a*1"/>
  <p:tag name="KSO_WM_UNIT_ISNUMDGMTITLE" val="0"/>
</p:tagLst>
</file>

<file path=ppt/tags/tag158.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_f"/>
  <p:tag name="KSO_WM_SLIDE_LAYOUT_CNT" val="1_1_2"/>
  <p:tag name="KSO_WM_SLIDE_TYPE" val="title"/>
  <p:tag name="KSO_WM_SLIDE_SUBTYPE" val="pureTxt"/>
  <p:tag name="KSO_WM_TEMPLATE_MASTER_TYPE" val="1"/>
  <p:tag name="KSO_WM_TEMPLATE_COLOR_TYPE" val="1"/>
  <p:tag name="KSO_WM_TEMPLATE_CATEGORY" val="custom"/>
  <p:tag name="KSO_WM_TEMPLATE_INDEX" val="20204173"/>
  <p:tag name="KSO_WM_SLIDE_ID" val="custom20204173_1"/>
  <p:tag name="KSO_WM_TEMPLATE_MASTER_THUMB_INDEX" val="12"/>
  <p:tag name="KSO_WM_TEMPLATE_THUMBS_INDEX" val="1、4、7、9、12、15、16、17、18、19、20、21、24、29、32、36、3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2"/>
  <p:tag name="KSO_WM_UNIT_SUBTYPE" val="h"/>
  <p:tag name="KSO_WM_UNIT_TYPE" val="i"/>
  <p:tag name="KSO_WM_UNIT_INDEX" val="1"/>
  <p:tag name="KSO_WM_UNIT_BK_DARK_LIGHT" val="2"/>
</p:tagLst>
</file>

<file path=ppt/tags/tag9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CEFEE"/>
      </a:dk2>
      <a:lt2>
        <a:srgbClr val="FCFDFD"/>
      </a:lt2>
      <a:accent1>
        <a:srgbClr val="4CA28D"/>
      </a:accent1>
      <a:accent2>
        <a:srgbClr val="3698AA"/>
      </a:accent2>
      <a:accent3>
        <a:srgbClr val="3589C4"/>
      </a:accent3>
      <a:accent4>
        <a:srgbClr val="4B75CC"/>
      </a:accent4>
      <a:accent5>
        <a:srgbClr val="745FB8"/>
      </a:accent5>
      <a:accent6>
        <a:srgbClr val="A14C8B"/>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4255</Words>
  <Application>WPS 演示</Application>
  <PresentationFormat>宽屏</PresentationFormat>
  <Paragraphs>376</Paragraphs>
  <Slides>36</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36</vt:i4>
      </vt:variant>
    </vt:vector>
  </HeadingPairs>
  <TitlesOfParts>
    <vt:vector size="50" baseType="lpstr">
      <vt:lpstr>Arial</vt:lpstr>
      <vt:lpstr>宋体</vt:lpstr>
      <vt:lpstr>Wingdings</vt:lpstr>
      <vt:lpstr>黑体</vt:lpstr>
      <vt:lpstr>Times New Roman</vt:lpstr>
      <vt:lpstr>幼圆</vt:lpstr>
      <vt:lpstr>Calibri</vt:lpstr>
      <vt:lpstr>微软雅黑</vt:lpstr>
      <vt:lpstr>Arial Unicode MS</vt:lpstr>
      <vt:lpstr>Calibri Light</vt:lpstr>
      <vt:lpstr>仿宋</vt:lpstr>
      <vt:lpstr>汉仪旗黑-85S</vt:lpstr>
      <vt:lpstr>Office 主题</vt:lpstr>
      <vt:lpstr>1_Office 主题​​</vt:lpstr>
      <vt:lpstr>工作汇报</vt:lpstr>
      <vt:lpstr>PowerPoint 演示文稿</vt:lpstr>
      <vt:lpstr>2.单独土石方</vt:lpstr>
      <vt:lpstr>3.土石方开挖深度</vt:lpstr>
      <vt:lpstr>PowerPoint 演示文稿</vt:lpstr>
      <vt:lpstr>2.工作面</vt:lpstr>
      <vt:lpstr>2.工作面</vt:lpstr>
      <vt:lpstr>2.工作面</vt:lpstr>
      <vt:lpstr>2.工作面</vt:lpstr>
      <vt:lpstr>5.基础土方放坡</vt:lpstr>
      <vt:lpstr>5.基础土方放坡</vt:lpstr>
      <vt:lpstr>5.基础土方放坡</vt:lpstr>
      <vt:lpstr>5.基础土方放坡</vt:lpstr>
      <vt:lpstr>5.基础土方放坡</vt:lpstr>
      <vt:lpstr>6.基础石方爆破</vt:lpstr>
      <vt:lpstr>7.沟槽土石方</vt:lpstr>
      <vt:lpstr>PowerPoint 演示文稿</vt:lpstr>
      <vt:lpstr>7.沟槽土石方</vt:lpstr>
      <vt:lpstr>7.沟槽土石方</vt:lpstr>
      <vt:lpstr>8.地坑土石方</vt:lpstr>
      <vt:lpstr>8.地坑土石方</vt:lpstr>
      <vt:lpstr>8.地坑土石方</vt:lpstr>
      <vt:lpstr>9.一般土石方</vt:lpstr>
      <vt:lpstr>10.桩孔土石方</vt:lpstr>
      <vt:lpstr>12.岩石爆破后人工检底修边</vt:lpstr>
      <vt:lpstr>14.平整场地</vt:lpstr>
      <vt:lpstr>15.竣工清理</vt:lpstr>
      <vt:lpstr>15.竣工清理</vt:lpstr>
      <vt:lpstr>16.基底钎探</vt:lpstr>
      <vt:lpstr>19.回填</vt:lpstr>
      <vt:lpstr>19.回填</vt:lpstr>
      <vt:lpstr>19.回填</vt:lpstr>
      <vt:lpstr>19.回填</vt:lpstr>
      <vt:lpstr>20.土方运输</vt:lpstr>
      <vt:lpstr>21.钻孔桩泥浆运输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dc:creator>
  <cp:lastModifiedBy>米蒙</cp:lastModifiedBy>
  <cp:revision>41</cp:revision>
  <dcterms:created xsi:type="dcterms:W3CDTF">2018-02-28T04:40:00Z</dcterms:created>
  <dcterms:modified xsi:type="dcterms:W3CDTF">2020-03-26T13:02:48Z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