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77" r:id="rId3"/>
    <p:sldId id="378" r:id="rId4"/>
    <p:sldId id="379" r:id="rId5"/>
    <p:sldId id="380" r:id="rId6"/>
    <p:sldId id="381" r:id="rId7"/>
    <p:sldId id="395" r:id="rId8"/>
    <p:sldId id="396" r:id="rId9"/>
    <p:sldId id="398" r:id="rId10"/>
    <p:sldId id="399" r:id="rId11"/>
    <p:sldId id="400" r:id="rId12"/>
    <p:sldId id="401" r:id="rId13"/>
    <p:sldId id="402" r:id="rId14"/>
    <p:sldId id="403" r:id="rId15"/>
    <p:sldId id="382" r:id="rId16"/>
    <p:sldId id="411" r:id="rId17"/>
    <p:sldId id="412" r:id="rId18"/>
    <p:sldId id="413" r:id="rId19"/>
    <p:sldId id="414" r:id="rId20"/>
    <p:sldId id="416" r:id="rId21"/>
    <p:sldId id="417" r:id="rId22"/>
    <p:sldId id="394" r:id="rId23"/>
    <p:sldId id="418" r:id="rId24"/>
    <p:sldId id="671" r:id="rId25"/>
    <p:sldId id="672" r:id="rId26"/>
    <p:sldId id="673" r:id="rId27"/>
    <p:sldId id="674" r:id="rId28"/>
    <p:sldId id="675" r:id="rId29"/>
    <p:sldId id="676" r:id="rId30"/>
    <p:sldId id="677" r:id="rId31"/>
    <p:sldId id="678" r:id="rId32"/>
    <p:sldId id="679" r:id="rId33"/>
    <p:sldId id="680" r:id="rId34"/>
    <p:sldId id="681" r:id="rId35"/>
    <p:sldId id="682" r:id="rId36"/>
    <p:sldId id="683" r:id="rId37"/>
    <p:sldId id="684" r:id="rId38"/>
    <p:sldId id="685" r:id="rId39"/>
    <p:sldId id="686" r:id="rId40"/>
    <p:sldId id="687" r:id="rId41"/>
    <p:sldId id="688" r:id="rId42"/>
    <p:sldId id="689" r:id="rId43"/>
    <p:sldId id="690" r:id="rId44"/>
    <p:sldId id="389" r:id="rId45"/>
    <p:sldId id="415" r:id="rId46"/>
    <p:sldId id="691" r:id="rId47"/>
    <p:sldId id="391"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柏辰 刘" initials="柏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1FFFE"/>
    <a:srgbClr val="C1FFFC"/>
    <a:srgbClr val="91FFFA"/>
    <a:srgbClr val="126DB2"/>
    <a:srgbClr val="203864"/>
    <a:srgbClr val="1C488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04" autoAdjust="0"/>
    <p:restoredTop sz="94660"/>
  </p:normalViewPr>
  <p:slideViewPr>
    <p:cSldViewPr snapToGrid="0">
      <p:cViewPr varScale="1">
        <p:scale>
          <a:sx n="54" d="100"/>
          <a:sy n="54" d="100"/>
        </p:scale>
        <p:origin x="108"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1631504" y="578984"/>
            <a:ext cx="10560498" cy="45719"/>
          </a:xfrm>
          <a:prstGeom prst="rect">
            <a:avLst/>
          </a:prstGeom>
          <a:solidFill>
            <a:srgbClr val="1C8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弦形 7"/>
          <p:cNvSpPr/>
          <p:nvPr userDrawn="1"/>
        </p:nvSpPr>
        <p:spPr>
          <a:xfrm rot="6682966">
            <a:off x="5766174" y="6405147"/>
            <a:ext cx="648000" cy="648000"/>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dirty="0"/>
          </a:p>
        </p:txBody>
      </p:sp>
      <p:cxnSp>
        <p:nvCxnSpPr>
          <p:cNvPr id="9" name="直接连接符 8"/>
          <p:cNvCxnSpPr/>
          <p:nvPr userDrawn="1"/>
        </p:nvCxnSpPr>
        <p:spPr>
          <a:xfrm>
            <a:off x="6510001" y="6654915"/>
            <a:ext cx="5682001"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800" y="6654915"/>
            <a:ext cx="5658974"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11" name="TextBox 15"/>
          <p:cNvSpPr txBox="1"/>
          <p:nvPr userDrawn="1"/>
        </p:nvSpPr>
        <p:spPr>
          <a:xfrm>
            <a:off x="5562390" y="6429599"/>
            <a:ext cx="105556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弧形 11"/>
          <p:cNvSpPr/>
          <p:nvPr userDrawn="1"/>
        </p:nvSpPr>
        <p:spPr>
          <a:xfrm>
            <a:off x="5658174" y="6330963"/>
            <a:ext cx="864000" cy="756000"/>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dirty="0"/>
          </a:p>
        </p:txBody>
      </p:sp>
      <p:sp>
        <p:nvSpPr>
          <p:cNvPr id="13" name="矩形 12"/>
          <p:cNvSpPr/>
          <p:nvPr userDrawn="1"/>
        </p:nvSpPr>
        <p:spPr>
          <a:xfrm>
            <a:off x="1147780" y="-24926"/>
            <a:ext cx="238517" cy="648000"/>
          </a:xfrm>
          <a:prstGeom prst="rect">
            <a:avLst/>
          </a:prstGeom>
          <a:solidFill>
            <a:srgbClr val="E214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userDrawn="1"/>
        </p:nvSpPr>
        <p:spPr>
          <a:xfrm>
            <a:off x="983432" y="-24926"/>
            <a:ext cx="96000" cy="648000"/>
          </a:xfrm>
          <a:prstGeom prst="rect">
            <a:avLst/>
          </a:prstGeom>
          <a:solidFill>
            <a:srgbClr val="E214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9648" y="784"/>
            <a:ext cx="192000" cy="612000"/>
          </a:xfrm>
          <a:prstGeom prst="rect">
            <a:avLst/>
          </a:prstGeom>
          <a:solidFill>
            <a:srgbClr val="1160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6" name="组合 17"/>
          <p:cNvGrpSpPr/>
          <p:nvPr userDrawn="1"/>
        </p:nvGrpSpPr>
        <p:grpSpPr>
          <a:xfrm>
            <a:off x="1449294" y="-27386"/>
            <a:ext cx="4063999" cy="648000"/>
            <a:chOff x="1244601" y="848440"/>
            <a:chExt cx="3835399" cy="612000"/>
          </a:xfrm>
          <a:solidFill>
            <a:srgbClr val="126DB2"/>
          </a:solidFill>
          <a:effectLst>
            <a:outerShdw blurRad="50800" dist="38100" dir="2700000" algn="tl" rotWithShape="0">
              <a:prstClr val="black">
                <a:alpha val="40000"/>
              </a:prstClr>
            </a:outerShdw>
          </a:effectLst>
        </p:grpSpPr>
        <p:sp>
          <p:nvSpPr>
            <p:cNvPr id="17" name="矩形 16"/>
            <p:cNvSpPr/>
            <p:nvPr userDrawn="1"/>
          </p:nvSpPr>
          <p:spPr>
            <a:xfrm>
              <a:off x="1244601" y="848440"/>
              <a:ext cx="3175000" cy="61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直角三角形 17"/>
            <p:cNvSpPr/>
            <p:nvPr userDrawn="1"/>
          </p:nvSpPr>
          <p:spPr>
            <a:xfrm>
              <a:off x="4419600" y="848440"/>
              <a:ext cx="660400" cy="612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 name="文本框 1">
            <a:extLst>
              <a:ext uri="{FF2B5EF4-FFF2-40B4-BE49-F238E27FC236}">
                <a16:creationId xmlns:a16="http://schemas.microsoft.com/office/drawing/2014/main" id="{56B7DA92-6726-4463-9091-CCD880B6A7E7}"/>
              </a:ext>
            </a:extLst>
          </p:cNvPr>
          <p:cNvSpPr txBox="1">
            <a:spLocks noChangeArrowheads="1"/>
          </p:cNvSpPr>
          <p:nvPr userDrawn="1"/>
        </p:nvSpPr>
        <p:spPr bwMode="auto">
          <a:xfrm>
            <a:off x="10207790" y="6339398"/>
            <a:ext cx="1976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SzPct val="100000"/>
              <a:defRPr sz="2800">
                <a:solidFill>
                  <a:schemeClr val="tx1"/>
                </a:solidFill>
                <a:latin typeface="Tahoma" panose="020B0604030504040204" pitchFamily="34" charset="0"/>
                <a:ea typeface="黑体" panose="02010609060101010101" pitchFamily="49" charset="-122"/>
              </a:defRPr>
            </a:lvl1pPr>
            <a:lvl2pPr marL="742950" indent="-285750">
              <a:buSzPct val="100000"/>
              <a:defRPr sz="2800">
                <a:solidFill>
                  <a:schemeClr val="tx1"/>
                </a:solidFill>
                <a:latin typeface="Tahoma" panose="020B0604030504040204" pitchFamily="34" charset="0"/>
                <a:ea typeface="黑体" panose="02010609060101010101" pitchFamily="49" charset="-122"/>
              </a:defRPr>
            </a:lvl2pPr>
            <a:lvl3pPr marL="1143000" indent="-228600">
              <a:buSzPct val="100000"/>
              <a:defRPr sz="2800">
                <a:solidFill>
                  <a:schemeClr val="tx1"/>
                </a:solidFill>
                <a:latin typeface="Tahoma" panose="020B0604030504040204" pitchFamily="34" charset="0"/>
                <a:ea typeface="黑体" panose="02010609060101010101" pitchFamily="49" charset="-122"/>
              </a:defRPr>
            </a:lvl3pPr>
            <a:lvl4pPr marL="1600200" indent="-228600">
              <a:buSzPct val="100000"/>
              <a:defRPr sz="2800">
                <a:solidFill>
                  <a:schemeClr val="tx1"/>
                </a:solidFill>
                <a:latin typeface="Tahoma" panose="020B0604030504040204" pitchFamily="34" charset="0"/>
                <a:ea typeface="黑体" panose="02010609060101010101" pitchFamily="49" charset="-122"/>
              </a:defRPr>
            </a:lvl4pPr>
            <a:lvl5pPr marL="2057400" indent="-228600">
              <a:buSzPct val="100000"/>
              <a:defRPr sz="2800">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9pPr>
          </a:lstStyle>
          <a:p>
            <a:pPr algn="ctr" eaLnBrk="1" hangingPunct="1"/>
            <a:r>
              <a:rPr lang="en-US" altLang="zh-CN" sz="1400" b="1" dirty="0">
                <a:solidFill>
                  <a:srgbClr val="126DB2"/>
                </a:solidFill>
                <a:latin typeface="Arial" panose="020B0604020202020204" pitchFamily="34" charset="0"/>
                <a:ea typeface="楷体" panose="02010609060101010101" pitchFamily="49" charset="-122"/>
                <a:cs typeface="Arial" panose="020B0604020202020204" pitchFamily="34" charset="0"/>
              </a:rPr>
              <a:t>New Energy Vehicles</a:t>
            </a:r>
          </a:p>
        </p:txBody>
      </p:sp>
      <p:pic>
        <p:nvPicPr>
          <p:cNvPr id="22" name="图片 21">
            <a:extLst>
              <a:ext uri="{FF2B5EF4-FFF2-40B4-BE49-F238E27FC236}">
                <a16:creationId xmlns:a16="http://schemas.microsoft.com/office/drawing/2014/main" id="{93C0B22A-7835-4FCA-9E17-02A2D5B0903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3975" y="0"/>
            <a:ext cx="648000" cy="64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212853" y="2355241"/>
            <a:ext cx="9766294" cy="21475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nSpc>
                <a:spcPct val="120000"/>
              </a:lnSpc>
            </a:pPr>
            <a:r>
              <a:rPr lang="zh-CN" altLang="en-US" sz="4800" dirty="0">
                <a:latin typeface="黑体" panose="02010609060101010101" pitchFamily="49" charset="-122"/>
                <a:ea typeface="黑体" panose="02010609060101010101" pitchFamily="49" charset="-122"/>
              </a:rPr>
              <a:t>新能源汽车的发展历程和动力电池的基本知识</a:t>
            </a:r>
            <a:endParaRPr lang="zh-CN" altLang="zh-CN" sz="4800"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5DC1A4B-7C10-4F03-AD58-632610EC0586}"/>
              </a:ext>
            </a:extLst>
          </p:cNvPr>
          <p:cNvSpPr/>
          <p:nvPr/>
        </p:nvSpPr>
        <p:spPr>
          <a:xfrm>
            <a:off x="428400" y="900000"/>
            <a:ext cx="11338575" cy="386022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三、电动汽车的发展历程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1200"/>
              </a:spcBef>
              <a:spcAft>
                <a:spcPts val="600"/>
              </a:spcAft>
            </a:pPr>
            <a:r>
              <a:rPr lang="zh-CN" altLang="en-US" sz="2200" b="1" dirty="0">
                <a:solidFill>
                  <a:srgbClr val="126DB2"/>
                </a:solidFill>
                <a:latin typeface="宋体" panose="02010600030101010101" pitchFamily="2" charset="-122"/>
                <a:ea typeface="宋体" panose="02010600030101010101" pitchFamily="2" charset="-122"/>
              </a:rPr>
              <a:t>第一阶段 电动汽车的发明</a:t>
            </a:r>
            <a:endParaRPr lang="en-US" altLang="zh-CN" sz="2200" b="1" dirty="0">
              <a:solidFill>
                <a:srgbClr val="126DB2"/>
              </a:solidFill>
              <a:latin typeface="宋体" panose="02010600030101010101" pitchFamily="2" charset="-122"/>
              <a:ea typeface="宋体" panose="02010600030101010101" pitchFamily="2" charset="-122"/>
            </a:endParaRPr>
          </a:p>
          <a:p>
            <a:pPr marL="342900" indent="-342900" algn="just">
              <a:lnSpc>
                <a:spcPct val="150000"/>
              </a:lnSpc>
              <a:spcBef>
                <a:spcPts val="600"/>
              </a:spcBef>
              <a:buClr>
                <a:srgbClr val="425C8F"/>
              </a:buClr>
              <a:buSzPct val="65000"/>
              <a:buFont typeface="Wingdings" panose="05000000000000000000" pitchFamily="2" charset="2"/>
              <a:buChar char="u"/>
              <a:defRPr/>
            </a:pPr>
            <a:r>
              <a:rPr lang="zh-CN" altLang="en-US" sz="2200" dirty="0">
                <a:solidFill>
                  <a:prstClr val="black"/>
                </a:solidFill>
                <a:latin typeface="宋体" panose="02010600030101010101" pitchFamily="2" charset="-122"/>
                <a:ea typeface="宋体" panose="02010600030101010101" pitchFamily="2" charset="-122"/>
              </a:rPr>
              <a:t>早在</a:t>
            </a:r>
            <a:r>
              <a:rPr lang="en-US" altLang="zh-CN" sz="2200" dirty="0">
                <a:solidFill>
                  <a:prstClr val="black"/>
                </a:solidFill>
                <a:latin typeface="宋体" panose="02010600030101010101" pitchFamily="2" charset="-122"/>
                <a:ea typeface="宋体" panose="02010600030101010101" pitchFamily="2" charset="-122"/>
              </a:rPr>
              <a:t>1830</a:t>
            </a:r>
            <a:r>
              <a:rPr lang="zh-CN" altLang="en-US" sz="2200" dirty="0">
                <a:solidFill>
                  <a:prstClr val="black"/>
                </a:solidFill>
                <a:latin typeface="宋体" panose="02010600030101010101" pitchFamily="2" charset="-122"/>
                <a:ea typeface="宋体" panose="02010600030101010101" pitchFamily="2" charset="-122"/>
              </a:rPr>
              <a:t>年代，苏格兰发明家罗伯特</a:t>
            </a:r>
            <a:r>
              <a:rPr lang="en-US" altLang="zh-CN" sz="2200" dirty="0">
                <a:solidFill>
                  <a:prstClr val="black"/>
                </a:solidFill>
                <a:latin typeface="宋体" panose="02010600030101010101" pitchFamily="2" charset="-122"/>
                <a:ea typeface="宋体" panose="02010600030101010101" pitchFamily="2" charset="-122"/>
              </a:rPr>
              <a:t>·</a:t>
            </a:r>
            <a:r>
              <a:rPr lang="zh-CN" altLang="en-US" sz="2200" dirty="0">
                <a:solidFill>
                  <a:prstClr val="black"/>
                </a:solidFill>
                <a:latin typeface="宋体" panose="02010600030101010101" pitchFamily="2" charset="-122"/>
                <a:ea typeface="宋体" panose="02010600030101010101" pitchFamily="2" charset="-122"/>
              </a:rPr>
              <a:t>安德森</a:t>
            </a:r>
            <a:r>
              <a:rPr lang="en-US" altLang="zh-CN" sz="2200" dirty="0">
                <a:solidFill>
                  <a:prstClr val="black"/>
                </a:solidFill>
                <a:latin typeface="宋体" panose="02010600030101010101" pitchFamily="2" charset="-122"/>
                <a:ea typeface="宋体" panose="02010600030101010101" pitchFamily="2" charset="-122"/>
              </a:rPr>
              <a:t>(Robert Anderson)</a:t>
            </a:r>
            <a:r>
              <a:rPr lang="zh-CN" altLang="en-US" sz="2200" dirty="0">
                <a:solidFill>
                  <a:prstClr val="black"/>
                </a:solidFill>
                <a:latin typeface="宋体" panose="02010600030101010101" pitchFamily="2" charset="-122"/>
                <a:ea typeface="宋体" panose="02010600030101010101" pitchFamily="2" charset="-122"/>
              </a:rPr>
              <a:t>便成功地将电动机装在一部马车上，</a:t>
            </a:r>
            <a:r>
              <a:rPr lang="en-US" altLang="zh-CN" sz="2200" dirty="0">
                <a:solidFill>
                  <a:prstClr val="black"/>
                </a:solidFill>
                <a:latin typeface="宋体" panose="02010600030101010101" pitchFamily="2" charset="-122"/>
                <a:ea typeface="宋体" panose="02010600030101010101" pitchFamily="2" charset="-122"/>
              </a:rPr>
              <a:t>1842</a:t>
            </a:r>
            <a:r>
              <a:rPr lang="zh-CN" altLang="en-US" sz="2200" dirty="0">
                <a:solidFill>
                  <a:prstClr val="black"/>
                </a:solidFill>
                <a:latin typeface="宋体" panose="02010600030101010101" pitchFamily="2" charset="-122"/>
                <a:ea typeface="宋体" panose="02010600030101010101" pitchFamily="2" charset="-122"/>
              </a:rPr>
              <a:t>年又与托马斯</a:t>
            </a:r>
            <a:r>
              <a:rPr lang="en-US" altLang="zh-CN" sz="2200" dirty="0">
                <a:solidFill>
                  <a:prstClr val="black"/>
                </a:solidFill>
                <a:latin typeface="宋体" panose="02010600030101010101" pitchFamily="2" charset="-122"/>
                <a:ea typeface="宋体" panose="02010600030101010101" pitchFamily="2" charset="-122"/>
              </a:rPr>
              <a:t>·</a:t>
            </a:r>
            <a:r>
              <a:rPr lang="zh-CN" altLang="en-US" sz="2200" dirty="0">
                <a:solidFill>
                  <a:prstClr val="black"/>
                </a:solidFill>
                <a:latin typeface="宋体" panose="02010600030101010101" pitchFamily="2" charset="-122"/>
                <a:ea typeface="宋体" panose="02010600030101010101" pitchFamily="2" charset="-122"/>
              </a:rPr>
              <a:t>戴文波特</a:t>
            </a:r>
            <a:r>
              <a:rPr lang="en-US" altLang="zh-CN" sz="2200" dirty="0">
                <a:solidFill>
                  <a:prstClr val="black"/>
                </a:solidFill>
                <a:latin typeface="宋体" panose="02010600030101010101" pitchFamily="2" charset="-122"/>
                <a:ea typeface="宋体" panose="02010600030101010101" pitchFamily="2" charset="-122"/>
              </a:rPr>
              <a:t>(Thomas Davenport)</a:t>
            </a:r>
            <a:r>
              <a:rPr lang="zh-CN" altLang="en-US" sz="2200" dirty="0">
                <a:solidFill>
                  <a:prstClr val="black"/>
                </a:solidFill>
                <a:latin typeface="宋体" panose="02010600030101010101" pitchFamily="2" charset="-122"/>
                <a:ea typeface="宋体" panose="02010600030101010101" pitchFamily="2" charset="-122"/>
              </a:rPr>
              <a:t>合作，打造出世界上第一部以电池为动力的电动汽车，采用不可充电的玻璃封装蓄电池，开创了电动车辆发展和应用的历史。</a:t>
            </a: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200" dirty="0">
                <a:solidFill>
                  <a:prstClr val="black"/>
                </a:solidFill>
                <a:latin typeface="宋体" panose="02010600030101010101" pitchFamily="2" charset="-122"/>
                <a:ea typeface="宋体" panose="02010600030101010101" pitchFamily="2" charset="-122"/>
              </a:rPr>
              <a:t>1847</a:t>
            </a:r>
            <a:r>
              <a:rPr lang="zh-CN" altLang="en-US" sz="2200" dirty="0">
                <a:solidFill>
                  <a:prstClr val="black"/>
                </a:solidFill>
                <a:latin typeface="宋体" panose="02010600030101010101" pitchFamily="2" charset="-122"/>
                <a:ea typeface="宋体" panose="02010600030101010101" pitchFamily="2" charset="-122"/>
              </a:rPr>
              <a:t>年，美国人摩西</a:t>
            </a:r>
            <a:r>
              <a:rPr lang="en-US" altLang="zh-CN" sz="2200" dirty="0">
                <a:solidFill>
                  <a:prstClr val="black"/>
                </a:solidFill>
                <a:latin typeface="宋体" panose="02010600030101010101" pitchFamily="2" charset="-122"/>
                <a:ea typeface="宋体" panose="02010600030101010101" pitchFamily="2" charset="-122"/>
              </a:rPr>
              <a:t>·</a:t>
            </a:r>
            <a:r>
              <a:rPr lang="zh-CN" altLang="en-US" sz="2200" dirty="0">
                <a:solidFill>
                  <a:prstClr val="black"/>
                </a:solidFill>
                <a:latin typeface="宋体" panose="02010600030101010101" pitchFamily="2" charset="-122"/>
                <a:ea typeface="宋体" panose="02010600030101010101" pitchFamily="2" charset="-122"/>
              </a:rPr>
              <a:t>法莫制造了第一辆以蓄电池为动力可乘坐两人的电动汽车。</a:t>
            </a:r>
          </a:p>
        </p:txBody>
      </p:sp>
    </p:spTree>
    <p:extLst>
      <p:ext uri="{BB962C8B-B14F-4D97-AF65-F5344CB8AC3E}">
        <p14:creationId xmlns:p14="http://schemas.microsoft.com/office/powerpoint/2010/main" val="273631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65EA9B0-05AE-49C3-8D75-5848C3F9AFAA}"/>
              </a:ext>
            </a:extLst>
          </p:cNvPr>
          <p:cNvSpPr/>
          <p:nvPr/>
        </p:nvSpPr>
        <p:spPr>
          <a:xfrm>
            <a:off x="428400" y="900000"/>
            <a:ext cx="11338575" cy="504330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三、电动汽车的发展历程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1200"/>
              </a:spcBef>
              <a:spcAft>
                <a:spcPts val="600"/>
              </a:spcAft>
            </a:pPr>
            <a:r>
              <a:rPr lang="zh-CN" altLang="en-US" sz="2200" b="1" dirty="0">
                <a:solidFill>
                  <a:srgbClr val="126DB2"/>
                </a:solidFill>
                <a:latin typeface="宋体" panose="02010600030101010101" pitchFamily="2" charset="-122"/>
                <a:ea typeface="宋体" panose="02010600030101010101" pitchFamily="2" charset="-122"/>
              </a:rPr>
              <a:t>第二阶段 电动汽车的发展</a:t>
            </a:r>
            <a:endParaRPr lang="en-US" altLang="zh-CN" sz="2200" b="1" dirty="0">
              <a:solidFill>
                <a:srgbClr val="126DB2"/>
              </a:solidFill>
              <a:latin typeface="宋体" panose="02010600030101010101" pitchFamily="2" charset="-122"/>
              <a:ea typeface="宋体" panose="02010600030101010101" pitchFamily="2" charset="-122"/>
            </a:endParaRP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1881</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11</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月，法国人古斯塔夫</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特鲁夫在巴黎展出了一台电动三轮车。加上乘员后总重量达到了</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160</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千克，时速达到了</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12</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千米。</a:t>
            </a:r>
            <a:endPar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1882</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年，威廉姆</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爱德华</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阿顿和约翰</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培理也制成了一辆电动三轮车，车上还配备了照明灯。这辆车的总重量提高到了</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168</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千克，时速提高到了</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14.5</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千米。</a:t>
            </a: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1890</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年，威廉姆莫瑞逊在美国制造了一辆能行驶</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13h</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、车速为</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22.5km/h</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的电动汽车。</a:t>
            </a:r>
            <a:endPar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1891</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年，美国人亨利</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莫瑞斯制成了第一辆电动四轮车，实现了从三轮向四轮的转变，这是电动车向实用化方向迈出的重要一步。</a:t>
            </a:r>
          </a:p>
        </p:txBody>
      </p:sp>
    </p:spTree>
    <p:extLst>
      <p:ext uri="{BB962C8B-B14F-4D97-AF65-F5344CB8AC3E}">
        <p14:creationId xmlns:p14="http://schemas.microsoft.com/office/powerpoint/2010/main" val="40505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1195E3A-1913-4F4A-B832-8CEED33E2ED6}"/>
              </a:ext>
            </a:extLst>
          </p:cNvPr>
          <p:cNvSpPr/>
          <p:nvPr/>
        </p:nvSpPr>
        <p:spPr>
          <a:xfrm>
            <a:off x="428400" y="900000"/>
            <a:ext cx="11338575" cy="496636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三、电动汽车的发展历程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1200"/>
              </a:spcBef>
              <a:spcAft>
                <a:spcPts val="600"/>
              </a:spcAft>
            </a:pPr>
            <a:r>
              <a:rPr lang="zh-CN" altLang="en-US" sz="2200" b="1" dirty="0">
                <a:solidFill>
                  <a:srgbClr val="126DB2"/>
                </a:solidFill>
                <a:latin typeface="宋体" panose="02010600030101010101" pitchFamily="2" charset="-122"/>
                <a:ea typeface="宋体" panose="02010600030101010101" pitchFamily="2" charset="-122"/>
              </a:rPr>
              <a:t>第二阶段 电动汽车的发展</a:t>
            </a:r>
            <a:endParaRPr lang="en-US" altLang="zh-CN" sz="2200" b="1" dirty="0">
              <a:solidFill>
                <a:srgbClr val="126DB2"/>
              </a:solidFill>
              <a:latin typeface="宋体" panose="02010600030101010101" pitchFamily="2" charset="-122"/>
              <a:ea typeface="宋体" panose="02010600030101010101" pitchFamily="2" charset="-122"/>
            </a:endParaRP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1895</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年，由亨利</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莫瑞斯（</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HenryMorris</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）和皮德</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罗</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沙龙（</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PedroSalom</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）制造的</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ElectrobatⅡ</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，安装了两台驱动电机，能以</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32km/h</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的速度行驶</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40mile</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a:t>
            </a: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1899</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5</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月，一个名叫卡米勒</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杰纳茨</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(CamilleJenatzy)</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的比利时人驾驶一辆</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44kW</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双电动机为动力的后轮驱动的子弹头型电动汽车，创造了时速</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110km</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的记录，并且续驶里程达到了约</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290km</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。这也是世界上第一辆时速超过</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100</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公里的汽车。</a:t>
            </a: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1900</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BGS</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公司生产的电动汽车创造了单次充电行驶</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290km</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的最长里程纪录，电动汽车在出租车领域得到应用。</a:t>
            </a:r>
          </a:p>
        </p:txBody>
      </p:sp>
    </p:spTree>
    <p:extLst>
      <p:ext uri="{BB962C8B-B14F-4D97-AF65-F5344CB8AC3E}">
        <p14:creationId xmlns:p14="http://schemas.microsoft.com/office/powerpoint/2010/main" val="187058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9AB0A41-AF79-4039-A741-23B3B279DB8E}"/>
              </a:ext>
            </a:extLst>
          </p:cNvPr>
          <p:cNvSpPr/>
          <p:nvPr/>
        </p:nvSpPr>
        <p:spPr>
          <a:xfrm>
            <a:off x="428400" y="900000"/>
            <a:ext cx="11338575" cy="379680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三、电动汽车的发展历程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1200"/>
              </a:spcBef>
              <a:spcAft>
                <a:spcPts val="600"/>
              </a:spcAft>
            </a:pPr>
            <a:r>
              <a:rPr lang="zh-CN" altLang="en-US" sz="2200" b="1" dirty="0">
                <a:solidFill>
                  <a:srgbClr val="126DB2"/>
                </a:solidFill>
                <a:latin typeface="宋体" panose="02010600030101010101" pitchFamily="2" charset="-122"/>
                <a:ea typeface="宋体" panose="02010600030101010101" pitchFamily="2" charset="-122"/>
              </a:rPr>
              <a:t>第三阶段 电动汽车的繁荣</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spcBef>
                <a:spcPts val="600"/>
              </a:spcBef>
              <a:buClr>
                <a:srgbClr val="425C8F"/>
              </a:buClr>
              <a:buSzPct val="65000"/>
              <a:defRPr/>
            </a:pP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       19</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世纪末到</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1920</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年是电动车发展的一个高峰。据统计，到</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1890</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年在全世界</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4200</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辆汽车中，有</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38%</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为电动汽车，</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40%</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为蒸汽车，</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22%</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为内燃机汽车。</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1900</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年，美国制造的汽车中，电动汽车为</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15755</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辆，蒸汽机汽车为</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1684</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辆，而汽油机汽车只有</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936</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辆。到了</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1911</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年，就已经有电动出租汽车在巴黎和伦敦的街头上运营。美国首先实现了早期电动车的商业运营，成为发展最快、应用最广的国家。</a:t>
            </a:r>
          </a:p>
        </p:txBody>
      </p:sp>
    </p:spTree>
    <p:extLst>
      <p:ext uri="{BB962C8B-B14F-4D97-AF65-F5344CB8AC3E}">
        <p14:creationId xmlns:p14="http://schemas.microsoft.com/office/powerpoint/2010/main" val="4183571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0088BC4-F588-46FF-A508-514AC8081483}"/>
              </a:ext>
            </a:extLst>
          </p:cNvPr>
          <p:cNvSpPr/>
          <p:nvPr/>
        </p:nvSpPr>
        <p:spPr>
          <a:xfrm>
            <a:off x="428400" y="900000"/>
            <a:ext cx="11338575" cy="532934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三、电动汽车的发展历程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1200"/>
              </a:spcBef>
              <a:spcAft>
                <a:spcPts val="600"/>
              </a:spcAft>
            </a:pPr>
            <a:r>
              <a:rPr lang="zh-CN" altLang="en-US" sz="2200" b="1" dirty="0">
                <a:solidFill>
                  <a:srgbClr val="126DB2"/>
                </a:solidFill>
                <a:latin typeface="宋体" panose="02010600030101010101" pitchFamily="2" charset="-122"/>
                <a:ea typeface="宋体" panose="02010600030101010101" pitchFamily="2" charset="-122"/>
              </a:rPr>
              <a:t>第四阶段 电动汽车的衰落</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buClr>
                <a:srgbClr val="425C8F"/>
              </a:buClr>
              <a:buSzPct val="65000"/>
              <a:defRPr/>
            </a:pP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       在美国</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得克萨斯州发现了石油，使得汽油价格下跌，大大降低了汽油车的使用成本。在</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1890</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1920</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年期间，全世界石油生产量增长了</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10</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倍。</a:t>
            </a:r>
          </a:p>
          <a:p>
            <a:pPr algn="just">
              <a:lnSpc>
                <a:spcPct val="150000"/>
              </a:lnSpc>
              <a:buClr>
                <a:srgbClr val="425C8F"/>
              </a:buClr>
              <a:buSzPct val="65000"/>
              <a:defRPr/>
            </a:pP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    1911</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年，查尔斯</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科特林</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(Charles Kettering)</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发明了内燃机自动启动技术；</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1908</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年，福特汽车公司推出了</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T</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型车，并开始大批量生产，内燃机汽车的成本大幅度下降，</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1912</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年电动车售价</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1750</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美元，而汽油车只要</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650</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美元。</a:t>
            </a:r>
          </a:p>
          <a:p>
            <a:pPr algn="just">
              <a:lnSpc>
                <a:spcPct val="150000"/>
              </a:lnSpc>
              <a:buClr>
                <a:srgbClr val="425C8F"/>
              </a:buClr>
              <a:buSzPct val="65000"/>
              <a:defRPr/>
            </a:pP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    1913</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年，福特</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(Ford)</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建立了内燃机汽车装配流水线，几乎使装配速度提高了</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8</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倍，最终使每工作日每隔</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10</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秒钟就有一台</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T</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型车驶下生产线。内燃机汽车进入了标准化、大批量生产阶段。亨利</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福特以大批量流水线生产方式生产汽油车使得汽油车价格更加低廉，使其价格从</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1909</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年的</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850</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美元降到了</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1925</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年的</a:t>
            </a:r>
            <a:r>
              <a:rPr lang="en-US" altLang="zh-CN" sz="2000" dirty="0">
                <a:solidFill>
                  <a:prstClr val="black"/>
                </a:solidFill>
                <a:latin typeface="宋体" panose="02010600030101010101" pitchFamily="2" charset="-122"/>
                <a:ea typeface="宋体" panose="02010600030101010101" pitchFamily="2" charset="-122"/>
                <a:cs typeface="Arial" panose="020B0604020202020204" pitchFamily="34" charset="0"/>
              </a:rPr>
              <a:t>260</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美元。内燃机汽车应用方便、价格低廉的优点逐步显现。</a:t>
            </a:r>
          </a:p>
        </p:txBody>
      </p:sp>
    </p:spTree>
    <p:extLst>
      <p:ext uri="{BB962C8B-B14F-4D97-AF65-F5344CB8AC3E}">
        <p14:creationId xmlns:p14="http://schemas.microsoft.com/office/powerpoint/2010/main" val="277111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E22BD90-0800-4033-B565-4CAC50C0FEC3}"/>
              </a:ext>
            </a:extLst>
          </p:cNvPr>
          <p:cNvSpPr/>
          <p:nvPr/>
        </p:nvSpPr>
        <p:spPr>
          <a:xfrm>
            <a:off x="428400" y="900000"/>
            <a:ext cx="11338575" cy="486767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三、电动汽车的发展历程</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1200"/>
              </a:spcBef>
              <a:spcAft>
                <a:spcPts val="600"/>
              </a:spcAft>
            </a:pPr>
            <a:r>
              <a:rPr lang="zh-CN" altLang="en-US" sz="2200" b="1" dirty="0">
                <a:solidFill>
                  <a:srgbClr val="126DB2"/>
                </a:solidFill>
                <a:latin typeface="宋体" panose="02010600030101010101" pitchFamily="2" charset="-122"/>
                <a:ea typeface="宋体" panose="02010600030101010101" pitchFamily="2" charset="-122"/>
              </a:rPr>
              <a:t>第五阶段 电动汽车的复苏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buClr>
                <a:srgbClr val="425C8F"/>
              </a:buClr>
              <a:buSzPct val="65000"/>
              <a:defRPr/>
            </a:pP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        二次世界大战后．欧洲和日本的石油供给紧张，电动汽车在局部地区出现了复苏迹象。</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1943</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年，仅仅在日本就有</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3000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多辆电动汽车处于注册状态。</a:t>
            </a:r>
          </a:p>
          <a:p>
            <a:pPr algn="just">
              <a:lnSpc>
                <a:spcPct val="150000"/>
              </a:lnSpc>
              <a:buClr>
                <a:srgbClr val="425C8F"/>
              </a:buClr>
              <a:buSzPct val="65000"/>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        20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世纪</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40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年代，电动汽车续驶里程只有</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50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60km</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，最高时速仅为</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30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35km/h</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，其性能仅能满足短途、低速运输的需要。</a:t>
            </a:r>
          </a:p>
          <a:p>
            <a:pPr algn="just">
              <a:lnSpc>
                <a:spcPct val="150000"/>
              </a:lnSpc>
              <a:buClr>
                <a:srgbClr val="425C8F"/>
              </a:buClr>
              <a:buSzPct val="65000"/>
              <a:defRPr/>
            </a:pP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        进入</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20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世纪</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60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年代，内燃机汽车大批量使用导致了严重的空气污染。不仅如此，更严重的是内燃机汽车对石油的过分依赖，导致一系列的政治问题和国家安全问题。</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20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世纪</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70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年代初，世界石油危机对美国乃至世界经济产生了重大影响，而电动汽车由于其良好的环保性能和能摆脱对石油的依赖性，重新得到社会各界的重视</a:t>
            </a:r>
            <a:r>
              <a:rPr lang="zh-CN" altLang="en-US" sz="2000" dirty="0">
                <a:solidFill>
                  <a:prstClr val="black"/>
                </a:solidFill>
                <a:latin typeface="宋体" panose="02010600030101010101" pitchFamily="2" charset="-122"/>
                <a:ea typeface="宋体" panose="02010600030101010101" pitchFamily="2" charset="-122"/>
                <a:cs typeface="Arial" panose="020B0604020202020204" pitchFamily="34" charset="0"/>
              </a:rPr>
              <a:t>。</a:t>
            </a:r>
          </a:p>
        </p:txBody>
      </p:sp>
    </p:spTree>
    <p:extLst>
      <p:ext uri="{BB962C8B-B14F-4D97-AF65-F5344CB8AC3E}">
        <p14:creationId xmlns:p14="http://schemas.microsoft.com/office/powerpoint/2010/main" val="348082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D16A155-6071-4078-B513-6C030DDCFE22}"/>
              </a:ext>
            </a:extLst>
          </p:cNvPr>
          <p:cNvSpPr/>
          <p:nvPr/>
        </p:nvSpPr>
        <p:spPr>
          <a:xfrm>
            <a:off x="428400" y="900000"/>
            <a:ext cx="11338575" cy="103445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四、动力电池的现状和未来发展趋势</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、电动汽车上使用的动力电池</a:t>
            </a:r>
            <a:endParaRPr lang="en-US" altLang="zh-CN" sz="2200" b="1" dirty="0">
              <a:solidFill>
                <a:srgbClr val="126DB2"/>
              </a:solidFill>
              <a:latin typeface="宋体" panose="02010600030101010101" pitchFamily="2" charset="-122"/>
              <a:ea typeface="宋体" panose="02010600030101010101" pitchFamily="2" charset="-122"/>
            </a:endParaRPr>
          </a:p>
        </p:txBody>
      </p:sp>
      <p:graphicFrame>
        <p:nvGraphicFramePr>
          <p:cNvPr id="3" name="内容占位符 3">
            <a:extLst>
              <a:ext uri="{FF2B5EF4-FFF2-40B4-BE49-F238E27FC236}">
                <a16:creationId xmlns:a16="http://schemas.microsoft.com/office/drawing/2014/main" id="{D49AB6CE-0C3C-475B-AD21-0C312248874B}"/>
              </a:ext>
            </a:extLst>
          </p:cNvPr>
          <p:cNvGraphicFramePr>
            <a:graphicFrameLocks/>
          </p:cNvGraphicFramePr>
          <p:nvPr>
            <p:extLst>
              <p:ext uri="{D42A27DB-BD31-4B8C-83A1-F6EECF244321}">
                <p14:modId xmlns:p14="http://schemas.microsoft.com/office/powerpoint/2010/main" val="2773260071"/>
              </p:ext>
            </p:extLst>
          </p:nvPr>
        </p:nvGraphicFramePr>
        <p:xfrm>
          <a:off x="920307" y="2179054"/>
          <a:ext cx="10351386" cy="3796875"/>
        </p:xfrm>
        <a:graphic>
          <a:graphicData uri="http://schemas.openxmlformats.org/drawingml/2006/table">
            <a:tbl>
              <a:tblPr/>
              <a:tblGrid>
                <a:gridCol w="2038046">
                  <a:extLst>
                    <a:ext uri="{9D8B030D-6E8A-4147-A177-3AD203B41FA5}">
                      <a16:colId xmlns:a16="http://schemas.microsoft.com/office/drawing/2014/main" val="20000"/>
                    </a:ext>
                  </a:extLst>
                </a:gridCol>
                <a:gridCol w="2124436">
                  <a:extLst>
                    <a:ext uri="{9D8B030D-6E8A-4147-A177-3AD203B41FA5}">
                      <a16:colId xmlns:a16="http://schemas.microsoft.com/office/drawing/2014/main" val="20001"/>
                    </a:ext>
                  </a:extLst>
                </a:gridCol>
                <a:gridCol w="2376985">
                  <a:extLst>
                    <a:ext uri="{9D8B030D-6E8A-4147-A177-3AD203B41FA5}">
                      <a16:colId xmlns:a16="http://schemas.microsoft.com/office/drawing/2014/main" val="20002"/>
                    </a:ext>
                  </a:extLst>
                </a:gridCol>
                <a:gridCol w="1818320">
                  <a:extLst>
                    <a:ext uri="{9D8B030D-6E8A-4147-A177-3AD203B41FA5}">
                      <a16:colId xmlns:a16="http://schemas.microsoft.com/office/drawing/2014/main" val="20003"/>
                    </a:ext>
                  </a:extLst>
                </a:gridCol>
                <a:gridCol w="1993599">
                  <a:extLst>
                    <a:ext uri="{9D8B030D-6E8A-4147-A177-3AD203B41FA5}">
                      <a16:colId xmlns:a16="http://schemas.microsoft.com/office/drawing/2014/main" val="20004"/>
                    </a:ext>
                  </a:extLst>
                </a:gridCol>
              </a:tblGrid>
              <a:tr h="465764">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电池类型</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铅酸蓄电池</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镍镉电池</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a:latin typeface="Arial" panose="020B0604020202020204" pitchFamily="34" charset="0"/>
                          <a:ea typeface="宋体" panose="02010600030101010101" pitchFamily="2" charset="-122"/>
                          <a:cs typeface="Arial" panose="020B0604020202020204" pitchFamily="34" charset="0"/>
                        </a:rPr>
                        <a:t>镍氢电池</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锂电池</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75120">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比能量</a:t>
                      </a:r>
                      <a:r>
                        <a:rPr lang="en-US" sz="2000" kern="100" dirty="0">
                          <a:latin typeface="Arial" panose="020B0604020202020204" pitchFamily="34" charset="0"/>
                          <a:ea typeface="宋体" panose="02010600030101010101" pitchFamily="2" charset="-122"/>
                          <a:cs typeface="Arial" panose="020B0604020202020204" pitchFamily="34" charset="0"/>
                        </a:rPr>
                        <a:t>/(W</a:t>
                      </a:r>
                      <a:r>
                        <a:rPr lang="zh-CN" sz="2000" kern="100" dirty="0">
                          <a:latin typeface="Arial" panose="020B0604020202020204" pitchFamily="34" charset="0"/>
                          <a:ea typeface="宋体" panose="02010600030101010101" pitchFamily="2" charset="-122"/>
                          <a:cs typeface="Arial" panose="020B0604020202020204" pitchFamily="34" charset="0"/>
                        </a:rPr>
                        <a:t>·</a:t>
                      </a:r>
                      <a:r>
                        <a:rPr lang="en-US" sz="2000" kern="100" dirty="0">
                          <a:latin typeface="Arial" panose="020B0604020202020204" pitchFamily="34" charset="0"/>
                          <a:ea typeface="宋体" panose="02010600030101010101" pitchFamily="2" charset="-122"/>
                          <a:cs typeface="Arial" panose="020B0604020202020204" pitchFamily="34" charset="0"/>
                        </a:rPr>
                        <a:t>h/kg)</a:t>
                      </a:r>
                      <a:endParaRPr lang="zh-CN" sz="2000" kern="100" dirty="0">
                        <a:latin typeface="Arial" panose="020B0604020202020204" pitchFamily="34" charset="0"/>
                        <a:ea typeface="宋体" panose="02010600030101010101" pitchFamily="2" charset="-122"/>
                        <a:cs typeface="Arial" panose="020B0604020202020204"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latin typeface="Arial" panose="020B0604020202020204" pitchFamily="34" charset="0"/>
                          <a:ea typeface="宋体" panose="02010600030101010101" pitchFamily="2" charset="-122"/>
                          <a:cs typeface="Arial" panose="020B0604020202020204" pitchFamily="34" charset="0"/>
                        </a:rPr>
                        <a:t>35</a:t>
                      </a:r>
                      <a:endParaRPr lang="zh-CN" sz="2000" kern="100" dirty="0">
                        <a:latin typeface="Arial" panose="020B0604020202020204" pitchFamily="34" charset="0"/>
                        <a:ea typeface="宋体" panose="02010600030101010101" pitchFamily="2" charset="-122"/>
                        <a:cs typeface="Arial" panose="020B0604020202020204"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latin typeface="Arial" panose="020B0604020202020204" pitchFamily="34" charset="0"/>
                          <a:ea typeface="宋体" panose="02010600030101010101" pitchFamily="2" charset="-122"/>
                          <a:cs typeface="Arial" panose="020B0604020202020204" pitchFamily="34" charset="0"/>
                        </a:rPr>
                        <a:t>55</a:t>
                      </a:r>
                      <a:endParaRPr lang="zh-CN" sz="2000" kern="100" dirty="0">
                        <a:latin typeface="Arial" panose="020B0604020202020204" pitchFamily="34" charset="0"/>
                        <a:ea typeface="宋体" panose="02010600030101010101" pitchFamily="2" charset="-122"/>
                        <a:cs typeface="Arial" panose="020B0604020202020204"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a:latin typeface="Arial" panose="020B0604020202020204" pitchFamily="34" charset="0"/>
                          <a:ea typeface="宋体" panose="02010600030101010101" pitchFamily="2" charset="-122"/>
                          <a:cs typeface="Arial" panose="020B0604020202020204" pitchFamily="34" charset="0"/>
                        </a:rPr>
                        <a:t>60~70</a:t>
                      </a:r>
                      <a:endParaRPr lang="zh-CN" sz="2000" kern="100">
                        <a:latin typeface="Arial" panose="020B0604020202020204" pitchFamily="34" charset="0"/>
                        <a:ea typeface="宋体" panose="02010600030101010101" pitchFamily="2" charset="-122"/>
                        <a:cs typeface="Arial" panose="020B0604020202020204"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latin typeface="Arial" panose="020B0604020202020204" pitchFamily="34" charset="0"/>
                          <a:ea typeface="宋体" panose="02010600030101010101" pitchFamily="2" charset="-122"/>
                          <a:cs typeface="Arial" panose="020B0604020202020204" pitchFamily="34" charset="0"/>
                        </a:rPr>
                        <a:t>330</a:t>
                      </a:r>
                      <a:endParaRPr lang="zh-CN" sz="2000" kern="100" dirty="0">
                        <a:latin typeface="Arial" panose="020B0604020202020204" pitchFamily="34" charset="0"/>
                        <a:ea typeface="宋体" panose="02010600030101010101" pitchFamily="2" charset="-122"/>
                        <a:cs typeface="Arial" panose="020B0604020202020204"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9007">
                <a:tc>
                  <a:txBody>
                    <a:bodyPr/>
                    <a:lstStyle/>
                    <a:p>
                      <a:pPr algn="ctr">
                        <a:spcAft>
                          <a:spcPts val="0"/>
                        </a:spcAft>
                      </a:pPr>
                      <a:r>
                        <a:rPr lang="zh-CN" sz="2000" kern="100">
                          <a:latin typeface="Arial" panose="020B0604020202020204" pitchFamily="34" charset="0"/>
                          <a:ea typeface="宋体" panose="02010600030101010101" pitchFamily="2" charset="-122"/>
                          <a:cs typeface="Arial" panose="020B0604020202020204" pitchFamily="34" charset="0"/>
                        </a:rPr>
                        <a:t>循环寿命</a:t>
                      </a:r>
                      <a:r>
                        <a:rPr lang="en-US" sz="2000" kern="100">
                          <a:latin typeface="Arial" panose="020B0604020202020204" pitchFamily="34" charset="0"/>
                          <a:ea typeface="宋体" panose="02010600030101010101" pitchFamily="2" charset="-122"/>
                          <a:cs typeface="Arial" panose="020B0604020202020204" pitchFamily="34" charset="0"/>
                        </a:rPr>
                        <a:t>/</a:t>
                      </a:r>
                      <a:r>
                        <a:rPr lang="zh-CN" sz="2000" kern="100">
                          <a:latin typeface="Arial" panose="020B0604020202020204" pitchFamily="34" charset="0"/>
                          <a:ea typeface="宋体" panose="02010600030101010101" pitchFamily="2" charset="-122"/>
                          <a:cs typeface="Arial" panose="020B0604020202020204" pitchFamily="34" charset="0"/>
                        </a:rPr>
                        <a:t>次</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a:latin typeface="Arial" panose="020B0604020202020204" pitchFamily="34" charset="0"/>
                          <a:ea typeface="宋体" panose="02010600030101010101" pitchFamily="2" charset="-122"/>
                          <a:cs typeface="Arial" panose="020B0604020202020204" pitchFamily="34" charset="0"/>
                        </a:rPr>
                        <a:t>400~600</a:t>
                      </a:r>
                      <a:endParaRPr lang="zh-CN" sz="2000" kern="100">
                        <a:latin typeface="Arial" panose="020B0604020202020204" pitchFamily="34" charset="0"/>
                        <a:ea typeface="宋体" panose="02010600030101010101" pitchFamily="2" charset="-122"/>
                        <a:cs typeface="Arial" panose="020B0604020202020204"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latin typeface="Arial" panose="020B0604020202020204" pitchFamily="34" charset="0"/>
                          <a:ea typeface="宋体" panose="02010600030101010101" pitchFamily="2" charset="-122"/>
                          <a:cs typeface="Arial" panose="020B0604020202020204" pitchFamily="34" charset="0"/>
                        </a:rPr>
                        <a:t>500</a:t>
                      </a:r>
                      <a:r>
                        <a:rPr lang="zh-CN" sz="2000" kern="100" dirty="0">
                          <a:latin typeface="Arial" panose="020B0604020202020204" pitchFamily="34" charset="0"/>
                          <a:ea typeface="宋体" panose="02010600030101010101" pitchFamily="2" charset="-122"/>
                          <a:cs typeface="Arial" panose="020B0604020202020204" pitchFamily="34" charset="0"/>
                        </a:rPr>
                        <a:t>以上</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latin typeface="Arial" panose="020B0604020202020204" pitchFamily="34" charset="0"/>
                          <a:ea typeface="宋体" panose="02010600030101010101" pitchFamily="2" charset="-122"/>
                          <a:cs typeface="Arial" panose="020B0604020202020204" pitchFamily="34" charset="0"/>
                        </a:rPr>
                        <a:t>1000</a:t>
                      </a:r>
                      <a:r>
                        <a:rPr lang="zh-CN" sz="2000" kern="100" dirty="0">
                          <a:latin typeface="Arial" panose="020B0604020202020204" pitchFamily="34" charset="0"/>
                          <a:ea typeface="宋体" panose="02010600030101010101" pitchFamily="2" charset="-122"/>
                          <a:cs typeface="Arial" panose="020B0604020202020204" pitchFamily="34" charset="0"/>
                        </a:rPr>
                        <a:t>以上</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latin typeface="Arial" panose="020B0604020202020204" pitchFamily="34" charset="0"/>
                          <a:ea typeface="宋体" panose="02010600030101010101" pitchFamily="2" charset="-122"/>
                          <a:cs typeface="Arial" panose="020B0604020202020204" pitchFamily="34" charset="0"/>
                        </a:rPr>
                        <a:t>1000</a:t>
                      </a:r>
                      <a:r>
                        <a:rPr lang="zh-CN" sz="2000" kern="100" dirty="0">
                          <a:latin typeface="Arial" panose="020B0604020202020204" pitchFamily="34" charset="0"/>
                          <a:ea typeface="宋体" panose="02010600030101010101" pitchFamily="2" charset="-122"/>
                          <a:cs typeface="Arial" panose="020B0604020202020204" pitchFamily="34" charset="0"/>
                        </a:rPr>
                        <a:t>以上</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75120">
                <a:tc>
                  <a:txBody>
                    <a:bodyPr/>
                    <a:lstStyle/>
                    <a:p>
                      <a:pPr algn="ctr">
                        <a:spcAft>
                          <a:spcPts val="0"/>
                        </a:spcAft>
                      </a:pPr>
                      <a:r>
                        <a:rPr lang="zh-CN" sz="2000" kern="100">
                          <a:latin typeface="Arial" panose="020B0604020202020204" pitchFamily="34" charset="0"/>
                          <a:ea typeface="宋体" panose="02010600030101010101" pitchFamily="2" charset="-122"/>
                          <a:cs typeface="Arial" panose="020B0604020202020204" pitchFamily="34" charset="0"/>
                        </a:rPr>
                        <a:t>优点</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技术成熟、廉价、可靠性高</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比能量较高、寿命长、耐过充放性好</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比能量高、寿命长</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比能量高、寿命长</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91864">
                <a:tc>
                  <a:txBody>
                    <a:bodyPr/>
                    <a:lstStyle/>
                    <a:p>
                      <a:pPr algn="ctr">
                        <a:spcAft>
                          <a:spcPts val="0"/>
                        </a:spcAft>
                      </a:pPr>
                      <a:r>
                        <a:rPr lang="zh-CN" sz="2000" kern="100">
                          <a:latin typeface="Arial" panose="020B0604020202020204" pitchFamily="34" charset="0"/>
                          <a:ea typeface="宋体" panose="02010600030101010101" pitchFamily="2" charset="-122"/>
                          <a:cs typeface="Arial" panose="020B0604020202020204" pitchFamily="34" charset="0"/>
                        </a:rPr>
                        <a:t>缺点</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比能量低、耐过充放性差</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dirty="0">
                          <a:solidFill>
                            <a:schemeClr val="tx1"/>
                          </a:solidFill>
                          <a:latin typeface="Arial" panose="020B0604020202020204" pitchFamily="34" charset="0"/>
                          <a:ea typeface="宋体" panose="02010600030101010101" pitchFamily="2" charset="-122"/>
                          <a:cs typeface="Arial" panose="020B0604020202020204" pitchFamily="34" charset="0"/>
                        </a:rPr>
                        <a:t>镉</a:t>
                      </a:r>
                      <a:r>
                        <a:rPr lang="zh-CN" sz="2000" kern="100" dirty="0">
                          <a:latin typeface="Arial" panose="020B0604020202020204" pitchFamily="34" charset="0"/>
                          <a:ea typeface="宋体" panose="02010600030101010101" pitchFamily="2" charset="-122"/>
                          <a:cs typeface="Arial" panose="020B0604020202020204" pitchFamily="34" charset="0"/>
                        </a:rPr>
                        <a:t>有毒、有记忆效应、价格较高、高温充电性差</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价格高、高温充电性差</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dirty="0">
                          <a:latin typeface="Arial" panose="020B0604020202020204" pitchFamily="34" charset="0"/>
                          <a:ea typeface="宋体" panose="02010600030101010101" pitchFamily="2" charset="-122"/>
                          <a:cs typeface="Arial" panose="020B0604020202020204" pitchFamily="34" charset="0"/>
                        </a:rPr>
                        <a:t>价高、存在一定安全性问题</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2432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89A499E-73EB-4979-869E-9E2991D4B53B}"/>
              </a:ext>
            </a:extLst>
          </p:cNvPr>
          <p:cNvSpPr/>
          <p:nvPr/>
        </p:nvSpPr>
        <p:spPr>
          <a:xfrm>
            <a:off x="428400" y="900000"/>
            <a:ext cx="11338575" cy="312156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四、动力电池的现状和未来发展趋势</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、动力电池未来的发展趋势</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buClr>
                <a:srgbClr val="425C8F"/>
              </a:buClr>
              <a:buSzPct val="65000"/>
              <a:defRPr/>
            </a:pPr>
            <a:r>
              <a:rPr lang="zh-CN" altLang="en-US" sz="2200" dirty="0">
                <a:latin typeface="宋体" panose="02010600030101010101" pitchFamily="2" charset="-122"/>
                <a:ea typeface="宋体" panose="02010600030101010101" pitchFamily="2" charset="-122"/>
              </a:rPr>
              <a:t>    在车用动力源方面，主要有：锂离子电池、氢燃料电池和超级电容。能源补给方面，锂离子电池、超级电容适用于纯电动汽车，但是需要外部充电，而氢燃料电池汽车则需要外部氢气加注。就目前来看，锂离子电池在未来相当长的一段时间内还是要占据主要发展空间的。</a:t>
            </a:r>
            <a:endParaRPr lang="en-US" altLang="zh-CN" sz="22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79434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B49C4422-815F-495C-92D8-15391879699F}"/>
              </a:ext>
            </a:extLst>
          </p:cNvPr>
          <p:cNvGraphicFramePr>
            <a:graphicFrameLocks noGrp="1"/>
          </p:cNvGraphicFramePr>
          <p:nvPr>
            <p:extLst>
              <p:ext uri="{D42A27DB-BD31-4B8C-83A1-F6EECF244321}">
                <p14:modId xmlns:p14="http://schemas.microsoft.com/office/powerpoint/2010/main" val="3478466830"/>
              </p:ext>
            </p:extLst>
          </p:nvPr>
        </p:nvGraphicFramePr>
        <p:xfrm>
          <a:off x="587388" y="2292770"/>
          <a:ext cx="11017224" cy="3749352"/>
        </p:xfrm>
        <a:graphic>
          <a:graphicData uri="http://schemas.openxmlformats.org/drawingml/2006/table">
            <a:tbl>
              <a:tblPr>
                <a:tableStyleId>{5940675A-B579-460E-94D1-54222C63F5DA}</a:tableStyleId>
              </a:tblPr>
              <a:tblGrid>
                <a:gridCol w="1748805">
                  <a:extLst>
                    <a:ext uri="{9D8B030D-6E8A-4147-A177-3AD203B41FA5}">
                      <a16:colId xmlns:a16="http://schemas.microsoft.com/office/drawing/2014/main" val="2797668501"/>
                    </a:ext>
                  </a:extLst>
                </a:gridCol>
                <a:gridCol w="2686388">
                  <a:extLst>
                    <a:ext uri="{9D8B030D-6E8A-4147-A177-3AD203B41FA5}">
                      <a16:colId xmlns:a16="http://schemas.microsoft.com/office/drawing/2014/main" val="635466340"/>
                    </a:ext>
                  </a:extLst>
                </a:gridCol>
                <a:gridCol w="2328793">
                  <a:extLst>
                    <a:ext uri="{9D8B030D-6E8A-4147-A177-3AD203B41FA5}">
                      <a16:colId xmlns:a16="http://schemas.microsoft.com/office/drawing/2014/main" val="3546568429"/>
                    </a:ext>
                  </a:extLst>
                </a:gridCol>
                <a:gridCol w="4253238">
                  <a:extLst>
                    <a:ext uri="{9D8B030D-6E8A-4147-A177-3AD203B41FA5}">
                      <a16:colId xmlns:a16="http://schemas.microsoft.com/office/drawing/2014/main" val="2284037167"/>
                    </a:ext>
                  </a:extLst>
                </a:gridCol>
              </a:tblGrid>
              <a:tr h="432048">
                <a:tc>
                  <a:txBody>
                    <a:bodyPr/>
                    <a:lstStyle/>
                    <a:p>
                      <a:pPr algn="ctr">
                        <a:spcAft>
                          <a:spcPts val="0"/>
                        </a:spcAft>
                      </a:pPr>
                      <a:r>
                        <a:rPr lang="zh-CN" sz="2000" kern="100" dirty="0">
                          <a:ln>
                            <a:noFill/>
                          </a:ln>
                          <a:effectLst/>
                          <a:latin typeface="宋体" panose="02010600030101010101" pitchFamily="2" charset="-122"/>
                          <a:ea typeface="宋体" panose="02010600030101010101" pitchFamily="2" charset="-122"/>
                        </a:rPr>
                        <a:t>技术路线</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algn="ctr">
                        <a:spcAft>
                          <a:spcPts val="0"/>
                        </a:spcAft>
                      </a:pPr>
                      <a:r>
                        <a:rPr lang="zh-CN" sz="2000" kern="100">
                          <a:ln>
                            <a:noFill/>
                          </a:ln>
                          <a:effectLst/>
                          <a:latin typeface="宋体" panose="02010600030101010101" pitchFamily="2" charset="-122"/>
                          <a:ea typeface="宋体" panose="02010600030101010101" pitchFamily="2" charset="-122"/>
                        </a:rPr>
                        <a:t>优势</a:t>
                      </a:r>
                      <a:endParaRPr lang="zh-CN" sz="2000" kern="10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algn="ctr">
                        <a:spcAft>
                          <a:spcPts val="0"/>
                        </a:spcAft>
                      </a:pPr>
                      <a:r>
                        <a:rPr lang="zh-CN" sz="2000" kern="100">
                          <a:ln>
                            <a:noFill/>
                          </a:ln>
                          <a:effectLst/>
                          <a:latin typeface="宋体" panose="02010600030101010101" pitchFamily="2" charset="-122"/>
                          <a:ea typeface="宋体" panose="02010600030101010101" pitchFamily="2" charset="-122"/>
                        </a:rPr>
                        <a:t>劣势</a:t>
                      </a:r>
                      <a:endParaRPr lang="zh-CN" sz="2000" kern="10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algn="ctr">
                        <a:spcAft>
                          <a:spcPts val="0"/>
                        </a:spcAft>
                      </a:pPr>
                      <a:r>
                        <a:rPr lang="zh-CN" sz="2000" kern="100">
                          <a:ln>
                            <a:noFill/>
                          </a:ln>
                          <a:effectLst/>
                          <a:latin typeface="宋体" panose="02010600030101010101" pitchFamily="2" charset="-122"/>
                          <a:ea typeface="宋体" panose="02010600030101010101" pitchFamily="2" charset="-122"/>
                        </a:rPr>
                        <a:t>应用</a:t>
                      </a:r>
                      <a:endParaRPr lang="zh-CN" sz="2000" kern="10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extLst>
                  <a:ext uri="{0D108BD9-81ED-4DB2-BD59-A6C34878D82A}">
                    <a16:rowId xmlns:a16="http://schemas.microsoft.com/office/drawing/2014/main" val="867357375"/>
                  </a:ext>
                </a:extLst>
              </a:tr>
              <a:tr h="1152128">
                <a:tc>
                  <a:txBody>
                    <a:bodyPr/>
                    <a:lstStyle/>
                    <a:p>
                      <a:pPr algn="ctr">
                        <a:spcAft>
                          <a:spcPts val="0"/>
                        </a:spcAft>
                      </a:pPr>
                      <a:r>
                        <a:rPr lang="zh-CN" sz="2000" kern="100" dirty="0">
                          <a:ln>
                            <a:noFill/>
                          </a:ln>
                          <a:effectLst/>
                          <a:latin typeface="宋体" panose="02010600030101010101" pitchFamily="2" charset="-122"/>
                          <a:ea typeface="宋体" panose="02010600030101010101" pitchFamily="2" charset="-122"/>
                        </a:rPr>
                        <a:t>氢燃料电池</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algn="ctr">
                        <a:spcAft>
                          <a:spcPts val="0"/>
                        </a:spcAft>
                      </a:pPr>
                      <a:r>
                        <a:rPr lang="zh-CN" sz="2000" kern="100" dirty="0">
                          <a:ln>
                            <a:noFill/>
                          </a:ln>
                          <a:effectLst/>
                          <a:latin typeface="宋体" panose="02010600030101010101" pitchFamily="2" charset="-122"/>
                          <a:ea typeface="宋体" panose="02010600030101010101" pitchFamily="2" charset="-122"/>
                        </a:rPr>
                        <a:t>比能量高</a:t>
                      </a:r>
                      <a:r>
                        <a:rPr lang="zh-CN" altLang="en-US" sz="2000" kern="100" dirty="0">
                          <a:ln>
                            <a:noFill/>
                          </a:ln>
                          <a:effectLst/>
                          <a:latin typeface="宋体" panose="02010600030101010101" pitchFamily="2" charset="-122"/>
                          <a:ea typeface="宋体" panose="02010600030101010101" pitchFamily="2" charset="-122"/>
                        </a:rPr>
                        <a:t>，</a:t>
                      </a:r>
                      <a:r>
                        <a:rPr lang="zh-CN" sz="2000" kern="100" dirty="0">
                          <a:ln>
                            <a:noFill/>
                          </a:ln>
                          <a:effectLst/>
                          <a:latin typeface="宋体" panose="02010600030101010101" pitchFamily="2" charset="-122"/>
                          <a:ea typeface="宋体" panose="02010600030101010101" pitchFamily="2" charset="-122"/>
                        </a:rPr>
                        <a:t>功率密度高</a:t>
                      </a:r>
                    </a:p>
                    <a:p>
                      <a:pPr algn="ctr">
                        <a:spcAft>
                          <a:spcPts val="0"/>
                        </a:spcAft>
                      </a:pPr>
                      <a:r>
                        <a:rPr lang="zh-CN" sz="2000" kern="100" dirty="0">
                          <a:ln>
                            <a:noFill/>
                          </a:ln>
                          <a:effectLst/>
                          <a:latin typeface="宋体" panose="02010600030101010101" pitchFamily="2" charset="-122"/>
                          <a:ea typeface="宋体" panose="02010600030101010101" pitchFamily="2" charset="-122"/>
                        </a:rPr>
                        <a:t>环保无污染</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algn="ctr">
                        <a:spcAft>
                          <a:spcPts val="0"/>
                        </a:spcAft>
                      </a:pPr>
                      <a:r>
                        <a:rPr lang="zh-CN" sz="2000" kern="100" dirty="0">
                          <a:ln>
                            <a:noFill/>
                          </a:ln>
                          <a:effectLst/>
                          <a:latin typeface="宋体" panose="02010600030101010101" pitchFamily="2" charset="-122"/>
                          <a:ea typeface="宋体" panose="02010600030101010101" pitchFamily="2" charset="-122"/>
                        </a:rPr>
                        <a:t>系统复杂</a:t>
                      </a:r>
                      <a:r>
                        <a:rPr lang="zh-CN" altLang="en-US" sz="2000" kern="100" dirty="0">
                          <a:ln>
                            <a:noFill/>
                          </a:ln>
                          <a:effectLst/>
                          <a:latin typeface="宋体" panose="02010600030101010101" pitchFamily="2" charset="-122"/>
                          <a:ea typeface="宋体" panose="02010600030101010101" pitchFamily="2" charset="-122"/>
                        </a:rPr>
                        <a:t>，</a:t>
                      </a:r>
                      <a:r>
                        <a:rPr lang="zh-CN" sz="2000" kern="100" dirty="0">
                          <a:ln>
                            <a:noFill/>
                          </a:ln>
                          <a:effectLst/>
                          <a:latin typeface="宋体" panose="02010600030101010101" pitchFamily="2" charset="-122"/>
                          <a:ea typeface="宋体" panose="02010600030101010101" pitchFamily="2" charset="-122"/>
                        </a:rPr>
                        <a:t>氢基础设施建设落后</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indent="0" algn="just">
                        <a:spcAft>
                          <a:spcPts val="0"/>
                        </a:spcAft>
                      </a:pPr>
                      <a:r>
                        <a:rPr lang="zh-CN" sz="2000" kern="100" dirty="0">
                          <a:ln>
                            <a:noFill/>
                          </a:ln>
                          <a:effectLst/>
                          <a:latin typeface="宋体" panose="02010600030101010101" pitchFamily="2" charset="-122"/>
                          <a:ea typeface="宋体" panose="02010600030101010101" pitchFamily="2" charset="-122"/>
                        </a:rPr>
                        <a:t>氢燃料电池环保性能高，适合于客车和重载卡车等商用车，且具有行驶里程长的特点</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extLst>
                  <a:ext uri="{0D108BD9-81ED-4DB2-BD59-A6C34878D82A}">
                    <a16:rowId xmlns:a16="http://schemas.microsoft.com/office/drawing/2014/main" val="212471856"/>
                  </a:ext>
                </a:extLst>
              </a:tr>
              <a:tr h="998511">
                <a:tc>
                  <a:txBody>
                    <a:bodyPr/>
                    <a:lstStyle/>
                    <a:p>
                      <a:pPr algn="ctr">
                        <a:spcAft>
                          <a:spcPts val="0"/>
                        </a:spcAft>
                      </a:pPr>
                      <a:r>
                        <a:rPr lang="zh-CN" sz="2000" kern="100" dirty="0">
                          <a:ln>
                            <a:noFill/>
                          </a:ln>
                          <a:effectLst/>
                          <a:latin typeface="宋体" panose="02010600030101010101" pitchFamily="2" charset="-122"/>
                          <a:ea typeface="宋体" panose="02010600030101010101" pitchFamily="2" charset="-122"/>
                        </a:rPr>
                        <a:t>锂电池</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algn="ctr">
                        <a:spcAft>
                          <a:spcPts val="0"/>
                        </a:spcAft>
                      </a:pPr>
                      <a:r>
                        <a:rPr lang="zh-CN" sz="2000" kern="100" dirty="0">
                          <a:ln>
                            <a:noFill/>
                          </a:ln>
                          <a:effectLst/>
                          <a:latin typeface="宋体" panose="02010600030101010101" pitchFamily="2" charset="-122"/>
                          <a:ea typeface="宋体" panose="02010600030101010101" pitchFamily="2" charset="-122"/>
                        </a:rPr>
                        <a:t>比能量高</a:t>
                      </a:r>
                      <a:r>
                        <a:rPr lang="zh-CN" altLang="en-US" sz="2000" kern="100" dirty="0">
                          <a:ln>
                            <a:noFill/>
                          </a:ln>
                          <a:effectLst/>
                          <a:latin typeface="宋体" panose="02010600030101010101" pitchFamily="2" charset="-122"/>
                          <a:ea typeface="宋体" panose="02010600030101010101" pitchFamily="2" charset="-122"/>
                        </a:rPr>
                        <a:t>，</a:t>
                      </a:r>
                      <a:r>
                        <a:rPr lang="zh-CN" sz="2000" kern="100" dirty="0">
                          <a:ln>
                            <a:noFill/>
                          </a:ln>
                          <a:effectLst/>
                          <a:latin typeface="宋体" panose="02010600030101010101" pitchFamily="2" charset="-122"/>
                          <a:ea typeface="宋体" panose="02010600030101010101" pitchFamily="2" charset="-122"/>
                        </a:rPr>
                        <a:t>循环性能</a:t>
                      </a:r>
                      <a:r>
                        <a:rPr lang="zh-CN" altLang="en-US" sz="2000" kern="100" dirty="0">
                          <a:ln>
                            <a:noFill/>
                          </a:ln>
                          <a:effectLst/>
                          <a:latin typeface="宋体" panose="02010600030101010101" pitchFamily="2" charset="-122"/>
                          <a:ea typeface="宋体" panose="02010600030101010101" pitchFamily="2" charset="-122"/>
                        </a:rPr>
                        <a:t>，</a:t>
                      </a:r>
                      <a:r>
                        <a:rPr lang="zh-CN" sz="2000" kern="100" dirty="0">
                          <a:ln>
                            <a:noFill/>
                          </a:ln>
                          <a:effectLst/>
                          <a:latin typeface="宋体" panose="02010600030101010101" pitchFamily="2" charset="-122"/>
                          <a:ea typeface="宋体" panose="02010600030101010101" pitchFamily="2" charset="-122"/>
                        </a:rPr>
                        <a:t>无记忆效应</a:t>
                      </a:r>
                      <a:r>
                        <a:rPr lang="zh-CN" altLang="en-US" sz="2000" kern="100" dirty="0">
                          <a:ln>
                            <a:noFill/>
                          </a:ln>
                          <a:effectLst/>
                          <a:latin typeface="宋体" panose="02010600030101010101" pitchFamily="2" charset="-122"/>
                          <a:ea typeface="宋体" panose="02010600030101010101" pitchFamily="2" charset="-122"/>
                        </a:rPr>
                        <a:t>，</a:t>
                      </a:r>
                      <a:r>
                        <a:rPr lang="zh-CN" sz="2000" kern="100" dirty="0">
                          <a:ln>
                            <a:noFill/>
                          </a:ln>
                          <a:effectLst/>
                          <a:latin typeface="宋体" panose="02010600030101010101" pitchFamily="2" charset="-122"/>
                          <a:ea typeface="宋体" panose="02010600030101010101" pitchFamily="2" charset="-122"/>
                        </a:rPr>
                        <a:t>环保无污染</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algn="ctr">
                        <a:spcAft>
                          <a:spcPts val="0"/>
                        </a:spcAft>
                      </a:pPr>
                      <a:r>
                        <a:rPr lang="zh-CN" sz="2000" kern="100" dirty="0">
                          <a:ln>
                            <a:noFill/>
                          </a:ln>
                          <a:effectLst/>
                          <a:latin typeface="宋体" panose="02010600030101010101" pitchFamily="2" charset="-122"/>
                          <a:ea typeface="宋体" panose="02010600030101010101" pitchFamily="2" charset="-122"/>
                        </a:rPr>
                        <a:t>初期购置成本高</a:t>
                      </a:r>
                      <a:r>
                        <a:rPr lang="zh-CN" altLang="en-US" sz="2000" kern="100" dirty="0">
                          <a:ln>
                            <a:noFill/>
                          </a:ln>
                          <a:effectLst/>
                          <a:latin typeface="宋体" panose="02010600030101010101" pitchFamily="2" charset="-122"/>
                          <a:ea typeface="宋体" panose="02010600030101010101" pitchFamily="2" charset="-122"/>
                        </a:rPr>
                        <a:t>，</a:t>
                      </a:r>
                      <a:endParaRPr lang="zh-CN" sz="2000" kern="100" dirty="0">
                        <a:ln>
                          <a:noFill/>
                        </a:ln>
                        <a:effectLst/>
                        <a:latin typeface="宋体" panose="02010600030101010101" pitchFamily="2" charset="-122"/>
                        <a:ea typeface="宋体" panose="02010600030101010101" pitchFamily="2" charset="-122"/>
                      </a:endParaRPr>
                    </a:p>
                    <a:p>
                      <a:pPr algn="ctr">
                        <a:spcAft>
                          <a:spcPts val="0"/>
                        </a:spcAft>
                      </a:pPr>
                      <a:r>
                        <a:rPr lang="zh-CN" sz="2000" kern="100" dirty="0">
                          <a:ln>
                            <a:noFill/>
                          </a:ln>
                          <a:effectLst/>
                          <a:latin typeface="宋体" panose="02010600030101010101" pitchFamily="2" charset="-122"/>
                          <a:ea typeface="宋体" panose="02010600030101010101" pitchFamily="2" charset="-122"/>
                        </a:rPr>
                        <a:t>充电时间长</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indent="0" algn="just">
                        <a:spcAft>
                          <a:spcPts val="0"/>
                        </a:spcAft>
                      </a:pPr>
                      <a:r>
                        <a:rPr lang="zh-CN" sz="2000" kern="100" dirty="0">
                          <a:ln>
                            <a:noFill/>
                          </a:ln>
                          <a:effectLst/>
                          <a:latin typeface="宋体" panose="02010600030101010101" pitchFamily="2" charset="-122"/>
                          <a:ea typeface="宋体" panose="02010600030101010101" pitchFamily="2" charset="-122"/>
                        </a:rPr>
                        <a:t>用于</a:t>
                      </a:r>
                      <a:r>
                        <a:rPr lang="en-US" sz="2000" kern="100" dirty="0">
                          <a:ln>
                            <a:noFill/>
                          </a:ln>
                          <a:effectLst/>
                          <a:latin typeface="宋体" panose="02010600030101010101" pitchFamily="2" charset="-122"/>
                          <a:ea typeface="宋体" panose="02010600030101010101" pitchFamily="2" charset="-122"/>
                        </a:rPr>
                        <a:t>300</a:t>
                      </a:r>
                      <a:r>
                        <a:rPr lang="zh-CN" sz="2000" kern="100" dirty="0">
                          <a:ln>
                            <a:noFill/>
                          </a:ln>
                          <a:effectLst/>
                          <a:latin typeface="宋体" panose="02010600030101010101" pitchFamily="2" charset="-122"/>
                          <a:ea typeface="宋体" panose="02010600030101010101" pitchFamily="2" charset="-122"/>
                        </a:rPr>
                        <a:t>公里以内的短途纯电动汽车</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extLst>
                  <a:ext uri="{0D108BD9-81ED-4DB2-BD59-A6C34878D82A}">
                    <a16:rowId xmlns:a16="http://schemas.microsoft.com/office/drawing/2014/main" val="1773731810"/>
                  </a:ext>
                </a:extLst>
              </a:tr>
              <a:tr h="1166665">
                <a:tc>
                  <a:txBody>
                    <a:bodyPr/>
                    <a:lstStyle/>
                    <a:p>
                      <a:pPr algn="ctr">
                        <a:spcAft>
                          <a:spcPts val="0"/>
                        </a:spcAft>
                      </a:pPr>
                      <a:r>
                        <a:rPr lang="zh-CN" sz="2000" kern="100" dirty="0">
                          <a:ln>
                            <a:noFill/>
                          </a:ln>
                          <a:effectLst/>
                          <a:latin typeface="宋体" panose="02010600030101010101" pitchFamily="2" charset="-122"/>
                          <a:ea typeface="宋体" panose="02010600030101010101" pitchFamily="2" charset="-122"/>
                        </a:rPr>
                        <a:t>超级电容</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algn="ctr">
                        <a:spcAft>
                          <a:spcPts val="0"/>
                        </a:spcAft>
                      </a:pPr>
                      <a:r>
                        <a:rPr lang="zh-CN" sz="2000" kern="100" dirty="0">
                          <a:ln>
                            <a:noFill/>
                          </a:ln>
                          <a:effectLst/>
                          <a:latin typeface="宋体" panose="02010600030101010101" pitchFamily="2" charset="-122"/>
                          <a:ea typeface="宋体" panose="02010600030101010101" pitchFamily="2" charset="-122"/>
                        </a:rPr>
                        <a:t>功率密度高</a:t>
                      </a:r>
                      <a:r>
                        <a:rPr lang="zh-CN" altLang="en-US" sz="2000" kern="100" dirty="0">
                          <a:ln>
                            <a:noFill/>
                          </a:ln>
                          <a:effectLst/>
                          <a:latin typeface="宋体" panose="02010600030101010101" pitchFamily="2" charset="-122"/>
                          <a:ea typeface="宋体" panose="02010600030101010101" pitchFamily="2" charset="-122"/>
                        </a:rPr>
                        <a:t>，</a:t>
                      </a:r>
                      <a:r>
                        <a:rPr lang="zh-CN" sz="2000" kern="100" dirty="0">
                          <a:ln>
                            <a:noFill/>
                          </a:ln>
                          <a:effectLst/>
                          <a:latin typeface="宋体" panose="02010600030101010101" pitchFamily="2" charset="-122"/>
                          <a:ea typeface="宋体" panose="02010600030101010101" pitchFamily="2" charset="-122"/>
                        </a:rPr>
                        <a:t>充电时间短</a:t>
                      </a:r>
                      <a:r>
                        <a:rPr lang="zh-CN" altLang="en-US" sz="2000" kern="100" dirty="0">
                          <a:ln>
                            <a:noFill/>
                          </a:ln>
                          <a:effectLst/>
                          <a:latin typeface="宋体" panose="02010600030101010101" pitchFamily="2" charset="-122"/>
                          <a:ea typeface="宋体" panose="02010600030101010101" pitchFamily="2" charset="-122"/>
                        </a:rPr>
                        <a:t>，</a:t>
                      </a:r>
                      <a:r>
                        <a:rPr lang="zh-CN" sz="2000" kern="100" dirty="0">
                          <a:ln>
                            <a:noFill/>
                          </a:ln>
                          <a:effectLst/>
                          <a:latin typeface="宋体" panose="02010600030101010101" pitchFamily="2" charset="-122"/>
                          <a:ea typeface="宋体" panose="02010600030101010101" pitchFamily="2" charset="-122"/>
                        </a:rPr>
                        <a:t>使用寿命长</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algn="ctr">
                        <a:spcAft>
                          <a:spcPts val="0"/>
                        </a:spcAft>
                      </a:pPr>
                      <a:r>
                        <a:rPr lang="zh-CN" sz="2000" kern="100" dirty="0">
                          <a:ln>
                            <a:noFill/>
                          </a:ln>
                          <a:effectLst/>
                          <a:latin typeface="宋体" panose="02010600030101010101" pitchFamily="2" charset="-122"/>
                          <a:ea typeface="宋体" panose="02010600030101010101" pitchFamily="2" charset="-122"/>
                        </a:rPr>
                        <a:t>能量密度太低</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tc>
                  <a:txBody>
                    <a:bodyPr/>
                    <a:lstStyle/>
                    <a:p>
                      <a:pPr indent="0" algn="just">
                        <a:spcAft>
                          <a:spcPts val="0"/>
                        </a:spcAft>
                      </a:pPr>
                      <a:r>
                        <a:rPr lang="zh-CN" sz="2000" kern="100" dirty="0">
                          <a:ln>
                            <a:noFill/>
                          </a:ln>
                          <a:effectLst/>
                          <a:latin typeface="宋体" panose="02010600030101010101" pitchFamily="2" charset="-122"/>
                          <a:ea typeface="宋体" panose="02010600030101010101" pitchFamily="2" charset="-122"/>
                        </a:rPr>
                        <a:t>续航里程太短，不能作为电动汽车的主电源，大多作为辅助电源，用于快速启动装置和制动能量回收装置</a:t>
                      </a:r>
                      <a:endParaRPr lang="zh-CN" sz="2000" kern="100" dirty="0">
                        <a:ln>
                          <a:noFill/>
                        </a:ln>
                        <a:solidFill>
                          <a:srgbClr val="800080"/>
                        </a:solidFill>
                        <a:effectLst/>
                        <a:latin typeface="宋体" panose="02010600030101010101" pitchFamily="2" charset="-122"/>
                        <a:ea typeface="宋体" panose="02010600030101010101" pitchFamily="2" charset="-122"/>
                      </a:endParaRPr>
                    </a:p>
                  </a:txBody>
                  <a:tcPr marL="68580" marR="68580" marT="0" marB="0" anchor="ctr"/>
                </a:tc>
                <a:extLst>
                  <a:ext uri="{0D108BD9-81ED-4DB2-BD59-A6C34878D82A}">
                    <a16:rowId xmlns:a16="http://schemas.microsoft.com/office/drawing/2014/main" val="239960490"/>
                  </a:ext>
                </a:extLst>
              </a:tr>
            </a:tbl>
          </a:graphicData>
        </a:graphic>
      </p:graphicFrame>
      <p:sp>
        <p:nvSpPr>
          <p:cNvPr id="3" name="矩形 2">
            <a:extLst>
              <a:ext uri="{FF2B5EF4-FFF2-40B4-BE49-F238E27FC236}">
                <a16:creationId xmlns:a16="http://schemas.microsoft.com/office/drawing/2014/main" id="{D2387154-3ECC-4BE4-AE73-481CDE8FC3FD}"/>
              </a:ext>
            </a:extLst>
          </p:cNvPr>
          <p:cNvSpPr/>
          <p:nvPr/>
        </p:nvSpPr>
        <p:spPr>
          <a:xfrm>
            <a:off x="428400" y="900000"/>
            <a:ext cx="11338575" cy="103445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四、动力电池的现状和未来发展趋势</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、动力电池未来的发展趋势</a:t>
            </a:r>
            <a:endParaRPr lang="en-US" altLang="zh-CN" sz="2200" b="1" dirty="0">
              <a:solidFill>
                <a:srgbClr val="126DB2"/>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56416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FA871DD-348D-44C5-98A2-CC4A64ED12BF}"/>
              </a:ext>
            </a:extLst>
          </p:cNvPr>
          <p:cNvSpPr/>
          <p:nvPr/>
        </p:nvSpPr>
        <p:spPr>
          <a:xfrm>
            <a:off x="428400" y="900000"/>
            <a:ext cx="11338575" cy="312156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四、动力电池的现状和未来发展趋势</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、动力电池未来的发展趋势</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buClr>
                <a:srgbClr val="425C8F"/>
              </a:buClr>
              <a:buSzPct val="65000"/>
              <a:defRPr/>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我国的</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中国制造</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2025》</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发展计划明确了动力电池的发展规划，</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2020</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年，电池能量密度要达到</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300Wh/kg</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2025</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年，电池能量密度达到</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400Wh/kg</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2030</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年，电池能量密度达到</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500Wh/kg</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2018</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年我国锂电池生产企业的单体磷酸铁锂能量密度在</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150Wh/kg</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以上，三元锂电池能量密度达到</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200Wh/kg</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以上。</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9161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01663F3-DCB8-4BBA-A98A-5F78500F86A1}"/>
              </a:ext>
            </a:extLst>
          </p:cNvPr>
          <p:cNvSpPr txBox="1"/>
          <p:nvPr/>
        </p:nvSpPr>
        <p:spPr>
          <a:xfrm>
            <a:off x="749088" y="917992"/>
            <a:ext cx="10693823" cy="5305683"/>
          </a:xfrm>
          <a:prstGeom prst="rect">
            <a:avLst/>
          </a:prstGeom>
          <a:noFill/>
        </p:spPr>
        <p:txBody>
          <a:bodyPr wrap="square" rtlCol="0">
            <a:spAutoFit/>
          </a:bodyPr>
          <a:lstStyle/>
          <a:p>
            <a:pPr marL="571500" indent="-571500">
              <a:lnSpc>
                <a:spcPct val="130000"/>
              </a:lnSpc>
              <a:buFont typeface="Wingdings" pitchFamily="2" charset="2"/>
              <a:buChar char="Ø"/>
            </a:pPr>
            <a:r>
              <a:rPr lang="zh-CN" altLang="en-US" sz="3200" b="1" dirty="0">
                <a:latin typeface="微软雅黑" panose="020B0503020204020204" pitchFamily="34" charset="-122"/>
                <a:ea typeface="微软雅黑" panose="020B0503020204020204" pitchFamily="34" charset="-122"/>
              </a:rPr>
              <a:t>知识目标：</a:t>
            </a:r>
            <a:endParaRPr lang="en-US" altLang="zh-CN" sz="3200" b="1" dirty="0">
              <a:latin typeface="微软雅黑" panose="020B0503020204020204" pitchFamily="34" charset="-122"/>
              <a:ea typeface="微软雅黑" panose="020B0503020204020204" pitchFamily="34" charset="-122"/>
            </a:endParaRPr>
          </a:p>
          <a:p>
            <a:pPr>
              <a:lnSpc>
                <a:spcPct val="13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、了解动力电池和电动汽车的发展历史及其未来发展趋势；</a:t>
            </a:r>
          </a:p>
          <a:p>
            <a:pPr>
              <a:lnSpc>
                <a:spcPct val="13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、了解电池有哪些特性参数；</a:t>
            </a:r>
            <a:endParaRPr lang="en-US" altLang="zh-CN" sz="2400" dirty="0">
              <a:latin typeface="宋体" panose="02010600030101010101" pitchFamily="2" charset="-122"/>
              <a:ea typeface="宋体" panose="02010600030101010101" pitchFamily="2" charset="-122"/>
            </a:endParaRPr>
          </a:p>
          <a:p>
            <a:pPr>
              <a:lnSpc>
                <a:spcPct val="13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、掌握新能源汽车对动力电池的性能要求。</a:t>
            </a:r>
            <a:endParaRPr lang="en-US" altLang="zh-CN" sz="2400" dirty="0">
              <a:latin typeface="宋体" panose="02010600030101010101" pitchFamily="2" charset="-122"/>
              <a:ea typeface="宋体" panose="02010600030101010101" pitchFamily="2" charset="-122"/>
            </a:endParaRPr>
          </a:p>
          <a:p>
            <a:pPr marL="571500" indent="-571500">
              <a:lnSpc>
                <a:spcPct val="130000"/>
              </a:lnSpc>
              <a:buFont typeface="Wingdings" pitchFamily="2" charset="2"/>
              <a:buChar char="Ø"/>
            </a:pPr>
            <a:r>
              <a:rPr lang="zh-CN" altLang="en-US" sz="3200" b="1" dirty="0">
                <a:latin typeface="微软雅黑" panose="020B0503020204020204" pitchFamily="34" charset="-122"/>
                <a:ea typeface="微软雅黑" panose="020B0503020204020204" pitchFamily="34" charset="-122"/>
              </a:rPr>
              <a:t>能力目标：</a:t>
            </a:r>
            <a:endParaRPr lang="en-US" altLang="zh-CN" sz="3200" b="1" dirty="0">
              <a:latin typeface="微软雅黑" panose="020B0503020204020204" pitchFamily="34" charset="-122"/>
              <a:ea typeface="微软雅黑" panose="020B0503020204020204" pitchFamily="34" charset="-122"/>
            </a:endParaRPr>
          </a:p>
          <a:p>
            <a:pPr>
              <a:lnSpc>
                <a:spcPct val="13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、能逻辑清晰地阐述动力电池的未来发展趋势；</a:t>
            </a:r>
            <a:endParaRPr lang="en-US" altLang="zh-CN" sz="2400" dirty="0">
              <a:latin typeface="宋体" panose="02010600030101010101" pitchFamily="2" charset="-122"/>
              <a:ea typeface="宋体" panose="02010600030101010101" pitchFamily="2" charset="-122"/>
            </a:endParaRPr>
          </a:p>
          <a:p>
            <a:pPr>
              <a:lnSpc>
                <a:spcPct val="13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、能说出电动汽车对动力电池的性能需求。</a:t>
            </a:r>
            <a:endParaRPr lang="en-US" altLang="zh-CN" sz="2400" dirty="0">
              <a:latin typeface="宋体" panose="02010600030101010101" pitchFamily="2" charset="-122"/>
              <a:ea typeface="宋体" panose="02010600030101010101" pitchFamily="2" charset="-122"/>
            </a:endParaRPr>
          </a:p>
          <a:p>
            <a:pPr marL="571500" indent="-571500">
              <a:lnSpc>
                <a:spcPct val="130000"/>
              </a:lnSpc>
              <a:buFont typeface="Wingdings" pitchFamily="2" charset="2"/>
              <a:buChar char="Ø"/>
            </a:pPr>
            <a:r>
              <a:rPr lang="zh-CN" altLang="en-US" sz="3200" b="1" dirty="0">
                <a:latin typeface="微软雅黑" panose="020B0503020204020204" pitchFamily="34" charset="-122"/>
                <a:ea typeface="微软雅黑" panose="020B0503020204020204" pitchFamily="34" charset="-122"/>
              </a:rPr>
              <a:t>素质目标：</a:t>
            </a:r>
            <a:endParaRPr lang="en-US" altLang="zh-CN" sz="3200" b="1" dirty="0">
              <a:latin typeface="微软雅黑" panose="020B0503020204020204" pitchFamily="34" charset="-122"/>
              <a:ea typeface="微软雅黑" panose="020B0503020204020204" pitchFamily="34" charset="-122"/>
            </a:endParaRPr>
          </a:p>
          <a:p>
            <a:pPr>
              <a:lnSpc>
                <a:spcPct val="13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、培养学生自主学习、查找资料、制定计划的能力；</a:t>
            </a:r>
          </a:p>
          <a:p>
            <a:pPr>
              <a:lnSpc>
                <a:spcPct val="13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、培养学生具备从事汽车行业工作的职业素养。</a:t>
            </a:r>
            <a:endParaRPr lang="en-US" altLang="zh-CN"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887319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6E00B6A-87C1-4E4F-8D02-6E0F9FB0852D}"/>
              </a:ext>
            </a:extLst>
          </p:cNvPr>
          <p:cNvSpPr/>
          <p:nvPr/>
        </p:nvSpPr>
        <p:spPr>
          <a:xfrm>
            <a:off x="428400" y="900000"/>
            <a:ext cx="11338575" cy="368139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五、电池的储能原理与基本结构</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、电池的储能原理</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spcBef>
                <a:spcPts val="300"/>
              </a:spcBef>
              <a:buClr>
                <a:srgbClr val="425C8F"/>
              </a:buClr>
              <a:buSzPct val="65000"/>
              <a:defRPr/>
            </a:pP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       电池是指盛有电解质溶液和金属电极以产生电流的杯、槽或其他容器或复合容器的部分空间，能将</a:t>
            </a:r>
            <a:r>
              <a:rPr lang="zh-CN" altLang="en-US" sz="2200" b="1" dirty="0">
                <a:solidFill>
                  <a:srgbClr val="0000FF"/>
                </a:solidFill>
                <a:latin typeface="Arial" panose="020B0604020202020204" pitchFamily="34" charset="0"/>
                <a:ea typeface="宋体" panose="02010600030101010101" pitchFamily="2" charset="-122"/>
                <a:cs typeface="Arial" panose="020B0604020202020204" pitchFamily="34" charset="0"/>
              </a:rPr>
              <a:t>化学能</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转化成</a:t>
            </a:r>
            <a:r>
              <a:rPr lang="zh-CN" altLang="en-US" sz="2200" b="1" dirty="0">
                <a:solidFill>
                  <a:srgbClr val="0000FF"/>
                </a:solidFill>
                <a:latin typeface="Arial" panose="020B0604020202020204" pitchFamily="34" charset="0"/>
                <a:ea typeface="宋体" panose="02010600030101010101" pitchFamily="2" charset="-122"/>
                <a:cs typeface="Arial" panose="020B0604020202020204" pitchFamily="34" charset="0"/>
              </a:rPr>
              <a:t>电能</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的装置。利用电池作为能量来源，可以得到具有稳定电压，稳定电流，长时间稳定供电，受外界影响很小的电流，并且电池结构简单，携带方便，充放电操作简便易行，不易受外界气候和温度的影响，性能稳定可靠，在现代社会生活中的各个方面发挥有很大作用。</a:t>
            </a:r>
          </a:p>
        </p:txBody>
      </p:sp>
    </p:spTree>
    <p:extLst>
      <p:ext uri="{BB962C8B-B14F-4D97-AF65-F5344CB8AC3E}">
        <p14:creationId xmlns:p14="http://schemas.microsoft.com/office/powerpoint/2010/main" val="424262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F066BE9-B5C9-46F6-B25B-F9204071306A}"/>
              </a:ext>
            </a:extLst>
          </p:cNvPr>
          <p:cNvSpPr/>
          <p:nvPr/>
        </p:nvSpPr>
        <p:spPr>
          <a:xfrm>
            <a:off x="428400" y="900000"/>
            <a:ext cx="6886800" cy="536307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五、电池的储能原理与基本结构</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、电池的储能原理</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buClr>
                <a:srgbClr val="425C8F"/>
              </a:buClr>
              <a:buSzPct val="65000"/>
              <a:defRPr/>
            </a:pP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        </a:t>
            </a:r>
            <a:r>
              <a:rPr lang="zh-CN" altLang="en-US" dirty="0">
                <a:solidFill>
                  <a:prstClr val="black"/>
                </a:solidFill>
                <a:latin typeface="Arial" panose="020B0604020202020204" pitchFamily="34" charset="0"/>
                <a:ea typeface="宋体" panose="02010600030101010101" pitchFamily="2" charset="-122"/>
                <a:cs typeface="Arial" panose="020B0604020202020204" pitchFamily="34" charset="0"/>
              </a:rPr>
              <a:t>在化学电池中，化学能直接转变为电能是靠电池内部自发进行氧化、还原等化学反应的结果，这种反应分别在两个电极上进行。当</a:t>
            </a:r>
            <a:r>
              <a:rPr lang="zh-CN" altLang="en-US" dirty="0">
                <a:solidFill>
                  <a:srgbClr val="0000FF"/>
                </a:solidFill>
                <a:latin typeface="Arial" panose="020B0604020202020204" pitchFamily="34" charset="0"/>
                <a:ea typeface="宋体" panose="02010600030101010101" pitchFamily="2" charset="-122"/>
                <a:cs typeface="Arial" panose="020B0604020202020204" pitchFamily="34" charset="0"/>
              </a:rPr>
              <a:t>外电路断开</a:t>
            </a:r>
            <a:r>
              <a:rPr lang="zh-CN" altLang="en-US" dirty="0">
                <a:solidFill>
                  <a:prstClr val="black"/>
                </a:solidFill>
                <a:latin typeface="Arial" panose="020B0604020202020204" pitchFamily="34" charset="0"/>
                <a:ea typeface="宋体" panose="02010600030101010101" pitchFamily="2" charset="-122"/>
                <a:cs typeface="Arial" panose="020B0604020202020204" pitchFamily="34" charset="0"/>
              </a:rPr>
              <a:t>时，两极之间虽然有电位差（开路电压），但没有电流，存储在电池中的化学能并不转换为电能。当</a:t>
            </a:r>
            <a:r>
              <a:rPr lang="zh-CN" altLang="en-US" dirty="0">
                <a:solidFill>
                  <a:srgbClr val="0000FF"/>
                </a:solidFill>
                <a:latin typeface="Arial" panose="020B0604020202020204" pitchFamily="34" charset="0"/>
                <a:ea typeface="宋体" panose="02010600030101010101" pitchFamily="2" charset="-122"/>
                <a:cs typeface="Arial" panose="020B0604020202020204" pitchFamily="34" charset="0"/>
              </a:rPr>
              <a:t>外电路闭合</a:t>
            </a:r>
            <a:r>
              <a:rPr lang="zh-CN" altLang="en-US" dirty="0">
                <a:solidFill>
                  <a:prstClr val="black"/>
                </a:solidFill>
                <a:latin typeface="Arial" panose="020B0604020202020204" pitchFamily="34" charset="0"/>
                <a:ea typeface="宋体" panose="02010600030101010101" pitchFamily="2" charset="-122"/>
                <a:cs typeface="Arial" panose="020B0604020202020204" pitchFamily="34" charset="0"/>
              </a:rPr>
              <a:t>时，在两电极电位差的作用下即有电流流过外电路。同时在电池内部，由于电解质中不存在自由电子，电荷的传递必然伴随两极活性物质与电解质界面的氧化或还原反应，以及反应物和反应产物的物质迁移。电荷在电解质中的传递也要由离子的迁移来完成。充电时，电池内部的传电和传质过程的方向恰与放电相反；电极反应必须是可逆的，才能保证反方向传质与传电过程的正常进行。</a:t>
            </a:r>
            <a:endPar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pic>
        <p:nvPicPr>
          <p:cNvPr id="3" name="图片 2">
            <a:extLst>
              <a:ext uri="{FF2B5EF4-FFF2-40B4-BE49-F238E27FC236}">
                <a16:creationId xmlns:a16="http://schemas.microsoft.com/office/drawing/2014/main" id="{D7B64E5A-2456-4658-B0AA-97DF49014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438" y="2155992"/>
            <a:ext cx="4576562" cy="3133185"/>
          </a:xfrm>
          <a:prstGeom prst="rect">
            <a:avLst/>
          </a:prstGeom>
        </p:spPr>
      </p:pic>
    </p:spTree>
    <p:extLst>
      <p:ext uri="{BB962C8B-B14F-4D97-AF65-F5344CB8AC3E}">
        <p14:creationId xmlns:p14="http://schemas.microsoft.com/office/powerpoint/2010/main" val="219895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F565942-D419-4305-AEAD-1DB9F3388455}"/>
              </a:ext>
            </a:extLst>
          </p:cNvPr>
          <p:cNvSpPr/>
          <p:nvPr/>
        </p:nvSpPr>
        <p:spPr>
          <a:xfrm>
            <a:off x="428400" y="900000"/>
            <a:ext cx="11338575" cy="528183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五、电池的储能原理与基本结构</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、电池的储能原理</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spcBef>
                <a:spcPts val="300"/>
              </a:spcBef>
              <a:buClr>
                <a:srgbClr val="425C8F"/>
              </a:buClr>
              <a:buSzPct val="65000"/>
              <a:defRPr/>
            </a:pP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以经典的丹尼尔原理电池单体化学反应为例进行讲解：</a:t>
            </a:r>
          </a:p>
          <a:p>
            <a:pPr algn="just">
              <a:lnSpc>
                <a:spcPct val="150000"/>
              </a:lnSpc>
              <a:spcBef>
                <a:spcPts val="300"/>
              </a:spcBef>
              <a:buClr>
                <a:srgbClr val="425C8F"/>
              </a:buClr>
              <a:buSzPct val="65000"/>
              <a:defRPr/>
            </a:pP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       在金属冶金中，如果把锌加入</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Cu</a:t>
            </a:r>
            <a:r>
              <a:rPr lang="en-US" altLang="zh-CN" sz="2200" baseline="30000" dirty="0">
                <a:solidFill>
                  <a:prstClr val="black"/>
                </a:solidFill>
                <a:latin typeface="Arial" panose="020B0604020202020204" pitchFamily="34" charset="0"/>
                <a:ea typeface="宋体" panose="02010600030101010101" pitchFamily="2" charset="-122"/>
                <a:cs typeface="Arial" panose="020B0604020202020204" pitchFamily="34" charset="0"/>
              </a:rPr>
              <a:t>2+</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溶液中，铜就会沉淀出来了。该化学反应就是从含有锌的矿石中提取出铜的常用方法。该化学反应包含的化学能是不可利用的，能量以热能的形式被消耗掉。</a:t>
            </a:r>
          </a:p>
          <a:p>
            <a:pPr algn="just">
              <a:lnSpc>
                <a:spcPct val="150000"/>
              </a:lnSpc>
              <a:spcBef>
                <a:spcPts val="300"/>
              </a:spcBef>
              <a:buClr>
                <a:srgbClr val="425C8F"/>
              </a:buClr>
              <a:buSzPct val="65000"/>
              <a:defRPr/>
            </a:pP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       上述从电解液中提取铜的反应过程中，反应是在锌表面发生。如果锌和铜处于独立的两个元件中，那么上述反应式就必须在两个不同的位置</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电极</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发生，而且只有在有电流连接两个电极的情况下反应才能继续进行。该反应可以通过控制正、负极的连接状态实现有效控制，使化学能按需转化为有用的电能。</a:t>
            </a:r>
            <a:endPar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91825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73D06CC-F0E1-4AFF-98B5-F17910EF3B2A}"/>
              </a:ext>
            </a:extLst>
          </p:cNvPr>
          <p:cNvSpPr/>
          <p:nvPr/>
        </p:nvSpPr>
        <p:spPr>
          <a:xfrm>
            <a:off x="428400" y="900000"/>
            <a:ext cx="11338575" cy="2199385"/>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五、电池的储能原理与基本结构</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、电池的储能原理</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spcBef>
                <a:spcPts val="300"/>
              </a:spcBef>
              <a:buClr>
                <a:srgbClr val="425C8F"/>
              </a:buClr>
              <a:buSzPct val="65000"/>
              <a:defRPr/>
            </a:pP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丹尼尔原理电池单体化学反应：</a:t>
            </a:r>
          </a:p>
          <a:p>
            <a:pPr algn="just">
              <a:lnSpc>
                <a:spcPct val="150000"/>
              </a:lnSpc>
              <a:spcBef>
                <a:spcPts val="300"/>
              </a:spcBef>
              <a:buClr>
                <a:srgbClr val="425C8F"/>
              </a:buClr>
              <a:buSzPct val="65000"/>
              <a:defRPr/>
            </a:pP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       </a:t>
            </a:r>
            <a:endPar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pic>
        <p:nvPicPr>
          <p:cNvPr id="4" name="图片 3">
            <a:extLst>
              <a:ext uri="{FF2B5EF4-FFF2-40B4-BE49-F238E27FC236}">
                <a16:creationId xmlns:a16="http://schemas.microsoft.com/office/drawing/2014/main" id="{14F386D3-CF63-4565-A4A5-15B27DADF83F}"/>
              </a:ext>
            </a:extLst>
          </p:cNvPr>
          <p:cNvPicPr>
            <a:picLocks noChangeAspect="1"/>
          </p:cNvPicPr>
          <p:nvPr/>
        </p:nvPicPr>
        <p:blipFill rotWithShape="1">
          <a:blip r:embed="rId2">
            <a:extLst>
              <a:ext uri="{28A0092B-C50C-407E-A947-70E740481C1C}">
                <a14:useLocalDpi xmlns:a14="http://schemas.microsoft.com/office/drawing/2010/main" val="0"/>
              </a:ext>
            </a:extLst>
          </a:blip>
          <a:srcRect l="3069" t="13278"/>
          <a:stretch/>
        </p:blipFill>
        <p:spPr>
          <a:xfrm>
            <a:off x="6399135" y="2313626"/>
            <a:ext cx="5179877" cy="3378962"/>
          </a:xfrm>
          <a:prstGeom prst="rect">
            <a:avLst/>
          </a:prstGeom>
        </p:spPr>
      </p:pic>
      <p:sp>
        <p:nvSpPr>
          <p:cNvPr id="5" name="文本框 4">
            <a:extLst>
              <a:ext uri="{FF2B5EF4-FFF2-40B4-BE49-F238E27FC236}">
                <a16:creationId xmlns:a16="http://schemas.microsoft.com/office/drawing/2014/main" id="{E6438186-1FC0-479D-9324-6E0798FABBAF}"/>
              </a:ext>
            </a:extLst>
          </p:cNvPr>
          <p:cNvSpPr txBox="1"/>
          <p:nvPr/>
        </p:nvSpPr>
        <p:spPr>
          <a:xfrm>
            <a:off x="754759" y="3421232"/>
            <a:ext cx="5179877" cy="1949508"/>
          </a:xfrm>
          <a:prstGeom prst="rect">
            <a:avLst/>
          </a:prstGeom>
          <a:noFill/>
        </p:spPr>
        <p:txBody>
          <a:bodyPr wrap="square" rtlCol="0">
            <a:spAutoFit/>
          </a:bodyPr>
          <a:lstStyle/>
          <a:p>
            <a:pPr>
              <a:lnSpc>
                <a:spcPct val="150000"/>
              </a:lnSpc>
            </a:pP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负极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Zn - 2e- = Zn</a:t>
            </a:r>
            <a:r>
              <a:rPr lang="en-US" altLang="zh-CN" sz="2800" b="1" baseline="30000" dirty="0">
                <a:latin typeface="Times New Roman" panose="02020603050405020304" pitchFamily="18" charset="0"/>
                <a:ea typeface="宋体" panose="02010600030101010101" pitchFamily="2" charset="-122"/>
                <a:cs typeface="Times New Roman" panose="02020603050405020304" pitchFamily="18" charset="0"/>
              </a:rPr>
              <a:t>2+</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正极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Cu</a:t>
            </a:r>
            <a:r>
              <a:rPr lang="en-US" altLang="zh-CN" sz="2800" b="1" baseline="30000" dirty="0">
                <a:latin typeface="Times New Roman" panose="02020603050405020304" pitchFamily="18" charset="0"/>
                <a:ea typeface="宋体" panose="02010600030101010101" pitchFamily="2" charset="-122"/>
                <a:cs typeface="Times New Roman" panose="02020603050405020304" pitchFamily="18" charset="0"/>
              </a:rPr>
              <a:t>2+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+ 2e- = Cu</a:t>
            </a:r>
          </a:p>
          <a:p>
            <a:pPr>
              <a:lnSpc>
                <a:spcPct val="150000"/>
              </a:lnSpc>
            </a:pP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电池反应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Zn + Cu</a:t>
            </a:r>
            <a:r>
              <a:rPr lang="en-US" altLang="zh-CN" sz="2800" b="1" baseline="30000" dirty="0">
                <a:latin typeface="Times New Roman" panose="02020603050405020304" pitchFamily="18" charset="0"/>
                <a:ea typeface="宋体" panose="02010600030101010101" pitchFamily="2" charset="-122"/>
                <a:cs typeface="Times New Roman" panose="02020603050405020304" pitchFamily="18" charset="0"/>
              </a:rPr>
              <a:t>2+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Zn</a:t>
            </a:r>
            <a:r>
              <a:rPr lang="en-US" altLang="zh-CN" sz="2800" b="1" baseline="30000" dirty="0">
                <a:latin typeface="Times New Roman" panose="02020603050405020304" pitchFamily="18" charset="0"/>
                <a:ea typeface="宋体" panose="02010600030101010101" pitchFamily="2" charset="-122"/>
                <a:cs typeface="Times New Roman" panose="02020603050405020304" pitchFamily="18" charset="0"/>
              </a:rPr>
              <a:t>2+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Cu</a:t>
            </a:r>
          </a:p>
        </p:txBody>
      </p:sp>
    </p:spTree>
    <p:extLst>
      <p:ext uri="{BB962C8B-B14F-4D97-AF65-F5344CB8AC3E}">
        <p14:creationId xmlns:p14="http://schemas.microsoft.com/office/powerpoint/2010/main" val="660705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AF3C4D3-D214-4D2F-926B-1BCD47D9A5B9}"/>
              </a:ext>
            </a:extLst>
          </p:cNvPr>
          <p:cNvSpPr/>
          <p:nvPr/>
        </p:nvSpPr>
        <p:spPr>
          <a:xfrm>
            <a:off x="428400" y="900000"/>
            <a:ext cx="11338575" cy="603889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五、电池的储能原理与基本结构</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、电池的基本结构</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buClr>
                <a:srgbClr val="425C8F"/>
              </a:buClr>
              <a:buSzPct val="65000"/>
              <a:defRPr/>
            </a:pP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电池要实现化学能转变成电能的过程，必须满足如下条件：</a:t>
            </a:r>
          </a:p>
          <a:p>
            <a:pPr marL="342900" indent="-342900" algn="just">
              <a:lnSpc>
                <a:spcPct val="125000"/>
              </a:lnSpc>
              <a:buClr>
                <a:srgbClr val="425C8F"/>
              </a:buClr>
              <a:buSzPct val="65000"/>
              <a:buFont typeface="Wingdings" panose="05000000000000000000" pitchFamily="2" charset="2"/>
              <a:buChar char="Ø"/>
              <a:defRPr/>
            </a:pP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必须把化学反应中失去电子的氧化过程（在负极进行），得到电子的还原过程（在正极进行），分在两个区域进行，这与一般的氧化还原反应存在区别；</a:t>
            </a:r>
            <a:endParaRPr lang="en-US" altLang="zh-CN" sz="2000" dirty="0">
              <a:solidFill>
                <a:prstClr val="black"/>
              </a:solidFill>
              <a:latin typeface="楷体" panose="02010609060101010101" pitchFamily="49" charset="-122"/>
              <a:ea typeface="楷体" panose="02010609060101010101" pitchFamily="49" charset="-122"/>
              <a:cs typeface="Arial" panose="020B0604020202020204" pitchFamily="34" charset="0"/>
            </a:endParaRPr>
          </a:p>
          <a:p>
            <a:pPr marL="342900" indent="-342900" algn="just">
              <a:lnSpc>
                <a:spcPct val="125000"/>
              </a:lnSpc>
              <a:buClr>
                <a:srgbClr val="425C8F"/>
              </a:buClr>
              <a:buSzPct val="65000"/>
              <a:buFont typeface="Wingdings" panose="05000000000000000000" pitchFamily="2" charset="2"/>
              <a:buChar char="Ø"/>
              <a:defRPr/>
            </a:pP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两电极必须具有离子导电性的物质；</a:t>
            </a:r>
            <a:endParaRPr lang="en-US" altLang="zh-CN" sz="2000" dirty="0">
              <a:solidFill>
                <a:prstClr val="black"/>
              </a:solidFill>
              <a:latin typeface="楷体" panose="02010609060101010101" pitchFamily="49" charset="-122"/>
              <a:ea typeface="楷体" panose="02010609060101010101" pitchFamily="49" charset="-122"/>
              <a:cs typeface="Arial" panose="020B0604020202020204" pitchFamily="34" charset="0"/>
            </a:endParaRPr>
          </a:p>
          <a:p>
            <a:pPr marL="342900" indent="-342900" algn="just">
              <a:lnSpc>
                <a:spcPct val="125000"/>
              </a:lnSpc>
              <a:buClr>
                <a:srgbClr val="425C8F"/>
              </a:buClr>
              <a:buSzPct val="65000"/>
              <a:buFont typeface="Wingdings" panose="05000000000000000000" pitchFamily="2" charset="2"/>
              <a:buChar char="Ø"/>
              <a:defRPr/>
            </a:pP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化学变化过程中电子传递必须经过外线路。</a:t>
            </a:r>
            <a:endParaRPr lang="en-US" altLang="zh-CN" sz="2000" dirty="0">
              <a:solidFill>
                <a:prstClr val="black"/>
              </a:solidFill>
              <a:latin typeface="楷体" panose="02010609060101010101" pitchFamily="49" charset="-122"/>
              <a:ea typeface="楷体" panose="02010609060101010101" pitchFamily="49" charset="-122"/>
              <a:cs typeface="Arial" panose="020B0604020202020204" pitchFamily="34" charset="0"/>
            </a:endParaRPr>
          </a:p>
          <a:p>
            <a:pPr algn="just">
              <a:lnSpc>
                <a:spcPct val="125000"/>
              </a:lnSpc>
              <a:spcBef>
                <a:spcPts val="600"/>
              </a:spcBef>
              <a:buClr>
                <a:srgbClr val="425C8F"/>
              </a:buClr>
              <a:buSzPct val="65000"/>
              <a:defRPr/>
            </a:pP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电池需包含以下基本组成部分：</a:t>
            </a:r>
          </a:p>
          <a:p>
            <a:pPr algn="just">
              <a:lnSpc>
                <a:spcPct val="125000"/>
              </a:lnSpc>
              <a:buClr>
                <a:srgbClr val="425C8F"/>
              </a:buClr>
              <a:buSzPct val="65000"/>
              <a:defRPr/>
            </a:pP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a:t>
            </a:r>
            <a:r>
              <a:rPr lang="en-US" altLang="zh-CN" sz="2000" dirty="0">
                <a:solidFill>
                  <a:prstClr val="black"/>
                </a:solidFill>
                <a:latin typeface="楷体" panose="02010609060101010101" pitchFamily="49" charset="-122"/>
                <a:ea typeface="楷体" panose="02010609060101010101" pitchFamily="49" charset="-122"/>
                <a:cs typeface="Arial" panose="020B0604020202020204" pitchFamily="34" charset="0"/>
              </a:rPr>
              <a:t>1</a:t>
            </a: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a:t>
            </a:r>
            <a:r>
              <a:rPr lang="zh-CN" altLang="en-US" sz="2000" b="1" dirty="0">
                <a:solidFill>
                  <a:srgbClr val="FF0000"/>
                </a:solidFill>
                <a:latin typeface="楷体" panose="02010609060101010101" pitchFamily="49" charset="-122"/>
                <a:ea typeface="楷体" panose="02010609060101010101" pitchFamily="49" charset="-122"/>
                <a:cs typeface="Arial" panose="020B0604020202020204" pitchFamily="34" charset="0"/>
              </a:rPr>
              <a:t>正极活性物质。</a:t>
            </a: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它具有较高的电极电位，电池放电时进行还原反应或阴极过程。</a:t>
            </a:r>
          </a:p>
          <a:p>
            <a:pPr algn="just">
              <a:lnSpc>
                <a:spcPct val="125000"/>
              </a:lnSpc>
              <a:buClr>
                <a:srgbClr val="425C8F"/>
              </a:buClr>
              <a:buSzPct val="65000"/>
              <a:defRPr/>
            </a:pP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a:t>
            </a:r>
            <a:r>
              <a:rPr lang="en-US" altLang="zh-CN" sz="2000" dirty="0">
                <a:solidFill>
                  <a:prstClr val="black"/>
                </a:solidFill>
                <a:latin typeface="楷体" panose="02010609060101010101" pitchFamily="49" charset="-122"/>
                <a:ea typeface="楷体" panose="02010609060101010101" pitchFamily="49" charset="-122"/>
                <a:cs typeface="Arial" panose="020B0604020202020204" pitchFamily="34" charset="0"/>
              </a:rPr>
              <a:t>2</a:t>
            </a: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a:t>
            </a:r>
            <a:r>
              <a:rPr lang="zh-CN" altLang="en-US" sz="2000" b="1" dirty="0">
                <a:solidFill>
                  <a:srgbClr val="FF0000"/>
                </a:solidFill>
                <a:latin typeface="楷体" panose="02010609060101010101" pitchFamily="49" charset="-122"/>
                <a:ea typeface="楷体" panose="02010609060101010101" pitchFamily="49" charset="-122"/>
                <a:cs typeface="Arial" panose="020B0604020202020204" pitchFamily="34" charset="0"/>
              </a:rPr>
              <a:t>负极活性物质。</a:t>
            </a: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它具有较低的电极电位，电池工作时进行氧化反应或阳极过程。</a:t>
            </a:r>
          </a:p>
          <a:p>
            <a:pPr algn="just">
              <a:lnSpc>
                <a:spcPct val="125000"/>
              </a:lnSpc>
              <a:buClr>
                <a:srgbClr val="425C8F"/>
              </a:buClr>
              <a:buSzPct val="65000"/>
              <a:defRPr/>
            </a:pP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a:t>
            </a:r>
            <a:r>
              <a:rPr lang="en-US" altLang="zh-CN" sz="2000" dirty="0">
                <a:solidFill>
                  <a:prstClr val="black"/>
                </a:solidFill>
                <a:latin typeface="楷体" panose="02010609060101010101" pitchFamily="49" charset="-122"/>
                <a:ea typeface="楷体" panose="02010609060101010101" pitchFamily="49" charset="-122"/>
                <a:cs typeface="Arial" panose="020B0604020202020204" pitchFamily="34" charset="0"/>
              </a:rPr>
              <a:t>3</a:t>
            </a: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a:t>
            </a:r>
            <a:r>
              <a:rPr lang="zh-CN" altLang="en-US" sz="2000" b="1" dirty="0">
                <a:solidFill>
                  <a:srgbClr val="FF0000"/>
                </a:solidFill>
                <a:latin typeface="楷体" panose="02010609060101010101" pitchFamily="49" charset="-122"/>
                <a:ea typeface="楷体" panose="02010609060101010101" pitchFamily="49" charset="-122"/>
                <a:cs typeface="Arial" panose="020B0604020202020204" pitchFamily="34" charset="0"/>
              </a:rPr>
              <a:t>电解质。</a:t>
            </a:r>
            <a:r>
              <a:rPr lang="zh-CN" altLang="en-US" sz="2000" dirty="0">
                <a:solidFill>
                  <a:prstClr val="black"/>
                </a:solidFill>
                <a:latin typeface="楷体" panose="02010609060101010101" pitchFamily="49" charset="-122"/>
                <a:ea typeface="楷体" panose="02010609060101010101" pitchFamily="49" charset="-122"/>
                <a:cs typeface="Arial" panose="020B0604020202020204" pitchFamily="34" charset="0"/>
              </a:rPr>
              <a:t>它拥有很高的、选择性的离子电导率，提供电池内部的离子导电的介质。大多数电解质为无机电解质水溶液，也有固体电解质、熔融盐电解质、非水溶液电解质和有机电解质。有的电解质也参加电极反应而被消耗。</a:t>
            </a:r>
          </a:p>
          <a:p>
            <a:pPr algn="just">
              <a:lnSpc>
                <a:spcPct val="150000"/>
              </a:lnSpc>
              <a:spcBef>
                <a:spcPts val="300"/>
              </a:spcBef>
              <a:buClr>
                <a:srgbClr val="425C8F"/>
              </a:buClr>
              <a:buSzPct val="65000"/>
              <a:defRPr/>
            </a:pPr>
            <a:endPar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914653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A66E8C2-995D-4FA6-9AC7-EAD1591A0BA1}"/>
              </a:ext>
            </a:extLst>
          </p:cNvPr>
          <p:cNvSpPr/>
          <p:nvPr/>
        </p:nvSpPr>
        <p:spPr>
          <a:xfrm>
            <a:off x="428400" y="900000"/>
            <a:ext cx="11338575" cy="197130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五、电池的储能原理与基本结构</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、电池的基本结构</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buClr>
                <a:srgbClr val="425C8F"/>
              </a:buClr>
              <a:buSzPct val="65000"/>
              <a:defRPr/>
            </a:pP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       除了主要组成部分外，电池还常常需要导电栅、汇流体、端子、安全阀等零件。基本构成示意如下图所示。电池可以制成各种形状和结构，如圆柱形、扣式、扁平和方形。</a:t>
            </a:r>
          </a:p>
        </p:txBody>
      </p:sp>
      <p:pic>
        <p:nvPicPr>
          <p:cNvPr id="3" name="Picture 5" descr="0202">
            <a:extLst>
              <a:ext uri="{FF2B5EF4-FFF2-40B4-BE49-F238E27FC236}">
                <a16:creationId xmlns:a16="http://schemas.microsoft.com/office/drawing/2014/main" id="{C18AC2DA-DCC2-4340-A24E-22D7305E1C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251" y="3059752"/>
            <a:ext cx="4069632" cy="30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0203">
            <a:extLst>
              <a:ext uri="{FF2B5EF4-FFF2-40B4-BE49-F238E27FC236}">
                <a16:creationId xmlns:a16="http://schemas.microsoft.com/office/drawing/2014/main" id="{ECB0EE45-1F1C-43C7-9000-DF1FDAC890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352" y="3694526"/>
            <a:ext cx="5760640" cy="185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96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4D0EDC6-FD21-49F2-9BA5-5957FA573D1D}"/>
              </a:ext>
            </a:extLst>
          </p:cNvPr>
          <p:cNvSpPr/>
          <p:nvPr/>
        </p:nvSpPr>
        <p:spPr>
          <a:xfrm>
            <a:off x="428400" y="900000"/>
            <a:ext cx="11338575" cy="5452005"/>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六、电池的特性参数</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、电压参数</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30000"/>
              </a:lnSpc>
              <a:buClr>
                <a:srgbClr val="425C8F"/>
              </a:buClr>
              <a:buSzPct val="65000"/>
              <a:defRPr/>
            </a:pP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电动势</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是电池在理论上输出能量大小的度量之一，电池的电动势是热力学的两极平衡电极电位之差。</a:t>
            </a:r>
          </a:p>
          <a:p>
            <a:pPr algn="just">
              <a:lnSpc>
                <a:spcPct val="130000"/>
              </a:lnSpc>
              <a:buClr>
                <a:srgbClr val="425C8F"/>
              </a:buClr>
              <a:buSzPct val="65000"/>
              <a:defRPr/>
            </a:pP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开路电压</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是指在开路状态下</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几乎没有电流通过时</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，电池两极之间的电势差，一般用</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开表示。</a:t>
            </a:r>
            <a:r>
              <a:rPr lang="zh-CN" altLang="zh-CN"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开路电压不等于电池的电动势</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电池的电动势是从热力学函数计算而得到的，而电池的开路电压则是实际测量出来的。</a:t>
            </a:r>
            <a:endPar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30000"/>
              </a:lnSpc>
              <a:buClr>
                <a:srgbClr val="425C8F"/>
              </a:buClr>
              <a:buSzPct val="65000"/>
              <a:defRPr/>
            </a:pP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额定电压</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也称公称电压或标称电压，是指在规定条件下电池工作的标准电压。采用额定电压可以区分电池的化学体系。</a:t>
            </a:r>
          </a:p>
          <a:p>
            <a:pPr algn="just">
              <a:lnSpc>
                <a:spcPct val="130000"/>
              </a:lnSpc>
              <a:buClr>
                <a:srgbClr val="425C8F"/>
              </a:buClr>
              <a:buSzPct val="65000"/>
              <a:defRPr/>
            </a:pP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4</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工作电压</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是指电池接通负载后在放电过程中显示的电压，又称负荷</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载</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电压或放电电压，通常是指一个电压范围。工作电压低于开路电压，当然也必然低于电动势。</a:t>
            </a:r>
          </a:p>
          <a:p>
            <a:pPr algn="just">
              <a:lnSpc>
                <a:spcPct val="130000"/>
              </a:lnSpc>
              <a:buClr>
                <a:srgbClr val="425C8F"/>
              </a:buClr>
              <a:buSzPct val="65000"/>
              <a:defRPr/>
            </a:pP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放电终止电压</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也称放电截止电压，是指电池放电时，电压下降到不宜再继续放电的最低工作电压值。不同类型的电池及不同的放电条件，放电终止电压是不同的。一般而言，低温或大电流放电时，终止电压规定得低些；小电流或间歇放电时，终止电压值规定得高些。</a:t>
            </a:r>
            <a:endPar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30000"/>
              </a:lnSpc>
              <a:buClr>
                <a:srgbClr val="425C8F"/>
              </a:buClr>
              <a:buSzPct val="65000"/>
              <a:defRPr/>
            </a:pP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6</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充电电压</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指外电源的直流电压对电池充电的电压。一般的充电电压要大于电池的开路电压，通常在一定的范围内</a:t>
            </a:r>
          </a:p>
        </p:txBody>
      </p:sp>
    </p:spTree>
    <p:extLst>
      <p:ext uri="{BB962C8B-B14F-4D97-AF65-F5344CB8AC3E}">
        <p14:creationId xmlns:p14="http://schemas.microsoft.com/office/powerpoint/2010/main" val="1345573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3D70D6-5FA8-4DB7-8996-D8C9F81CEAA2}"/>
              </a:ext>
            </a:extLst>
          </p:cNvPr>
          <p:cNvSpPr/>
          <p:nvPr/>
        </p:nvSpPr>
        <p:spPr>
          <a:xfrm>
            <a:off x="428400" y="900000"/>
            <a:ext cx="11338575" cy="103445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六、电池的特性参数</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、电压参数</a:t>
            </a:r>
            <a:endParaRPr lang="en-US" altLang="zh-CN" sz="2200" b="1" dirty="0">
              <a:solidFill>
                <a:srgbClr val="126DB2"/>
              </a:solidFill>
              <a:latin typeface="宋体" panose="02010600030101010101" pitchFamily="2" charset="-122"/>
              <a:ea typeface="宋体" panose="02010600030101010101" pitchFamily="2" charset="-122"/>
            </a:endParaRPr>
          </a:p>
        </p:txBody>
      </p:sp>
      <p:sp>
        <p:nvSpPr>
          <p:cNvPr id="3" name="矩形 4">
            <a:extLst>
              <a:ext uri="{FF2B5EF4-FFF2-40B4-BE49-F238E27FC236}">
                <a16:creationId xmlns:a16="http://schemas.microsoft.com/office/drawing/2014/main" id="{C1E72274-DCBB-4E85-80CE-EF4F653C9843}"/>
              </a:ext>
            </a:extLst>
          </p:cNvPr>
          <p:cNvSpPr>
            <a:spLocks noChangeArrowheads="1"/>
          </p:cNvSpPr>
          <p:nvPr/>
        </p:nvSpPr>
        <p:spPr bwMode="auto">
          <a:xfrm>
            <a:off x="2747962" y="1637866"/>
            <a:ext cx="669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zh-CN" altLang="zh-CN" sz="1800" b="0" dirty="0">
                <a:latin typeface="宋体" panose="02010600030101010101" pitchFamily="2" charset="-122"/>
                <a:ea typeface="宋体" panose="02010600030101010101" pitchFamily="2" charset="-122"/>
                <a:cs typeface="Times New Roman" panose="02020603050405020304" pitchFamily="18" charset="0"/>
              </a:rPr>
              <a:t>表</a:t>
            </a:r>
            <a:r>
              <a:rPr lang="en-US" altLang="zh-CN" sz="1800" b="0" dirty="0">
                <a:latin typeface="宋体" panose="02010600030101010101" pitchFamily="2" charset="-122"/>
                <a:ea typeface="宋体" panose="02010600030101010101" pitchFamily="2" charset="-122"/>
                <a:cs typeface="Times New Roman" panose="02020603050405020304" pitchFamily="18" charset="0"/>
              </a:rPr>
              <a:t>1-1 </a:t>
            </a:r>
            <a:r>
              <a:rPr lang="zh-CN" altLang="zh-CN" sz="1800" b="0" dirty="0">
                <a:latin typeface="宋体" panose="02010600030101010101" pitchFamily="2" charset="-122"/>
                <a:ea typeface="宋体" panose="02010600030101010101" pitchFamily="2" charset="-122"/>
                <a:cs typeface="Times New Roman" panose="02020603050405020304" pitchFamily="18" charset="0"/>
              </a:rPr>
              <a:t>常用不同电化学体系电池的单体额定电压值。</a:t>
            </a:r>
            <a:endParaRPr lang="zh-CN" altLang="en-US" sz="1800" b="0" dirty="0">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4" name="内容占位符 3">
            <a:extLst>
              <a:ext uri="{FF2B5EF4-FFF2-40B4-BE49-F238E27FC236}">
                <a16:creationId xmlns:a16="http://schemas.microsoft.com/office/drawing/2014/main" id="{B1F6F610-8C00-407A-853D-7333ADF4B5F5}"/>
              </a:ext>
            </a:extLst>
          </p:cNvPr>
          <p:cNvGraphicFramePr>
            <a:graphicFrameLocks noGrp="1"/>
          </p:cNvGraphicFramePr>
          <p:nvPr>
            <p:ph idx="1"/>
          </p:nvPr>
        </p:nvGraphicFramePr>
        <p:xfrm>
          <a:off x="2135999" y="2006166"/>
          <a:ext cx="7920000" cy="4356000"/>
        </p:xfrm>
        <a:graphic>
          <a:graphicData uri="http://schemas.openxmlformats.org/drawingml/2006/table">
            <a:tbl>
              <a:tblPr/>
              <a:tblGrid>
                <a:gridCol w="3960000">
                  <a:extLst>
                    <a:ext uri="{9D8B030D-6E8A-4147-A177-3AD203B41FA5}">
                      <a16:colId xmlns:a16="http://schemas.microsoft.com/office/drawing/2014/main" val="20000"/>
                    </a:ext>
                  </a:extLst>
                </a:gridCol>
                <a:gridCol w="3960000">
                  <a:extLst>
                    <a:ext uri="{9D8B030D-6E8A-4147-A177-3AD203B41FA5}">
                      <a16:colId xmlns:a16="http://schemas.microsoft.com/office/drawing/2014/main" val="20001"/>
                    </a:ext>
                  </a:extLst>
                </a:gridCol>
              </a:tblGrid>
              <a:tr h="396000">
                <a:tc>
                  <a:txBody>
                    <a:bodyPr/>
                    <a:lstStyle/>
                    <a:p>
                      <a:pPr algn="ctr">
                        <a:spcAft>
                          <a:spcPts val="0"/>
                        </a:spcAft>
                      </a:pP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电池类型</a:t>
                      </a: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kern="100">
                          <a:solidFill>
                            <a:schemeClr val="tx1"/>
                          </a:solidFill>
                          <a:latin typeface="Times New Roman" panose="02020603050405020304" pitchFamily="18" charset="0"/>
                          <a:ea typeface="宋体" panose="02010600030101010101" pitchFamily="2" charset="-122"/>
                          <a:cs typeface="Times New Roman" panose="02020603050405020304" pitchFamily="18" charset="0"/>
                        </a:rPr>
                        <a:t>单体额定电压</a:t>
                      </a:r>
                      <a:r>
                        <a:rPr lang="en-US" sz="2000" kern="100">
                          <a:solidFill>
                            <a:schemeClr val="tx1"/>
                          </a:solidFill>
                          <a:latin typeface="Times New Roman" panose="02020603050405020304" pitchFamily="18" charset="0"/>
                          <a:ea typeface="宋体" panose="02010600030101010101" pitchFamily="2" charset="-122"/>
                          <a:cs typeface="Times New Roman" panose="02020603050405020304" pitchFamily="18" charset="0"/>
                        </a:rPr>
                        <a:t>/V</a:t>
                      </a:r>
                      <a:endParaRPr lang="zh-CN" sz="2000" kern="1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6000">
                <a:tc>
                  <a:txBody>
                    <a:bodyPr/>
                    <a:lstStyle/>
                    <a:p>
                      <a:pPr algn="ctr">
                        <a:spcAft>
                          <a:spcPts val="0"/>
                        </a:spcAft>
                      </a:pP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铅酸电池（</a:t>
                      </a: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VRLA</a:t>
                      </a: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a:solidFill>
                            <a:schemeClr val="tx1"/>
                          </a:solidFill>
                          <a:latin typeface="Times New Roman" panose="02020603050405020304" pitchFamily="18" charset="0"/>
                          <a:ea typeface="宋体" panose="02010600030101010101" pitchFamily="2" charset="-122"/>
                          <a:cs typeface="Times New Roman" panose="02020603050405020304" pitchFamily="18" charset="0"/>
                        </a:rPr>
                        <a:t>2</a:t>
                      </a:r>
                      <a:endParaRPr lang="zh-CN" sz="2000" kern="1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6000">
                <a:tc>
                  <a:txBody>
                    <a:bodyPr/>
                    <a:lstStyle/>
                    <a:p>
                      <a:pPr algn="ctr">
                        <a:spcAft>
                          <a:spcPts val="0"/>
                        </a:spcAft>
                      </a:pP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镍镉电池（</a:t>
                      </a: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Ni-Cd</a:t>
                      </a: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a:solidFill>
                            <a:schemeClr val="tx1"/>
                          </a:solidFill>
                          <a:latin typeface="Times New Roman" panose="02020603050405020304" pitchFamily="18" charset="0"/>
                          <a:ea typeface="宋体" panose="02010600030101010101" pitchFamily="2" charset="-122"/>
                          <a:cs typeface="Times New Roman" panose="02020603050405020304" pitchFamily="18" charset="0"/>
                        </a:rPr>
                        <a:t>1.2</a:t>
                      </a:r>
                      <a:endParaRPr lang="zh-CN" sz="2000" kern="1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6000">
                <a:tc>
                  <a:txBody>
                    <a:bodyPr/>
                    <a:lstStyle/>
                    <a:p>
                      <a:pPr algn="ctr">
                        <a:spcAft>
                          <a:spcPts val="0"/>
                        </a:spcAft>
                      </a:pP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镍锌电池（</a:t>
                      </a: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Ni-Zn</a:t>
                      </a: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a:solidFill>
                            <a:schemeClr val="tx1"/>
                          </a:solidFill>
                          <a:latin typeface="Times New Roman" panose="02020603050405020304" pitchFamily="18" charset="0"/>
                          <a:ea typeface="宋体" panose="02010600030101010101" pitchFamily="2" charset="-122"/>
                          <a:cs typeface="Times New Roman" panose="02020603050405020304" pitchFamily="18" charset="0"/>
                        </a:rPr>
                        <a:t>1.6</a:t>
                      </a:r>
                      <a:endParaRPr lang="zh-CN" sz="2000" kern="1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6000">
                <a:tc>
                  <a:txBody>
                    <a:bodyPr/>
                    <a:lstStyle/>
                    <a:p>
                      <a:pPr algn="ctr">
                        <a:spcAft>
                          <a:spcPts val="0"/>
                        </a:spcAft>
                      </a:pP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镍氢电池（</a:t>
                      </a: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Ni-MH</a:t>
                      </a: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1.2</a:t>
                      </a:r>
                      <a:endPar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6000">
                <a:tc>
                  <a:txBody>
                    <a:bodyPr/>
                    <a:lstStyle/>
                    <a:p>
                      <a:pPr algn="ctr">
                        <a:spcAft>
                          <a:spcPts val="0"/>
                        </a:spcAft>
                      </a:pP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锌空气电池（</a:t>
                      </a: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Zn/Air</a:t>
                      </a: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1.2</a:t>
                      </a:r>
                      <a:endPar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6000">
                <a:tc>
                  <a:txBody>
                    <a:bodyPr/>
                    <a:lstStyle/>
                    <a:p>
                      <a:pPr algn="ctr">
                        <a:spcAft>
                          <a:spcPts val="0"/>
                        </a:spcAft>
                      </a:pP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铝空气电池（</a:t>
                      </a: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Al/Air</a:t>
                      </a: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1.4</a:t>
                      </a:r>
                      <a:endPar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6000">
                <a:tc>
                  <a:txBody>
                    <a:bodyPr/>
                    <a:lstStyle/>
                    <a:p>
                      <a:pPr algn="ctr">
                        <a:spcAft>
                          <a:spcPts val="0"/>
                        </a:spcAft>
                      </a:pP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钠硫电池（</a:t>
                      </a: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Na/S</a:t>
                      </a: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2.0</a:t>
                      </a:r>
                      <a:endPar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96000">
                <a:tc>
                  <a:txBody>
                    <a:bodyPr/>
                    <a:lstStyle/>
                    <a:p>
                      <a:pPr algn="ctr">
                        <a:spcAft>
                          <a:spcPts val="0"/>
                        </a:spcAft>
                      </a:pP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锰酸锂电池（</a:t>
                      </a: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LiMn</a:t>
                      </a:r>
                      <a:r>
                        <a:rPr lang="en-US" sz="2000" kern="100" baseline="-25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a:t>
                      </a: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O</a:t>
                      </a:r>
                      <a:r>
                        <a:rPr lang="en-US" sz="2000" kern="100" baseline="-25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4</a:t>
                      </a:r>
                      <a:r>
                        <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3.7</a:t>
                      </a:r>
                      <a:endParaRPr lang="zh-CN" sz="20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62934180"/>
                  </a:ext>
                </a:extLst>
              </a:tr>
              <a:tr h="396000">
                <a:tc>
                  <a:txBody>
                    <a:bodyPr/>
                    <a:lstStyle/>
                    <a:p>
                      <a:pPr algn="ctr">
                        <a:spcAft>
                          <a:spcPts val="0"/>
                        </a:spcAft>
                      </a:pPr>
                      <a:r>
                        <a:rPr lang="zh-CN" altLang="en-US"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三元聚锂电池</a:t>
                      </a:r>
                      <a:r>
                        <a:rPr 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baseline="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LiMn</a:t>
                      </a:r>
                      <a:r>
                        <a:rPr lang="en-US" altLang="zh-CN" sz="2000" kern="100"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sz="2000" kern="100" baseline="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a:t>
                      </a:r>
                      <a:r>
                        <a:rPr lang="en-US" altLang="zh-CN" sz="2000" kern="100"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y</a:t>
                      </a:r>
                      <a:r>
                        <a:rPr lang="en-US" altLang="zh-CN" sz="2000" kern="100" baseline="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Ni</a:t>
                      </a:r>
                      <a:r>
                        <a:rPr lang="en-US" altLang="zh-CN" sz="2000" kern="100"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z</a:t>
                      </a:r>
                      <a:r>
                        <a:rPr lang="en-US" altLang="zh-CN" sz="2000" kern="100" baseline="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a:t>
                      </a:r>
                      <a:r>
                        <a:rPr lang="en-US" altLang="zh-CN" sz="2000" kern="100"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4</a:t>
                      </a:r>
                      <a:r>
                        <a:rPr 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3.7</a:t>
                      </a:r>
                      <a:endParaRPr 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96000">
                <a:tc>
                  <a:txBody>
                    <a:bodyPr/>
                    <a:lstStyle/>
                    <a:p>
                      <a:pPr algn="ctr">
                        <a:spcAft>
                          <a:spcPts val="0"/>
                        </a:spcAft>
                      </a:pPr>
                      <a:r>
                        <a:rPr lang="zh-CN" sz="2000"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磷酸铁锂电池（</a:t>
                      </a:r>
                      <a:r>
                        <a:rPr lang="en-US" sz="2000"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LiFePO</a:t>
                      </a:r>
                      <a:r>
                        <a:rPr lang="en-US" sz="2000" kern="100"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4</a:t>
                      </a:r>
                      <a:r>
                        <a:rPr lang="zh-CN" sz="2000"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3.2</a:t>
                      </a:r>
                      <a:endParaRPr 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58234" marR="58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47725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B58B39F-FA20-4DB7-80A7-62A3845CFF38}"/>
              </a:ext>
            </a:extLst>
          </p:cNvPr>
          <p:cNvSpPr/>
          <p:nvPr/>
        </p:nvSpPr>
        <p:spPr>
          <a:xfrm>
            <a:off x="428400" y="900000"/>
            <a:ext cx="11338575" cy="544315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六、电池的特性参数</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、容量参数</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电池在一定的放电条件下所能放出的电量称为电池容量，以符号</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C</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表示。其单位常用</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A</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h</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mA</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h</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表示</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理论容量</a:t>
            </a: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b="1" baseline="-25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0</a:t>
            </a: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dirty="0">
                <a:latin typeface="Times New Roman" panose="02020603050405020304" pitchFamily="18" charset="0"/>
                <a:ea typeface="宋体" panose="02010600030101010101" pitchFamily="2" charset="-122"/>
                <a:cs typeface="Times New Roman" panose="02020603050405020304" pitchFamily="18" charset="0"/>
              </a:rPr>
              <a:t>，即假定活性物质全部参加电池的成流反应所能提供的电量。理论容量可根据活性物质的</a:t>
            </a:r>
            <a:r>
              <a:rPr lang="zh-CN" altLang="en-US" dirty="0">
                <a:latin typeface="Times New Roman" panose="02020603050405020304" pitchFamily="18" charset="0"/>
                <a:ea typeface="宋体" panose="02010600030101010101" pitchFamily="2" charset="-122"/>
                <a:cs typeface="Times New Roman" panose="02020603050405020304" pitchFamily="18" charset="0"/>
              </a:rPr>
              <a:t>数</a:t>
            </a:r>
            <a:r>
              <a:rPr lang="zh-CN" altLang="zh-CN" dirty="0">
                <a:latin typeface="Times New Roman" panose="02020603050405020304" pitchFamily="18" charset="0"/>
                <a:ea typeface="宋体" panose="02010600030101010101" pitchFamily="2" charset="-122"/>
                <a:cs typeface="Times New Roman" panose="02020603050405020304" pitchFamily="18" charset="0"/>
              </a:rPr>
              <a:t>量按法拉第定律计算求出。</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额定容量</a:t>
            </a:r>
            <a:r>
              <a:rPr lang="zh-CN" altLang="zh-CN" dirty="0">
                <a:latin typeface="Times New Roman" panose="02020603050405020304" pitchFamily="18" charset="0"/>
                <a:ea typeface="宋体" panose="02010600030101010101" pitchFamily="2" charset="-122"/>
                <a:cs typeface="Times New Roman" panose="02020603050405020304" pitchFamily="18" charset="0"/>
              </a:rPr>
              <a:t>，即按国家或有关部门规定的标准，保证电池在一定的放电条件（如温度、放电率、终止电压等）下应该放出的最低限度的容量。</a:t>
            </a:r>
          </a:p>
          <a:p>
            <a:pPr algn="just">
              <a:lnSpc>
                <a:spcPct val="125000"/>
              </a:lnSpc>
            </a:pP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3</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实际容量</a:t>
            </a:r>
            <a:r>
              <a:rPr lang="zh-CN" altLang="zh-CN" dirty="0">
                <a:latin typeface="Times New Roman" panose="02020603050405020304" pitchFamily="18" charset="0"/>
                <a:ea typeface="宋体" panose="02010600030101010101" pitchFamily="2" charset="-122"/>
                <a:cs typeface="Times New Roman" panose="02020603050405020304" pitchFamily="18" charset="0"/>
              </a:rPr>
              <a:t>，在工作</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中</a:t>
            </a:r>
            <a:r>
              <a:rPr lang="zh-CN" altLang="zh-CN" dirty="0">
                <a:latin typeface="Times New Roman" panose="02020603050405020304" pitchFamily="18" charset="0"/>
                <a:ea typeface="宋体" panose="02010600030101010101" pitchFamily="2" charset="-122"/>
                <a:cs typeface="Times New Roman" panose="02020603050405020304" pitchFamily="18" charset="0"/>
              </a:rPr>
              <a:t>电池实际放出的电量</a:t>
            </a:r>
            <a:r>
              <a:rPr lang="zh-CN" altLang="en-US" dirty="0">
                <a:latin typeface="Times New Roman" panose="02020603050405020304" pitchFamily="18" charset="0"/>
                <a:ea typeface="宋体" panose="02010600030101010101" pitchFamily="2" charset="-122"/>
                <a:cs typeface="Times New Roman" panose="02020603050405020304" pitchFamily="18" charset="0"/>
              </a:rPr>
              <a:t>，是</a:t>
            </a:r>
            <a:r>
              <a:rPr lang="zh-CN" altLang="zh-CN" dirty="0">
                <a:latin typeface="Times New Roman" panose="02020603050405020304" pitchFamily="18" charset="0"/>
                <a:ea typeface="宋体" panose="02010600030101010101" pitchFamily="2" charset="-122"/>
                <a:cs typeface="Times New Roman" panose="02020603050405020304" pitchFamily="18" charset="0"/>
              </a:rPr>
              <a:t>放电电流与放电时间的积分，实际放电容量受放电率的影响较大，所以常在字母</a:t>
            </a:r>
            <a:r>
              <a:rPr lang="en-US" altLang="zh-CN" dirty="0">
                <a:latin typeface="Times New Roman" panose="02020603050405020304" pitchFamily="18" charset="0"/>
                <a:ea typeface="宋体" panose="02010600030101010101" pitchFamily="2" charset="-122"/>
                <a:cs typeface="Times New Roman" panose="02020603050405020304" pitchFamily="18" charset="0"/>
              </a:rPr>
              <a:t>C</a:t>
            </a:r>
            <a:r>
              <a:rPr lang="zh-CN" altLang="zh-CN" dirty="0">
                <a:latin typeface="Times New Roman" panose="02020603050405020304" pitchFamily="18" charset="0"/>
                <a:ea typeface="宋体" panose="02010600030101010101" pitchFamily="2" charset="-122"/>
                <a:cs typeface="Times New Roman" panose="02020603050405020304" pitchFamily="18" charset="0"/>
              </a:rPr>
              <a:t>的右下角标明放电率，如</a:t>
            </a:r>
            <a:r>
              <a:rPr lang="en-US" altLang="zh-CN" dirty="0">
                <a:latin typeface="Times New Roman" panose="02020603050405020304" pitchFamily="18" charset="0"/>
                <a:ea typeface="宋体" panose="02010600030101010101" pitchFamily="2" charset="-122"/>
                <a:cs typeface="Times New Roman" panose="02020603050405020304" pitchFamily="18" charset="0"/>
              </a:rPr>
              <a:t>C</a:t>
            </a:r>
            <a:r>
              <a:rPr lang="en-US" altLang="zh-CN" baseline="-25000" dirty="0">
                <a:latin typeface="Times New Roman" panose="02020603050405020304" pitchFamily="18" charset="0"/>
                <a:ea typeface="宋体" panose="02010600030101010101" pitchFamily="2" charset="-122"/>
                <a:cs typeface="Times New Roman" panose="02020603050405020304" pitchFamily="18" charset="0"/>
              </a:rPr>
              <a:t>20</a:t>
            </a:r>
            <a:r>
              <a:rPr lang="en-US" altLang="zh-CN" dirty="0">
                <a:latin typeface="Times New Roman" panose="02020603050405020304" pitchFamily="18" charset="0"/>
                <a:ea typeface="宋体" panose="02010600030101010101" pitchFamily="2" charset="-122"/>
                <a:cs typeface="Times New Roman" panose="02020603050405020304" pitchFamily="18" charset="0"/>
              </a:rPr>
              <a:t> =50A</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h</a:t>
            </a:r>
            <a:r>
              <a:rPr lang="zh-CN" altLang="zh-CN" dirty="0">
                <a:latin typeface="Times New Roman" panose="02020603050405020304" pitchFamily="18" charset="0"/>
                <a:ea typeface="宋体" panose="02010600030101010101" pitchFamily="2" charset="-122"/>
                <a:cs typeface="Times New Roman" panose="02020603050405020304" pitchFamily="18" charset="0"/>
              </a:rPr>
              <a:t>，表明在</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a:t>
            </a:r>
            <a:r>
              <a:rPr lang="zh-CN" altLang="zh-CN" dirty="0">
                <a:latin typeface="Times New Roman" panose="02020603050405020304" pitchFamily="18" charset="0"/>
                <a:ea typeface="宋体" panose="02010600030101010101" pitchFamily="2" charset="-122"/>
                <a:cs typeface="Times New Roman" panose="02020603050405020304" pitchFamily="18" charset="0"/>
              </a:rPr>
              <a:t>小时率下的容量为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50A</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h</a:t>
            </a:r>
            <a:r>
              <a:rPr lang="zh-CN" altLang="zh-CN" dirty="0">
                <a:latin typeface="Times New Roman" panose="02020603050405020304" pitchFamily="18" charset="0"/>
                <a:ea typeface="宋体" panose="02010600030101010101" pitchFamily="2" charset="-122"/>
                <a:cs typeface="Times New Roman" panose="02020603050405020304" pitchFamily="18" charset="0"/>
              </a:rPr>
              <a:t>。由于</a:t>
            </a:r>
            <a:r>
              <a:rPr lang="zh-CN" altLang="en-US" dirty="0">
                <a:latin typeface="Times New Roman" panose="02020603050405020304" pitchFamily="18" charset="0"/>
                <a:ea typeface="宋体" panose="02010600030101010101" pitchFamily="2" charset="-122"/>
                <a:cs typeface="Times New Roman" panose="02020603050405020304" pitchFamily="18" charset="0"/>
              </a:rPr>
              <a:t>电池</a:t>
            </a:r>
            <a:r>
              <a:rPr lang="zh-CN" altLang="zh-CN" dirty="0">
                <a:latin typeface="Times New Roman" panose="02020603050405020304" pitchFamily="18" charset="0"/>
                <a:ea typeface="宋体" panose="02010600030101010101" pitchFamily="2" charset="-122"/>
                <a:cs typeface="Times New Roman" panose="02020603050405020304" pitchFamily="18" charset="0"/>
              </a:rPr>
              <a:t>内阻</a:t>
            </a:r>
            <a:r>
              <a:rPr lang="zh-CN" altLang="en-US" dirty="0">
                <a:latin typeface="Times New Roman" panose="02020603050405020304" pitchFamily="18" charset="0"/>
                <a:ea typeface="宋体" panose="02010600030101010101" pitchFamily="2" charset="-122"/>
                <a:cs typeface="Times New Roman" panose="02020603050405020304" pitchFamily="18" charset="0"/>
              </a:rPr>
              <a:t>和</a:t>
            </a:r>
            <a:r>
              <a:rPr lang="zh-CN" altLang="zh-CN" dirty="0">
                <a:latin typeface="Times New Roman" panose="02020603050405020304" pitchFamily="18" charset="0"/>
                <a:ea typeface="宋体" panose="02010600030101010101" pitchFamily="2" charset="-122"/>
                <a:cs typeface="Times New Roman" panose="02020603050405020304" pitchFamily="18" charset="0"/>
              </a:rPr>
              <a:t>其他原因，活性物质不可能完全被利用，</a:t>
            </a:r>
            <a:r>
              <a:rPr lang="zh-CN" altLang="en-US" dirty="0">
                <a:latin typeface="Times New Roman" panose="02020603050405020304" pitchFamily="18" charset="0"/>
                <a:ea typeface="宋体" panose="02010600030101010101" pitchFamily="2" charset="-122"/>
                <a:cs typeface="Times New Roman" panose="02020603050405020304" pitchFamily="18" charset="0"/>
              </a:rPr>
              <a:t>所以</a:t>
            </a:r>
            <a:r>
              <a:rPr lang="zh-CN" altLang="zh-CN" dirty="0">
                <a:latin typeface="Times New Roman" panose="02020603050405020304" pitchFamily="18" charset="0"/>
                <a:ea typeface="宋体" panose="02010600030101010101" pitchFamily="2" charset="-122"/>
                <a:cs typeface="Times New Roman" panose="02020603050405020304" pitchFamily="18" charset="0"/>
              </a:rPr>
              <a:t>实际容量、额定容量总是低于理论容量。</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zh-CN"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剩余容量</a:t>
            </a:r>
            <a:r>
              <a:rPr lang="zh-CN" altLang="zh-CN" dirty="0">
                <a:latin typeface="Times New Roman" panose="02020603050405020304" pitchFamily="18" charset="0"/>
                <a:ea typeface="宋体" panose="02010600030101010101" pitchFamily="2" charset="-122"/>
                <a:cs typeface="Times New Roman" panose="02020603050405020304" pitchFamily="18" charset="0"/>
              </a:rPr>
              <a:t>。剩余容量是指在一定放电倍率下放电后，电池剩余的可用容量。剩余容量的估计和计算受到电池前期放电率、放电时间等因素以及电池老化程度、应用环境等多种因素影响，所以在准确估算上存在一定的困难。</a:t>
            </a:r>
            <a:endPar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62214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A7258B3-0485-41D4-8D89-6FF305C7B37D}"/>
              </a:ext>
            </a:extLst>
          </p:cNvPr>
          <p:cNvSpPr/>
          <p:nvPr/>
        </p:nvSpPr>
        <p:spPr>
          <a:xfrm>
            <a:off x="428400" y="900000"/>
            <a:ext cx="11338575" cy="536230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六、电池的特性参数</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、内阻参数</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电流通过电池内部时受到阻力，使电池的工作电压降低，该阻力称为</a:t>
            </a:r>
            <a:r>
              <a:rPr lang="zh-CN" altLang="en-US" sz="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电池内阻</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由于电池内阻的作用，放电时端电压低于电动势和开路电压，充电时充电端电压高于电动势和开路电压。电池内阻是非常重要的参数，它直接影响电池的工作电压、工作电流、输出能量与功率等，实用的化学电源，其内阻越小越好。</a:t>
            </a: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内阻不是常数，它包括欧姆内阻和电极在化学反应时所表现出的极化内阻。欧姆内阻主要是由电极材料、电解液、隔膜的内阻及各部分零件的接触电阻组成。它与电池的尺寸、结构、电极的成形方式以及装配的松紧度有关；极化内阻是正极与负极由于电化学极化和浓差极化所引起的电阻之和，与活性物质的本性、电极结构、电池制造工艺有关，尤其是与电池的工作条件密切相关，随放电率、温度等条件的改变而改变。</a:t>
            </a:r>
          </a:p>
          <a:p>
            <a:pPr algn="just">
              <a:lnSpc>
                <a:spcPct val="125000"/>
              </a:lnSpc>
            </a:pPr>
            <a:r>
              <a:rPr lang="zh-CN" altLang="en-US" sz="2000" dirty="0">
                <a:solidFill>
                  <a:srgbClr val="009A46"/>
                </a:solidFill>
                <a:latin typeface="Times New Roman" panose="02020603050405020304" pitchFamily="18" charset="0"/>
                <a:ea typeface="宋体" panose="02010600030101010101" pitchFamily="2" charset="-122"/>
                <a:cs typeface="Times New Roman" panose="02020603050405020304" pitchFamily="18" charset="0"/>
              </a:rPr>
              <a:t>        动力电池工作时常处于大电流、深放电状态，内阻引起的压降很大，对整个电路的影响不能忽略</a:t>
            </a:r>
            <a:r>
              <a:rPr lang="zh-CN" altLang="zh-CN" sz="2000" dirty="0">
                <a:solidFill>
                  <a:srgbClr val="009A46"/>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dirty="0">
              <a:solidFill>
                <a:srgbClr val="009A46"/>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6156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F0702FE-3DC2-4C1A-9704-135C4269621B}"/>
              </a:ext>
            </a:extLst>
          </p:cNvPr>
          <p:cNvGrpSpPr/>
          <p:nvPr/>
        </p:nvGrpSpPr>
        <p:grpSpPr>
          <a:xfrm>
            <a:off x="869970" y="1667794"/>
            <a:ext cx="10452059" cy="3522411"/>
            <a:chOff x="941591" y="1808672"/>
            <a:chExt cx="10452059" cy="3522411"/>
          </a:xfrm>
        </p:grpSpPr>
        <p:grpSp>
          <p:nvGrpSpPr>
            <p:cNvPr id="3" name="组合 2">
              <a:extLst>
                <a:ext uri="{FF2B5EF4-FFF2-40B4-BE49-F238E27FC236}">
                  <a16:creationId xmlns:a16="http://schemas.microsoft.com/office/drawing/2014/main" id="{81D837E3-B9CB-4F54-9CDB-BBB3E309A7A6}"/>
                </a:ext>
              </a:extLst>
            </p:cNvPr>
            <p:cNvGrpSpPr>
              <a:grpSpLocks noChangeAspect="1"/>
            </p:cNvGrpSpPr>
            <p:nvPr/>
          </p:nvGrpSpPr>
          <p:grpSpPr>
            <a:xfrm>
              <a:off x="941591" y="1808672"/>
              <a:ext cx="1152128" cy="1152128"/>
              <a:chOff x="3340893" y="3530600"/>
              <a:chExt cx="644525" cy="636588"/>
            </a:xfrm>
          </p:grpSpPr>
          <p:sp>
            <p:nvSpPr>
              <p:cNvPr id="15" name="Oval 178">
                <a:extLst>
                  <a:ext uri="{FF2B5EF4-FFF2-40B4-BE49-F238E27FC236}">
                    <a16:creationId xmlns:a16="http://schemas.microsoft.com/office/drawing/2014/main" id="{AD07EE64-E107-4777-8108-CD4212AED1E8}"/>
                  </a:ext>
                </a:extLst>
              </p:cNvPr>
              <p:cNvSpPr>
                <a:spLocks noChangeArrowheads="1"/>
              </p:cNvSpPr>
              <p:nvPr/>
            </p:nvSpPr>
            <p:spPr bwMode="auto">
              <a:xfrm>
                <a:off x="3340893" y="3530600"/>
                <a:ext cx="644525" cy="636588"/>
              </a:xfrm>
              <a:prstGeom prst="ellipse">
                <a:avLst/>
              </a:prstGeom>
              <a:solidFill>
                <a:srgbClr val="3B7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79">
                <a:extLst>
                  <a:ext uri="{FF2B5EF4-FFF2-40B4-BE49-F238E27FC236}">
                    <a16:creationId xmlns:a16="http://schemas.microsoft.com/office/drawing/2014/main" id="{42CA397E-E952-4CCA-B5A7-D7918FE3F26F}"/>
                  </a:ext>
                </a:extLst>
              </p:cNvPr>
              <p:cNvSpPr>
                <a:spLocks/>
              </p:cNvSpPr>
              <p:nvPr/>
            </p:nvSpPr>
            <p:spPr bwMode="auto">
              <a:xfrm>
                <a:off x="3644106" y="3530600"/>
                <a:ext cx="38100" cy="0"/>
              </a:xfrm>
              <a:custGeom>
                <a:avLst/>
                <a:gdLst>
                  <a:gd name="T0" fmla="*/ 5 w 5"/>
                  <a:gd name="T1" fmla="*/ 0 w 5"/>
                  <a:gd name="T2" fmla="*/ 2 w 5"/>
                  <a:gd name="T3" fmla="*/ 5 w 5"/>
                </a:gdLst>
                <a:ahLst/>
                <a:cxnLst>
                  <a:cxn ang="0">
                    <a:pos x="T0" y="0"/>
                  </a:cxn>
                  <a:cxn ang="0">
                    <a:pos x="T1" y="0"/>
                  </a:cxn>
                  <a:cxn ang="0">
                    <a:pos x="T2" y="0"/>
                  </a:cxn>
                  <a:cxn ang="0">
                    <a:pos x="T3" y="0"/>
                  </a:cxn>
                </a:cxnLst>
                <a:rect l="0" t="0" r="r" b="b"/>
                <a:pathLst>
                  <a:path w="5">
                    <a:moveTo>
                      <a:pt x="5" y="0"/>
                    </a:moveTo>
                    <a:cubicBezTo>
                      <a:pt x="0" y="0"/>
                      <a:pt x="0" y="0"/>
                      <a:pt x="0" y="0"/>
                    </a:cubicBezTo>
                    <a:cubicBezTo>
                      <a:pt x="1" y="0"/>
                      <a:pt x="2" y="0"/>
                      <a:pt x="2" y="0"/>
                    </a:cubicBezTo>
                    <a:cubicBezTo>
                      <a:pt x="3" y="0"/>
                      <a:pt x="4" y="0"/>
                      <a:pt x="5" y="0"/>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79">
                <a:extLst>
                  <a:ext uri="{FF2B5EF4-FFF2-40B4-BE49-F238E27FC236}">
                    <a16:creationId xmlns:a16="http://schemas.microsoft.com/office/drawing/2014/main" id="{BB39884C-40F3-49DF-AC3F-D8F808ADA981}"/>
                  </a:ext>
                </a:extLst>
              </p:cNvPr>
              <p:cNvSpPr>
                <a:spLocks/>
              </p:cNvSpPr>
              <p:nvPr/>
            </p:nvSpPr>
            <p:spPr bwMode="auto">
              <a:xfrm>
                <a:off x="3472656" y="3684588"/>
                <a:ext cx="496887" cy="482600"/>
              </a:xfrm>
              <a:custGeom>
                <a:avLst/>
                <a:gdLst>
                  <a:gd name="T0" fmla="*/ 20 w 64"/>
                  <a:gd name="T1" fmla="*/ 62 h 62"/>
                  <a:gd name="T2" fmla="*/ 0 w 64"/>
                  <a:gd name="T3" fmla="*/ 42 h 62"/>
                  <a:gd name="T4" fmla="*/ 0 w 64"/>
                  <a:gd name="T5" fmla="*/ 38 h 62"/>
                  <a:gd name="T6" fmla="*/ 1 w 64"/>
                  <a:gd name="T7" fmla="*/ 37 h 62"/>
                  <a:gd name="T8" fmla="*/ 3 w 64"/>
                  <a:gd name="T9" fmla="*/ 36 h 62"/>
                  <a:gd name="T10" fmla="*/ 3 w 64"/>
                  <a:gd name="T11" fmla="*/ 34 h 62"/>
                  <a:gd name="T12" fmla="*/ 6 w 64"/>
                  <a:gd name="T13" fmla="*/ 32 h 62"/>
                  <a:gd name="T14" fmla="*/ 20 w 64"/>
                  <a:gd name="T15" fmla="*/ 32 h 62"/>
                  <a:gd name="T16" fmla="*/ 11 w 64"/>
                  <a:gd name="T17" fmla="*/ 23 h 62"/>
                  <a:gd name="T18" fmla="*/ 10 w 64"/>
                  <a:gd name="T19" fmla="*/ 20 h 62"/>
                  <a:gd name="T20" fmla="*/ 10 w 64"/>
                  <a:gd name="T21" fmla="*/ 18 h 62"/>
                  <a:gd name="T22" fmla="*/ 12 w 64"/>
                  <a:gd name="T23" fmla="*/ 15 h 62"/>
                  <a:gd name="T24" fmla="*/ 12 w 64"/>
                  <a:gd name="T25" fmla="*/ 15 h 62"/>
                  <a:gd name="T26" fmla="*/ 12 w 64"/>
                  <a:gd name="T27" fmla="*/ 15 h 62"/>
                  <a:gd name="T28" fmla="*/ 12 w 64"/>
                  <a:gd name="T29" fmla="*/ 15 h 62"/>
                  <a:gd name="T30" fmla="*/ 12 w 64"/>
                  <a:gd name="T31" fmla="*/ 15 h 62"/>
                  <a:gd name="T32" fmla="*/ 12 w 64"/>
                  <a:gd name="T33" fmla="*/ 15 h 62"/>
                  <a:gd name="T34" fmla="*/ 12 w 64"/>
                  <a:gd name="T35" fmla="*/ 15 h 62"/>
                  <a:gd name="T36" fmla="*/ 12 w 64"/>
                  <a:gd name="T37" fmla="*/ 15 h 62"/>
                  <a:gd name="T38" fmla="*/ 12 w 64"/>
                  <a:gd name="T39" fmla="*/ 15 h 62"/>
                  <a:gd name="T40" fmla="*/ 12 w 64"/>
                  <a:gd name="T41" fmla="*/ 14 h 62"/>
                  <a:gd name="T42" fmla="*/ 12 w 64"/>
                  <a:gd name="T43" fmla="*/ 14 h 62"/>
                  <a:gd name="T44" fmla="*/ 13 w 64"/>
                  <a:gd name="T45" fmla="*/ 14 h 62"/>
                  <a:gd name="T46" fmla="*/ 13 w 64"/>
                  <a:gd name="T47" fmla="*/ 14 h 62"/>
                  <a:gd name="T48" fmla="*/ 13 w 64"/>
                  <a:gd name="T49" fmla="*/ 14 h 62"/>
                  <a:gd name="T50" fmla="*/ 14 w 64"/>
                  <a:gd name="T51" fmla="*/ 14 h 62"/>
                  <a:gd name="T52" fmla="*/ 14 w 64"/>
                  <a:gd name="T53" fmla="*/ 14 h 62"/>
                  <a:gd name="T54" fmla="*/ 14 w 64"/>
                  <a:gd name="T55" fmla="*/ 15 h 62"/>
                  <a:gd name="T56" fmla="*/ 14 w 64"/>
                  <a:gd name="T57" fmla="*/ 15 h 62"/>
                  <a:gd name="T58" fmla="*/ 15 w 64"/>
                  <a:gd name="T59" fmla="*/ 15 h 62"/>
                  <a:gd name="T60" fmla="*/ 16 w 64"/>
                  <a:gd name="T61" fmla="*/ 14 h 62"/>
                  <a:gd name="T62" fmla="*/ 15 w 64"/>
                  <a:gd name="T63" fmla="*/ 13 h 62"/>
                  <a:gd name="T64" fmla="*/ 22 w 64"/>
                  <a:gd name="T65" fmla="*/ 5 h 62"/>
                  <a:gd name="T66" fmla="*/ 23 w 64"/>
                  <a:gd name="T67" fmla="*/ 6 h 62"/>
                  <a:gd name="T68" fmla="*/ 25 w 64"/>
                  <a:gd name="T69" fmla="*/ 5 h 62"/>
                  <a:gd name="T70" fmla="*/ 25 w 64"/>
                  <a:gd name="T71" fmla="*/ 5 h 62"/>
                  <a:gd name="T72" fmla="*/ 24 w 64"/>
                  <a:gd name="T73" fmla="*/ 4 h 62"/>
                  <a:gd name="T74" fmla="*/ 24 w 64"/>
                  <a:gd name="T75" fmla="*/ 2 h 62"/>
                  <a:gd name="T76" fmla="*/ 33 w 64"/>
                  <a:gd name="T77" fmla="*/ 1 h 62"/>
                  <a:gd name="T78" fmla="*/ 33 w 64"/>
                  <a:gd name="T79" fmla="*/ 1 h 62"/>
                  <a:gd name="T80" fmla="*/ 36 w 64"/>
                  <a:gd name="T81" fmla="*/ 5 h 62"/>
                  <a:gd name="T82" fmla="*/ 64 w 64"/>
                  <a:gd name="T83" fmla="*/ 33 h 62"/>
                  <a:gd name="T84" fmla="*/ 24 w 64"/>
                  <a:gd name="T85" fmla="*/ 62 h 62"/>
                  <a:gd name="T86" fmla="*/ 20 w 64"/>
                  <a:gd name="T8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2">
                    <a:moveTo>
                      <a:pt x="20" y="62"/>
                    </a:moveTo>
                    <a:cubicBezTo>
                      <a:pt x="0" y="42"/>
                      <a:pt x="0" y="42"/>
                      <a:pt x="0" y="42"/>
                    </a:cubicBezTo>
                    <a:cubicBezTo>
                      <a:pt x="0" y="38"/>
                      <a:pt x="0" y="38"/>
                      <a:pt x="0" y="38"/>
                    </a:cubicBezTo>
                    <a:cubicBezTo>
                      <a:pt x="1" y="37"/>
                      <a:pt x="1" y="37"/>
                      <a:pt x="1" y="37"/>
                    </a:cubicBezTo>
                    <a:cubicBezTo>
                      <a:pt x="1" y="36"/>
                      <a:pt x="2" y="36"/>
                      <a:pt x="3" y="36"/>
                    </a:cubicBezTo>
                    <a:cubicBezTo>
                      <a:pt x="3" y="34"/>
                      <a:pt x="3" y="34"/>
                      <a:pt x="3" y="34"/>
                    </a:cubicBezTo>
                    <a:cubicBezTo>
                      <a:pt x="3" y="33"/>
                      <a:pt x="4" y="32"/>
                      <a:pt x="6" y="32"/>
                    </a:cubicBezTo>
                    <a:cubicBezTo>
                      <a:pt x="20" y="32"/>
                      <a:pt x="20" y="32"/>
                      <a:pt x="20" y="32"/>
                    </a:cubicBezTo>
                    <a:cubicBezTo>
                      <a:pt x="11" y="23"/>
                      <a:pt x="11" y="23"/>
                      <a:pt x="11" y="23"/>
                    </a:cubicBezTo>
                    <a:cubicBezTo>
                      <a:pt x="10" y="20"/>
                      <a:pt x="10" y="20"/>
                      <a:pt x="10" y="20"/>
                    </a:cubicBezTo>
                    <a:cubicBezTo>
                      <a:pt x="10" y="18"/>
                      <a:pt x="10" y="18"/>
                      <a:pt x="10" y="18"/>
                    </a:cubicBezTo>
                    <a:cubicBezTo>
                      <a:pt x="11" y="17"/>
                      <a:pt x="11" y="16"/>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4"/>
                      <a:pt x="12" y="14"/>
                      <a:pt x="12" y="14"/>
                    </a:cubicBezTo>
                    <a:cubicBezTo>
                      <a:pt x="12" y="14"/>
                      <a:pt x="12" y="14"/>
                      <a:pt x="12"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5"/>
                      <a:pt x="14" y="15"/>
                      <a:pt x="14" y="15"/>
                    </a:cubicBezTo>
                    <a:cubicBezTo>
                      <a:pt x="14" y="15"/>
                      <a:pt x="14" y="15"/>
                      <a:pt x="14" y="15"/>
                    </a:cubicBezTo>
                    <a:cubicBezTo>
                      <a:pt x="15" y="15"/>
                      <a:pt x="15" y="15"/>
                      <a:pt x="15" y="15"/>
                    </a:cubicBezTo>
                    <a:cubicBezTo>
                      <a:pt x="16" y="14"/>
                      <a:pt x="16" y="14"/>
                      <a:pt x="16" y="14"/>
                    </a:cubicBezTo>
                    <a:cubicBezTo>
                      <a:pt x="15" y="13"/>
                      <a:pt x="15" y="13"/>
                      <a:pt x="15" y="13"/>
                    </a:cubicBezTo>
                    <a:cubicBezTo>
                      <a:pt x="22" y="5"/>
                      <a:pt x="22" y="5"/>
                      <a:pt x="22" y="5"/>
                    </a:cubicBezTo>
                    <a:cubicBezTo>
                      <a:pt x="23" y="6"/>
                      <a:pt x="23" y="6"/>
                      <a:pt x="23" y="6"/>
                    </a:cubicBezTo>
                    <a:cubicBezTo>
                      <a:pt x="25" y="5"/>
                      <a:pt x="25" y="5"/>
                      <a:pt x="25" y="5"/>
                    </a:cubicBezTo>
                    <a:cubicBezTo>
                      <a:pt x="25" y="5"/>
                      <a:pt x="25" y="5"/>
                      <a:pt x="25" y="5"/>
                    </a:cubicBezTo>
                    <a:cubicBezTo>
                      <a:pt x="24" y="4"/>
                      <a:pt x="24" y="4"/>
                      <a:pt x="24" y="4"/>
                    </a:cubicBezTo>
                    <a:cubicBezTo>
                      <a:pt x="24" y="4"/>
                      <a:pt x="24" y="3"/>
                      <a:pt x="24" y="2"/>
                    </a:cubicBezTo>
                    <a:cubicBezTo>
                      <a:pt x="27" y="0"/>
                      <a:pt x="30" y="0"/>
                      <a:pt x="33" y="1"/>
                    </a:cubicBezTo>
                    <a:cubicBezTo>
                      <a:pt x="33" y="1"/>
                      <a:pt x="33" y="1"/>
                      <a:pt x="33" y="1"/>
                    </a:cubicBezTo>
                    <a:cubicBezTo>
                      <a:pt x="34" y="2"/>
                      <a:pt x="35" y="3"/>
                      <a:pt x="36" y="5"/>
                    </a:cubicBezTo>
                    <a:cubicBezTo>
                      <a:pt x="64" y="33"/>
                      <a:pt x="64" y="33"/>
                      <a:pt x="64" y="33"/>
                    </a:cubicBezTo>
                    <a:cubicBezTo>
                      <a:pt x="59" y="50"/>
                      <a:pt x="43" y="62"/>
                      <a:pt x="24" y="62"/>
                    </a:cubicBezTo>
                    <a:cubicBezTo>
                      <a:pt x="23" y="62"/>
                      <a:pt x="22" y="62"/>
                      <a:pt x="20" y="6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86">
                <a:extLst>
                  <a:ext uri="{FF2B5EF4-FFF2-40B4-BE49-F238E27FC236}">
                    <a16:creationId xmlns:a16="http://schemas.microsoft.com/office/drawing/2014/main" id="{C3E38524-CDAA-4B84-970C-42AB44757A7F}"/>
                  </a:ext>
                </a:extLst>
              </p:cNvPr>
              <p:cNvSpPr>
                <a:spLocks/>
              </p:cNvSpPr>
              <p:nvPr/>
            </p:nvSpPr>
            <p:spPr bwMode="auto">
              <a:xfrm>
                <a:off x="3518694" y="3654425"/>
                <a:ext cx="279400" cy="279400"/>
              </a:xfrm>
              <a:custGeom>
                <a:avLst/>
                <a:gdLst>
                  <a:gd name="T0" fmla="*/ 16 w 36"/>
                  <a:gd name="T1" fmla="*/ 29 h 36"/>
                  <a:gd name="T2" fmla="*/ 6 w 36"/>
                  <a:gd name="T3" fmla="*/ 19 h 36"/>
                  <a:gd name="T4" fmla="*/ 8 w 36"/>
                  <a:gd name="T5" fmla="*/ 19 h 36"/>
                  <a:gd name="T6" fmla="*/ 8 w 36"/>
                  <a:gd name="T7" fmla="*/ 19 h 36"/>
                  <a:gd name="T8" fmla="*/ 15 w 36"/>
                  <a:gd name="T9" fmla="*/ 12 h 36"/>
                  <a:gd name="T10" fmla="*/ 19 w 36"/>
                  <a:gd name="T11" fmla="*/ 9 h 36"/>
                  <a:gd name="T12" fmla="*/ 18 w 36"/>
                  <a:gd name="T13" fmla="*/ 8 h 36"/>
                  <a:gd name="T14" fmla="*/ 18 w 36"/>
                  <a:gd name="T15" fmla="*/ 6 h 36"/>
                  <a:gd name="T16" fmla="*/ 29 w 36"/>
                  <a:gd name="T17" fmla="*/ 17 h 36"/>
                  <a:gd name="T18" fmla="*/ 27 w 36"/>
                  <a:gd name="T19" fmla="*/ 17 h 36"/>
                  <a:gd name="T20" fmla="*/ 27 w 36"/>
                  <a:gd name="T21" fmla="*/ 17 h 36"/>
                  <a:gd name="T22" fmla="*/ 25 w 36"/>
                  <a:gd name="T23" fmla="*/ 19 h 36"/>
                  <a:gd name="T24" fmla="*/ 17 w 36"/>
                  <a:gd name="T25" fmla="*/ 27 h 36"/>
                  <a:gd name="T26" fmla="*/ 17 w 36"/>
                  <a:gd name="T27" fmla="*/ 27 h 36"/>
                  <a:gd name="T28" fmla="*/ 16 w 36"/>
                  <a:gd name="T29"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6" y="29"/>
                    </a:moveTo>
                    <a:cubicBezTo>
                      <a:pt x="9" y="36"/>
                      <a:pt x="0" y="25"/>
                      <a:pt x="6" y="19"/>
                    </a:cubicBezTo>
                    <a:cubicBezTo>
                      <a:pt x="7" y="18"/>
                      <a:pt x="7" y="18"/>
                      <a:pt x="8" y="19"/>
                    </a:cubicBezTo>
                    <a:cubicBezTo>
                      <a:pt x="8" y="19"/>
                      <a:pt x="8" y="19"/>
                      <a:pt x="8" y="19"/>
                    </a:cubicBezTo>
                    <a:cubicBezTo>
                      <a:pt x="15" y="12"/>
                      <a:pt x="15" y="12"/>
                      <a:pt x="15" y="12"/>
                    </a:cubicBezTo>
                    <a:cubicBezTo>
                      <a:pt x="19" y="9"/>
                      <a:pt x="19" y="9"/>
                      <a:pt x="19" y="9"/>
                    </a:cubicBezTo>
                    <a:cubicBezTo>
                      <a:pt x="18" y="8"/>
                      <a:pt x="18" y="8"/>
                      <a:pt x="18" y="8"/>
                    </a:cubicBezTo>
                    <a:cubicBezTo>
                      <a:pt x="18" y="8"/>
                      <a:pt x="18" y="7"/>
                      <a:pt x="18" y="6"/>
                    </a:cubicBezTo>
                    <a:cubicBezTo>
                      <a:pt x="25" y="0"/>
                      <a:pt x="36" y="10"/>
                      <a:pt x="29" y="17"/>
                    </a:cubicBezTo>
                    <a:cubicBezTo>
                      <a:pt x="28" y="17"/>
                      <a:pt x="27" y="17"/>
                      <a:pt x="27" y="17"/>
                    </a:cubicBezTo>
                    <a:cubicBezTo>
                      <a:pt x="27" y="17"/>
                      <a:pt x="27" y="17"/>
                      <a:pt x="27" y="17"/>
                    </a:cubicBezTo>
                    <a:cubicBezTo>
                      <a:pt x="25" y="19"/>
                      <a:pt x="25" y="19"/>
                      <a:pt x="25" y="19"/>
                    </a:cubicBezTo>
                    <a:cubicBezTo>
                      <a:pt x="17" y="27"/>
                      <a:pt x="17" y="27"/>
                      <a:pt x="17" y="27"/>
                    </a:cubicBezTo>
                    <a:cubicBezTo>
                      <a:pt x="17" y="27"/>
                      <a:pt x="17" y="27"/>
                      <a:pt x="17" y="27"/>
                    </a:cubicBezTo>
                    <a:cubicBezTo>
                      <a:pt x="17" y="28"/>
                      <a:pt x="17" y="29"/>
                      <a:pt x="16" y="29"/>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87">
                <a:extLst>
                  <a:ext uri="{FF2B5EF4-FFF2-40B4-BE49-F238E27FC236}">
                    <a16:creationId xmlns:a16="http://schemas.microsoft.com/office/drawing/2014/main" id="{F374D2E9-4BBE-4349-8274-9ED7008B8AB1}"/>
                  </a:ext>
                </a:extLst>
              </p:cNvPr>
              <p:cNvSpPr>
                <a:spLocks/>
              </p:cNvSpPr>
              <p:nvPr/>
            </p:nvSpPr>
            <p:spPr bwMode="auto">
              <a:xfrm>
                <a:off x="3542506" y="3684587"/>
                <a:ext cx="185738" cy="179388"/>
              </a:xfrm>
              <a:custGeom>
                <a:avLst/>
                <a:gdLst>
                  <a:gd name="T0" fmla="*/ 2 w 24"/>
                  <a:gd name="T1" fmla="*/ 23 h 23"/>
                  <a:gd name="T2" fmla="*/ 3 w 24"/>
                  <a:gd name="T3" fmla="*/ 15 h 23"/>
                  <a:gd name="T4" fmla="*/ 5 w 24"/>
                  <a:gd name="T5" fmla="*/ 15 h 23"/>
                  <a:gd name="T6" fmla="*/ 5 w 24"/>
                  <a:gd name="T7" fmla="*/ 15 h 23"/>
                  <a:gd name="T8" fmla="*/ 12 w 24"/>
                  <a:gd name="T9" fmla="*/ 8 h 23"/>
                  <a:gd name="T10" fmla="*/ 16 w 24"/>
                  <a:gd name="T11" fmla="*/ 5 h 23"/>
                  <a:gd name="T12" fmla="*/ 15 w 24"/>
                  <a:gd name="T13" fmla="*/ 4 h 23"/>
                  <a:gd name="T14" fmla="*/ 15 w 24"/>
                  <a:gd name="T15" fmla="*/ 2 h 23"/>
                  <a:gd name="T16" fmla="*/ 24 w 24"/>
                  <a:gd name="T17" fmla="*/ 1 h 23"/>
                  <a:gd name="T18" fmla="*/ 2 w 24"/>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2" y="23"/>
                    </a:moveTo>
                    <a:cubicBezTo>
                      <a:pt x="1" y="21"/>
                      <a:pt x="0" y="17"/>
                      <a:pt x="3" y="15"/>
                    </a:cubicBezTo>
                    <a:cubicBezTo>
                      <a:pt x="4" y="14"/>
                      <a:pt x="4" y="14"/>
                      <a:pt x="5" y="15"/>
                    </a:cubicBezTo>
                    <a:cubicBezTo>
                      <a:pt x="5" y="15"/>
                      <a:pt x="5" y="15"/>
                      <a:pt x="5" y="15"/>
                    </a:cubicBezTo>
                    <a:cubicBezTo>
                      <a:pt x="12" y="8"/>
                      <a:pt x="12" y="8"/>
                      <a:pt x="12" y="8"/>
                    </a:cubicBezTo>
                    <a:cubicBezTo>
                      <a:pt x="16" y="5"/>
                      <a:pt x="16" y="5"/>
                      <a:pt x="16" y="5"/>
                    </a:cubicBezTo>
                    <a:cubicBezTo>
                      <a:pt x="15" y="4"/>
                      <a:pt x="15" y="4"/>
                      <a:pt x="15" y="4"/>
                    </a:cubicBezTo>
                    <a:cubicBezTo>
                      <a:pt x="15" y="4"/>
                      <a:pt x="15" y="3"/>
                      <a:pt x="15" y="2"/>
                    </a:cubicBezTo>
                    <a:cubicBezTo>
                      <a:pt x="18" y="0"/>
                      <a:pt x="21" y="0"/>
                      <a:pt x="24" y="1"/>
                    </a:cubicBezTo>
                    <a:lnTo>
                      <a:pt x="2" y="23"/>
                    </a:lnTo>
                    <a:close/>
                  </a:path>
                </a:pathLst>
              </a:custGeom>
              <a:solidFill>
                <a:srgbClr val="3D56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688">
                <a:extLst>
                  <a:ext uri="{FF2B5EF4-FFF2-40B4-BE49-F238E27FC236}">
                    <a16:creationId xmlns:a16="http://schemas.microsoft.com/office/drawing/2014/main" id="{C6AFCAE6-9C61-45A9-9213-2354E6C9FD30}"/>
                  </a:ext>
                </a:extLst>
              </p:cNvPr>
              <p:cNvSpPr>
                <a:spLocks/>
              </p:cNvSpPr>
              <p:nvPr/>
            </p:nvSpPr>
            <p:spPr bwMode="auto">
              <a:xfrm>
                <a:off x="3682206" y="3817937"/>
                <a:ext cx="201613" cy="201613"/>
              </a:xfrm>
              <a:custGeom>
                <a:avLst/>
                <a:gdLst>
                  <a:gd name="T0" fmla="*/ 3 w 26"/>
                  <a:gd name="T1" fmla="*/ 0 h 26"/>
                  <a:gd name="T2" fmla="*/ 23 w 26"/>
                  <a:gd name="T3" fmla="*/ 20 h 26"/>
                  <a:gd name="T4" fmla="*/ 20 w 26"/>
                  <a:gd name="T5" fmla="*/ 24 h 26"/>
                  <a:gd name="T6" fmla="*/ 0 w 26"/>
                  <a:gd name="T7" fmla="*/ 3 h 26"/>
                  <a:gd name="T8" fmla="*/ 3 w 26"/>
                  <a:gd name="T9" fmla="*/ 0 h 26"/>
                </a:gdLst>
                <a:ahLst/>
                <a:cxnLst>
                  <a:cxn ang="0">
                    <a:pos x="T0" y="T1"/>
                  </a:cxn>
                  <a:cxn ang="0">
                    <a:pos x="T2" y="T3"/>
                  </a:cxn>
                  <a:cxn ang="0">
                    <a:pos x="T4" y="T5"/>
                  </a:cxn>
                  <a:cxn ang="0">
                    <a:pos x="T6" y="T7"/>
                  </a:cxn>
                  <a:cxn ang="0">
                    <a:pos x="T8" y="T9"/>
                  </a:cxn>
                </a:cxnLst>
                <a:rect l="0" t="0" r="r" b="b"/>
                <a:pathLst>
                  <a:path w="26" h="26">
                    <a:moveTo>
                      <a:pt x="3" y="0"/>
                    </a:moveTo>
                    <a:cubicBezTo>
                      <a:pt x="5" y="2"/>
                      <a:pt x="19" y="16"/>
                      <a:pt x="23" y="20"/>
                    </a:cubicBezTo>
                    <a:cubicBezTo>
                      <a:pt x="26" y="24"/>
                      <a:pt x="24" y="26"/>
                      <a:pt x="20" y="24"/>
                    </a:cubicBezTo>
                    <a:cubicBezTo>
                      <a:pt x="16" y="20"/>
                      <a:pt x="2" y="5"/>
                      <a:pt x="0" y="3"/>
                    </a:cubicBezTo>
                    <a:lnTo>
                      <a:pt x="3" y="0"/>
                    </a:ln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89">
                <a:extLst>
                  <a:ext uri="{FF2B5EF4-FFF2-40B4-BE49-F238E27FC236}">
                    <a16:creationId xmlns:a16="http://schemas.microsoft.com/office/drawing/2014/main" id="{94B8567D-985D-4FB8-95C3-AB5E121F664F}"/>
                  </a:ext>
                </a:extLst>
              </p:cNvPr>
              <p:cNvSpPr>
                <a:spLocks/>
              </p:cNvSpPr>
              <p:nvPr/>
            </p:nvSpPr>
            <p:spPr bwMode="auto">
              <a:xfrm>
                <a:off x="3494881" y="3933825"/>
                <a:ext cx="225425" cy="39688"/>
              </a:xfrm>
              <a:custGeom>
                <a:avLst/>
                <a:gdLst>
                  <a:gd name="T0" fmla="*/ 3 w 29"/>
                  <a:gd name="T1" fmla="*/ 0 h 5"/>
                  <a:gd name="T2" fmla="*/ 26 w 29"/>
                  <a:gd name="T3" fmla="*/ 0 h 5"/>
                  <a:gd name="T4" fmla="*/ 29 w 29"/>
                  <a:gd name="T5" fmla="*/ 3 h 5"/>
                  <a:gd name="T6" fmla="*/ 29 w 29"/>
                  <a:gd name="T7" fmla="*/ 5 h 5"/>
                  <a:gd name="T8" fmla="*/ 0 w 29"/>
                  <a:gd name="T9" fmla="*/ 5 h 5"/>
                  <a:gd name="T10" fmla="*/ 0 w 29"/>
                  <a:gd name="T11" fmla="*/ 3 h 5"/>
                  <a:gd name="T12" fmla="*/ 3 w 2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3" y="0"/>
                    </a:moveTo>
                    <a:cubicBezTo>
                      <a:pt x="26" y="0"/>
                      <a:pt x="26" y="0"/>
                      <a:pt x="26" y="0"/>
                    </a:cubicBezTo>
                    <a:cubicBezTo>
                      <a:pt x="28" y="0"/>
                      <a:pt x="29" y="1"/>
                      <a:pt x="29" y="3"/>
                    </a:cubicBezTo>
                    <a:cubicBezTo>
                      <a:pt x="29" y="5"/>
                      <a:pt x="29" y="5"/>
                      <a:pt x="29" y="5"/>
                    </a:cubicBezTo>
                    <a:cubicBezTo>
                      <a:pt x="0" y="5"/>
                      <a:pt x="0" y="5"/>
                      <a:pt x="0" y="5"/>
                    </a:cubicBezTo>
                    <a:cubicBezTo>
                      <a:pt x="0" y="3"/>
                      <a:pt x="0" y="3"/>
                      <a:pt x="0" y="3"/>
                    </a:cubicBezTo>
                    <a:cubicBezTo>
                      <a:pt x="0" y="1"/>
                      <a:pt x="1" y="0"/>
                      <a:pt x="3" y="0"/>
                    </a:cubicBez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690">
                <a:extLst>
                  <a:ext uri="{FF2B5EF4-FFF2-40B4-BE49-F238E27FC236}">
                    <a16:creationId xmlns:a16="http://schemas.microsoft.com/office/drawing/2014/main" id="{46A4C31B-19FE-4C26-AA31-0197A88A06C1}"/>
                  </a:ext>
                </a:extLst>
              </p:cNvPr>
              <p:cNvSpPr>
                <a:spLocks/>
              </p:cNvSpPr>
              <p:nvPr/>
            </p:nvSpPr>
            <p:spPr bwMode="auto">
              <a:xfrm>
                <a:off x="3494881" y="3933825"/>
                <a:ext cx="225425" cy="23813"/>
              </a:xfrm>
              <a:custGeom>
                <a:avLst/>
                <a:gdLst>
                  <a:gd name="T0" fmla="*/ 3 w 29"/>
                  <a:gd name="T1" fmla="*/ 0 h 3"/>
                  <a:gd name="T2" fmla="*/ 26 w 29"/>
                  <a:gd name="T3" fmla="*/ 0 h 3"/>
                  <a:gd name="T4" fmla="*/ 29 w 29"/>
                  <a:gd name="T5" fmla="*/ 3 h 3"/>
                  <a:gd name="T6" fmla="*/ 29 w 29"/>
                  <a:gd name="T7" fmla="*/ 3 h 3"/>
                  <a:gd name="T8" fmla="*/ 0 w 29"/>
                  <a:gd name="T9" fmla="*/ 3 h 3"/>
                  <a:gd name="T10" fmla="*/ 3 w 29"/>
                  <a:gd name="T11" fmla="*/ 0 h 3"/>
                </a:gdLst>
                <a:ahLst/>
                <a:cxnLst>
                  <a:cxn ang="0">
                    <a:pos x="T0" y="T1"/>
                  </a:cxn>
                  <a:cxn ang="0">
                    <a:pos x="T2" y="T3"/>
                  </a:cxn>
                  <a:cxn ang="0">
                    <a:pos x="T4" y="T5"/>
                  </a:cxn>
                  <a:cxn ang="0">
                    <a:pos x="T6" y="T7"/>
                  </a:cxn>
                  <a:cxn ang="0">
                    <a:pos x="T8" y="T9"/>
                  </a:cxn>
                  <a:cxn ang="0">
                    <a:pos x="T10" y="T11"/>
                  </a:cxn>
                </a:cxnLst>
                <a:rect l="0" t="0" r="r" b="b"/>
                <a:pathLst>
                  <a:path w="29" h="3">
                    <a:moveTo>
                      <a:pt x="3" y="0"/>
                    </a:moveTo>
                    <a:cubicBezTo>
                      <a:pt x="26" y="0"/>
                      <a:pt x="26" y="0"/>
                      <a:pt x="26" y="0"/>
                    </a:cubicBezTo>
                    <a:cubicBezTo>
                      <a:pt x="28" y="0"/>
                      <a:pt x="29" y="1"/>
                      <a:pt x="29" y="3"/>
                    </a:cubicBezTo>
                    <a:cubicBezTo>
                      <a:pt x="29" y="3"/>
                      <a:pt x="29" y="3"/>
                      <a:pt x="29" y="3"/>
                    </a:cubicBezTo>
                    <a:cubicBezTo>
                      <a:pt x="0" y="3"/>
                      <a:pt x="0" y="3"/>
                      <a:pt x="0" y="3"/>
                    </a:cubicBezTo>
                    <a:cubicBezTo>
                      <a:pt x="0" y="1"/>
                      <a:pt x="1" y="0"/>
                      <a:pt x="3" y="0"/>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691">
                <a:extLst>
                  <a:ext uri="{FF2B5EF4-FFF2-40B4-BE49-F238E27FC236}">
                    <a16:creationId xmlns:a16="http://schemas.microsoft.com/office/drawing/2014/main" id="{8F95BB88-BB45-49DD-9B42-1096F7432049}"/>
                  </a:ext>
                </a:extLst>
              </p:cNvPr>
              <p:cNvSpPr>
                <a:spLocks/>
              </p:cNvSpPr>
              <p:nvPr/>
            </p:nvSpPr>
            <p:spPr bwMode="auto">
              <a:xfrm>
                <a:off x="3494881" y="3933825"/>
                <a:ext cx="225425" cy="7938"/>
              </a:xfrm>
              <a:custGeom>
                <a:avLst/>
                <a:gdLst>
                  <a:gd name="T0" fmla="*/ 3 w 29"/>
                  <a:gd name="T1" fmla="*/ 0 h 1"/>
                  <a:gd name="T2" fmla="*/ 26 w 29"/>
                  <a:gd name="T3" fmla="*/ 0 h 1"/>
                  <a:gd name="T4" fmla="*/ 29 w 29"/>
                  <a:gd name="T5" fmla="*/ 1 h 1"/>
                  <a:gd name="T6" fmla="*/ 0 w 29"/>
                  <a:gd name="T7" fmla="*/ 1 h 1"/>
                  <a:gd name="T8" fmla="*/ 3 w 29"/>
                  <a:gd name="T9" fmla="*/ 0 h 1"/>
                </a:gdLst>
                <a:ahLst/>
                <a:cxnLst>
                  <a:cxn ang="0">
                    <a:pos x="T0" y="T1"/>
                  </a:cxn>
                  <a:cxn ang="0">
                    <a:pos x="T2" y="T3"/>
                  </a:cxn>
                  <a:cxn ang="0">
                    <a:pos x="T4" y="T5"/>
                  </a:cxn>
                  <a:cxn ang="0">
                    <a:pos x="T6" y="T7"/>
                  </a:cxn>
                  <a:cxn ang="0">
                    <a:pos x="T8" y="T9"/>
                  </a:cxn>
                </a:cxnLst>
                <a:rect l="0" t="0" r="r" b="b"/>
                <a:pathLst>
                  <a:path w="29" h="1">
                    <a:moveTo>
                      <a:pt x="3" y="0"/>
                    </a:moveTo>
                    <a:cubicBezTo>
                      <a:pt x="26" y="0"/>
                      <a:pt x="26" y="0"/>
                      <a:pt x="26" y="0"/>
                    </a:cubicBezTo>
                    <a:cubicBezTo>
                      <a:pt x="27" y="0"/>
                      <a:pt x="28" y="1"/>
                      <a:pt x="29" y="1"/>
                    </a:cubicBezTo>
                    <a:cubicBezTo>
                      <a:pt x="0" y="1"/>
                      <a:pt x="0" y="1"/>
                      <a:pt x="0" y="1"/>
                    </a:cubicBezTo>
                    <a:cubicBezTo>
                      <a:pt x="1" y="1"/>
                      <a:pt x="1" y="0"/>
                      <a:pt x="3" y="0"/>
                    </a:cubicBezTo>
                    <a:close/>
                  </a:path>
                </a:pathLst>
              </a:custGeom>
              <a:solidFill>
                <a:srgbClr val="3D56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692">
                <a:extLst>
                  <a:ext uri="{FF2B5EF4-FFF2-40B4-BE49-F238E27FC236}">
                    <a16:creationId xmlns:a16="http://schemas.microsoft.com/office/drawing/2014/main" id="{0A481400-2F8E-4203-B358-16E0A87C0B42}"/>
                  </a:ext>
                </a:extLst>
              </p:cNvPr>
              <p:cNvSpPr>
                <a:spLocks/>
              </p:cNvSpPr>
              <p:nvPr/>
            </p:nvSpPr>
            <p:spPr bwMode="auto">
              <a:xfrm>
                <a:off x="3588544" y="3724275"/>
                <a:ext cx="131763" cy="131763"/>
              </a:xfrm>
              <a:custGeom>
                <a:avLst/>
                <a:gdLst>
                  <a:gd name="T0" fmla="*/ 83 w 83"/>
                  <a:gd name="T1" fmla="*/ 49 h 83"/>
                  <a:gd name="T2" fmla="*/ 49 w 83"/>
                  <a:gd name="T3" fmla="*/ 83 h 83"/>
                  <a:gd name="T4" fmla="*/ 0 w 83"/>
                  <a:gd name="T5" fmla="*/ 39 h 83"/>
                  <a:gd name="T6" fmla="*/ 35 w 83"/>
                  <a:gd name="T7" fmla="*/ 0 h 83"/>
                  <a:gd name="T8" fmla="*/ 83 w 83"/>
                  <a:gd name="T9" fmla="*/ 49 h 83"/>
                </a:gdLst>
                <a:ahLst/>
                <a:cxnLst>
                  <a:cxn ang="0">
                    <a:pos x="T0" y="T1"/>
                  </a:cxn>
                  <a:cxn ang="0">
                    <a:pos x="T2" y="T3"/>
                  </a:cxn>
                  <a:cxn ang="0">
                    <a:pos x="T4" y="T5"/>
                  </a:cxn>
                  <a:cxn ang="0">
                    <a:pos x="T6" y="T7"/>
                  </a:cxn>
                  <a:cxn ang="0">
                    <a:pos x="T8" y="T9"/>
                  </a:cxn>
                </a:cxnLst>
                <a:rect l="0" t="0" r="r" b="b"/>
                <a:pathLst>
                  <a:path w="83" h="83">
                    <a:moveTo>
                      <a:pt x="83" y="49"/>
                    </a:moveTo>
                    <a:lnTo>
                      <a:pt x="49" y="83"/>
                    </a:lnTo>
                    <a:lnTo>
                      <a:pt x="0" y="39"/>
                    </a:lnTo>
                    <a:lnTo>
                      <a:pt x="35" y="0"/>
                    </a:lnTo>
                    <a:lnTo>
                      <a:pt x="83" y="49"/>
                    </a:ln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693">
                <a:extLst>
                  <a:ext uri="{FF2B5EF4-FFF2-40B4-BE49-F238E27FC236}">
                    <a16:creationId xmlns:a16="http://schemas.microsoft.com/office/drawing/2014/main" id="{ADE3D3BA-A051-4EBA-9AD6-3B3CF2B78844}"/>
                  </a:ext>
                </a:extLst>
              </p:cNvPr>
              <p:cNvSpPr>
                <a:spLocks/>
              </p:cNvSpPr>
              <p:nvPr/>
            </p:nvSpPr>
            <p:spPr bwMode="auto">
              <a:xfrm>
                <a:off x="3588544" y="3724275"/>
                <a:ext cx="85725" cy="85725"/>
              </a:xfrm>
              <a:custGeom>
                <a:avLst/>
                <a:gdLst>
                  <a:gd name="T0" fmla="*/ 54 w 54"/>
                  <a:gd name="T1" fmla="*/ 19 h 54"/>
                  <a:gd name="T2" fmla="*/ 15 w 54"/>
                  <a:gd name="T3" fmla="*/ 54 h 54"/>
                  <a:gd name="T4" fmla="*/ 0 w 54"/>
                  <a:gd name="T5" fmla="*/ 39 h 54"/>
                  <a:gd name="T6" fmla="*/ 35 w 54"/>
                  <a:gd name="T7" fmla="*/ 0 h 54"/>
                  <a:gd name="T8" fmla="*/ 54 w 54"/>
                  <a:gd name="T9" fmla="*/ 19 h 54"/>
                </a:gdLst>
                <a:ahLst/>
                <a:cxnLst>
                  <a:cxn ang="0">
                    <a:pos x="T0" y="T1"/>
                  </a:cxn>
                  <a:cxn ang="0">
                    <a:pos x="T2" y="T3"/>
                  </a:cxn>
                  <a:cxn ang="0">
                    <a:pos x="T4" y="T5"/>
                  </a:cxn>
                  <a:cxn ang="0">
                    <a:pos x="T6" y="T7"/>
                  </a:cxn>
                  <a:cxn ang="0">
                    <a:pos x="T8" y="T9"/>
                  </a:cxn>
                </a:cxnLst>
                <a:rect l="0" t="0" r="r" b="b"/>
                <a:pathLst>
                  <a:path w="54" h="54">
                    <a:moveTo>
                      <a:pt x="54" y="19"/>
                    </a:moveTo>
                    <a:lnTo>
                      <a:pt x="15" y="54"/>
                    </a:lnTo>
                    <a:lnTo>
                      <a:pt x="0" y="39"/>
                    </a:lnTo>
                    <a:lnTo>
                      <a:pt x="35" y="0"/>
                    </a:lnTo>
                    <a:lnTo>
                      <a:pt x="54" y="19"/>
                    </a:lnTo>
                    <a:close/>
                  </a:path>
                </a:pathLst>
              </a:custGeom>
              <a:solidFill>
                <a:srgbClr val="FAC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694">
                <a:extLst>
                  <a:ext uri="{FF2B5EF4-FFF2-40B4-BE49-F238E27FC236}">
                    <a16:creationId xmlns:a16="http://schemas.microsoft.com/office/drawing/2014/main" id="{CDB9EF02-8078-4348-8F0A-D0302122C02B}"/>
                  </a:ext>
                </a:extLst>
              </p:cNvPr>
              <p:cNvSpPr>
                <a:spLocks/>
              </p:cNvSpPr>
              <p:nvPr/>
            </p:nvSpPr>
            <p:spPr bwMode="auto">
              <a:xfrm>
                <a:off x="3472656" y="3965575"/>
                <a:ext cx="271463" cy="46038"/>
              </a:xfrm>
              <a:custGeom>
                <a:avLst/>
                <a:gdLst>
                  <a:gd name="T0" fmla="*/ 35 w 35"/>
                  <a:gd name="T1" fmla="*/ 6 h 6"/>
                  <a:gd name="T2" fmla="*/ 35 w 35"/>
                  <a:gd name="T3" fmla="*/ 2 h 6"/>
                  <a:gd name="T4" fmla="*/ 32 w 35"/>
                  <a:gd name="T5" fmla="*/ 0 h 6"/>
                  <a:gd name="T6" fmla="*/ 3 w 35"/>
                  <a:gd name="T7" fmla="*/ 0 h 6"/>
                  <a:gd name="T8" fmla="*/ 0 w 35"/>
                  <a:gd name="T9" fmla="*/ 2 h 6"/>
                  <a:gd name="T10" fmla="*/ 0 w 35"/>
                  <a:gd name="T11" fmla="*/ 6 h 6"/>
                  <a:gd name="T12" fmla="*/ 35 w 3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5" h="6">
                    <a:moveTo>
                      <a:pt x="35" y="6"/>
                    </a:moveTo>
                    <a:cubicBezTo>
                      <a:pt x="35" y="2"/>
                      <a:pt x="35" y="2"/>
                      <a:pt x="35" y="2"/>
                    </a:cubicBezTo>
                    <a:cubicBezTo>
                      <a:pt x="35" y="1"/>
                      <a:pt x="33" y="0"/>
                      <a:pt x="32" y="0"/>
                    </a:cubicBezTo>
                    <a:cubicBezTo>
                      <a:pt x="3" y="0"/>
                      <a:pt x="3" y="0"/>
                      <a:pt x="3" y="0"/>
                    </a:cubicBezTo>
                    <a:cubicBezTo>
                      <a:pt x="1" y="0"/>
                      <a:pt x="0" y="1"/>
                      <a:pt x="0" y="2"/>
                    </a:cubicBezTo>
                    <a:cubicBezTo>
                      <a:pt x="0" y="6"/>
                      <a:pt x="0" y="6"/>
                      <a:pt x="0" y="6"/>
                    </a:cubicBezTo>
                    <a:lnTo>
                      <a:pt x="35" y="6"/>
                    </a:ln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695">
                <a:extLst>
                  <a:ext uri="{FF2B5EF4-FFF2-40B4-BE49-F238E27FC236}">
                    <a16:creationId xmlns:a16="http://schemas.microsoft.com/office/drawing/2014/main" id="{C89CFDC9-1EC5-479C-A6BE-E874A178EFA3}"/>
                  </a:ext>
                </a:extLst>
              </p:cNvPr>
              <p:cNvSpPr>
                <a:spLocks/>
              </p:cNvSpPr>
              <p:nvPr/>
            </p:nvSpPr>
            <p:spPr bwMode="auto">
              <a:xfrm>
                <a:off x="3480594" y="3965575"/>
                <a:ext cx="255588" cy="7938"/>
              </a:xfrm>
              <a:custGeom>
                <a:avLst/>
                <a:gdLst>
                  <a:gd name="T0" fmla="*/ 33 w 33"/>
                  <a:gd name="T1" fmla="*/ 1 h 1"/>
                  <a:gd name="T2" fmla="*/ 31 w 33"/>
                  <a:gd name="T3" fmla="*/ 0 h 1"/>
                  <a:gd name="T4" fmla="*/ 2 w 33"/>
                  <a:gd name="T5" fmla="*/ 0 h 1"/>
                  <a:gd name="T6" fmla="*/ 0 w 33"/>
                  <a:gd name="T7" fmla="*/ 1 h 1"/>
                  <a:gd name="T8" fmla="*/ 33 w 33"/>
                  <a:gd name="T9" fmla="*/ 1 h 1"/>
                </a:gdLst>
                <a:ahLst/>
                <a:cxnLst>
                  <a:cxn ang="0">
                    <a:pos x="T0" y="T1"/>
                  </a:cxn>
                  <a:cxn ang="0">
                    <a:pos x="T2" y="T3"/>
                  </a:cxn>
                  <a:cxn ang="0">
                    <a:pos x="T4" y="T5"/>
                  </a:cxn>
                  <a:cxn ang="0">
                    <a:pos x="T6" y="T7"/>
                  </a:cxn>
                  <a:cxn ang="0">
                    <a:pos x="T8" y="T9"/>
                  </a:cxn>
                </a:cxnLst>
                <a:rect l="0" t="0" r="r" b="b"/>
                <a:pathLst>
                  <a:path w="33" h="1">
                    <a:moveTo>
                      <a:pt x="33" y="1"/>
                    </a:moveTo>
                    <a:cubicBezTo>
                      <a:pt x="33" y="0"/>
                      <a:pt x="32" y="0"/>
                      <a:pt x="31" y="0"/>
                    </a:cubicBezTo>
                    <a:cubicBezTo>
                      <a:pt x="2" y="0"/>
                      <a:pt x="2" y="0"/>
                      <a:pt x="2" y="0"/>
                    </a:cubicBezTo>
                    <a:cubicBezTo>
                      <a:pt x="1" y="0"/>
                      <a:pt x="0" y="0"/>
                      <a:pt x="0" y="1"/>
                    </a:cubicBezTo>
                    <a:lnTo>
                      <a:pt x="33" y="1"/>
                    </a:lnTo>
                    <a:close/>
                  </a:path>
                </a:pathLst>
              </a:custGeom>
              <a:solidFill>
                <a:srgbClr val="3D56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96">
                <a:extLst>
                  <a:ext uri="{FF2B5EF4-FFF2-40B4-BE49-F238E27FC236}">
                    <a16:creationId xmlns:a16="http://schemas.microsoft.com/office/drawing/2014/main" id="{8EA7A982-EED8-44F2-97DB-0B0E4BC14172}"/>
                  </a:ext>
                </a:extLst>
              </p:cNvPr>
              <p:cNvSpPr>
                <a:spLocks/>
              </p:cNvSpPr>
              <p:nvPr/>
            </p:nvSpPr>
            <p:spPr bwMode="auto">
              <a:xfrm>
                <a:off x="3580606" y="3802062"/>
                <a:ext cx="69850" cy="61913"/>
              </a:xfrm>
              <a:custGeom>
                <a:avLst/>
                <a:gdLst>
                  <a:gd name="T0" fmla="*/ 44 w 44"/>
                  <a:gd name="T1" fmla="*/ 39 h 39"/>
                  <a:gd name="T2" fmla="*/ 44 w 44"/>
                  <a:gd name="T3" fmla="*/ 39 h 39"/>
                  <a:gd name="T4" fmla="*/ 0 w 44"/>
                  <a:gd name="T5" fmla="*/ 0 h 39"/>
                  <a:gd name="T6" fmla="*/ 5 w 44"/>
                  <a:gd name="T7" fmla="*/ 0 h 39"/>
                  <a:gd name="T8" fmla="*/ 44 w 44"/>
                  <a:gd name="T9" fmla="*/ 39 h 39"/>
                </a:gdLst>
                <a:ahLst/>
                <a:cxnLst>
                  <a:cxn ang="0">
                    <a:pos x="T0" y="T1"/>
                  </a:cxn>
                  <a:cxn ang="0">
                    <a:pos x="T2" y="T3"/>
                  </a:cxn>
                  <a:cxn ang="0">
                    <a:pos x="T4" y="T5"/>
                  </a:cxn>
                  <a:cxn ang="0">
                    <a:pos x="T6" y="T7"/>
                  </a:cxn>
                  <a:cxn ang="0">
                    <a:pos x="T8" y="T9"/>
                  </a:cxn>
                </a:cxnLst>
                <a:rect l="0" t="0" r="r" b="b"/>
                <a:pathLst>
                  <a:path w="44" h="39">
                    <a:moveTo>
                      <a:pt x="44" y="39"/>
                    </a:moveTo>
                    <a:lnTo>
                      <a:pt x="44" y="39"/>
                    </a:lnTo>
                    <a:lnTo>
                      <a:pt x="0" y="0"/>
                    </a:lnTo>
                    <a:lnTo>
                      <a:pt x="5" y="0"/>
                    </a:lnTo>
                    <a:lnTo>
                      <a:pt x="44" y="39"/>
                    </a:ln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697">
                <a:extLst>
                  <a:ext uri="{FF2B5EF4-FFF2-40B4-BE49-F238E27FC236}">
                    <a16:creationId xmlns:a16="http://schemas.microsoft.com/office/drawing/2014/main" id="{A581E27F-6E75-461D-9835-0AF3BCFA9462}"/>
                  </a:ext>
                </a:extLst>
              </p:cNvPr>
              <p:cNvSpPr>
                <a:spLocks/>
              </p:cNvSpPr>
              <p:nvPr/>
            </p:nvSpPr>
            <p:spPr bwMode="auto">
              <a:xfrm>
                <a:off x="3658394" y="3724275"/>
                <a:ext cx="69850" cy="69850"/>
              </a:xfrm>
              <a:custGeom>
                <a:avLst/>
                <a:gdLst>
                  <a:gd name="T0" fmla="*/ 44 w 44"/>
                  <a:gd name="T1" fmla="*/ 39 h 44"/>
                  <a:gd name="T2" fmla="*/ 39 w 44"/>
                  <a:gd name="T3" fmla="*/ 44 h 44"/>
                  <a:gd name="T4" fmla="*/ 0 w 44"/>
                  <a:gd name="T5" fmla="*/ 0 h 44"/>
                  <a:gd name="T6" fmla="*/ 5 w 44"/>
                  <a:gd name="T7" fmla="*/ 0 h 44"/>
                  <a:gd name="T8" fmla="*/ 44 w 44"/>
                  <a:gd name="T9" fmla="*/ 39 h 44"/>
                </a:gdLst>
                <a:ahLst/>
                <a:cxnLst>
                  <a:cxn ang="0">
                    <a:pos x="T0" y="T1"/>
                  </a:cxn>
                  <a:cxn ang="0">
                    <a:pos x="T2" y="T3"/>
                  </a:cxn>
                  <a:cxn ang="0">
                    <a:pos x="T4" y="T5"/>
                  </a:cxn>
                  <a:cxn ang="0">
                    <a:pos x="T6" y="T7"/>
                  </a:cxn>
                  <a:cxn ang="0">
                    <a:pos x="T8" y="T9"/>
                  </a:cxn>
                </a:cxnLst>
                <a:rect l="0" t="0" r="r" b="b"/>
                <a:pathLst>
                  <a:path w="44" h="44">
                    <a:moveTo>
                      <a:pt x="44" y="39"/>
                    </a:moveTo>
                    <a:lnTo>
                      <a:pt x="39" y="44"/>
                    </a:lnTo>
                    <a:lnTo>
                      <a:pt x="0" y="0"/>
                    </a:lnTo>
                    <a:lnTo>
                      <a:pt x="5" y="0"/>
                    </a:lnTo>
                    <a:lnTo>
                      <a:pt x="44" y="39"/>
                    </a:ln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 name="矩形 3">
              <a:extLst>
                <a:ext uri="{FF2B5EF4-FFF2-40B4-BE49-F238E27FC236}">
                  <a16:creationId xmlns:a16="http://schemas.microsoft.com/office/drawing/2014/main" id="{D5971BF3-AAA2-4FA3-A4E5-F81FEE81346B}"/>
                </a:ext>
              </a:extLst>
            </p:cNvPr>
            <p:cNvSpPr/>
            <p:nvPr/>
          </p:nvSpPr>
          <p:spPr>
            <a:xfrm>
              <a:off x="2468303" y="1808672"/>
              <a:ext cx="8925347" cy="1244632"/>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zh-CN" altLang="en-US" sz="3200" b="1" dirty="0">
                  <a:solidFill>
                    <a:schemeClr val="tx1"/>
                  </a:solidFill>
                  <a:latin typeface="微软雅黑" panose="020B0503020204020204" pitchFamily="34" charset="-122"/>
                  <a:ea typeface="微软雅黑" panose="020B0503020204020204" pitchFamily="34" charset="-122"/>
                </a:rPr>
                <a:t>教学重点：</a:t>
              </a:r>
              <a:r>
                <a:rPr lang="zh-CN" altLang="en-US" sz="3200" b="1" dirty="0">
                  <a:solidFill>
                    <a:srgbClr val="FF0000"/>
                  </a:solidFill>
                </a:rPr>
                <a:t>动力电池的发展历史和发展趋势</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17CC9F88-3B4C-4EBF-A067-DB2A3105923F}"/>
                </a:ext>
              </a:extLst>
            </p:cNvPr>
            <p:cNvGrpSpPr/>
            <p:nvPr/>
          </p:nvGrpSpPr>
          <p:grpSpPr>
            <a:xfrm>
              <a:off x="975709" y="4051216"/>
              <a:ext cx="10417430" cy="1279867"/>
              <a:chOff x="975709" y="4248435"/>
              <a:chExt cx="10417430" cy="1279867"/>
            </a:xfrm>
          </p:grpSpPr>
          <p:grpSp>
            <p:nvGrpSpPr>
              <p:cNvPr id="6" name="组合 5">
                <a:extLst>
                  <a:ext uri="{FF2B5EF4-FFF2-40B4-BE49-F238E27FC236}">
                    <a16:creationId xmlns:a16="http://schemas.microsoft.com/office/drawing/2014/main" id="{E763C235-85AE-4D4B-A7A3-AF2131D947F9}"/>
                  </a:ext>
                </a:extLst>
              </p:cNvPr>
              <p:cNvGrpSpPr>
                <a:grpSpLocks noChangeAspect="1"/>
              </p:cNvGrpSpPr>
              <p:nvPr/>
            </p:nvGrpSpPr>
            <p:grpSpPr>
              <a:xfrm>
                <a:off x="975709" y="4345814"/>
                <a:ext cx="1152000" cy="1152000"/>
                <a:chOff x="11454606" y="5208588"/>
                <a:chExt cx="646112" cy="644525"/>
              </a:xfrm>
            </p:grpSpPr>
            <p:sp>
              <p:nvSpPr>
                <p:cNvPr id="8" name="Oval 259">
                  <a:extLst>
                    <a:ext uri="{FF2B5EF4-FFF2-40B4-BE49-F238E27FC236}">
                      <a16:creationId xmlns:a16="http://schemas.microsoft.com/office/drawing/2014/main" id="{C81820DD-37C8-47F4-B823-0F6FEFBEF5B8}"/>
                    </a:ext>
                  </a:extLst>
                </p:cNvPr>
                <p:cNvSpPr>
                  <a:spLocks noChangeArrowheads="1"/>
                </p:cNvSpPr>
                <p:nvPr/>
              </p:nvSpPr>
              <p:spPr bwMode="auto">
                <a:xfrm>
                  <a:off x="11454606" y="5208588"/>
                  <a:ext cx="646112" cy="644525"/>
                </a:xfrm>
                <a:prstGeom prst="ellipse">
                  <a:avLst/>
                </a:prstGeom>
                <a:solidFill>
                  <a:srgbClr val="3B7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60">
                  <a:extLst>
                    <a:ext uri="{FF2B5EF4-FFF2-40B4-BE49-F238E27FC236}">
                      <a16:creationId xmlns:a16="http://schemas.microsoft.com/office/drawing/2014/main" id="{BF78FE7E-E205-4CAC-BCF4-0EFE1AEDF118}"/>
                    </a:ext>
                  </a:extLst>
                </p:cNvPr>
                <p:cNvSpPr>
                  <a:spLocks noEditPoints="1"/>
                </p:cNvSpPr>
                <p:nvPr/>
              </p:nvSpPr>
              <p:spPr bwMode="auto">
                <a:xfrm>
                  <a:off x="11757818" y="5208588"/>
                  <a:ext cx="342900" cy="333375"/>
                </a:xfrm>
                <a:custGeom>
                  <a:avLst/>
                  <a:gdLst>
                    <a:gd name="T0" fmla="*/ 5 w 44"/>
                    <a:gd name="T1" fmla="*/ 0 h 43"/>
                    <a:gd name="T2" fmla="*/ 0 w 44"/>
                    <a:gd name="T3" fmla="*/ 0 h 43"/>
                    <a:gd name="T4" fmla="*/ 3 w 44"/>
                    <a:gd name="T5" fmla="*/ 0 h 43"/>
                    <a:gd name="T6" fmla="*/ 5 w 44"/>
                    <a:gd name="T7" fmla="*/ 0 h 43"/>
                    <a:gd name="T8" fmla="*/ 44 w 44"/>
                    <a:gd name="T9" fmla="*/ 43 h 43"/>
                    <a:gd name="T10" fmla="*/ 44 w 44"/>
                    <a:gd name="T11" fmla="*/ 41 h 43"/>
                    <a:gd name="T12" fmla="*/ 44 w 44"/>
                    <a:gd name="T13" fmla="*/ 42 h 43"/>
                    <a:gd name="T14" fmla="*/ 44 w 44"/>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3">
                      <a:moveTo>
                        <a:pt x="5" y="0"/>
                      </a:moveTo>
                      <a:cubicBezTo>
                        <a:pt x="0" y="0"/>
                        <a:pt x="0" y="0"/>
                        <a:pt x="0" y="0"/>
                      </a:cubicBezTo>
                      <a:cubicBezTo>
                        <a:pt x="1" y="0"/>
                        <a:pt x="2" y="0"/>
                        <a:pt x="3" y="0"/>
                      </a:cubicBezTo>
                      <a:cubicBezTo>
                        <a:pt x="4" y="0"/>
                        <a:pt x="5" y="0"/>
                        <a:pt x="5" y="0"/>
                      </a:cubicBezTo>
                      <a:close/>
                      <a:moveTo>
                        <a:pt x="44" y="43"/>
                      </a:moveTo>
                      <a:cubicBezTo>
                        <a:pt x="44" y="41"/>
                        <a:pt x="44" y="41"/>
                        <a:pt x="44" y="41"/>
                      </a:cubicBezTo>
                      <a:cubicBezTo>
                        <a:pt x="44" y="41"/>
                        <a:pt x="44" y="41"/>
                        <a:pt x="44" y="42"/>
                      </a:cubicBezTo>
                      <a:cubicBezTo>
                        <a:pt x="44" y="42"/>
                        <a:pt x="44" y="43"/>
                        <a:pt x="44" y="43"/>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72">
                  <a:extLst>
                    <a:ext uri="{FF2B5EF4-FFF2-40B4-BE49-F238E27FC236}">
                      <a16:creationId xmlns:a16="http://schemas.microsoft.com/office/drawing/2014/main" id="{4C5ED184-2F84-43FE-8636-4B1A71E4D46B}"/>
                    </a:ext>
                  </a:extLst>
                </p:cNvPr>
                <p:cNvSpPr>
                  <a:spLocks/>
                </p:cNvSpPr>
                <p:nvPr/>
              </p:nvSpPr>
              <p:spPr bwMode="auto">
                <a:xfrm>
                  <a:off x="11672093" y="5402262"/>
                  <a:ext cx="404813" cy="442913"/>
                </a:xfrm>
                <a:custGeom>
                  <a:avLst/>
                  <a:gdLst>
                    <a:gd name="T0" fmla="*/ 1 w 52"/>
                    <a:gd name="T1" fmla="*/ 33 h 57"/>
                    <a:gd name="T2" fmla="*/ 0 w 52"/>
                    <a:gd name="T3" fmla="*/ 33 h 57"/>
                    <a:gd name="T4" fmla="*/ 0 w 52"/>
                    <a:gd name="T5" fmla="*/ 32 h 57"/>
                    <a:gd name="T6" fmla="*/ 0 w 52"/>
                    <a:gd name="T7" fmla="*/ 32 h 57"/>
                    <a:gd name="T8" fmla="*/ 0 w 52"/>
                    <a:gd name="T9" fmla="*/ 31 h 57"/>
                    <a:gd name="T10" fmla="*/ 0 w 52"/>
                    <a:gd name="T11" fmla="*/ 18 h 57"/>
                    <a:gd name="T12" fmla="*/ 0 w 52"/>
                    <a:gd name="T13" fmla="*/ 17 h 57"/>
                    <a:gd name="T14" fmla="*/ 0 w 52"/>
                    <a:gd name="T15" fmla="*/ 17 h 57"/>
                    <a:gd name="T16" fmla="*/ 0 w 52"/>
                    <a:gd name="T17" fmla="*/ 16 h 57"/>
                    <a:gd name="T18" fmla="*/ 1 w 52"/>
                    <a:gd name="T19" fmla="*/ 16 h 57"/>
                    <a:gd name="T20" fmla="*/ 1 w 52"/>
                    <a:gd name="T21" fmla="*/ 13 h 57"/>
                    <a:gd name="T22" fmla="*/ 1 w 52"/>
                    <a:gd name="T23" fmla="*/ 12 h 57"/>
                    <a:gd name="T24" fmla="*/ 1 w 52"/>
                    <a:gd name="T25" fmla="*/ 12 h 57"/>
                    <a:gd name="T26" fmla="*/ 1 w 52"/>
                    <a:gd name="T27" fmla="*/ 11 h 57"/>
                    <a:gd name="T28" fmla="*/ 1 w 52"/>
                    <a:gd name="T29" fmla="*/ 10 h 57"/>
                    <a:gd name="T30" fmla="*/ 2 w 52"/>
                    <a:gd name="T31" fmla="*/ 10 h 57"/>
                    <a:gd name="T32" fmla="*/ 2 w 52"/>
                    <a:gd name="T33" fmla="*/ 9 h 57"/>
                    <a:gd name="T34" fmla="*/ 2 w 52"/>
                    <a:gd name="T35" fmla="*/ 9 h 57"/>
                    <a:gd name="T36" fmla="*/ 2 w 52"/>
                    <a:gd name="T37" fmla="*/ 8 h 57"/>
                    <a:gd name="T38" fmla="*/ 2 w 52"/>
                    <a:gd name="T39" fmla="*/ 7 h 57"/>
                    <a:gd name="T40" fmla="*/ 3 w 52"/>
                    <a:gd name="T41" fmla="*/ 7 h 57"/>
                    <a:gd name="T42" fmla="*/ 3 w 52"/>
                    <a:gd name="T43" fmla="*/ 6 h 57"/>
                    <a:gd name="T44" fmla="*/ 3 w 52"/>
                    <a:gd name="T45" fmla="*/ 6 h 57"/>
                    <a:gd name="T46" fmla="*/ 4 w 52"/>
                    <a:gd name="T47" fmla="*/ 5 h 57"/>
                    <a:gd name="T48" fmla="*/ 4 w 52"/>
                    <a:gd name="T49" fmla="*/ 5 h 57"/>
                    <a:gd name="T50" fmla="*/ 4 w 52"/>
                    <a:gd name="T51" fmla="*/ 4 h 57"/>
                    <a:gd name="T52" fmla="*/ 5 w 52"/>
                    <a:gd name="T53" fmla="*/ 4 h 57"/>
                    <a:gd name="T54" fmla="*/ 5 w 52"/>
                    <a:gd name="T55" fmla="*/ 4 h 57"/>
                    <a:gd name="T56" fmla="*/ 6 w 52"/>
                    <a:gd name="T57" fmla="*/ 3 h 57"/>
                    <a:gd name="T58" fmla="*/ 6 w 52"/>
                    <a:gd name="T59" fmla="*/ 3 h 57"/>
                    <a:gd name="T60" fmla="*/ 7 w 52"/>
                    <a:gd name="T61" fmla="*/ 2 h 57"/>
                    <a:gd name="T62" fmla="*/ 7 w 52"/>
                    <a:gd name="T63" fmla="*/ 2 h 57"/>
                    <a:gd name="T64" fmla="*/ 8 w 52"/>
                    <a:gd name="T65" fmla="*/ 2 h 57"/>
                    <a:gd name="T66" fmla="*/ 8 w 52"/>
                    <a:gd name="T67" fmla="*/ 2 h 57"/>
                    <a:gd name="T68" fmla="*/ 9 w 52"/>
                    <a:gd name="T69" fmla="*/ 1 h 57"/>
                    <a:gd name="T70" fmla="*/ 9 w 52"/>
                    <a:gd name="T71" fmla="*/ 1 h 57"/>
                    <a:gd name="T72" fmla="*/ 10 w 52"/>
                    <a:gd name="T73" fmla="*/ 1 h 57"/>
                    <a:gd name="T74" fmla="*/ 10 w 52"/>
                    <a:gd name="T75" fmla="*/ 1 h 57"/>
                    <a:gd name="T76" fmla="*/ 11 w 52"/>
                    <a:gd name="T77" fmla="*/ 1 h 57"/>
                    <a:gd name="T78" fmla="*/ 11 w 52"/>
                    <a:gd name="T79" fmla="*/ 0 h 57"/>
                    <a:gd name="T80" fmla="*/ 12 w 52"/>
                    <a:gd name="T81" fmla="*/ 0 h 57"/>
                    <a:gd name="T82" fmla="*/ 13 w 52"/>
                    <a:gd name="T83" fmla="*/ 0 h 57"/>
                    <a:gd name="T84" fmla="*/ 13 w 52"/>
                    <a:gd name="T85" fmla="*/ 0 h 57"/>
                    <a:gd name="T86" fmla="*/ 14 w 52"/>
                    <a:gd name="T87" fmla="*/ 0 h 57"/>
                    <a:gd name="T88" fmla="*/ 15 w 52"/>
                    <a:gd name="T89" fmla="*/ 0 h 57"/>
                    <a:gd name="T90" fmla="*/ 15 w 52"/>
                    <a:gd name="T91" fmla="*/ 0 h 57"/>
                    <a:gd name="T92" fmla="*/ 16 w 52"/>
                    <a:gd name="T93" fmla="*/ 0 h 57"/>
                    <a:gd name="T94" fmla="*/ 17 w 52"/>
                    <a:gd name="T95" fmla="*/ 1 h 57"/>
                    <a:gd name="T96" fmla="*/ 17 w 52"/>
                    <a:gd name="T97" fmla="*/ 1 h 57"/>
                    <a:gd name="T98" fmla="*/ 18 w 52"/>
                    <a:gd name="T99" fmla="*/ 1 h 57"/>
                    <a:gd name="T100" fmla="*/ 18 w 52"/>
                    <a:gd name="T101" fmla="*/ 1 h 57"/>
                    <a:gd name="T102" fmla="*/ 19 w 52"/>
                    <a:gd name="T103" fmla="*/ 1 h 57"/>
                    <a:gd name="T104" fmla="*/ 19 w 52"/>
                    <a:gd name="T105" fmla="*/ 2 h 57"/>
                    <a:gd name="T106" fmla="*/ 20 w 52"/>
                    <a:gd name="T107" fmla="*/ 2 h 57"/>
                    <a:gd name="T108" fmla="*/ 20 w 52"/>
                    <a:gd name="T109" fmla="*/ 2 h 57"/>
                    <a:gd name="T110" fmla="*/ 21 w 52"/>
                    <a:gd name="T111" fmla="*/ 2 h 57"/>
                    <a:gd name="T112" fmla="*/ 21 w 52"/>
                    <a:gd name="T113" fmla="*/ 2 h 57"/>
                    <a:gd name="T114" fmla="*/ 21 w 52"/>
                    <a:gd name="T115" fmla="*/ 3 h 57"/>
                    <a:gd name="T116" fmla="*/ 21 w 52"/>
                    <a:gd name="T117" fmla="*/ 3 h 57"/>
                    <a:gd name="T118" fmla="*/ 22 w 52"/>
                    <a:gd name="T119" fmla="*/ 3 h 57"/>
                    <a:gd name="T120" fmla="*/ 22 w 52"/>
                    <a:gd name="T121" fmla="*/ 4 h 57"/>
                    <a:gd name="T122" fmla="*/ 23 w 52"/>
                    <a:gd name="T123" fmla="*/ 4 h 57"/>
                    <a:gd name="T124" fmla="*/ 25 w 52"/>
                    <a:gd name="T1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57">
                      <a:moveTo>
                        <a:pt x="25" y="57"/>
                      </a:moveTo>
                      <a:cubicBezTo>
                        <a:pt x="1" y="33"/>
                        <a:pt x="1" y="33"/>
                        <a:pt x="1" y="33"/>
                      </a:cubicBezTo>
                      <a:cubicBezTo>
                        <a:pt x="1" y="33"/>
                        <a:pt x="1" y="33"/>
                        <a:pt x="1" y="33"/>
                      </a:cubicBezTo>
                      <a:cubicBezTo>
                        <a:pt x="1" y="33"/>
                        <a:pt x="1" y="33"/>
                        <a:pt x="0" y="33"/>
                      </a:cubicBezTo>
                      <a:cubicBezTo>
                        <a:pt x="0" y="33"/>
                        <a:pt x="0" y="33"/>
                        <a:pt x="0" y="32"/>
                      </a:cubicBezTo>
                      <a:cubicBezTo>
                        <a:pt x="0" y="32"/>
                        <a:pt x="0" y="32"/>
                        <a:pt x="0" y="32"/>
                      </a:cubicBezTo>
                      <a:cubicBezTo>
                        <a:pt x="0" y="32"/>
                        <a:pt x="0" y="32"/>
                        <a:pt x="0" y="32"/>
                      </a:cubicBezTo>
                      <a:cubicBezTo>
                        <a:pt x="0" y="32"/>
                        <a:pt x="0" y="32"/>
                        <a:pt x="0" y="32"/>
                      </a:cubicBezTo>
                      <a:cubicBezTo>
                        <a:pt x="0" y="32"/>
                        <a:pt x="0" y="32"/>
                        <a:pt x="0" y="31"/>
                      </a:cubicBezTo>
                      <a:cubicBezTo>
                        <a:pt x="0" y="31"/>
                        <a:pt x="0" y="31"/>
                        <a:pt x="0" y="31"/>
                      </a:cubicBezTo>
                      <a:cubicBezTo>
                        <a:pt x="0" y="31"/>
                        <a:pt x="0" y="31"/>
                        <a:pt x="0" y="31"/>
                      </a:cubicBezTo>
                      <a:cubicBezTo>
                        <a:pt x="0" y="18"/>
                        <a:pt x="0" y="18"/>
                        <a:pt x="0" y="18"/>
                      </a:cubicBezTo>
                      <a:cubicBezTo>
                        <a:pt x="0" y="18"/>
                        <a:pt x="0" y="18"/>
                        <a:pt x="0" y="18"/>
                      </a:cubicBezTo>
                      <a:cubicBezTo>
                        <a:pt x="0" y="18"/>
                        <a:pt x="0" y="17"/>
                        <a:pt x="0" y="17"/>
                      </a:cubicBezTo>
                      <a:cubicBezTo>
                        <a:pt x="0" y="17"/>
                        <a:pt x="0" y="17"/>
                        <a:pt x="0" y="17"/>
                      </a:cubicBezTo>
                      <a:cubicBezTo>
                        <a:pt x="0" y="17"/>
                        <a:pt x="0" y="17"/>
                        <a:pt x="0" y="17"/>
                      </a:cubicBezTo>
                      <a:cubicBezTo>
                        <a:pt x="0" y="17"/>
                        <a:pt x="0" y="17"/>
                        <a:pt x="0" y="17"/>
                      </a:cubicBezTo>
                      <a:cubicBezTo>
                        <a:pt x="0" y="17"/>
                        <a:pt x="0" y="16"/>
                        <a:pt x="0" y="16"/>
                      </a:cubicBezTo>
                      <a:cubicBezTo>
                        <a:pt x="0" y="16"/>
                        <a:pt x="1" y="16"/>
                        <a:pt x="1" y="16"/>
                      </a:cubicBezTo>
                      <a:cubicBezTo>
                        <a:pt x="1" y="16"/>
                        <a:pt x="1" y="16"/>
                        <a:pt x="1" y="16"/>
                      </a:cubicBezTo>
                      <a:cubicBezTo>
                        <a:pt x="1" y="16"/>
                        <a:pt x="1" y="16"/>
                        <a:pt x="1" y="16"/>
                      </a:cubicBezTo>
                      <a:cubicBezTo>
                        <a:pt x="1" y="13"/>
                        <a:pt x="1" y="13"/>
                        <a:pt x="1" y="13"/>
                      </a:cubicBezTo>
                      <a:cubicBezTo>
                        <a:pt x="1" y="13"/>
                        <a:pt x="1" y="13"/>
                        <a:pt x="1" y="13"/>
                      </a:cubicBezTo>
                      <a:cubicBezTo>
                        <a:pt x="1" y="12"/>
                        <a:pt x="1" y="12"/>
                        <a:pt x="1" y="12"/>
                      </a:cubicBezTo>
                      <a:cubicBezTo>
                        <a:pt x="1" y="12"/>
                        <a:pt x="1" y="12"/>
                        <a:pt x="1" y="12"/>
                      </a:cubicBezTo>
                      <a:cubicBezTo>
                        <a:pt x="1" y="12"/>
                        <a:pt x="1" y="12"/>
                        <a:pt x="1" y="12"/>
                      </a:cubicBezTo>
                      <a:cubicBezTo>
                        <a:pt x="1"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2" y="10"/>
                        <a:pt x="2" y="10"/>
                      </a:cubicBezTo>
                      <a:cubicBezTo>
                        <a:pt x="2" y="10"/>
                        <a:pt x="2" y="10"/>
                        <a:pt x="2" y="9"/>
                      </a:cubicBezTo>
                      <a:cubicBezTo>
                        <a:pt x="2" y="9"/>
                        <a:pt x="2" y="9"/>
                        <a:pt x="2" y="9"/>
                      </a:cubicBezTo>
                      <a:cubicBezTo>
                        <a:pt x="2" y="9"/>
                        <a:pt x="2" y="9"/>
                        <a:pt x="2" y="9"/>
                      </a:cubicBezTo>
                      <a:cubicBezTo>
                        <a:pt x="2" y="9"/>
                        <a:pt x="2" y="9"/>
                        <a:pt x="2" y="9"/>
                      </a:cubicBezTo>
                      <a:cubicBezTo>
                        <a:pt x="2" y="8"/>
                        <a:pt x="2" y="8"/>
                        <a:pt x="2" y="8"/>
                      </a:cubicBezTo>
                      <a:cubicBezTo>
                        <a:pt x="2" y="8"/>
                        <a:pt x="2" y="8"/>
                        <a:pt x="2" y="8"/>
                      </a:cubicBezTo>
                      <a:cubicBezTo>
                        <a:pt x="2" y="8"/>
                        <a:pt x="2" y="8"/>
                        <a:pt x="2" y="8"/>
                      </a:cubicBezTo>
                      <a:cubicBezTo>
                        <a:pt x="2" y="8"/>
                        <a:pt x="2" y="7"/>
                        <a:pt x="2" y="7"/>
                      </a:cubicBezTo>
                      <a:cubicBezTo>
                        <a:pt x="2" y="7"/>
                        <a:pt x="2" y="7"/>
                        <a:pt x="3" y="7"/>
                      </a:cubicBezTo>
                      <a:cubicBezTo>
                        <a:pt x="3" y="7"/>
                        <a:pt x="3" y="7"/>
                        <a:pt x="3" y="7"/>
                      </a:cubicBezTo>
                      <a:cubicBezTo>
                        <a:pt x="3" y="7"/>
                        <a:pt x="3" y="7"/>
                        <a:pt x="3" y="7"/>
                      </a:cubicBezTo>
                      <a:cubicBezTo>
                        <a:pt x="3" y="7"/>
                        <a:pt x="3" y="6"/>
                        <a:pt x="3" y="6"/>
                      </a:cubicBezTo>
                      <a:cubicBezTo>
                        <a:pt x="3" y="6"/>
                        <a:pt x="3" y="6"/>
                        <a:pt x="3" y="6"/>
                      </a:cubicBezTo>
                      <a:cubicBezTo>
                        <a:pt x="3" y="6"/>
                        <a:pt x="3" y="6"/>
                        <a:pt x="3" y="6"/>
                      </a:cubicBezTo>
                      <a:cubicBezTo>
                        <a:pt x="3" y="6"/>
                        <a:pt x="3" y="6"/>
                        <a:pt x="3" y="6"/>
                      </a:cubicBezTo>
                      <a:cubicBezTo>
                        <a:pt x="4" y="5"/>
                        <a:pt x="4" y="5"/>
                        <a:pt x="4" y="5"/>
                      </a:cubicBezTo>
                      <a:cubicBezTo>
                        <a:pt x="4" y="5"/>
                        <a:pt x="4" y="5"/>
                        <a:pt x="4" y="5"/>
                      </a:cubicBezTo>
                      <a:cubicBezTo>
                        <a:pt x="4" y="5"/>
                        <a:pt x="4" y="5"/>
                        <a:pt x="4" y="5"/>
                      </a:cubicBezTo>
                      <a:cubicBezTo>
                        <a:pt x="4" y="5"/>
                        <a:pt x="4" y="5"/>
                        <a:pt x="4" y="5"/>
                      </a:cubicBezTo>
                      <a:cubicBezTo>
                        <a:pt x="4" y="5"/>
                        <a:pt x="4" y="4"/>
                        <a:pt x="4" y="4"/>
                      </a:cubicBezTo>
                      <a:cubicBezTo>
                        <a:pt x="4" y="4"/>
                        <a:pt x="5" y="4"/>
                        <a:pt x="5" y="4"/>
                      </a:cubicBezTo>
                      <a:cubicBezTo>
                        <a:pt x="5" y="4"/>
                        <a:pt x="5" y="4"/>
                        <a:pt x="5" y="4"/>
                      </a:cubicBezTo>
                      <a:cubicBezTo>
                        <a:pt x="5" y="4"/>
                        <a:pt x="5" y="4"/>
                        <a:pt x="5" y="4"/>
                      </a:cubicBezTo>
                      <a:cubicBezTo>
                        <a:pt x="5" y="4"/>
                        <a:pt x="5" y="4"/>
                        <a:pt x="5" y="4"/>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7" y="3"/>
                        <a:pt x="7" y="2"/>
                        <a:pt x="7" y="2"/>
                      </a:cubicBezTo>
                      <a:cubicBezTo>
                        <a:pt x="7" y="2"/>
                        <a:pt x="7" y="2"/>
                        <a:pt x="7" y="2"/>
                      </a:cubicBezTo>
                      <a:cubicBezTo>
                        <a:pt x="7" y="2"/>
                        <a:pt x="7" y="2"/>
                        <a:pt x="7" y="2"/>
                      </a:cubicBezTo>
                      <a:cubicBezTo>
                        <a:pt x="7" y="2"/>
                        <a:pt x="7" y="2"/>
                        <a:pt x="7" y="2"/>
                      </a:cubicBezTo>
                      <a:cubicBezTo>
                        <a:pt x="8" y="2"/>
                        <a:pt x="8" y="2"/>
                        <a:pt x="8" y="2"/>
                      </a:cubicBezTo>
                      <a:cubicBezTo>
                        <a:pt x="8" y="2"/>
                        <a:pt x="8" y="2"/>
                        <a:pt x="8" y="2"/>
                      </a:cubicBezTo>
                      <a:cubicBezTo>
                        <a:pt x="8" y="2"/>
                        <a:pt x="8" y="2"/>
                        <a:pt x="8" y="2"/>
                      </a:cubicBezTo>
                      <a:cubicBezTo>
                        <a:pt x="8" y="1"/>
                        <a:pt x="8" y="1"/>
                        <a:pt x="9" y="1"/>
                      </a:cubicBezTo>
                      <a:cubicBezTo>
                        <a:pt x="9" y="1"/>
                        <a:pt x="9" y="1"/>
                        <a:pt x="9" y="1"/>
                      </a:cubicBezTo>
                      <a:cubicBezTo>
                        <a:pt x="9" y="1"/>
                        <a:pt x="9" y="1"/>
                        <a:pt x="9" y="1"/>
                      </a:cubicBezTo>
                      <a:cubicBezTo>
                        <a:pt x="9" y="1"/>
                        <a:pt x="9" y="1"/>
                        <a:pt x="9" y="1"/>
                      </a:cubicBezTo>
                      <a:cubicBezTo>
                        <a:pt x="9" y="1"/>
                        <a:pt x="9" y="1"/>
                        <a:pt x="9" y="1"/>
                      </a:cubicBezTo>
                      <a:cubicBezTo>
                        <a:pt x="9" y="1"/>
                        <a:pt x="10" y="1"/>
                        <a:pt x="10" y="1"/>
                      </a:cubicBezTo>
                      <a:cubicBezTo>
                        <a:pt x="10" y="1"/>
                        <a:pt x="10" y="1"/>
                        <a:pt x="10" y="1"/>
                      </a:cubicBezTo>
                      <a:cubicBezTo>
                        <a:pt x="10" y="1"/>
                        <a:pt x="10" y="1"/>
                        <a:pt x="10" y="1"/>
                      </a:cubicBezTo>
                      <a:cubicBezTo>
                        <a:pt x="10" y="1"/>
                        <a:pt x="10" y="1"/>
                        <a:pt x="11" y="1"/>
                      </a:cubicBezTo>
                      <a:cubicBezTo>
                        <a:pt x="11" y="1"/>
                        <a:pt x="11" y="1"/>
                        <a:pt x="11" y="1"/>
                      </a:cubicBezTo>
                      <a:cubicBezTo>
                        <a:pt x="11" y="1"/>
                        <a:pt x="11" y="1"/>
                        <a:pt x="11" y="1"/>
                      </a:cubicBezTo>
                      <a:cubicBezTo>
                        <a:pt x="11" y="1"/>
                        <a:pt x="11" y="0"/>
                        <a:pt x="11"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5" y="0"/>
                        <a:pt x="15" y="0"/>
                      </a:cubicBezTo>
                      <a:cubicBezTo>
                        <a:pt x="15" y="0"/>
                        <a:pt x="15" y="0"/>
                        <a:pt x="15" y="0"/>
                      </a:cubicBezTo>
                      <a:cubicBezTo>
                        <a:pt x="15" y="0"/>
                        <a:pt x="15" y="0"/>
                        <a:pt x="15" y="0"/>
                      </a:cubicBezTo>
                      <a:cubicBezTo>
                        <a:pt x="15" y="0"/>
                        <a:pt x="16" y="0"/>
                        <a:pt x="16" y="0"/>
                      </a:cubicBezTo>
                      <a:cubicBezTo>
                        <a:pt x="16" y="0"/>
                        <a:pt x="16" y="0"/>
                        <a:pt x="16" y="0"/>
                      </a:cubicBezTo>
                      <a:cubicBezTo>
                        <a:pt x="16" y="0"/>
                        <a:pt x="16" y="1"/>
                        <a:pt x="16" y="1"/>
                      </a:cubicBezTo>
                      <a:cubicBezTo>
                        <a:pt x="16" y="1"/>
                        <a:pt x="16" y="1"/>
                        <a:pt x="17" y="1"/>
                      </a:cubicBezTo>
                      <a:cubicBezTo>
                        <a:pt x="17" y="1"/>
                        <a:pt x="17" y="1"/>
                        <a:pt x="17" y="1"/>
                      </a:cubicBezTo>
                      <a:cubicBezTo>
                        <a:pt x="17" y="1"/>
                        <a:pt x="17" y="1"/>
                        <a:pt x="17" y="1"/>
                      </a:cubicBezTo>
                      <a:cubicBezTo>
                        <a:pt x="17" y="1"/>
                        <a:pt x="17" y="1"/>
                        <a:pt x="17" y="1"/>
                      </a:cubicBezTo>
                      <a:cubicBezTo>
                        <a:pt x="18" y="1"/>
                        <a:pt x="18" y="1"/>
                        <a:pt x="18" y="1"/>
                      </a:cubicBezTo>
                      <a:cubicBezTo>
                        <a:pt x="18" y="1"/>
                        <a:pt x="18" y="1"/>
                        <a:pt x="18" y="1"/>
                      </a:cubicBezTo>
                      <a:cubicBezTo>
                        <a:pt x="18" y="1"/>
                        <a:pt x="18" y="1"/>
                        <a:pt x="18" y="1"/>
                      </a:cubicBezTo>
                      <a:cubicBezTo>
                        <a:pt x="18" y="1"/>
                        <a:pt x="18" y="1"/>
                        <a:pt x="19" y="1"/>
                      </a:cubicBezTo>
                      <a:cubicBezTo>
                        <a:pt x="19" y="1"/>
                        <a:pt x="19" y="1"/>
                        <a:pt x="19" y="1"/>
                      </a:cubicBezTo>
                      <a:cubicBezTo>
                        <a:pt x="19" y="1"/>
                        <a:pt x="19" y="1"/>
                        <a:pt x="19" y="1"/>
                      </a:cubicBezTo>
                      <a:cubicBezTo>
                        <a:pt x="19" y="1"/>
                        <a:pt x="19" y="1"/>
                        <a:pt x="19" y="2"/>
                      </a:cubicBezTo>
                      <a:cubicBezTo>
                        <a:pt x="19" y="2"/>
                        <a:pt x="19" y="2"/>
                        <a:pt x="19" y="2"/>
                      </a:cubicBezTo>
                      <a:cubicBezTo>
                        <a:pt x="20" y="2"/>
                        <a:pt x="20" y="2"/>
                        <a:pt x="20" y="2"/>
                      </a:cubicBezTo>
                      <a:cubicBezTo>
                        <a:pt x="20" y="2"/>
                        <a:pt x="20" y="2"/>
                        <a:pt x="20" y="2"/>
                      </a:cubicBezTo>
                      <a:cubicBezTo>
                        <a:pt x="20" y="2"/>
                        <a:pt x="20" y="2"/>
                        <a:pt x="20" y="2"/>
                      </a:cubicBezTo>
                      <a:cubicBezTo>
                        <a:pt x="20" y="2"/>
                        <a:pt x="20" y="2"/>
                        <a:pt x="20" y="2"/>
                      </a:cubicBezTo>
                      <a:cubicBezTo>
                        <a:pt x="21" y="2"/>
                        <a:pt x="21" y="2"/>
                        <a:pt x="21" y="2"/>
                      </a:cubicBezTo>
                      <a:cubicBezTo>
                        <a:pt x="21" y="2"/>
                        <a:pt x="21" y="2"/>
                        <a:pt x="21" y="2"/>
                      </a:cubicBezTo>
                      <a:cubicBezTo>
                        <a:pt x="21" y="2"/>
                        <a:pt x="21" y="2"/>
                        <a:pt x="21" y="2"/>
                      </a:cubicBezTo>
                      <a:cubicBezTo>
                        <a:pt x="21" y="2"/>
                        <a:pt x="21" y="2"/>
                        <a:pt x="21" y="2"/>
                      </a:cubicBezTo>
                      <a:cubicBezTo>
                        <a:pt x="21" y="2"/>
                        <a:pt x="21" y="3"/>
                        <a:pt x="21" y="3"/>
                      </a:cubicBezTo>
                      <a:cubicBezTo>
                        <a:pt x="21" y="3"/>
                        <a:pt x="21" y="3"/>
                        <a:pt x="21" y="3"/>
                      </a:cubicBezTo>
                      <a:cubicBezTo>
                        <a:pt x="21" y="3"/>
                        <a:pt x="21" y="3"/>
                        <a:pt x="21" y="3"/>
                      </a:cubicBezTo>
                      <a:cubicBezTo>
                        <a:pt x="22" y="3"/>
                        <a:pt x="22" y="3"/>
                        <a:pt x="22" y="3"/>
                      </a:cubicBezTo>
                      <a:cubicBezTo>
                        <a:pt x="22" y="3"/>
                        <a:pt x="22" y="3"/>
                        <a:pt x="22" y="3"/>
                      </a:cubicBezTo>
                      <a:cubicBezTo>
                        <a:pt x="22" y="3"/>
                        <a:pt x="22" y="3"/>
                        <a:pt x="22" y="4"/>
                      </a:cubicBezTo>
                      <a:cubicBezTo>
                        <a:pt x="22" y="4"/>
                        <a:pt x="22" y="4"/>
                        <a:pt x="22" y="4"/>
                      </a:cubicBezTo>
                      <a:cubicBezTo>
                        <a:pt x="22" y="4"/>
                        <a:pt x="23" y="4"/>
                        <a:pt x="23" y="4"/>
                      </a:cubicBezTo>
                      <a:cubicBezTo>
                        <a:pt x="23" y="4"/>
                        <a:pt x="23" y="4"/>
                        <a:pt x="23" y="4"/>
                      </a:cubicBezTo>
                      <a:cubicBezTo>
                        <a:pt x="52" y="33"/>
                        <a:pt x="52" y="33"/>
                        <a:pt x="52" y="33"/>
                      </a:cubicBezTo>
                      <a:cubicBezTo>
                        <a:pt x="47" y="45"/>
                        <a:pt x="37" y="53"/>
                        <a:pt x="25" y="5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271">
                  <a:extLst>
                    <a:ext uri="{FF2B5EF4-FFF2-40B4-BE49-F238E27FC236}">
                      <a16:creationId xmlns:a16="http://schemas.microsoft.com/office/drawing/2014/main" id="{BEFFBBAD-0CE3-458D-B255-481983310AAA}"/>
                    </a:ext>
                  </a:extLst>
                </p:cNvPr>
                <p:cNvSpPr>
                  <a:spLocks/>
                </p:cNvSpPr>
                <p:nvPr/>
              </p:nvSpPr>
              <p:spPr bwMode="auto">
                <a:xfrm>
                  <a:off x="11680031" y="5402263"/>
                  <a:ext cx="195263" cy="133350"/>
                </a:xfrm>
                <a:custGeom>
                  <a:avLst/>
                  <a:gdLst>
                    <a:gd name="T0" fmla="*/ 22 w 25"/>
                    <a:gd name="T1" fmla="*/ 16 h 17"/>
                    <a:gd name="T2" fmla="*/ 22 w 25"/>
                    <a:gd name="T3" fmla="*/ 13 h 17"/>
                    <a:gd name="T4" fmla="*/ 19 w 25"/>
                    <a:gd name="T5" fmla="*/ 7 h 17"/>
                    <a:gd name="T6" fmla="*/ 13 w 25"/>
                    <a:gd name="T7" fmla="*/ 4 h 17"/>
                    <a:gd name="T8" fmla="*/ 6 w 25"/>
                    <a:gd name="T9" fmla="*/ 7 h 17"/>
                    <a:gd name="T10" fmla="*/ 4 w 25"/>
                    <a:gd name="T11" fmla="*/ 13 h 17"/>
                    <a:gd name="T12" fmla="*/ 4 w 25"/>
                    <a:gd name="T13" fmla="*/ 16 h 17"/>
                    <a:gd name="T14" fmla="*/ 3 w 25"/>
                    <a:gd name="T15" fmla="*/ 17 h 17"/>
                    <a:gd name="T16" fmla="*/ 1 w 25"/>
                    <a:gd name="T17" fmla="*/ 17 h 17"/>
                    <a:gd name="T18" fmla="*/ 0 w 25"/>
                    <a:gd name="T19" fmla="*/ 16 h 17"/>
                    <a:gd name="T20" fmla="*/ 0 w 25"/>
                    <a:gd name="T21" fmla="*/ 13 h 17"/>
                    <a:gd name="T22" fmla="*/ 4 w 25"/>
                    <a:gd name="T23" fmla="*/ 4 h 17"/>
                    <a:gd name="T24" fmla="*/ 13 w 25"/>
                    <a:gd name="T25" fmla="*/ 0 h 17"/>
                    <a:gd name="T26" fmla="*/ 22 w 25"/>
                    <a:gd name="T27" fmla="*/ 4 h 17"/>
                    <a:gd name="T28" fmla="*/ 25 w 25"/>
                    <a:gd name="T29" fmla="*/ 13 h 17"/>
                    <a:gd name="T30" fmla="*/ 25 w 25"/>
                    <a:gd name="T31" fmla="*/ 16 h 17"/>
                    <a:gd name="T32" fmla="*/ 25 w 25"/>
                    <a:gd name="T33" fmla="*/ 17 h 17"/>
                    <a:gd name="T34" fmla="*/ 22 w 25"/>
                    <a:gd name="T35" fmla="*/ 17 h 17"/>
                    <a:gd name="T36" fmla="*/ 22 w 25"/>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7">
                      <a:moveTo>
                        <a:pt x="22" y="16"/>
                      </a:moveTo>
                      <a:cubicBezTo>
                        <a:pt x="22" y="13"/>
                        <a:pt x="22" y="13"/>
                        <a:pt x="22" y="13"/>
                      </a:cubicBezTo>
                      <a:cubicBezTo>
                        <a:pt x="22" y="10"/>
                        <a:pt x="21" y="8"/>
                        <a:pt x="19" y="7"/>
                      </a:cubicBezTo>
                      <a:cubicBezTo>
                        <a:pt x="17" y="5"/>
                        <a:pt x="15" y="4"/>
                        <a:pt x="13" y="4"/>
                      </a:cubicBezTo>
                      <a:cubicBezTo>
                        <a:pt x="10" y="4"/>
                        <a:pt x="8" y="5"/>
                        <a:pt x="6" y="7"/>
                      </a:cubicBezTo>
                      <a:cubicBezTo>
                        <a:pt x="5" y="8"/>
                        <a:pt x="4" y="10"/>
                        <a:pt x="4" y="13"/>
                      </a:cubicBezTo>
                      <a:cubicBezTo>
                        <a:pt x="4" y="16"/>
                        <a:pt x="4" y="16"/>
                        <a:pt x="4" y="16"/>
                      </a:cubicBezTo>
                      <a:cubicBezTo>
                        <a:pt x="4" y="17"/>
                        <a:pt x="4" y="17"/>
                        <a:pt x="3" y="17"/>
                      </a:cubicBezTo>
                      <a:cubicBezTo>
                        <a:pt x="1" y="17"/>
                        <a:pt x="1" y="17"/>
                        <a:pt x="1" y="17"/>
                      </a:cubicBezTo>
                      <a:cubicBezTo>
                        <a:pt x="0" y="17"/>
                        <a:pt x="0" y="16"/>
                        <a:pt x="0" y="16"/>
                      </a:cubicBezTo>
                      <a:cubicBezTo>
                        <a:pt x="0" y="13"/>
                        <a:pt x="0" y="13"/>
                        <a:pt x="0" y="13"/>
                      </a:cubicBezTo>
                      <a:cubicBezTo>
                        <a:pt x="0" y="9"/>
                        <a:pt x="2" y="6"/>
                        <a:pt x="4" y="4"/>
                      </a:cubicBezTo>
                      <a:cubicBezTo>
                        <a:pt x="6" y="2"/>
                        <a:pt x="9" y="0"/>
                        <a:pt x="13" y="0"/>
                      </a:cubicBezTo>
                      <a:cubicBezTo>
                        <a:pt x="16" y="0"/>
                        <a:pt x="19" y="2"/>
                        <a:pt x="22" y="4"/>
                      </a:cubicBezTo>
                      <a:cubicBezTo>
                        <a:pt x="24" y="6"/>
                        <a:pt x="25" y="9"/>
                        <a:pt x="25" y="13"/>
                      </a:cubicBezTo>
                      <a:cubicBezTo>
                        <a:pt x="25" y="16"/>
                        <a:pt x="25" y="16"/>
                        <a:pt x="25" y="16"/>
                      </a:cubicBezTo>
                      <a:cubicBezTo>
                        <a:pt x="25" y="17"/>
                        <a:pt x="25" y="17"/>
                        <a:pt x="25" y="17"/>
                      </a:cubicBezTo>
                      <a:cubicBezTo>
                        <a:pt x="22" y="17"/>
                        <a:pt x="22" y="17"/>
                        <a:pt x="22" y="17"/>
                      </a:cubicBezTo>
                      <a:cubicBezTo>
                        <a:pt x="22" y="17"/>
                        <a:pt x="22" y="17"/>
                        <a:pt x="22" y="16"/>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72">
                  <a:extLst>
                    <a:ext uri="{FF2B5EF4-FFF2-40B4-BE49-F238E27FC236}">
                      <a16:creationId xmlns:a16="http://schemas.microsoft.com/office/drawing/2014/main" id="{9447D8E4-FF5E-4AB3-AA55-DB113FE59ABC}"/>
                    </a:ext>
                  </a:extLst>
                </p:cNvPr>
                <p:cNvSpPr>
                  <a:spLocks/>
                </p:cNvSpPr>
                <p:nvPr/>
              </p:nvSpPr>
              <p:spPr bwMode="auto">
                <a:xfrm>
                  <a:off x="11672093" y="5519738"/>
                  <a:ext cx="219075" cy="147638"/>
                </a:xfrm>
                <a:custGeom>
                  <a:avLst/>
                  <a:gdLst>
                    <a:gd name="T0" fmla="*/ 25 w 28"/>
                    <a:gd name="T1" fmla="*/ 0 h 19"/>
                    <a:gd name="T2" fmla="*/ 3 w 28"/>
                    <a:gd name="T3" fmla="*/ 0 h 19"/>
                    <a:gd name="T4" fmla="*/ 0 w 28"/>
                    <a:gd name="T5" fmla="*/ 3 h 19"/>
                    <a:gd name="T6" fmla="*/ 0 w 28"/>
                    <a:gd name="T7" fmla="*/ 16 h 19"/>
                    <a:gd name="T8" fmla="*/ 3 w 28"/>
                    <a:gd name="T9" fmla="*/ 19 h 19"/>
                    <a:gd name="T10" fmla="*/ 25 w 28"/>
                    <a:gd name="T11" fmla="*/ 19 h 19"/>
                    <a:gd name="T12" fmla="*/ 28 w 28"/>
                    <a:gd name="T13" fmla="*/ 16 h 19"/>
                    <a:gd name="T14" fmla="*/ 28 w 28"/>
                    <a:gd name="T15" fmla="*/ 3 h 19"/>
                    <a:gd name="T16" fmla="*/ 25 w 2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
                      <a:moveTo>
                        <a:pt x="25" y="0"/>
                      </a:moveTo>
                      <a:cubicBezTo>
                        <a:pt x="3" y="0"/>
                        <a:pt x="3" y="0"/>
                        <a:pt x="3" y="0"/>
                      </a:cubicBezTo>
                      <a:cubicBezTo>
                        <a:pt x="1" y="0"/>
                        <a:pt x="0" y="2"/>
                        <a:pt x="0" y="3"/>
                      </a:cubicBezTo>
                      <a:cubicBezTo>
                        <a:pt x="0" y="16"/>
                        <a:pt x="0" y="16"/>
                        <a:pt x="0" y="16"/>
                      </a:cubicBezTo>
                      <a:cubicBezTo>
                        <a:pt x="0" y="17"/>
                        <a:pt x="1" y="19"/>
                        <a:pt x="3" y="19"/>
                      </a:cubicBezTo>
                      <a:cubicBezTo>
                        <a:pt x="25" y="19"/>
                        <a:pt x="25" y="19"/>
                        <a:pt x="25" y="19"/>
                      </a:cubicBezTo>
                      <a:cubicBezTo>
                        <a:pt x="26" y="19"/>
                        <a:pt x="28" y="17"/>
                        <a:pt x="28" y="16"/>
                      </a:cubicBezTo>
                      <a:cubicBezTo>
                        <a:pt x="28" y="3"/>
                        <a:pt x="28" y="3"/>
                        <a:pt x="28" y="3"/>
                      </a:cubicBezTo>
                      <a:cubicBezTo>
                        <a:pt x="28" y="2"/>
                        <a:pt x="26" y="0"/>
                        <a:pt x="25" y="0"/>
                      </a:cubicBezTo>
                      <a:close/>
                    </a:path>
                  </a:pathLst>
                </a:custGeom>
                <a:solidFill>
                  <a:srgbClr val="DAE1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392">
                  <a:extLst>
                    <a:ext uri="{FF2B5EF4-FFF2-40B4-BE49-F238E27FC236}">
                      <a16:creationId xmlns:a16="http://schemas.microsoft.com/office/drawing/2014/main" id="{FC1BCB56-5D73-4BF3-868C-846BDC360CA9}"/>
                    </a:ext>
                  </a:extLst>
                </p:cNvPr>
                <p:cNvSpPr>
                  <a:spLocks/>
                </p:cNvSpPr>
                <p:nvPr/>
              </p:nvSpPr>
              <p:spPr bwMode="auto">
                <a:xfrm>
                  <a:off x="11672093" y="5519738"/>
                  <a:ext cx="109538" cy="147638"/>
                </a:xfrm>
                <a:custGeom>
                  <a:avLst/>
                  <a:gdLst>
                    <a:gd name="T0" fmla="*/ 14 w 14"/>
                    <a:gd name="T1" fmla="*/ 0 h 19"/>
                    <a:gd name="T2" fmla="*/ 3 w 14"/>
                    <a:gd name="T3" fmla="*/ 0 h 19"/>
                    <a:gd name="T4" fmla="*/ 0 w 14"/>
                    <a:gd name="T5" fmla="*/ 3 h 19"/>
                    <a:gd name="T6" fmla="*/ 0 w 14"/>
                    <a:gd name="T7" fmla="*/ 16 h 19"/>
                    <a:gd name="T8" fmla="*/ 3 w 14"/>
                    <a:gd name="T9" fmla="*/ 19 h 19"/>
                    <a:gd name="T10" fmla="*/ 14 w 14"/>
                    <a:gd name="T11" fmla="*/ 19 h 19"/>
                    <a:gd name="T12" fmla="*/ 14 w 1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0"/>
                      </a:moveTo>
                      <a:cubicBezTo>
                        <a:pt x="3" y="0"/>
                        <a:pt x="3" y="0"/>
                        <a:pt x="3" y="0"/>
                      </a:cubicBezTo>
                      <a:cubicBezTo>
                        <a:pt x="1" y="0"/>
                        <a:pt x="0" y="1"/>
                        <a:pt x="0" y="3"/>
                      </a:cubicBezTo>
                      <a:cubicBezTo>
                        <a:pt x="0" y="16"/>
                        <a:pt x="0" y="16"/>
                        <a:pt x="0" y="16"/>
                      </a:cubicBezTo>
                      <a:cubicBezTo>
                        <a:pt x="0" y="17"/>
                        <a:pt x="1" y="19"/>
                        <a:pt x="3" y="19"/>
                      </a:cubicBezTo>
                      <a:cubicBezTo>
                        <a:pt x="14" y="19"/>
                        <a:pt x="14" y="19"/>
                        <a:pt x="14" y="19"/>
                      </a:cubicBezTo>
                      <a:lnTo>
                        <a:pt x="14" y="0"/>
                      </a:ln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393">
                  <a:extLst>
                    <a:ext uri="{FF2B5EF4-FFF2-40B4-BE49-F238E27FC236}">
                      <a16:creationId xmlns:a16="http://schemas.microsoft.com/office/drawing/2014/main" id="{BD9EB9C9-8987-40BB-A9D5-C353DF4AA5C7}"/>
                    </a:ext>
                  </a:extLst>
                </p:cNvPr>
                <p:cNvSpPr>
                  <a:spLocks/>
                </p:cNvSpPr>
                <p:nvPr/>
              </p:nvSpPr>
              <p:spPr bwMode="auto">
                <a:xfrm>
                  <a:off x="11757818" y="5549900"/>
                  <a:ext cx="39688" cy="85725"/>
                </a:xfrm>
                <a:custGeom>
                  <a:avLst/>
                  <a:gdLst>
                    <a:gd name="T0" fmla="*/ 3 w 5"/>
                    <a:gd name="T1" fmla="*/ 0 h 11"/>
                    <a:gd name="T2" fmla="*/ 5 w 5"/>
                    <a:gd name="T3" fmla="*/ 3 h 11"/>
                    <a:gd name="T4" fmla="*/ 4 w 5"/>
                    <a:gd name="T5" fmla="*/ 6 h 11"/>
                    <a:gd name="T6" fmla="*/ 4 w 5"/>
                    <a:gd name="T7" fmla="*/ 10 h 11"/>
                    <a:gd name="T8" fmla="*/ 3 w 5"/>
                    <a:gd name="T9" fmla="*/ 11 h 11"/>
                    <a:gd name="T10" fmla="*/ 2 w 5"/>
                    <a:gd name="T11" fmla="*/ 11 h 11"/>
                    <a:gd name="T12" fmla="*/ 1 w 5"/>
                    <a:gd name="T13" fmla="*/ 10 h 11"/>
                    <a:gd name="T14" fmla="*/ 1 w 5"/>
                    <a:gd name="T15" fmla="*/ 6 h 11"/>
                    <a:gd name="T16" fmla="*/ 0 w 5"/>
                    <a:gd name="T17" fmla="*/ 3 h 11"/>
                    <a:gd name="T18" fmla="*/ 3 w 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3" y="0"/>
                      </a:moveTo>
                      <a:cubicBezTo>
                        <a:pt x="4" y="0"/>
                        <a:pt x="5" y="2"/>
                        <a:pt x="5" y="3"/>
                      </a:cubicBezTo>
                      <a:cubicBezTo>
                        <a:pt x="5" y="4"/>
                        <a:pt x="5" y="5"/>
                        <a:pt x="4" y="6"/>
                      </a:cubicBezTo>
                      <a:cubicBezTo>
                        <a:pt x="4" y="10"/>
                        <a:pt x="4" y="10"/>
                        <a:pt x="4" y="10"/>
                      </a:cubicBezTo>
                      <a:cubicBezTo>
                        <a:pt x="4" y="11"/>
                        <a:pt x="4" y="11"/>
                        <a:pt x="3" y="11"/>
                      </a:cubicBezTo>
                      <a:cubicBezTo>
                        <a:pt x="2" y="11"/>
                        <a:pt x="2" y="11"/>
                        <a:pt x="2" y="11"/>
                      </a:cubicBezTo>
                      <a:cubicBezTo>
                        <a:pt x="2" y="11"/>
                        <a:pt x="1" y="11"/>
                        <a:pt x="1" y="10"/>
                      </a:cubicBezTo>
                      <a:cubicBezTo>
                        <a:pt x="1" y="6"/>
                        <a:pt x="1" y="6"/>
                        <a:pt x="1" y="6"/>
                      </a:cubicBezTo>
                      <a:cubicBezTo>
                        <a:pt x="0" y="5"/>
                        <a:pt x="0" y="4"/>
                        <a:pt x="0" y="3"/>
                      </a:cubicBezTo>
                      <a:cubicBezTo>
                        <a:pt x="0" y="2"/>
                        <a:pt x="1" y="0"/>
                        <a:pt x="3" y="0"/>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 name="矩形 6">
                <a:extLst>
                  <a:ext uri="{FF2B5EF4-FFF2-40B4-BE49-F238E27FC236}">
                    <a16:creationId xmlns:a16="http://schemas.microsoft.com/office/drawing/2014/main" id="{D77AFB40-95EF-4536-9A60-13EE818D914B}"/>
                  </a:ext>
                </a:extLst>
              </p:cNvPr>
              <p:cNvSpPr/>
              <p:nvPr/>
            </p:nvSpPr>
            <p:spPr>
              <a:xfrm>
                <a:off x="2467792" y="4248435"/>
                <a:ext cx="8925347" cy="1279867"/>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zh-CN" altLang="en-US" sz="3200" b="1" dirty="0">
                    <a:solidFill>
                      <a:schemeClr val="tx1"/>
                    </a:solidFill>
                    <a:latin typeface="微软雅黑" panose="020B0503020204020204" pitchFamily="34" charset="-122"/>
                    <a:ea typeface="微软雅黑" panose="020B0503020204020204" pitchFamily="34" charset="-122"/>
                  </a:rPr>
                  <a:t>教学难点：</a:t>
                </a:r>
                <a:r>
                  <a:rPr lang="zh-CN" altLang="en-US" sz="3200" b="1" dirty="0">
                    <a:solidFill>
                      <a:srgbClr val="FF0000"/>
                    </a:solidFill>
                  </a:rPr>
                  <a:t>掌握动力电池的重要特性参数</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196920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5ED7F7-2267-4308-9978-86549CB1E76B}"/>
              </a:ext>
            </a:extLst>
          </p:cNvPr>
          <p:cNvSpPr/>
          <p:nvPr/>
        </p:nvSpPr>
        <p:spPr>
          <a:xfrm>
            <a:off x="428400" y="900000"/>
            <a:ext cx="11338575" cy="493519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六、电池的特性参数</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4</a:t>
            </a:r>
            <a:r>
              <a:rPr lang="zh-CN" altLang="en-US" sz="2200" b="1" dirty="0">
                <a:solidFill>
                  <a:srgbClr val="126DB2"/>
                </a:solidFill>
                <a:latin typeface="宋体" panose="02010600030101010101" pitchFamily="2" charset="-122"/>
                <a:ea typeface="宋体" panose="02010600030101010101" pitchFamily="2" charset="-122"/>
              </a:rPr>
              <a:t>、能量与能量密度</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电池的能量是指电池在一定放电制度下，电池所能释放出的能量，通常用</a:t>
            </a:r>
            <a:r>
              <a:rPr lang="en-US" altLang="zh-CN" sz="2200" dirty="0" err="1">
                <a:latin typeface="Times New Roman" panose="02020603050405020304" pitchFamily="18" charset="0"/>
                <a:ea typeface="宋体" panose="02010600030101010101" pitchFamily="2" charset="-122"/>
                <a:cs typeface="Times New Roman" panose="02020603050405020304" pitchFamily="18" charset="0"/>
              </a:rPr>
              <a:t>W·h</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200" dirty="0" err="1">
                <a:latin typeface="Times New Roman" panose="02020603050405020304" pitchFamily="18" charset="0"/>
                <a:ea typeface="宋体" panose="02010600030101010101" pitchFamily="2" charset="-122"/>
                <a:cs typeface="Times New Roman" panose="02020603050405020304" pitchFamily="18" charset="0"/>
              </a:rPr>
              <a:t>kW·h</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表示。</a:t>
            </a:r>
          </a:p>
          <a:p>
            <a:pPr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理论能量</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，假设电池在放电过程中电压保持电动势的数值，而且活性物质的利用率为</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100%</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，在此条件下电池所输出的能量为理论能量</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200" baseline="-250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，即：</a:t>
            </a:r>
          </a:p>
          <a:p>
            <a:pPr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实际能量，</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实际能量是指电池放电时实际输出的能量，数值上等于电池实际放电电压、放电电流与放电时间的积分，                        在实际应用中，估算常采用电池组额定容量与放电平均电压乘积进行电池实际能量的计算。</a:t>
            </a:r>
          </a:p>
          <a:p>
            <a:pPr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由于活性物质不可能完全被利用，电池的工作电压总是小于电动势，所以电池的实际能量总是小于理论能量。</a:t>
            </a:r>
            <a:endPar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图片 34">
            <a:extLst>
              <a:ext uri="{FF2B5EF4-FFF2-40B4-BE49-F238E27FC236}">
                <a16:creationId xmlns:a16="http://schemas.microsoft.com/office/drawing/2014/main" id="{C1E3C46C-2DEC-4245-94B5-EA1BB58461B1}"/>
              </a:ext>
            </a:extLst>
          </p:cNvPr>
          <p:cNvGraphicFramePr>
            <a:graphicFrameLocks noChangeAspect="1"/>
          </p:cNvGraphicFramePr>
          <p:nvPr/>
        </p:nvGraphicFramePr>
        <p:xfrm>
          <a:off x="7605758" y="3265157"/>
          <a:ext cx="1251372" cy="435260"/>
        </p:xfrm>
        <a:graphic>
          <a:graphicData uri="http://schemas.openxmlformats.org/presentationml/2006/ole">
            <mc:AlternateContent xmlns:mc="http://schemas.openxmlformats.org/markup-compatibility/2006">
              <mc:Choice xmlns:v="urn:schemas-microsoft-com:vml" Requires="v">
                <p:oleObj spid="_x0000_s1035" name="公式" r:id="rId3" imgW="663858" imgH="229797" progId="Equation.3">
                  <p:embed/>
                </p:oleObj>
              </mc:Choice>
              <mc:Fallback>
                <p:oleObj name="公式" r:id="rId3" imgW="663858" imgH="229797" progId="Equation.3">
                  <p:embed/>
                  <p:pic>
                    <p:nvPicPr>
                      <p:cNvPr id="3" name="图片 34">
                        <a:extLst>
                          <a:ext uri="{FF2B5EF4-FFF2-40B4-BE49-F238E27FC236}">
                            <a16:creationId xmlns:a16="http://schemas.microsoft.com/office/drawing/2014/main" id="{C1E3C46C-2DEC-4245-94B5-EA1BB5846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758" y="3265157"/>
                        <a:ext cx="1251372" cy="435260"/>
                      </a:xfrm>
                      <a:prstGeom prst="rect">
                        <a:avLst/>
                      </a:prstGeom>
                      <a:noFill/>
                      <a:ln>
                        <a:noFill/>
                      </a:ln>
                    </p:spPr>
                  </p:pic>
                </p:oleObj>
              </mc:Fallback>
            </mc:AlternateContent>
          </a:graphicData>
        </a:graphic>
      </p:graphicFrame>
      <p:graphicFrame>
        <p:nvGraphicFramePr>
          <p:cNvPr id="4" name="图片 35">
            <a:extLst>
              <a:ext uri="{FF2B5EF4-FFF2-40B4-BE49-F238E27FC236}">
                <a16:creationId xmlns:a16="http://schemas.microsoft.com/office/drawing/2014/main" id="{5AB85EED-7C93-4748-A23F-CE4FE345F785}"/>
              </a:ext>
            </a:extLst>
          </p:cNvPr>
          <p:cNvGraphicFramePr>
            <a:graphicFrameLocks noChangeAspect="1"/>
          </p:cNvGraphicFramePr>
          <p:nvPr/>
        </p:nvGraphicFramePr>
        <p:xfrm>
          <a:off x="4073315" y="4093060"/>
          <a:ext cx="1825461" cy="477192"/>
        </p:xfrm>
        <a:graphic>
          <a:graphicData uri="http://schemas.openxmlformats.org/presentationml/2006/ole">
            <mc:AlternateContent xmlns:mc="http://schemas.openxmlformats.org/markup-compatibility/2006">
              <mc:Choice xmlns:v="urn:schemas-microsoft-com:vml" Requires="v">
                <p:oleObj spid="_x0000_s1036" name="公式" r:id="rId5" imgW="1059619" imgH="280863" progId="Equation.3">
                  <p:embed/>
                </p:oleObj>
              </mc:Choice>
              <mc:Fallback>
                <p:oleObj name="公式" r:id="rId5" imgW="1059619" imgH="280863" progId="Equation.3">
                  <p:embed/>
                  <p:pic>
                    <p:nvPicPr>
                      <p:cNvPr id="4" name="图片 35">
                        <a:extLst>
                          <a:ext uri="{FF2B5EF4-FFF2-40B4-BE49-F238E27FC236}">
                            <a16:creationId xmlns:a16="http://schemas.microsoft.com/office/drawing/2014/main" id="{5AB85EED-7C93-4748-A23F-CE4FE345F7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315" y="4093060"/>
                        <a:ext cx="1825461" cy="477192"/>
                      </a:xfrm>
                      <a:prstGeom prst="rect">
                        <a:avLst/>
                      </a:prstGeom>
                      <a:noFill/>
                      <a:ln>
                        <a:noFill/>
                      </a:ln>
                    </p:spPr>
                  </p:pic>
                </p:oleObj>
              </mc:Fallback>
            </mc:AlternateContent>
          </a:graphicData>
        </a:graphic>
      </p:graphicFrame>
      <p:graphicFrame>
        <p:nvGraphicFramePr>
          <p:cNvPr id="5" name="图片 36">
            <a:extLst>
              <a:ext uri="{FF2B5EF4-FFF2-40B4-BE49-F238E27FC236}">
                <a16:creationId xmlns:a16="http://schemas.microsoft.com/office/drawing/2014/main" id="{54C0C38C-6953-4793-B901-C972C055D813}"/>
              </a:ext>
            </a:extLst>
          </p:cNvPr>
          <p:cNvGraphicFramePr>
            <a:graphicFrameLocks noChangeAspect="1"/>
          </p:cNvGraphicFramePr>
          <p:nvPr/>
        </p:nvGraphicFramePr>
        <p:xfrm>
          <a:off x="6096000" y="4480607"/>
          <a:ext cx="1334635" cy="493605"/>
        </p:xfrm>
        <a:graphic>
          <a:graphicData uri="http://schemas.openxmlformats.org/presentationml/2006/ole">
            <mc:AlternateContent xmlns:mc="http://schemas.openxmlformats.org/markup-compatibility/2006">
              <mc:Choice xmlns:v="urn:schemas-microsoft-com:vml" Requires="v">
                <p:oleObj spid="_x0000_s1037" name="公式" r:id="rId7" imgW="625558" imgH="229797" progId="Equation.3">
                  <p:embed/>
                </p:oleObj>
              </mc:Choice>
              <mc:Fallback>
                <p:oleObj name="公式" r:id="rId7" imgW="625558" imgH="229797" progId="Equation.3">
                  <p:embed/>
                  <p:pic>
                    <p:nvPicPr>
                      <p:cNvPr id="5" name="图片 36">
                        <a:extLst>
                          <a:ext uri="{FF2B5EF4-FFF2-40B4-BE49-F238E27FC236}">
                            <a16:creationId xmlns:a16="http://schemas.microsoft.com/office/drawing/2014/main" id="{54C0C38C-6953-4793-B901-C972C055D8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480607"/>
                        <a:ext cx="1334635" cy="49360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46377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7BD0DC0-AAAC-4007-8AD1-B3F945ACA568}"/>
              </a:ext>
            </a:extLst>
          </p:cNvPr>
          <p:cNvSpPr/>
          <p:nvPr/>
        </p:nvSpPr>
        <p:spPr>
          <a:xfrm>
            <a:off x="428400" y="900000"/>
            <a:ext cx="11338575" cy="535839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六、电池的特性参数</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4</a:t>
            </a:r>
            <a:r>
              <a:rPr lang="zh-CN" altLang="en-US" sz="2200" b="1" dirty="0">
                <a:solidFill>
                  <a:srgbClr val="126DB2"/>
                </a:solidFill>
                <a:latin typeface="宋体" panose="02010600030101010101" pitchFamily="2" charset="-122"/>
                <a:ea typeface="宋体" panose="02010600030101010101" pitchFamily="2" charset="-122"/>
              </a:rPr>
              <a:t>、能量与能量密度</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）能量密度</a:t>
            </a:r>
            <a:endParaRPr lang="en-US"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电池的能量密度是指单位质量或单位体积的电池所能输出的能量，相应地称为质量能量密度</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dirty="0" err="1">
                <a:latin typeface="Times New Roman" panose="02020603050405020304" pitchFamily="18" charset="0"/>
                <a:ea typeface="宋体" panose="02010600030101010101" pitchFamily="2" charset="-122"/>
                <a:cs typeface="Times New Roman" panose="02020603050405020304" pitchFamily="18" charset="0"/>
              </a:rPr>
              <a:t>W·h</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/kg)</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或体积能量密度</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dirty="0" err="1">
                <a:latin typeface="Times New Roman" panose="02020603050405020304" pitchFamily="18" charset="0"/>
                <a:ea typeface="宋体" panose="02010600030101010101" pitchFamily="2" charset="-122"/>
                <a:cs typeface="Times New Roman" panose="02020603050405020304" pitchFamily="18" charset="0"/>
              </a:rPr>
              <a:t>W·h</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/L)</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，也称质量比能量或体积比能量。</a:t>
            </a:r>
          </a:p>
          <a:p>
            <a:pPr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在电动汽车应用方面，蓄电池质量比能量影响电动汽车的整车质量和续驶里程，而体积比能量影响到蓄电池的布置空间。因而</a:t>
            </a:r>
            <a:r>
              <a:rPr lang="zh-CN" altLang="en-US" sz="2200" dirty="0">
                <a:solidFill>
                  <a:srgbClr val="009A46"/>
                </a:solidFill>
                <a:latin typeface="Times New Roman" panose="02020603050405020304" pitchFamily="18" charset="0"/>
                <a:ea typeface="宋体" panose="02010600030101010101" pitchFamily="2" charset="-122"/>
                <a:cs typeface="Times New Roman" panose="02020603050405020304" pitchFamily="18" charset="0"/>
              </a:rPr>
              <a:t>比能量是评价动力电池能否满足电动汽车应用需要的重要指标</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。此外，比能量也是比较不同种类和类型电池性能的一项重要指标。比能量也分为理论比能量和实际比能量。</a:t>
            </a:r>
          </a:p>
          <a:p>
            <a:pPr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动力电池在电动汽车的应用中</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都是采用电池成组使用，由于电池组安装需要相应的电池箱、连接线、电流电压保护装置等元器件，因此，实际的电池组比能量小于电池比能量，一般而言，电池组的质量比能量要比单体电池比能量低</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20%</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以上。</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64562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3E3619A3-F626-4AA9-A93A-196402FFD02A}"/>
                  </a:ext>
                </a:extLst>
              </p:cNvPr>
              <p:cNvSpPr/>
              <p:nvPr/>
            </p:nvSpPr>
            <p:spPr>
              <a:xfrm>
                <a:off x="428400" y="900000"/>
                <a:ext cx="11338575" cy="5016053"/>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六、电池的特性参数</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5</a:t>
                </a:r>
                <a:r>
                  <a:rPr lang="zh-CN" altLang="en-US" sz="2200" b="1" dirty="0">
                    <a:solidFill>
                      <a:srgbClr val="126DB2"/>
                    </a:solidFill>
                    <a:latin typeface="宋体" panose="02010600030101010101" pitchFamily="2" charset="-122"/>
                    <a:ea typeface="宋体" panose="02010600030101010101" pitchFamily="2" charset="-122"/>
                  </a:rPr>
                  <a:t>、功率与功率密度</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）功率</a:t>
                </a:r>
                <a:endParaRPr lang="en-US" altLang="zh-CN"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电池的功率是指在一定的放电制度下，单位时间内电池输出的能量，其单位为瓦</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(W)</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或千瓦</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(kW)</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。理论上电池的功率可以表示为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 </m:t>
                        </m:r>
                        <m:r>
                          <a:rPr lang="en-US" altLang="zh-CN" sz="2000" i="1">
                            <a:latin typeface="Cambria Math" panose="02040503050406030204" pitchFamily="18" charset="0"/>
                          </a:rPr>
                          <m:t>𝑃</m:t>
                        </m:r>
                      </m:e>
                      <m:sub>
                        <m:r>
                          <a:rPr lang="en-US" altLang="zh-CN" sz="2000" i="1">
                            <a:latin typeface="Cambria Math" panose="02040503050406030204" pitchFamily="18" charset="0"/>
                          </a:rPr>
                          <m:t>0</m:t>
                        </m:r>
                      </m:sub>
                    </m:sSub>
                  </m:oMath>
                </a14:m>
                <a:r>
                  <a:rPr lang="en-US" altLang="zh-CN" sz="2000" i="1" dirty="0"/>
                  <a:t>=W</a:t>
                </a:r>
                <a:r>
                  <a:rPr lang="en-US" altLang="zh-CN" sz="2000" i="1" baseline="-25000" dirty="0"/>
                  <a:t>0</a:t>
                </a:r>
                <a:r>
                  <a:rPr lang="en-US" altLang="zh-CN" sz="2000" i="1" dirty="0"/>
                  <a:t>/t=C</a:t>
                </a:r>
                <a:r>
                  <a:rPr lang="en-US" altLang="zh-CN" sz="2000" i="1" baseline="-25000" dirty="0"/>
                  <a:t>0</a:t>
                </a:r>
                <a:r>
                  <a:rPr lang="en-US" altLang="zh-CN" sz="2000" i="1" dirty="0"/>
                  <a:t>/t=</a:t>
                </a:r>
                <a14:m>
                  <m:oMath xmlns:m="http://schemas.openxmlformats.org/officeDocument/2006/math">
                    <m:r>
                      <a:rPr lang="en-US" altLang="zh-CN" sz="2000" i="1">
                        <a:latin typeface="Cambria Math" panose="02040503050406030204" pitchFamily="18" charset="0"/>
                      </a:rPr>
                      <m:t>𝐼</m:t>
                    </m:r>
                  </m:oMath>
                </a14:m>
                <a:r>
                  <a:rPr lang="en-US" altLang="zh-CN" sz="2000" i="1" dirty="0"/>
                  <a:t>E</a:t>
                </a: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式中：</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放电时间；</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a:r>
                <a:r>
                  <a:rPr lang="en-US" altLang="zh-CN" sz="2000" baseline="-25000" dirty="0">
                    <a:latin typeface="Times New Roman" panose="02020603050405020304" pitchFamily="18" charset="0"/>
                    <a:ea typeface="宋体" panose="02010600030101010101" pitchFamily="2" charset="-122"/>
                    <a:cs typeface="Times New Roman" panose="02020603050405020304" pitchFamily="18" charset="0"/>
                  </a:rPr>
                  <a:t>0</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电池的理论容量；𝐼</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恒定的放电电流。</a:t>
                </a: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此时，电池的实际功率应当为：</a:t>
                </a: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式中</a:t>
                </a:r>
                <a14:m>
                  <m:oMath xmlns:m="http://schemas.openxmlformats.org/officeDocument/2006/math">
                    <m:r>
                      <a:rPr lang="en-US" altLang="zh-CN" sz="2000" i="1">
                        <a:latin typeface="Cambria Math" panose="02040503050406030204" pitchFamily="18" charset="0"/>
                      </a:rPr>
                      <m:t>𝐼</m:t>
                    </m:r>
                  </m:oMath>
                </a14:m>
                <a:r>
                  <a:rPr lang="en-US" altLang="zh-CN" sz="2000" i="1" baseline="30000" dirty="0"/>
                  <a:t>2</a:t>
                </a:r>
                <a:r>
                  <a:rPr lang="en-US" altLang="zh-CN" sz="2000" i="1" dirty="0"/>
                  <a:t>R</a:t>
                </a:r>
                <a:r>
                  <a:rPr lang="en-US" altLang="zh-CN" sz="2000" i="1" baseline="-25000" dirty="0"/>
                  <a:t>w</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是消耗于电池内阻上的功率，这部分功率对于负载是无用的。       </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）功率密度</a:t>
                </a:r>
                <a:endPar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单位质量或单位体积电池输出的功率称为功率密度，又称比功率，单位为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kW/kg</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W/g</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。比功率的大小，表征电池所能承受的工作电流的大小，电池比功率大，表示它可以承受大电流放电。比功率是评价电池及电池组是否满足电动汽车加速和爬坡能力的重要指标。</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2" name="矩形 1">
                <a:extLst>
                  <a:ext uri="{FF2B5EF4-FFF2-40B4-BE49-F238E27FC236}">
                    <a16:creationId xmlns:a16="http://schemas.microsoft.com/office/drawing/2014/main" id="{3E3619A3-F626-4AA9-A93A-196402FFD02A}"/>
                  </a:ext>
                </a:extLst>
              </p:cNvPr>
              <p:cNvSpPr>
                <a:spLocks noRot="1" noChangeAspect="1" noMove="1" noResize="1" noEditPoints="1" noAdjustHandles="1" noChangeArrowheads="1" noChangeShapeType="1" noTextEdit="1"/>
              </p:cNvSpPr>
              <p:nvPr/>
            </p:nvSpPr>
            <p:spPr>
              <a:xfrm>
                <a:off x="428400" y="900000"/>
                <a:ext cx="11338575" cy="5016053"/>
              </a:xfrm>
              <a:prstGeom prst="rect">
                <a:avLst/>
              </a:prstGeom>
              <a:blipFill>
                <a:blip r:embed="rId3"/>
                <a:stretch>
                  <a:fillRect l="-699" r="-2366" b="-1095"/>
                </a:stretch>
              </a:blipFill>
            </p:spPr>
            <p:txBody>
              <a:bodyPr/>
              <a:lstStyle/>
              <a:p>
                <a:r>
                  <a:rPr lang="zh-CN" altLang="en-US">
                    <a:noFill/>
                  </a:rPr>
                  <a:t> </a:t>
                </a:r>
              </a:p>
            </p:txBody>
          </p:sp>
        </mc:Fallback>
      </mc:AlternateContent>
      <p:graphicFrame>
        <p:nvGraphicFramePr>
          <p:cNvPr id="3" name="图片 41">
            <a:extLst>
              <a:ext uri="{FF2B5EF4-FFF2-40B4-BE49-F238E27FC236}">
                <a16:creationId xmlns:a16="http://schemas.microsoft.com/office/drawing/2014/main" id="{6E9D6E17-DC49-423D-A7C1-815C69A64D0B}"/>
              </a:ext>
            </a:extLst>
          </p:cNvPr>
          <p:cNvGraphicFramePr>
            <a:graphicFrameLocks noChangeAspect="1"/>
          </p:cNvGraphicFramePr>
          <p:nvPr/>
        </p:nvGraphicFramePr>
        <p:xfrm>
          <a:off x="4554051" y="3552594"/>
          <a:ext cx="4159643" cy="464314"/>
        </p:xfrm>
        <a:graphic>
          <a:graphicData uri="http://schemas.openxmlformats.org/presentationml/2006/ole">
            <mc:AlternateContent xmlns:mc="http://schemas.openxmlformats.org/markup-compatibility/2006">
              <mc:Choice xmlns:v="urn:schemas-microsoft-com:vml" Requires="v">
                <p:oleObj spid="_x0000_s2053" name="公式" r:id="rId4" imgW="2133600" imgH="241300" progId="Equation.3">
                  <p:embed/>
                </p:oleObj>
              </mc:Choice>
              <mc:Fallback>
                <p:oleObj name="公式" r:id="rId4" imgW="2133600" imgH="241300" progId="Equation.3">
                  <p:embed/>
                  <p:pic>
                    <p:nvPicPr>
                      <p:cNvPr id="3" name="图片 41">
                        <a:extLst>
                          <a:ext uri="{FF2B5EF4-FFF2-40B4-BE49-F238E27FC236}">
                            <a16:creationId xmlns:a16="http://schemas.microsoft.com/office/drawing/2014/main" id="{6E9D6E17-DC49-423D-A7C1-815C69A64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051" y="3552594"/>
                        <a:ext cx="4159643" cy="4643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2763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DD26CC4-9FC3-4B87-9A82-074643241EBA}"/>
              </a:ext>
            </a:extLst>
          </p:cNvPr>
          <p:cNvSpPr/>
          <p:nvPr/>
        </p:nvSpPr>
        <p:spPr>
          <a:xfrm>
            <a:off x="428400" y="900000"/>
            <a:ext cx="11338575" cy="536230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六、电池的特性参数</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6</a:t>
            </a:r>
            <a:r>
              <a:rPr lang="zh-CN" altLang="en-US" sz="2200" b="1" dirty="0">
                <a:solidFill>
                  <a:srgbClr val="126DB2"/>
                </a:solidFill>
                <a:latin typeface="宋体" panose="02010600030101010101" pitchFamily="2" charset="-122"/>
                <a:ea typeface="宋体" panose="02010600030101010101" pitchFamily="2" charset="-122"/>
              </a:rPr>
              <a:t>、荷电状态</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电池荷电状态</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stateofcharge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描述了电池的剩余电量，是电池使用过程中的重要参数，此参数与电池的充放电历史和充放电电流大小有关。荷电状态值是个相对量，一般用百分比的方式来表示。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美国先进电池联合会</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(USABC)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定义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为：电池在一定放电倍率下，剩余电量与相同条件下额定容量的比值。由于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受充放电倍率、温度、自放电、老化等因素的影响，实际应用中要对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的定义进行调整。例如，日本本田公司定义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a:t>
            </a:r>
          </a:p>
          <a:p>
            <a:pPr algn="just">
              <a:lnSpc>
                <a:spcPct val="125000"/>
              </a:lnSpc>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其中，剩余容量等于额定容量减去净放电量、自放电量、温度补偿容量后的差值。</a:t>
            </a: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电池剩余电量受到动力电池的基本特征参数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端电压、工作电流、温度、容量、内部压强、内阻和充放电循环次数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和动力电池使用特性因素的影响，使得对电池组的荷电状态</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的测定很困难。</a:t>
            </a:r>
          </a:p>
        </p:txBody>
      </p:sp>
      <p:graphicFrame>
        <p:nvGraphicFramePr>
          <p:cNvPr id="3" name="图片 46">
            <a:extLst>
              <a:ext uri="{FF2B5EF4-FFF2-40B4-BE49-F238E27FC236}">
                <a16:creationId xmlns:a16="http://schemas.microsoft.com/office/drawing/2014/main" id="{2D919374-97D3-45F3-90EB-F8399947D3D6}"/>
              </a:ext>
            </a:extLst>
          </p:cNvPr>
          <p:cNvGraphicFramePr>
            <a:graphicFrameLocks noChangeAspect="1"/>
          </p:cNvGraphicFramePr>
          <p:nvPr/>
        </p:nvGraphicFramePr>
        <p:xfrm>
          <a:off x="4397886" y="4292516"/>
          <a:ext cx="3396227" cy="659169"/>
        </p:xfrm>
        <a:graphic>
          <a:graphicData uri="http://schemas.openxmlformats.org/presentationml/2006/ole">
            <mc:AlternateContent xmlns:mc="http://schemas.openxmlformats.org/markup-compatibility/2006">
              <mc:Choice xmlns:v="urn:schemas-microsoft-com:vml" Requires="v">
                <p:oleObj spid="_x0000_s3077" name="公式" r:id="rId3" imgW="2159770" imgH="419205" progId="Equation.3">
                  <p:embed/>
                </p:oleObj>
              </mc:Choice>
              <mc:Fallback>
                <p:oleObj name="公式" r:id="rId3" imgW="2159770" imgH="419205" progId="Equation.3">
                  <p:embed/>
                  <p:pic>
                    <p:nvPicPr>
                      <p:cNvPr id="3" name="图片 46">
                        <a:extLst>
                          <a:ext uri="{FF2B5EF4-FFF2-40B4-BE49-F238E27FC236}">
                            <a16:creationId xmlns:a16="http://schemas.microsoft.com/office/drawing/2014/main" id="{2D919374-97D3-45F3-90EB-F8399947D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86" y="4292516"/>
                        <a:ext cx="3396227" cy="65916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66107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B820F2-E066-4678-8C6D-5B781D55CE48}"/>
              </a:ext>
            </a:extLst>
          </p:cNvPr>
          <p:cNvSpPr/>
          <p:nvPr/>
        </p:nvSpPr>
        <p:spPr>
          <a:xfrm>
            <a:off x="428400" y="900000"/>
            <a:ext cx="11338575" cy="55546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六、电池的特性参数</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7</a:t>
            </a:r>
            <a:r>
              <a:rPr lang="zh-CN" altLang="en-US" sz="2200" b="1" dirty="0">
                <a:solidFill>
                  <a:srgbClr val="126DB2"/>
                </a:solidFill>
                <a:latin typeface="宋体" panose="02010600030101010101" pitchFamily="2" charset="-122"/>
                <a:ea typeface="宋体" panose="02010600030101010101" pitchFamily="2" charset="-122"/>
              </a:rPr>
              <a:t>、放电深度</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放电深度</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DepthofDischarge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DOD)</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是放电容量与额定容量之比的百分数，与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SOC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之间存在如下数学计算关系：</a:t>
            </a: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放电深度的高低对二次电池的使用寿命有很大的影响，一般情况下，二次电池常用的放电深度越深，其使用寿命就越短，因此在使用中应尽量避免二次电池深度放电。</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8</a:t>
            </a:r>
            <a:r>
              <a:rPr lang="zh-CN" altLang="en-US" sz="2200" b="1" dirty="0">
                <a:solidFill>
                  <a:srgbClr val="126DB2"/>
                </a:solidFill>
                <a:latin typeface="宋体" panose="02010600030101010101" pitchFamily="2" charset="-122"/>
                <a:ea typeface="宋体" panose="02010600030101010101" pitchFamily="2" charset="-122"/>
              </a:rPr>
              <a:t>、使用寿命</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电池在充放电循环使用中，由于一些不可避免的副反应的存在，电池可用活性物质逐步减少，性能退化。其退化程度随着充放电循环次数的增加而加剧，退化速度与电池充放电的工作状态和环境有着直接的联系。</a:t>
            </a: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电池经历一次充电和放电，称为一次循环或一个周期。在一定放电制度下，二次电池的容量降至某一规定值之前，电池所能耐受的循环次数，称为蓄电池的循环寿命或使用周期。铅酸蓄电池为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300-500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次；锂离子电池可达</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1000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次以上。</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图片 47">
            <a:extLst>
              <a:ext uri="{FF2B5EF4-FFF2-40B4-BE49-F238E27FC236}">
                <a16:creationId xmlns:a16="http://schemas.microsoft.com/office/drawing/2014/main" id="{11B38634-7CD8-49A4-A586-6EB094652B14}"/>
              </a:ext>
            </a:extLst>
          </p:cNvPr>
          <p:cNvGraphicFramePr>
            <a:graphicFrameLocks noChangeAspect="1"/>
          </p:cNvGraphicFramePr>
          <p:nvPr/>
        </p:nvGraphicFramePr>
        <p:xfrm>
          <a:off x="2304244" y="2393632"/>
          <a:ext cx="2339476" cy="385516"/>
        </p:xfrm>
        <a:graphic>
          <a:graphicData uri="http://schemas.openxmlformats.org/presentationml/2006/ole">
            <mc:AlternateContent xmlns:mc="http://schemas.openxmlformats.org/markup-compatibility/2006">
              <mc:Choice xmlns:v="urn:schemas-microsoft-com:vml" Requires="v">
                <p:oleObj spid="_x0000_s4101" name="公式" r:id="rId3" imgW="1045029" imgH="178420" progId="Equation.3">
                  <p:embed/>
                </p:oleObj>
              </mc:Choice>
              <mc:Fallback>
                <p:oleObj name="公式" r:id="rId3" imgW="1045029" imgH="178420" progId="Equation.3">
                  <p:embed/>
                  <p:pic>
                    <p:nvPicPr>
                      <p:cNvPr id="3" name="图片 47">
                        <a:extLst>
                          <a:ext uri="{FF2B5EF4-FFF2-40B4-BE49-F238E27FC236}">
                            <a16:creationId xmlns:a16="http://schemas.microsoft.com/office/drawing/2014/main" id="{11B38634-7CD8-49A4-A586-6EB094652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244" y="2393632"/>
                        <a:ext cx="2339476" cy="3855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00651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8C3DE74-BACD-4835-9118-E439B5445152}"/>
              </a:ext>
            </a:extLst>
          </p:cNvPr>
          <p:cNvSpPr/>
          <p:nvPr/>
        </p:nvSpPr>
        <p:spPr>
          <a:xfrm>
            <a:off x="428400" y="900000"/>
            <a:ext cx="11338575" cy="516994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六、电池的特性参数</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9</a:t>
            </a:r>
            <a:r>
              <a:rPr lang="zh-CN" altLang="en-US" sz="2200" b="1" dirty="0">
                <a:solidFill>
                  <a:srgbClr val="126DB2"/>
                </a:solidFill>
                <a:latin typeface="宋体" panose="02010600030101010101" pitchFamily="2" charset="-122"/>
                <a:ea typeface="宋体" panose="02010600030101010101" pitchFamily="2" charset="-122"/>
              </a:rPr>
              <a:t>、自放电率</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自放电率是电池在存放时间内，在没有负荷的条件下自身放电，使得电池的容量损失的速度，自放电率采用单位时间</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月或年</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内电池容量下降的百分数来表示。自放电率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式中</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Aha—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电池储存时的容量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A·h</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Ahb</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电池储存以后的容量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A·h</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电池储存的时间</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天或月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自放电率通常与时间和环境温度有关，电池久置时要定期补电，并在适宜的温度和湿度下储存。</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10</a:t>
            </a:r>
            <a:r>
              <a:rPr lang="zh-CN" altLang="en-US" sz="2200" b="1" dirty="0">
                <a:solidFill>
                  <a:srgbClr val="126DB2"/>
                </a:solidFill>
                <a:latin typeface="宋体" panose="02010600030101010101" pitchFamily="2" charset="-122"/>
                <a:ea typeface="宋体" panose="02010600030101010101" pitchFamily="2" charset="-122"/>
              </a:rPr>
              <a:t>、不一致性</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的不一致性是指同一规格、同一型号的单体电池组成电池组后，在电压、内阻及其变化率、荷电量、容量、充电接受能力、循环寿命、温度影响、自放电率等参数方面存在的差别。电动汽车必须使用多块单体电池构成的电池组来满足使用要求。电池的不一致性对于成组使用的动力电池才有意义，由于不一致性的影响，动力电池组在电动汽车上使用的性能指标往往达不到单体电池原有水平，使用寿命可能缩短数倍甚至十几倍，严重影响电动汽车的性能和应用。</a:t>
            </a:r>
          </a:p>
        </p:txBody>
      </p:sp>
      <p:graphicFrame>
        <p:nvGraphicFramePr>
          <p:cNvPr id="3" name="图片 48">
            <a:extLst>
              <a:ext uri="{FF2B5EF4-FFF2-40B4-BE49-F238E27FC236}">
                <a16:creationId xmlns:a16="http://schemas.microsoft.com/office/drawing/2014/main" id="{B4FB61BA-3711-42E1-8493-B01A6641FF86}"/>
              </a:ext>
            </a:extLst>
          </p:cNvPr>
          <p:cNvGraphicFramePr>
            <a:graphicFrameLocks noChangeAspect="1"/>
          </p:cNvGraphicFramePr>
          <p:nvPr/>
        </p:nvGraphicFramePr>
        <p:xfrm>
          <a:off x="8993869" y="2325169"/>
          <a:ext cx="1441050" cy="545853"/>
        </p:xfrm>
        <a:graphic>
          <a:graphicData uri="http://schemas.openxmlformats.org/presentationml/2006/ole">
            <mc:AlternateContent xmlns:mc="http://schemas.openxmlformats.org/markup-compatibility/2006">
              <mc:Choice xmlns:v="urn:schemas-microsoft-com:vml" Requires="v">
                <p:oleObj spid="_x0000_s5125" name="公式" r:id="rId3" imgW="1186766" imgH="446632" progId="Equation.3">
                  <p:embed/>
                </p:oleObj>
              </mc:Choice>
              <mc:Fallback>
                <p:oleObj name="公式" r:id="rId3" imgW="1186766" imgH="446632" progId="Equation.3">
                  <p:embed/>
                  <p:pic>
                    <p:nvPicPr>
                      <p:cNvPr id="3" name="图片 48">
                        <a:extLst>
                          <a:ext uri="{FF2B5EF4-FFF2-40B4-BE49-F238E27FC236}">
                            <a16:creationId xmlns:a16="http://schemas.microsoft.com/office/drawing/2014/main" id="{B4FB61BA-3711-42E1-8493-B01A6641F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3869" y="2325169"/>
                        <a:ext cx="1441050" cy="54585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1969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6880770-8F51-411C-9BE9-7595F1DCA2A4}"/>
              </a:ext>
            </a:extLst>
          </p:cNvPr>
          <p:cNvSpPr/>
          <p:nvPr/>
        </p:nvSpPr>
        <p:spPr>
          <a:xfrm>
            <a:off x="428400" y="900000"/>
            <a:ext cx="11338575" cy="544315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六、电池的特性参数</a:t>
            </a:r>
            <a:endParaRPr lang="en-US" altLang="zh-CN" sz="2200" b="1" dirty="0">
              <a:latin typeface="微软雅黑" panose="020B0503020204020204" pitchFamily="34" charset="-122"/>
              <a:ea typeface="微软雅黑" panose="020B0503020204020204" pitchFamily="34" charset="-122"/>
            </a:endParaRPr>
          </a:p>
          <a:p>
            <a:pPr algn="just">
              <a:lnSpc>
                <a:spcPct val="125000"/>
              </a:lnSpc>
            </a:pPr>
            <a:r>
              <a:rPr lang="en-US" altLang="zh-CN" sz="2200" b="1" dirty="0">
                <a:solidFill>
                  <a:srgbClr val="126DB2"/>
                </a:solidFill>
                <a:latin typeface="宋体" panose="02010600030101010101" pitchFamily="2" charset="-122"/>
                <a:ea typeface="宋体" panose="02010600030101010101" pitchFamily="2" charset="-122"/>
              </a:rPr>
              <a:t>11</a:t>
            </a:r>
            <a:r>
              <a:rPr lang="zh-CN" altLang="en-US" sz="2200" b="1" dirty="0">
                <a:solidFill>
                  <a:srgbClr val="126DB2"/>
                </a:solidFill>
                <a:latin typeface="宋体" panose="02010600030101010101" pitchFamily="2" charset="-122"/>
                <a:ea typeface="宋体" panose="02010600030101010101" pitchFamily="2" charset="-122"/>
              </a:rPr>
              <a:t>、成本</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的成本与电池的技术含量、材料、制作方法和生产规模有关，新开发的高比能量、比功率的电池成本就高，如锂离子电池，使得电动汽车的造价也较高。因此开发和研制高效、低成本的电池是电动汽车发展的关键。</a:t>
            </a: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电池成本一般以电池单位容量或能量的成本进行表示，单位为：元</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A·h</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或元</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kW·h</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，以方便对于不同类型或同类型不同生产厂家、不同型号的电池进行比较。</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en-US" altLang="zh-CN" sz="2200" b="1" dirty="0">
                <a:solidFill>
                  <a:srgbClr val="126DB2"/>
                </a:solidFill>
                <a:latin typeface="宋体" panose="02010600030101010101" pitchFamily="2" charset="-122"/>
                <a:ea typeface="宋体" panose="02010600030101010101" pitchFamily="2" charset="-122"/>
              </a:rPr>
              <a:t>12</a:t>
            </a:r>
            <a:r>
              <a:rPr lang="zh-CN" altLang="en-US" sz="2200" b="1" dirty="0">
                <a:solidFill>
                  <a:srgbClr val="126DB2"/>
                </a:solidFill>
                <a:latin typeface="宋体" panose="02010600030101010101" pitchFamily="2" charset="-122"/>
                <a:ea typeface="宋体" panose="02010600030101010101" pitchFamily="2" charset="-122"/>
              </a:rPr>
              <a:t>、放电制度</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放电制度就是电池放电时所规定的各种条件，主要包括</a:t>
            </a:r>
            <a:r>
              <a:rPr lang="zh-CN" altLang="en-US" sz="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放电电流</a:t>
            </a:r>
            <a:r>
              <a:rPr lang="en-US" altLang="zh-CN" sz="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放电速率</a:t>
            </a:r>
            <a:r>
              <a:rPr lang="en-US" altLang="zh-CN" sz="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、终止电压和温度</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等。</a:t>
            </a:r>
          </a:p>
          <a:p>
            <a:pPr algn="just">
              <a:lnSpc>
                <a:spcPct val="125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放电电流</a:t>
            </a:r>
            <a:r>
              <a:rPr lang="zh-CN" altLang="en-US" dirty="0">
                <a:latin typeface="Times New Roman" panose="02020603050405020304" pitchFamily="18" charset="0"/>
                <a:ea typeface="宋体" panose="02010600030101010101" pitchFamily="2" charset="-122"/>
                <a:cs typeface="Times New Roman" panose="02020603050405020304" pitchFamily="18" charset="0"/>
              </a:rPr>
              <a:t>：放电电流的大小直接影响到电池的各项性能指标，因此介绍电池的容量或能量时，必须说明放电电流的大小，指出放电的条件。放电电流通常用放电率表示，放电率是指电池放电时的速率，有时率或倍率两种表示形式。</a:t>
            </a:r>
          </a:p>
          <a:p>
            <a:pPr algn="just">
              <a:lnSpc>
                <a:spcPct val="125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放电终止电压</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：与电池材料直接相关，并受到电池结构、放电率、环境温度等多种因素影响。一般来说，由于低温大电流放电时，电极的极化大，活性物质不能充分利用，电池的电压下降较快。</a:t>
            </a:r>
          </a:p>
        </p:txBody>
      </p:sp>
    </p:spTree>
    <p:extLst>
      <p:ext uri="{BB962C8B-B14F-4D97-AF65-F5344CB8AC3E}">
        <p14:creationId xmlns:p14="http://schemas.microsoft.com/office/powerpoint/2010/main" val="2698576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481C468-3D5B-4803-BD7B-DAA311DA3F3E}"/>
              </a:ext>
            </a:extLst>
          </p:cNvPr>
          <p:cNvSpPr/>
          <p:nvPr/>
        </p:nvSpPr>
        <p:spPr>
          <a:xfrm>
            <a:off x="428400" y="900000"/>
            <a:ext cx="11338575" cy="516994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七、电动汽车对动力电池的性能要求</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动力电池最重要的特点就是</a:t>
            </a:r>
            <a:r>
              <a:rPr lang="zh-CN" altLang="en-US"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高功率</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和</a:t>
            </a:r>
            <a:r>
              <a:rPr lang="zh-CN" altLang="en-US"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高能量</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。高功率意味着更大的充放电强度，高能量表示更高的质量比能量和体积比能量。动力电池系统设计需要按照最优化的整车设计应用指标设计电池系统。</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、高能量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对于电动车辆高能量意味着更长的续驶里程，续驶里程的延长可有效提升车辆应用的方便性和适用范围。锂离子动力电池能够在电动车辆上广泛推广和应用，主要原因就是其能量密度是铅酸动力电池的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倍，并且还有继续提高的可能性。</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、高功率</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动力电池组要能够提供驱动电动机高功率输出，满足车辆动力性的要求。但长期大电流、高功率放电对于电池的使用寿命和充放电效率会产生负面影响，甚至影响电池使用的安全性，因此在功率方面还需要一定的功率储备，避免让动力电池在全功率工况下工作。</a:t>
            </a:r>
          </a:p>
        </p:txBody>
      </p:sp>
    </p:spTree>
    <p:extLst>
      <p:ext uri="{BB962C8B-B14F-4D97-AF65-F5344CB8AC3E}">
        <p14:creationId xmlns:p14="http://schemas.microsoft.com/office/powerpoint/2010/main" val="1598383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519E0-F84A-4F53-A9AE-3821452943F6}"/>
              </a:ext>
            </a:extLst>
          </p:cNvPr>
          <p:cNvSpPr/>
          <p:nvPr/>
        </p:nvSpPr>
        <p:spPr>
          <a:xfrm>
            <a:off x="428400" y="900000"/>
            <a:ext cx="11338575" cy="516994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七、电动汽车对动力电池的性能要求</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动力电池最重要的特点就是</a:t>
            </a:r>
            <a:r>
              <a:rPr lang="zh-CN" altLang="en-US"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高功率</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和</a:t>
            </a:r>
            <a:r>
              <a:rPr lang="zh-CN" altLang="en-US" sz="2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高能量</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。高功率意味着更大的充放电强度，高能量表示更高的质量比能量和体积比能量。动力电池系统设计需要按照最优化的整车设计应用指标设计电池系统。</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、高能量</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对于电动车辆高能量意味着更长的续驶里程，续驶里程的延长可有效提升车辆应用的方便性和适用范围。锂离子动力电池能够在电动车辆上广泛推广和应用，主要原因就是其能量密度是铅酸动力电池的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倍，并且还有继续提高的可能性。</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、高功率</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动力电池组要能够提供驱动电动机高功率输出，满足车辆动力性的要求。但长期大电流、高功率放电对于电池的使用寿命和充放电效率会产生负面影响，甚至影响电池使用的安全性，因此在功率方面还需要一定的功率储备，避免让动力电池在全功率工况下工作。</a:t>
            </a:r>
          </a:p>
        </p:txBody>
      </p:sp>
    </p:spTree>
    <p:extLst>
      <p:ext uri="{BB962C8B-B14F-4D97-AF65-F5344CB8AC3E}">
        <p14:creationId xmlns:p14="http://schemas.microsoft.com/office/powerpoint/2010/main" val="1682390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2EA9A00-D9FB-475B-9354-AAD4B91AB501}"/>
              </a:ext>
            </a:extLst>
          </p:cNvPr>
          <p:cNvSpPr/>
          <p:nvPr/>
        </p:nvSpPr>
        <p:spPr>
          <a:xfrm>
            <a:off x="428400" y="900000"/>
            <a:ext cx="11338575" cy="513531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七、电动汽车对动力电池的性能要求</a:t>
            </a:r>
            <a:endParaRPr lang="en-US" altLang="zh-CN" sz="2200" b="1" dirty="0">
              <a:latin typeface="微软雅黑" panose="020B0503020204020204" pitchFamily="34" charset="-122"/>
              <a:ea typeface="微软雅黑" panose="020B0503020204020204" pitchFamily="34" charset="-122"/>
            </a:endParaRPr>
          </a:p>
          <a:p>
            <a:pPr algn="just">
              <a:lnSpc>
                <a:spcPct val="150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、长寿命</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铅酸动力电池使用寿命在深充深放工况下可以达到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400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次，锂离子动力电池可以达到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1000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次以上，混合动力用镍氢电池已经可以达到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年以上。但动力电池长寿命，关系到电池成本。车辆应用过程中电池更换的费用，是电动汽车使用成本的重要组成部分。提高动力电池的使用寿命目前是电池技术研究的重点问题之一。</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4</a:t>
            </a:r>
            <a:r>
              <a:rPr lang="zh-CN" altLang="en-US" sz="2200" b="1" dirty="0">
                <a:solidFill>
                  <a:srgbClr val="126DB2"/>
                </a:solidFill>
                <a:latin typeface="宋体" panose="02010600030101010101" pitchFamily="2" charset="-122"/>
                <a:ea typeface="宋体" panose="02010600030101010101" pitchFamily="2" charset="-122"/>
              </a:rPr>
              <a:t>、低成本</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动力电池的成本与电池的新技术含量、材料、制作方法和生产规模有关，目前高比能量的电池成本较高，使得电动汽车的造价也较高，开发和研制高效、低成本的动力电池是电动汽车发展的关键。</a:t>
            </a:r>
          </a:p>
        </p:txBody>
      </p:sp>
    </p:spTree>
    <p:extLst>
      <p:ext uri="{BB962C8B-B14F-4D97-AF65-F5344CB8AC3E}">
        <p14:creationId xmlns:p14="http://schemas.microsoft.com/office/powerpoint/2010/main" val="238264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AFB9AD8-5371-4E00-B198-7D2226722937}"/>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一、电池的发展历史</a:t>
            </a:r>
            <a:endParaRPr lang="en-US" altLang="zh-CN" sz="2200" b="1"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C7F1FE5D-AFE8-456F-A7C8-A0B30F91ACF2}"/>
              </a:ext>
            </a:extLst>
          </p:cNvPr>
          <p:cNvSpPr/>
          <p:nvPr/>
        </p:nvSpPr>
        <p:spPr>
          <a:xfrm>
            <a:off x="590717" y="1636953"/>
            <a:ext cx="11010565" cy="3725892"/>
          </a:xfrm>
          <a:prstGeom prst="rect">
            <a:avLst/>
          </a:prstGeom>
        </p:spPr>
        <p:txBody>
          <a:bodyPr wrap="square">
            <a:spAutoFit/>
          </a:bodyPr>
          <a:lstStyle/>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1800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年代，亚历山大</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伏特制成了人类历史上最早的电池，后人称之为</a:t>
            </a:r>
            <a:r>
              <a:rPr lang="zh-CN" altLang="en-US" sz="2000" dirty="0">
                <a:solidFill>
                  <a:srgbClr val="FF0000"/>
                </a:solidFill>
                <a:latin typeface="Arial" panose="020B0604020202020204" pitchFamily="34" charset="0"/>
                <a:ea typeface="宋体" panose="02010600030101010101" pitchFamily="2" charset="-122"/>
                <a:cs typeface="Arial" panose="020B0604020202020204" pitchFamily="34" charset="0"/>
              </a:rPr>
              <a:t>伏特电池</a:t>
            </a:r>
            <a:r>
              <a:rPr lang="zh-CN" altLang="en-US" sz="2000" dirty="0">
                <a:latin typeface="Arial" panose="020B0604020202020204" pitchFamily="34" charset="0"/>
                <a:ea typeface="宋体" panose="02010600030101010101" pitchFamily="2" charset="-122"/>
                <a:cs typeface="Arial" panose="020B0604020202020204" pitchFamily="34" charset="0"/>
              </a:rPr>
              <a:t>；</a:t>
            </a: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1830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年，威廉姆</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斯特金解决了伏特电池的弱电流和极化问题，使电池的使用寿命大大延长；</a:t>
            </a: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1836</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年，约翰</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丹尼尔进一步改进了伏特电池，提高了伏特电池的稳定性，称之为丹尼尔电池；</a:t>
            </a:r>
            <a:endPar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1859</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年，法国科学家普兰特加斯东最早发明的一种能够产生较大电流的可重复充电的铅酸电池；</a:t>
            </a:r>
            <a:endPar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1899</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Waldmar Jungner</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发明了</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Cd-Ni</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电池；</a:t>
            </a: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1901</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年，爱迪生发明了</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Fe-Ni</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电池；</a:t>
            </a:r>
          </a:p>
          <a:p>
            <a:pPr marL="342900" indent="-342900" algn="just">
              <a:lnSpc>
                <a:spcPct val="150000"/>
              </a:lnSpc>
              <a:spcBef>
                <a:spcPts val="600"/>
              </a:spcBef>
              <a:buClr>
                <a:srgbClr val="425C8F"/>
              </a:buClr>
              <a:buSzPct val="65000"/>
              <a:buFont typeface="Wingdings" panose="05000000000000000000" pitchFamily="2" charset="2"/>
              <a:buChar char="u"/>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1984</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年，荷兰的飞利浦（</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Philips</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）公司成功研制出</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LaNi</a:t>
            </a:r>
            <a:r>
              <a:rPr lang="en-US" altLang="zh-CN" sz="2000" baseline="-25000" dirty="0">
                <a:solidFill>
                  <a:prstClr val="black"/>
                </a:solidFill>
                <a:latin typeface="Arial" panose="020B0604020202020204" pitchFamily="34" charset="0"/>
                <a:ea typeface="宋体" panose="02010600030101010101" pitchFamily="2" charset="-122"/>
                <a:cs typeface="Arial" panose="020B0604020202020204" pitchFamily="34" charset="0"/>
              </a:rPr>
              <a:t>5</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储氢合金，并制备出</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Ni-MH</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电池。</a:t>
            </a:r>
            <a:endPar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408873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A1322F2-4E4D-4433-9339-E9DCEEA9E948}"/>
              </a:ext>
            </a:extLst>
          </p:cNvPr>
          <p:cNvSpPr/>
          <p:nvPr/>
        </p:nvSpPr>
        <p:spPr>
          <a:xfrm>
            <a:off x="428400" y="900000"/>
            <a:ext cx="11338575" cy="466012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七、电动汽车对动力电池的性能要求</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5</a:t>
            </a:r>
            <a:r>
              <a:rPr lang="zh-CN" altLang="en-US" sz="2200" b="1" dirty="0">
                <a:solidFill>
                  <a:srgbClr val="126DB2"/>
                </a:solidFill>
                <a:latin typeface="宋体" panose="02010600030101010101" pitchFamily="2" charset="-122"/>
                <a:ea typeface="宋体" panose="02010600030101010101" pitchFamily="2" charset="-122"/>
              </a:rPr>
              <a:t>、安全性好</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动力电池为电动汽车提供了高达</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300V</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以上的驱动供电电压，可能危及人身安全和车载电器的使用安全。动力电池作为高能量密度的储能载体，自身也存在一定的安全隐患，以锂离子电池为例：</a:t>
            </a:r>
          </a:p>
          <a:p>
            <a:pPr marL="342900" indent="-342900" algn="just">
              <a:lnSpc>
                <a:spcPct val="150000"/>
              </a:lnSpc>
              <a:buFont typeface="Wingdings" panose="05000000000000000000" pitchFamily="2" charset="2"/>
              <a:buChar char=""/>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充放电过程如果发生热失控反应，可能导致电池短路起火，甚至产生爆炸现象；</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50000"/>
              </a:lnSpc>
              <a:buFont typeface="Wingdings" panose="05000000000000000000" pitchFamily="2" charset="2"/>
              <a:buChar char=""/>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锂离子电池采用的有机电解质，在</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4.6V</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左右易发生氧化，并且溶剂易燃，若出现泄漏等情况，也会引起电池着火燃烧、甚至爆炸；</a:t>
            </a:r>
          </a:p>
          <a:p>
            <a:pPr marL="342900" indent="-342900" algn="just">
              <a:lnSpc>
                <a:spcPct val="150000"/>
              </a:lnSpc>
              <a:buFont typeface="Wingdings" panose="05000000000000000000" pitchFamily="2" charset="2"/>
              <a:buChar char=""/>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发生碰撞、挤压、跌落等极端的状况，导致电池内部短路．也会引起危险状况的出现。</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22322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ED8C6A0-6FAC-42C9-A1B5-8695587EEEAD}"/>
              </a:ext>
            </a:extLst>
          </p:cNvPr>
          <p:cNvSpPr/>
          <p:nvPr/>
        </p:nvSpPr>
        <p:spPr>
          <a:xfrm>
            <a:off x="428400" y="900000"/>
            <a:ext cx="11338575" cy="364445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七、电动汽车对动力电池的性能要求</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6</a:t>
            </a:r>
            <a:r>
              <a:rPr lang="zh-CN" altLang="en-US" sz="2200" b="1" dirty="0">
                <a:solidFill>
                  <a:srgbClr val="126DB2"/>
                </a:solidFill>
                <a:latin typeface="宋体" panose="02010600030101010101" pitchFamily="2" charset="-122"/>
                <a:ea typeface="宋体" panose="02010600030101010101" pitchFamily="2" charset="-122"/>
              </a:rPr>
              <a:t>、工作温度适应性强</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车辆应用一般不应受地域的限制，不同的空间和时间应用，需要车辆适应不同的温度，仅以北京地区的车辆应用为例，北京夏季地表温度可达</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50℃</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以上，冬季可低至</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-15℃</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以下，在该温度变化范围内，动力电池应可以正常工作，因此，对于动力电池而言，需要动力电池具有良好的温度适应性。现在的动力电池系统设计，考虑到电池的温度适应性问题，一般都需要设计相应的冷却系统或加热系统来达到动力电池的最佳工作温度。</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46064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FF1B3F0-9E8E-4890-ABE6-76BB5442A38B}"/>
              </a:ext>
            </a:extLst>
          </p:cNvPr>
          <p:cNvSpPr/>
          <p:nvPr/>
        </p:nvSpPr>
        <p:spPr>
          <a:xfrm>
            <a:off x="428400" y="900000"/>
            <a:ext cx="11338575" cy="415229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七、电动汽车对动力电池的性能要求</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7</a:t>
            </a:r>
            <a:r>
              <a:rPr lang="zh-CN" altLang="en-US" sz="2200" b="1" dirty="0">
                <a:solidFill>
                  <a:srgbClr val="126DB2"/>
                </a:solidFill>
                <a:latin typeface="宋体" panose="02010600030101010101" pitchFamily="2" charset="-122"/>
                <a:ea typeface="宋体" panose="02010600030101010101" pitchFamily="2" charset="-122"/>
              </a:rPr>
              <a:t>、可回收性好</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按照动力电池使用寿命的标准定义，电池在其容量衰减到额定容量的</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80%</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时，确定为动力电池寿命终结。随着电动汽车的大量应用，必然出现大量废旧动力电池的回收问题。对于动力电池的可回收性，在电化学性能方面，首先要求做到电池正负极及电解液等材料无毒，对环境无污染。其次是研究电池内部各种材料的回收再利用。对于动力电池的再利用，还存在梯次利用问题，即按照动力电池寿命标准达到额定容量</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80%</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以下淘汰的电池转移到对电池容量和功率要求相对较低的领域继续应用。</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5057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3F9DC6F-0330-40B5-BC99-8CA3E94ED2B2}"/>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八、动力电池包铭牌的认识</a:t>
            </a:r>
            <a:endParaRPr lang="en-US" altLang="zh-CN" sz="2200" b="1" dirty="0">
              <a:latin typeface="微软雅黑" panose="020B0503020204020204" pitchFamily="34" charset="-122"/>
              <a:ea typeface="微软雅黑" panose="020B0503020204020204" pitchFamily="34" charset="-122"/>
            </a:endParaRPr>
          </a:p>
        </p:txBody>
      </p:sp>
      <p:pic>
        <p:nvPicPr>
          <p:cNvPr id="4" name="Picture 2">
            <a:extLst>
              <a:ext uri="{FF2B5EF4-FFF2-40B4-BE49-F238E27FC236}">
                <a16:creationId xmlns:a16="http://schemas.microsoft.com/office/drawing/2014/main" id="{6D343BA8-E921-41BD-A38F-3F4EA88C1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554" y="1595718"/>
            <a:ext cx="7990892" cy="451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054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E4B93A7-7740-49EB-B72C-9EE4DDAA3F3B}"/>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小结</a:t>
            </a:r>
            <a:endParaRPr lang="en-US" altLang="zh-CN" sz="22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67E479FD-EC4E-4407-A0C4-655E57D4FD35}"/>
              </a:ext>
            </a:extLst>
          </p:cNvPr>
          <p:cNvSpPr txBox="1"/>
          <p:nvPr/>
        </p:nvSpPr>
        <p:spPr>
          <a:xfrm>
            <a:off x="426000" y="1393487"/>
            <a:ext cx="11340000" cy="4343625"/>
          </a:xfrm>
          <a:prstGeom prst="rect">
            <a:avLst/>
          </a:prstGeom>
          <a:noFill/>
        </p:spPr>
        <p:txBody>
          <a:bodyPr wrap="square" rtlCol="0">
            <a:spAutoFit/>
          </a:bodyPr>
          <a:lstStyle/>
          <a:p>
            <a:pPr algn="just">
              <a:lnSpc>
                <a:spcPct val="150000"/>
              </a:lnSpc>
            </a:pPr>
            <a:r>
              <a:rPr lang="zh-CN" altLang="en-US" sz="2400" dirty="0">
                <a:latin typeface="宋体" panose="02010600030101010101" pitchFamily="2" charset="-122"/>
                <a:ea typeface="宋体" panose="02010600030101010101" pitchFamily="2" charset="-122"/>
              </a:rPr>
              <a:t>本次课我们主要学习了以下内容：</a:t>
            </a:r>
          </a:p>
          <a:p>
            <a:pPr algn="just">
              <a:lnSpc>
                <a:spcPct val="150000"/>
              </a:lnSpc>
            </a:pPr>
            <a:r>
              <a:rPr lang="en-US" altLang="zh-CN" sz="2400" dirty="0">
                <a:latin typeface="宋体" panose="02010600030101010101" pitchFamily="2" charset="-122"/>
                <a:ea typeface="宋体" panose="02010600030101010101" pitchFamily="2" charset="-122"/>
              </a:rPr>
              <a:t>1. </a:t>
            </a:r>
            <a:r>
              <a:rPr lang="zh-CN" altLang="en-US" sz="2400" dirty="0">
                <a:latin typeface="宋体" panose="02010600030101010101" pitchFamily="2" charset="-122"/>
                <a:ea typeface="宋体" panose="02010600030101010101" pitchFamily="2" charset="-122"/>
              </a:rPr>
              <a:t>电池和电机的发展历史</a:t>
            </a:r>
          </a:p>
          <a:p>
            <a:pPr algn="just">
              <a:lnSpc>
                <a:spcPct val="150000"/>
              </a:lnSpc>
            </a:pPr>
            <a:r>
              <a:rPr lang="en-US" altLang="zh-CN" sz="2400" dirty="0">
                <a:latin typeface="宋体" panose="02010600030101010101" pitchFamily="2" charset="-122"/>
                <a:ea typeface="宋体" panose="02010600030101010101" pitchFamily="2" charset="-122"/>
              </a:rPr>
              <a:t>2. </a:t>
            </a:r>
            <a:r>
              <a:rPr lang="zh-CN" altLang="en-US" sz="2400" dirty="0">
                <a:latin typeface="宋体" panose="02010600030101010101" pitchFamily="2" charset="-122"/>
                <a:ea typeface="宋体" panose="02010600030101010101" pitchFamily="2" charset="-122"/>
              </a:rPr>
              <a:t>电动汽车的发展历史</a:t>
            </a:r>
          </a:p>
          <a:p>
            <a:pPr algn="just">
              <a:lnSpc>
                <a:spcPct val="150000"/>
              </a:lnSpc>
            </a:pPr>
            <a:r>
              <a:rPr lang="en-US" altLang="zh-CN" sz="2400" dirty="0">
                <a:latin typeface="宋体" panose="02010600030101010101" pitchFamily="2" charset="-122"/>
                <a:ea typeface="宋体" panose="02010600030101010101" pitchFamily="2" charset="-122"/>
              </a:rPr>
              <a:t>3. </a:t>
            </a:r>
            <a:r>
              <a:rPr lang="zh-CN" altLang="en-US" sz="2400" dirty="0">
                <a:latin typeface="宋体" panose="02010600030101010101" pitchFamily="2" charset="-122"/>
                <a:ea typeface="宋体" panose="02010600030101010101" pitchFamily="2" charset="-122"/>
              </a:rPr>
              <a:t>动力电池的现状和未来发展趋势</a:t>
            </a:r>
          </a:p>
          <a:p>
            <a:pPr algn="just">
              <a:lnSpc>
                <a:spcPct val="150000"/>
              </a:lnSpc>
            </a:pPr>
            <a:r>
              <a:rPr lang="en-US" altLang="zh-CN" sz="2400" dirty="0">
                <a:latin typeface="宋体" panose="02010600030101010101" pitchFamily="2" charset="-122"/>
                <a:ea typeface="宋体" panose="02010600030101010101" pitchFamily="2" charset="-122"/>
              </a:rPr>
              <a:t>4. </a:t>
            </a:r>
            <a:r>
              <a:rPr lang="zh-CN" altLang="en-US" sz="2400" dirty="0">
                <a:latin typeface="宋体" panose="02010600030101010101" pitchFamily="2" charset="-122"/>
                <a:ea typeface="宋体" panose="02010600030101010101" pitchFamily="2" charset="-122"/>
              </a:rPr>
              <a:t>电池的储能原理与基本结构</a:t>
            </a:r>
          </a:p>
          <a:p>
            <a:pPr algn="just">
              <a:lnSpc>
                <a:spcPct val="150000"/>
              </a:lnSpc>
            </a:pPr>
            <a:r>
              <a:rPr lang="en-US" altLang="zh-CN" sz="2400" dirty="0">
                <a:latin typeface="宋体" panose="02010600030101010101" pitchFamily="2" charset="-122"/>
                <a:ea typeface="宋体" panose="02010600030101010101" pitchFamily="2" charset="-122"/>
              </a:rPr>
              <a:t>5. </a:t>
            </a:r>
            <a:r>
              <a:rPr lang="zh-CN" altLang="en-US" sz="2400" dirty="0">
                <a:latin typeface="宋体" panose="02010600030101010101" pitchFamily="2" charset="-122"/>
                <a:ea typeface="宋体" panose="02010600030101010101" pitchFamily="2" charset="-122"/>
              </a:rPr>
              <a:t>电池的特性参数</a:t>
            </a:r>
          </a:p>
          <a:p>
            <a:pPr algn="just">
              <a:lnSpc>
                <a:spcPct val="150000"/>
              </a:lnSpc>
            </a:pPr>
            <a:r>
              <a:rPr lang="en-US" altLang="zh-CN" sz="2400" dirty="0">
                <a:latin typeface="宋体" panose="02010600030101010101" pitchFamily="2" charset="-122"/>
                <a:ea typeface="宋体" panose="02010600030101010101" pitchFamily="2" charset="-122"/>
              </a:rPr>
              <a:t>6. </a:t>
            </a:r>
            <a:r>
              <a:rPr lang="zh-CN" altLang="en-US" sz="2400" dirty="0">
                <a:latin typeface="宋体" panose="02010600030101010101" pitchFamily="2" charset="-122"/>
                <a:ea typeface="宋体" panose="02010600030101010101" pitchFamily="2" charset="-122"/>
              </a:rPr>
              <a:t>电动汽车对动力电池的性能要求</a:t>
            </a:r>
            <a:endParaRPr lang="en-US" altLang="zh-CN" sz="2400" dirty="0">
              <a:latin typeface="宋体" panose="02010600030101010101" pitchFamily="2" charset="-122"/>
              <a:ea typeface="宋体" panose="02010600030101010101" pitchFamily="2" charset="-122"/>
            </a:endParaRPr>
          </a:p>
          <a:p>
            <a:pPr algn="just">
              <a:lnSpc>
                <a:spcPct val="150000"/>
              </a:lnSpc>
            </a:pPr>
            <a:endParaRPr lang="zh-CN" altLang="en-US" dirty="0"/>
          </a:p>
        </p:txBody>
      </p:sp>
    </p:spTree>
    <p:extLst>
      <p:ext uri="{BB962C8B-B14F-4D97-AF65-F5344CB8AC3E}">
        <p14:creationId xmlns:p14="http://schemas.microsoft.com/office/powerpoint/2010/main" val="2756925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0B1D8ED-7C25-4779-A3FD-6365EEC5C200}"/>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学习检测</a:t>
            </a:r>
            <a:endParaRPr lang="en-US" altLang="zh-CN" sz="22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BF695893-90F7-4CB2-AC07-22223C2C260D}"/>
              </a:ext>
            </a:extLst>
          </p:cNvPr>
          <p:cNvSpPr txBox="1"/>
          <p:nvPr/>
        </p:nvSpPr>
        <p:spPr>
          <a:xfrm>
            <a:off x="426000" y="1550936"/>
            <a:ext cx="11520000" cy="3013838"/>
          </a:xfrm>
          <a:prstGeom prst="rect">
            <a:avLst/>
          </a:prstGeom>
          <a:noFill/>
        </p:spPr>
        <p:txBody>
          <a:bodyPr wrap="square" rtlCol="0">
            <a:spAutoFit/>
          </a:bodyPr>
          <a:lstStyle/>
          <a:p>
            <a:pPr algn="just">
              <a:lnSpc>
                <a:spcPct val="125000"/>
              </a:lnSpc>
              <a:spcAft>
                <a:spcPts val="300"/>
              </a:spcAft>
            </a:pP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思考题</a:t>
            </a:r>
            <a:endParaRPr lang="en-US" altLang="zh-CN" sz="2200" kern="100"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1.</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电动汽车相比传统汽车仍存在哪些问题？</a:t>
            </a:r>
          </a:p>
          <a:p>
            <a:pPr>
              <a:lnSpc>
                <a:spcPct val="150000"/>
              </a:lnSpc>
            </a:pP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哪些类型的动力电池适合电动汽车使用？</a:t>
            </a:r>
          </a:p>
          <a:p>
            <a:pPr>
              <a:lnSpc>
                <a:spcPct val="150000"/>
              </a:lnSpc>
            </a:pP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3.</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未来电动汽车发展趋势如何？</a:t>
            </a:r>
            <a:endParaRPr lang="en-US" altLang="zh-CN" sz="2200" kern="100"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4.</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动力电池的特性参数有哪些？</a:t>
            </a:r>
          </a:p>
          <a:p>
            <a:pPr>
              <a:lnSpc>
                <a:spcPct val="150000"/>
              </a:lnSpc>
            </a:pP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5.</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电动汽车对动力电池的有哪些性能要求？</a:t>
            </a:r>
          </a:p>
        </p:txBody>
      </p:sp>
    </p:spTree>
    <p:extLst>
      <p:ext uri="{BB962C8B-B14F-4D97-AF65-F5344CB8AC3E}">
        <p14:creationId xmlns:p14="http://schemas.microsoft.com/office/powerpoint/2010/main" val="4270098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0B1D8ED-7C25-4779-A3FD-6365EEC5C200}"/>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学习检测</a:t>
            </a:r>
            <a:endParaRPr lang="en-US" altLang="zh-CN" sz="22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BF695893-90F7-4CB2-AC07-22223C2C260D}"/>
              </a:ext>
            </a:extLst>
          </p:cNvPr>
          <p:cNvSpPr txBox="1"/>
          <p:nvPr/>
        </p:nvSpPr>
        <p:spPr>
          <a:xfrm>
            <a:off x="426000" y="1425433"/>
            <a:ext cx="11520000" cy="4930260"/>
          </a:xfrm>
          <a:prstGeom prst="rect">
            <a:avLst/>
          </a:prstGeom>
          <a:noFill/>
        </p:spPr>
        <p:txBody>
          <a:bodyPr wrap="square" rtlCol="0">
            <a:spAutoFit/>
          </a:bodyPr>
          <a:lstStyle/>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1</a:t>
            </a:r>
            <a:r>
              <a:rPr lang="zh-CN" altLang="en-US" kern="100" dirty="0">
                <a:latin typeface="宋体" panose="02010600030101010101" pitchFamily="2" charset="-122"/>
                <a:ea typeface="宋体" panose="02010600030101010101" pitchFamily="2" charset="-122"/>
                <a:cs typeface="Times New Roman" panose="02020603050405020304" pitchFamily="18" charset="0"/>
              </a:rPr>
              <a:t>、 </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　　   </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成为近期内最有发展前途和推广应用前景的动力电池。</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a:t>
            </a:r>
            <a:r>
              <a:rPr lang="zh-CN" altLang="en-US" kern="100" dirty="0">
                <a:latin typeface="宋体" panose="02010600030101010101" pitchFamily="2" charset="-122"/>
                <a:ea typeface="宋体" panose="02010600030101010101" pitchFamily="2" charset="-122"/>
                <a:cs typeface="Times New Roman" panose="02020603050405020304" pitchFamily="18" charset="0"/>
              </a:rPr>
              <a:t>．锂离子电池   </a:t>
            </a:r>
            <a:r>
              <a:rPr lang="en-US" altLang="zh-CN" kern="100" dirty="0">
                <a:latin typeface="宋体" panose="02010600030101010101" pitchFamily="2" charset="-122"/>
                <a:ea typeface="宋体" panose="02010600030101010101" pitchFamily="2" charset="-122"/>
                <a:cs typeface="Times New Roman" panose="02020603050405020304" pitchFamily="18" charset="0"/>
              </a:rPr>
              <a:t>B</a:t>
            </a:r>
            <a:r>
              <a:rPr lang="zh-CN" altLang="en-US" kern="100" dirty="0">
                <a:latin typeface="宋体" panose="02010600030101010101" pitchFamily="2" charset="-122"/>
                <a:ea typeface="宋体" panose="02010600030101010101" pitchFamily="2" charset="-122"/>
                <a:cs typeface="Times New Roman" panose="02020603050405020304" pitchFamily="18" charset="0"/>
              </a:rPr>
              <a:t>．铅酸电池 　</a:t>
            </a:r>
            <a:r>
              <a:rPr lang="en-US" altLang="zh-CN" kern="100" dirty="0">
                <a:latin typeface="宋体" panose="02010600030101010101" pitchFamily="2" charset="-122"/>
                <a:ea typeface="宋体" panose="02010600030101010101" pitchFamily="2" charset="-122"/>
                <a:cs typeface="Times New Roman" panose="02020603050405020304" pitchFamily="18" charset="0"/>
              </a:rPr>
              <a:t>C</a:t>
            </a:r>
            <a:r>
              <a:rPr lang="zh-CN" altLang="en-US" kern="100" dirty="0">
                <a:latin typeface="宋体" panose="02010600030101010101" pitchFamily="2" charset="-122"/>
                <a:ea typeface="宋体" panose="02010600030101010101" pitchFamily="2" charset="-122"/>
                <a:cs typeface="Times New Roman" panose="02020603050405020304" pitchFamily="18" charset="0"/>
              </a:rPr>
              <a:t>．镍氢电池    </a:t>
            </a:r>
            <a:r>
              <a:rPr lang="en-US" altLang="zh-CN" kern="100" dirty="0">
                <a:latin typeface="宋体" panose="02010600030101010101" pitchFamily="2" charset="-122"/>
                <a:ea typeface="宋体" panose="02010600030101010101" pitchFamily="2" charset="-122"/>
                <a:cs typeface="Times New Roman" panose="02020603050405020304" pitchFamily="18" charset="0"/>
              </a:rPr>
              <a:t>D</a:t>
            </a:r>
            <a:r>
              <a:rPr lang="zh-CN" altLang="en-US" kern="100" dirty="0">
                <a:latin typeface="宋体" panose="02010600030101010101" pitchFamily="2" charset="-122"/>
                <a:ea typeface="宋体" panose="02010600030101010101" pitchFamily="2" charset="-122"/>
                <a:cs typeface="Times New Roman" panose="02020603050405020304" pitchFamily="18" charset="0"/>
              </a:rPr>
              <a:t>．镍镉电池</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kern="100" dirty="0">
                <a:latin typeface="宋体" panose="02010600030101010101" pitchFamily="2" charset="-122"/>
                <a:ea typeface="宋体" panose="02010600030101010101" pitchFamily="2" charset="-122"/>
                <a:cs typeface="Times New Roman" panose="02020603050405020304" pitchFamily="18" charset="0"/>
              </a:rPr>
              <a:t>、按电解液的种类，镍氢电池属于</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a:t>
            </a:r>
            <a:r>
              <a:rPr lang="zh-CN" altLang="en-US" kern="100" dirty="0">
                <a:latin typeface="宋体" panose="02010600030101010101" pitchFamily="2" charset="-122"/>
                <a:ea typeface="宋体" panose="02010600030101010101" pitchFamily="2" charset="-122"/>
                <a:cs typeface="Times New Roman" panose="02020603050405020304" pitchFamily="18" charset="0"/>
              </a:rPr>
              <a:t>酸性电池  　</a:t>
            </a:r>
            <a:r>
              <a:rPr lang="en-US" altLang="zh-CN" kern="100" dirty="0">
                <a:latin typeface="宋体" panose="02010600030101010101" pitchFamily="2" charset="-122"/>
                <a:ea typeface="宋体" panose="02010600030101010101" pitchFamily="2" charset="-122"/>
                <a:cs typeface="Times New Roman" panose="02020603050405020304" pitchFamily="18" charset="0"/>
              </a:rPr>
              <a:t>B.</a:t>
            </a:r>
            <a:r>
              <a:rPr lang="zh-CN" altLang="en-US" kern="100" dirty="0">
                <a:latin typeface="宋体" panose="02010600030101010101" pitchFamily="2" charset="-122"/>
                <a:ea typeface="宋体" panose="02010600030101010101" pitchFamily="2" charset="-122"/>
                <a:cs typeface="Times New Roman" panose="02020603050405020304" pitchFamily="18" charset="0"/>
              </a:rPr>
              <a:t>干性电池    </a:t>
            </a:r>
            <a:r>
              <a:rPr lang="en-US" altLang="zh-CN" kern="100" dirty="0">
                <a:latin typeface="宋体" panose="02010600030101010101" pitchFamily="2" charset="-122"/>
                <a:ea typeface="宋体" panose="02010600030101010101" pitchFamily="2" charset="-122"/>
                <a:cs typeface="Times New Roman" panose="02020603050405020304" pitchFamily="18" charset="0"/>
              </a:rPr>
              <a:t>C.</a:t>
            </a:r>
            <a:r>
              <a:rPr lang="zh-CN" altLang="en-US" kern="100" dirty="0">
                <a:latin typeface="宋体" panose="02010600030101010101" pitchFamily="2" charset="-122"/>
                <a:ea typeface="宋体" panose="02010600030101010101" pitchFamily="2" charset="-122"/>
                <a:cs typeface="Times New Roman" panose="02020603050405020304" pitchFamily="18" charset="0"/>
              </a:rPr>
              <a:t>有机电解液电池 　 </a:t>
            </a:r>
            <a:r>
              <a:rPr lang="en-US" altLang="zh-CN" kern="100" dirty="0">
                <a:latin typeface="宋体" panose="02010600030101010101" pitchFamily="2" charset="-122"/>
                <a:ea typeface="宋体" panose="02010600030101010101" pitchFamily="2" charset="-122"/>
                <a:cs typeface="Times New Roman" panose="02020603050405020304" pitchFamily="18" charset="0"/>
              </a:rPr>
              <a:t>D.</a:t>
            </a:r>
            <a:r>
              <a:rPr lang="zh-CN" altLang="en-US" kern="100" dirty="0">
                <a:latin typeface="宋体" panose="02010600030101010101" pitchFamily="2" charset="-122"/>
                <a:ea typeface="宋体" panose="02010600030101010101" pitchFamily="2" charset="-122"/>
                <a:cs typeface="Times New Roman" panose="02020603050405020304" pitchFamily="18" charset="0"/>
              </a:rPr>
              <a:t>碱性电池　  </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3</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、电池在一定的放电条件下所能放出的电量称为电池的（      ）。</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电动势     </a:t>
            </a:r>
            <a:r>
              <a:rPr lang="en-US" altLang="zh-CN" kern="100" dirty="0">
                <a:latin typeface="宋体" panose="02010600030101010101" pitchFamily="2" charset="-122"/>
                <a:ea typeface="宋体" panose="02010600030101010101" pitchFamily="2" charset="-122"/>
                <a:cs typeface="Times New Roman" panose="02020603050405020304" pitchFamily="18" charset="0"/>
              </a:rPr>
              <a:t>B.</a:t>
            </a:r>
            <a:r>
              <a:rPr lang="zh-CN" altLang="en-US" kern="100" dirty="0">
                <a:latin typeface="宋体" panose="02010600030101010101" pitchFamily="2" charset="-122"/>
                <a:ea typeface="宋体" panose="02010600030101010101" pitchFamily="2" charset="-122"/>
                <a:cs typeface="Times New Roman" panose="02020603050405020304" pitchFamily="18" charset="0"/>
              </a:rPr>
              <a:t>能量     </a:t>
            </a:r>
            <a:r>
              <a:rPr lang="en-US" altLang="zh-CN" kern="100" dirty="0">
                <a:latin typeface="宋体" panose="02010600030101010101" pitchFamily="2" charset="-122"/>
                <a:ea typeface="宋体" panose="02010600030101010101" pitchFamily="2" charset="-122"/>
                <a:cs typeface="Times New Roman" panose="02020603050405020304" pitchFamily="18" charset="0"/>
              </a:rPr>
              <a:t>C.</a:t>
            </a:r>
            <a:r>
              <a:rPr lang="zh-CN" altLang="en-US" kern="100" dirty="0">
                <a:latin typeface="宋体" panose="02010600030101010101" pitchFamily="2" charset="-122"/>
                <a:ea typeface="宋体" panose="02010600030101010101" pitchFamily="2" charset="-122"/>
                <a:cs typeface="Times New Roman" panose="02020603050405020304" pitchFamily="18" charset="0"/>
              </a:rPr>
              <a:t>容量      </a:t>
            </a:r>
            <a:r>
              <a:rPr lang="en-US" altLang="zh-CN" kern="100" dirty="0">
                <a:latin typeface="宋体" panose="02010600030101010101" pitchFamily="2" charset="-122"/>
                <a:ea typeface="宋体" panose="02010600030101010101" pitchFamily="2" charset="-122"/>
                <a:cs typeface="Times New Roman" panose="02020603050405020304" pitchFamily="18" charset="0"/>
              </a:rPr>
              <a:t>D.</a:t>
            </a:r>
            <a:r>
              <a:rPr lang="zh-CN" altLang="en-US" kern="100" dirty="0">
                <a:latin typeface="宋体" panose="02010600030101010101" pitchFamily="2" charset="-122"/>
                <a:ea typeface="宋体" panose="02010600030101010101" pitchFamily="2" charset="-122"/>
                <a:cs typeface="Times New Roman" panose="02020603050405020304" pitchFamily="18" charset="0"/>
              </a:rPr>
              <a:t>电压</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4</a:t>
            </a:r>
            <a:r>
              <a:rPr lang="zh-CN" altLang="en-US" kern="100" dirty="0">
                <a:latin typeface="宋体" panose="02010600030101010101" pitchFamily="2" charset="-122"/>
                <a:ea typeface="宋体" panose="02010600030101010101" pitchFamily="2" charset="-122"/>
                <a:cs typeface="Times New Roman" panose="02020603050405020304" pitchFamily="18" charset="0"/>
              </a:rPr>
              <a:t>、在电动车应用方面，动力电池（       ）影响电动汽车的整车质量和续驶里程。</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a:t>
            </a:r>
            <a:r>
              <a:rPr lang="zh-CN" altLang="en-US" kern="100" dirty="0">
                <a:latin typeface="宋体" panose="02010600030101010101" pitchFamily="2" charset="-122"/>
                <a:ea typeface="宋体" panose="02010600030101010101" pitchFamily="2" charset="-122"/>
                <a:cs typeface="Times New Roman" panose="02020603050405020304" pitchFamily="18" charset="0"/>
              </a:rPr>
              <a:t>体积能量密度    </a:t>
            </a:r>
            <a:r>
              <a:rPr lang="en-US" altLang="zh-CN" kern="100" dirty="0">
                <a:latin typeface="宋体" panose="02010600030101010101" pitchFamily="2" charset="-122"/>
                <a:ea typeface="宋体" panose="02010600030101010101" pitchFamily="2" charset="-122"/>
                <a:cs typeface="Times New Roman" panose="02020603050405020304" pitchFamily="18" charset="0"/>
              </a:rPr>
              <a:t>B.</a:t>
            </a:r>
            <a:r>
              <a:rPr lang="zh-CN" altLang="en-US" kern="100" dirty="0">
                <a:latin typeface="宋体" panose="02010600030101010101" pitchFamily="2" charset="-122"/>
                <a:ea typeface="宋体" panose="02010600030101010101" pitchFamily="2" charset="-122"/>
                <a:cs typeface="Times New Roman" panose="02020603050405020304" pitchFamily="18" charset="0"/>
              </a:rPr>
              <a:t>质量能量密度    </a:t>
            </a:r>
            <a:r>
              <a:rPr lang="en-US" altLang="zh-CN" kern="100" dirty="0">
                <a:latin typeface="宋体" panose="02010600030101010101" pitchFamily="2" charset="-122"/>
                <a:ea typeface="宋体" panose="02010600030101010101" pitchFamily="2" charset="-122"/>
                <a:cs typeface="Times New Roman" panose="02020603050405020304" pitchFamily="18" charset="0"/>
              </a:rPr>
              <a:t>C.</a:t>
            </a:r>
            <a:r>
              <a:rPr lang="zh-CN" altLang="en-US" kern="100" dirty="0">
                <a:latin typeface="宋体" panose="02010600030101010101" pitchFamily="2" charset="-122"/>
                <a:ea typeface="宋体" panose="02010600030101010101" pitchFamily="2" charset="-122"/>
                <a:cs typeface="Times New Roman" panose="02020603050405020304" pitchFamily="18" charset="0"/>
              </a:rPr>
              <a:t>质量密度     </a:t>
            </a:r>
            <a:r>
              <a:rPr lang="en-US" altLang="zh-CN" kern="100" dirty="0">
                <a:latin typeface="宋体" panose="02010600030101010101" pitchFamily="2" charset="-122"/>
                <a:ea typeface="宋体" panose="02010600030101010101" pitchFamily="2" charset="-122"/>
                <a:cs typeface="Times New Roman" panose="02020603050405020304" pitchFamily="18" charset="0"/>
              </a:rPr>
              <a:t>D.</a:t>
            </a:r>
            <a:r>
              <a:rPr lang="zh-CN" altLang="en-US" kern="100" dirty="0">
                <a:latin typeface="宋体" panose="02010600030101010101" pitchFamily="2" charset="-122"/>
                <a:ea typeface="宋体" panose="02010600030101010101" pitchFamily="2" charset="-122"/>
                <a:cs typeface="Times New Roman" panose="02020603050405020304" pitchFamily="18" charset="0"/>
              </a:rPr>
              <a:t>能量密度</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5</a:t>
            </a:r>
            <a:r>
              <a:rPr lang="zh-CN" altLang="en-US" kern="100" dirty="0">
                <a:latin typeface="宋体" panose="02010600030101010101" pitchFamily="2" charset="-122"/>
                <a:ea typeface="宋体" panose="02010600030101010101" pitchFamily="2" charset="-122"/>
                <a:cs typeface="Times New Roman" panose="02020603050405020304" pitchFamily="18" charset="0"/>
              </a:rPr>
              <a:t>、放电深度（</a:t>
            </a:r>
            <a:r>
              <a:rPr lang="en-US" altLang="zh-CN" kern="100" dirty="0">
                <a:latin typeface="宋体" panose="02010600030101010101" pitchFamily="2" charset="-122"/>
                <a:ea typeface="宋体" panose="02010600030101010101" pitchFamily="2" charset="-122"/>
                <a:cs typeface="Times New Roman" panose="02020603050405020304" pitchFamily="18" charset="0"/>
              </a:rPr>
              <a:t>DOD</a:t>
            </a:r>
            <a:r>
              <a:rPr lang="zh-CN" altLang="en-US" kern="100" dirty="0">
                <a:latin typeface="宋体" panose="02010600030101010101" pitchFamily="2" charset="-122"/>
                <a:ea typeface="宋体" panose="02010600030101010101" pitchFamily="2" charset="-122"/>
                <a:cs typeface="Times New Roman" panose="02020603050405020304" pitchFamily="18" charset="0"/>
              </a:rPr>
              <a:t>）是</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r>
              <a:rPr lang="zh-CN" altLang="en-US" kern="100" dirty="0">
                <a:latin typeface="宋体" panose="02010600030101010101" pitchFamily="2" charset="-122"/>
                <a:ea typeface="宋体" panose="02010600030101010101" pitchFamily="2" charset="-122"/>
                <a:cs typeface="Times New Roman" panose="02020603050405020304" pitchFamily="18" charset="0"/>
              </a:rPr>
              <a:t>与额定容量之比的百分数。</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a:t>
            </a:r>
            <a:r>
              <a:rPr lang="zh-CN" altLang="en-US" kern="100" dirty="0">
                <a:latin typeface="宋体" panose="02010600030101010101" pitchFamily="2" charset="-122"/>
                <a:ea typeface="宋体" panose="02010600030101010101" pitchFamily="2" charset="-122"/>
                <a:cs typeface="Times New Roman" panose="02020603050405020304" pitchFamily="18" charset="0"/>
              </a:rPr>
              <a:t>放电电流     </a:t>
            </a:r>
            <a:r>
              <a:rPr lang="en-US" altLang="zh-CN" kern="100" dirty="0">
                <a:latin typeface="宋体" panose="02010600030101010101" pitchFamily="2" charset="-122"/>
                <a:ea typeface="宋体" panose="02010600030101010101" pitchFamily="2" charset="-122"/>
                <a:cs typeface="Times New Roman" panose="02020603050405020304" pitchFamily="18" charset="0"/>
              </a:rPr>
              <a:t>B. </a:t>
            </a:r>
            <a:r>
              <a:rPr lang="zh-CN" altLang="en-US" kern="100" dirty="0">
                <a:latin typeface="宋体" panose="02010600030101010101" pitchFamily="2" charset="-122"/>
                <a:ea typeface="宋体" panose="02010600030101010101" pitchFamily="2" charset="-122"/>
                <a:cs typeface="Times New Roman" panose="02020603050405020304" pitchFamily="18" charset="0"/>
              </a:rPr>
              <a:t>放电容量     </a:t>
            </a:r>
            <a:r>
              <a:rPr lang="en-US" altLang="zh-CN" kern="100" dirty="0">
                <a:latin typeface="宋体" panose="02010600030101010101" pitchFamily="2" charset="-122"/>
                <a:ea typeface="宋体" panose="02010600030101010101" pitchFamily="2" charset="-122"/>
                <a:cs typeface="Times New Roman" panose="02020603050405020304" pitchFamily="18" charset="0"/>
              </a:rPr>
              <a:t>C.</a:t>
            </a:r>
            <a:r>
              <a:rPr lang="zh-CN" altLang="en-US" kern="100" dirty="0">
                <a:latin typeface="宋体" panose="02010600030101010101" pitchFamily="2" charset="-122"/>
                <a:ea typeface="宋体" panose="02010600030101010101" pitchFamily="2" charset="-122"/>
                <a:cs typeface="Times New Roman" panose="02020603050405020304" pitchFamily="18" charset="0"/>
              </a:rPr>
              <a:t>放电电压    </a:t>
            </a:r>
            <a:r>
              <a:rPr lang="en-US" altLang="zh-CN" kern="100" dirty="0">
                <a:latin typeface="宋体" panose="02010600030101010101" pitchFamily="2" charset="-122"/>
                <a:ea typeface="宋体" panose="02010600030101010101" pitchFamily="2" charset="-122"/>
                <a:cs typeface="Times New Roman" panose="02020603050405020304" pitchFamily="18" charset="0"/>
              </a:rPr>
              <a:t>D.</a:t>
            </a:r>
            <a:r>
              <a:rPr lang="zh-CN" altLang="en-US" kern="100" dirty="0">
                <a:latin typeface="宋体" panose="02010600030101010101" pitchFamily="2" charset="-122"/>
                <a:ea typeface="宋体" panose="02010600030101010101" pitchFamily="2" charset="-122"/>
                <a:cs typeface="Times New Roman" panose="02020603050405020304" pitchFamily="18" charset="0"/>
              </a:rPr>
              <a:t>放电时间</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6</a:t>
            </a:r>
            <a:r>
              <a:rPr lang="zh-CN" altLang="en-US" kern="100" dirty="0">
                <a:latin typeface="宋体" panose="02010600030101010101" pitchFamily="2" charset="-122"/>
                <a:ea typeface="宋体" panose="02010600030101010101" pitchFamily="2" charset="-122"/>
                <a:cs typeface="Times New Roman" panose="02020603050405020304" pitchFamily="18" charset="0"/>
              </a:rPr>
              <a:t>、镍氢电池的工作电压为</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A.1.5V      B.3V      C.1.2V      D.2V</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7</a:t>
            </a:r>
            <a:r>
              <a:rPr lang="zh-CN" altLang="en-US" kern="100" dirty="0">
                <a:latin typeface="宋体" panose="02010600030101010101" pitchFamily="2" charset="-122"/>
                <a:ea typeface="宋体" panose="02010600030101010101" pitchFamily="2" charset="-122"/>
                <a:cs typeface="Times New Roman" panose="02020603050405020304" pitchFamily="18" charset="0"/>
              </a:rPr>
              <a:t>、当按照</a:t>
            </a:r>
            <a:r>
              <a:rPr lang="en-US" altLang="zh-CN" kern="100" dirty="0">
                <a:latin typeface="宋体" panose="02010600030101010101" pitchFamily="2" charset="-122"/>
                <a:ea typeface="宋体" panose="02010600030101010101" pitchFamily="2" charset="-122"/>
                <a:cs typeface="Times New Roman" panose="02020603050405020304" pitchFamily="18" charset="0"/>
              </a:rPr>
              <a:t>IEC</a:t>
            </a:r>
            <a:r>
              <a:rPr lang="zh-CN" altLang="en-US" kern="100" dirty="0">
                <a:latin typeface="宋体" panose="02010600030101010101" pitchFamily="2" charset="-122"/>
                <a:ea typeface="宋体" panose="02010600030101010101" pitchFamily="2" charset="-122"/>
                <a:cs typeface="Times New Roman" panose="02020603050405020304" pitchFamily="18" charset="0"/>
              </a:rPr>
              <a:t>标准充放电时，锂电池充放电循环可以超过 </a:t>
            </a: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A.200</a:t>
            </a:r>
            <a:r>
              <a:rPr lang="zh-CN" altLang="en-US" kern="100" dirty="0">
                <a:latin typeface="宋体" panose="02010600030101010101" pitchFamily="2" charset="-122"/>
                <a:ea typeface="宋体" panose="02010600030101010101" pitchFamily="2" charset="-122"/>
                <a:cs typeface="Times New Roman" panose="02020603050405020304" pitchFamily="18" charset="0"/>
              </a:rPr>
              <a:t>次     </a:t>
            </a:r>
            <a:r>
              <a:rPr lang="en-US" altLang="zh-CN" kern="100" dirty="0">
                <a:latin typeface="宋体" panose="02010600030101010101" pitchFamily="2" charset="-122"/>
                <a:ea typeface="宋体" panose="02010600030101010101" pitchFamily="2" charset="-122"/>
                <a:cs typeface="Times New Roman" panose="02020603050405020304" pitchFamily="18" charset="0"/>
              </a:rPr>
              <a:t>B.500</a:t>
            </a:r>
            <a:r>
              <a:rPr lang="zh-CN" altLang="en-US" kern="100" dirty="0">
                <a:latin typeface="宋体" panose="02010600030101010101" pitchFamily="2" charset="-122"/>
                <a:ea typeface="宋体" panose="02010600030101010101" pitchFamily="2" charset="-122"/>
                <a:cs typeface="Times New Roman" panose="02020603050405020304" pitchFamily="18" charset="0"/>
              </a:rPr>
              <a:t>次      </a:t>
            </a:r>
            <a:r>
              <a:rPr lang="en-US" altLang="zh-CN" kern="100" dirty="0">
                <a:latin typeface="宋体" panose="02010600030101010101" pitchFamily="2" charset="-122"/>
                <a:ea typeface="宋体" panose="02010600030101010101" pitchFamily="2" charset="-122"/>
                <a:cs typeface="Times New Roman" panose="02020603050405020304" pitchFamily="18" charset="0"/>
              </a:rPr>
              <a:t>C.800</a:t>
            </a:r>
            <a:r>
              <a:rPr lang="zh-CN" altLang="en-US" kern="100" dirty="0">
                <a:latin typeface="宋体" panose="02010600030101010101" pitchFamily="2" charset="-122"/>
                <a:ea typeface="宋体" panose="02010600030101010101" pitchFamily="2" charset="-122"/>
                <a:cs typeface="Times New Roman" panose="02020603050405020304" pitchFamily="18" charset="0"/>
              </a:rPr>
              <a:t>次     </a:t>
            </a:r>
            <a:r>
              <a:rPr lang="en-US" altLang="zh-CN" kern="100" dirty="0">
                <a:latin typeface="宋体" panose="02010600030101010101" pitchFamily="2" charset="-122"/>
                <a:ea typeface="宋体" panose="02010600030101010101" pitchFamily="2" charset="-122"/>
                <a:cs typeface="Times New Roman" panose="02020603050405020304" pitchFamily="18" charset="0"/>
              </a:rPr>
              <a:t>D.1000</a:t>
            </a:r>
            <a:r>
              <a:rPr lang="zh-CN" altLang="en-US" kern="100" dirty="0">
                <a:latin typeface="宋体" panose="02010600030101010101" pitchFamily="2" charset="-122"/>
                <a:ea typeface="宋体" panose="02010600030101010101" pitchFamily="2" charset="-122"/>
                <a:cs typeface="Times New Roman" panose="02020603050405020304" pitchFamily="18" charset="0"/>
              </a:rPr>
              <a:t>次</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8.</a:t>
            </a:r>
            <a:r>
              <a:rPr lang="zh-CN" altLang="en-US" kern="100" dirty="0">
                <a:latin typeface="宋体" panose="02010600030101010101" pitchFamily="2" charset="-122"/>
                <a:ea typeface="宋体" panose="02010600030101010101" pitchFamily="2" charset="-122"/>
                <a:cs typeface="Times New Roman" panose="02020603050405020304" pitchFamily="18" charset="0"/>
              </a:rPr>
              <a:t>动力电池的（    ）影响电动汽车的电池布置空间。 </a:t>
            </a:r>
          </a:p>
          <a:p>
            <a:pPr algn="just">
              <a:lnSpc>
                <a:spcPct val="11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A.</a:t>
            </a:r>
            <a:r>
              <a:rPr lang="zh-CN" altLang="en-US" kern="100" dirty="0">
                <a:latin typeface="宋体" panose="02010600030101010101" pitchFamily="2" charset="-122"/>
                <a:ea typeface="宋体" panose="02010600030101010101" pitchFamily="2" charset="-122"/>
                <a:cs typeface="Times New Roman" panose="02020603050405020304" pitchFamily="18" charset="0"/>
              </a:rPr>
              <a:t>体积比能量    </a:t>
            </a:r>
            <a:r>
              <a:rPr lang="en-US" altLang="zh-CN" kern="100" dirty="0">
                <a:latin typeface="宋体" panose="02010600030101010101" pitchFamily="2" charset="-122"/>
                <a:ea typeface="宋体" panose="02010600030101010101" pitchFamily="2" charset="-122"/>
                <a:cs typeface="Times New Roman" panose="02020603050405020304" pitchFamily="18" charset="0"/>
              </a:rPr>
              <a:t>B.</a:t>
            </a:r>
            <a:r>
              <a:rPr lang="zh-CN" altLang="en-US" kern="100" dirty="0">
                <a:latin typeface="宋体" panose="02010600030101010101" pitchFamily="2" charset="-122"/>
                <a:ea typeface="宋体" panose="02010600030101010101" pitchFamily="2" charset="-122"/>
                <a:cs typeface="Times New Roman" panose="02020603050405020304" pitchFamily="18" charset="0"/>
              </a:rPr>
              <a:t>质量比能量    </a:t>
            </a:r>
            <a:r>
              <a:rPr lang="en-US" altLang="zh-CN" kern="100" dirty="0">
                <a:latin typeface="宋体" panose="02010600030101010101" pitchFamily="2" charset="-122"/>
                <a:ea typeface="宋体" panose="02010600030101010101" pitchFamily="2" charset="-122"/>
                <a:cs typeface="Times New Roman" panose="02020603050405020304" pitchFamily="18" charset="0"/>
              </a:rPr>
              <a:t>C.</a:t>
            </a:r>
            <a:r>
              <a:rPr lang="zh-CN" altLang="en-US" kern="100" dirty="0">
                <a:latin typeface="宋体" panose="02010600030101010101" pitchFamily="2" charset="-122"/>
                <a:ea typeface="宋体" panose="02010600030101010101" pitchFamily="2" charset="-122"/>
                <a:cs typeface="Times New Roman" panose="02020603050405020304" pitchFamily="18" charset="0"/>
              </a:rPr>
              <a:t>体积比功率    </a:t>
            </a:r>
            <a:r>
              <a:rPr lang="en-US" altLang="zh-CN" kern="100" dirty="0">
                <a:latin typeface="宋体" panose="02010600030101010101" pitchFamily="2" charset="-122"/>
                <a:ea typeface="宋体" panose="02010600030101010101" pitchFamily="2" charset="-122"/>
                <a:cs typeface="Times New Roman" panose="02020603050405020304" pitchFamily="18" charset="0"/>
              </a:rPr>
              <a:t>D.</a:t>
            </a:r>
            <a:r>
              <a:rPr lang="zh-CN" altLang="en-US" kern="100" dirty="0">
                <a:latin typeface="宋体" panose="02010600030101010101" pitchFamily="2" charset="-122"/>
                <a:ea typeface="宋体" panose="02010600030101010101" pitchFamily="2" charset="-122"/>
                <a:cs typeface="Times New Roman" panose="02020603050405020304" pitchFamily="18" charset="0"/>
              </a:rPr>
              <a:t>质量比功率</a:t>
            </a:r>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791433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DA3F656-DDB6-4DF3-840A-9DA43CC6D2BA}"/>
              </a:ext>
            </a:extLst>
          </p:cNvPr>
          <p:cNvGrpSpPr/>
          <p:nvPr/>
        </p:nvGrpSpPr>
        <p:grpSpPr>
          <a:xfrm>
            <a:off x="0" y="1678204"/>
            <a:ext cx="12195175" cy="3645024"/>
            <a:chOff x="3175" y="2146419"/>
            <a:chExt cx="12195175" cy="3645024"/>
          </a:xfrm>
        </p:grpSpPr>
        <p:sp>
          <p:nvSpPr>
            <p:cNvPr id="2" name="矩形 1">
              <a:extLst>
                <a:ext uri="{FF2B5EF4-FFF2-40B4-BE49-F238E27FC236}">
                  <a16:creationId xmlns:a16="http://schemas.microsoft.com/office/drawing/2014/main" id="{3B442914-9959-4E7F-AC20-86727D7650A4}"/>
                </a:ext>
              </a:extLst>
            </p:cNvPr>
            <p:cNvSpPr/>
            <p:nvPr/>
          </p:nvSpPr>
          <p:spPr>
            <a:xfrm>
              <a:off x="3175" y="2146419"/>
              <a:ext cx="12195175" cy="364502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FF"/>
                </a:solidFill>
              </a:endParaRPr>
            </a:p>
          </p:txBody>
        </p:sp>
        <p:sp>
          <p:nvSpPr>
            <p:cNvPr id="3" name="标题 1">
              <a:extLst>
                <a:ext uri="{FF2B5EF4-FFF2-40B4-BE49-F238E27FC236}">
                  <a16:creationId xmlns:a16="http://schemas.microsoft.com/office/drawing/2014/main" id="{D81E918E-D256-4D87-A8A9-93BA0014D97E}"/>
                </a:ext>
              </a:extLst>
            </p:cNvPr>
            <p:cNvSpPr txBox="1">
              <a:spLocks noChangeArrowheads="1"/>
            </p:cNvSpPr>
            <p:nvPr/>
          </p:nvSpPr>
          <p:spPr>
            <a:xfrm>
              <a:off x="294655" y="3663491"/>
              <a:ext cx="7560839" cy="1686049"/>
            </a:xfrm>
            <a:prstGeom prst="rect">
              <a:avLst/>
            </a:prstGeom>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effectLst>
                    <a:reflection blurRad="6350" stA="55000" endA="300" endPos="45500" dir="5400000" sy="-100000" algn="bl" rotWithShape="0"/>
                  </a:effectLst>
                  <a:latin typeface="Broadway" pitchFamily="82" charset="0"/>
                  <a:sym typeface="Impact" pitchFamily="34" charset="0"/>
                </a:rPr>
                <a:t>Thank </a:t>
              </a:r>
              <a:r>
                <a:rPr lang="en-US" altLang="zh-CN" sz="7200" dirty="0">
                  <a:solidFill>
                    <a:schemeClr val="bg1"/>
                  </a:solidFill>
                  <a:effectLst>
                    <a:reflection blurRad="6350" stA="55000" endA="300" endPos="45500" dir="5400000" sy="-100000" algn="bl" rotWithShape="0"/>
                  </a:effectLst>
                  <a:latin typeface="Broadway" pitchFamily="82" charset="0"/>
                  <a:sym typeface="Impact" pitchFamily="34" charset="0"/>
                </a:rPr>
                <a:t>You</a:t>
              </a:r>
              <a:endParaRPr lang="zh-CN" altLang="en-US" sz="3200" dirty="0">
                <a:solidFill>
                  <a:schemeClr val="bg1"/>
                </a:solidFill>
                <a:effectLst>
                  <a:reflection blurRad="6350" stA="55000" endA="300" endPos="45500" dir="5400000" sy="-100000" algn="bl" rotWithShape="0"/>
                </a:effectLst>
                <a:latin typeface="Broadway" pitchFamily="82" charset="0"/>
              </a:endParaRPr>
            </a:p>
          </p:txBody>
        </p:sp>
        <p:sp>
          <p:nvSpPr>
            <p:cNvPr id="4" name="文本框 3">
              <a:extLst>
                <a:ext uri="{FF2B5EF4-FFF2-40B4-BE49-F238E27FC236}">
                  <a16:creationId xmlns:a16="http://schemas.microsoft.com/office/drawing/2014/main" id="{281E6C4C-71AA-4BF5-9E56-0CE257245F50}"/>
                </a:ext>
              </a:extLst>
            </p:cNvPr>
            <p:cNvSpPr txBox="1"/>
            <p:nvPr/>
          </p:nvSpPr>
          <p:spPr>
            <a:xfrm>
              <a:off x="1274639" y="2763731"/>
              <a:ext cx="5562894" cy="861774"/>
            </a:xfrm>
            <a:prstGeom prst="rect">
              <a:avLst/>
            </a:prstGeom>
            <a:noFill/>
          </p:spPr>
          <p:txBody>
            <a:bodyPr wrap="square" rtlCol="0">
              <a:spAutoFit/>
            </a:bodyPr>
            <a:lstStyle/>
            <a:p>
              <a:r>
                <a:rPr lang="zh-CN" altLang="en-US" sz="5000" b="1" i="1"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今天你有收获吗？</a:t>
              </a:r>
            </a:p>
          </p:txBody>
        </p:sp>
      </p:grpSp>
    </p:spTree>
    <p:extLst>
      <p:ext uri="{BB962C8B-B14F-4D97-AF65-F5344CB8AC3E}">
        <p14:creationId xmlns:p14="http://schemas.microsoft.com/office/powerpoint/2010/main" val="340356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9BBC613-B027-46AC-A72E-1F94EADAB968}"/>
              </a:ext>
            </a:extLst>
          </p:cNvPr>
          <p:cNvSpPr/>
          <p:nvPr/>
        </p:nvSpPr>
        <p:spPr>
          <a:xfrm>
            <a:off x="428400" y="900000"/>
            <a:ext cx="11338575" cy="1688476"/>
          </a:xfrm>
          <a:prstGeom prst="rect">
            <a:avLst/>
          </a:prstGeom>
        </p:spPr>
        <p:txBody>
          <a:bodyPr wrap="square">
            <a:spAutoFit/>
          </a:bodyPr>
          <a:lstStyle/>
          <a:p>
            <a:pPr algn="just">
              <a:lnSpc>
                <a:spcPct val="125000"/>
              </a:lnSpc>
            </a:pPr>
            <a:r>
              <a:rPr lang="zh-CN" altLang="en-US" sz="2200" b="1" dirty="0">
                <a:solidFill>
                  <a:srgbClr val="126DB2"/>
                </a:solidFill>
                <a:latin typeface="宋体" panose="02010600030101010101" pitchFamily="2" charset="-122"/>
                <a:ea typeface="宋体" panose="02010600030101010101" pitchFamily="2" charset="-122"/>
              </a:rPr>
              <a:t>伏特电池的小故事</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buClr>
                <a:srgbClr val="425C8F"/>
              </a:buClr>
              <a:buSzPct val="65000"/>
              <a:defRPr/>
            </a:pPr>
            <a:r>
              <a:rPr lang="en-US" altLang="zh-CN" sz="2200" dirty="0">
                <a:solidFill>
                  <a:prstClr val="black"/>
                </a:solidFill>
                <a:latin typeface="宋体" panose="02010600030101010101" pitchFamily="2" charset="-122"/>
                <a:ea typeface="宋体" panose="02010600030101010101" pitchFamily="2" charset="-122"/>
              </a:rPr>
              <a:t>    </a:t>
            </a:r>
            <a:r>
              <a:rPr lang="en-US" altLang="zh-CN" sz="2000" dirty="0">
                <a:solidFill>
                  <a:prstClr val="black"/>
                </a:solidFill>
                <a:latin typeface="宋体" panose="02010600030101010101" pitchFamily="2" charset="-122"/>
                <a:ea typeface="宋体" panose="02010600030101010101" pitchFamily="2" charset="-122"/>
              </a:rPr>
              <a:t>1799</a:t>
            </a:r>
            <a:r>
              <a:rPr lang="zh-CN" altLang="en-US" sz="2000" dirty="0">
                <a:solidFill>
                  <a:prstClr val="black"/>
                </a:solidFill>
                <a:latin typeface="宋体" panose="02010600030101010101" pitchFamily="2" charset="-122"/>
                <a:ea typeface="宋体" panose="02010600030101010101" pitchFamily="2" charset="-122"/>
              </a:rPr>
              <a:t>年，伏特把一块锌板和一块银板浸在盐水里，发现连接两块金属的导线中有电流通过。于是，他就把许多锌片与银片之间垫上浸透盐水的绒布或纸片，平叠起来。用手触摸两端时，会感到强烈的电流刺激。伏特用这种方法成功的制成了世界上第一个电池──“伏特电堆”</a:t>
            </a:r>
            <a:r>
              <a:rPr lang="zh-CN" altLang="en-US" sz="2200" dirty="0">
                <a:solidFill>
                  <a:prstClr val="black"/>
                </a:solidFill>
                <a:latin typeface="宋体" panose="02010600030101010101" pitchFamily="2" charset="-122"/>
                <a:ea typeface="宋体" panose="02010600030101010101" pitchFamily="2" charset="-122"/>
              </a:rPr>
              <a:t>。</a:t>
            </a:r>
            <a:endParaRPr lang="en-US" altLang="zh-CN" sz="2200" dirty="0">
              <a:solidFill>
                <a:prstClr val="black"/>
              </a:solidFill>
              <a:latin typeface="宋体" panose="02010600030101010101" pitchFamily="2" charset="-122"/>
              <a:ea typeface="宋体" panose="02010600030101010101" pitchFamily="2" charset="-122"/>
            </a:endParaRPr>
          </a:p>
        </p:txBody>
      </p:sp>
      <p:pic>
        <p:nvPicPr>
          <p:cNvPr id="3" name="Picture 8" descr="c:\users\delle\appdata\local\360chrome\chrome\User Data\temp\557.jpg">
            <a:extLst>
              <a:ext uri="{FF2B5EF4-FFF2-40B4-BE49-F238E27FC236}">
                <a16:creationId xmlns:a16="http://schemas.microsoft.com/office/drawing/2014/main" id="{166C5AA6-EB56-458A-8DF7-82C5956A5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606" y="2829527"/>
            <a:ext cx="3253351" cy="283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delle\appdata\local\360chrome\chrome\User Data\temp\416d34e7g63d27689fae2.jpg">
            <a:extLst>
              <a:ext uri="{FF2B5EF4-FFF2-40B4-BE49-F238E27FC236}">
                <a16:creationId xmlns:a16="http://schemas.microsoft.com/office/drawing/2014/main" id="{C97B945E-9EAA-4996-BCBA-0AE185DB3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3" r="15433"/>
          <a:stretch>
            <a:fillRect/>
          </a:stretch>
        </p:blipFill>
        <p:spPr bwMode="auto">
          <a:xfrm>
            <a:off x="3896987" y="2829527"/>
            <a:ext cx="2564641" cy="312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e\appdata\local\360chrome\chrome\User Data\temp\47bf4ee0-8d97-469f-b0e8-a242f9549ae9.jpg">
            <a:extLst>
              <a:ext uri="{FF2B5EF4-FFF2-40B4-BE49-F238E27FC236}">
                <a16:creationId xmlns:a16="http://schemas.microsoft.com/office/drawing/2014/main" id="{5CCC91F8-9933-451E-9441-2F3168C4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734" y="2829527"/>
            <a:ext cx="2562505" cy="315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7">
            <a:extLst>
              <a:ext uri="{FF2B5EF4-FFF2-40B4-BE49-F238E27FC236}">
                <a16:creationId xmlns:a16="http://schemas.microsoft.com/office/drawing/2014/main" id="{64C2EED9-FC80-4C1B-8206-E81691FD95B6}"/>
              </a:ext>
            </a:extLst>
          </p:cNvPr>
          <p:cNvSpPr>
            <a:spLocks noChangeArrowheads="1"/>
          </p:cNvSpPr>
          <p:nvPr/>
        </p:nvSpPr>
        <p:spPr bwMode="auto">
          <a:xfrm>
            <a:off x="7146288" y="5754405"/>
            <a:ext cx="38779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zh-CN" altLang="en-US" sz="1600" b="0" dirty="0">
                <a:latin typeface="宋体" panose="02010600030101010101" pitchFamily="2" charset="-122"/>
                <a:ea typeface="宋体" panose="02010600030101010101" pitchFamily="2" charset="-122"/>
              </a:rPr>
              <a:t>伏特（左）向拿破仑（右）展示伏打电堆</a:t>
            </a:r>
          </a:p>
        </p:txBody>
      </p:sp>
    </p:spTree>
    <p:extLst>
      <p:ext uri="{BB962C8B-B14F-4D97-AF65-F5344CB8AC3E}">
        <p14:creationId xmlns:p14="http://schemas.microsoft.com/office/powerpoint/2010/main" val="141033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14F8325-99E2-444C-B524-A7B3D06C11AF}"/>
              </a:ext>
            </a:extLst>
          </p:cNvPr>
          <p:cNvSpPr/>
          <p:nvPr/>
        </p:nvSpPr>
        <p:spPr>
          <a:xfrm>
            <a:off x="428400" y="900000"/>
            <a:ext cx="11338575" cy="1303755"/>
          </a:xfrm>
          <a:prstGeom prst="rect">
            <a:avLst/>
          </a:prstGeom>
        </p:spPr>
        <p:txBody>
          <a:bodyPr wrap="square">
            <a:spAutoFit/>
          </a:bodyPr>
          <a:lstStyle/>
          <a:p>
            <a:pPr algn="just">
              <a:lnSpc>
                <a:spcPct val="125000"/>
              </a:lnSpc>
            </a:pPr>
            <a:r>
              <a:rPr lang="zh-CN" altLang="en-US" sz="2200" b="1" dirty="0">
                <a:solidFill>
                  <a:srgbClr val="126DB2"/>
                </a:solidFill>
                <a:latin typeface="宋体" panose="02010600030101010101" pitchFamily="2" charset="-122"/>
                <a:ea typeface="宋体" panose="02010600030101010101" pitchFamily="2" charset="-122"/>
              </a:rPr>
              <a:t>丹尼尔电池的小故事</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25000"/>
              </a:lnSpc>
              <a:buClr>
                <a:srgbClr val="425C8F"/>
              </a:buClr>
              <a:buSzPct val="65000"/>
              <a:defRPr/>
            </a:pPr>
            <a:r>
              <a:rPr lang="en-US" altLang="zh-CN" sz="2200" dirty="0">
                <a:solidFill>
                  <a:prstClr val="black"/>
                </a:solidFill>
                <a:latin typeface="宋体" panose="02010600030101010101" pitchFamily="2" charset="-122"/>
                <a:ea typeface="宋体" panose="02010600030101010101" pitchFamily="2" charset="-122"/>
              </a:rPr>
              <a:t>    </a:t>
            </a:r>
            <a:r>
              <a:rPr lang="en-US" altLang="zh-CN" sz="2000" dirty="0">
                <a:solidFill>
                  <a:prstClr val="black"/>
                </a:solidFill>
                <a:latin typeface="宋体" panose="02010600030101010101" pitchFamily="2" charset="-122"/>
                <a:ea typeface="宋体" panose="02010600030101010101" pitchFamily="2" charset="-122"/>
              </a:rPr>
              <a:t>1836</a:t>
            </a:r>
            <a:r>
              <a:rPr lang="zh-CN" altLang="en-US" sz="2000" dirty="0">
                <a:solidFill>
                  <a:prstClr val="black"/>
                </a:solidFill>
                <a:latin typeface="宋体" panose="02010600030101010101" pitchFamily="2" charset="-122"/>
                <a:ea typeface="宋体" panose="02010600030101010101" pitchFamily="2" charset="-122"/>
              </a:rPr>
              <a:t>年，英国的丹尼尔对“伏特电堆”进行了改良。他使用稀硫酸作电解液，解决了电池极化问题，制造出第一个不极化，能保持平衡电流的锌─铜电池，又称“丹尼尔电池”</a:t>
            </a:r>
            <a:r>
              <a:rPr lang="zh-CN" altLang="en-US" sz="2200" dirty="0">
                <a:solidFill>
                  <a:prstClr val="black"/>
                </a:solidFill>
                <a:latin typeface="宋体" panose="02010600030101010101" pitchFamily="2" charset="-122"/>
                <a:ea typeface="宋体" panose="02010600030101010101" pitchFamily="2" charset="-122"/>
              </a:rPr>
              <a:t>。</a:t>
            </a:r>
            <a:endParaRPr lang="en-US" altLang="zh-CN" sz="2200" dirty="0">
              <a:solidFill>
                <a:prstClr val="black"/>
              </a:solidFill>
              <a:latin typeface="宋体" panose="02010600030101010101" pitchFamily="2" charset="-122"/>
              <a:ea typeface="宋体" panose="02010600030101010101" pitchFamily="2" charset="-122"/>
            </a:endParaRPr>
          </a:p>
        </p:txBody>
      </p:sp>
      <p:pic>
        <p:nvPicPr>
          <p:cNvPr id="3" name="Picture 6" descr="clip_image015">
            <a:extLst>
              <a:ext uri="{FF2B5EF4-FFF2-40B4-BE49-F238E27FC236}">
                <a16:creationId xmlns:a16="http://schemas.microsoft.com/office/drawing/2014/main" id="{544E1337-C98B-40BA-87AC-89AAD31EED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29" b="5314"/>
          <a:stretch/>
        </p:blipFill>
        <p:spPr bwMode="auto">
          <a:xfrm>
            <a:off x="2623119" y="2730153"/>
            <a:ext cx="1949938" cy="306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lip_image017">
            <a:extLst>
              <a:ext uri="{FF2B5EF4-FFF2-40B4-BE49-F238E27FC236}">
                <a16:creationId xmlns:a16="http://schemas.microsoft.com/office/drawing/2014/main" id="{4D5C2136-07EB-4AD1-8BA6-3CDD8F28B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30153"/>
            <a:ext cx="4536504" cy="306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9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08FB173-B88B-41CA-BAA7-40706F7284A3}"/>
              </a:ext>
            </a:extLst>
          </p:cNvPr>
          <p:cNvSpPr/>
          <p:nvPr/>
        </p:nvSpPr>
        <p:spPr>
          <a:xfrm>
            <a:off x="428400" y="900000"/>
            <a:ext cx="11338575" cy="457369"/>
          </a:xfrm>
          <a:prstGeom prst="rect">
            <a:avLst/>
          </a:prstGeom>
        </p:spPr>
        <p:txBody>
          <a:bodyPr wrap="square">
            <a:spAutoFit/>
          </a:bodyPr>
          <a:lstStyle/>
          <a:p>
            <a:pPr algn="just">
              <a:lnSpc>
                <a:spcPct val="125000"/>
              </a:lnSpc>
            </a:pPr>
            <a:r>
              <a:rPr lang="zh-CN" altLang="en-US" sz="2200" b="1" dirty="0">
                <a:solidFill>
                  <a:srgbClr val="126DB2"/>
                </a:solidFill>
                <a:latin typeface="宋体" panose="02010600030101010101" pitchFamily="2" charset="-122"/>
                <a:ea typeface="宋体" panose="02010600030101010101" pitchFamily="2" charset="-122"/>
              </a:rPr>
              <a:t>普兰特和他发明的铅酸电池</a:t>
            </a:r>
            <a:endParaRPr lang="en-US" altLang="zh-CN" sz="2200" b="1" dirty="0">
              <a:solidFill>
                <a:srgbClr val="126DB2"/>
              </a:solidFill>
              <a:latin typeface="宋体" panose="02010600030101010101" pitchFamily="2" charset="-122"/>
              <a:ea typeface="宋体" panose="02010600030101010101" pitchFamily="2" charset="-122"/>
            </a:endParaRPr>
          </a:p>
        </p:txBody>
      </p:sp>
      <p:pic>
        <p:nvPicPr>
          <p:cNvPr id="3" name="Picture 2" descr="c:\users\delle\appdata\local\360chrome\chrome\User Data\temp\m_53624039726402004.jpg">
            <a:extLst>
              <a:ext uri="{FF2B5EF4-FFF2-40B4-BE49-F238E27FC236}">
                <a16:creationId xmlns:a16="http://schemas.microsoft.com/office/drawing/2014/main" id="{463D9185-22C1-4F4C-908A-B2B4687DA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717" t="6084" r="5692" b="5692"/>
          <a:stretch>
            <a:fillRect/>
          </a:stretch>
        </p:blipFill>
        <p:spPr bwMode="auto">
          <a:xfrm>
            <a:off x="2154341" y="1915245"/>
            <a:ext cx="1839913"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delle\appdata\local\360chrome\chrome\User Data\temp\1-15050Q11J9325.jpg">
            <a:extLst>
              <a:ext uri="{FF2B5EF4-FFF2-40B4-BE49-F238E27FC236}">
                <a16:creationId xmlns:a16="http://schemas.microsoft.com/office/drawing/2014/main" id="{75231F4B-712E-40CF-85A1-966EE5836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699" y="1915245"/>
            <a:ext cx="5905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63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5E7338-E54F-4AF7-BB53-B7FEA5D1680A}"/>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一、电池的发展历史（续）</a:t>
            </a:r>
            <a:endParaRPr lang="en-US" altLang="zh-CN" sz="2200" b="1"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16CAA6F7-4C0B-4364-AB1C-2758FB76B4B4}"/>
              </a:ext>
            </a:extLst>
          </p:cNvPr>
          <p:cNvSpPr/>
          <p:nvPr/>
        </p:nvSpPr>
        <p:spPr>
          <a:xfrm>
            <a:off x="590717" y="1636953"/>
            <a:ext cx="11010565" cy="2873479"/>
          </a:xfrm>
          <a:prstGeom prst="rect">
            <a:avLst/>
          </a:prstGeom>
        </p:spPr>
        <p:txBody>
          <a:bodyPr wrap="square">
            <a:spAutoFit/>
          </a:bodyPr>
          <a:lstStyle/>
          <a:p>
            <a:pPr marL="342900" indent="-342900" algn="just">
              <a:lnSpc>
                <a:spcPct val="150000"/>
              </a:lnSpc>
              <a:spcBef>
                <a:spcPts val="1200"/>
              </a:spcBef>
              <a:buClr>
                <a:srgbClr val="425C8F"/>
              </a:buClr>
              <a:buSzPct val="65000"/>
              <a:buFont typeface="Wingdings" panose="05000000000000000000" pitchFamily="2" charset="2"/>
              <a:buChar char="Ø"/>
              <a:defRPr/>
            </a:pP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1991</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年，可充电的锂离子蓄电池问世，实验室制成的第一只</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18650</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型锂离子电池容量仅为</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600mA·h</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a:t>
            </a:r>
          </a:p>
          <a:p>
            <a:pPr marL="342900" indent="-342900" algn="just">
              <a:lnSpc>
                <a:spcPct val="150000"/>
              </a:lnSpc>
              <a:spcBef>
                <a:spcPts val="1200"/>
              </a:spcBef>
              <a:buClr>
                <a:srgbClr val="425C8F"/>
              </a:buClr>
              <a:buSzPct val="65000"/>
              <a:buFont typeface="Wingdings" panose="05000000000000000000" pitchFamily="2" charset="2"/>
              <a:buChar char="Ø"/>
              <a:defRPr/>
            </a:pP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1992</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SONY</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公司开始大规模生产民用锂离子电池。</a:t>
            </a:r>
          </a:p>
          <a:p>
            <a:pPr marL="342900" indent="-342900" algn="just">
              <a:lnSpc>
                <a:spcPct val="150000"/>
              </a:lnSpc>
              <a:spcBef>
                <a:spcPts val="1200"/>
              </a:spcBef>
              <a:buClr>
                <a:srgbClr val="425C8F"/>
              </a:buClr>
              <a:buSzPct val="65000"/>
              <a:buFont typeface="Wingdings" panose="05000000000000000000" pitchFamily="2" charset="2"/>
              <a:buChar char="Ø"/>
              <a:defRPr/>
            </a:pP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1995</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年，日本索尼公司首先研制出</a:t>
            </a:r>
            <a:r>
              <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rPr>
              <a:t>100A·h</a:t>
            </a:r>
            <a:r>
              <a:rPr lang="zh-CN" altLang="en-US" sz="2200" dirty="0">
                <a:solidFill>
                  <a:prstClr val="black"/>
                </a:solidFill>
                <a:latin typeface="Arial" panose="020B0604020202020204" pitchFamily="34" charset="0"/>
                <a:ea typeface="宋体" panose="02010600030101010101" pitchFamily="2" charset="-122"/>
                <a:cs typeface="Arial" panose="020B0604020202020204" pitchFamily="34" charset="0"/>
              </a:rPr>
              <a:t>锂离子动力电池并在电动汽车上应用，展示了锂离子电池作为电动汽车用动力电池的优越性能，引起了广泛关注。</a:t>
            </a:r>
            <a:endParaRPr lang="en-US" altLang="zh-CN" sz="22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5640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262B250-A336-4659-8694-27952AE1FAE4}"/>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二、电动机的发明</a:t>
            </a:r>
          </a:p>
        </p:txBody>
      </p:sp>
      <p:sp>
        <p:nvSpPr>
          <p:cNvPr id="3" name="矩形 2">
            <a:extLst>
              <a:ext uri="{FF2B5EF4-FFF2-40B4-BE49-F238E27FC236}">
                <a16:creationId xmlns:a16="http://schemas.microsoft.com/office/drawing/2014/main" id="{EEFBD3BD-7584-4BA5-813F-445B171A5522}"/>
              </a:ext>
            </a:extLst>
          </p:cNvPr>
          <p:cNvSpPr/>
          <p:nvPr/>
        </p:nvSpPr>
        <p:spPr>
          <a:xfrm>
            <a:off x="590717" y="1583166"/>
            <a:ext cx="11010565" cy="4745402"/>
          </a:xfrm>
          <a:prstGeom prst="rect">
            <a:avLst/>
          </a:prstGeom>
        </p:spPr>
        <p:txBody>
          <a:bodyPr wrap="square">
            <a:spAutoFit/>
          </a:bodyPr>
          <a:lstStyle/>
          <a:p>
            <a:pPr marL="342900" indent="-342900" algn="just">
              <a:lnSpc>
                <a:spcPct val="125000"/>
              </a:lnSpc>
              <a:spcBef>
                <a:spcPts val="400"/>
              </a:spcBef>
              <a:buClr>
                <a:srgbClr val="425C8F"/>
              </a:buClr>
              <a:buSzPct val="65000"/>
              <a:buFont typeface="华文新魏" panose="02010800040101010101" pitchFamily="2" charset="-122"/>
              <a:buChar char="◇"/>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1740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年代，第一个电动马达是由苏格兰僧侣安德鲁</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戈登创建的简单的静电设备。</a:t>
            </a:r>
          </a:p>
          <a:p>
            <a:pPr marL="342900" indent="-342900" algn="just">
              <a:lnSpc>
                <a:spcPct val="125000"/>
              </a:lnSpc>
              <a:spcBef>
                <a:spcPts val="400"/>
              </a:spcBef>
              <a:buClr>
                <a:srgbClr val="425C8F"/>
              </a:buClr>
              <a:buSzPct val="65000"/>
              <a:buFont typeface="华文新魏" panose="02010800040101010101" pitchFamily="2" charset="-122"/>
              <a:buChar char="◇"/>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1821</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年，英国人迈克尔</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法拉第发明电动机实验室模型，只要有电流通过线路，线路就会绕着一块永久磁铁不停地转动，成为电动机发展的雏形。</a:t>
            </a:r>
          </a:p>
          <a:p>
            <a:pPr marL="342900" indent="-342900" algn="just">
              <a:lnSpc>
                <a:spcPct val="125000"/>
              </a:lnSpc>
              <a:spcBef>
                <a:spcPts val="400"/>
              </a:spcBef>
              <a:buClr>
                <a:srgbClr val="425C8F"/>
              </a:buClr>
              <a:buSzPct val="65000"/>
              <a:buFont typeface="华文新魏" panose="02010800040101010101" pitchFamily="2" charset="-122"/>
              <a:buChar char="◇"/>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1827</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年，匈牙利物理学家安幼思</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杰德利克开始尝试用电磁线圈进行实验，他的设备已包含今日直流电动机的三个主要组成部分：定子，转子和换向器</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a:t>
            </a:r>
          </a:p>
          <a:p>
            <a:pPr marL="342900" indent="-342900" algn="just">
              <a:lnSpc>
                <a:spcPct val="125000"/>
              </a:lnSpc>
              <a:spcBef>
                <a:spcPts val="400"/>
              </a:spcBef>
              <a:buClr>
                <a:srgbClr val="425C8F"/>
              </a:buClr>
              <a:buSzPct val="65000"/>
              <a:buFont typeface="华文新魏" panose="02010800040101010101" pitchFamily="2" charset="-122"/>
              <a:buChar char="◇"/>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1835</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年，美国一位铁匠汤马斯</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达文波特制作出世界上第一台能驱动小电车的应用电动机。</a:t>
            </a:r>
          </a:p>
          <a:p>
            <a:pPr marL="342900" indent="-342900" algn="just">
              <a:lnSpc>
                <a:spcPct val="125000"/>
              </a:lnSpc>
              <a:spcBef>
                <a:spcPts val="400"/>
              </a:spcBef>
              <a:buClr>
                <a:srgbClr val="425C8F"/>
              </a:buClr>
              <a:buSzPct val="65000"/>
              <a:buFont typeface="华文新魏" panose="02010800040101010101" pitchFamily="2" charset="-122"/>
              <a:buChar char="◇"/>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1870</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年代初期，世界上最早可商品化的电动机由比利时电机工程师</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Zenobe Theophile Gamme</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所发明。</a:t>
            </a:r>
            <a:endPar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marL="342900" indent="-342900" algn="just">
              <a:lnSpc>
                <a:spcPct val="125000"/>
              </a:lnSpc>
              <a:spcBef>
                <a:spcPts val="400"/>
              </a:spcBef>
              <a:buClr>
                <a:srgbClr val="425C8F"/>
              </a:buClr>
              <a:buSzPct val="65000"/>
              <a:buFont typeface="华文新魏" panose="02010800040101010101" pitchFamily="2" charset="-122"/>
              <a:buChar char="◇"/>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1888</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年，美国著名发明家尼古拉</a:t>
            </a: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特斯拉应用法拉第的电磁感应原理，发明交流电动机，即为感应电动机。</a:t>
            </a:r>
          </a:p>
          <a:p>
            <a:pPr marL="342900" indent="-342900" algn="just">
              <a:lnSpc>
                <a:spcPct val="125000"/>
              </a:lnSpc>
              <a:spcBef>
                <a:spcPts val="400"/>
              </a:spcBef>
              <a:buClr>
                <a:srgbClr val="425C8F"/>
              </a:buClr>
              <a:buSzPct val="65000"/>
              <a:buFont typeface="华文新魏" panose="02010800040101010101" pitchFamily="2" charset="-122"/>
              <a:buChar char="◇"/>
              <a:defRPr/>
            </a:pPr>
            <a:r>
              <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rPr>
              <a:t>1902</a:t>
            </a:r>
            <a:r>
              <a:rPr lang="zh-CN" altLang="en-US" sz="2000" dirty="0">
                <a:solidFill>
                  <a:prstClr val="black"/>
                </a:solidFill>
                <a:latin typeface="Arial" panose="020B0604020202020204" pitchFamily="34" charset="0"/>
                <a:ea typeface="宋体" panose="02010600030101010101" pitchFamily="2" charset="-122"/>
                <a:cs typeface="Arial" panose="020B0604020202020204" pitchFamily="34" charset="0"/>
              </a:rPr>
              <a:t>年，瑞典工程师丹尼尔森利用特斯拉感应电动机的旋转磁场观念，发明了同步电动机。</a:t>
            </a:r>
            <a:endParaRPr lang="en-US" altLang="zh-CN" sz="20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89629795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F7FF"/>
        </a:solidFill>
        <a:ln w="12700" cap="flat" cmpd="sng" algn="ctr">
          <a:solidFill>
            <a:schemeClr val="accent1"/>
          </a:solidFill>
          <a:prstDash val="solid"/>
          <a:miter lim="800000"/>
        </a:ln>
      </a:spPr>
      <a:bodyPr anchor="ctr"/>
      <a:lstStyle>
        <a:defPPr marL="0" marR="0" indent="0" algn="ctr" defTabSz="914400" eaLnBrk="1" fontAlgn="base" latinLnBrk="0" hangingPunct="1">
          <a:lnSpc>
            <a:spcPct val="100000"/>
          </a:lnSpc>
          <a:spcBef>
            <a:spcPct val="0"/>
          </a:spcBef>
          <a:spcAft>
            <a:spcPct val="0"/>
          </a:spcAft>
          <a:buClrTx/>
          <a:buSzTx/>
          <a:buFontTx/>
          <a:buNone/>
          <a:defRPr kumimoji="0" sz="18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6492</Words>
  <Application>Microsoft Office PowerPoint</Application>
  <PresentationFormat>宽屏</PresentationFormat>
  <Paragraphs>311</Paragraphs>
  <Slides>47</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62" baseType="lpstr">
      <vt:lpstr>Arial Unicode MS</vt:lpstr>
      <vt:lpstr>等线</vt:lpstr>
      <vt:lpstr>等线 Light</vt:lpstr>
      <vt:lpstr>黑体</vt:lpstr>
      <vt:lpstr>华文新魏</vt:lpstr>
      <vt:lpstr>楷体</vt:lpstr>
      <vt:lpstr>宋体</vt:lpstr>
      <vt:lpstr>微软雅黑</vt:lpstr>
      <vt:lpstr>Arial</vt:lpstr>
      <vt:lpstr>Broadway</vt:lpstr>
      <vt:lpstr>Cambria Math</vt:lpstr>
      <vt:lpstr>Times New Roman</vt:lpstr>
      <vt:lpstr>Wingdings</vt:lpstr>
      <vt:lpstr>Office 主题​​</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柏辰 刘</dc:creator>
  <cp:lastModifiedBy>柏辰 刘</cp:lastModifiedBy>
  <cp:revision>117</cp:revision>
  <dcterms:created xsi:type="dcterms:W3CDTF">2019-11-17T10:28:00Z</dcterms:created>
  <dcterms:modified xsi:type="dcterms:W3CDTF">2020-03-24T12:45:07Z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