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956" r:id="rId3"/>
    <p:sldId id="950" r:id="rId4"/>
    <p:sldId id="951" r:id="rId5"/>
    <p:sldId id="952" r:id="rId6"/>
    <p:sldId id="954" r:id="rId7"/>
    <p:sldId id="959" r:id="rId8"/>
    <p:sldId id="960" r:id="rId9"/>
    <p:sldId id="914" r:id="rId10"/>
    <p:sldId id="915" r:id="rId11"/>
    <p:sldId id="957" r:id="rId12"/>
    <p:sldId id="961" r:id="rId13"/>
    <p:sldId id="859" r:id="rId14"/>
    <p:sldId id="962" r:id="rId15"/>
    <p:sldId id="963" r:id="rId16"/>
    <p:sldId id="967" r:id="rId17"/>
    <p:sldId id="968" r:id="rId18"/>
    <p:sldId id="969" r:id="rId19"/>
    <p:sldId id="972" r:id="rId20"/>
    <p:sldId id="964" r:id="rId21"/>
    <p:sldId id="965" r:id="rId22"/>
    <p:sldId id="966" r:id="rId23"/>
    <p:sldId id="858" r:id="rId24"/>
    <p:sldId id="970" r:id="rId25"/>
    <p:sldId id="971" r:id="rId26"/>
    <p:sldId id="928" r:id="rId27"/>
    <p:sldId id="973" r:id="rId28"/>
    <p:sldId id="594" r:id="rId29"/>
    <p:sldId id="863" r:id="rId30"/>
    <p:sldId id="862" r:id="rId31"/>
    <p:sldId id="930" r:id="rId32"/>
    <p:sldId id="974" r:id="rId33"/>
    <p:sldId id="531" r:id="rId34"/>
    <p:sldId id="376" r:id="rId35"/>
  </p:sldIdLst>
  <p:sldSz cx="12192000" cy="6858000"/>
  <p:notesSz cx="6858000" cy="9144000"/>
  <p:custDataLst>
    <p:tags r:id="rId3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3A2"/>
    <a:srgbClr val="1369B2"/>
    <a:srgbClr val="D6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 snapToGrid="0">
      <p:cViewPr>
        <p:scale>
          <a:sx n="69" d="100"/>
          <a:sy n="69" d="100"/>
        </p:scale>
        <p:origin x="-1171" y="-461"/>
      </p:cViewPr>
      <p:guideLst>
        <p:guide orient="horz" pos="2092"/>
        <p:guide pos="38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66" d="100"/>
        <a:sy n="2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kumimoji="1" sz="1200">
                <a:latin typeface="等线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>
                <a:latin typeface="等线" charset="0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410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kumimoji="1" sz="1200">
                <a:latin typeface="等线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283E0F-74FB-4CF6-B92F-BA0D3B768B7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1016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147" name="幻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fld id="{666C4432-86B1-44C8-B144-754EE8881D6E}" type="slidenum">
              <a:rPr lang="zh-CN" altLang="en-US" sz="1200"/>
              <a:pPr/>
              <a:t>1</a:t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596979"/>
            <a:ext cx="9144000" cy="1912983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88698-2790-4799-A03F-F8D2A4A2DB4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7941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0D640-E144-490B-8F7E-65C826AB46A4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473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3D8B2-F2A4-4705-A013-3C96A07E7A74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41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3D35E-3885-4274-AA9A-8DFBF1713F81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矩形 9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25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1F17B-D6B6-4D3F-8964-F09DF34F00D6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矩形 11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80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40E0F-B024-4B43-831A-91927FC06959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31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B6AA8-31EB-468B-8C41-6415ECD260E2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964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0E7A1-F48F-4719-BB98-7E5AEA7B7FB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59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 noProof="1">
                <a:solidFill>
                  <a:srgbClr val="898989"/>
                </a:solidFill>
                <a:latin typeface="等线" charset="-122"/>
                <a:ea typeface="等线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等线" charset="-122"/>
              </a:defRPr>
            </a:lvl1pPr>
          </a:lstStyle>
          <a:p>
            <a:fld id="{5558DAD5-D431-48DD-BB7C-9F90A0AF82BA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1031" name="图片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矩形 1"/>
          <p:cNvSpPr>
            <a:spLocks noChangeArrowheads="1"/>
          </p:cNvSpPr>
          <p:nvPr/>
        </p:nvSpPr>
        <p:spPr bwMode="auto">
          <a:xfrm>
            <a:off x="871538" y="363538"/>
            <a:ext cx="892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宋体" pitchFamily="2" charset="-122"/>
              </a:rPr>
              <a:t>✎ </a:t>
            </a:r>
            <a:endParaRPr lang="zh-CN" altLang="en-US" sz="36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64" r:id="rId8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等线 Ligh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1"/>
          <p:cNvSpPr>
            <a:spLocks noGrp="1" noChangeArrowheads="1"/>
          </p:cNvSpPr>
          <p:nvPr>
            <p:ph type="ctrTitle"/>
          </p:nvPr>
        </p:nvSpPr>
        <p:spPr>
          <a:xfrm>
            <a:off x="1670050" y="1709738"/>
            <a:ext cx="9144000" cy="1912937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章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dirty="0" smtClean="0"/>
              <a:t>流</a:t>
            </a:r>
            <a:r>
              <a:rPr lang="zh-CN" altLang="zh-CN" dirty="0"/>
              <a:t>程控制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124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5038725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9183318" y="5038725"/>
            <a:ext cx="17501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循环嵌套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跳转语句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534" y="789542"/>
            <a:ext cx="4514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while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循环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99"/>
          <p:cNvSpPr txBox="1">
            <a:spLocks noChangeArrowheads="1"/>
          </p:cNvSpPr>
          <p:nvPr/>
        </p:nvSpPr>
        <p:spPr bwMode="auto">
          <a:xfrm>
            <a:off x="3324081" y="1769342"/>
            <a:ext cx="7107523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首先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判断条件表达式的结果是否为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True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若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结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果为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True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执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行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while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循环中的代码块，然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后再次判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断条件表达式的结果是否为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True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若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结果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仍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为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True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，则再次执行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代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码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块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...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直至</a:t>
            </a:r>
            <a:r>
              <a:rPr lang="zh-CN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条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件表达式的结果为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False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时结束循</a:t>
            </a:r>
            <a:r>
              <a:rPr lang="zh-CN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环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82889" y="1510095"/>
            <a:ext cx="8189912" cy="415641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00"/>
              </a:solidFill>
            </a:endParaRPr>
          </a:p>
        </p:txBody>
      </p:sp>
      <p:pic>
        <p:nvPicPr>
          <p:cNvPr id="10" name="图片 5" descr="t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0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2853" y="2468822"/>
            <a:ext cx="4538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计算</a:t>
            </a:r>
            <a:r>
              <a:rPr lang="en-US" altLang="zh-CN" sz="2800" dirty="0" smtClean="0"/>
              <a:t>1+2+3+6……+100=</a:t>
            </a:r>
            <a:r>
              <a:rPr lang="zh-CN" altLang="en-US" sz="2800" dirty="0" smtClean="0"/>
              <a:t>？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15979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574" y="1504663"/>
            <a:ext cx="4835314" cy="415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838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while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循环嵌套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8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while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循环中可以嵌套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while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循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环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9" name="矩形 8"/>
          <p:cNvSpPr/>
          <p:nvPr/>
        </p:nvSpPr>
        <p:spPr>
          <a:xfrm>
            <a:off x="3144983" y="2549237"/>
            <a:ext cx="6470072" cy="3505199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10" name="文本框 2"/>
          <p:cNvSpPr txBox="1">
            <a:spLocks noChangeArrowheads="1"/>
          </p:cNvSpPr>
          <p:nvPr/>
        </p:nvSpPr>
        <p:spPr bwMode="auto">
          <a:xfrm>
            <a:off x="3906982" y="2778342"/>
            <a:ext cx="494607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3200" dirty="0">
                <a:latin typeface="Times New Roman" pitchFamily="18" charset="0"/>
              </a:rPr>
              <a:t>while </a:t>
            </a:r>
            <a:r>
              <a:rPr lang="zh-CN" altLang="zh-CN" sz="3200" dirty="0">
                <a:latin typeface="Times New Roman" pitchFamily="18" charset="0"/>
              </a:rPr>
              <a:t>条件表达式</a:t>
            </a:r>
            <a:r>
              <a:rPr lang="en-US" altLang="zh-CN" sz="3200" dirty="0">
                <a:latin typeface="Times New Roman" pitchFamily="18" charset="0"/>
              </a:rPr>
              <a:t>1</a:t>
            </a:r>
            <a:r>
              <a:rPr lang="zh-CN" altLang="zh-CN" sz="3200" dirty="0">
                <a:latin typeface="Times New Roman" pitchFamily="18" charset="0"/>
              </a:rPr>
              <a:t>：</a:t>
            </a:r>
          </a:p>
          <a:p>
            <a:r>
              <a:rPr lang="en-US" altLang="zh-CN" sz="3200" dirty="0" smtClean="0">
                <a:latin typeface="Times New Roman" pitchFamily="18" charset="0"/>
              </a:rPr>
              <a:t>     </a:t>
            </a:r>
            <a:r>
              <a:rPr lang="zh-CN" altLang="zh-CN" sz="3200" dirty="0" smtClean="0">
                <a:latin typeface="Times New Roman" pitchFamily="18" charset="0"/>
              </a:rPr>
              <a:t>代</a:t>
            </a:r>
            <a:r>
              <a:rPr lang="zh-CN" altLang="zh-CN" sz="3200" dirty="0">
                <a:latin typeface="Times New Roman" pitchFamily="18" charset="0"/>
              </a:rPr>
              <a:t>码块</a:t>
            </a:r>
            <a:r>
              <a:rPr lang="en-US" altLang="zh-CN" sz="3200" dirty="0">
                <a:latin typeface="Times New Roman" pitchFamily="18" charset="0"/>
              </a:rPr>
              <a:t>1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 smtClean="0">
                <a:latin typeface="Times New Roman" pitchFamily="18" charset="0"/>
              </a:rPr>
              <a:t>     ......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</a:t>
            </a:r>
            <a:r>
              <a:rPr lang="en-US" altLang="zh-CN" sz="3200" dirty="0" smtClean="0">
                <a:latin typeface="Times New Roman" pitchFamily="18" charset="0"/>
              </a:rPr>
              <a:t>    while </a:t>
            </a:r>
            <a:r>
              <a:rPr lang="zh-CN" altLang="zh-CN" sz="3200" dirty="0">
                <a:latin typeface="Times New Roman" pitchFamily="18" charset="0"/>
              </a:rPr>
              <a:t>条件表达式</a:t>
            </a:r>
            <a:r>
              <a:rPr lang="en-US" altLang="zh-CN" sz="3200" dirty="0">
                <a:latin typeface="Times New Roman" pitchFamily="18" charset="0"/>
              </a:rPr>
              <a:t>2</a:t>
            </a:r>
            <a:r>
              <a:rPr lang="zh-CN" altLang="zh-CN" sz="3200" dirty="0">
                <a:latin typeface="Times New Roman" pitchFamily="18" charset="0"/>
              </a:rPr>
              <a:t>：</a:t>
            </a:r>
          </a:p>
          <a:p>
            <a:r>
              <a:rPr lang="en-US" altLang="zh-CN" sz="3200" dirty="0">
                <a:latin typeface="Times New Roman" pitchFamily="18" charset="0"/>
              </a:rPr>
              <a:t> </a:t>
            </a:r>
            <a:r>
              <a:rPr lang="en-US" altLang="zh-CN" sz="3200" dirty="0" smtClean="0">
                <a:latin typeface="Times New Roman" pitchFamily="18" charset="0"/>
              </a:rPr>
              <a:t>         </a:t>
            </a:r>
            <a:r>
              <a:rPr lang="zh-CN" altLang="zh-CN" sz="3200" dirty="0" smtClean="0">
                <a:latin typeface="Times New Roman" pitchFamily="18" charset="0"/>
              </a:rPr>
              <a:t>代</a:t>
            </a:r>
            <a:r>
              <a:rPr lang="zh-CN" altLang="zh-CN" sz="3200" dirty="0">
                <a:latin typeface="Times New Roman" pitchFamily="18" charset="0"/>
              </a:rPr>
              <a:t>码块</a:t>
            </a:r>
            <a:r>
              <a:rPr lang="en-US" altLang="zh-CN" sz="3200" dirty="0">
                <a:latin typeface="Times New Roman" pitchFamily="18" charset="0"/>
              </a:rPr>
              <a:t>2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	</a:t>
            </a:r>
            <a:r>
              <a:rPr lang="en-US" altLang="zh-CN" sz="3200" dirty="0" smtClean="0">
                <a:latin typeface="Times New Roman" pitchFamily="18" charset="0"/>
              </a:rPr>
              <a:t> ......</a:t>
            </a:r>
            <a:endParaRPr lang="zh-CN" altLang="zh-CN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5745" y="408668"/>
            <a:ext cx="430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/>
              <a:t>循环</a:t>
            </a:r>
            <a:r>
              <a:rPr lang="zh-CN" altLang="en-US" sz="4000" b="1" dirty="0" smtClean="0"/>
              <a:t>嵌套打印图形</a:t>
            </a:r>
            <a:endParaRPr lang="zh-CN" alt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"/>
          <a:stretch/>
        </p:blipFill>
        <p:spPr bwMode="auto">
          <a:xfrm>
            <a:off x="3412880" y="1299990"/>
            <a:ext cx="2366905" cy="4170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76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266" y="1380551"/>
            <a:ext cx="5745015" cy="366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984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5745" y="408668"/>
            <a:ext cx="430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/>
              <a:t>三酷猫线性法找鱼</a:t>
            </a:r>
            <a:endParaRPr lang="zh-CN" altLang="en-US" sz="4000" b="1" dirty="0"/>
          </a:p>
        </p:txBody>
      </p:sp>
      <p:sp>
        <p:nvSpPr>
          <p:cNvPr id="3" name="矩形 2"/>
          <p:cNvSpPr/>
          <p:nvPr/>
        </p:nvSpPr>
        <p:spPr>
          <a:xfrm>
            <a:off x="1333042" y="1734853"/>
            <a:ext cx="10366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fish_record</a:t>
            </a:r>
            <a:r>
              <a:rPr lang="en-US" altLang="zh-CN" dirty="0"/>
              <a:t>='</a:t>
            </a:r>
            <a:r>
              <a:rPr lang="zh-CN" altLang="en-US" dirty="0"/>
              <a:t>鲫鱼</a:t>
            </a:r>
            <a:r>
              <a:rPr lang="en-US" altLang="zh-CN" dirty="0"/>
              <a:t>5</a:t>
            </a:r>
            <a:r>
              <a:rPr lang="zh-CN" altLang="en-US" dirty="0"/>
              <a:t>条、鲤鱼</a:t>
            </a:r>
            <a:r>
              <a:rPr lang="en-US" altLang="zh-CN" dirty="0"/>
              <a:t>8</a:t>
            </a:r>
            <a:r>
              <a:rPr lang="zh-CN" altLang="en-US" dirty="0"/>
              <a:t>条、鲢鱼</a:t>
            </a:r>
            <a:r>
              <a:rPr lang="en-US" altLang="zh-CN" dirty="0"/>
              <a:t>7</a:t>
            </a:r>
            <a:r>
              <a:rPr lang="zh-CN" altLang="en-US" dirty="0"/>
              <a:t>条、草鱼</a:t>
            </a:r>
            <a:r>
              <a:rPr lang="en-US" altLang="zh-CN" dirty="0"/>
              <a:t>2</a:t>
            </a:r>
            <a:r>
              <a:rPr lang="zh-CN" altLang="en-US" dirty="0"/>
              <a:t>条、黑鱼</a:t>
            </a:r>
            <a:r>
              <a:rPr lang="en-US" altLang="zh-CN" dirty="0"/>
              <a:t>6</a:t>
            </a:r>
            <a:r>
              <a:rPr lang="zh-CN" altLang="en-US" dirty="0"/>
              <a:t>条、乌龟</a:t>
            </a:r>
            <a:r>
              <a:rPr lang="en-US" altLang="zh-CN" dirty="0"/>
              <a:t>1</a:t>
            </a:r>
            <a:r>
              <a:rPr lang="zh-CN" altLang="en-US" dirty="0"/>
              <a:t>只</a:t>
            </a:r>
            <a:r>
              <a:rPr lang="en-US" altLang="zh-CN" dirty="0"/>
              <a:t>'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53377" y="2765755"/>
            <a:ext cx="8186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从钓鱼记录中找出乌龟钓了几只，并判断是偶数还是奇数只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6019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360" y="539310"/>
            <a:ext cx="9553575" cy="551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584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8110"/>
            <a:ext cx="12148163" cy="3970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390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4568031"/>
            <a:ext cx="522763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5181599" y="4676438"/>
            <a:ext cx="50153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跳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转语句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if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if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语句的嵌套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循环语句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49164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循环嵌套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3813969"/>
            <a:ext cx="522763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5181599" y="4676438"/>
            <a:ext cx="50153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跳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转语句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if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if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语句的嵌套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循环语句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49164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循环嵌套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05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break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循环语句一般会一直执行完所有的情况后自然结束，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但是有些情况下需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要停止当前正在执行的循环，也就是跳出循环。</a:t>
            </a:r>
          </a:p>
        </p:txBody>
      </p:sp>
      <p:sp>
        <p:nvSpPr>
          <p:cNvPr id="10" name="矩形 9"/>
          <p:cNvSpPr/>
          <p:nvPr/>
        </p:nvSpPr>
        <p:spPr>
          <a:xfrm>
            <a:off x="2323368" y="4748127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2571739" y="4909962"/>
            <a:ext cx="24750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dirty="0">
                <a:latin typeface="宋体" pitchFamily="2" charset="-122"/>
                <a:cs typeface="Times New Roman" pitchFamily="18" charset="0"/>
              </a:rPr>
              <a:t>跳</a:t>
            </a:r>
            <a:r>
              <a:rPr lang="zh-CN" altLang="en-US" sz="3600" dirty="0" smtClean="0">
                <a:latin typeface="宋体" pitchFamily="2" charset="-122"/>
                <a:cs typeface="Times New Roman" pitchFamily="18" charset="0"/>
              </a:rPr>
              <a:t>出整个循环</a:t>
            </a:r>
            <a:endParaRPr lang="zh-CN" altLang="zh-CN" sz="3600" dirty="0">
              <a:latin typeface="宋体" pitchFamily="2" charset="-122"/>
              <a:cs typeface="Times New Roman" pitchFamily="18" charset="0"/>
            </a:endParaRPr>
          </a:p>
        </p:txBody>
      </p:sp>
      <p:sp>
        <p:nvSpPr>
          <p:cNvPr id="12" name="文本框 7"/>
          <p:cNvSpPr txBox="1">
            <a:spLocks noChangeArrowheads="1"/>
          </p:cNvSpPr>
          <p:nvPr/>
        </p:nvSpPr>
        <p:spPr bwMode="auto">
          <a:xfrm>
            <a:off x="2323368" y="4102014"/>
            <a:ext cx="2971800" cy="646331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en-US" altLang="zh-CN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break</a:t>
            </a:r>
            <a:r>
              <a:rPr lang="zh-CN" altLang="zh-CN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语句</a:t>
            </a:r>
            <a:endParaRPr lang="zh-CN" altLang="en-US" sz="3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889841" y="4748126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6"/>
          <p:cNvSpPr>
            <a:spLocks noChangeArrowheads="1"/>
          </p:cNvSpPr>
          <p:nvPr/>
        </p:nvSpPr>
        <p:spPr bwMode="auto">
          <a:xfrm>
            <a:off x="7179389" y="4909961"/>
            <a:ext cx="239270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zh-CN" sz="3600" dirty="0">
                <a:latin typeface="宋体" pitchFamily="2" charset="-122"/>
                <a:cs typeface="Times New Roman" pitchFamily="18" charset="0"/>
              </a:rPr>
              <a:t>跳出本次循环</a:t>
            </a:r>
          </a:p>
        </p:txBody>
      </p:sp>
      <p:sp>
        <p:nvSpPr>
          <p:cNvPr id="18" name="文本框 7"/>
          <p:cNvSpPr txBox="1">
            <a:spLocks noChangeArrowheads="1"/>
          </p:cNvSpPr>
          <p:nvPr/>
        </p:nvSpPr>
        <p:spPr bwMode="auto">
          <a:xfrm>
            <a:off x="6889841" y="4133860"/>
            <a:ext cx="2946400" cy="615553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en-US" altLang="zh-CN" sz="3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continue</a:t>
            </a:r>
            <a:r>
              <a:rPr lang="zh-CN" altLang="zh-CN" sz="3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语句</a:t>
            </a:r>
            <a:endParaRPr lang="zh-CN" altLang="en-US" sz="3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15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break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break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语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句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用于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跳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出离它最近一级的循环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，通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常与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语句结合使用，放在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语句代码块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中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826327" y="3241196"/>
            <a:ext cx="6747163" cy="2813241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14" name="文本框 2"/>
          <p:cNvSpPr txBox="1">
            <a:spLocks noChangeArrowheads="1"/>
          </p:cNvSpPr>
          <p:nvPr/>
        </p:nvSpPr>
        <p:spPr bwMode="auto">
          <a:xfrm>
            <a:off x="3697765" y="3370543"/>
            <a:ext cx="499456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3200" dirty="0">
                <a:latin typeface="Times New Roman" pitchFamily="18" charset="0"/>
              </a:rPr>
              <a:t>for </a:t>
            </a:r>
            <a:r>
              <a:rPr lang="zh-CN" altLang="zh-CN" sz="3200" dirty="0">
                <a:latin typeface="Times New Roman" pitchFamily="18" charset="0"/>
              </a:rPr>
              <a:t>临时变量</a:t>
            </a:r>
            <a:r>
              <a:rPr lang="en-US" altLang="zh-CN" sz="3200" dirty="0">
                <a:latin typeface="Times New Roman" pitchFamily="18" charset="0"/>
              </a:rPr>
              <a:t> in </a:t>
            </a:r>
            <a:r>
              <a:rPr lang="zh-CN" altLang="zh-CN" sz="3200" dirty="0">
                <a:latin typeface="Times New Roman" pitchFamily="18" charset="0"/>
              </a:rPr>
              <a:t>可迭代对象</a:t>
            </a:r>
            <a:r>
              <a:rPr lang="en-US" altLang="zh-CN" sz="3200" dirty="0">
                <a:latin typeface="Times New Roman" pitchFamily="18" charset="0"/>
              </a:rPr>
              <a:t>: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   </a:t>
            </a:r>
            <a:r>
              <a:rPr lang="zh-CN" altLang="zh-CN" sz="3200" dirty="0">
                <a:latin typeface="Times New Roman" pitchFamily="18" charset="0"/>
              </a:rPr>
              <a:t>执行语句</a:t>
            </a:r>
          </a:p>
          <a:p>
            <a:r>
              <a:rPr lang="en-US" altLang="zh-CN" sz="3200" dirty="0">
                <a:latin typeface="Times New Roman" pitchFamily="18" charset="0"/>
              </a:rPr>
              <a:t>    if </a:t>
            </a:r>
            <a:r>
              <a:rPr lang="zh-CN" altLang="zh-CN" sz="3200" dirty="0">
                <a:latin typeface="Times New Roman" pitchFamily="18" charset="0"/>
              </a:rPr>
              <a:t>条件表达式</a:t>
            </a:r>
            <a:r>
              <a:rPr lang="en-US" altLang="zh-CN" sz="3200" dirty="0">
                <a:latin typeface="Times New Roman" pitchFamily="18" charset="0"/>
              </a:rPr>
              <a:t>: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       </a:t>
            </a:r>
            <a:r>
              <a:rPr lang="zh-CN" altLang="zh-CN" sz="3200" dirty="0">
                <a:latin typeface="Times New Roman" pitchFamily="18" charset="0"/>
              </a:rPr>
              <a:t>代码块</a:t>
            </a:r>
          </a:p>
          <a:p>
            <a:r>
              <a:rPr lang="en-US" altLang="zh-CN" sz="3200" dirty="0">
                <a:latin typeface="Times New Roman" pitchFamily="18" charset="0"/>
              </a:rPr>
              <a:t>        break</a:t>
            </a:r>
            <a:endParaRPr lang="zh-CN" altLang="zh-CN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2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break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577850" y="1320800"/>
            <a:ext cx="11032260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break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语句也可以用于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while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循环，其格式如下所示：</a:t>
            </a:r>
          </a:p>
        </p:txBody>
      </p:sp>
      <p:sp>
        <p:nvSpPr>
          <p:cNvPr id="13" name="矩形 12"/>
          <p:cNvSpPr/>
          <p:nvPr/>
        </p:nvSpPr>
        <p:spPr>
          <a:xfrm>
            <a:off x="2826327" y="3213487"/>
            <a:ext cx="6747163" cy="2813241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14" name="文本框 2"/>
          <p:cNvSpPr txBox="1">
            <a:spLocks noChangeArrowheads="1"/>
          </p:cNvSpPr>
          <p:nvPr/>
        </p:nvSpPr>
        <p:spPr bwMode="auto">
          <a:xfrm>
            <a:off x="4354535" y="3342834"/>
            <a:ext cx="347889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3200" dirty="0">
                <a:latin typeface="Times New Roman" pitchFamily="18" charset="0"/>
              </a:rPr>
              <a:t>while </a:t>
            </a:r>
            <a:r>
              <a:rPr lang="zh-CN" altLang="zh-CN" sz="3200" dirty="0">
                <a:latin typeface="Times New Roman" pitchFamily="18" charset="0"/>
              </a:rPr>
              <a:t>条件表达式</a:t>
            </a:r>
            <a:r>
              <a:rPr lang="en-US" altLang="zh-CN" sz="3200" dirty="0">
                <a:latin typeface="Times New Roman" pitchFamily="18" charset="0"/>
              </a:rPr>
              <a:t>: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   </a:t>
            </a:r>
            <a:r>
              <a:rPr lang="zh-CN" altLang="zh-CN" sz="3200" dirty="0">
                <a:latin typeface="Times New Roman" pitchFamily="18" charset="0"/>
              </a:rPr>
              <a:t>代码块</a:t>
            </a:r>
          </a:p>
          <a:p>
            <a:r>
              <a:rPr lang="en-US" altLang="zh-CN" sz="3200" dirty="0">
                <a:latin typeface="Times New Roman" pitchFamily="18" charset="0"/>
              </a:rPr>
              <a:t>    if </a:t>
            </a:r>
            <a:r>
              <a:rPr lang="zh-CN" altLang="zh-CN" sz="3200" dirty="0">
                <a:latin typeface="Times New Roman" pitchFamily="18" charset="0"/>
              </a:rPr>
              <a:t>条件表达式</a:t>
            </a:r>
            <a:r>
              <a:rPr lang="en-US" altLang="zh-CN" sz="3200" dirty="0">
                <a:latin typeface="Times New Roman" pitchFamily="18" charset="0"/>
              </a:rPr>
              <a:t>: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       </a:t>
            </a:r>
            <a:r>
              <a:rPr lang="zh-CN" altLang="zh-CN" sz="3200" dirty="0">
                <a:latin typeface="Times New Roman" pitchFamily="18" charset="0"/>
              </a:rPr>
              <a:t>代码块</a:t>
            </a:r>
          </a:p>
          <a:p>
            <a:r>
              <a:rPr lang="en-US" altLang="zh-CN" sz="3200" dirty="0">
                <a:latin typeface="Times New Roman" pitchFamily="18" charset="0"/>
              </a:rPr>
              <a:t>        break</a:t>
            </a:r>
            <a:endParaRPr lang="zh-CN" altLang="zh-CN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2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67047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实例：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登录系统账号检测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登录系统一般具有账号密码检测功能，即检测用户输入的账号密码是否正确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63093" y="3978292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1311464" y="4386349"/>
            <a:ext cx="24750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zh-CN" sz="36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登录成功</a:t>
            </a:r>
          </a:p>
        </p:txBody>
      </p:sp>
      <p:sp>
        <p:nvSpPr>
          <p:cNvPr id="12" name="文本框 7"/>
          <p:cNvSpPr txBox="1">
            <a:spLocks noChangeArrowheads="1"/>
          </p:cNvSpPr>
          <p:nvPr/>
        </p:nvSpPr>
        <p:spPr bwMode="auto">
          <a:xfrm>
            <a:off x="1063093" y="3332179"/>
            <a:ext cx="2971800" cy="646113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输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入正确</a:t>
            </a:r>
            <a:endParaRPr lang="zh-CN" altLang="en-US" sz="3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603841" y="3978292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矩形 6"/>
          <p:cNvSpPr>
            <a:spLocks noChangeArrowheads="1"/>
          </p:cNvSpPr>
          <p:nvPr/>
        </p:nvSpPr>
        <p:spPr bwMode="auto">
          <a:xfrm>
            <a:off x="4603842" y="4370959"/>
            <a:ext cx="2971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zh-CN" sz="32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您还有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*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次机会</a:t>
            </a:r>
          </a:p>
        </p:txBody>
      </p:sp>
      <p:sp>
        <p:nvSpPr>
          <p:cNvPr id="15" name="文本框 7"/>
          <p:cNvSpPr txBox="1">
            <a:spLocks noChangeArrowheads="1"/>
          </p:cNvSpPr>
          <p:nvPr/>
        </p:nvSpPr>
        <p:spPr bwMode="auto">
          <a:xfrm>
            <a:off x="4603841" y="3332179"/>
            <a:ext cx="2971800" cy="646113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错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误次数</a:t>
            </a:r>
            <a:r>
              <a:rPr lang="en-US" altLang="zh-CN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&lt;3</a:t>
            </a:r>
            <a:endParaRPr lang="zh-CN" altLang="en-US" sz="3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109041" y="3978292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6"/>
          <p:cNvSpPr>
            <a:spLocks noChangeArrowheads="1"/>
          </p:cNvSpPr>
          <p:nvPr/>
        </p:nvSpPr>
        <p:spPr bwMode="auto">
          <a:xfrm>
            <a:off x="8109042" y="4201682"/>
            <a:ext cx="307710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zh-CN" sz="32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输入错误次数过多，请稍后再试</a:t>
            </a:r>
          </a:p>
        </p:txBody>
      </p:sp>
      <p:sp>
        <p:nvSpPr>
          <p:cNvPr id="18" name="文本框 7"/>
          <p:cNvSpPr txBox="1">
            <a:spLocks noChangeArrowheads="1"/>
          </p:cNvSpPr>
          <p:nvPr/>
        </p:nvSpPr>
        <p:spPr bwMode="auto">
          <a:xfrm>
            <a:off x="8109041" y="3332179"/>
            <a:ext cx="2971800" cy="646113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错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误次数</a:t>
            </a:r>
            <a:r>
              <a:rPr lang="en-US" altLang="zh-CN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=3</a:t>
            </a:r>
            <a:endParaRPr lang="zh-CN" altLang="en-US" sz="3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969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6929" y="408146"/>
            <a:ext cx="1111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/>
              <a:t>例题</a:t>
            </a:r>
            <a:endParaRPr lang="zh-CN" altLang="en-US" sz="36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81" y="1725631"/>
            <a:ext cx="8911484" cy="324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264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6929" y="408146"/>
            <a:ext cx="1111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/>
              <a:t>例题</a:t>
            </a:r>
            <a:endParaRPr lang="zh-CN" altLang="en-US" sz="36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81" y="1725631"/>
            <a:ext cx="8911484" cy="324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285" y="5393675"/>
            <a:ext cx="15811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8557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67047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实例：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登录系统账号检测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19" name="Picture 4" descr="https://timgsa.baidu.com/timg?image&amp;quality=80&amp;size=b9999_10000&amp;sec=1564467241655&amp;di=7ac2c647613067b4660829045168b4a3&amp;imgtype=0&amp;src=http%3A%2F%2Fku.90sjimg.com%2Felement_origin_min_pic%2F00%2F93%2F00%2F1456f24b6fb9ebc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7" t="9142" r="20624" b="10401"/>
          <a:stretch/>
        </p:blipFill>
        <p:spPr bwMode="auto">
          <a:xfrm>
            <a:off x="9485008" y="2470647"/>
            <a:ext cx="1017831" cy="140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矩形 19"/>
          <p:cNvSpPr/>
          <p:nvPr/>
        </p:nvSpPr>
        <p:spPr>
          <a:xfrm>
            <a:off x="2089999" y="2484295"/>
            <a:ext cx="8402068" cy="2532150"/>
          </a:xfrm>
          <a:prstGeom prst="rect">
            <a:avLst/>
          </a:prstGeom>
          <a:noFill/>
          <a:ln w="28575">
            <a:solidFill>
              <a:srgbClr val="1353A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"/>
          <p:cNvSpPr>
            <a:spLocks noChangeArrowheads="1"/>
          </p:cNvSpPr>
          <p:nvPr/>
        </p:nvSpPr>
        <p:spPr bwMode="auto">
          <a:xfrm>
            <a:off x="2463027" y="2996830"/>
            <a:ext cx="6860377" cy="150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本实例要求编写程序，模拟登录系统账号密码检测功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能。</a:t>
            </a:r>
            <a:endParaRPr lang="zh-CN" altLang="zh-CN" sz="40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07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467" y="228370"/>
            <a:ext cx="10496550" cy="592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4867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continue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03564" y="3263138"/>
            <a:ext cx="5929745" cy="260465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1193593" y="3534413"/>
            <a:ext cx="535750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3200" dirty="0">
                <a:latin typeface="Times New Roman" pitchFamily="18" charset="0"/>
              </a:rPr>
              <a:t>for element in [0, -2, 5, 7, -10]: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   if element &lt;= 0: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       continue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   print(element)</a:t>
            </a:r>
            <a:endParaRPr lang="zh-CN" altLang="zh-CN" sz="3200" dirty="0">
              <a:latin typeface="Times New Roman" pitchFamily="18" charset="0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7024255" y="3693348"/>
            <a:ext cx="4378036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b="1" dirty="0">
                <a:latin typeface="宋体" pitchFamily="2" charset="-122"/>
              </a:rPr>
              <a:t>当执行到</a:t>
            </a:r>
            <a:r>
              <a:rPr lang="en-US" altLang="zh-CN" sz="2800" b="1" dirty="0">
                <a:latin typeface="宋体" pitchFamily="2" charset="-122"/>
              </a:rPr>
              <a:t>continue</a:t>
            </a:r>
            <a:r>
              <a:rPr lang="zh-CN" altLang="zh-CN" sz="2800" b="1" dirty="0">
                <a:latin typeface="宋体" pitchFamily="2" charset="-122"/>
              </a:rPr>
              <a:t>语句时，程序会</a:t>
            </a:r>
            <a:r>
              <a:rPr lang="zh-CN" altLang="zh-CN" sz="2800" b="1" dirty="0">
                <a:solidFill>
                  <a:srgbClr val="FF0000"/>
                </a:solidFill>
                <a:latin typeface="宋体" pitchFamily="2" charset="-122"/>
              </a:rPr>
              <a:t>忽略当前循环</a:t>
            </a:r>
            <a:r>
              <a:rPr lang="zh-CN" altLang="zh-CN" sz="2800" b="1" dirty="0">
                <a:latin typeface="宋体" pitchFamily="2" charset="-122"/>
              </a:rPr>
              <a:t>中剩余</a:t>
            </a:r>
            <a:r>
              <a:rPr lang="zh-CN" altLang="zh-CN" sz="2800" b="1" dirty="0">
                <a:solidFill>
                  <a:srgbClr val="FF0000"/>
                </a:solidFill>
                <a:latin typeface="宋体" pitchFamily="2" charset="-122"/>
              </a:rPr>
              <a:t>的代码</a:t>
            </a:r>
            <a:r>
              <a:rPr lang="zh-CN" altLang="zh-CN" sz="2800" b="1" dirty="0">
                <a:latin typeface="宋体" pitchFamily="2" charset="-122"/>
              </a:rPr>
              <a:t>，</a:t>
            </a:r>
            <a:r>
              <a:rPr lang="zh-CN" altLang="zh-CN" sz="2800" b="1" dirty="0">
                <a:solidFill>
                  <a:srgbClr val="FF0000"/>
                </a:solidFill>
                <a:latin typeface="宋体" pitchFamily="2" charset="-122"/>
              </a:rPr>
              <a:t>重新开始</a:t>
            </a:r>
            <a:r>
              <a:rPr lang="zh-CN" altLang="zh-CN" sz="2800" b="1" dirty="0">
                <a:latin typeface="宋体" pitchFamily="2" charset="-122"/>
              </a:rPr>
              <a:t>执行</a:t>
            </a:r>
            <a:r>
              <a:rPr lang="zh-CN" altLang="zh-CN" sz="2800" b="1" dirty="0">
                <a:solidFill>
                  <a:srgbClr val="FF0000"/>
                </a:solidFill>
                <a:latin typeface="宋体" pitchFamily="2" charset="-122"/>
              </a:rPr>
              <a:t>下一次循环</a:t>
            </a:r>
            <a:r>
              <a:rPr lang="zh-CN" altLang="zh-CN" sz="2800" b="1" dirty="0">
                <a:latin typeface="宋体" pitchFamily="2" charset="-122"/>
              </a:rPr>
              <a:t>。</a:t>
            </a:r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continue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语句用于跳出当前循环，继续执行下一次循环。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continue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92771" y="2690813"/>
            <a:ext cx="9264939" cy="2490980"/>
          </a:xfrm>
          <a:prstGeom prst="rect">
            <a:avLst/>
          </a:prstGeom>
          <a:noFill/>
          <a:ln w="28575">
            <a:solidFill>
              <a:srgbClr val="1353A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9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21" y="2191016"/>
            <a:ext cx="2595563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2547768" y="3003740"/>
            <a:ext cx="8554944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若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break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语句位于循环嵌套结构中，该语句只会跳出离它最近的一级循环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不会影响其</a:t>
            </a:r>
            <a:r>
              <a:rPr lang="zh-CN" altLang="en-US" sz="3200" dirty="0">
                <a:latin typeface="黑体" pitchFamily="49" charset="-122"/>
                <a:ea typeface="黑体" pitchFamily="49" charset="-122"/>
              </a:rPr>
              <a:t>它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循环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的执行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zh-CN" altLang="zh-CN" sz="3200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79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for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循环嵌套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8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for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循环也可以嵌套使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用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，其格式如下所示。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826327" y="2520415"/>
            <a:ext cx="6747163" cy="3061854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10" name="文本框 2"/>
          <p:cNvSpPr txBox="1">
            <a:spLocks noChangeArrowheads="1"/>
          </p:cNvSpPr>
          <p:nvPr/>
        </p:nvSpPr>
        <p:spPr bwMode="auto">
          <a:xfrm>
            <a:off x="3345871" y="3020290"/>
            <a:ext cx="570807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3200" dirty="0">
                <a:latin typeface="Times New Roman" pitchFamily="18" charset="0"/>
              </a:rPr>
              <a:t>for </a:t>
            </a:r>
            <a:r>
              <a:rPr lang="zh-CN" altLang="zh-CN" sz="3200" dirty="0">
                <a:latin typeface="Times New Roman" pitchFamily="18" charset="0"/>
              </a:rPr>
              <a:t>临时变量</a:t>
            </a:r>
            <a:r>
              <a:rPr lang="en-US" altLang="zh-CN" sz="3200" dirty="0">
                <a:latin typeface="Times New Roman" pitchFamily="18" charset="0"/>
              </a:rPr>
              <a:t> in </a:t>
            </a:r>
            <a:r>
              <a:rPr lang="zh-CN" altLang="zh-CN" sz="3200" dirty="0">
                <a:latin typeface="Times New Roman" pitchFamily="18" charset="0"/>
              </a:rPr>
              <a:t>可迭代对象</a:t>
            </a:r>
            <a:r>
              <a:rPr lang="en-US" altLang="zh-CN" sz="3200" dirty="0">
                <a:latin typeface="Times New Roman" pitchFamily="18" charset="0"/>
              </a:rPr>
              <a:t>: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 smtClean="0">
                <a:latin typeface="Times New Roman" pitchFamily="18" charset="0"/>
              </a:rPr>
              <a:t>     </a:t>
            </a:r>
            <a:r>
              <a:rPr lang="zh-CN" altLang="zh-CN" sz="3200" dirty="0" smtClean="0">
                <a:latin typeface="Times New Roman" pitchFamily="18" charset="0"/>
              </a:rPr>
              <a:t>代</a:t>
            </a:r>
            <a:r>
              <a:rPr lang="zh-CN" altLang="zh-CN" sz="3200" dirty="0">
                <a:latin typeface="Times New Roman" pitchFamily="18" charset="0"/>
              </a:rPr>
              <a:t>码块</a:t>
            </a:r>
            <a:r>
              <a:rPr lang="en-US" altLang="zh-CN" sz="3200" dirty="0">
                <a:latin typeface="Times New Roman" pitchFamily="18" charset="0"/>
              </a:rPr>
              <a:t>1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 smtClean="0">
                <a:latin typeface="Times New Roman" pitchFamily="18" charset="0"/>
              </a:rPr>
              <a:t>     for </a:t>
            </a:r>
            <a:r>
              <a:rPr lang="zh-CN" altLang="zh-CN" sz="3200" dirty="0">
                <a:latin typeface="Times New Roman" pitchFamily="18" charset="0"/>
              </a:rPr>
              <a:t>临时变量</a:t>
            </a:r>
            <a:r>
              <a:rPr lang="en-US" altLang="zh-CN" sz="3200" dirty="0">
                <a:latin typeface="Times New Roman" pitchFamily="18" charset="0"/>
              </a:rPr>
              <a:t> in </a:t>
            </a:r>
            <a:r>
              <a:rPr lang="zh-CN" altLang="zh-CN" sz="3200" dirty="0">
                <a:latin typeface="Times New Roman" pitchFamily="18" charset="0"/>
              </a:rPr>
              <a:t>可迭代对象</a:t>
            </a:r>
            <a:r>
              <a:rPr lang="en-US" altLang="zh-CN" sz="3200" dirty="0">
                <a:latin typeface="Times New Roman" pitchFamily="18" charset="0"/>
              </a:rPr>
              <a:t>: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     </a:t>
            </a:r>
            <a:r>
              <a:rPr lang="en-US" altLang="zh-CN" sz="3200" dirty="0" smtClean="0">
                <a:latin typeface="Times New Roman" pitchFamily="18" charset="0"/>
              </a:rPr>
              <a:t>     </a:t>
            </a:r>
            <a:r>
              <a:rPr lang="zh-CN" altLang="zh-CN" sz="3200" dirty="0" smtClean="0">
                <a:latin typeface="Times New Roman" pitchFamily="18" charset="0"/>
              </a:rPr>
              <a:t>代</a:t>
            </a:r>
            <a:r>
              <a:rPr lang="zh-CN" altLang="zh-CN" sz="3200" dirty="0">
                <a:latin typeface="Times New Roman" pitchFamily="18" charset="0"/>
              </a:rPr>
              <a:t>码块</a:t>
            </a:r>
            <a:r>
              <a:rPr lang="en-US" altLang="zh-CN" sz="3200" dirty="0">
                <a:latin typeface="Times New Roman" pitchFamily="18" charset="0"/>
              </a:rPr>
              <a:t>2</a:t>
            </a:r>
            <a:endParaRPr lang="zh-CN" altLang="zh-CN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67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实例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：猜数游戏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1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224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猜数游戏是一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个益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智类小游戏，通常由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两人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参与，一个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人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出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数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字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另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一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个人猜数字，当猜数字的人说出一个数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字</a:t>
            </a:r>
            <a:r>
              <a:rPr lang="zh-CN" altLang="en-US" sz="4000" dirty="0">
                <a:latin typeface="微软雅黑" pitchFamily="34" charset="-122"/>
                <a:ea typeface="微软雅黑" pitchFamily="34" charset="-122"/>
              </a:rPr>
              <a:t>时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由出数字的人告知是否猜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中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73139" y="4424961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" name="矩形 6"/>
          <p:cNvSpPr>
            <a:spLocks noChangeArrowheads="1"/>
          </p:cNvSpPr>
          <p:nvPr/>
        </p:nvSpPr>
        <p:spPr bwMode="auto">
          <a:xfrm>
            <a:off x="1321510" y="4586796"/>
            <a:ext cx="24750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zh-CN" sz="36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很遗憾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，</a:t>
            </a:r>
            <a:endParaRPr lang="en-US" altLang="zh-CN" sz="3600" dirty="0" smtClean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algn="ctr"/>
            <a:r>
              <a:rPr lang="zh-CN" altLang="zh-CN" sz="3600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你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猜大了</a:t>
            </a:r>
          </a:p>
        </p:txBody>
      </p:sp>
      <p:sp>
        <p:nvSpPr>
          <p:cNvPr id="24" name="文本框 7"/>
          <p:cNvSpPr txBox="1">
            <a:spLocks noChangeArrowheads="1"/>
          </p:cNvSpPr>
          <p:nvPr/>
        </p:nvSpPr>
        <p:spPr bwMode="auto">
          <a:xfrm>
            <a:off x="1073139" y="3778848"/>
            <a:ext cx="2971800" cy="646331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猜 </a:t>
            </a:r>
            <a:r>
              <a:rPr lang="en-US" altLang="zh-CN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&gt; 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出</a:t>
            </a:r>
            <a:endParaRPr lang="zh-CN" altLang="en-US" sz="3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652578" y="4424960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6" name="矩形 6"/>
          <p:cNvSpPr>
            <a:spLocks noChangeArrowheads="1"/>
          </p:cNvSpPr>
          <p:nvPr/>
        </p:nvSpPr>
        <p:spPr bwMode="auto">
          <a:xfrm>
            <a:off x="4942126" y="4586795"/>
            <a:ext cx="239270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zh-CN" sz="36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很遗憾，你猜小了</a:t>
            </a:r>
          </a:p>
        </p:txBody>
      </p:sp>
      <p:sp>
        <p:nvSpPr>
          <p:cNvPr id="27" name="文本框 7"/>
          <p:cNvSpPr txBox="1">
            <a:spLocks noChangeArrowheads="1"/>
          </p:cNvSpPr>
          <p:nvPr/>
        </p:nvSpPr>
        <p:spPr bwMode="auto">
          <a:xfrm>
            <a:off x="4652578" y="3810694"/>
            <a:ext cx="2946400" cy="646331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猜 </a:t>
            </a:r>
            <a:r>
              <a:rPr lang="en-US" altLang="zh-CN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&lt; </a:t>
            </a:r>
            <a:r>
              <a:rPr lang="zh-CN" altLang="en-US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出</a:t>
            </a:r>
          </a:p>
        </p:txBody>
      </p:sp>
      <p:sp>
        <p:nvSpPr>
          <p:cNvPr id="28" name="矩形 27"/>
          <p:cNvSpPr/>
          <p:nvPr/>
        </p:nvSpPr>
        <p:spPr>
          <a:xfrm>
            <a:off x="8227048" y="4424960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9" name="矩形 6"/>
          <p:cNvSpPr>
            <a:spLocks noChangeArrowheads="1"/>
          </p:cNvSpPr>
          <p:nvPr/>
        </p:nvSpPr>
        <p:spPr bwMode="auto">
          <a:xfrm>
            <a:off x="8516596" y="4586795"/>
            <a:ext cx="239270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zh-CN" sz="36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恭喜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，</a:t>
            </a:r>
            <a:endParaRPr lang="en-US" altLang="zh-CN" sz="3600" dirty="0" smtClean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algn="ctr"/>
            <a:r>
              <a:rPr lang="zh-CN" altLang="zh-CN" sz="3600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猜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数成功</a:t>
            </a:r>
          </a:p>
        </p:txBody>
      </p:sp>
      <p:sp>
        <p:nvSpPr>
          <p:cNvPr id="30" name="文本框 7"/>
          <p:cNvSpPr txBox="1">
            <a:spLocks noChangeArrowheads="1"/>
          </p:cNvSpPr>
          <p:nvPr/>
        </p:nvSpPr>
        <p:spPr bwMode="auto">
          <a:xfrm>
            <a:off x="8227048" y="3810694"/>
            <a:ext cx="2946400" cy="646331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猜 </a:t>
            </a:r>
            <a:r>
              <a:rPr lang="en-US" altLang="zh-CN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= </a:t>
            </a:r>
            <a:r>
              <a:rPr lang="zh-CN" altLang="en-US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出</a:t>
            </a:r>
          </a:p>
        </p:txBody>
      </p:sp>
    </p:spTree>
    <p:extLst>
      <p:ext uri="{BB962C8B-B14F-4D97-AF65-F5344CB8AC3E}">
        <p14:creationId xmlns:p14="http://schemas.microsoft.com/office/powerpoint/2010/main" val="36955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实例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：猜数游戏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13" name="Picture 4" descr="https://timgsa.baidu.com/timg?image&amp;quality=80&amp;size=b9999_10000&amp;sec=1564467241655&amp;di=7ac2c647613067b4660829045168b4a3&amp;imgtype=0&amp;src=http%3A%2F%2Fku.90sjimg.com%2Felement_origin_min_pic%2F00%2F93%2F00%2F1456f24b6fb9ebc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7" t="9142" r="20624" b="10401"/>
          <a:stretch/>
        </p:blipFill>
        <p:spPr bwMode="auto">
          <a:xfrm>
            <a:off x="9485008" y="2470647"/>
            <a:ext cx="1017831" cy="140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2089999" y="2484295"/>
            <a:ext cx="8402068" cy="2532150"/>
          </a:xfrm>
          <a:prstGeom prst="rect">
            <a:avLst/>
          </a:prstGeom>
          <a:noFill/>
          <a:ln w="28575">
            <a:solidFill>
              <a:srgbClr val="1353A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2"/>
          <p:cNvSpPr>
            <a:spLocks noChangeArrowheads="1"/>
          </p:cNvSpPr>
          <p:nvPr/>
        </p:nvSpPr>
        <p:spPr bwMode="auto">
          <a:xfrm>
            <a:off x="2463027" y="2596208"/>
            <a:ext cx="6860377" cy="223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本实例要求编写程序，实现上述规则的猜数字游戏，并限制猜数机会只有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次。</a:t>
            </a:r>
          </a:p>
        </p:txBody>
      </p:sp>
    </p:spTree>
    <p:extLst>
      <p:ext uri="{BB962C8B-B14F-4D97-AF65-F5344CB8AC3E}">
        <p14:creationId xmlns:p14="http://schemas.microsoft.com/office/powerpoint/2010/main" val="34201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895" y="252642"/>
            <a:ext cx="9729818" cy="6236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7572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矩形 2"/>
          <p:cNvSpPr>
            <a:spLocks noChangeArrowheads="1"/>
          </p:cNvSpPr>
          <p:nvPr/>
        </p:nvSpPr>
        <p:spPr bwMode="auto">
          <a:xfrm>
            <a:off x="590550" y="1538568"/>
            <a:ext cx="110109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本章主要介绍了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Python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流程控制，包括</a:t>
            </a:r>
            <a:r>
              <a:rPr lang="en-US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语句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语句的嵌套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循环语句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循环嵌套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以及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跳转语句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。其中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语句主要介绍了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语句的格式，循环语句中主要介绍了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for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循环和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while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循环，跳转语句主要介绍了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break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语句和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continue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语句</a:t>
            </a:r>
            <a:r>
              <a:rPr lang="zh-CN" altLang="zh-CN" sz="28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800" dirty="0" smtClean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zh-CN" altLang="en-US" sz="28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希望通过本章的学习，读者能够熟练掌握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Python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流程控制的语法，并灵活运用流程控制语句进行程序开发。</a:t>
            </a:r>
            <a:endParaRPr lang="zh-CN" altLang="en-US" sz="28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2494914" y="262889"/>
            <a:ext cx="6059170" cy="706755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本章小结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实例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9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：九九乘法表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77849" y="1320800"/>
            <a:ext cx="1140633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乘法口诀是中国古代筹算中进行乘法、除法、开方等运算的基本计算规则，沿用至今已有两千多年。</a:t>
            </a:r>
            <a:endParaRPr lang="zh-CN" altLang="en-US" sz="4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220" y="3029006"/>
            <a:ext cx="7605107" cy="3150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60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实例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9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：九九乘法表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6" name="Picture 4" descr="https://timgsa.baidu.com/timg?image&amp;quality=80&amp;size=b9999_10000&amp;sec=1564467241655&amp;di=7ac2c647613067b4660829045168b4a3&amp;imgtype=0&amp;src=http%3A%2F%2Fku.90sjimg.com%2Felement_origin_min_pic%2F00%2F93%2F00%2F1456f24b6fb9ebc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7" t="9142" r="20624" b="10401"/>
          <a:stretch/>
        </p:blipFill>
        <p:spPr bwMode="auto">
          <a:xfrm>
            <a:off x="9485008" y="2470647"/>
            <a:ext cx="1017831" cy="140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2089999" y="2484295"/>
            <a:ext cx="8402068" cy="2532150"/>
          </a:xfrm>
          <a:prstGeom prst="rect">
            <a:avLst/>
          </a:prstGeom>
          <a:noFill/>
          <a:ln w="28575">
            <a:solidFill>
              <a:srgbClr val="1353A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2463027" y="2596208"/>
            <a:ext cx="686037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本实例要求编写程序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实现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通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过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for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循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环嵌套输出九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九乘法表的功能。</a:t>
            </a:r>
          </a:p>
        </p:txBody>
      </p:sp>
    </p:spTree>
    <p:extLst>
      <p:ext uri="{BB962C8B-B14F-4D97-AF65-F5344CB8AC3E}">
        <p14:creationId xmlns:p14="http://schemas.microsoft.com/office/powerpoint/2010/main" val="146168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465" y="1888648"/>
            <a:ext cx="103727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906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496" y="1448317"/>
            <a:ext cx="4309661" cy="374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1846" y="364078"/>
            <a:ext cx="2357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打印图形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63307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115" y="1695642"/>
            <a:ext cx="6984442" cy="3449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1846" y="364078"/>
            <a:ext cx="3371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打印图形源码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88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while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循环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7850" y="1521898"/>
            <a:ext cx="6224732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 dirty="0">
                <a:latin typeface="微软雅黑" pitchFamily="34" charset="-122"/>
                <a:ea typeface="微软雅黑" pitchFamily="34" charset="-122"/>
              </a:rPr>
              <a:t>while</a:t>
            </a:r>
            <a:r>
              <a:rPr lang="zh-CN" altLang="zh-CN" sz="3600" dirty="0">
                <a:latin typeface="微软雅黑" pitchFamily="34" charset="-122"/>
                <a:ea typeface="微软雅黑" pitchFamily="34" charset="-122"/>
              </a:rPr>
              <a:t>循环是一个条件循环语句，当条件满足时重复执行代码块，直到条件不满足为止。</a:t>
            </a:r>
          </a:p>
        </p:txBody>
      </p:sp>
      <p:sp>
        <p:nvSpPr>
          <p:cNvPr id="7" name="矩形 6"/>
          <p:cNvSpPr/>
          <p:nvPr/>
        </p:nvSpPr>
        <p:spPr>
          <a:xfrm>
            <a:off x="692727" y="4516582"/>
            <a:ext cx="5624946" cy="162247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9" name="文本框 2"/>
          <p:cNvSpPr txBox="1">
            <a:spLocks noChangeArrowheads="1"/>
          </p:cNvSpPr>
          <p:nvPr/>
        </p:nvSpPr>
        <p:spPr bwMode="auto">
          <a:xfrm>
            <a:off x="1750330" y="4789210"/>
            <a:ext cx="35097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3200" dirty="0">
                <a:latin typeface="Times New Roman" pitchFamily="18" charset="0"/>
              </a:rPr>
              <a:t>while </a:t>
            </a:r>
            <a:r>
              <a:rPr lang="zh-CN" altLang="zh-CN" sz="3200" dirty="0">
                <a:latin typeface="Times New Roman" pitchFamily="18" charset="0"/>
              </a:rPr>
              <a:t>条件表达式：</a:t>
            </a:r>
          </a:p>
          <a:p>
            <a:r>
              <a:rPr lang="en-US" altLang="zh-CN" sz="3200" dirty="0" smtClean="0">
                <a:latin typeface="Times New Roman" pitchFamily="18" charset="0"/>
              </a:rPr>
              <a:t>     </a:t>
            </a:r>
            <a:r>
              <a:rPr lang="zh-CN" altLang="zh-CN" sz="3200" dirty="0" smtClean="0">
                <a:latin typeface="Times New Roman" pitchFamily="18" charset="0"/>
              </a:rPr>
              <a:t>代</a:t>
            </a:r>
            <a:r>
              <a:rPr lang="zh-CN" altLang="zh-CN" sz="3200" dirty="0">
                <a:latin typeface="Times New Roman" pitchFamily="18" charset="0"/>
              </a:rPr>
              <a:t>码块</a:t>
            </a:r>
          </a:p>
        </p:txBody>
      </p:sp>
      <p:pic>
        <p:nvPicPr>
          <p:cNvPr id="10" name="图片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630" y="1521898"/>
            <a:ext cx="3645945" cy="470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4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c82f95a76dde596b5d9ab428dfb3963b511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829</Words>
  <Application>Microsoft Office PowerPoint</Application>
  <PresentationFormat>自定义</PresentationFormat>
  <Paragraphs>104</Paragraphs>
  <Slides>34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5" baseType="lpstr">
      <vt:lpstr>Office 主题​​</vt:lpstr>
      <vt:lpstr>第3章 流程控制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lucius</dc:creator>
  <cp:lastModifiedBy>DELL</cp:lastModifiedBy>
  <cp:revision>2649</cp:revision>
  <dcterms:created xsi:type="dcterms:W3CDTF">2016-08-25T05:35:30Z</dcterms:created>
  <dcterms:modified xsi:type="dcterms:W3CDTF">2020-03-22T14:49:52Z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