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19"/>
  </p:notesMasterIdLst>
  <p:sldIdLst>
    <p:sldId id="401" r:id="rId4"/>
    <p:sldId id="257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1BD9"/>
    <a:srgbClr val="4C1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74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0EC2D-D498-4A4B-A8EF-0DC8643853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0B7A5-BB09-4477-9742-6E3ECB57C24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2244">
              <a:srgbClr val="C5D5E9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253893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2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r>
              <a:rPr lang="en-US" altLang="zh-CN" sz="1200" dirty="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/90</a:t>
            </a:r>
            <a:endParaRPr lang="zh-CN" altLang="en-US" sz="1200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971915" y="152400"/>
            <a:ext cx="22161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kern="1200" dirty="0">
                <a:solidFill>
                  <a:srgbClr val="FF0000"/>
                </a:solidFill>
                <a:latin typeface="+mn-lt"/>
                <a:ea typeface="微软雅黑" panose="020B0503020204020204" pitchFamily="34" charset="-122"/>
                <a:cs typeface="+mn-cs"/>
              </a:rPr>
              <a:t>龙鱼的养殖</a:t>
            </a:r>
            <a:endParaRPr lang="zh-CN" altLang="en-US" sz="1600" b="1" kern="1200" dirty="0">
              <a:solidFill>
                <a:srgbClr val="FF0000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日期占位符 1"/>
          <p:cNvSpPr txBox="1">
            <a:spLocks noGrp="1"/>
          </p:cNvSpPr>
          <p:nvPr userDrawn="1"/>
        </p:nvSpPr>
        <p:spPr bwMode="auto">
          <a:xfrm>
            <a:off x="10898155" y="6569598"/>
            <a:ext cx="1219200" cy="28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731AF10-B5AB-44BC-85BA-51966B547564}" type="datetime1">
              <a:rPr lang="zh-CN" altLang="en-US" sz="1600" b="1">
                <a:solidFill>
                  <a:srgbClr val="FF00FF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</a:fld>
            <a:endParaRPr lang="en-US" altLang="zh-CN" sz="1400" b="1" dirty="0">
              <a:solidFill>
                <a:srgbClr val="FF00FF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" y="28406"/>
            <a:ext cx="883078" cy="883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749832"/>
            <a:ext cx="9144000" cy="201030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8F1E-C324-4ECD-9D66-17513A2AE6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endParaRPr lang="zh-CN" altLang="en-US" sz="1465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7907385" y="138692"/>
            <a:ext cx="319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1C8CA1"/>
                </a:solidFill>
                <a:ea typeface="微软雅黑" panose="020B0503020204020204" pitchFamily="34" charset="-122"/>
              </a:rPr>
              <a:t>虾蟹类增养殖技术</a:t>
            </a:r>
            <a:endParaRPr lang="zh-CN" altLang="en-US" sz="1400" b="1" dirty="0">
              <a:solidFill>
                <a:srgbClr val="1C8CA1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1D77D-FE45-4FBC-9BE4-2449D90E93F9}" type="slidenum">
              <a:rPr lang="en-US" altLang="zh-CN"/>
            </a:fld>
            <a:endParaRPr lang="en-US" altLang="zh-CN"/>
          </a:p>
        </p:txBody>
      </p:sp>
      <p:sp>
        <p:nvSpPr>
          <p:cNvPr id="7" name="五边形 6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fld id="{2EEF1883-7A0E-4F66-9932-E581691AD397}" type="slidenum">
              <a:rPr lang="zh-CN" altLang="en-US" sz="21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endParaRPr lang="zh-CN" altLang="en-US" sz="1865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hasCustomPrompt="1"/>
          </p:nvPr>
        </p:nvSpPr>
        <p:spPr>
          <a:xfrm>
            <a:off x="403181" y="610212"/>
            <a:ext cx="11385640" cy="548994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03182" y="6245823"/>
            <a:ext cx="3051151" cy="476359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6196" y="6245823"/>
            <a:ext cx="3859611" cy="476359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72" y="6245823"/>
            <a:ext cx="3051149" cy="476359"/>
          </a:xfrm>
        </p:spPr>
        <p:txBody>
          <a:bodyPr/>
          <a:lstStyle>
            <a:lvl1pPr>
              <a:defRPr/>
            </a:lvl1pPr>
          </a:lstStyle>
          <a:p>
            <a:fld id="{0C8F2287-C2C0-481F-9BF3-7CC6C6D29F0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03182" y="1905439"/>
            <a:ext cx="5592025" cy="419471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96796" y="1905439"/>
            <a:ext cx="5592024" cy="419471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800E3-8D80-4D1B-B22A-174179BBCF9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31839">
              <a:srgbClr val="D8E3F0"/>
            </a:gs>
            <a:gs pos="53964">
              <a:srgbClr val="C3D4E8"/>
            </a:gs>
            <a:gs pos="65490">
              <a:srgbClr val="B8CCE4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31839">
                <a:srgbClr val="D8E3F0"/>
              </a:gs>
              <a:gs pos="53964">
                <a:srgbClr val="C3D4E8"/>
              </a:gs>
              <a:gs pos="65490">
                <a:srgbClr val="B8CCE4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7" Type="http://schemas.openxmlformats.org/officeDocument/2006/relationships/image" Target="../media/image2.png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100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2187574"/>
            <a:ext cx="10515600" cy="393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DD89-DA72-4956-8961-85B6562EBF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8F1E-C324-4ECD-9D66-17513A2AE6B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204065" cy="68618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305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4000" b="1" dirty="0"/>
              <a:t>七、眼睛</a:t>
            </a:r>
            <a:endParaRPr lang="zh-CN" altLang="en-US" sz="4000" b="1" dirty="0"/>
          </a:p>
        </p:txBody>
      </p:sp>
      <p:sp>
        <p:nvSpPr>
          <p:cNvPr id="17305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两眼的</a:t>
            </a:r>
            <a:r>
              <a:rPr lang="zh-CN" altLang="en-US" sz="2800" b="1" dirty="0">
                <a:solidFill>
                  <a:schemeClr val="hlink"/>
                </a:solidFill>
              </a:rPr>
              <a:t>大小一致</a:t>
            </a:r>
            <a:r>
              <a:rPr lang="zh-CN" altLang="en-US" sz="2800" b="1" dirty="0">
                <a:solidFill>
                  <a:srgbClr val="006600"/>
                </a:solidFill>
              </a:rPr>
              <a:t>，</a:t>
            </a:r>
            <a:r>
              <a:rPr lang="zh-CN" altLang="en-US" sz="2800" b="1" dirty="0">
                <a:solidFill>
                  <a:schemeClr val="hlink"/>
                </a:solidFill>
              </a:rPr>
              <a:t>并与其体长和体高成比例</a:t>
            </a:r>
            <a:endParaRPr lang="zh-CN" altLang="en-US" sz="2800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必须清晰明亮和紧附着眼窝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眼睛不能下垂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8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4000" b="1" dirty="0"/>
              <a:t>八、嘴</a:t>
            </a:r>
            <a:endParaRPr lang="zh-CN" altLang="en-US" sz="4000" b="1" dirty="0"/>
          </a:p>
        </p:txBody>
      </p:sp>
      <p:sp>
        <p:nvSpPr>
          <p:cNvPr id="17408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上颚和下颚相称</a:t>
            </a:r>
            <a:r>
              <a:rPr lang="zh-CN" altLang="en-US" sz="2800" b="1" dirty="0">
                <a:solidFill>
                  <a:srgbClr val="006600"/>
                </a:solidFill>
              </a:rPr>
              <a:t>，在闭合时应该是紧紧合拢，不外突。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一条鱼的上下颚有无突出是</a:t>
            </a:r>
            <a:r>
              <a:rPr lang="zh-CN" altLang="en-US" sz="2800" b="1" dirty="0">
                <a:solidFill>
                  <a:schemeClr val="hlink"/>
                </a:solidFill>
              </a:rPr>
              <a:t>很难在它还是幼鱼的时候被察觉出来的</a:t>
            </a:r>
            <a:r>
              <a:rPr lang="zh-CN" altLang="en-US" sz="2800" b="1" dirty="0">
                <a:solidFill>
                  <a:srgbClr val="006600"/>
                </a:solidFill>
              </a:rPr>
              <a:t>。只有在成鱼时，这个缺点才会比较被发现。 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510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4000" b="1" dirty="0"/>
              <a:t>九、鳃盖</a:t>
            </a:r>
            <a:endParaRPr lang="zh-CN" altLang="en-US" sz="4000" b="1" dirty="0"/>
          </a:p>
        </p:txBody>
      </p:sp>
      <p:sp>
        <p:nvSpPr>
          <p:cNvPr id="17510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鳃盖要紧贴着头部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鳃盖都应该是闪亮有光泽的</a:t>
            </a:r>
            <a:r>
              <a:rPr lang="zh-CN" altLang="en-US" sz="2800" b="1" dirty="0">
                <a:solidFill>
                  <a:srgbClr val="006600"/>
                </a:solidFill>
              </a:rPr>
              <a:t>。 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613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3600" b="1" dirty="0">
                <a:ea typeface="黑体" panose="02010609060101010101" pitchFamily="49" charset="-122"/>
              </a:rPr>
              <a:t>本章思考题</a:t>
            </a:r>
            <a:endParaRPr lang="zh-CN" altLang="en-US" sz="3600" b="1" dirty="0">
              <a:ea typeface="黑体" panose="02010609060101010101" pitchFamily="49" charset="-122"/>
            </a:endParaRPr>
          </a:p>
        </p:txBody>
      </p:sp>
      <p:sp>
        <p:nvSpPr>
          <p:cNvPr id="17613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</a:rPr>
              <a:t>1. </a:t>
            </a:r>
            <a:r>
              <a:rPr lang="zh-CN" altLang="en-US" sz="2400" b="1" dirty="0">
                <a:solidFill>
                  <a:srgbClr val="006600"/>
                </a:solidFill>
              </a:rPr>
              <a:t>龙鱼最早被生物学家发现定名是在那一年？在什么地方？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</a:rPr>
              <a:t>2. </a:t>
            </a:r>
            <a:r>
              <a:rPr lang="zh-CN" altLang="en-US" sz="2400" b="1" dirty="0">
                <a:solidFill>
                  <a:srgbClr val="006600"/>
                </a:solidFill>
              </a:rPr>
              <a:t>龙鱼作为观赏鱼风行的原因是什么？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</a:rPr>
              <a:t>3. </a:t>
            </a:r>
            <a:r>
              <a:rPr lang="zh-CN" altLang="en-US" sz="2400" b="1" dirty="0">
                <a:solidFill>
                  <a:srgbClr val="006600"/>
                </a:solidFill>
              </a:rPr>
              <a:t>根据龙鱼的分布区域可将龙鱼分成哪几类？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</a:rPr>
              <a:t>4. </a:t>
            </a:r>
            <a:r>
              <a:rPr lang="zh-CN" altLang="en-US" sz="2400" b="1" dirty="0">
                <a:solidFill>
                  <a:srgbClr val="006600"/>
                </a:solidFill>
              </a:rPr>
              <a:t>美洲龙鱼的主要分布区在什么地方？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</a:rPr>
              <a:t>5</a:t>
            </a:r>
            <a:r>
              <a:rPr lang="zh-CN" altLang="en-US" sz="2400" b="1" dirty="0">
                <a:solidFill>
                  <a:srgbClr val="006600"/>
                </a:solidFill>
              </a:rPr>
              <a:t>．亚洲龙鱼主要分布在什么地方？ </a:t>
            </a:r>
            <a:endParaRPr lang="zh-CN" altLang="en-US" sz="2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77154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</a:rPr>
              <a:t>6. </a:t>
            </a:r>
            <a:r>
              <a:rPr lang="zh-CN" altLang="en-US" sz="2400" b="1" dirty="0">
                <a:solidFill>
                  <a:srgbClr val="006600"/>
                </a:solidFill>
              </a:rPr>
              <a:t>银龙和黑龙的区别是什么？ 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</a:rPr>
              <a:t>7. </a:t>
            </a:r>
            <a:r>
              <a:rPr lang="zh-CN" altLang="en-US" sz="2400" b="1" dirty="0">
                <a:solidFill>
                  <a:srgbClr val="006600"/>
                </a:solidFill>
              </a:rPr>
              <a:t>金龙鱼的主要形态特征是什么？ 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</a:rPr>
              <a:t>8. </a:t>
            </a:r>
            <a:r>
              <a:rPr lang="zh-CN" altLang="en-US" sz="2400" b="1" dirty="0">
                <a:solidFill>
                  <a:srgbClr val="006600"/>
                </a:solidFill>
              </a:rPr>
              <a:t>红龙鱼的主要形态特征是什么？ 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</a:rPr>
              <a:t>9. </a:t>
            </a:r>
            <a:r>
              <a:rPr lang="zh-CN" altLang="en-US" sz="2400" b="1" dirty="0">
                <a:solidFill>
                  <a:srgbClr val="006600"/>
                </a:solidFill>
              </a:rPr>
              <a:t>简述龙鱼的生态习性。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</a:rPr>
              <a:t>10. </a:t>
            </a:r>
            <a:r>
              <a:rPr lang="zh-CN" altLang="en-US" sz="2400" b="1" dirty="0">
                <a:solidFill>
                  <a:srgbClr val="006600"/>
                </a:solidFill>
              </a:rPr>
              <a:t>简述龙鱼的繁殖习性。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</a:rPr>
              <a:t>11. </a:t>
            </a:r>
            <a:r>
              <a:rPr lang="zh-CN" altLang="en-US" sz="2400" b="1" dirty="0">
                <a:solidFill>
                  <a:srgbClr val="006600"/>
                </a:solidFill>
              </a:rPr>
              <a:t>养殖龙鱼对水质的处理有哪些要求？ 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</a:rPr>
              <a:t>12. </a:t>
            </a:r>
            <a:r>
              <a:rPr lang="zh-CN" altLang="en-US" sz="2400" b="1" dirty="0">
                <a:solidFill>
                  <a:srgbClr val="006600"/>
                </a:solidFill>
              </a:rPr>
              <a:t>龙鱼的选择和鉴赏有哪些方面的要求？</a:t>
            </a:r>
            <a:endParaRPr lang="zh-CN" altLang="en-US" sz="2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WordArt 2"/>
          <p:cNvSpPr>
            <a:spLocks noChangeArrowheads="1" noChangeShapeType="1" noTextEdit="1"/>
          </p:cNvSpPr>
          <p:nvPr/>
        </p:nvSpPr>
        <p:spPr bwMode="auto">
          <a:xfrm>
            <a:off x="3193555" y="2510729"/>
            <a:ext cx="6148874" cy="216428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3350" b="1" kern="10" dirty="0">
                <a:solidFill>
                  <a:schemeClr val="accent2">
                    <a:alpha val="78000"/>
                  </a:schemeClr>
                </a:solidFill>
                <a:latin typeface="Calibri Light" panose="020F0302020204030204" pitchFamily="34" charset="0"/>
                <a:ea typeface="微软雅黑" panose="020B0503020204020204" pitchFamily="34" charset="-122"/>
              </a:rPr>
              <a:t>The End</a:t>
            </a:r>
            <a:endParaRPr lang="zh-CN" altLang="en-US" sz="3350" b="1" kern="10" dirty="0">
              <a:solidFill>
                <a:schemeClr val="accent2">
                  <a:alpha val="78000"/>
                </a:schemeClr>
              </a:solidFill>
              <a:latin typeface="Calibri Light" panose="020F03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4670" y="1002030"/>
            <a:ext cx="10972800" cy="1701165"/>
          </a:xfrm>
        </p:spPr>
        <p:txBody>
          <a:bodyPr>
            <a:normAutofit/>
          </a:bodyPr>
          <a:lstStyle/>
          <a:p>
            <a:r>
              <a:rPr lang="en-US" altLang="zh-CN" sz="4465" dirty="0">
                <a:solidFill>
                  <a:srgbClr val="C00000"/>
                </a:solidFill>
              </a:rPr>
              <a:t>  </a:t>
            </a:r>
            <a:r>
              <a:rPr lang="zh-CN" altLang="en-US" sz="4465" dirty="0">
                <a:solidFill>
                  <a:srgbClr val="C00000"/>
                </a:solidFill>
              </a:rPr>
              <a:t>龙鱼的养殖</a:t>
            </a:r>
            <a:endParaRPr lang="zh-CN" altLang="en-US" sz="4465" dirty="0">
              <a:solidFill>
                <a:srgbClr val="C00000"/>
              </a:solidFill>
            </a:endParaRPr>
          </a:p>
        </p:txBody>
      </p:sp>
      <p:sp>
        <p:nvSpPr>
          <p:cNvPr id="3077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609600" y="3388360"/>
            <a:ext cx="10972800" cy="2948305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zh-CN" altLang="en-US" sz="2400" dirty="0">
                <a:solidFill>
                  <a:srgbClr val="071BD9"/>
                </a:solidFill>
              </a:rPr>
              <a:t>日照职业技术学院</a:t>
            </a:r>
            <a:endParaRPr lang="en-US" altLang="zh-CN" sz="2400" dirty="0">
              <a:solidFill>
                <a:srgbClr val="071BD9"/>
              </a:solidFill>
            </a:endParaRPr>
          </a:p>
          <a:p>
            <a:pPr indent="0" algn="ctr">
              <a:buNone/>
            </a:pPr>
            <a:r>
              <a:rPr lang="zh-CN" altLang="en-US" sz="2400" dirty="0" smtClean="0">
                <a:solidFill>
                  <a:srgbClr val="071BD9"/>
                </a:solidFill>
              </a:rPr>
              <a:t>宋维彦</a:t>
            </a:r>
            <a:endParaRPr lang="en-US" altLang="zh-CN" sz="2400" dirty="0" smtClean="0">
              <a:solidFill>
                <a:srgbClr val="071BD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589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b="1" dirty="0">
                <a:solidFill>
                  <a:srgbClr val="000066"/>
                </a:solidFill>
              </a:rPr>
              <a:t>第四节、龙鱼的鉴赏及选择</a:t>
            </a:r>
            <a:endParaRPr lang="zh-CN" altLang="en-US" b="1" dirty="0">
              <a:solidFill>
                <a:srgbClr val="000066"/>
              </a:solidFill>
            </a:endParaRPr>
          </a:p>
        </p:txBody>
      </p:sp>
      <p:sp>
        <p:nvSpPr>
          <p:cNvPr id="16589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龙鱼一般从以下</a:t>
            </a:r>
            <a:r>
              <a:rPr lang="en-US" altLang="zh-CN" sz="2800" b="1" dirty="0">
                <a:solidFill>
                  <a:srgbClr val="006600"/>
                </a:solidFill>
              </a:rPr>
              <a:t>9</a:t>
            </a:r>
            <a:r>
              <a:rPr lang="zh-CN" altLang="en-US" sz="2800" b="1" dirty="0">
                <a:solidFill>
                  <a:srgbClr val="006600"/>
                </a:solidFill>
              </a:rPr>
              <a:t>个方面鉴赏和选择</a:t>
            </a:r>
            <a:r>
              <a:rPr lang="en-US" altLang="zh-CN" sz="2800" b="1" dirty="0">
                <a:solidFill>
                  <a:schemeClr val="accent2"/>
                </a:solidFill>
              </a:rPr>
              <a:t>【</a:t>
            </a:r>
            <a:r>
              <a:rPr lang="zh-CN" altLang="en-US" sz="2800" b="1" dirty="0">
                <a:solidFill>
                  <a:schemeClr val="accent2"/>
                </a:solidFill>
              </a:rPr>
              <a:t>视频</a:t>
            </a:r>
            <a:r>
              <a:rPr lang="en-US" altLang="zh-CN" sz="2800" b="1" dirty="0">
                <a:solidFill>
                  <a:schemeClr val="accent2"/>
                </a:solidFill>
              </a:rPr>
              <a:t>】</a:t>
            </a:r>
            <a:endParaRPr lang="en-US" altLang="zh-CN" sz="2800" b="1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一、颜色：</a:t>
            </a:r>
            <a:br>
              <a:rPr lang="zh-CN" altLang="en-US" sz="2800" b="1" dirty="0">
                <a:solidFill>
                  <a:srgbClr val="006600"/>
                </a:solidFill>
              </a:rPr>
            </a:br>
            <a:r>
              <a:rPr lang="zh-CN" altLang="en-US" sz="2800" b="1" dirty="0">
                <a:solidFill>
                  <a:srgbClr val="006600"/>
                </a:solidFill>
              </a:rPr>
              <a:t>      是最重要的因素。龙鱼瑰丽的</a:t>
            </a:r>
            <a:r>
              <a:rPr lang="zh-CN" altLang="en-US" sz="2800" b="1" dirty="0">
                <a:solidFill>
                  <a:schemeClr val="hlink"/>
                </a:solidFill>
              </a:rPr>
              <a:t>颜色也是其作为观赏鱼的一个主要原因</a:t>
            </a:r>
            <a:r>
              <a:rPr lang="zh-CN" altLang="en-US" sz="2800" b="1" dirty="0">
                <a:solidFill>
                  <a:srgbClr val="006600"/>
                </a:solidFill>
              </a:rPr>
              <a:t>。但龙鱼的颜色受血统（</a:t>
            </a:r>
            <a:r>
              <a:rPr lang="en-US" altLang="zh-CN" sz="2800" b="1" dirty="0">
                <a:solidFill>
                  <a:srgbClr val="006600"/>
                </a:solidFill>
              </a:rPr>
              <a:t>60</a:t>
            </a:r>
            <a:r>
              <a:rPr lang="zh-CN" altLang="en-US" sz="2800" b="1" dirty="0">
                <a:solidFill>
                  <a:srgbClr val="006600"/>
                </a:solidFill>
              </a:rPr>
              <a:t>％）、水质（</a:t>
            </a:r>
            <a:r>
              <a:rPr lang="en-US" altLang="zh-CN" sz="2800" b="1" dirty="0">
                <a:solidFill>
                  <a:srgbClr val="006600"/>
                </a:solidFill>
              </a:rPr>
              <a:t>20</a:t>
            </a:r>
            <a:r>
              <a:rPr lang="zh-CN" altLang="en-US" sz="2800" b="1" dirty="0">
                <a:solidFill>
                  <a:srgbClr val="006600"/>
                </a:solidFill>
              </a:rPr>
              <a:t>％）、饵料（</a:t>
            </a:r>
            <a:r>
              <a:rPr lang="en-US" altLang="zh-CN" sz="2800" b="1" dirty="0">
                <a:solidFill>
                  <a:srgbClr val="006600"/>
                </a:solidFill>
              </a:rPr>
              <a:t>10</a:t>
            </a:r>
            <a:r>
              <a:rPr lang="zh-CN" altLang="en-US" sz="2800" b="1" dirty="0">
                <a:solidFill>
                  <a:srgbClr val="006600"/>
                </a:solidFill>
              </a:rPr>
              <a:t>％）和光照（</a:t>
            </a:r>
            <a:r>
              <a:rPr lang="en-US" altLang="zh-CN" sz="2800" b="1" dirty="0">
                <a:solidFill>
                  <a:srgbClr val="006600"/>
                </a:solidFill>
              </a:rPr>
              <a:t>10</a:t>
            </a:r>
            <a:r>
              <a:rPr lang="zh-CN" altLang="en-US" sz="2800" b="1" dirty="0">
                <a:solidFill>
                  <a:srgbClr val="006600"/>
                </a:solidFill>
              </a:rPr>
              <a:t>％）等因素的影响。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66914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   鱼的</a:t>
            </a:r>
            <a:r>
              <a:rPr lang="zh-CN" altLang="en-US" sz="2800" b="1" dirty="0">
                <a:solidFill>
                  <a:schemeClr val="hlink"/>
                </a:solidFill>
              </a:rPr>
              <a:t>色彩因龙鱼品种而定</a:t>
            </a:r>
            <a:r>
              <a:rPr lang="zh-CN" altLang="en-US" sz="2800" b="1" dirty="0">
                <a:solidFill>
                  <a:srgbClr val="006600"/>
                </a:solidFill>
              </a:rPr>
              <a:t>，不同种对颜色有不同的标准。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例如红尾金龙：</a:t>
            </a:r>
            <a:r>
              <a:rPr lang="zh-CN" altLang="en-US" sz="2800" b="1" dirty="0">
                <a:solidFill>
                  <a:schemeClr val="hlink"/>
                </a:solidFill>
              </a:rPr>
              <a:t>鳞片应有金框</a:t>
            </a:r>
            <a:r>
              <a:rPr lang="zh-CN" altLang="en-US" sz="2800" b="1" dirty="0">
                <a:solidFill>
                  <a:srgbClr val="006600"/>
                </a:solidFill>
              </a:rPr>
              <a:t>，全身色泽均匀，背部颜色要浅，后三鳍，特别是</a:t>
            </a:r>
            <a:r>
              <a:rPr lang="zh-CN" altLang="en-US" sz="2800" b="1" dirty="0">
                <a:solidFill>
                  <a:schemeClr val="hlink"/>
                </a:solidFill>
              </a:rPr>
              <a:t>尾鳍颜色要鲜红。</a:t>
            </a:r>
            <a:endParaRPr lang="zh-CN" altLang="en-US" sz="2800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150000"/>
              </a:lnSpc>
            </a:pPr>
            <a:endParaRPr lang="en-US" altLang="zh-CN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793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4000" b="1" dirty="0"/>
              <a:t>二 、体形</a:t>
            </a:r>
            <a:endParaRPr lang="zh-CN" altLang="en-US" sz="4000" b="1" dirty="0"/>
          </a:p>
        </p:txBody>
      </p:sp>
      <p:sp>
        <p:nvSpPr>
          <p:cNvPr id="16793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6600"/>
                </a:solidFill>
              </a:rPr>
              <a:t>从侧面看龙鱼的身体应当</a:t>
            </a:r>
            <a:r>
              <a:rPr lang="zh-CN" altLang="en-US" sz="2400" b="1" dirty="0">
                <a:solidFill>
                  <a:schemeClr val="hlink"/>
                </a:solidFill>
              </a:rPr>
              <a:t>长、宽且平直</a:t>
            </a:r>
            <a:r>
              <a:rPr lang="zh-CN" altLang="en-US" sz="2400" b="1" dirty="0">
                <a:solidFill>
                  <a:srgbClr val="006600"/>
                </a:solidFill>
              </a:rPr>
              <a:t>。</a:t>
            </a:r>
            <a:r>
              <a:rPr lang="zh-CN" altLang="en-US" sz="2400" b="1" dirty="0">
                <a:solidFill>
                  <a:schemeClr val="hlink"/>
                </a:solidFill>
              </a:rPr>
              <a:t>身体的各部分比例要协调，</a:t>
            </a:r>
            <a:r>
              <a:rPr lang="zh-CN" altLang="en-US" sz="2400" b="1" dirty="0">
                <a:solidFill>
                  <a:srgbClr val="006600"/>
                </a:solidFill>
              </a:rPr>
              <a:t>鱼身体的线条流畅。 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6600"/>
                </a:solidFill>
              </a:rPr>
              <a:t>从上往下看，</a:t>
            </a:r>
            <a:r>
              <a:rPr lang="zh-CN" altLang="en-US" sz="2400" b="1" dirty="0">
                <a:solidFill>
                  <a:schemeClr val="tx2"/>
                </a:solidFill>
              </a:rPr>
              <a:t>鱼的宽度由其</a:t>
            </a:r>
            <a:r>
              <a:rPr lang="zh-CN" altLang="en-US" sz="2400" b="1" dirty="0">
                <a:solidFill>
                  <a:schemeClr val="hlink"/>
                </a:solidFill>
              </a:rPr>
              <a:t>头部到腹鳍的地方要平行</a:t>
            </a:r>
            <a:r>
              <a:rPr lang="zh-CN" altLang="en-US" sz="2400" b="1" dirty="0">
                <a:solidFill>
                  <a:srgbClr val="006600"/>
                </a:solidFill>
              </a:rPr>
              <a:t>。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006600"/>
                </a:solidFill>
              </a:rPr>
              <a:t>从</a:t>
            </a:r>
            <a:r>
              <a:rPr lang="zh-CN" altLang="en-US" sz="2400" b="1" dirty="0">
                <a:solidFill>
                  <a:schemeClr val="hlink"/>
                </a:solidFill>
              </a:rPr>
              <a:t>腹部以后到其尾部，鱼体便逐渐地变窄</a:t>
            </a:r>
            <a:r>
              <a:rPr lang="zh-CN" altLang="en-US" sz="2400" b="1" dirty="0">
                <a:solidFill>
                  <a:srgbClr val="006600"/>
                </a:solidFill>
              </a:rPr>
              <a:t>。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6600"/>
                </a:solidFill>
              </a:rPr>
              <a:t>淘汰：头部呈圆形；</a:t>
            </a:r>
            <a:r>
              <a:rPr lang="zh-CN" altLang="en-US" sz="2400" b="1" dirty="0">
                <a:solidFill>
                  <a:schemeClr val="hlink"/>
                </a:solidFill>
              </a:rPr>
              <a:t>驼背</a:t>
            </a:r>
            <a:r>
              <a:rPr lang="zh-CN" altLang="en-US" sz="2400" b="1" dirty="0">
                <a:solidFill>
                  <a:srgbClr val="006600"/>
                </a:solidFill>
              </a:rPr>
              <a:t>；眼睛过于大的龙鱼。</a:t>
            </a:r>
            <a:endParaRPr lang="zh-CN" altLang="en-US" sz="2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896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4000" b="1" dirty="0"/>
              <a:t>三、鳞片</a:t>
            </a:r>
            <a:endParaRPr lang="zh-CN" altLang="en-US" sz="4000" b="1" dirty="0"/>
          </a:p>
        </p:txBody>
      </p:sp>
      <p:sp>
        <p:nvSpPr>
          <p:cNvPr id="16896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所有的鳞片都应该</a:t>
            </a:r>
            <a:r>
              <a:rPr lang="zh-CN" altLang="en-US" sz="2800" b="1" dirty="0">
                <a:solidFill>
                  <a:schemeClr val="hlink"/>
                </a:solidFill>
              </a:rPr>
              <a:t>完整，大而带有光泽，大小均匀一致，并井然有序地排列成行</a:t>
            </a:r>
            <a:r>
              <a:rPr lang="zh-CN" altLang="en-US" sz="2800" b="1" dirty="0">
                <a:solidFill>
                  <a:srgbClr val="006600"/>
                </a:solidFill>
              </a:rPr>
              <a:t>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但要达到这样的要求比较困难。因此，只要</a:t>
            </a:r>
            <a:r>
              <a:rPr lang="zh-CN" altLang="en-US" sz="2800" b="1" dirty="0">
                <a:solidFill>
                  <a:schemeClr val="hlink"/>
                </a:solidFill>
              </a:rPr>
              <a:t>鳞片的大小和形状差距不大即可</a:t>
            </a:r>
            <a:r>
              <a:rPr lang="zh-CN" altLang="en-US" sz="2800" b="1" dirty="0">
                <a:solidFill>
                  <a:srgbClr val="006600"/>
                </a:solidFill>
              </a:rPr>
              <a:t>。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998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4000" b="1" dirty="0"/>
              <a:t>四、触须</a:t>
            </a:r>
            <a:endParaRPr lang="zh-CN" altLang="en-US" sz="4000" b="1" dirty="0"/>
          </a:p>
        </p:txBody>
      </p:sp>
      <p:sp>
        <p:nvSpPr>
          <p:cNvPr id="16998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4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龙鱼的触须相对应传说中的龙角，是权威和尊严的象征。因此，龙鱼的触须必须是</a:t>
            </a:r>
            <a:r>
              <a:rPr lang="zh-CN" altLang="en-US" sz="2800" b="1" dirty="0">
                <a:solidFill>
                  <a:schemeClr val="hlink"/>
                </a:solidFill>
              </a:rPr>
              <a:t>朝上的，且长而笔直，左右一致</a:t>
            </a:r>
            <a:r>
              <a:rPr lang="zh-CN" altLang="en-US" sz="2800" b="1" dirty="0">
                <a:solidFill>
                  <a:srgbClr val="006600"/>
                </a:solidFill>
              </a:rPr>
              <a:t>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4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其颜色和龙鱼品种相近</a:t>
            </a:r>
            <a:r>
              <a:rPr lang="zh-CN" altLang="en-US" sz="2800" b="1" dirty="0">
                <a:solidFill>
                  <a:srgbClr val="006600"/>
                </a:solidFill>
              </a:rPr>
              <a:t>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4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金龙触须的颜色应该介于黑和深褐色之间。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4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超级红龙的则应该是粉红或者红色 。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101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4000" b="1" dirty="0"/>
              <a:t>五、鳍</a:t>
            </a:r>
            <a:endParaRPr lang="zh-CN" altLang="en-US" sz="4000" b="1" dirty="0"/>
          </a:p>
        </p:txBody>
      </p:sp>
      <p:sp>
        <p:nvSpPr>
          <p:cNvPr id="17101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folHlink"/>
                </a:solidFill>
              </a:rPr>
              <a:t>胸鳍和腹鳍</a:t>
            </a:r>
            <a:r>
              <a:rPr lang="zh-CN" altLang="en-US" sz="2800" b="1" dirty="0">
                <a:solidFill>
                  <a:srgbClr val="006600"/>
                </a:solidFill>
              </a:rPr>
              <a:t>均必须是</a:t>
            </a:r>
            <a:r>
              <a:rPr lang="zh-CN" altLang="en-US" sz="2800" b="1" dirty="0">
                <a:solidFill>
                  <a:schemeClr val="hlink"/>
                </a:solidFill>
              </a:rPr>
              <a:t>平直的</a:t>
            </a:r>
            <a:r>
              <a:rPr lang="zh-CN" altLang="en-US" sz="2800" b="1" dirty="0">
                <a:solidFill>
                  <a:srgbClr val="006600"/>
                </a:solidFill>
              </a:rPr>
              <a:t>，不应有卷曲之感。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folHlink"/>
                </a:solidFill>
              </a:rPr>
              <a:t>尾鳍、臀鳍和背鳍</a:t>
            </a:r>
            <a:r>
              <a:rPr lang="zh-CN" altLang="en-US" sz="2800" b="1" dirty="0">
                <a:solidFill>
                  <a:srgbClr val="006600"/>
                </a:solidFill>
              </a:rPr>
              <a:t>：应与其体长和体高成比例。</a:t>
            </a:r>
            <a:r>
              <a:rPr lang="zh-CN" altLang="en-US" sz="2800" b="1" dirty="0">
                <a:solidFill>
                  <a:schemeClr val="folHlink"/>
                </a:solidFill>
              </a:rPr>
              <a:t>总体上</a:t>
            </a:r>
            <a:r>
              <a:rPr lang="zh-CN" altLang="en-US" sz="2800" b="1" dirty="0">
                <a:solidFill>
                  <a:srgbClr val="006600"/>
                </a:solidFill>
              </a:rPr>
              <a:t>较大的鳍会较为人们所偏爱。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注意：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    健康的鱼在游泳的时候，鳍都是张开的。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    患病的鱼则是蜷缩的。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203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4000" b="1" dirty="0"/>
              <a:t>六、泳姿</a:t>
            </a:r>
            <a:endParaRPr lang="zh-CN" altLang="en-US" sz="4000" b="1" dirty="0"/>
          </a:p>
        </p:txBody>
      </p:sp>
      <p:sp>
        <p:nvSpPr>
          <p:cNvPr id="17203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游泳顺畅，轻盈</a:t>
            </a:r>
            <a:r>
              <a:rPr lang="zh-CN" altLang="en-US" sz="2800" b="1" dirty="0">
                <a:solidFill>
                  <a:srgbClr val="006600"/>
                </a:solidFill>
              </a:rPr>
              <a:t>既是审美的需要，也是判别鱼健康与否的标准。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另外，龙鱼</a:t>
            </a:r>
            <a:r>
              <a:rPr lang="zh-CN" altLang="en-US" sz="2800" b="1" dirty="0">
                <a:solidFill>
                  <a:schemeClr val="hlink"/>
                </a:solidFill>
              </a:rPr>
              <a:t>喜欢栖息在水面附近的鱼类</a:t>
            </a:r>
            <a:r>
              <a:rPr lang="zh-CN" altLang="en-US" sz="2800" b="1" dirty="0">
                <a:solidFill>
                  <a:srgbClr val="006600"/>
                </a:solidFill>
              </a:rPr>
              <a:t>，否则说明鱼不健康。 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母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1036</Words>
  <Application>WPS 演示</Application>
  <PresentationFormat>宽屏</PresentationFormat>
  <Paragraphs>80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Arial</vt:lpstr>
      <vt:lpstr>宋体</vt:lpstr>
      <vt:lpstr>Wingdings</vt:lpstr>
      <vt:lpstr>Arial Unicode MS</vt:lpstr>
      <vt:lpstr>微软雅黑</vt:lpstr>
      <vt:lpstr>华文琥珀</vt:lpstr>
      <vt:lpstr>黑体</vt:lpstr>
      <vt:lpstr>Calibri Light</vt:lpstr>
      <vt:lpstr>Calibri</vt:lpstr>
      <vt:lpstr>Arial Unicode MS</vt:lpstr>
      <vt:lpstr>等线</vt:lpstr>
      <vt:lpstr>Office Theme</vt:lpstr>
      <vt:lpstr>母版1</vt:lpstr>
      <vt:lpstr>PowerPoint 演示文稿</vt:lpstr>
      <vt:lpstr>  龙鱼的养殖</vt:lpstr>
      <vt:lpstr>第四节、龙鱼的鉴赏及选择</vt:lpstr>
      <vt:lpstr>PowerPoint 演示文稿</vt:lpstr>
      <vt:lpstr>二 、体形</vt:lpstr>
      <vt:lpstr>三、鳞片</vt:lpstr>
      <vt:lpstr>四、触须</vt:lpstr>
      <vt:lpstr>五、鳍</vt:lpstr>
      <vt:lpstr>六、泳姿</vt:lpstr>
      <vt:lpstr>七、眼睛</vt:lpstr>
      <vt:lpstr>八、嘴</vt:lpstr>
      <vt:lpstr>九、鳃盖</vt:lpstr>
      <vt:lpstr>本章思考题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飞鱼</cp:lastModifiedBy>
  <cp:revision>53</cp:revision>
  <dcterms:created xsi:type="dcterms:W3CDTF">2006-08-16T00:00:00Z</dcterms:created>
  <dcterms:modified xsi:type="dcterms:W3CDTF">2020-03-22T00:44:17Z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2052-11.8.6.8810</vt:lpwstr>
  </property>
</Properties>
</file>