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3"/>
  </p:sldMasterIdLst>
  <p:notesMasterIdLst>
    <p:notesMasterId r:id="rId56"/>
  </p:notesMasterIdLst>
  <p:sldIdLst>
    <p:sldId id="389" r:id="rId4"/>
    <p:sldId id="257" r:id="rId5"/>
    <p:sldId id="390" r:id="rId6"/>
    <p:sldId id="391" r:id="rId7"/>
    <p:sldId id="392" r:id="rId8"/>
    <p:sldId id="393" r:id="rId9"/>
    <p:sldId id="394" r:id="rId10"/>
    <p:sldId id="395" r:id="rId11"/>
    <p:sldId id="396" r:id="rId12"/>
    <p:sldId id="397" r:id="rId13"/>
    <p:sldId id="398" r:id="rId14"/>
    <p:sldId id="399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407" r:id="rId23"/>
    <p:sldId id="408" r:id="rId24"/>
    <p:sldId id="409" r:id="rId25"/>
    <p:sldId id="410" r:id="rId26"/>
    <p:sldId id="411" r:id="rId27"/>
    <p:sldId id="412" r:id="rId28"/>
    <p:sldId id="413" r:id="rId29"/>
    <p:sldId id="414" r:id="rId30"/>
    <p:sldId id="415" r:id="rId31"/>
    <p:sldId id="416" r:id="rId32"/>
    <p:sldId id="417" r:id="rId33"/>
    <p:sldId id="418" r:id="rId34"/>
    <p:sldId id="419" r:id="rId35"/>
    <p:sldId id="420" r:id="rId36"/>
    <p:sldId id="421" r:id="rId37"/>
    <p:sldId id="422" r:id="rId38"/>
    <p:sldId id="423" r:id="rId39"/>
    <p:sldId id="424" r:id="rId40"/>
    <p:sldId id="425" r:id="rId41"/>
    <p:sldId id="426" r:id="rId42"/>
    <p:sldId id="427" r:id="rId43"/>
    <p:sldId id="428" r:id="rId44"/>
    <p:sldId id="429" r:id="rId45"/>
    <p:sldId id="430" r:id="rId46"/>
    <p:sldId id="431" r:id="rId47"/>
    <p:sldId id="432" r:id="rId48"/>
    <p:sldId id="434" r:id="rId49"/>
    <p:sldId id="435" r:id="rId50"/>
    <p:sldId id="436" r:id="rId51"/>
    <p:sldId id="437" r:id="rId52"/>
    <p:sldId id="438" r:id="rId53"/>
    <p:sldId id="439" r:id="rId54"/>
    <p:sldId id="263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1BD9"/>
    <a:srgbClr val="4C1C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44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notesMaster" Target="notesMasters/notesMaster1.xml"/><Relationship Id="rId55" Type="http://schemas.openxmlformats.org/officeDocument/2006/relationships/slide" Target="slides/slide52.xml"/><Relationship Id="rId54" Type="http://schemas.openxmlformats.org/officeDocument/2006/relationships/slide" Target="slides/slide51.xml"/><Relationship Id="rId53" Type="http://schemas.openxmlformats.org/officeDocument/2006/relationships/slide" Target="slides/slide50.xml"/><Relationship Id="rId52" Type="http://schemas.openxmlformats.org/officeDocument/2006/relationships/slide" Target="slides/slide49.xml"/><Relationship Id="rId51" Type="http://schemas.openxmlformats.org/officeDocument/2006/relationships/slide" Target="slides/slide48.xml"/><Relationship Id="rId50" Type="http://schemas.openxmlformats.org/officeDocument/2006/relationships/slide" Target="slides/slide47.xml"/><Relationship Id="rId5" Type="http://schemas.openxmlformats.org/officeDocument/2006/relationships/slide" Target="slides/slide2.xml"/><Relationship Id="rId49" Type="http://schemas.openxmlformats.org/officeDocument/2006/relationships/slide" Target="slides/slide46.xml"/><Relationship Id="rId48" Type="http://schemas.openxmlformats.org/officeDocument/2006/relationships/slide" Target="slides/slide45.xml"/><Relationship Id="rId47" Type="http://schemas.openxmlformats.org/officeDocument/2006/relationships/slide" Target="slides/slide44.xml"/><Relationship Id="rId46" Type="http://schemas.openxmlformats.org/officeDocument/2006/relationships/slide" Target="slides/slide43.xml"/><Relationship Id="rId45" Type="http://schemas.openxmlformats.org/officeDocument/2006/relationships/slide" Target="slides/slide42.xml"/><Relationship Id="rId44" Type="http://schemas.openxmlformats.org/officeDocument/2006/relationships/slide" Target="slides/slide41.xml"/><Relationship Id="rId43" Type="http://schemas.openxmlformats.org/officeDocument/2006/relationships/slide" Target="slides/slide40.xml"/><Relationship Id="rId42" Type="http://schemas.openxmlformats.org/officeDocument/2006/relationships/slide" Target="slides/slide39.xml"/><Relationship Id="rId41" Type="http://schemas.openxmlformats.org/officeDocument/2006/relationships/slide" Target="slides/slide38.xml"/><Relationship Id="rId40" Type="http://schemas.openxmlformats.org/officeDocument/2006/relationships/slide" Target="slides/slide37.xml"/><Relationship Id="rId4" Type="http://schemas.openxmlformats.org/officeDocument/2006/relationships/slide" Target="slides/slide1.xml"/><Relationship Id="rId39" Type="http://schemas.openxmlformats.org/officeDocument/2006/relationships/slide" Target="slides/slide36.xml"/><Relationship Id="rId38" Type="http://schemas.openxmlformats.org/officeDocument/2006/relationships/slide" Target="slides/slide35.xml"/><Relationship Id="rId37" Type="http://schemas.openxmlformats.org/officeDocument/2006/relationships/slide" Target="slides/slide34.xml"/><Relationship Id="rId36" Type="http://schemas.openxmlformats.org/officeDocument/2006/relationships/slide" Target="slides/slide33.xml"/><Relationship Id="rId35" Type="http://schemas.openxmlformats.org/officeDocument/2006/relationships/slide" Target="slides/slide32.xml"/><Relationship Id="rId34" Type="http://schemas.openxmlformats.org/officeDocument/2006/relationships/slide" Target="slides/slide31.xml"/><Relationship Id="rId33" Type="http://schemas.openxmlformats.org/officeDocument/2006/relationships/slide" Target="slides/slide30.xml"/><Relationship Id="rId32" Type="http://schemas.openxmlformats.org/officeDocument/2006/relationships/slide" Target="slides/slide29.xml"/><Relationship Id="rId31" Type="http://schemas.openxmlformats.org/officeDocument/2006/relationships/slide" Target="slides/slide28.xml"/><Relationship Id="rId30" Type="http://schemas.openxmlformats.org/officeDocument/2006/relationships/slide" Target="slides/slide27.xml"/><Relationship Id="rId3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8" Type="http://schemas.openxmlformats.org/officeDocument/2006/relationships/slide" Target="slides/slide25.xml"/><Relationship Id="rId27" Type="http://schemas.openxmlformats.org/officeDocument/2006/relationships/slide" Target="slides/slide24.xml"/><Relationship Id="rId26" Type="http://schemas.openxmlformats.org/officeDocument/2006/relationships/slide" Target="slides/slide23.xml"/><Relationship Id="rId25" Type="http://schemas.openxmlformats.org/officeDocument/2006/relationships/slide" Target="slides/slide22.xml"/><Relationship Id="rId24" Type="http://schemas.openxmlformats.org/officeDocument/2006/relationships/slide" Target="slides/slide21.xml"/><Relationship Id="rId23" Type="http://schemas.openxmlformats.org/officeDocument/2006/relationships/slide" Target="slides/slide20.xml"/><Relationship Id="rId22" Type="http://schemas.openxmlformats.org/officeDocument/2006/relationships/slide" Target="slides/slide19.xml"/><Relationship Id="rId21" Type="http://schemas.openxmlformats.org/officeDocument/2006/relationships/slide" Target="slides/slide18.xml"/><Relationship Id="rId20" Type="http://schemas.openxmlformats.org/officeDocument/2006/relationships/slide" Target="slides/slide17.xml"/><Relationship Id="rId2" Type="http://schemas.openxmlformats.org/officeDocument/2006/relationships/theme" Target="theme/theme1.xml"/><Relationship Id="rId19" Type="http://schemas.openxmlformats.org/officeDocument/2006/relationships/slide" Target="slides/slide16.xml"/><Relationship Id="rId18" Type="http://schemas.openxmlformats.org/officeDocument/2006/relationships/slide" Target="slides/slide15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B0EC2D-D498-4A4B-A8EF-0DC86438536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0B7A5-BB09-4477-9742-6E3ECB57C24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仅标题"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52244">
              <a:srgbClr val="C5D5E9"/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2514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2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r>
              <a:rPr lang="en-US" altLang="zh-CN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/</a:t>
            </a:r>
            <a:r>
              <a:rPr lang="en-US" sz="1200" dirty="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  <a:t>52</a:t>
            </a:r>
            <a:endParaRPr lang="en-US" sz="1200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8839200" y="168894"/>
            <a:ext cx="2501557" cy="337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zh-CN" sz="1600" b="1" kern="1200" dirty="0">
                <a:solidFill>
                  <a:srgbClr val="FF0000"/>
                </a:solidFill>
                <a:latin typeface="+mn-lt"/>
                <a:ea typeface="微软雅黑" panose="020B0503020204020204" pitchFamily="34" charset="-122"/>
                <a:cs typeface="+mn-cs"/>
              </a:rPr>
              <a:t>龙鱼的养殖</a:t>
            </a:r>
            <a:endParaRPr lang="zh-CN" altLang="zh-CN" sz="1600" b="1" kern="1200" dirty="0">
              <a:solidFill>
                <a:srgbClr val="FF0000"/>
              </a:solidFill>
              <a:latin typeface="+mn-lt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400" b="1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457200" eaLnBrk="1" fontAlgn="auto" latinLnBrk="0" hangingPunct="1">
              <a:lnSpc>
                <a:spcPct val="150000"/>
              </a:lnSpc>
              <a:spcBef>
                <a:spcPts val="0"/>
              </a:spcBef>
              <a:buNone/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11" name="日期占位符 1"/>
          <p:cNvSpPr txBox="1">
            <a:spLocks noGrp="1"/>
          </p:cNvSpPr>
          <p:nvPr userDrawn="1"/>
        </p:nvSpPr>
        <p:spPr bwMode="auto">
          <a:xfrm>
            <a:off x="10898155" y="6569598"/>
            <a:ext cx="1219200" cy="2884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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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7731AF10-B5AB-44BC-85BA-51966B547564}" type="datetime1">
              <a:rPr lang="zh-CN" altLang="en-US" sz="1600" b="1">
                <a:solidFill>
                  <a:srgbClr val="FF00FF"/>
                </a:solidFill>
                <a:latin typeface="华文琥珀" panose="02010800040101010101" pitchFamily="2" charset="-122"/>
                <a:ea typeface="华文琥珀" panose="02010800040101010101" pitchFamily="2" charset="-122"/>
              </a:rPr>
            </a:fld>
            <a:endParaRPr lang="en-US" altLang="zh-CN" sz="1400" b="1" dirty="0">
              <a:solidFill>
                <a:srgbClr val="FF00FF"/>
              </a:solidFill>
              <a:latin typeface="华文琥珀" panose="02010800040101010101" pitchFamily="2" charset="-122"/>
              <a:ea typeface="华文琥珀" panose="02010800040101010101" pitchFamily="2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22" y="28406"/>
            <a:ext cx="883078" cy="8830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首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749832"/>
            <a:ext cx="9144000" cy="201030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五边形 8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endParaRPr lang="zh-CN" altLang="en-US" sz="1865">
              <a:solidFill>
                <a:srgbClr val="FFFFFF"/>
              </a:solidFill>
            </a:endParaRPr>
          </a:p>
        </p:txBody>
      </p:sp>
      <p:sp>
        <p:nvSpPr>
          <p:cNvPr id="10" name="TextBox 15"/>
          <p:cNvSpPr txBox="1"/>
          <p:nvPr userDrawn="1"/>
        </p:nvSpPr>
        <p:spPr>
          <a:xfrm>
            <a:off x="11089578" y="98090"/>
            <a:ext cx="712836" cy="300060"/>
          </a:xfrm>
          <a:prstGeom prst="rect">
            <a:avLst/>
          </a:prstGeom>
          <a:noFill/>
        </p:spPr>
        <p:txBody>
          <a:bodyPr wrap="square" lIns="68559" tIns="34279" rIns="68559" bIns="34279" rtlCol="0">
            <a:spAutoFit/>
          </a:bodyPr>
          <a:lstStyle/>
          <a:p>
            <a:pPr algn="ctr" defTabSz="913765"/>
            <a:fld id="{2EEF1883-7A0E-4F66-9932-E581691AD397}" type="slidenum">
              <a:rPr lang="zh-CN" altLang="en-US" sz="15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465" dirty="0">
              <a:solidFill>
                <a:srgbClr val="FFFFFF"/>
              </a:solidFill>
              <a:latin typeface="Arial Unicode MS" pitchFamily="34" charset="-122"/>
              <a:ea typeface="Arial Unicode MS" pitchFamily="34" charset="-122"/>
              <a:cs typeface="Arial Unicode MS" pitchFamily="34" charset="-122"/>
            </a:endParaRPr>
          </a:p>
        </p:txBody>
      </p:sp>
      <p:sp>
        <p:nvSpPr>
          <p:cNvPr id="12" name="文本框 11"/>
          <p:cNvSpPr txBox="1"/>
          <p:nvPr userDrawn="1"/>
        </p:nvSpPr>
        <p:spPr>
          <a:xfrm>
            <a:off x="7907385" y="138692"/>
            <a:ext cx="319115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400" b="1" dirty="0" smtClean="0">
                <a:solidFill>
                  <a:srgbClr val="1C8CA1"/>
                </a:solidFill>
                <a:ea typeface="微软雅黑" panose="020B0503020204020204" pitchFamily="34" charset="-122"/>
              </a:rPr>
              <a:t>虾蟹类增养殖技术</a:t>
            </a:r>
            <a:endParaRPr lang="zh-CN" altLang="en-US" sz="1400" b="1" dirty="0">
              <a:solidFill>
                <a:srgbClr val="1C8CA1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3" y="229719"/>
            <a:ext cx="982639" cy="466319"/>
          </a:xfrm>
          <a:prstGeom prst="rect">
            <a:avLst/>
          </a:prstGeom>
          <a:solidFill>
            <a:srgbClr val="1C8CA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800"/>
          </a:p>
        </p:txBody>
      </p:sp>
      <p:sp>
        <p:nvSpPr>
          <p:cNvPr id="6" name="标题占位符 1"/>
          <p:cNvSpPr>
            <a:spLocks noGrp="1"/>
          </p:cNvSpPr>
          <p:nvPr>
            <p:ph type="title"/>
          </p:nvPr>
        </p:nvSpPr>
        <p:spPr>
          <a:xfrm>
            <a:off x="534955" y="70591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2700"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7" name="文本占位符 2"/>
          <p:cNvSpPr>
            <a:spLocks noGrp="1"/>
          </p:cNvSpPr>
          <p:nvPr>
            <p:ph idx="1"/>
          </p:nvPr>
        </p:nvSpPr>
        <p:spPr>
          <a:xfrm>
            <a:off x="609600" y="1891005"/>
            <a:ext cx="10972800" cy="4445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marL="0" indent="297180">
              <a:lnSpc>
                <a:spcPct val="150000"/>
              </a:lnSpc>
              <a:spcBef>
                <a:spcPts val="0"/>
              </a:spcBef>
              <a:defRPr b="1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81D77D-FE45-4FBC-9BE4-2449D90E93F9}" type="slidenum">
              <a:rPr lang="en-US" altLang="zh-CN"/>
            </a:fld>
            <a:endParaRPr lang="en-US" altLang="zh-CN"/>
          </a:p>
        </p:txBody>
      </p:sp>
      <p:sp>
        <p:nvSpPr>
          <p:cNvPr id="7" name="五边形 6"/>
          <p:cNvSpPr/>
          <p:nvPr userDrawn="1"/>
        </p:nvSpPr>
        <p:spPr>
          <a:xfrm rot="5400000">
            <a:off x="11108498" y="-9959"/>
            <a:ext cx="677333" cy="697255"/>
          </a:xfrm>
          <a:prstGeom prst="homePlate">
            <a:avLst>
              <a:gd name="adj" fmla="val 37316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913765"/>
            <a:fld id="{2EEF1883-7A0E-4F66-9932-E581691AD397}" type="slidenum">
              <a:rPr lang="zh-CN" altLang="en-US" sz="2100" smtClean="0">
                <a:solidFill>
                  <a:srgbClr val="FFFFFF"/>
                </a:solidFill>
                <a:latin typeface="Arial Unicode MS" pitchFamily="34" charset="-122"/>
                <a:ea typeface="Arial Unicode MS" pitchFamily="34" charset="-122"/>
                <a:cs typeface="Arial Unicode MS" pitchFamily="34" charset="-122"/>
              </a:rPr>
            </a:fld>
            <a:endParaRPr lang="zh-CN" altLang="en-US" sz="1865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5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hasCustomPrompt="1"/>
          </p:nvPr>
        </p:nvSpPr>
        <p:spPr>
          <a:xfrm>
            <a:off x="403181" y="610212"/>
            <a:ext cx="11385640" cy="548994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03182" y="6245823"/>
            <a:ext cx="305115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6196" y="6245823"/>
            <a:ext cx="3859611" cy="476359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72" y="6245823"/>
            <a:ext cx="3051149" cy="476359"/>
          </a:xfrm>
        </p:spPr>
        <p:txBody>
          <a:bodyPr/>
          <a:lstStyle>
            <a:lvl1pPr>
              <a:defRPr/>
            </a:lvl1pPr>
          </a:lstStyle>
          <a:p>
            <a:fld id="{0C8F2287-C2C0-481F-9BF3-7CC6C6D29F0D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403182" y="1905439"/>
            <a:ext cx="5592025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96796" y="1905439"/>
            <a:ext cx="5592024" cy="419471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800E3-8D80-4D1B-B22A-174179BBCF96}" type="slidenum">
              <a:rPr lang="en-US" altLang="zh-CN"/>
            </a:fld>
            <a:endParaRPr lang="en-US" altLang="zh-CN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31839">
              <a:srgbClr val="D8E3F0"/>
            </a:gs>
            <a:gs pos="53964">
              <a:srgbClr val="C3D4E8"/>
            </a:gs>
            <a:gs pos="65490">
              <a:srgbClr val="B8CCE4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31839">
                <a:srgbClr val="D8E3F0"/>
              </a:gs>
              <a:gs pos="53964">
                <a:srgbClr val="C3D4E8"/>
              </a:gs>
              <a:gs pos="65490">
                <a:srgbClr val="B8CCE4"/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5400000" scaled="1"/>
          </a:gradFill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7" Type="http://schemas.openxmlformats.org/officeDocument/2006/relationships/image" Target="../media/image2.png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1009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2187574"/>
            <a:ext cx="10515600" cy="3933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  <a:endParaRPr lang="zh-CN" altLang="en-US" dirty="0" smtClean="0"/>
          </a:p>
          <a:p>
            <a:pPr lvl="1"/>
            <a:r>
              <a:rPr lang="zh-CN" altLang="en-US" dirty="0" smtClean="0"/>
              <a:t>第二级</a:t>
            </a:r>
            <a:endParaRPr lang="zh-CN" altLang="en-US" dirty="0" smtClean="0"/>
          </a:p>
          <a:p>
            <a:pPr lvl="2"/>
            <a:r>
              <a:rPr lang="zh-CN" altLang="en-US" dirty="0" smtClean="0"/>
              <a:t>第三级</a:t>
            </a:r>
            <a:endParaRPr lang="zh-CN" altLang="en-US" dirty="0" smtClean="0"/>
          </a:p>
          <a:p>
            <a:pPr lvl="3"/>
            <a:r>
              <a:rPr lang="zh-CN" altLang="en-US" dirty="0" smtClean="0"/>
              <a:t>第四级</a:t>
            </a:r>
            <a:endParaRPr lang="zh-CN" altLang="en-US" dirty="0" smtClean="0"/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3DD89-DA72-4956-8961-85B6562EBFB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C8F1E-C324-4ECD-9D66-17513A2AE6B7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</p:sldLayoutIdLst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3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7305" indent="297180" algn="l" defTabSz="685800" rtl="0" eaLnBrk="1" latinLnBrk="0" hangingPunct="1">
        <a:lnSpc>
          <a:spcPct val="150000"/>
        </a:lnSpc>
        <a:spcBef>
          <a:spcPts val="0"/>
        </a:spcBef>
        <a:buFont typeface="Arial" panose="020B0604020202020204" pitchFamily="34" charset="0"/>
        <a:buChar char="•"/>
        <a:defRPr sz="1500" b="1" kern="120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2.xml"/><Relationship Id="rId4" Type="http://schemas.openxmlformats.org/officeDocument/2006/relationships/image" Target="../media/image7.jpeg"/><Relationship Id="rId3" Type="http://schemas.openxmlformats.org/officeDocument/2006/relationships/hyperlink" Target="http://b2b.youboy.com/show0cp629826.html" TargetMode="External"/><Relationship Id="rId2" Type="http://schemas.openxmlformats.org/officeDocument/2006/relationships/image" Target="../media/image6.jpeg"/><Relationship Id="rId1" Type="http://schemas.openxmlformats.org/officeDocument/2006/relationships/hyperlink" Target="http://www.zmtrade.net/product/225610973.htm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/>
          <p:cNvPicPr>
            <a:picLocks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0" y="0"/>
            <a:ext cx="12204065" cy="686181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18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1.3 </a:t>
            </a:r>
            <a:r>
              <a:rPr lang="zh-CN" altLang="en-US" sz="3600" b="1" dirty="0"/>
              <a:t>亲鱼选择</a:t>
            </a:r>
            <a:endParaRPr lang="zh-CN" altLang="en-US" sz="3600" b="1" dirty="0"/>
          </a:p>
        </p:txBody>
      </p:sp>
      <p:sp>
        <p:nvSpPr>
          <p:cNvPr id="12185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规格</a:t>
            </a:r>
            <a:r>
              <a:rPr lang="zh-CN" altLang="en-US" sz="2800" b="1" dirty="0">
                <a:solidFill>
                  <a:srgbClr val="006600"/>
                </a:solidFill>
              </a:rPr>
              <a:t>：雄鱼</a:t>
            </a:r>
            <a:r>
              <a:rPr lang="en-US" altLang="zh-CN" sz="2800" b="1" dirty="0">
                <a:solidFill>
                  <a:srgbClr val="006600"/>
                </a:solidFill>
              </a:rPr>
              <a:t>6-8</a:t>
            </a:r>
            <a:r>
              <a:rPr lang="zh-CN" altLang="en-US" sz="2800" b="1" dirty="0">
                <a:solidFill>
                  <a:srgbClr val="006600"/>
                </a:solidFill>
              </a:rPr>
              <a:t>龄，体长</a:t>
            </a:r>
            <a:r>
              <a:rPr lang="en-US" altLang="zh-CN" sz="2800" b="1" dirty="0">
                <a:solidFill>
                  <a:srgbClr val="006600"/>
                </a:solidFill>
              </a:rPr>
              <a:t>50-60cm</a:t>
            </a:r>
            <a:r>
              <a:rPr lang="zh-CN" altLang="en-US" sz="2800" b="1" dirty="0">
                <a:solidFill>
                  <a:srgbClr val="006600"/>
                </a:solidFill>
              </a:rPr>
              <a:t>；雌鱼</a:t>
            </a:r>
            <a:r>
              <a:rPr lang="en-US" altLang="zh-CN" sz="2800" b="1" dirty="0">
                <a:solidFill>
                  <a:srgbClr val="006600"/>
                </a:solidFill>
              </a:rPr>
              <a:t>7-9</a:t>
            </a:r>
            <a:r>
              <a:rPr lang="zh-CN" altLang="en-US" sz="2800" b="1" dirty="0">
                <a:solidFill>
                  <a:srgbClr val="006600"/>
                </a:solidFill>
              </a:rPr>
              <a:t>龄，体长</a:t>
            </a:r>
            <a:r>
              <a:rPr lang="en-US" altLang="zh-CN" sz="2800" b="1" dirty="0">
                <a:solidFill>
                  <a:srgbClr val="006600"/>
                </a:solidFill>
              </a:rPr>
              <a:t>40-50cm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性比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r>
              <a:rPr lang="en-US" altLang="zh-CN" sz="2800" b="1" dirty="0">
                <a:solidFill>
                  <a:srgbClr val="006600"/>
                </a:solidFill>
              </a:rPr>
              <a:t>1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r>
              <a:rPr lang="en-US" altLang="zh-CN" sz="2800" b="1" dirty="0">
                <a:solidFill>
                  <a:srgbClr val="006600"/>
                </a:solidFill>
              </a:rPr>
              <a:t>1</a:t>
            </a:r>
            <a:endParaRPr lang="en-US" altLang="zh-CN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要求</a:t>
            </a:r>
            <a:r>
              <a:rPr lang="zh-CN" altLang="en-US" sz="2800" b="1" dirty="0">
                <a:solidFill>
                  <a:srgbClr val="006600"/>
                </a:solidFill>
              </a:rPr>
              <a:t>：体质健壮，无病无伤；色泽鲜艳，品系纯正；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8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2. </a:t>
            </a:r>
            <a:r>
              <a:rPr lang="zh-CN" altLang="en-US" sz="3600" b="1" dirty="0"/>
              <a:t>配对产卵</a:t>
            </a:r>
            <a:endParaRPr lang="zh-CN" altLang="en-US" sz="3600" b="1" dirty="0"/>
          </a:p>
        </p:txBody>
      </p:sp>
      <p:sp>
        <p:nvSpPr>
          <p:cNvPr id="12288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2.1 </a:t>
            </a:r>
            <a:r>
              <a:rPr lang="zh-CN" altLang="en-US" sz="2800" b="1" dirty="0">
                <a:solidFill>
                  <a:srgbClr val="006600"/>
                </a:solidFill>
              </a:rPr>
              <a:t>水族箱繁殖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适应种类</a:t>
            </a:r>
            <a:r>
              <a:rPr lang="zh-CN" altLang="en-US" sz="2800" b="1" dirty="0">
                <a:solidFill>
                  <a:srgbClr val="006600"/>
                </a:solidFill>
              </a:rPr>
              <a:t>：银龙、红龙、青龙、澳洲龙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自然配对</a:t>
            </a:r>
            <a:r>
              <a:rPr lang="zh-CN" altLang="en-US" sz="2800" b="1" dirty="0">
                <a:solidFill>
                  <a:srgbClr val="006600"/>
                </a:solidFill>
              </a:rPr>
              <a:t>：从小将多尾幼鱼一起饲养，让其自然配对，成功率较高。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2390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人工配对</a:t>
            </a:r>
            <a:r>
              <a:rPr lang="zh-CN" altLang="en-US" sz="2400" b="1" dirty="0">
                <a:solidFill>
                  <a:srgbClr val="006600"/>
                </a:solidFill>
              </a:rPr>
              <a:t>：将发育成熟的亲鱼放在一个水族箱中，中间用带孔隔板隔开，到繁殖时节时将隔板撤去。如出现打斗需要更换亲鱼。配对成功后要将水族箱遮盖 </a:t>
            </a:r>
            <a:r>
              <a:rPr lang="en-US" altLang="zh-CN" sz="2400" b="1" dirty="0">
                <a:solidFill>
                  <a:srgbClr val="006600"/>
                </a:solidFill>
              </a:rPr>
              <a:t>2</a:t>
            </a:r>
            <a:r>
              <a:rPr lang="zh-CN" altLang="en-US" sz="2400" b="1" dirty="0">
                <a:solidFill>
                  <a:srgbClr val="006600"/>
                </a:solidFill>
              </a:rPr>
              <a:t>／</a:t>
            </a:r>
            <a:r>
              <a:rPr lang="en-US" altLang="zh-CN" sz="2400" b="1" dirty="0">
                <a:solidFill>
                  <a:srgbClr val="006600"/>
                </a:solidFill>
              </a:rPr>
              <a:t>3</a:t>
            </a:r>
            <a:r>
              <a:rPr lang="zh-CN" altLang="en-US" sz="2400" b="1" dirty="0">
                <a:solidFill>
                  <a:srgbClr val="006600"/>
                </a:solidFill>
              </a:rPr>
              <a:t>左右，为亲鱼提供一个安全的环境。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产卵孵化</a:t>
            </a:r>
            <a:r>
              <a:rPr lang="en-US" altLang="zh-CN" sz="2400" b="1" dirty="0">
                <a:solidFill>
                  <a:srgbClr val="006600"/>
                </a:solidFill>
              </a:rPr>
              <a:t>: </a:t>
            </a:r>
            <a:r>
              <a:rPr lang="zh-CN" altLang="en-US" sz="2400" b="1" dirty="0">
                <a:solidFill>
                  <a:srgbClr val="006600"/>
                </a:solidFill>
              </a:rPr>
              <a:t>配对成功的亲鱼自行追逐，发情产卵。卵呈橘黄色，卵径</a:t>
            </a:r>
            <a:r>
              <a:rPr lang="en-US" altLang="zh-CN" sz="2400" b="1" dirty="0">
                <a:solidFill>
                  <a:srgbClr val="006600"/>
                </a:solidFill>
              </a:rPr>
              <a:t>12-15</a:t>
            </a:r>
            <a:r>
              <a:rPr lang="zh-CN" altLang="en-US" sz="2400" b="1" dirty="0">
                <a:solidFill>
                  <a:srgbClr val="006600"/>
                </a:solidFill>
              </a:rPr>
              <a:t>毫米，一次产卵约几十到几百枚，雄鱼一次只能含</a:t>
            </a:r>
            <a:r>
              <a:rPr lang="en-US" altLang="zh-CN" sz="2400" b="1" dirty="0">
                <a:solidFill>
                  <a:srgbClr val="006600"/>
                </a:solidFill>
              </a:rPr>
              <a:t>40-50</a:t>
            </a:r>
            <a:r>
              <a:rPr lang="zh-CN" altLang="en-US" sz="2400" b="1" dirty="0">
                <a:solidFill>
                  <a:srgbClr val="006600"/>
                </a:solidFill>
              </a:rPr>
              <a:t>粒卵。</a:t>
            </a:r>
            <a:r>
              <a:rPr lang="en-US" altLang="zh-CN" sz="2400" b="1" dirty="0">
                <a:solidFill>
                  <a:schemeClr val="hlink"/>
                </a:solidFill>
              </a:rPr>
              <a:t>【</a:t>
            </a:r>
            <a:r>
              <a:rPr lang="zh-CN" altLang="en-US" sz="2400" b="1" dirty="0">
                <a:solidFill>
                  <a:schemeClr val="hlink"/>
                </a:solidFill>
              </a:rPr>
              <a:t>视频</a:t>
            </a:r>
            <a:r>
              <a:rPr lang="en-US" altLang="zh-CN" sz="2400" b="1" dirty="0">
                <a:solidFill>
                  <a:schemeClr val="hlink"/>
                </a:solidFill>
              </a:rPr>
              <a:t>】</a:t>
            </a:r>
            <a:endParaRPr lang="en-US" altLang="zh-CN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pic>
        <p:nvPicPr>
          <p:cNvPr id="124930" name="Picture 7" descr="银龙鱼繁殖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3608388"/>
            <a:ext cx="7010400" cy="3249612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4931" name="Picture 17" descr="银龙鱼繁殖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0"/>
            <a:ext cx="6019800" cy="3611563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2595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受精卵在水温为</a:t>
            </a:r>
            <a:r>
              <a:rPr lang="en-US" altLang="zh-CN" sz="2400" b="1" dirty="0">
                <a:solidFill>
                  <a:srgbClr val="006600"/>
                </a:solidFill>
              </a:rPr>
              <a:t>28℃</a:t>
            </a:r>
            <a:r>
              <a:rPr lang="zh-CN" altLang="en-US" sz="2400" b="1" dirty="0">
                <a:solidFill>
                  <a:srgbClr val="006600"/>
                </a:solidFill>
              </a:rPr>
              <a:t>时，完成孵化需要</a:t>
            </a:r>
            <a:r>
              <a:rPr lang="en-US" altLang="zh-CN" sz="2400" b="1" dirty="0">
                <a:solidFill>
                  <a:srgbClr val="006600"/>
                </a:solidFill>
              </a:rPr>
              <a:t>60</a:t>
            </a:r>
            <a:r>
              <a:rPr lang="zh-CN" altLang="en-US" sz="2400" b="1" dirty="0">
                <a:solidFill>
                  <a:srgbClr val="006600"/>
                </a:solidFill>
              </a:rPr>
              <a:t>天，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当小鱼准备离开雄 鱼的时候，大约是</a:t>
            </a:r>
            <a:r>
              <a:rPr lang="en-US" altLang="zh-CN" sz="2400" b="1" dirty="0">
                <a:solidFill>
                  <a:srgbClr val="006600"/>
                </a:solidFill>
              </a:rPr>
              <a:t>7-8cm</a:t>
            </a:r>
            <a:r>
              <a:rPr lang="zh-CN" altLang="en-US" sz="2400" b="1" dirty="0">
                <a:solidFill>
                  <a:srgbClr val="006600"/>
                </a:solidFill>
              </a:rPr>
              <a:t>长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可以自由游泳的小鱼苗，如果任其滞留在池塘中，将可能 被其他成年龙鱼吃掉。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开口饵料</a:t>
            </a:r>
            <a:r>
              <a:rPr lang="zh-CN" altLang="en-US" sz="2400" b="1" dirty="0">
                <a:solidFill>
                  <a:srgbClr val="006600"/>
                </a:solidFill>
              </a:rPr>
              <a:t>：鱼苗开始应进食小的</a:t>
            </a:r>
            <a:r>
              <a:rPr lang="zh-CN" altLang="en-US" sz="2400" b="1" dirty="0">
                <a:solidFill>
                  <a:schemeClr val="hlink"/>
                </a:solidFill>
              </a:rPr>
              <a:t>昆虫幼虫</a:t>
            </a:r>
            <a:r>
              <a:rPr lang="zh-CN" altLang="en-US" sz="2400" b="1" dirty="0">
                <a:solidFill>
                  <a:srgbClr val="006600"/>
                </a:solidFill>
              </a:rPr>
              <a:t>，例如</a:t>
            </a:r>
            <a:r>
              <a:rPr lang="en-US" altLang="zh-CN" sz="2400" b="1" dirty="0">
                <a:solidFill>
                  <a:srgbClr val="006600"/>
                </a:solidFill>
              </a:rPr>
              <a:t>chromis</a:t>
            </a:r>
            <a:r>
              <a:rPr lang="zh-CN" altLang="en-US" sz="2400" b="1" dirty="0">
                <a:solidFill>
                  <a:schemeClr val="hlink"/>
                </a:solidFill>
              </a:rPr>
              <a:t>蝇幼虫</a:t>
            </a:r>
            <a:r>
              <a:rPr lang="zh-CN" altLang="en-US" sz="2400" b="1" dirty="0">
                <a:solidFill>
                  <a:srgbClr val="006600"/>
                </a:solidFill>
              </a:rPr>
              <a:t>，</a:t>
            </a:r>
            <a:r>
              <a:rPr lang="zh-CN" altLang="en-US" sz="2400" b="1" dirty="0">
                <a:solidFill>
                  <a:schemeClr val="hlink"/>
                </a:solidFill>
              </a:rPr>
              <a:t>颤蚓幼虫</a:t>
            </a:r>
            <a:r>
              <a:rPr lang="zh-CN" altLang="en-US" sz="2400" b="1" dirty="0">
                <a:solidFill>
                  <a:srgbClr val="006600"/>
                </a:solidFill>
              </a:rPr>
              <a:t>或者其他 如划蝽的小虫。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697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孵化管理</a:t>
            </a:r>
            <a:endParaRPr lang="zh-CN" altLang="en-US" sz="3600" b="1" dirty="0"/>
          </a:p>
        </p:txBody>
      </p:sp>
      <p:sp>
        <p:nvSpPr>
          <p:cNvPr id="1873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管理要求</a:t>
            </a:r>
            <a:r>
              <a:rPr lang="zh-CN" altLang="en-US" sz="2400" b="1" dirty="0">
                <a:solidFill>
                  <a:srgbClr val="006600"/>
                </a:solidFill>
              </a:rPr>
              <a:t>：保持良好稳定的水质，水温</a:t>
            </a:r>
            <a:r>
              <a:rPr lang="en-US" altLang="zh-CN" sz="2400" b="1" dirty="0">
                <a:solidFill>
                  <a:srgbClr val="006600"/>
                </a:solidFill>
              </a:rPr>
              <a:t>26-28℃ </a:t>
            </a:r>
            <a:r>
              <a:rPr lang="zh-CN" altLang="en-US" sz="2400" b="1" dirty="0">
                <a:solidFill>
                  <a:srgbClr val="006600"/>
                </a:solidFill>
              </a:rPr>
              <a:t>，</a:t>
            </a:r>
            <a:r>
              <a:rPr lang="en-US" altLang="zh-CN" sz="2400" b="1" dirty="0">
                <a:solidFill>
                  <a:srgbClr val="006600"/>
                </a:solidFill>
              </a:rPr>
              <a:t>Ph6.5-7.2</a:t>
            </a:r>
            <a:r>
              <a:rPr lang="zh-CN" altLang="en-US" sz="2400" b="1" dirty="0">
                <a:solidFill>
                  <a:srgbClr val="006600"/>
                </a:solidFill>
              </a:rPr>
              <a:t>；保持环境安静；经过</a:t>
            </a:r>
            <a:r>
              <a:rPr lang="en-US" altLang="zh-CN" sz="2400" b="1" dirty="0">
                <a:solidFill>
                  <a:srgbClr val="006600"/>
                </a:solidFill>
              </a:rPr>
              <a:t>60</a:t>
            </a:r>
            <a:r>
              <a:rPr lang="zh-CN" altLang="en-US" sz="2400" b="1" dirty="0">
                <a:solidFill>
                  <a:srgbClr val="006600"/>
                </a:solidFill>
              </a:rPr>
              <a:t>天左右，幼鱼苗开始有游泳能力，到产后</a:t>
            </a:r>
            <a:r>
              <a:rPr lang="en-US" altLang="zh-CN" sz="2400" b="1" dirty="0">
                <a:solidFill>
                  <a:srgbClr val="006600"/>
                </a:solidFill>
              </a:rPr>
              <a:t>90</a:t>
            </a:r>
            <a:r>
              <a:rPr lang="zh-CN" altLang="en-US" sz="2400" b="1" dirty="0">
                <a:solidFill>
                  <a:srgbClr val="006600"/>
                </a:solidFill>
              </a:rPr>
              <a:t>天左右，当幼鱼长到</a:t>
            </a:r>
            <a:r>
              <a:rPr lang="en-US" altLang="zh-CN" sz="2400" b="1" dirty="0">
                <a:solidFill>
                  <a:srgbClr val="006600"/>
                </a:solidFill>
              </a:rPr>
              <a:t>5-6</a:t>
            </a:r>
            <a:r>
              <a:rPr lang="zh-CN" altLang="en-US" sz="2400" b="1" dirty="0">
                <a:solidFill>
                  <a:srgbClr val="006600"/>
                </a:solidFill>
              </a:rPr>
              <a:t>厘米，用鱼网消消地将幼鱼苗慢慢捞走。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雄鱼一次含</a:t>
            </a:r>
            <a:r>
              <a:rPr lang="en-US" altLang="zh-CN" sz="2400" b="1" dirty="0">
                <a:solidFill>
                  <a:srgbClr val="006600"/>
                </a:solidFill>
              </a:rPr>
              <a:t>40</a:t>
            </a:r>
            <a:r>
              <a:rPr lang="zh-CN" altLang="en-US" sz="2400" b="1" dirty="0">
                <a:solidFill>
                  <a:srgbClr val="006600"/>
                </a:solidFill>
              </a:rPr>
              <a:t>～</a:t>
            </a:r>
            <a:r>
              <a:rPr lang="en-US" altLang="zh-CN" sz="2400" b="1" dirty="0">
                <a:solidFill>
                  <a:srgbClr val="006600"/>
                </a:solidFill>
              </a:rPr>
              <a:t>50</a:t>
            </a:r>
            <a:r>
              <a:rPr lang="zh-CN" altLang="en-US" sz="2400" b="1" dirty="0">
                <a:solidFill>
                  <a:srgbClr val="006600"/>
                </a:solidFill>
              </a:rPr>
              <a:t>粒，最后才捞到十几尾小鱼。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7395">
                                            <p:txEl>
                                              <p:charRg st="0" end="4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5">
                                            <p:txEl>
                                              <p:charRg st="101" end="1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7395">
                                            <p:txEl>
                                              <p:charRg st="101" end="1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80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200" b="1" dirty="0"/>
              <a:t>2.2 </a:t>
            </a:r>
            <a:r>
              <a:rPr lang="zh-CN" altLang="en-US" sz="3200" b="1" dirty="0"/>
              <a:t>自然繁殖</a:t>
            </a:r>
            <a:endParaRPr lang="zh-CN" altLang="en-US" sz="3200" b="1" dirty="0"/>
          </a:p>
        </p:txBody>
      </p:sp>
      <p:sp>
        <p:nvSpPr>
          <p:cNvPr id="12800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采用生态模拟法，在室外产卵池中一次混养</a:t>
            </a:r>
            <a:r>
              <a:rPr lang="en-US" altLang="zh-CN" sz="2800" b="1" dirty="0">
                <a:solidFill>
                  <a:srgbClr val="006600"/>
                </a:solidFill>
              </a:rPr>
              <a:t>10-20</a:t>
            </a:r>
            <a:r>
              <a:rPr lang="zh-CN" altLang="en-US" sz="2800" b="1" dirty="0">
                <a:solidFill>
                  <a:srgbClr val="006600"/>
                </a:solidFill>
              </a:rPr>
              <a:t>对亲鱼，种植半挺水植物，供筑巢产卵。保持好水温水质即可。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2902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在渔场繁殖</a:t>
            </a:r>
            <a:r>
              <a:rPr lang="zh-CN" altLang="en-US" sz="2400" b="1" dirty="0">
                <a:solidFill>
                  <a:srgbClr val="006600"/>
                </a:solidFill>
              </a:rPr>
              <a:t>，应每两个月把池塘收捞检查一次，及时收集批量的鱼苗。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方法</a:t>
            </a:r>
            <a:r>
              <a:rPr lang="zh-CN" altLang="en-US" sz="2400" b="1" dirty="0">
                <a:solidFill>
                  <a:srgbClr val="006600"/>
                </a:solidFill>
              </a:rPr>
              <a:t>：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  <p:grpSp>
        <p:nvGrpSpPr>
          <p:cNvPr id="129027" name="Group 3"/>
          <p:cNvGrpSpPr/>
          <p:nvPr/>
        </p:nvGrpSpPr>
        <p:grpSpPr>
          <a:xfrm>
            <a:off x="2184400" y="3493135"/>
            <a:ext cx="7381875" cy="2054692"/>
            <a:chOff x="567" y="2478"/>
            <a:chExt cx="4185" cy="1033"/>
          </a:xfrm>
        </p:grpSpPr>
        <p:sp>
          <p:nvSpPr>
            <p:cNvPr id="129028" name="Line 4"/>
            <p:cNvSpPr/>
            <p:nvPr/>
          </p:nvSpPr>
          <p:spPr>
            <a:xfrm>
              <a:off x="2744" y="2659"/>
              <a:ext cx="680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9029" name="Line 5"/>
            <p:cNvSpPr/>
            <p:nvPr/>
          </p:nvSpPr>
          <p:spPr>
            <a:xfrm flipH="1" flipV="1">
              <a:off x="2109" y="3430"/>
              <a:ext cx="72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sp>
        <p:sp>
          <p:nvSpPr>
            <p:cNvPr id="129030" name="Rectangle 6"/>
            <p:cNvSpPr/>
            <p:nvPr/>
          </p:nvSpPr>
          <p:spPr>
            <a:xfrm>
              <a:off x="567" y="2478"/>
              <a:ext cx="2142" cy="262"/>
            </a:xfrm>
            <a:prstGeom prst="rect">
              <a:avLst/>
            </a:prstGeom>
            <a:noFill/>
            <a:ln w="952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6600"/>
                  </a:solidFill>
                </a:rPr>
                <a:t>排水至四分之一左右</a:t>
              </a:r>
              <a:endParaRPr lang="zh-CN" altLang="en-US" sz="2800" b="1" dirty="0">
                <a:solidFill>
                  <a:srgbClr val="006600"/>
                </a:solidFill>
              </a:endParaRPr>
            </a:p>
          </p:txBody>
        </p:sp>
        <p:sp>
          <p:nvSpPr>
            <p:cNvPr id="129031" name="Rectangle 7"/>
            <p:cNvSpPr/>
            <p:nvPr/>
          </p:nvSpPr>
          <p:spPr>
            <a:xfrm>
              <a:off x="3424" y="2478"/>
              <a:ext cx="1016" cy="262"/>
            </a:xfrm>
            <a:prstGeom prst="rect">
              <a:avLst/>
            </a:prstGeom>
            <a:noFill/>
            <a:ln w="952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6600"/>
                  </a:solidFill>
                </a:rPr>
                <a:t>捕捞亲鱼</a:t>
              </a:r>
              <a:endParaRPr lang="zh-CN" altLang="en-US" sz="2800" b="1" dirty="0">
                <a:solidFill>
                  <a:srgbClr val="006600"/>
                </a:solidFill>
              </a:endParaRPr>
            </a:p>
          </p:txBody>
        </p:sp>
        <p:sp>
          <p:nvSpPr>
            <p:cNvPr id="129032" name="Rectangle 8"/>
            <p:cNvSpPr/>
            <p:nvPr/>
          </p:nvSpPr>
          <p:spPr>
            <a:xfrm>
              <a:off x="2835" y="3249"/>
              <a:ext cx="1917" cy="262"/>
            </a:xfrm>
            <a:prstGeom prst="rect">
              <a:avLst/>
            </a:prstGeom>
            <a:noFill/>
            <a:ln w="952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6600"/>
                  </a:solidFill>
                </a:rPr>
                <a:t>检查每条鱼的口腔</a:t>
              </a:r>
              <a:endParaRPr lang="zh-CN" altLang="en-US" sz="2800" b="1" dirty="0">
                <a:solidFill>
                  <a:srgbClr val="006600"/>
                </a:solidFill>
              </a:endParaRPr>
            </a:p>
          </p:txBody>
        </p:sp>
        <p:sp>
          <p:nvSpPr>
            <p:cNvPr id="129033" name="Rectangle 9"/>
            <p:cNvSpPr/>
            <p:nvPr/>
          </p:nvSpPr>
          <p:spPr>
            <a:xfrm>
              <a:off x="839" y="3249"/>
              <a:ext cx="1241" cy="262"/>
            </a:xfrm>
            <a:prstGeom prst="rect">
              <a:avLst/>
            </a:prstGeom>
            <a:noFill/>
            <a:ln w="9525" cap="flat" cmpd="sng">
              <a:solidFill>
                <a:schemeClr val="tx2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square">
              <a:spAutoFit/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60000"/>
                <a:buFont typeface="Wingdings" panose="05000000000000000000" pitchFamily="2" charset="2"/>
                <a:buChar char="n"/>
                <a:defRPr kumimoji="1" sz="3200" b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SzPct val="55000"/>
                <a:buFont typeface="Wingdings" panose="05000000000000000000" pitchFamily="2" charset="2"/>
                <a:buChar char="n"/>
                <a:defRPr kumimoji="1"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50000"/>
                <a:buFont typeface="Wingdings" panose="05000000000000000000" pitchFamily="2" charset="2"/>
                <a:buChar char="n"/>
                <a:defRPr kumimoji="1"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2"/>
                </a:buClr>
                <a:buSzPct val="55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accent1"/>
                </a:buClr>
                <a:buSzPct val="50000"/>
                <a:buFont typeface="Wingdings" panose="05000000000000000000" pitchFamily="2" charset="2"/>
                <a:buChar char="n"/>
                <a:defRPr kumimoji="1"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marL="0" lvl="0" indent="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zh-CN" altLang="en-US" sz="2800" b="1" dirty="0">
                  <a:solidFill>
                    <a:srgbClr val="006600"/>
                  </a:solidFill>
                </a:rPr>
                <a:t>取鱼卵鱼苗</a:t>
              </a:r>
              <a:endParaRPr lang="zh-CN" altLang="en-US" sz="2800" b="1" dirty="0">
                <a:solidFill>
                  <a:srgbClr val="006600"/>
                </a:solidFill>
              </a:endParaRPr>
            </a:p>
          </p:txBody>
        </p:sp>
        <p:cxnSp>
          <p:nvCxnSpPr>
            <p:cNvPr id="129034" name="AutoShape 10"/>
            <p:cNvCxnSpPr>
              <a:stCxn id="129031" idx="3"/>
              <a:endCxn id="129032" idx="3"/>
            </p:cNvCxnSpPr>
            <p:nvPr/>
          </p:nvCxnSpPr>
          <p:spPr>
            <a:xfrm>
              <a:off x="4440" y="2609"/>
              <a:ext cx="312" cy="771"/>
            </a:xfrm>
            <a:prstGeom prst="bentConnector3">
              <a:avLst>
                <a:gd name="adj1" fmla="val 143253"/>
              </a:avLst>
            </a:prstGeom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005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006600"/>
                </a:solidFill>
              </a:rPr>
              <a:t>在正规的龙鱼养殖场，这项工作要会同当地水产和兽医司的官员，对孵卵的雄性龙鱼的状况和鱼苗的数量进行记录，并转移到育幼缸中养殖。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accent2"/>
                </a:solidFill>
              </a:rPr>
              <a:t>当鱼苗生长到</a:t>
            </a:r>
            <a:r>
              <a:rPr lang="zh-CN" altLang="en-US" sz="2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 </a:t>
            </a:r>
            <a:r>
              <a:rPr lang="en-US" altLang="zh-CN" sz="2400" b="1" dirty="0">
                <a:solidFill>
                  <a:schemeClr val="accent2"/>
                </a:solidFill>
              </a:rPr>
              <a:t>14-15cm</a:t>
            </a:r>
            <a:r>
              <a:rPr lang="zh-CN" altLang="en-US" sz="2400" b="1" dirty="0">
                <a:solidFill>
                  <a:schemeClr val="accent2"/>
                </a:solidFill>
              </a:rPr>
              <a:t>时</a:t>
            </a:r>
            <a:r>
              <a:rPr lang="zh-CN" altLang="en-US" sz="2400" b="1" dirty="0">
                <a:solidFill>
                  <a:srgbClr val="006600"/>
                </a:solidFill>
              </a:rPr>
              <a:t>，在出售前，要把一个</a:t>
            </a:r>
            <a:r>
              <a:rPr lang="zh-CN" altLang="en-US" sz="2400" b="1" dirty="0">
                <a:solidFill>
                  <a:schemeClr val="hlink"/>
                </a:solidFill>
              </a:rPr>
              <a:t>无线被动集成发射圈</a:t>
            </a:r>
            <a:r>
              <a:rPr lang="zh-CN" altLang="en-US" sz="2400" b="1" dirty="0">
                <a:solidFill>
                  <a:srgbClr val="006600"/>
                </a:solidFill>
              </a:rPr>
              <a:t>插进鱼的腹膜腔，这样，这尾龙鱼就有了官方的身份号码。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10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3</a:t>
            </a:r>
            <a:r>
              <a:rPr lang="zh-CN" altLang="en-US" sz="3600" b="1" dirty="0"/>
              <a:t>、产后护理</a:t>
            </a:r>
            <a:endParaRPr lang="zh-CN" altLang="en-US" sz="3600" b="1" dirty="0"/>
          </a:p>
        </p:txBody>
      </p:sp>
      <p:sp>
        <p:nvSpPr>
          <p:cNvPr id="131075" name="Rectangle 3"/>
          <p:cNvSpPr>
            <a:spLocks noGrp="1"/>
          </p:cNvSpPr>
          <p:nvPr>
            <p:ph idx="1"/>
          </p:nvPr>
        </p:nvSpPr>
        <p:spPr>
          <a:xfrm>
            <a:off x="609600" y="20573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  </a:t>
            </a:r>
            <a:r>
              <a:rPr lang="zh-CN" altLang="en-US" sz="2800" b="1" dirty="0">
                <a:solidFill>
                  <a:srgbClr val="006600"/>
                </a:solidFill>
              </a:rPr>
              <a:t>亲鱼产完卵后，体力消耗较大，身体受伤较严重，对环境的适应能力下降。因此，对产后亲鱼要精心饲养，并在饲养过程中注意以下问题：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3685" y="1371399"/>
            <a:ext cx="10972800" cy="1143000"/>
          </a:xfrm>
        </p:spPr>
        <p:txBody>
          <a:bodyPr>
            <a:normAutofit fontScale="90000"/>
          </a:bodyPr>
          <a:lstStyle/>
          <a:p>
            <a:r>
              <a:rPr lang="en-US" altLang="zh-CN" sz="4465" dirty="0">
                <a:solidFill>
                  <a:srgbClr val="FF0000"/>
                </a:solidFill>
              </a:rPr>
              <a:t>  </a:t>
            </a:r>
            <a:r>
              <a:rPr lang="en-US" altLang="zh-CN" sz="6700" dirty="0">
                <a:solidFill>
                  <a:srgbClr val="FF0000"/>
                </a:solidFill>
              </a:rPr>
              <a:t> </a:t>
            </a:r>
            <a:r>
              <a:rPr lang="zh-CN" altLang="en-US" sz="6700" dirty="0">
                <a:solidFill>
                  <a:srgbClr val="FF0000"/>
                </a:solidFill>
                <a:sym typeface="+mn-ea"/>
              </a:rPr>
              <a:t>龙鱼的养殖</a:t>
            </a:r>
            <a:endParaRPr lang="zh-CN" altLang="en-US" sz="6700" dirty="0">
              <a:solidFill>
                <a:srgbClr val="FF0000"/>
              </a:solidFill>
              <a:sym typeface="+mn-ea"/>
            </a:endParaRPr>
          </a:p>
        </p:txBody>
      </p:sp>
      <p:sp>
        <p:nvSpPr>
          <p:cNvPr id="3077" name="Rectangle 5"/>
          <p:cNvSpPr>
            <a:spLocks noGrp="1" noRot="1" noChangeArrowheads="1"/>
          </p:cNvSpPr>
          <p:nvPr>
            <p:ph idx="1"/>
          </p:nvPr>
        </p:nvSpPr>
        <p:spPr>
          <a:xfrm>
            <a:off x="609600" y="3436620"/>
            <a:ext cx="10972800" cy="2900045"/>
          </a:xfrm>
        </p:spPr>
        <p:txBody>
          <a:bodyPr>
            <a:normAutofit/>
          </a:bodyPr>
          <a:lstStyle/>
          <a:p>
            <a:pPr indent="0" algn="ctr">
              <a:buNone/>
            </a:pPr>
            <a:r>
              <a:rPr lang="zh-CN" altLang="en-US" sz="2400" dirty="0">
                <a:solidFill>
                  <a:srgbClr val="071BD9"/>
                </a:solidFill>
              </a:rPr>
              <a:t>日照职业技术学院</a:t>
            </a:r>
            <a:endParaRPr lang="en-US" altLang="zh-CN" sz="2400" dirty="0">
              <a:solidFill>
                <a:srgbClr val="071BD9"/>
              </a:solidFill>
            </a:endParaRPr>
          </a:p>
          <a:p>
            <a:pPr indent="0" algn="ctr">
              <a:buNone/>
            </a:pPr>
            <a:r>
              <a:rPr lang="zh-CN" altLang="en-US" sz="2400" dirty="0" smtClean="0">
                <a:solidFill>
                  <a:srgbClr val="071BD9"/>
                </a:solidFill>
              </a:rPr>
              <a:t>宋维彦</a:t>
            </a:r>
            <a:endParaRPr lang="en-US" altLang="zh-CN" sz="2400" dirty="0" smtClean="0">
              <a:solidFill>
                <a:srgbClr val="071BD9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2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/>
            <a:r>
              <a:rPr lang="zh-CN" altLang="en-US" sz="2800" b="1" dirty="0">
                <a:solidFill>
                  <a:schemeClr val="hlink"/>
                </a:solidFill>
              </a:rPr>
              <a:t>保持水温和水质稳定</a:t>
            </a:r>
            <a:r>
              <a:rPr lang="zh-CN" altLang="en-US" sz="2800" dirty="0"/>
              <a:t>：</a:t>
            </a:r>
            <a:r>
              <a:rPr lang="zh-CN" altLang="en-US" sz="2800" b="1" dirty="0">
                <a:solidFill>
                  <a:srgbClr val="006600"/>
                </a:solidFill>
              </a:rPr>
              <a:t>应将雌雄鱼分别移入与原池水温相同的老水中饲养，同时换水要注意水温变化。</a:t>
            </a:r>
            <a:endParaRPr lang="zh-CN" altLang="en-US" sz="2800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及时处理伤口</a:t>
            </a:r>
            <a:r>
              <a:rPr lang="zh-CN" altLang="en-US" sz="2800" b="1" dirty="0">
                <a:solidFill>
                  <a:srgbClr val="006600"/>
                </a:solidFill>
              </a:rPr>
              <a:t>：转移过程中发现受伤要及时用消炎药涂抹伤口，也可在水中加入</a:t>
            </a:r>
            <a:r>
              <a:rPr lang="en-US" altLang="zh-CN" sz="2800" b="1" dirty="0">
                <a:solidFill>
                  <a:srgbClr val="006600"/>
                </a:solidFill>
              </a:rPr>
              <a:t>2-3</a:t>
            </a:r>
            <a:r>
              <a:rPr lang="zh-CN" altLang="en-US" sz="2800" b="1" dirty="0">
                <a:solidFill>
                  <a:srgbClr val="006600"/>
                </a:solidFill>
              </a:rPr>
              <a:t>毫克</a:t>
            </a:r>
            <a:r>
              <a:rPr lang="en-US" altLang="zh-CN" sz="2800" b="1" dirty="0">
                <a:solidFill>
                  <a:srgbClr val="006600"/>
                </a:solidFill>
              </a:rPr>
              <a:t>/</a:t>
            </a:r>
            <a:r>
              <a:rPr lang="zh-CN" altLang="en-US" sz="2800" b="1" dirty="0">
                <a:solidFill>
                  <a:srgbClr val="006600"/>
                </a:solidFill>
              </a:rPr>
              <a:t>升浓度的呋喃西林。</a:t>
            </a:r>
            <a:endParaRPr lang="zh-CN" altLang="en-US" sz="28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312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投喂适宜的饵料</a:t>
            </a:r>
            <a:r>
              <a:rPr lang="zh-CN" altLang="en-US" sz="2800" b="1" dirty="0">
                <a:solidFill>
                  <a:srgbClr val="006600"/>
                </a:solidFill>
              </a:rPr>
              <a:t>：亲鱼产卵后体质虚弱，摄食和消化能力差。</a:t>
            </a:r>
            <a:r>
              <a:rPr lang="zh-CN" altLang="en-US" sz="2800" b="1" dirty="0">
                <a:solidFill>
                  <a:schemeClr val="hlink"/>
                </a:solidFill>
              </a:rPr>
              <a:t>产卵当天不投饵</a:t>
            </a:r>
            <a:r>
              <a:rPr lang="zh-CN" altLang="en-US" sz="2800" b="1" dirty="0">
                <a:solidFill>
                  <a:srgbClr val="006600"/>
                </a:solidFill>
              </a:rPr>
              <a:t>，以后要少投饵，投龙鱼爱吃的鲜活饵料，</a:t>
            </a:r>
            <a:r>
              <a:rPr lang="zh-CN" altLang="en-US" sz="2800" b="1" dirty="0">
                <a:solidFill>
                  <a:schemeClr val="hlink"/>
                </a:solidFill>
              </a:rPr>
              <a:t>投饵量为平常的</a:t>
            </a:r>
            <a:r>
              <a:rPr lang="en-US" altLang="zh-CN" sz="2800" b="1" dirty="0">
                <a:solidFill>
                  <a:schemeClr val="hlink"/>
                </a:solidFill>
              </a:rPr>
              <a:t>1/2-1/3</a:t>
            </a:r>
            <a:r>
              <a:rPr lang="zh-CN" altLang="en-US" sz="2800" b="1" dirty="0">
                <a:solidFill>
                  <a:srgbClr val="006600"/>
                </a:solidFill>
              </a:rPr>
              <a:t>，以鲜活血虫（摇蚊幼虫）最好。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4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>
                <a:ea typeface="黑体" panose="02010609060101010101" pitchFamily="49" charset="-122"/>
              </a:rPr>
              <a:t>三、龙鱼的水族箱养殖</a:t>
            </a:r>
            <a:endParaRPr lang="zh-CN" altLang="en-US" sz="4000" b="1" dirty="0">
              <a:ea typeface="黑体" panose="02010609060101010101" pitchFamily="49" charset="-122"/>
            </a:endParaRPr>
          </a:p>
        </p:txBody>
      </p:sp>
      <p:sp>
        <p:nvSpPr>
          <p:cNvPr id="134147" name="Rectangle 3"/>
          <p:cNvSpPr>
            <a:spLocks noGrp="1"/>
          </p:cNvSpPr>
          <p:nvPr>
            <p:ph idx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（一）养殖前的准备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      </a:t>
            </a:r>
            <a:r>
              <a:rPr lang="en-US" altLang="zh-CN" sz="2400" b="1" dirty="0">
                <a:solidFill>
                  <a:srgbClr val="006600"/>
                </a:solidFill>
              </a:rPr>
              <a:t>1</a:t>
            </a:r>
            <a:r>
              <a:rPr lang="zh-CN" altLang="en-US" sz="2400" b="1" dirty="0">
                <a:solidFill>
                  <a:srgbClr val="006600"/>
                </a:solidFill>
              </a:rPr>
              <a:t>、饲养龙鱼的各种设备及选择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  （</a:t>
            </a:r>
            <a:r>
              <a:rPr lang="en-US" altLang="zh-CN" sz="2400" b="1" dirty="0">
                <a:solidFill>
                  <a:srgbClr val="006600"/>
                </a:solidFill>
              </a:rPr>
              <a:t>1</a:t>
            </a:r>
            <a:r>
              <a:rPr lang="zh-CN" altLang="en-US" sz="2400" b="1" dirty="0">
                <a:solidFill>
                  <a:srgbClr val="006600"/>
                </a:solidFill>
              </a:rPr>
              <a:t>）、水族箱 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   </a:t>
            </a:r>
            <a:r>
              <a:rPr lang="zh-CN" altLang="en-US" sz="2400" b="1" dirty="0">
                <a:solidFill>
                  <a:schemeClr val="hlink"/>
                </a:solidFill>
              </a:rPr>
              <a:t> 大小</a:t>
            </a:r>
            <a:r>
              <a:rPr lang="zh-CN" altLang="en-US" sz="2400" b="1" dirty="0">
                <a:solidFill>
                  <a:srgbClr val="006600"/>
                </a:solidFill>
              </a:rPr>
              <a:t>：龙鱼生活在靠近水面的地方，很少潜到水底去。因此，</a:t>
            </a:r>
            <a:r>
              <a:rPr lang="zh-CN" altLang="en-US" sz="2400" b="1" dirty="0">
                <a:solidFill>
                  <a:schemeClr val="hlink"/>
                </a:solidFill>
              </a:rPr>
              <a:t>养殖龙鱼的水族箱必须宽大</a:t>
            </a:r>
            <a:r>
              <a:rPr lang="zh-CN" altLang="en-US" sz="2400" b="1" dirty="0">
                <a:solidFill>
                  <a:srgbClr val="006600"/>
                </a:solidFill>
              </a:rPr>
              <a:t>。否则会造成龙鱼鱼体的</a:t>
            </a:r>
            <a:r>
              <a:rPr lang="zh-CN" altLang="en-US" sz="2400" b="1" dirty="0">
                <a:solidFill>
                  <a:schemeClr val="hlink"/>
                </a:solidFill>
              </a:rPr>
              <a:t>脊柱弯曲</a:t>
            </a:r>
            <a:r>
              <a:rPr lang="zh-CN" altLang="en-US" sz="2400" b="1" dirty="0">
                <a:solidFill>
                  <a:srgbClr val="006600"/>
                </a:solidFill>
              </a:rPr>
              <a:t>，</a:t>
            </a:r>
            <a:r>
              <a:rPr lang="zh-CN" altLang="en-US" sz="2400" b="1" dirty="0">
                <a:solidFill>
                  <a:schemeClr val="hlink"/>
                </a:solidFill>
              </a:rPr>
              <a:t>眼球下垂</a:t>
            </a:r>
            <a:r>
              <a:rPr lang="zh-CN" altLang="en-US" sz="2400" b="1" dirty="0">
                <a:solidFill>
                  <a:srgbClr val="006600"/>
                </a:solidFill>
              </a:rPr>
              <a:t>，</a:t>
            </a:r>
            <a:r>
              <a:rPr lang="zh-CN" altLang="en-US" sz="2400" b="1" dirty="0">
                <a:solidFill>
                  <a:schemeClr val="hlink"/>
                </a:solidFill>
              </a:rPr>
              <a:t>卷鳃</a:t>
            </a:r>
            <a:r>
              <a:rPr lang="zh-CN" altLang="en-US" sz="2400" b="1" dirty="0">
                <a:solidFill>
                  <a:srgbClr val="006600"/>
                </a:solidFill>
              </a:rPr>
              <a:t>等等问题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5170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2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另外，要求大是因为</a:t>
            </a:r>
            <a:r>
              <a:rPr lang="zh-CN" altLang="en-US" sz="2800" b="1" dirty="0">
                <a:solidFill>
                  <a:schemeClr val="hlink"/>
                </a:solidFill>
              </a:rPr>
              <a:t>龙鱼生长快</a:t>
            </a:r>
            <a:r>
              <a:rPr lang="zh-CN" altLang="en-US" sz="2800" b="1" dirty="0">
                <a:solidFill>
                  <a:srgbClr val="006600"/>
                </a:solidFill>
              </a:rPr>
              <a:t>，换缸对龙鱼伤害较大，避免频繁换缸。</a:t>
            </a:r>
            <a:endParaRPr lang="en-US" altLang="zh-CN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最少要</a:t>
            </a:r>
            <a:r>
              <a:rPr lang="en-US" altLang="zh-CN" sz="2800" b="1" dirty="0">
                <a:solidFill>
                  <a:schemeClr val="hlink"/>
                </a:solidFill>
              </a:rPr>
              <a:t>120× 50× 50cm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   </a:t>
            </a:r>
            <a:r>
              <a:rPr lang="zh-CN" altLang="en-US" sz="2800" b="1" dirty="0">
                <a:solidFill>
                  <a:srgbClr val="006600"/>
                </a:solidFill>
              </a:rPr>
              <a:t>最好是</a:t>
            </a:r>
            <a:r>
              <a:rPr lang="en-US" altLang="zh-CN" sz="2800" b="1" dirty="0">
                <a:solidFill>
                  <a:schemeClr val="hlink"/>
                </a:solidFill>
              </a:rPr>
              <a:t>200×60 ×60 cm</a:t>
            </a:r>
            <a:r>
              <a:rPr lang="zh-CN" altLang="en-US" sz="2800" b="1" dirty="0">
                <a:solidFill>
                  <a:srgbClr val="006600"/>
                </a:solidFill>
              </a:rPr>
              <a:t>及以上的水族箱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6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位置：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0099"/>
                </a:solidFill>
              </a:rPr>
              <a:t>水族箱最好摆放在光线适当、空气流通、避免噪音过大的地方。水族箱要安置稳固且易于观察、方便换水。 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7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(2)</a:t>
            </a:r>
            <a:r>
              <a:rPr lang="zh-CN" altLang="en-US" sz="3600" b="1" dirty="0">
                <a:latin typeface="宋体" panose="02010600030101010101" pitchFamily="2" charset="-122"/>
              </a:rPr>
              <a:t>完善的过滤、增氧系统 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37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原因：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99"/>
                </a:solidFill>
              </a:rPr>
              <a:t>龙鱼个体大，食量大，排泄物多，容易污染水质。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99"/>
                </a:solidFill>
              </a:rPr>
              <a:t>龙鱼耗氧量大，生活需要一定的水流</a:t>
            </a:r>
            <a:endParaRPr lang="zh-CN" altLang="en-US" sz="24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824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20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设置：</a:t>
            </a:r>
            <a:endParaRPr lang="zh-CN" altLang="en-US" sz="2400" b="1" dirty="0">
              <a:solidFill>
                <a:schemeClr val="hlink"/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两个缸外过滤桶</a:t>
            </a:r>
            <a:r>
              <a:rPr lang="zh-CN" altLang="en-US" sz="2400" b="1" dirty="0">
                <a:solidFill>
                  <a:srgbClr val="000099"/>
                </a:solidFill>
              </a:rPr>
              <a:t>，使水在鱼缸内形成水旋涡，再在水旋涡处加一个沉水马达，这样就可以把粪便和残饵轻松的吸入过滤器了</a:t>
            </a:r>
            <a:endParaRPr lang="zh-CN" altLang="en-US" sz="2400" b="1" dirty="0">
              <a:solidFill>
                <a:srgbClr val="000099"/>
              </a:solidFill>
            </a:endParaRP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99"/>
                </a:solidFill>
              </a:rPr>
              <a:t>使用一台缸外过滤桶和一台使用上部过滤器也能达到同样的效果。 </a:t>
            </a:r>
            <a:r>
              <a:rPr lang="zh-CN" altLang="en-US" sz="2400" b="1" dirty="0">
                <a:solidFill>
                  <a:schemeClr val="hlink"/>
                </a:solidFill>
              </a:rPr>
              <a:t>同时水流还可以帮助龙鱼运动。 </a:t>
            </a:r>
            <a:endParaRPr lang="zh-CN" altLang="en-US" sz="24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39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要求：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   过滤系统中最好使用一些活性炭，沸石等化学性吸附滤材，且要</a:t>
            </a:r>
            <a:r>
              <a:rPr lang="en-US" altLang="zh-CN" sz="2800" b="1" dirty="0">
                <a:solidFill>
                  <a:schemeClr val="hlink"/>
                </a:solidFill>
              </a:rPr>
              <a:t>2</a:t>
            </a:r>
            <a:r>
              <a:rPr lang="en-US" altLang="zh-CN" sz="28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—</a:t>
            </a:r>
            <a:r>
              <a:rPr lang="en-US" altLang="zh-CN" sz="2800" b="1" dirty="0">
                <a:solidFill>
                  <a:schemeClr val="hlink"/>
                </a:solidFill>
              </a:rPr>
              <a:t>3</a:t>
            </a:r>
            <a:r>
              <a:rPr lang="zh-CN" altLang="en-US" sz="2800" b="1" dirty="0">
                <a:solidFill>
                  <a:schemeClr val="hlink"/>
                </a:solidFill>
              </a:rPr>
              <a:t>月定期更换。 </a:t>
            </a:r>
            <a:endParaRPr lang="zh-CN" altLang="en-US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0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4000" b="1" dirty="0"/>
              <a:t>(3) </a:t>
            </a:r>
            <a:r>
              <a:rPr lang="zh-CN" altLang="en-US" sz="4000" b="1" dirty="0">
                <a:latin typeface="宋体" panose="02010600030101010101" pitchFamily="2" charset="-122"/>
              </a:rPr>
              <a:t>照明设备 </a:t>
            </a:r>
            <a:endParaRPr lang="zh-CN" altLang="en-US" sz="4000" b="1" dirty="0">
              <a:latin typeface="宋体" panose="02010600030101010101" pitchFamily="2" charset="-122"/>
            </a:endParaRPr>
          </a:p>
        </p:txBody>
      </p:sp>
      <p:sp>
        <p:nvSpPr>
          <p:cNvPr id="140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/>
              <a:t>一为</a:t>
            </a:r>
            <a:r>
              <a:rPr lang="zh-CN" altLang="en-US" sz="2400" b="1" dirty="0">
                <a:solidFill>
                  <a:schemeClr val="hlink"/>
                </a:solidFill>
              </a:rPr>
              <a:t>观赏</a:t>
            </a:r>
            <a:r>
              <a:rPr lang="zh-CN" altLang="en-US" sz="2400" b="1" dirty="0"/>
              <a:t>，二为促进龙鱼的</a:t>
            </a:r>
            <a:r>
              <a:rPr lang="zh-CN" altLang="en-US" sz="2400" b="1" dirty="0">
                <a:solidFill>
                  <a:schemeClr val="hlink"/>
                </a:solidFill>
              </a:rPr>
              <a:t>增色和新陈代谢</a:t>
            </a:r>
            <a:r>
              <a:rPr lang="zh-CN" altLang="en-US" sz="2400" b="1" dirty="0"/>
              <a:t>。</a:t>
            </a:r>
            <a:endParaRPr lang="zh-CN" altLang="en-US" sz="2400" b="1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/>
              <a:t> 推荐：卤素灯和超光灯，达到自然光线的效果。 </a:t>
            </a:r>
            <a:endParaRPr lang="zh-CN" altLang="en-US" sz="2400" b="1" dirty="0"/>
          </a:p>
        </p:txBody>
      </p:sp>
      <p:pic>
        <p:nvPicPr>
          <p:cNvPr id="140292" name="Picture 1" descr="beijinguv">
            <a:hlinkClick r:id="rId1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713163"/>
            <a:ext cx="5003800" cy="31448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40293" name="Picture 3" descr="g629826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27800" y="3725863"/>
            <a:ext cx="4140200" cy="3132137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1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4000" b="1" dirty="0"/>
              <a:t>(4)</a:t>
            </a:r>
            <a:r>
              <a:rPr lang="zh-CN" altLang="en-US" sz="4000" b="1" dirty="0">
                <a:latin typeface="宋体" panose="02010600030101010101" pitchFamily="2" charset="-122"/>
              </a:rPr>
              <a:t>良好的温控设备</a:t>
            </a:r>
            <a:endParaRPr lang="zh-CN" altLang="en-US" sz="4000" b="1" dirty="0">
              <a:latin typeface="宋体" panose="02010600030101010101" pitchFamily="2" charset="-122"/>
            </a:endParaRPr>
          </a:p>
        </p:txBody>
      </p:sp>
      <p:sp>
        <p:nvSpPr>
          <p:cNvPr id="141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</a:pPr>
            <a:r>
              <a:rPr lang="zh-CN" altLang="en-US" sz="2800" b="1" dirty="0"/>
              <a:t>龙鱼对水文变化敏感。饲育龙鱼的水温介于</a:t>
            </a:r>
            <a:r>
              <a:rPr lang="en-US" altLang="zh-CN" sz="2800" b="1" dirty="0"/>
              <a:t>24</a:t>
            </a:r>
            <a:r>
              <a:rPr lang="en-US" altLang="zh-CN" sz="2800" b="1" dirty="0">
                <a:latin typeface="Times New Roman" panose="02020603050405020304" pitchFamily="18" charset="0"/>
              </a:rPr>
              <a:t>—</a:t>
            </a:r>
            <a:r>
              <a:rPr lang="en-US" altLang="zh-CN" sz="2800" b="1" dirty="0"/>
              <a:t>32℃</a:t>
            </a:r>
            <a:r>
              <a:rPr lang="zh-CN" altLang="en-US" sz="2800" b="1" dirty="0"/>
              <a:t>之间，最好在</a:t>
            </a:r>
            <a:r>
              <a:rPr lang="en-US" altLang="zh-CN" sz="2800" b="1" dirty="0"/>
              <a:t>26</a:t>
            </a:r>
            <a:r>
              <a:rPr lang="en-US" altLang="zh-CN" sz="2800" b="1" dirty="0">
                <a:latin typeface="Times New Roman" panose="02020603050405020304" pitchFamily="18" charset="0"/>
              </a:rPr>
              <a:t>—</a:t>
            </a:r>
            <a:r>
              <a:rPr lang="en-US" altLang="zh-CN" sz="2800" b="1" dirty="0"/>
              <a:t>28℃</a:t>
            </a:r>
            <a:r>
              <a:rPr lang="zh-CN" altLang="en-US" sz="2800" b="1" dirty="0"/>
              <a:t>之间。</a:t>
            </a:r>
            <a:endParaRPr lang="zh-CN" altLang="en-US" sz="2800" b="1" dirty="0"/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但应注意：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加热棒不要使用玻璃的，可以使用石英或不锈钢的</a:t>
            </a:r>
            <a:r>
              <a:rPr lang="en-US" altLang="zh-CN" sz="2800" b="1" dirty="0">
                <a:solidFill>
                  <a:srgbClr val="006600"/>
                </a:solidFill>
              </a:rPr>
              <a:t>,</a:t>
            </a:r>
            <a:r>
              <a:rPr lang="zh-CN" altLang="en-US" sz="2800" b="1" dirty="0">
                <a:solidFill>
                  <a:srgbClr val="006600"/>
                </a:solidFill>
              </a:rPr>
              <a:t>加热棒最好使用两根。</a:t>
            </a:r>
            <a:endParaRPr lang="en-US" altLang="zh-CN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4690" name="Rectangle 2"/>
          <p:cNvSpPr>
            <a:spLocks noGrp="1"/>
          </p:cNvSpPr>
          <p:nvPr>
            <p:ph type="title"/>
          </p:nvPr>
        </p:nvSpPr>
        <p:spPr>
          <a:xfrm>
            <a:off x="533685" y="456999"/>
            <a:ext cx="10972800" cy="1143000"/>
          </a:xfrm>
        </p:spPr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第三节、</a:t>
            </a:r>
            <a:r>
              <a:rPr lang="zh-CN" altLang="en-US" sz="4000" b="1" dirty="0">
                <a:solidFill>
                  <a:srgbClr val="000066"/>
                </a:solidFill>
              </a:rPr>
              <a:t>龙鱼的人工繁殖及养殖</a:t>
            </a:r>
            <a:endParaRPr lang="zh-CN" altLang="en-US" sz="4000" b="1" dirty="0">
              <a:solidFill>
                <a:srgbClr val="000066"/>
              </a:solidFill>
            </a:endParaRPr>
          </a:p>
        </p:txBody>
      </p:sp>
      <p:sp>
        <p:nvSpPr>
          <p:cNvPr id="114691" name="Rectangle 3"/>
          <p:cNvSpPr>
            <a:spLocks noGrp="1"/>
          </p:cNvSpPr>
          <p:nvPr>
            <p:ph idx="1"/>
          </p:nvPr>
        </p:nvSpPr>
        <p:spPr>
          <a:xfrm>
            <a:off x="609600" y="1891030"/>
            <a:ext cx="11040110" cy="4540250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</a:rPr>
              <a:t>一、龙鱼的生态习性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0099"/>
                </a:solidFill>
              </a:rPr>
              <a:t>龙鱼生长繁衍在东南亚、南美州亚马逊流域、非洲尼罗河流域的澳洲、新几内亚等地。共同点：终年高温高湿，冬夏变化幅度不超过</a:t>
            </a:r>
            <a:r>
              <a:rPr lang="en-US" altLang="zh-CN" sz="2800" b="1" dirty="0">
                <a:solidFill>
                  <a:srgbClr val="000099"/>
                </a:solidFill>
              </a:rPr>
              <a:t>3℃</a:t>
            </a:r>
            <a:r>
              <a:rPr lang="zh-CN" altLang="en-US" sz="2800" b="1" dirty="0">
                <a:solidFill>
                  <a:srgbClr val="000099"/>
                </a:solidFill>
              </a:rPr>
              <a:t>～</a:t>
            </a:r>
            <a:r>
              <a:rPr lang="en-US" altLang="zh-CN" sz="2800" b="1" dirty="0">
                <a:solidFill>
                  <a:srgbClr val="000099"/>
                </a:solidFill>
              </a:rPr>
              <a:t>5℃</a:t>
            </a:r>
            <a:r>
              <a:rPr lang="zh-CN" altLang="en-US" sz="2800" b="1" dirty="0">
                <a:solidFill>
                  <a:srgbClr val="000099"/>
                </a:solidFill>
              </a:rPr>
              <a:t>；树木盛， 为龙鱼提供丰富的饵料； 都是红壤或砖红壤，有机质、营养盐含量少，呈酸性。 因此，要养好龙鱼， 必须满足这些生态条件。</a:t>
            </a:r>
            <a:r>
              <a:rPr lang="zh-CN" altLang="en-US" sz="2800" dirty="0">
                <a:solidFill>
                  <a:srgbClr val="000099"/>
                </a:solidFill>
              </a:rPr>
              <a:t> 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233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(5)</a:t>
            </a:r>
            <a:r>
              <a:rPr lang="zh-CN" altLang="en-US" sz="3600" b="1" dirty="0">
                <a:latin typeface="宋体" panose="02010600030101010101" pitchFamily="2" charset="-122"/>
              </a:rPr>
              <a:t>扬水马达（冲浪泵）</a:t>
            </a:r>
            <a:endParaRPr lang="zh-CN" altLang="en-US" sz="3600" b="1" dirty="0">
              <a:latin typeface="宋体" panose="02010600030101010101" pitchFamily="2" charset="-122"/>
            </a:endParaRPr>
          </a:p>
        </p:txBody>
      </p:sp>
      <p:sp>
        <p:nvSpPr>
          <p:cNvPr id="1423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功能：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A </a:t>
            </a:r>
            <a:r>
              <a:rPr lang="zh-CN" altLang="en-US" sz="2800" b="1" dirty="0">
                <a:solidFill>
                  <a:srgbClr val="006600"/>
                </a:solidFill>
              </a:rPr>
              <a:t>能形成强力水流还可增加水中溶养量。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B </a:t>
            </a:r>
            <a:r>
              <a:rPr lang="zh-CN" altLang="en-US" sz="2800" b="1" dirty="0">
                <a:solidFill>
                  <a:srgbClr val="006600"/>
                </a:solidFill>
              </a:rPr>
              <a:t>增加了龙鱼的运动量，维持鱼优美体型。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C </a:t>
            </a:r>
            <a:r>
              <a:rPr lang="zh-CN" altLang="en-US" sz="2800" b="1" dirty="0">
                <a:solidFill>
                  <a:srgbClr val="006600"/>
                </a:solidFill>
              </a:rPr>
              <a:t>可避免龙鱼翻鳃。可使鳃膜生长平顺。　　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（二）水质的处理与控制</a:t>
            </a:r>
            <a:r>
              <a:rPr lang="zh-CN" altLang="en-US" b="1" dirty="0"/>
              <a:t> </a:t>
            </a:r>
            <a:endParaRPr lang="zh-CN" altLang="en-US" b="1" dirty="0"/>
          </a:p>
        </p:txBody>
      </p:sp>
      <p:sp>
        <p:nvSpPr>
          <p:cNvPr id="14336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 </a:t>
            </a:r>
            <a:r>
              <a:rPr lang="zh-CN" altLang="en-US" sz="2800" b="1" dirty="0">
                <a:solidFill>
                  <a:srgbClr val="006600"/>
                </a:solidFill>
              </a:rPr>
              <a:t>家庭养殖一般都用自来水，不完全符合龙鱼对水质的要求，因此养殖用水要提前根据情况处理。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（</a:t>
            </a:r>
            <a:r>
              <a:rPr lang="en-US" altLang="zh-CN" sz="2800" b="1" dirty="0">
                <a:solidFill>
                  <a:schemeClr val="hlink"/>
                </a:solidFill>
              </a:rPr>
              <a:t>1</a:t>
            </a:r>
            <a:r>
              <a:rPr lang="zh-CN" altLang="en-US" sz="2800" b="1" dirty="0">
                <a:solidFill>
                  <a:schemeClr val="hlink"/>
                </a:solidFill>
              </a:rPr>
              <a:t>）、除氯或氟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处理方法：把水先存贮</a:t>
            </a:r>
            <a:r>
              <a:rPr lang="en-US" altLang="zh-CN" sz="2800" b="1" dirty="0">
                <a:solidFill>
                  <a:srgbClr val="006600"/>
                </a:solidFill>
              </a:rPr>
              <a:t>1</a:t>
            </a:r>
            <a:r>
              <a:rPr lang="zh-CN" altLang="en-US" sz="2800" b="1" dirty="0">
                <a:solidFill>
                  <a:srgbClr val="006600"/>
                </a:solidFill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</a:rPr>
              <a:t>2 </a:t>
            </a:r>
            <a:r>
              <a:rPr lang="zh-CN" altLang="en-US" sz="2800" b="1" dirty="0">
                <a:solidFill>
                  <a:srgbClr val="006600"/>
                </a:solidFill>
              </a:rPr>
              <a:t>天或在日光下晒半天。 或在水中添加极少量的</a:t>
            </a:r>
            <a:r>
              <a:rPr lang="zh-CN" altLang="en-US" sz="2800" b="1" dirty="0">
                <a:solidFill>
                  <a:schemeClr val="hlink"/>
                </a:solidFill>
              </a:rPr>
              <a:t>大苏打（硫代硫酸钠）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43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 </a:t>
            </a:r>
            <a:r>
              <a:rPr lang="zh-CN" altLang="en-US" sz="2800" b="1" dirty="0">
                <a:solidFill>
                  <a:srgbClr val="006600"/>
                </a:solidFill>
              </a:rPr>
              <a:t>（</a:t>
            </a:r>
            <a:r>
              <a:rPr lang="en-US" altLang="zh-CN" sz="2800" b="1" dirty="0">
                <a:solidFill>
                  <a:srgbClr val="006600"/>
                </a:solidFill>
              </a:rPr>
              <a:t>2</a:t>
            </a:r>
            <a:r>
              <a:rPr lang="zh-CN" altLang="en-US" sz="2800" b="1" dirty="0">
                <a:solidFill>
                  <a:srgbClr val="006600"/>
                </a:solidFill>
              </a:rPr>
              <a:t>）</a:t>
            </a:r>
            <a:r>
              <a:rPr lang="zh-CN" altLang="en-US" sz="2800" b="1" dirty="0">
                <a:solidFill>
                  <a:schemeClr val="hlink"/>
                </a:solidFill>
              </a:rPr>
              <a:t>软化</a:t>
            </a:r>
            <a:r>
              <a:rPr lang="zh-CN" altLang="en-US" sz="2800" b="1" dirty="0">
                <a:solidFill>
                  <a:srgbClr val="006600"/>
                </a:solidFill>
              </a:rPr>
              <a:t>：来源于地下的自来水、井水、矿泉水，硬度可能偏高。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    处理方法：</a:t>
            </a:r>
            <a:r>
              <a:rPr lang="zh-CN" altLang="en-US" sz="2800" b="1" dirty="0">
                <a:solidFill>
                  <a:srgbClr val="006600"/>
                </a:solidFill>
              </a:rPr>
              <a:t>加入</a:t>
            </a:r>
            <a:r>
              <a:rPr lang="en-US" altLang="zh-CN" sz="2800" b="1" dirty="0">
                <a:solidFill>
                  <a:srgbClr val="006600"/>
                </a:solidFill>
              </a:rPr>
              <a:t>1/3-2/3</a:t>
            </a:r>
            <a:r>
              <a:rPr lang="zh-CN" altLang="en-US" sz="2800" b="1" dirty="0">
                <a:solidFill>
                  <a:srgbClr val="006600"/>
                </a:solidFill>
              </a:rPr>
              <a:t>的白开水或蒸馏水。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</a:t>
            </a:r>
            <a:r>
              <a:rPr lang="zh-CN" altLang="en-US" sz="2800" b="1" dirty="0">
                <a:solidFill>
                  <a:schemeClr val="hlink"/>
                </a:solidFill>
              </a:rPr>
              <a:t>注意：</a:t>
            </a:r>
            <a:r>
              <a:rPr lang="zh-CN" altLang="en-US" sz="2800" b="1" dirty="0">
                <a:solidFill>
                  <a:srgbClr val="006600"/>
                </a:solidFill>
              </a:rPr>
              <a:t>水族箱中养龙鱼较久的老水，由于蒸发作用， 一般也会变为硬水，应及时软化。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541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（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）</a:t>
            </a:r>
            <a:r>
              <a:rPr lang="zh-CN" altLang="en-US" sz="2800" b="1" dirty="0">
                <a:solidFill>
                  <a:schemeClr val="hlink"/>
                </a:solidFill>
              </a:rPr>
              <a:t>酸碱度调节</a:t>
            </a:r>
            <a:endParaRPr lang="zh-CN" altLang="en-US" sz="2800" b="1" dirty="0">
              <a:solidFill>
                <a:schemeClr val="hlink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龙鱼喜欢弱酸性水质。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偏碱时可用</a:t>
            </a:r>
            <a:r>
              <a:rPr lang="en-US" altLang="zh-CN" sz="2800" b="1" dirty="0">
                <a:solidFill>
                  <a:srgbClr val="006600"/>
                </a:solidFill>
              </a:rPr>
              <a:t>1%</a:t>
            </a:r>
            <a:r>
              <a:rPr lang="zh-CN" altLang="en-US" sz="2800" b="1" dirty="0">
                <a:solidFill>
                  <a:srgbClr val="006600"/>
                </a:solidFill>
              </a:rPr>
              <a:t>的磷酸二氢钠降低</a:t>
            </a:r>
            <a:r>
              <a:rPr lang="en-US" altLang="zh-CN" sz="2800" b="1" dirty="0">
                <a:solidFill>
                  <a:srgbClr val="006600"/>
                </a:solidFill>
              </a:rPr>
              <a:t>pH</a:t>
            </a:r>
            <a:r>
              <a:rPr lang="zh-CN" altLang="en-US" sz="2800" b="1" dirty="0">
                <a:solidFill>
                  <a:srgbClr val="006600"/>
                </a:solidFill>
              </a:rPr>
              <a:t>。</a:t>
            </a:r>
            <a:endParaRPr lang="en-US" altLang="zh-CN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  </a:t>
            </a:r>
            <a:r>
              <a:rPr lang="zh-CN" altLang="en-US" sz="2800" b="1" dirty="0">
                <a:solidFill>
                  <a:srgbClr val="006600"/>
                </a:solidFill>
              </a:rPr>
              <a:t>偏酸时可用</a:t>
            </a:r>
            <a:r>
              <a:rPr lang="en-US" altLang="zh-CN" sz="2800" b="1" dirty="0">
                <a:solidFill>
                  <a:srgbClr val="006600"/>
                </a:solidFill>
              </a:rPr>
              <a:t>1%</a:t>
            </a:r>
            <a:r>
              <a:rPr lang="zh-CN" altLang="en-US" sz="2800" b="1" dirty="0">
                <a:solidFill>
                  <a:srgbClr val="006600"/>
                </a:solidFill>
              </a:rPr>
              <a:t>碳酸氢钠调节。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643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  <a:cs typeface="微软雅黑" panose="020B0503020204020204" pitchFamily="34" charset="-122"/>
              </a:rPr>
              <a:t> </a:t>
            </a: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（</a:t>
            </a:r>
            <a:r>
              <a:rPr lang="en-US" altLang="zh-CN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4</a:t>
            </a:r>
            <a:r>
              <a:rPr lang="zh-CN" altLang="en-US" sz="2800" b="1" dirty="0">
                <a:solidFill>
                  <a:schemeClr val="hlink"/>
                </a:solidFill>
                <a:cs typeface="微软雅黑" panose="020B0503020204020204" pitchFamily="34" charset="-122"/>
              </a:rPr>
              <a:t>）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消毒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：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  当购入新的龙鱼时，在饲养的水中，必须加入少量抗菌素，以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金霉素、四环素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最好。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用量：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1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升水中加</a:t>
            </a:r>
            <a:r>
              <a:rPr 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13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mg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，使水族箱内的水略呈微黄或微青色即可。 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endParaRPr lang="en-US" altLang="zh-CN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745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（三）饲养管理</a:t>
            </a:r>
            <a:endParaRPr lang="zh-CN" altLang="en-US" sz="4000" b="1" dirty="0"/>
          </a:p>
        </p:txBody>
      </p:sp>
      <p:sp>
        <p:nvSpPr>
          <p:cNvPr id="14745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chemeClr val="hlink"/>
                </a:solidFill>
              </a:rPr>
              <a:t>1.</a:t>
            </a:r>
            <a:r>
              <a:rPr lang="zh-CN" altLang="en-US" sz="2800" b="1" dirty="0">
                <a:solidFill>
                  <a:schemeClr val="hlink"/>
                </a:solidFill>
              </a:rPr>
              <a:t>养殖密度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养殖体长</a:t>
            </a:r>
            <a:r>
              <a:rPr lang="en-US" altLang="zh-CN" sz="2800" b="1" dirty="0">
                <a:solidFill>
                  <a:srgbClr val="006600"/>
                </a:solidFill>
              </a:rPr>
              <a:t>20cm</a:t>
            </a:r>
            <a:r>
              <a:rPr lang="zh-CN" altLang="en-US" sz="2800" b="1" dirty="0">
                <a:solidFill>
                  <a:srgbClr val="006600"/>
                </a:solidFill>
              </a:rPr>
              <a:t>的龙鱼，没平方米可养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尾。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chemeClr val="hlink"/>
                </a:solidFill>
              </a:rPr>
              <a:t>2.</a:t>
            </a:r>
            <a:r>
              <a:rPr lang="zh-CN" altLang="en-US" sz="2800" b="1" dirty="0">
                <a:solidFill>
                  <a:schemeClr val="hlink"/>
                </a:solidFill>
              </a:rPr>
              <a:t>饲料</a:t>
            </a:r>
            <a:r>
              <a:rPr lang="zh-CN" altLang="en-US" sz="2800" b="1" dirty="0">
                <a:solidFill>
                  <a:srgbClr val="006600"/>
                </a:solidFill>
              </a:rPr>
              <a:t>。从幼鱼到成鱼， 必须投动物性饵料，</a:t>
            </a:r>
            <a:r>
              <a:rPr lang="zh-CN" altLang="en-US" sz="2800" b="1" dirty="0">
                <a:solidFill>
                  <a:schemeClr val="hlink"/>
                </a:solidFill>
              </a:rPr>
              <a:t>以投喂活的小鱼最佳</a:t>
            </a:r>
            <a:r>
              <a:rPr lang="zh-CN" altLang="en-US" sz="2800" b="1" dirty="0">
                <a:solidFill>
                  <a:srgbClr val="006600"/>
                </a:solidFill>
              </a:rPr>
              <a:t>。 每天投喂</a:t>
            </a:r>
            <a:r>
              <a:rPr lang="en-US" altLang="zh-CN" sz="2800" b="1" dirty="0">
                <a:solidFill>
                  <a:srgbClr val="006600"/>
                </a:solidFill>
              </a:rPr>
              <a:t>2</a:t>
            </a:r>
            <a:r>
              <a:rPr lang="zh-CN" altLang="en-US" sz="2800" b="1" dirty="0">
                <a:solidFill>
                  <a:srgbClr val="006600"/>
                </a:solidFill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次，每次以</a:t>
            </a:r>
            <a:r>
              <a:rPr lang="en-US" altLang="zh-CN" sz="2800" b="1" dirty="0">
                <a:solidFill>
                  <a:srgbClr val="006600"/>
                </a:solidFill>
              </a:rPr>
              <a:t>20</a:t>
            </a:r>
            <a:r>
              <a:rPr lang="zh-CN" altLang="en-US" sz="2800" b="1" dirty="0">
                <a:solidFill>
                  <a:srgbClr val="006600"/>
                </a:solidFill>
              </a:rPr>
              <a:t>分钟内吃完为宜。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8482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70000"/>
              </a:lnSpc>
              <a:buNone/>
            </a:pPr>
            <a:r>
              <a:rPr lang="en-US" altLang="zh-CN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换水：</a:t>
            </a:r>
            <a:endParaRPr lang="zh-CN" altLang="en-US" sz="2800" b="1" dirty="0">
              <a:solidFill>
                <a:schemeClr val="hlink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  水族箱至少每三天换水一次，每次换出水量的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1/4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至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1/3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。 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7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  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注意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：若发生鱼鳞脱落，立即暂停换水，可慢慢复原。 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4950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chemeClr val="hlink"/>
                </a:solidFill>
              </a:rPr>
              <a:t>4.</a:t>
            </a:r>
            <a:r>
              <a:rPr lang="zh-CN" altLang="en-US" sz="2800" b="1" dirty="0">
                <a:solidFill>
                  <a:schemeClr val="hlink"/>
                </a:solidFill>
              </a:rPr>
              <a:t>光照</a:t>
            </a:r>
            <a:r>
              <a:rPr lang="zh-CN" altLang="en-US" sz="2800" b="1" dirty="0">
                <a:solidFill>
                  <a:srgbClr val="006600"/>
                </a:solidFill>
              </a:rPr>
              <a:t>：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龙鱼也最好能达到</a:t>
            </a:r>
            <a:r>
              <a:rPr lang="en-US" altLang="zh-CN" sz="2800" b="1" dirty="0">
                <a:solidFill>
                  <a:srgbClr val="006600"/>
                </a:solidFill>
              </a:rPr>
              <a:t>4</a:t>
            </a:r>
            <a:r>
              <a:rPr lang="zh-CN" altLang="en-US" sz="2800" b="1" dirty="0">
                <a:solidFill>
                  <a:srgbClr val="006600"/>
                </a:solidFill>
              </a:rPr>
              <a:t>个小时的光照，红龙鱼需要更多。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最好的光照是日光，长期使用灯光会使龙鱼背部发暗。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053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200" b="1" dirty="0">
                <a:solidFill>
                  <a:schemeClr val="hlink"/>
                </a:solidFill>
              </a:rPr>
              <a:t>5</a:t>
            </a:r>
            <a:r>
              <a:rPr lang="zh-CN" altLang="en-US" sz="3200" b="1" dirty="0">
                <a:solidFill>
                  <a:schemeClr val="hlink"/>
                </a:solidFill>
              </a:rPr>
              <a:t>、日常管理</a:t>
            </a:r>
            <a:endParaRPr lang="zh-CN" altLang="en-US" sz="3200" b="1" dirty="0">
              <a:solidFill>
                <a:schemeClr val="hlink"/>
              </a:solidFill>
            </a:endParaRPr>
          </a:p>
        </p:txBody>
      </p:sp>
      <p:sp>
        <p:nvSpPr>
          <p:cNvPr id="15053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为防止龙鱼受惊时跳跃水面，水族箱还必须加盖。 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水族箱必须配备空气泵，不仅可以增加水中的溶氧，而且又可驱除水中浓度过高的二氧化碳。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同时，应安装紫外线杀菌，预防病害发生</a:t>
            </a:r>
            <a:endParaRPr lang="zh-CN" altLang="en-US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155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四、龙鱼的池塘养殖</a:t>
            </a:r>
            <a:r>
              <a:rPr lang="en-US" altLang="zh-CN" sz="3200" b="1" dirty="0">
                <a:solidFill>
                  <a:schemeClr val="accent2"/>
                </a:solidFill>
              </a:rPr>
              <a:t>【</a:t>
            </a:r>
            <a:r>
              <a:rPr lang="zh-CN" altLang="en-US" sz="3200" b="1" dirty="0">
                <a:solidFill>
                  <a:schemeClr val="accent2"/>
                </a:solidFill>
              </a:rPr>
              <a:t>视频</a:t>
            </a:r>
            <a:r>
              <a:rPr lang="en-US" altLang="zh-CN" sz="3200" b="1" dirty="0">
                <a:solidFill>
                  <a:schemeClr val="accent2"/>
                </a:solidFill>
              </a:rPr>
              <a:t>】</a:t>
            </a:r>
            <a:endParaRPr lang="en-US" altLang="zh-CN" sz="3200" b="1" dirty="0">
              <a:solidFill>
                <a:schemeClr val="accent2"/>
              </a:solidFill>
            </a:endParaRPr>
          </a:p>
        </p:txBody>
      </p:sp>
      <p:sp>
        <p:nvSpPr>
          <p:cNvPr id="151555" name="Rectangle 3"/>
          <p:cNvSpPr>
            <a:spLocks noGrp="1"/>
          </p:cNvSpPr>
          <p:nvPr>
            <p:ph idx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/>
              <a:t>（一） 池塘的建造</a:t>
            </a:r>
            <a:endParaRPr lang="zh-CN" altLang="en-US" sz="28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/>
              <a:t>1 </a:t>
            </a:r>
            <a:r>
              <a:rPr lang="zh-CN" altLang="en-US" sz="2800" b="1" dirty="0"/>
              <a:t>要求：</a:t>
            </a:r>
            <a:endParaRPr lang="zh-CN" altLang="en-US" sz="2800" b="1" dirty="0"/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池塘规格：面积大于</a:t>
            </a:r>
            <a:r>
              <a:rPr lang="en-US" altLang="zh-CN" sz="2800" b="1" dirty="0">
                <a:solidFill>
                  <a:schemeClr val="hlink"/>
                </a:solidFill>
              </a:rPr>
              <a:t>15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㎡</a:t>
            </a:r>
            <a:r>
              <a:rPr lang="zh-CN" altLang="en-US" sz="2800" b="1" dirty="0">
                <a:solidFill>
                  <a:schemeClr val="hlink"/>
                </a:solidFill>
              </a:rPr>
              <a:t>，容水量</a:t>
            </a:r>
            <a:r>
              <a:rPr lang="en-US" altLang="zh-CN" sz="2800" b="1" dirty="0">
                <a:solidFill>
                  <a:schemeClr val="hlink"/>
                </a:solidFill>
              </a:rPr>
              <a:t>20-50m³</a:t>
            </a:r>
            <a:r>
              <a:rPr lang="zh-CN" altLang="en-US" sz="2800" b="1" dirty="0">
                <a:solidFill>
                  <a:schemeClr val="hlink"/>
                </a:solidFill>
              </a:rPr>
              <a:t>，大型龙鱼池深</a:t>
            </a:r>
            <a:r>
              <a:rPr lang="en-US" altLang="zh-CN" sz="2800" b="1" dirty="0">
                <a:solidFill>
                  <a:schemeClr val="hlink"/>
                </a:solidFill>
              </a:rPr>
              <a:t>1.5-2.0m</a:t>
            </a:r>
            <a:r>
              <a:rPr lang="zh-CN" altLang="en-US" sz="2800" b="1" dirty="0">
                <a:solidFill>
                  <a:schemeClr val="hlink"/>
                </a:solidFill>
              </a:rPr>
              <a:t>，小型龙鱼</a:t>
            </a:r>
            <a:r>
              <a:rPr lang="en-US" altLang="zh-CN" sz="2800" b="1" dirty="0">
                <a:solidFill>
                  <a:schemeClr val="hlink"/>
                </a:solidFill>
              </a:rPr>
              <a:t>0.8-1.0m</a:t>
            </a:r>
            <a:r>
              <a:rPr lang="zh-CN" altLang="en-US" sz="2800" b="1" dirty="0"/>
              <a:t>；</a:t>
            </a:r>
            <a:endParaRPr lang="zh-CN" altLang="en-US" sz="2800" b="1" dirty="0"/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池塘内壁光滑；</a:t>
            </a:r>
            <a:endParaRPr lang="zh-CN" altLang="en-US" sz="2800" b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57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4000" b="1" dirty="0"/>
              <a:t>1</a:t>
            </a:r>
            <a:r>
              <a:rPr lang="zh-CN" altLang="en-US" sz="4000" b="1" dirty="0"/>
              <a:t>、温度</a:t>
            </a:r>
            <a:endParaRPr lang="zh-CN" altLang="en-US" sz="4000" b="1" dirty="0"/>
          </a:p>
        </p:txBody>
      </p:sp>
      <p:sp>
        <p:nvSpPr>
          <p:cNvPr id="1157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   </a:t>
            </a:r>
            <a:r>
              <a:rPr lang="zh-CN" altLang="en-US" sz="2800" b="1" dirty="0">
                <a:solidFill>
                  <a:srgbClr val="006600"/>
                </a:solidFill>
              </a:rPr>
              <a:t>龙鱼属于淡水热带鱼，水温在摄氏</a:t>
            </a:r>
            <a:r>
              <a:rPr lang="en-US" altLang="zh-CN" sz="2800" b="1" dirty="0">
                <a:solidFill>
                  <a:srgbClr val="006600"/>
                </a:solidFill>
              </a:rPr>
              <a:t>24-32</a:t>
            </a:r>
            <a:r>
              <a:rPr lang="zh-CN" altLang="en-US" sz="2800" b="1" dirty="0">
                <a:solidFill>
                  <a:srgbClr val="006600"/>
                </a:solidFill>
              </a:rPr>
              <a:t>度之间 ，最好保持在</a:t>
            </a:r>
            <a:r>
              <a:rPr lang="en-US" altLang="zh-CN" sz="2800" b="1" dirty="0">
                <a:solidFill>
                  <a:srgbClr val="006600"/>
                </a:solidFill>
              </a:rPr>
              <a:t>24℃</a:t>
            </a:r>
            <a:r>
              <a:rPr lang="zh-CN" altLang="en-US" sz="2800" b="1" dirty="0">
                <a:solidFill>
                  <a:srgbClr val="006600"/>
                </a:solidFill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</a:rPr>
              <a:t>26℃</a:t>
            </a:r>
            <a:r>
              <a:rPr lang="zh-CN" altLang="en-US" sz="2800" b="1" dirty="0">
                <a:solidFill>
                  <a:srgbClr val="006600"/>
                </a:solidFill>
              </a:rPr>
              <a:t>；饲养银龙和黑龙，水温需要提高到</a:t>
            </a:r>
            <a:r>
              <a:rPr lang="en-US" altLang="zh-CN" sz="2800" b="1" dirty="0">
                <a:solidFill>
                  <a:srgbClr val="006600"/>
                </a:solidFill>
              </a:rPr>
              <a:t>28℃</a:t>
            </a:r>
            <a:r>
              <a:rPr lang="zh-CN" altLang="en-US" sz="2800" b="1" dirty="0">
                <a:solidFill>
                  <a:srgbClr val="006600"/>
                </a:solidFill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</a:rPr>
              <a:t>30℃</a:t>
            </a:r>
            <a:r>
              <a:rPr lang="zh-CN" altLang="en-US" sz="2800" b="1" dirty="0">
                <a:solidFill>
                  <a:srgbClr val="006600"/>
                </a:solidFill>
              </a:rPr>
              <a:t>。 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/>
            <a:endParaRPr lang="en-US" altLang="zh-CN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5257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rgbClr val="000099"/>
                </a:solidFill>
              </a:rPr>
              <a:t>能保证每天有</a:t>
            </a:r>
            <a:r>
              <a:rPr lang="en-US" altLang="zh-CN" sz="2800" b="1" dirty="0">
                <a:solidFill>
                  <a:srgbClr val="000099"/>
                </a:solidFill>
              </a:rPr>
              <a:t>2-3</a:t>
            </a:r>
            <a:r>
              <a:rPr lang="zh-CN" altLang="en-US" sz="2800" b="1" dirty="0">
                <a:solidFill>
                  <a:srgbClr val="000099"/>
                </a:solidFill>
              </a:rPr>
              <a:t>小时的太阳光照，时间不能太长，因此，要在池子西边种植树木遮荫。</a:t>
            </a:r>
            <a:endParaRPr lang="zh-CN" altLang="en-US" sz="2800" b="1" dirty="0">
              <a:solidFill>
                <a:srgbClr val="000099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800" b="1" dirty="0"/>
              <a:t>要有水质处理设备</a:t>
            </a:r>
            <a:endParaRPr lang="zh-CN" altLang="en-US" sz="2800" b="1" dirty="0"/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chemeClr val="hlink"/>
                </a:solidFill>
              </a:rPr>
              <a:t>造价很高，每平方米约在</a:t>
            </a:r>
            <a:r>
              <a:rPr lang="en-US" altLang="zh-CN" sz="2800" b="1" dirty="0">
                <a:solidFill>
                  <a:schemeClr val="hlink"/>
                </a:solidFill>
              </a:rPr>
              <a:t>6000</a:t>
            </a:r>
            <a:r>
              <a:rPr lang="zh-CN" altLang="en-US" sz="2800" b="1" dirty="0">
                <a:solidFill>
                  <a:schemeClr val="hlink"/>
                </a:solidFill>
              </a:rPr>
              <a:t>元左右。</a:t>
            </a:r>
            <a:endParaRPr lang="zh-CN" altLang="en-US" sz="2800" b="1" dirty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0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（二）龙鱼的饲养管理</a:t>
            </a:r>
            <a:endParaRPr lang="zh-CN" altLang="en-US" sz="4000" b="1" dirty="0"/>
          </a:p>
        </p:txBody>
      </p:sp>
      <p:sp>
        <p:nvSpPr>
          <p:cNvPr id="15360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1.</a:t>
            </a:r>
            <a:r>
              <a:rPr lang="zh-CN" altLang="en-US" sz="2800" b="1" dirty="0">
                <a:solidFill>
                  <a:srgbClr val="336600"/>
                </a:solidFill>
              </a:rPr>
              <a:t>养殖密度：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   </a:t>
            </a:r>
            <a:r>
              <a:rPr lang="zh-CN" altLang="en-US" sz="2800" b="1" dirty="0">
                <a:solidFill>
                  <a:srgbClr val="336600"/>
                </a:solidFill>
              </a:rPr>
              <a:t>小塘：每平方米</a:t>
            </a:r>
            <a:r>
              <a:rPr lang="en-US" altLang="zh-CN" sz="2800" b="1" dirty="0">
                <a:solidFill>
                  <a:srgbClr val="336600"/>
                </a:solidFill>
              </a:rPr>
              <a:t>1-2</a:t>
            </a:r>
            <a:r>
              <a:rPr lang="zh-CN" altLang="en-US" sz="2800" b="1" dirty="0">
                <a:solidFill>
                  <a:srgbClr val="336600"/>
                </a:solidFill>
              </a:rPr>
              <a:t>尾（</a:t>
            </a:r>
            <a:r>
              <a:rPr lang="en-US" altLang="zh-CN" sz="2800" b="1" dirty="0">
                <a:solidFill>
                  <a:srgbClr val="336600"/>
                </a:solidFill>
              </a:rPr>
              <a:t>15-40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㎡</a:t>
            </a:r>
            <a:r>
              <a:rPr lang="zh-CN" altLang="en-US" sz="2800" b="1" dirty="0">
                <a:solidFill>
                  <a:srgbClr val="336600"/>
                </a:solidFill>
              </a:rPr>
              <a:t>）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   </a:t>
            </a:r>
            <a:r>
              <a:rPr lang="zh-CN" altLang="en-US" sz="2800" b="1" dirty="0">
                <a:solidFill>
                  <a:srgbClr val="336600"/>
                </a:solidFill>
              </a:rPr>
              <a:t>大塘：每</a:t>
            </a:r>
            <a:r>
              <a:rPr lang="en-US" altLang="zh-CN" sz="2800" b="1" dirty="0">
                <a:solidFill>
                  <a:srgbClr val="336600"/>
                </a:solidFill>
              </a:rPr>
              <a:t>2-3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㎡</a:t>
            </a:r>
            <a:r>
              <a:rPr lang="zh-CN" altLang="en-US" sz="2800" b="1" dirty="0">
                <a:solidFill>
                  <a:srgbClr val="336600"/>
                </a:solidFill>
              </a:rPr>
              <a:t>放</a:t>
            </a:r>
            <a:r>
              <a:rPr lang="en-US" altLang="zh-CN" sz="2800" b="1" dirty="0">
                <a:solidFill>
                  <a:srgbClr val="336600"/>
                </a:solidFill>
              </a:rPr>
              <a:t>1</a:t>
            </a:r>
            <a:r>
              <a:rPr lang="zh-CN" altLang="en-US" sz="2800" b="1" dirty="0">
                <a:solidFill>
                  <a:srgbClr val="336600"/>
                </a:solidFill>
              </a:rPr>
              <a:t>尾（大于</a:t>
            </a:r>
            <a:r>
              <a:rPr lang="en-US" altLang="zh-CN" sz="2800" b="1" dirty="0">
                <a:solidFill>
                  <a:srgbClr val="336600"/>
                </a:solidFill>
              </a:rPr>
              <a:t>200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㎡</a:t>
            </a:r>
            <a:r>
              <a:rPr lang="zh-CN" altLang="en-US" sz="2800" b="1" dirty="0">
                <a:solidFill>
                  <a:srgbClr val="336600"/>
                </a:solidFill>
              </a:rPr>
              <a:t>）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2.</a:t>
            </a:r>
            <a:r>
              <a:rPr lang="zh-CN" altLang="en-US" sz="2800" b="1" dirty="0">
                <a:solidFill>
                  <a:srgbClr val="336600"/>
                </a:solidFill>
              </a:rPr>
              <a:t>品种选择：池塘养殖龙鱼，一般是俯视欣赏，故一般选择</a:t>
            </a:r>
            <a:r>
              <a:rPr lang="zh-CN" altLang="en-US" sz="2800" b="1" dirty="0">
                <a:solidFill>
                  <a:schemeClr val="hlink"/>
                </a:solidFill>
              </a:rPr>
              <a:t>银龙、黑龙、辣椒红龙</a:t>
            </a:r>
            <a:r>
              <a:rPr lang="zh-CN" altLang="en-US" sz="2800" b="1" dirty="0">
                <a:solidFill>
                  <a:srgbClr val="336600"/>
                </a:solidFill>
              </a:rPr>
              <a:t>等，观赏效果较好。</a:t>
            </a:r>
            <a:endParaRPr lang="zh-CN" altLang="en-US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462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3.</a:t>
            </a:r>
            <a:r>
              <a:rPr lang="zh-CN" altLang="en-US" sz="3600" b="1" dirty="0"/>
              <a:t>营养与饲料</a:t>
            </a:r>
            <a:endParaRPr lang="zh-CN" altLang="en-US" sz="3600" b="1" dirty="0"/>
          </a:p>
        </p:txBody>
      </p:sp>
      <p:sp>
        <p:nvSpPr>
          <p:cNvPr id="15462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(1) </a:t>
            </a:r>
            <a:r>
              <a:rPr lang="zh-CN" altLang="en-US" sz="2800" b="1" dirty="0">
                <a:solidFill>
                  <a:srgbClr val="336600"/>
                </a:solidFill>
              </a:rPr>
              <a:t>营养：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脂肪：</a:t>
            </a:r>
            <a:r>
              <a:rPr lang="en-US" altLang="zh-CN" sz="2800" b="1" dirty="0">
                <a:solidFill>
                  <a:srgbClr val="336600"/>
                </a:solidFill>
              </a:rPr>
              <a:t>5-8%</a:t>
            </a:r>
            <a:endParaRPr lang="en-US" altLang="zh-CN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蛋白：</a:t>
            </a:r>
            <a:r>
              <a:rPr lang="en-US" altLang="zh-CN" sz="2800" b="1" dirty="0">
                <a:solidFill>
                  <a:srgbClr val="336600"/>
                </a:solidFill>
              </a:rPr>
              <a:t>40%</a:t>
            </a:r>
            <a:r>
              <a:rPr lang="zh-CN" altLang="en-US" sz="2800" b="1" dirty="0">
                <a:solidFill>
                  <a:srgbClr val="336600"/>
                </a:solidFill>
              </a:rPr>
              <a:t>左右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336600"/>
                </a:solidFill>
              </a:rPr>
              <a:t>另外添加适量的矿物质和维生素。</a:t>
            </a:r>
            <a:endParaRPr lang="zh-CN" altLang="en-US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565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3600" b="1" dirty="0"/>
              <a:t>（</a:t>
            </a:r>
            <a:r>
              <a:rPr lang="en-US" altLang="zh-CN" sz="3600" b="1" dirty="0"/>
              <a:t>2</a:t>
            </a:r>
            <a:r>
              <a:rPr lang="zh-CN" altLang="en-US" sz="3600" b="1" dirty="0"/>
              <a:t>）</a:t>
            </a:r>
            <a:r>
              <a:rPr lang="en-US" altLang="zh-CN" sz="3600" b="1" dirty="0"/>
              <a:t> </a:t>
            </a:r>
            <a:r>
              <a:rPr lang="zh-CN" altLang="en-US" sz="3600" b="1" dirty="0"/>
              <a:t>饲料</a:t>
            </a:r>
            <a:endParaRPr lang="zh-CN" altLang="en-US" sz="3600" b="1" dirty="0"/>
          </a:p>
        </p:txBody>
      </p:sp>
      <p:sp>
        <p:nvSpPr>
          <p:cNvPr id="15565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种类</a:t>
            </a:r>
            <a:r>
              <a:rPr lang="zh-CN" altLang="en-US" sz="2400" b="1" dirty="0">
                <a:solidFill>
                  <a:srgbClr val="336600"/>
                </a:solidFill>
              </a:rPr>
              <a:t>：龙鱼属于肉型性动物，大部分龙鱼的食谱为，青蛙、泥鳅、板球、金鱼、小虾、蚂蚱、蟑螂、蟋蟀以及人工配合浮性饵料等。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不同阶段饲料不同</a:t>
            </a:r>
            <a:r>
              <a:rPr lang="zh-CN" altLang="en-US" sz="2400" b="1" dirty="0">
                <a:solidFill>
                  <a:srgbClr val="336600"/>
                </a:solidFill>
              </a:rPr>
              <a:t>：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336600"/>
                </a:solidFill>
              </a:rPr>
              <a:t>12cm</a:t>
            </a:r>
            <a:r>
              <a:rPr lang="zh-CN" altLang="en-US" sz="2400" b="1" dirty="0">
                <a:solidFill>
                  <a:srgbClr val="336600"/>
                </a:solidFill>
              </a:rPr>
              <a:t>以下，投喂刚刚脱壳的白色面包虫、去掉头尾的小虾、血虫等较适口的饵料。</a:t>
            </a:r>
            <a:r>
              <a:rPr lang="zh-CN" altLang="en-US" sz="2400" b="1" dirty="0">
                <a:solidFill>
                  <a:schemeClr val="hlink"/>
                </a:solidFill>
              </a:rPr>
              <a:t>要少一天投喂四次</a:t>
            </a:r>
            <a:r>
              <a:rPr lang="zh-CN" altLang="en-US" sz="2400" b="1" dirty="0">
                <a:solidFill>
                  <a:srgbClr val="336600"/>
                </a:solidFill>
              </a:rPr>
              <a:t>。</a:t>
            </a:r>
            <a:endParaRPr lang="zh-CN" altLang="en-US" sz="24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566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336600"/>
                </a:solidFill>
              </a:rPr>
              <a:t>15cm</a:t>
            </a:r>
            <a:r>
              <a:rPr lang="zh-CN" altLang="en-US" sz="2800" b="1" dirty="0">
                <a:solidFill>
                  <a:srgbClr val="336600"/>
                </a:solidFill>
              </a:rPr>
              <a:t>左右：喂食正常的面包虫和小虾（去掉头）、也可以投喂</a:t>
            </a:r>
            <a:r>
              <a:rPr lang="en-US" altLang="zh-CN" sz="2800" b="1" dirty="0">
                <a:solidFill>
                  <a:srgbClr val="336600"/>
                </a:solidFill>
              </a:rPr>
              <a:t>1.5cm</a:t>
            </a:r>
            <a:r>
              <a:rPr lang="zh-CN" altLang="en-US" sz="2800" b="1" dirty="0">
                <a:solidFill>
                  <a:srgbClr val="336600"/>
                </a:solidFill>
              </a:rPr>
              <a:t>的小鱼。此时的龙鱼生长迅速，食量大，可适当增加投饵次数和投饵量。</a:t>
            </a:r>
            <a:endParaRPr lang="zh-CN" altLang="en-US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5769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</a:pPr>
            <a:r>
              <a:rPr lang="en-US" altLang="zh-CN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20cm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以上的龙鱼可以投喂较大型的鱼、虾、泥鳅、肉块等饵料。还可以投喂各种昆虫等活饵。要注意：</a:t>
            </a: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饵料没有受到污染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注意事项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：</a:t>
            </a:r>
            <a:endParaRPr lang="zh-CN" altLang="en-US" sz="28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336600"/>
                </a:solidFill>
                <a:latin typeface="宋体" panose="02010600030101010101" pitchFamily="2" charset="-122"/>
              </a:rPr>
              <a:t>、动物内脏，尤其是肝脏等含脂肪多的食物不合适喂养龙鱼。</a:t>
            </a:r>
            <a:endParaRPr lang="zh-CN" altLang="en-US" sz="28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rgbClr val="336600"/>
                </a:solidFill>
                <a:sym typeface="+mn-ea"/>
              </a:rPr>
              <a:t>B</a:t>
            </a:r>
            <a:r>
              <a:rPr lang="zh-CN" altLang="en-US" sz="2800" dirty="0">
                <a:solidFill>
                  <a:srgbClr val="336600"/>
                </a:solidFill>
                <a:sym typeface="+mn-ea"/>
              </a:rPr>
              <a:t>、活饵中金鱼易使龙鱼染病。 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dirty="0">
                <a:solidFill>
                  <a:srgbClr val="336600"/>
                </a:solidFill>
                <a:sym typeface="+mn-ea"/>
              </a:rPr>
              <a:t>C</a:t>
            </a:r>
            <a:r>
              <a:rPr lang="zh-CN" altLang="en-US" sz="2800" dirty="0">
                <a:solidFill>
                  <a:srgbClr val="336600"/>
                </a:solidFill>
                <a:sym typeface="+mn-ea"/>
              </a:rPr>
              <a:t>、人工饵料最好是精瘦的牛肉，或成品的龙鱼专用饵料。</a:t>
            </a:r>
            <a:endParaRPr lang="zh-CN" altLang="en-US" sz="2800" b="1" dirty="0">
              <a:solidFill>
                <a:srgbClr val="33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97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600" b="1" dirty="0"/>
              <a:t>(3) </a:t>
            </a:r>
            <a:r>
              <a:rPr lang="zh-CN" altLang="en-US" sz="3600" b="1" dirty="0"/>
              <a:t>投饲次数和投饲量的确定</a:t>
            </a:r>
            <a:endParaRPr lang="zh-CN" altLang="en-US" sz="3600" b="1" dirty="0"/>
          </a:p>
        </p:txBody>
      </p:sp>
      <p:sp>
        <p:nvSpPr>
          <p:cNvPr id="159747" name="Rectangle 3"/>
          <p:cNvSpPr>
            <a:spLocks noGrp="1"/>
          </p:cNvSpPr>
          <p:nvPr>
            <p:ph idx="1"/>
          </p:nvPr>
        </p:nvSpPr>
        <p:spPr>
          <a:xfrm>
            <a:off x="685800" y="21335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</a:rPr>
              <a:t>投饲次数：鱼苗</a:t>
            </a:r>
            <a:r>
              <a:rPr lang="en-US" altLang="zh-CN" sz="2400" b="1" dirty="0">
                <a:solidFill>
                  <a:srgbClr val="336600"/>
                </a:solidFill>
              </a:rPr>
              <a:t>6-8</a:t>
            </a:r>
            <a:r>
              <a:rPr lang="zh-CN" altLang="en-US" sz="2400" b="1" dirty="0">
                <a:solidFill>
                  <a:srgbClr val="336600"/>
                </a:solidFill>
              </a:rPr>
              <a:t>次，幼鱼</a:t>
            </a:r>
            <a:r>
              <a:rPr lang="en-US" altLang="zh-CN" sz="2400" b="1" dirty="0">
                <a:solidFill>
                  <a:srgbClr val="336600"/>
                </a:solidFill>
              </a:rPr>
              <a:t>3-5</a:t>
            </a:r>
            <a:r>
              <a:rPr lang="zh-CN" altLang="en-US" sz="2400" b="1" dirty="0">
                <a:solidFill>
                  <a:srgbClr val="336600"/>
                </a:solidFill>
              </a:rPr>
              <a:t>次，成鱼</a:t>
            </a:r>
            <a:r>
              <a:rPr lang="en-US" altLang="zh-CN" sz="2400" b="1" dirty="0">
                <a:solidFill>
                  <a:srgbClr val="336600"/>
                </a:solidFill>
              </a:rPr>
              <a:t>1-2</a:t>
            </a:r>
            <a:r>
              <a:rPr lang="zh-CN" altLang="en-US" sz="2400" b="1" dirty="0">
                <a:solidFill>
                  <a:srgbClr val="336600"/>
                </a:solidFill>
              </a:rPr>
              <a:t>次。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</a:rPr>
              <a:t>投饵量：以大鱼</a:t>
            </a:r>
            <a:r>
              <a:rPr lang="en-US" altLang="zh-CN" sz="2400" b="1" dirty="0">
                <a:solidFill>
                  <a:srgbClr val="336600"/>
                </a:solidFill>
              </a:rPr>
              <a:t>30</a:t>
            </a:r>
            <a:r>
              <a:rPr lang="zh-CN" altLang="en-US" sz="2400" b="1" dirty="0">
                <a:solidFill>
                  <a:srgbClr val="336600"/>
                </a:solidFill>
              </a:rPr>
              <a:t>分钟吃完，小鱼</a:t>
            </a:r>
            <a:r>
              <a:rPr lang="en-US" altLang="zh-CN" sz="2400" b="1" dirty="0">
                <a:solidFill>
                  <a:srgbClr val="336600"/>
                </a:solidFill>
              </a:rPr>
              <a:t>5</a:t>
            </a:r>
            <a:r>
              <a:rPr lang="zh-CN" altLang="en-US" sz="2400" b="1" dirty="0">
                <a:solidFill>
                  <a:srgbClr val="336600"/>
                </a:solidFill>
              </a:rPr>
              <a:t>分钟吃完为度。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</a:rPr>
              <a:t>具体还要考虑水质、天气、鱼的健康状况而定。</a:t>
            </a:r>
            <a:endParaRPr lang="zh-CN" altLang="en-US" sz="24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07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4000" b="1" dirty="0">
                <a:latin typeface="宋体" panose="02010600030101010101" pitchFamily="2" charset="-122"/>
              </a:rPr>
              <a:t>4.</a:t>
            </a:r>
            <a:r>
              <a:rPr lang="zh-CN" altLang="en-US" sz="4000" b="1" dirty="0">
                <a:latin typeface="宋体" panose="02010600030101010101" pitchFamily="2" charset="-122"/>
              </a:rPr>
              <a:t>病害防治</a:t>
            </a:r>
            <a:endParaRPr lang="zh-CN" altLang="en-US" sz="4000" b="1" dirty="0">
              <a:latin typeface="宋体" panose="02010600030101010101" pitchFamily="2" charset="-122"/>
            </a:endParaRPr>
          </a:p>
        </p:txBody>
      </p:sp>
      <p:sp>
        <p:nvSpPr>
          <p:cNvPr id="1607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>
            <a:normAutofit lnSpcReduction="10000"/>
          </a:bodyPr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发病原因：</a:t>
            </a:r>
            <a:r>
              <a:rPr lang="zh-CN" altLang="en-US" sz="2400" b="1" dirty="0">
                <a:solidFill>
                  <a:schemeClr val="hlink"/>
                </a:solidFill>
                <a:latin typeface="宋体" panose="02010600030101010101" pitchFamily="2" charset="-122"/>
              </a:rPr>
              <a:t>饲养管理不当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水质不清洁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换新水过多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投饵不当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操作中造成了外伤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气候突变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  <a:latin typeface="宋体" panose="02010600030101010101" pitchFamily="2" charset="-122"/>
              </a:rPr>
              <a:t>  病菌的传染</a:t>
            </a:r>
            <a:endParaRPr lang="zh-CN" altLang="en-US" sz="2400" b="1" dirty="0">
              <a:solidFill>
                <a:srgbClr val="33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61794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诊断</a:t>
            </a:r>
            <a:r>
              <a:rPr lang="zh-CN" altLang="en-US" sz="2400" b="1" dirty="0">
                <a:solidFill>
                  <a:srgbClr val="336600"/>
                </a:solidFill>
              </a:rPr>
              <a:t>：外表观察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</a:rPr>
              <a:t>健康鱼</a:t>
            </a:r>
            <a:r>
              <a:rPr lang="en-US" altLang="zh-CN" sz="2400" b="1" dirty="0">
                <a:solidFill>
                  <a:srgbClr val="336600"/>
                </a:solidFill>
              </a:rPr>
              <a:t>:</a:t>
            </a:r>
            <a:r>
              <a:rPr lang="zh-CN" altLang="en-US" sz="2400" b="1" dirty="0">
                <a:solidFill>
                  <a:schemeClr val="hlink"/>
                </a:solidFill>
              </a:rPr>
              <a:t>游动活泼，背鳍挺立， 各鳍舒展，鳞片闪闪发光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336600"/>
                </a:solidFill>
              </a:rPr>
              <a:t>患病的鱼</a:t>
            </a:r>
            <a:r>
              <a:rPr lang="en-US" altLang="zh-CN" sz="2400" b="1" dirty="0">
                <a:solidFill>
                  <a:srgbClr val="336600"/>
                </a:solidFill>
              </a:rPr>
              <a:t>:</a:t>
            </a:r>
            <a:r>
              <a:rPr lang="zh-CN" altLang="en-US" sz="2400" b="1" dirty="0">
                <a:solidFill>
                  <a:srgbClr val="336600"/>
                </a:solidFill>
              </a:rPr>
              <a:t>体色暗淡， 游泳呆滞，尾鳍斜垂，鳃盖浮涨，眼球下垂，无神 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常见疾病</a:t>
            </a:r>
            <a:r>
              <a:rPr lang="zh-CN" altLang="en-US" sz="2400" b="1" dirty="0">
                <a:solidFill>
                  <a:srgbClr val="336600"/>
                </a:solidFill>
              </a:rPr>
              <a:t>：锚虫病、水霉病、小瓜虫病等。</a:t>
            </a:r>
            <a:endParaRPr lang="zh-CN" altLang="en-US" sz="24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62818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30000"/>
              </a:lnSpc>
              <a:buNone/>
            </a:pPr>
            <a:r>
              <a:rPr lang="en-US" altLang="zh-CN" sz="2800" b="1" dirty="0">
                <a:solidFill>
                  <a:srgbClr val="336600"/>
                </a:solidFill>
              </a:rPr>
              <a:t>1.</a:t>
            </a:r>
            <a:r>
              <a:rPr lang="zh-CN" altLang="en-US" sz="2800" b="1" dirty="0">
                <a:solidFill>
                  <a:srgbClr val="336600"/>
                </a:solidFill>
              </a:rPr>
              <a:t>锚虫病：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症状</a:t>
            </a:r>
            <a:r>
              <a:rPr lang="zh-CN" altLang="en-US" sz="2800" b="1" dirty="0">
                <a:solidFill>
                  <a:srgbClr val="336600"/>
                </a:solidFill>
              </a:rPr>
              <a:t>：在病鱼体上能找到长约</a:t>
            </a:r>
            <a:r>
              <a:rPr lang="en-US" altLang="zh-CN" sz="2800" b="1" dirty="0">
                <a:solidFill>
                  <a:srgbClr val="336600"/>
                </a:solidFill>
              </a:rPr>
              <a:t>1</a:t>
            </a:r>
            <a:r>
              <a:rPr lang="zh-CN" altLang="en-US" sz="2800" b="1" dirty="0">
                <a:solidFill>
                  <a:srgbClr val="336600"/>
                </a:solidFill>
              </a:rPr>
              <a:t>厘米左右，头部钩在鱼体内的寄生虫。鱼显得不安，食欲不振， 虫体寄生位置红肿溢血、组织坏死。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致病原因</a:t>
            </a:r>
            <a:r>
              <a:rPr lang="zh-CN" altLang="en-US" sz="2800" b="1" dirty="0">
                <a:solidFill>
                  <a:srgbClr val="336600"/>
                </a:solidFill>
              </a:rPr>
              <a:t>：是长期投放金鱼作活饵。</a:t>
            </a:r>
            <a:endParaRPr lang="zh-CN" altLang="en-US" sz="28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防治措施</a:t>
            </a:r>
            <a:r>
              <a:rPr lang="zh-CN" altLang="en-US" sz="2800" b="1" dirty="0">
                <a:solidFill>
                  <a:srgbClr val="336600"/>
                </a:solidFill>
              </a:rPr>
              <a:t>：用</a:t>
            </a:r>
            <a:r>
              <a:rPr lang="en-US" altLang="zh-CN" sz="2800" b="1" dirty="0">
                <a:solidFill>
                  <a:srgbClr val="336600"/>
                </a:solidFill>
              </a:rPr>
              <a:t>5</a:t>
            </a:r>
            <a:r>
              <a:rPr lang="zh-CN" altLang="en-US" sz="2800" b="1" dirty="0">
                <a:solidFill>
                  <a:srgbClr val="336600"/>
                </a:solidFill>
              </a:rPr>
              <a:t>～ </a:t>
            </a:r>
            <a:r>
              <a:rPr lang="en-US" altLang="zh-CN" sz="2800" b="1" dirty="0">
                <a:solidFill>
                  <a:srgbClr val="336600"/>
                </a:solidFill>
              </a:rPr>
              <a:t>10ppm</a:t>
            </a:r>
            <a:r>
              <a:rPr lang="zh-CN" altLang="en-US" sz="2800" b="1" dirty="0">
                <a:solidFill>
                  <a:srgbClr val="336600"/>
                </a:solidFill>
              </a:rPr>
              <a:t>高锰酸钾浸洗鱼体每日一次。改投喂其它肉类动物食饵</a:t>
            </a:r>
            <a:endParaRPr lang="zh-CN" altLang="en-US" sz="28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1673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龙鱼对水温变化非常敏感，易导致休克、甚至死亡。因此，在饲养龙鱼时，尤其是水族箱养龙鱼，必须保持水温的恒定。换水时温差不要超过</a:t>
            </a:r>
            <a:r>
              <a:rPr lang="en-US" altLang="zh-CN" sz="2800" b="1" dirty="0">
                <a:solidFill>
                  <a:srgbClr val="006600"/>
                </a:solidFill>
              </a:rPr>
              <a:t>2℃</a:t>
            </a:r>
            <a:r>
              <a:rPr lang="zh-CN" altLang="en-US" sz="2800" b="1" dirty="0">
                <a:solidFill>
                  <a:srgbClr val="006600"/>
                </a:solidFill>
              </a:rPr>
              <a:t>。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4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当龙鱼经过运输转入新环境养殖时，应等</a:t>
            </a:r>
            <a:r>
              <a:rPr lang="en-US" altLang="zh-CN" sz="2800" b="1" dirty="0">
                <a:solidFill>
                  <a:srgbClr val="006600"/>
                </a:solidFill>
              </a:rPr>
              <a:t>15</a:t>
            </a:r>
            <a:r>
              <a:rPr lang="zh-CN" altLang="en-US" sz="2800" b="1" dirty="0">
                <a:solidFill>
                  <a:srgbClr val="006600"/>
                </a:solidFill>
              </a:rPr>
              <a:t>分钟左右，待运载容器与新的放养环境水温相近时再将鱼放入。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638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336600"/>
                </a:solidFill>
              </a:rPr>
              <a:t>2.</a:t>
            </a:r>
            <a:r>
              <a:rPr lang="zh-CN" altLang="en-US" sz="2400" b="1" dirty="0">
                <a:solidFill>
                  <a:srgbClr val="336600"/>
                </a:solidFill>
              </a:rPr>
              <a:t>水霉病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症状</a:t>
            </a:r>
            <a:r>
              <a:rPr lang="zh-CN" altLang="en-US" sz="2400" b="1" dirty="0">
                <a:solidFill>
                  <a:srgbClr val="336600"/>
                </a:solidFill>
              </a:rPr>
              <a:t>：在病鱼体上有被纤维状的水霉包围， 鱼得病后，游泳不活泼， 食欲减退、逐渐死亡。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发病原因</a:t>
            </a:r>
            <a:r>
              <a:rPr lang="zh-CN" altLang="en-US" sz="2400" b="1" dirty="0">
                <a:solidFill>
                  <a:srgbClr val="336600"/>
                </a:solidFill>
              </a:rPr>
              <a:t>：受水生霉菌感染。</a:t>
            </a:r>
            <a:endParaRPr lang="zh-CN" altLang="en-US" sz="2400" b="1" dirty="0">
              <a:solidFill>
                <a:srgbClr val="33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 dirty="0">
                <a:solidFill>
                  <a:schemeClr val="hlink"/>
                </a:solidFill>
              </a:rPr>
              <a:t>防治措施</a:t>
            </a:r>
            <a:r>
              <a:rPr lang="zh-CN" altLang="en-US" sz="2400" b="1" dirty="0">
                <a:solidFill>
                  <a:srgbClr val="336600"/>
                </a:solidFill>
              </a:rPr>
              <a:t>：</a:t>
            </a:r>
            <a:r>
              <a:rPr lang="en-US" altLang="zh-CN" sz="2400" b="1" dirty="0">
                <a:solidFill>
                  <a:schemeClr val="hlink"/>
                </a:solidFill>
              </a:rPr>
              <a:t>A</a:t>
            </a:r>
            <a:r>
              <a:rPr lang="zh-CN" altLang="en-US" sz="2400" b="1" dirty="0">
                <a:solidFill>
                  <a:srgbClr val="336600"/>
                </a:solidFill>
              </a:rPr>
              <a:t>、</a:t>
            </a:r>
            <a:r>
              <a:rPr lang="en-US" altLang="zh-CN" sz="2400" b="1" dirty="0">
                <a:solidFill>
                  <a:srgbClr val="336600"/>
                </a:solidFill>
              </a:rPr>
              <a:t>2</a:t>
            </a:r>
            <a:r>
              <a:rPr lang="zh-CN" altLang="en-US" sz="2400" b="1" dirty="0">
                <a:solidFill>
                  <a:srgbClr val="336600"/>
                </a:solidFill>
              </a:rPr>
              <a:t>％食盐水浸伤口约</a:t>
            </a:r>
            <a:r>
              <a:rPr lang="en-US" altLang="zh-CN" sz="2400" b="1" dirty="0">
                <a:solidFill>
                  <a:srgbClr val="336600"/>
                </a:solidFill>
              </a:rPr>
              <a:t>15</a:t>
            </a:r>
            <a:r>
              <a:rPr lang="zh-CN" altLang="en-US" sz="2400" b="1" dirty="0">
                <a:solidFill>
                  <a:srgbClr val="336600"/>
                </a:solidFill>
              </a:rPr>
              <a:t>分钟；</a:t>
            </a:r>
            <a:r>
              <a:rPr lang="en-US" altLang="zh-CN" sz="2400" b="1" dirty="0">
                <a:solidFill>
                  <a:schemeClr val="hlink"/>
                </a:solidFill>
              </a:rPr>
              <a:t>B</a:t>
            </a:r>
            <a:r>
              <a:rPr lang="zh-CN" altLang="en-US" sz="2400" b="1" dirty="0">
                <a:solidFill>
                  <a:srgbClr val="336600"/>
                </a:solidFill>
              </a:rPr>
              <a:t>、用</a:t>
            </a:r>
            <a:r>
              <a:rPr lang="en-US" altLang="zh-CN" sz="2400" b="1" dirty="0">
                <a:solidFill>
                  <a:srgbClr val="336600"/>
                </a:solidFill>
              </a:rPr>
              <a:t>10</a:t>
            </a:r>
            <a:r>
              <a:rPr lang="zh-CN" altLang="en-US" sz="2400" b="1" dirty="0">
                <a:solidFill>
                  <a:srgbClr val="336600"/>
                </a:solidFill>
              </a:rPr>
              <a:t>公升水溶解</a:t>
            </a:r>
            <a:r>
              <a:rPr lang="en-US" altLang="zh-CN" sz="2400" b="1" dirty="0">
                <a:solidFill>
                  <a:srgbClr val="336600"/>
                </a:solidFill>
              </a:rPr>
              <a:t>3</a:t>
            </a:r>
            <a:r>
              <a:rPr lang="zh-CN" altLang="en-US" sz="2400" b="1" dirty="0">
                <a:solidFill>
                  <a:srgbClr val="336600"/>
                </a:solidFill>
              </a:rPr>
              <a:t>克硼砂 浸浴鱼体</a:t>
            </a:r>
            <a:r>
              <a:rPr lang="en-US" altLang="zh-CN" sz="2400" b="1" dirty="0">
                <a:solidFill>
                  <a:srgbClr val="336600"/>
                </a:solidFill>
              </a:rPr>
              <a:t>5</a:t>
            </a:r>
            <a:r>
              <a:rPr lang="zh-CN" altLang="en-US" sz="2400" b="1" dirty="0">
                <a:solidFill>
                  <a:srgbClr val="336600"/>
                </a:solidFill>
              </a:rPr>
              <a:t>分钟，然后移入清水；</a:t>
            </a:r>
            <a:r>
              <a:rPr lang="en-US" altLang="zh-CN" sz="2400" b="1" dirty="0">
                <a:solidFill>
                  <a:schemeClr val="hlink"/>
                </a:solidFill>
              </a:rPr>
              <a:t>C</a:t>
            </a:r>
            <a:r>
              <a:rPr lang="zh-CN" altLang="en-US" sz="2400" b="1" dirty="0">
                <a:solidFill>
                  <a:srgbClr val="336600"/>
                </a:solidFill>
              </a:rPr>
              <a:t>、用 </a:t>
            </a:r>
            <a:r>
              <a:rPr lang="en-US" altLang="zh-CN" sz="2400" b="1" dirty="0">
                <a:solidFill>
                  <a:srgbClr val="336600"/>
                </a:solidFill>
              </a:rPr>
              <a:t>0.5ppm</a:t>
            </a:r>
            <a:r>
              <a:rPr lang="zh-CN" altLang="en-US" sz="2400" b="1" dirty="0">
                <a:solidFill>
                  <a:srgbClr val="336600"/>
                </a:solidFill>
              </a:rPr>
              <a:t>孔雀石绿全池遍洒。</a:t>
            </a:r>
            <a:endParaRPr lang="zh-CN" altLang="en-US" sz="2400" b="1" dirty="0">
              <a:solidFill>
                <a:srgbClr val="336600"/>
              </a:solidFill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64866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30000"/>
              </a:lnSpc>
            </a:pP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3.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白点病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症状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：在病鱼的全身遍布白点， 严重时就 像在鱼身上覆上一层乳白色的膜。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发病原因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：小瓜虫寄生在鱼体上所致。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800" b="1" dirty="0">
                <a:solidFill>
                  <a:schemeClr val="hlink"/>
                </a:solidFill>
                <a:latin typeface="宋体" panose="02010600030101010101" pitchFamily="2" charset="-122"/>
              </a:rPr>
              <a:t>防治措施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： 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A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、用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0.1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0.2ppm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硝酸亚汞全池遍洒；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B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、用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500ppm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硫酸铜和 </a:t>
            </a:r>
            <a:r>
              <a:rPr lang="en-US" altLang="zh-CN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500ppm</a:t>
            </a:r>
            <a:r>
              <a:rPr lang="zh-CN" altLang="en-US" sz="2800" b="1" dirty="0">
                <a:solidFill>
                  <a:srgbClr val="006600"/>
                </a:solidFill>
                <a:latin typeface="宋体" panose="02010600030101010101" pitchFamily="2" charset="-122"/>
              </a:rPr>
              <a:t>硫酸镁全池遍洒。</a:t>
            </a:r>
            <a:endParaRPr lang="zh-CN" altLang="en-US" sz="2800" b="1" dirty="0">
              <a:solidFill>
                <a:srgbClr val="006600"/>
              </a:solidFill>
              <a:latin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WordArt 2"/>
          <p:cNvSpPr>
            <a:spLocks noChangeArrowheads="1" noChangeShapeType="1" noTextEdit="1"/>
          </p:cNvSpPr>
          <p:nvPr/>
        </p:nvSpPr>
        <p:spPr bwMode="auto">
          <a:xfrm>
            <a:off x="3193555" y="2510729"/>
            <a:ext cx="6148874" cy="2164286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  <a:contourClr>
                <a:schemeClr val="accent2"/>
              </a:contourClr>
            </a:sp3d>
          </a:bodyPr>
          <a:lstStyle/>
          <a:p>
            <a:pPr algn="ctr">
              <a:buFont typeface="Wingdings" panose="05000000000000000000" pitchFamily="2" charset="2"/>
              <a:buNone/>
            </a:pPr>
            <a:r>
              <a:rPr lang="en-US" altLang="zh-CN" sz="3350" b="1" kern="10" dirty="0">
                <a:solidFill>
                  <a:schemeClr val="accent2">
                    <a:alpha val="78000"/>
                  </a:schemeClr>
                </a:solidFill>
                <a:latin typeface="Calibri Light" panose="020F0302020204030204" pitchFamily="34" charset="0"/>
                <a:ea typeface="微软雅黑" panose="020B0503020204020204" pitchFamily="34" charset="-122"/>
              </a:rPr>
              <a:t>The End</a:t>
            </a:r>
            <a:endParaRPr lang="zh-CN" altLang="en-US" sz="3350" b="1" kern="10" dirty="0">
              <a:solidFill>
                <a:schemeClr val="accent2">
                  <a:alpha val="78000"/>
                </a:schemeClr>
              </a:solidFill>
              <a:latin typeface="Calibri Light" panose="020F030202020403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99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776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en-US" altLang="zh-CN" dirty="0"/>
              <a:t>PH</a:t>
            </a:r>
            <a:endParaRPr lang="en-US" altLang="zh-CN" dirty="0"/>
          </a:p>
        </p:txBody>
      </p:sp>
      <p:sp>
        <p:nvSpPr>
          <p:cNvPr id="117763" name="Rectangle 3"/>
          <p:cNvSpPr>
            <a:spLocks noGrp="1"/>
          </p:cNvSpPr>
          <p:nvPr>
            <p:ph idx="1"/>
          </p:nvPr>
        </p:nvSpPr>
        <p:spPr>
          <a:xfrm>
            <a:off x="609600" y="1981175"/>
            <a:ext cx="10972800" cy="4445519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水质呈中性偏酸（</a:t>
            </a:r>
            <a:r>
              <a:rPr lang="en-US" altLang="zh-CN" sz="2800" b="1" dirty="0">
                <a:solidFill>
                  <a:srgbClr val="006600"/>
                </a:solidFill>
              </a:rPr>
              <a:t>6.4-6.9</a:t>
            </a:r>
            <a:r>
              <a:rPr lang="zh-CN" altLang="en-US" sz="2800" b="1" dirty="0">
                <a:solidFill>
                  <a:srgbClr val="006600"/>
                </a:solidFill>
              </a:rPr>
              <a:t>之间</a:t>
            </a:r>
            <a:r>
              <a:rPr lang="en-US" altLang="zh-CN" sz="2800" b="1" dirty="0">
                <a:solidFill>
                  <a:srgbClr val="006600"/>
                </a:solidFill>
              </a:rPr>
              <a:t>) </a:t>
            </a:r>
            <a:r>
              <a:rPr lang="zh-CN" altLang="en-US" sz="2800" b="1" dirty="0">
                <a:solidFill>
                  <a:srgbClr val="006600"/>
                </a:solidFill>
              </a:rPr>
              <a:t>，最大不超过</a:t>
            </a:r>
            <a:r>
              <a:rPr lang="en-US" altLang="zh-CN" sz="2800" b="1" dirty="0">
                <a:solidFill>
                  <a:srgbClr val="006600"/>
                </a:solidFill>
              </a:rPr>
              <a:t>7.5</a:t>
            </a:r>
            <a:r>
              <a:rPr lang="zh-CN" altLang="en-US" sz="2800" b="1" dirty="0">
                <a:solidFill>
                  <a:srgbClr val="006600"/>
                </a:solidFill>
              </a:rPr>
              <a:t>。具体：紅龍 </a:t>
            </a:r>
            <a:r>
              <a:rPr lang="en-US" altLang="zh-CN" sz="2800" b="1" dirty="0">
                <a:solidFill>
                  <a:srgbClr val="006600"/>
                </a:solidFill>
              </a:rPr>
              <a:t>- PH6.0-6.8</a:t>
            </a:r>
            <a:r>
              <a:rPr lang="zh-CN" altLang="en-US" sz="2800" b="1" dirty="0">
                <a:solidFill>
                  <a:srgbClr val="006600"/>
                </a:solidFill>
              </a:rPr>
              <a:t>，金龍 </a:t>
            </a:r>
            <a:r>
              <a:rPr lang="en-US" altLang="zh-CN" sz="2800" b="1" dirty="0">
                <a:solidFill>
                  <a:srgbClr val="006600"/>
                </a:solidFill>
              </a:rPr>
              <a:t>- PH6.8-7.5</a:t>
            </a:r>
            <a:r>
              <a:rPr lang="zh-CN" altLang="en-US" sz="2800" b="1" dirty="0">
                <a:solidFill>
                  <a:srgbClr val="006600"/>
                </a:solidFill>
              </a:rPr>
              <a:t>之間就最好 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、硬度：硬度比较低的软水较好，</a:t>
            </a:r>
            <a:r>
              <a:rPr lang="en-US" altLang="zh-CN" sz="2800" b="1" dirty="0">
                <a:solidFill>
                  <a:srgbClr val="006600"/>
                </a:solidFill>
              </a:rPr>
              <a:t>DH</a:t>
            </a:r>
            <a:r>
              <a:rPr lang="zh-CN" altLang="en-US" sz="2800" b="1" dirty="0">
                <a:solidFill>
                  <a:srgbClr val="006600"/>
                </a:solidFill>
              </a:rPr>
              <a:t>值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－</a:t>
            </a:r>
            <a:r>
              <a:rPr lang="en-US" altLang="zh-CN" sz="2800" b="1" dirty="0">
                <a:solidFill>
                  <a:srgbClr val="006600"/>
                </a:solidFill>
              </a:rPr>
              <a:t>12 </a:t>
            </a:r>
            <a:endParaRPr lang="en-US" altLang="zh-CN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800" b="1" dirty="0">
                <a:solidFill>
                  <a:srgbClr val="006600"/>
                </a:solidFill>
              </a:rPr>
              <a:t>4</a:t>
            </a:r>
            <a:r>
              <a:rPr lang="zh-CN" altLang="en-US" sz="2800" b="1" dirty="0">
                <a:solidFill>
                  <a:srgbClr val="006600"/>
                </a:solidFill>
              </a:rPr>
              <a:t>、亚硝酸盐含量以及氯含量最好为零 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878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4000" b="1" dirty="0"/>
              <a:t>3</a:t>
            </a:r>
            <a:r>
              <a:rPr lang="zh-CN" altLang="en-US" sz="4000" b="1" dirty="0"/>
              <a:t>、溶氧和光线</a:t>
            </a:r>
            <a:endParaRPr lang="zh-CN" altLang="en-US" sz="4000" b="1" dirty="0"/>
          </a:p>
        </p:txBody>
      </p:sp>
      <p:sp>
        <p:nvSpPr>
          <p:cNvPr id="11878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rgbClr val="006600"/>
                </a:solidFill>
              </a:rPr>
              <a:t>鱼在生长过程中需要适度光线。最好是一天内早晚两次的阳光能照射到饲养水</a:t>
            </a:r>
            <a:r>
              <a:rPr lang="en-US" altLang="zh-CN" sz="2800" b="1" dirty="0">
                <a:solidFill>
                  <a:srgbClr val="006600"/>
                </a:solidFill>
              </a:rPr>
              <a:t>3</a:t>
            </a:r>
            <a:r>
              <a:rPr lang="zh-CN" altLang="en-US" sz="2800" b="1" dirty="0">
                <a:solidFill>
                  <a:srgbClr val="006600"/>
                </a:solidFill>
              </a:rPr>
              <a:t>～</a:t>
            </a:r>
            <a:r>
              <a:rPr lang="en-US" altLang="zh-CN" sz="2800" b="1" dirty="0">
                <a:solidFill>
                  <a:srgbClr val="006600"/>
                </a:solidFill>
              </a:rPr>
              <a:t>4</a:t>
            </a:r>
            <a:r>
              <a:rPr lang="zh-CN" altLang="en-US" sz="2800" b="1" dirty="0">
                <a:solidFill>
                  <a:srgbClr val="006600"/>
                </a:solidFill>
              </a:rPr>
              <a:t>小时为佳。光线过暗，龙鱼行动呆板，食欲不振，色泽暗淡；光线太强，同样会游动不正常，甚至出现气泡病等。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9810" name="Rectangle 2"/>
          <p:cNvSpPr>
            <a:spLocks noGrp="1"/>
          </p:cNvSpPr>
          <p:nvPr>
            <p:ph type="title"/>
          </p:nvPr>
        </p:nvSpPr>
        <p:spPr>
          <a:xfrm>
            <a:off x="533685" y="533199"/>
            <a:ext cx="10972800" cy="1143000"/>
          </a:xfrm>
        </p:spPr>
        <p:txBody>
          <a:bodyPr vert="horz" wrap="square" lIns="91440" tIns="45720" rIns="91440" bIns="45720" anchor="b" anchorCtr="0"/>
          <a:p>
            <a:pPr eaLnBrk="1" hangingPunct="1"/>
            <a:r>
              <a:rPr lang="zh-CN" altLang="en-US" sz="4000" b="1" dirty="0"/>
              <a:t>二、龙鱼的繁殖</a:t>
            </a:r>
            <a:endParaRPr lang="zh-CN" altLang="en-US" sz="4000" b="1" dirty="0"/>
          </a:p>
        </p:txBody>
      </p:sp>
      <p:sp>
        <p:nvSpPr>
          <p:cNvPr id="119811" name="Rectangle 3"/>
          <p:cNvSpPr>
            <a:spLocks noGrp="1"/>
          </p:cNvSpPr>
          <p:nvPr>
            <p:ph idx="1"/>
          </p:nvPr>
        </p:nvSpPr>
        <p:spPr>
          <a:xfrm>
            <a:off x="775970" y="1891030"/>
            <a:ext cx="10806430" cy="444563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6600"/>
                </a:solidFill>
              </a:rPr>
              <a:t>1</a:t>
            </a:r>
            <a:r>
              <a:rPr lang="zh-CN" altLang="en-US" sz="2400" b="1" dirty="0">
                <a:solidFill>
                  <a:srgbClr val="006600"/>
                </a:solidFill>
              </a:rPr>
              <a:t>、繁殖前的准备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en-US" altLang="zh-CN" sz="2400" b="1" dirty="0">
                <a:solidFill>
                  <a:srgbClr val="006600"/>
                </a:solidFill>
              </a:rPr>
              <a:t>1.1 </a:t>
            </a:r>
            <a:r>
              <a:rPr lang="zh-CN" altLang="en-US" sz="2400" b="1" dirty="0">
                <a:solidFill>
                  <a:schemeClr val="hlink"/>
                </a:solidFill>
              </a:rPr>
              <a:t>产卵池</a:t>
            </a:r>
            <a:r>
              <a:rPr lang="zh-CN" altLang="en-US" sz="2400" b="1" dirty="0">
                <a:solidFill>
                  <a:srgbClr val="006600"/>
                </a:solidFill>
              </a:rPr>
              <a:t>：一般采用小型水泥池，大小为</a:t>
            </a:r>
            <a:r>
              <a:rPr lang="en-US" altLang="zh-CN" sz="2400" b="1" dirty="0">
                <a:solidFill>
                  <a:srgbClr val="006600"/>
                </a:solidFill>
              </a:rPr>
              <a:t>4×4×0.8m</a:t>
            </a:r>
            <a:r>
              <a:rPr lang="zh-CN" altLang="en-US" sz="2400" b="1" dirty="0">
                <a:solidFill>
                  <a:srgbClr val="006600"/>
                </a:solidFill>
              </a:rPr>
              <a:t>，可供</a:t>
            </a:r>
            <a:r>
              <a:rPr lang="en-US" altLang="zh-CN" sz="2400" b="1" dirty="0">
                <a:solidFill>
                  <a:srgbClr val="006600"/>
                </a:solidFill>
              </a:rPr>
              <a:t>2-3</a:t>
            </a:r>
            <a:r>
              <a:rPr lang="zh-CN" altLang="en-US" sz="2400" b="1" dirty="0">
                <a:solidFill>
                  <a:srgbClr val="006600"/>
                </a:solidFill>
              </a:rPr>
              <a:t>组亲鱼产卵。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chemeClr val="hlink"/>
                </a:solidFill>
              </a:rPr>
              <a:t>水族箱</a:t>
            </a:r>
            <a:r>
              <a:rPr lang="en-US" altLang="zh-CN" sz="2400" b="1" dirty="0">
                <a:solidFill>
                  <a:schemeClr val="hlink"/>
                </a:solidFill>
              </a:rPr>
              <a:t>: </a:t>
            </a:r>
            <a:r>
              <a:rPr lang="zh-CN" altLang="en-US" sz="2400" b="1" dirty="0">
                <a:solidFill>
                  <a:srgbClr val="006600"/>
                </a:solidFill>
              </a:rPr>
              <a:t>要求用大缸， </a:t>
            </a:r>
            <a:r>
              <a:rPr lang="en-US" altLang="zh-CN" sz="2400" b="1" dirty="0">
                <a:solidFill>
                  <a:srgbClr val="006600"/>
                </a:solidFill>
              </a:rPr>
              <a:t>120×60×60 cm</a:t>
            </a:r>
            <a:r>
              <a:rPr lang="zh-CN" altLang="en-US" sz="2400" b="1" dirty="0">
                <a:solidFill>
                  <a:srgbClr val="006600"/>
                </a:solidFill>
              </a:rPr>
              <a:t>，放</a:t>
            </a:r>
            <a:r>
              <a:rPr lang="en-US" altLang="zh-CN" sz="2400" b="1" dirty="0">
                <a:solidFill>
                  <a:srgbClr val="006600"/>
                </a:solidFill>
              </a:rPr>
              <a:t>1</a:t>
            </a:r>
            <a:r>
              <a:rPr lang="zh-CN" altLang="en-US" sz="2400" b="1" dirty="0">
                <a:solidFill>
                  <a:srgbClr val="006600"/>
                </a:solidFill>
              </a:rPr>
              <a:t>组配对成功的亲鱼。</a:t>
            </a:r>
            <a:endParaRPr lang="zh-CN" altLang="en-US" sz="24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400" b="1" dirty="0">
                <a:solidFill>
                  <a:srgbClr val="006600"/>
                </a:solidFill>
              </a:rPr>
              <a:t> </a:t>
            </a:r>
            <a:r>
              <a:rPr lang="zh-CN" altLang="en-US" sz="2400" b="1" dirty="0">
                <a:solidFill>
                  <a:schemeClr val="hlink"/>
                </a:solidFill>
              </a:rPr>
              <a:t>注意：</a:t>
            </a:r>
            <a:r>
              <a:rPr lang="zh-CN" altLang="en-US" sz="2400" b="1" dirty="0">
                <a:solidFill>
                  <a:srgbClr val="006600"/>
                </a:solidFill>
              </a:rPr>
              <a:t> 产卵池提前清洗消毒，用水要求</a:t>
            </a:r>
            <a:r>
              <a:rPr lang="en-US" altLang="zh-CN" sz="2400" b="1" dirty="0">
                <a:solidFill>
                  <a:srgbClr val="006600"/>
                </a:solidFill>
              </a:rPr>
              <a:t>PH6.5-7.0</a:t>
            </a:r>
            <a:r>
              <a:rPr lang="zh-CN" altLang="en-US" sz="2400" b="1" dirty="0">
                <a:solidFill>
                  <a:srgbClr val="006600"/>
                </a:solidFill>
              </a:rPr>
              <a:t>，溶氧</a:t>
            </a:r>
            <a:r>
              <a:rPr lang="en-US" altLang="zh-CN" sz="2400" b="1" dirty="0">
                <a:solidFill>
                  <a:srgbClr val="006600"/>
                </a:solidFill>
              </a:rPr>
              <a:t>5mg/L</a:t>
            </a:r>
            <a:r>
              <a:rPr lang="zh-CN" altLang="en-US" sz="2400" b="1" dirty="0">
                <a:solidFill>
                  <a:srgbClr val="006600"/>
                </a:solidFill>
              </a:rPr>
              <a:t>以上的软水。</a:t>
            </a:r>
            <a:endParaRPr lang="zh-CN" altLang="en-US" sz="24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0834" name="Rectangle 2"/>
          <p:cNvSpPr>
            <a:spLocks noGrp="1"/>
          </p:cNvSpPr>
          <p:nvPr>
            <p:ph type="title"/>
          </p:nvPr>
        </p:nvSpPr>
        <p:spPr>
          <a:xfrm>
            <a:off x="533685" y="609399"/>
            <a:ext cx="10972800" cy="1143000"/>
          </a:xfrm>
        </p:spPr>
        <p:txBody>
          <a:bodyPr vert="horz" wrap="square" lIns="91440" tIns="45720" rIns="91440" bIns="45720" anchor="b" anchorCtr="0"/>
          <a:p>
            <a:pPr eaLnBrk="1" hangingPunct="1"/>
            <a:r>
              <a:rPr lang="en-US" altLang="zh-CN" sz="3200" b="1" dirty="0"/>
              <a:t>1.2 </a:t>
            </a:r>
            <a:r>
              <a:rPr lang="zh-CN" altLang="en-US" sz="3200" b="1" dirty="0"/>
              <a:t>雌雄鉴别</a:t>
            </a:r>
            <a:endParaRPr lang="zh-CN" altLang="en-US" sz="3200" b="1" dirty="0"/>
          </a:p>
        </p:txBody>
      </p:sp>
      <p:sp>
        <p:nvSpPr>
          <p:cNvPr id="120835" name="Rectangle 3"/>
          <p:cNvSpPr>
            <a:spLocks noGrp="1"/>
          </p:cNvSpPr>
          <p:nvPr>
            <p:ph idx="1"/>
          </p:nvPr>
        </p:nvSpPr>
        <p:spPr>
          <a:xfrm>
            <a:off x="1602105" y="1891030"/>
            <a:ext cx="9980295" cy="4445635"/>
          </a:xfrm>
        </p:spPr>
        <p:txBody>
          <a:bodyPr vert="horz" wrap="square" lIns="91440" tIns="45720" rIns="91440" bIns="45720" anchor="t" anchorCtr="0"/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体形</a:t>
            </a:r>
            <a:r>
              <a:rPr lang="zh-CN" altLang="en-US" sz="2800" b="1" dirty="0">
                <a:solidFill>
                  <a:srgbClr val="006600"/>
                </a:solidFill>
              </a:rPr>
              <a:t>：雌鱼粗短丰满，腹部肥大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          雄鱼修长，背高口腔较大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胸鳍</a:t>
            </a:r>
            <a:r>
              <a:rPr lang="zh-CN" altLang="en-US" sz="2800" b="1" dirty="0">
                <a:solidFill>
                  <a:srgbClr val="006600"/>
                </a:solidFill>
              </a:rPr>
              <a:t>：雌胸鳍呈圆形，较大，无追星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  <a:buNone/>
            </a:pPr>
            <a:r>
              <a:rPr lang="zh-CN" altLang="en-US" sz="2800" b="1" dirty="0">
                <a:solidFill>
                  <a:srgbClr val="006600"/>
                </a:solidFill>
              </a:rPr>
              <a:t>              雄胸鳍较小，有追星</a:t>
            </a:r>
            <a:endParaRPr lang="zh-CN" altLang="en-US" sz="2800" b="1" dirty="0">
              <a:solidFill>
                <a:srgbClr val="006600"/>
              </a:solidFill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solidFill>
                  <a:schemeClr val="hlink"/>
                </a:solidFill>
              </a:rPr>
              <a:t>生殖孔</a:t>
            </a:r>
            <a:r>
              <a:rPr lang="zh-CN" altLang="en-US" sz="2800" b="1" dirty="0">
                <a:solidFill>
                  <a:srgbClr val="006600"/>
                </a:solidFill>
              </a:rPr>
              <a:t>：雌鱼大而扁平</a:t>
            </a:r>
            <a:r>
              <a:rPr lang="en-US" altLang="zh-CN" sz="2800" b="1" dirty="0">
                <a:solidFill>
                  <a:srgbClr val="006600"/>
                </a:solidFill>
              </a:rPr>
              <a:t>;</a:t>
            </a:r>
            <a:r>
              <a:rPr lang="zh-CN" altLang="en-US" sz="2800" b="1" dirty="0">
                <a:solidFill>
                  <a:srgbClr val="006600"/>
                </a:solidFill>
              </a:rPr>
              <a:t>外突雄鱼小，内凹</a:t>
            </a:r>
            <a:endParaRPr lang="zh-CN" altLang="en-US" sz="2800" b="1" dirty="0">
              <a:solidFill>
                <a:srgbClr val="0066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母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4385</Words>
  <Application>WPS 演示</Application>
  <PresentationFormat>宽屏</PresentationFormat>
  <Paragraphs>256</Paragraphs>
  <Slides>52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52</vt:i4>
      </vt:variant>
    </vt:vector>
  </HeadingPairs>
  <TitlesOfParts>
    <vt:vector size="66" baseType="lpstr">
      <vt:lpstr>Arial</vt:lpstr>
      <vt:lpstr>宋体</vt:lpstr>
      <vt:lpstr>Wingdings</vt:lpstr>
      <vt:lpstr>Arial Unicode MS</vt:lpstr>
      <vt:lpstr>微软雅黑</vt:lpstr>
      <vt:lpstr>华文琥珀</vt:lpstr>
      <vt:lpstr>Calibri</vt:lpstr>
      <vt:lpstr>Arial Unicode MS</vt:lpstr>
      <vt:lpstr>等线</vt:lpstr>
      <vt:lpstr>Times New Roman</vt:lpstr>
      <vt:lpstr>黑体</vt:lpstr>
      <vt:lpstr>Calibri Light</vt:lpstr>
      <vt:lpstr>Office Theme</vt:lpstr>
      <vt:lpstr>母版1</vt:lpstr>
      <vt:lpstr>PowerPoint 演示文稿</vt:lpstr>
      <vt:lpstr>   龙鱼的养殖</vt:lpstr>
      <vt:lpstr>第三节、龙鱼的人工繁殖及养殖</vt:lpstr>
      <vt:lpstr>1、温度</vt:lpstr>
      <vt:lpstr>PowerPoint 演示文稿</vt:lpstr>
      <vt:lpstr>2、PH</vt:lpstr>
      <vt:lpstr>3、溶氧和光线</vt:lpstr>
      <vt:lpstr>二、龙鱼的繁殖</vt:lpstr>
      <vt:lpstr>1.2 雌雄鉴别</vt:lpstr>
      <vt:lpstr>1.3 亲鱼选择</vt:lpstr>
      <vt:lpstr>2. 配对产卵</vt:lpstr>
      <vt:lpstr>PowerPoint 演示文稿</vt:lpstr>
      <vt:lpstr>PowerPoint 演示文稿</vt:lpstr>
      <vt:lpstr>PowerPoint 演示文稿</vt:lpstr>
      <vt:lpstr>孵化管理</vt:lpstr>
      <vt:lpstr>2.2 自然繁殖</vt:lpstr>
      <vt:lpstr>PowerPoint 演示文稿</vt:lpstr>
      <vt:lpstr>PowerPoint 演示文稿</vt:lpstr>
      <vt:lpstr>3、产后护理</vt:lpstr>
      <vt:lpstr>PowerPoint 演示文稿</vt:lpstr>
      <vt:lpstr>PowerPoint 演示文稿</vt:lpstr>
      <vt:lpstr>三、龙鱼的水族箱养殖</vt:lpstr>
      <vt:lpstr>PowerPoint 演示文稿</vt:lpstr>
      <vt:lpstr>PowerPoint 演示文稿</vt:lpstr>
      <vt:lpstr>(2)完善的过滤、增氧系统 </vt:lpstr>
      <vt:lpstr>PowerPoint 演示文稿</vt:lpstr>
      <vt:lpstr>PowerPoint 演示文稿</vt:lpstr>
      <vt:lpstr>(3) 照明设备 </vt:lpstr>
      <vt:lpstr>(4)良好的温控设备</vt:lpstr>
      <vt:lpstr>(5)扬水马达（冲浪泵）</vt:lpstr>
      <vt:lpstr>（二）水质的处理与控制 </vt:lpstr>
      <vt:lpstr>PowerPoint 演示文稿</vt:lpstr>
      <vt:lpstr>PowerPoint 演示文稿</vt:lpstr>
      <vt:lpstr>PowerPoint 演示文稿</vt:lpstr>
      <vt:lpstr>（三）饲养管理</vt:lpstr>
      <vt:lpstr>PowerPoint 演示文稿</vt:lpstr>
      <vt:lpstr>PowerPoint 演示文稿</vt:lpstr>
      <vt:lpstr>5、日常管理</vt:lpstr>
      <vt:lpstr>四、龙鱼的池塘养殖【视频】</vt:lpstr>
      <vt:lpstr>PowerPoint 演示文稿</vt:lpstr>
      <vt:lpstr>（二）龙鱼的饲养管理</vt:lpstr>
      <vt:lpstr>3.营养与饲料</vt:lpstr>
      <vt:lpstr>（2） 饲料</vt:lpstr>
      <vt:lpstr>PowerPoint 演示文稿</vt:lpstr>
      <vt:lpstr>PowerPoint 演示文稿</vt:lpstr>
      <vt:lpstr>(3) 投饲次数和投饲量的确定</vt:lpstr>
      <vt:lpstr>4.病害防治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飞鱼</cp:lastModifiedBy>
  <cp:revision>59</cp:revision>
  <dcterms:created xsi:type="dcterms:W3CDTF">2006-08-16T00:00:00Z</dcterms:created>
  <dcterms:modified xsi:type="dcterms:W3CDTF">2020-03-21T16:47:30Z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2052-11.8.6.8810</vt:lpwstr>
  </property>
</Properties>
</file>