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263" y="1215341"/>
            <a:ext cx="10810755" cy="33566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dirty="0" smtClean="0">
                <a:solidFill>
                  <a:srgbClr val="FF0000"/>
                </a:solidFill>
              </a:rPr>
              <a:t>第五节  等</a:t>
            </a:r>
            <a:r>
              <a:rPr lang="zh-CN" altLang="en-US" sz="5400" dirty="0">
                <a:solidFill>
                  <a:srgbClr val="FF0000"/>
                </a:solidFill>
              </a:rPr>
              <a:t>直圆杆扭转时的变形</a:t>
            </a:r>
            <a:r>
              <a:rPr lang="en-US" altLang="zh-CN" sz="5400" dirty="0">
                <a:solidFill>
                  <a:srgbClr val="FF0000"/>
                </a:solidFill>
                <a:cs typeface="Times New Roman" panose="02020603050405020304" pitchFamily="18" charset="0"/>
              </a:rPr>
              <a:t>·</a:t>
            </a:r>
            <a:r>
              <a:rPr lang="zh-CN" altLang="en-US" sz="5400" dirty="0">
                <a:solidFill>
                  <a:srgbClr val="FF0000"/>
                </a:solidFill>
              </a:rPr>
              <a:t>刚度条件</a:t>
            </a:r>
            <a:endParaRPr lang="zh-CN" altLang="en-US" sz="5400" dirty="0">
              <a:solidFill>
                <a:srgbClr val="FF0000"/>
              </a:solidFill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851819" y="887593"/>
            <a:ext cx="3652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扭转时的变形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574157" y="1783002"/>
            <a:ext cx="9479666" cy="113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等直圆杆的扭转变形可用两个横截面的</a:t>
            </a:r>
            <a:r>
              <a:rPr lang="zh-CN" altLang="en-US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相对扭转角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相对角位移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  <a:r>
              <a:rPr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j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来度量。</a:t>
            </a:r>
          </a:p>
        </p:txBody>
      </p:sp>
      <p:sp>
        <p:nvSpPr>
          <p:cNvPr id="51205" name="Text Box 29"/>
          <p:cNvSpPr txBox="1">
            <a:spLocks noChangeArrowheads="1"/>
          </p:cNvSpPr>
          <p:nvPr/>
        </p:nvSpPr>
        <p:spPr bwMode="auto">
          <a:xfrm>
            <a:off x="9388475" y="37163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zh-CN" sz="240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447925" y="3716338"/>
            <a:ext cx="6527800" cy="1854200"/>
            <a:chOff x="657" y="890"/>
            <a:chExt cx="4112" cy="1168"/>
          </a:xfrm>
        </p:grpSpPr>
        <p:grpSp>
          <p:nvGrpSpPr>
            <p:cNvPr id="51210" name="Group 31"/>
            <p:cNvGrpSpPr>
              <a:grpSpLocks/>
            </p:cNvGrpSpPr>
            <p:nvPr/>
          </p:nvGrpSpPr>
          <p:grpSpPr bwMode="auto">
            <a:xfrm>
              <a:off x="4147" y="1253"/>
              <a:ext cx="243" cy="630"/>
              <a:chOff x="7130" y="1934"/>
              <a:chExt cx="484" cy="1262"/>
            </a:xfrm>
          </p:grpSpPr>
          <p:sp>
            <p:nvSpPr>
              <p:cNvPr id="52485" name="Freeform 32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6" name="Freeform 33"/>
              <p:cNvSpPr>
                <a:spLocks noChangeAspect="1"/>
              </p:cNvSpPr>
              <p:nvPr/>
            </p:nvSpPr>
            <p:spPr bwMode="auto">
              <a:xfrm>
                <a:off x="7542" y="1934"/>
                <a:ext cx="24" cy="36"/>
              </a:xfrm>
              <a:custGeom>
                <a:avLst/>
                <a:gdLst>
                  <a:gd name="T0" fmla="*/ 85 w 85"/>
                  <a:gd name="T1" fmla="*/ 121 h 124"/>
                  <a:gd name="T2" fmla="*/ 83 w 85"/>
                  <a:gd name="T3" fmla="*/ 60 h 124"/>
                  <a:gd name="T4" fmla="*/ 81 w 85"/>
                  <a:gd name="T5" fmla="*/ 0 h 124"/>
                  <a:gd name="T6" fmla="*/ 0 w 85"/>
                  <a:gd name="T7" fmla="*/ 4 h 124"/>
                  <a:gd name="T8" fmla="*/ 2 w 85"/>
                  <a:gd name="T9" fmla="*/ 64 h 124"/>
                  <a:gd name="T10" fmla="*/ 5 w 85"/>
                  <a:gd name="T11" fmla="*/ 124 h 124"/>
                  <a:gd name="T12" fmla="*/ 85 w 85"/>
                  <a:gd name="T13" fmla="*/ 121 h 1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4"/>
                  <a:gd name="T23" fmla="*/ 85 w 85"/>
                  <a:gd name="T24" fmla="*/ 124 h 1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4">
                    <a:moveTo>
                      <a:pt x="85" y="121"/>
                    </a:moveTo>
                    <a:lnTo>
                      <a:pt x="83" y="60"/>
                    </a:lnTo>
                    <a:lnTo>
                      <a:pt x="81" y="0"/>
                    </a:lnTo>
                    <a:lnTo>
                      <a:pt x="0" y="4"/>
                    </a:lnTo>
                    <a:lnTo>
                      <a:pt x="2" y="64"/>
                    </a:lnTo>
                    <a:lnTo>
                      <a:pt x="5" y="124"/>
                    </a:lnTo>
                    <a:lnTo>
                      <a:pt x="8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7" name="Freeform 34"/>
              <p:cNvSpPr>
                <a:spLocks noChangeAspect="1"/>
              </p:cNvSpPr>
              <p:nvPr/>
            </p:nvSpPr>
            <p:spPr bwMode="auto">
              <a:xfrm>
                <a:off x="7540" y="1936"/>
                <a:ext cx="2" cy="16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8" name="Line 35"/>
              <p:cNvSpPr>
                <a:spLocks noChangeAspect="1" noChangeShapeType="1"/>
              </p:cNvSpPr>
              <p:nvPr/>
            </p:nvSpPr>
            <p:spPr bwMode="auto">
              <a:xfrm flipH="1">
                <a:off x="7540" y="19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9" name="Freeform 36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0" name="Freeform 37"/>
              <p:cNvSpPr>
                <a:spLocks noChangeAspect="1"/>
              </p:cNvSpPr>
              <p:nvPr/>
            </p:nvSpPr>
            <p:spPr bwMode="auto">
              <a:xfrm>
                <a:off x="7516" y="1936"/>
                <a:ext cx="28" cy="36"/>
              </a:xfrm>
              <a:custGeom>
                <a:avLst/>
                <a:gdLst>
                  <a:gd name="T0" fmla="*/ 94 w 94"/>
                  <a:gd name="T1" fmla="*/ 120 h 129"/>
                  <a:gd name="T2" fmla="*/ 87 w 94"/>
                  <a:gd name="T3" fmla="*/ 60 h 129"/>
                  <a:gd name="T4" fmla="*/ 80 w 94"/>
                  <a:gd name="T5" fmla="*/ 0 h 129"/>
                  <a:gd name="T6" fmla="*/ 0 w 94"/>
                  <a:gd name="T7" fmla="*/ 9 h 129"/>
                  <a:gd name="T8" fmla="*/ 7 w 94"/>
                  <a:gd name="T9" fmla="*/ 69 h 129"/>
                  <a:gd name="T10" fmla="*/ 13 w 94"/>
                  <a:gd name="T11" fmla="*/ 129 h 129"/>
                  <a:gd name="T12" fmla="*/ 94 w 94"/>
                  <a:gd name="T13" fmla="*/ 120 h 1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29"/>
                  <a:gd name="T23" fmla="*/ 94 w 94"/>
                  <a:gd name="T24" fmla="*/ 129 h 1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29">
                    <a:moveTo>
                      <a:pt x="94" y="120"/>
                    </a:moveTo>
                    <a:lnTo>
                      <a:pt x="87" y="60"/>
                    </a:lnTo>
                    <a:lnTo>
                      <a:pt x="80" y="0"/>
                    </a:lnTo>
                    <a:lnTo>
                      <a:pt x="0" y="9"/>
                    </a:lnTo>
                    <a:lnTo>
                      <a:pt x="7" y="69"/>
                    </a:lnTo>
                    <a:lnTo>
                      <a:pt x="13" y="129"/>
                    </a:lnTo>
                    <a:lnTo>
                      <a:pt x="94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1" name="Freeform 38"/>
              <p:cNvSpPr>
                <a:spLocks noChangeAspect="1"/>
              </p:cNvSpPr>
              <p:nvPr/>
            </p:nvSpPr>
            <p:spPr bwMode="auto">
              <a:xfrm>
                <a:off x="7516" y="1938"/>
                <a:ext cx="2" cy="18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2" name="Line 39"/>
              <p:cNvSpPr>
                <a:spLocks noChangeAspect="1" noChangeShapeType="1"/>
              </p:cNvSpPr>
              <p:nvPr/>
            </p:nvSpPr>
            <p:spPr bwMode="auto">
              <a:xfrm flipH="1">
                <a:off x="7516" y="19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3" name="Freeform 40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4" name="Freeform 41"/>
              <p:cNvSpPr>
                <a:spLocks noChangeAspect="1"/>
              </p:cNvSpPr>
              <p:nvPr/>
            </p:nvSpPr>
            <p:spPr bwMode="auto">
              <a:xfrm>
                <a:off x="7492" y="1938"/>
                <a:ext cx="30" cy="38"/>
              </a:xfrm>
              <a:custGeom>
                <a:avLst/>
                <a:gdLst>
                  <a:gd name="T0" fmla="*/ 102 w 102"/>
                  <a:gd name="T1" fmla="*/ 118 h 134"/>
                  <a:gd name="T2" fmla="*/ 91 w 102"/>
                  <a:gd name="T3" fmla="*/ 59 h 134"/>
                  <a:gd name="T4" fmla="*/ 79 w 102"/>
                  <a:gd name="T5" fmla="*/ 0 h 134"/>
                  <a:gd name="T6" fmla="*/ 0 w 102"/>
                  <a:gd name="T7" fmla="*/ 16 h 134"/>
                  <a:gd name="T8" fmla="*/ 11 w 102"/>
                  <a:gd name="T9" fmla="*/ 75 h 134"/>
                  <a:gd name="T10" fmla="*/ 22 w 102"/>
                  <a:gd name="T11" fmla="*/ 134 h 134"/>
                  <a:gd name="T12" fmla="*/ 102 w 102"/>
                  <a:gd name="T13" fmla="*/ 118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102" y="118"/>
                    </a:moveTo>
                    <a:lnTo>
                      <a:pt x="91" y="59"/>
                    </a:lnTo>
                    <a:lnTo>
                      <a:pt x="79" y="0"/>
                    </a:lnTo>
                    <a:lnTo>
                      <a:pt x="0" y="16"/>
                    </a:lnTo>
                    <a:lnTo>
                      <a:pt x="11" y="75"/>
                    </a:lnTo>
                    <a:lnTo>
                      <a:pt x="22" y="134"/>
                    </a:lnTo>
                    <a:lnTo>
                      <a:pt x="102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5" name="Freeform 42"/>
              <p:cNvSpPr>
                <a:spLocks noChangeAspect="1"/>
              </p:cNvSpPr>
              <p:nvPr/>
            </p:nvSpPr>
            <p:spPr bwMode="auto">
              <a:xfrm>
                <a:off x="7492" y="1942"/>
                <a:ext cx="4" cy="1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6" name="Line 43"/>
              <p:cNvSpPr>
                <a:spLocks noChangeAspect="1" noChangeShapeType="1"/>
              </p:cNvSpPr>
              <p:nvPr/>
            </p:nvSpPr>
            <p:spPr bwMode="auto">
              <a:xfrm flipH="1">
                <a:off x="7492" y="194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7" name="Freeform 44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8" name="Freeform 45"/>
              <p:cNvSpPr>
                <a:spLocks noChangeAspect="1"/>
              </p:cNvSpPr>
              <p:nvPr/>
            </p:nvSpPr>
            <p:spPr bwMode="auto">
              <a:xfrm>
                <a:off x="7470" y="1942"/>
                <a:ext cx="30" cy="40"/>
              </a:xfrm>
              <a:custGeom>
                <a:avLst/>
                <a:gdLst>
                  <a:gd name="T0" fmla="*/ 110 w 110"/>
                  <a:gd name="T1" fmla="*/ 118 h 140"/>
                  <a:gd name="T2" fmla="*/ 94 w 110"/>
                  <a:gd name="T3" fmla="*/ 59 h 140"/>
                  <a:gd name="T4" fmla="*/ 78 w 110"/>
                  <a:gd name="T5" fmla="*/ 0 h 140"/>
                  <a:gd name="T6" fmla="*/ 0 w 110"/>
                  <a:gd name="T7" fmla="*/ 21 h 140"/>
                  <a:gd name="T8" fmla="*/ 16 w 110"/>
                  <a:gd name="T9" fmla="*/ 81 h 140"/>
                  <a:gd name="T10" fmla="*/ 31 w 110"/>
                  <a:gd name="T11" fmla="*/ 140 h 140"/>
                  <a:gd name="T12" fmla="*/ 110 w 110"/>
                  <a:gd name="T13" fmla="*/ 118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110" y="118"/>
                    </a:moveTo>
                    <a:lnTo>
                      <a:pt x="94" y="59"/>
                    </a:lnTo>
                    <a:lnTo>
                      <a:pt x="78" y="0"/>
                    </a:lnTo>
                    <a:lnTo>
                      <a:pt x="0" y="21"/>
                    </a:lnTo>
                    <a:lnTo>
                      <a:pt x="16" y="81"/>
                    </a:lnTo>
                    <a:lnTo>
                      <a:pt x="31" y="140"/>
                    </a:lnTo>
                    <a:lnTo>
                      <a:pt x="110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99" name="Freeform 46"/>
              <p:cNvSpPr>
                <a:spLocks noChangeAspect="1"/>
              </p:cNvSpPr>
              <p:nvPr/>
            </p:nvSpPr>
            <p:spPr bwMode="auto">
              <a:xfrm>
                <a:off x="7468" y="1948"/>
                <a:ext cx="6" cy="18"/>
              </a:xfrm>
              <a:custGeom>
                <a:avLst/>
                <a:gdLst>
                  <a:gd name="T0" fmla="*/ 21 w 21"/>
                  <a:gd name="T1" fmla="*/ 60 h 60"/>
                  <a:gd name="T2" fmla="*/ 5 w 21"/>
                  <a:gd name="T3" fmla="*/ 0 h 60"/>
                  <a:gd name="T4" fmla="*/ 0 w 21"/>
                  <a:gd name="T5" fmla="*/ 3 h 60"/>
                  <a:gd name="T6" fmla="*/ 21 w 2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60"/>
                  <a:gd name="T14" fmla="*/ 21 w 2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60">
                    <a:moveTo>
                      <a:pt x="21" y="60"/>
                    </a:moveTo>
                    <a:lnTo>
                      <a:pt x="5" y="0"/>
                    </a:lnTo>
                    <a:lnTo>
                      <a:pt x="0" y="3"/>
                    </a:lnTo>
                    <a:lnTo>
                      <a:pt x="2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0" name="Line 47"/>
              <p:cNvSpPr>
                <a:spLocks noChangeAspect="1" noChangeShapeType="1"/>
              </p:cNvSpPr>
              <p:nvPr/>
            </p:nvSpPr>
            <p:spPr bwMode="auto">
              <a:xfrm flipH="1">
                <a:off x="7468" y="19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1" name="Freeform 48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2" name="Freeform 49"/>
              <p:cNvSpPr>
                <a:spLocks noChangeAspect="1"/>
              </p:cNvSpPr>
              <p:nvPr/>
            </p:nvSpPr>
            <p:spPr bwMode="auto">
              <a:xfrm>
                <a:off x="7446" y="1950"/>
                <a:ext cx="34" cy="40"/>
              </a:xfrm>
              <a:custGeom>
                <a:avLst/>
                <a:gdLst>
                  <a:gd name="T0" fmla="*/ 117 w 117"/>
                  <a:gd name="T1" fmla="*/ 114 h 141"/>
                  <a:gd name="T2" fmla="*/ 97 w 117"/>
                  <a:gd name="T3" fmla="*/ 57 h 141"/>
                  <a:gd name="T4" fmla="*/ 76 w 117"/>
                  <a:gd name="T5" fmla="*/ 0 h 141"/>
                  <a:gd name="T6" fmla="*/ 0 w 117"/>
                  <a:gd name="T7" fmla="*/ 27 h 141"/>
                  <a:gd name="T8" fmla="*/ 20 w 117"/>
                  <a:gd name="T9" fmla="*/ 84 h 141"/>
                  <a:gd name="T10" fmla="*/ 41 w 117"/>
                  <a:gd name="T11" fmla="*/ 141 h 141"/>
                  <a:gd name="T12" fmla="*/ 117 w 117"/>
                  <a:gd name="T13" fmla="*/ 114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117" y="114"/>
                    </a:moveTo>
                    <a:lnTo>
                      <a:pt x="97" y="57"/>
                    </a:lnTo>
                    <a:lnTo>
                      <a:pt x="76" y="0"/>
                    </a:lnTo>
                    <a:lnTo>
                      <a:pt x="0" y="27"/>
                    </a:lnTo>
                    <a:lnTo>
                      <a:pt x="20" y="84"/>
                    </a:lnTo>
                    <a:lnTo>
                      <a:pt x="41" y="141"/>
                    </a:lnTo>
                    <a:lnTo>
                      <a:pt x="117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3" name="Freeform 50"/>
              <p:cNvSpPr>
                <a:spLocks noChangeAspect="1"/>
              </p:cNvSpPr>
              <p:nvPr/>
            </p:nvSpPr>
            <p:spPr bwMode="auto">
              <a:xfrm>
                <a:off x="7446" y="1958"/>
                <a:ext cx="6" cy="16"/>
              </a:xfrm>
              <a:custGeom>
                <a:avLst/>
                <a:gdLst>
                  <a:gd name="T0" fmla="*/ 23 w 23"/>
                  <a:gd name="T1" fmla="*/ 57 h 57"/>
                  <a:gd name="T2" fmla="*/ 3 w 23"/>
                  <a:gd name="T3" fmla="*/ 0 h 57"/>
                  <a:gd name="T4" fmla="*/ 0 w 23"/>
                  <a:gd name="T5" fmla="*/ 1 h 57"/>
                  <a:gd name="T6" fmla="*/ 23 w 23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"/>
                  <a:gd name="T13" fmla="*/ 0 h 57"/>
                  <a:gd name="T14" fmla="*/ 23 w 23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" h="57">
                    <a:moveTo>
                      <a:pt x="23" y="57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3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4" name="Line 51"/>
              <p:cNvSpPr>
                <a:spLocks noChangeAspect="1" noChangeShapeType="1"/>
              </p:cNvSpPr>
              <p:nvPr/>
            </p:nvSpPr>
            <p:spPr bwMode="auto">
              <a:xfrm flipH="1">
                <a:off x="7446" y="195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5" name="Freeform 52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6" name="Freeform 53"/>
              <p:cNvSpPr>
                <a:spLocks noChangeAspect="1"/>
              </p:cNvSpPr>
              <p:nvPr/>
            </p:nvSpPr>
            <p:spPr bwMode="auto">
              <a:xfrm>
                <a:off x="7424" y="1958"/>
                <a:ext cx="34" cy="40"/>
              </a:xfrm>
              <a:custGeom>
                <a:avLst/>
                <a:gdLst>
                  <a:gd name="T0" fmla="*/ 121 w 121"/>
                  <a:gd name="T1" fmla="*/ 112 h 144"/>
                  <a:gd name="T2" fmla="*/ 97 w 121"/>
                  <a:gd name="T3" fmla="*/ 56 h 144"/>
                  <a:gd name="T4" fmla="*/ 74 w 121"/>
                  <a:gd name="T5" fmla="*/ 0 h 144"/>
                  <a:gd name="T6" fmla="*/ 0 w 121"/>
                  <a:gd name="T7" fmla="*/ 32 h 144"/>
                  <a:gd name="T8" fmla="*/ 24 w 121"/>
                  <a:gd name="T9" fmla="*/ 88 h 144"/>
                  <a:gd name="T10" fmla="*/ 47 w 121"/>
                  <a:gd name="T11" fmla="*/ 144 h 144"/>
                  <a:gd name="T12" fmla="*/ 121 w 121"/>
                  <a:gd name="T13" fmla="*/ 112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1"/>
                  <a:gd name="T22" fmla="*/ 0 h 144"/>
                  <a:gd name="T23" fmla="*/ 121 w 121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1" h="144">
                    <a:moveTo>
                      <a:pt x="121" y="112"/>
                    </a:moveTo>
                    <a:lnTo>
                      <a:pt x="97" y="56"/>
                    </a:lnTo>
                    <a:lnTo>
                      <a:pt x="74" y="0"/>
                    </a:lnTo>
                    <a:lnTo>
                      <a:pt x="0" y="32"/>
                    </a:lnTo>
                    <a:lnTo>
                      <a:pt x="24" y="88"/>
                    </a:lnTo>
                    <a:lnTo>
                      <a:pt x="47" y="144"/>
                    </a:lnTo>
                    <a:lnTo>
                      <a:pt x="121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7" name="Freeform 54"/>
              <p:cNvSpPr>
                <a:spLocks noChangeAspect="1"/>
              </p:cNvSpPr>
              <p:nvPr/>
            </p:nvSpPr>
            <p:spPr bwMode="auto">
              <a:xfrm>
                <a:off x="7422" y="1966"/>
                <a:ext cx="8" cy="16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8" name="Line 55"/>
              <p:cNvSpPr>
                <a:spLocks noChangeAspect="1" noChangeShapeType="1"/>
              </p:cNvSpPr>
              <p:nvPr/>
            </p:nvSpPr>
            <p:spPr bwMode="auto">
              <a:xfrm flipH="1">
                <a:off x="7422" y="196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09" name="Freeform 56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0" name="Freeform 57"/>
              <p:cNvSpPr>
                <a:spLocks noChangeAspect="1"/>
              </p:cNvSpPr>
              <p:nvPr/>
            </p:nvSpPr>
            <p:spPr bwMode="auto">
              <a:xfrm>
                <a:off x="7402" y="1968"/>
                <a:ext cx="36" cy="42"/>
              </a:xfrm>
              <a:custGeom>
                <a:avLst/>
                <a:gdLst>
                  <a:gd name="T0" fmla="*/ 130 w 130"/>
                  <a:gd name="T1" fmla="*/ 107 h 146"/>
                  <a:gd name="T2" fmla="*/ 102 w 130"/>
                  <a:gd name="T3" fmla="*/ 54 h 146"/>
                  <a:gd name="T4" fmla="*/ 73 w 130"/>
                  <a:gd name="T5" fmla="*/ 0 h 146"/>
                  <a:gd name="T6" fmla="*/ 0 w 130"/>
                  <a:gd name="T7" fmla="*/ 39 h 146"/>
                  <a:gd name="T8" fmla="*/ 29 w 130"/>
                  <a:gd name="T9" fmla="*/ 92 h 146"/>
                  <a:gd name="T10" fmla="*/ 57 w 130"/>
                  <a:gd name="T11" fmla="*/ 146 h 146"/>
                  <a:gd name="T12" fmla="*/ 130 w 130"/>
                  <a:gd name="T13" fmla="*/ 107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130" y="107"/>
                    </a:moveTo>
                    <a:lnTo>
                      <a:pt x="102" y="54"/>
                    </a:lnTo>
                    <a:lnTo>
                      <a:pt x="73" y="0"/>
                    </a:lnTo>
                    <a:lnTo>
                      <a:pt x="0" y="39"/>
                    </a:lnTo>
                    <a:lnTo>
                      <a:pt x="29" y="92"/>
                    </a:lnTo>
                    <a:lnTo>
                      <a:pt x="57" y="146"/>
                    </a:lnTo>
                    <a:lnTo>
                      <a:pt x="13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1" name="Freeform 58"/>
              <p:cNvSpPr>
                <a:spLocks noChangeAspect="1"/>
              </p:cNvSpPr>
              <p:nvPr/>
            </p:nvSpPr>
            <p:spPr bwMode="auto">
              <a:xfrm>
                <a:off x="7400" y="1978"/>
                <a:ext cx="10" cy="16"/>
              </a:xfrm>
              <a:custGeom>
                <a:avLst/>
                <a:gdLst>
                  <a:gd name="T0" fmla="*/ 32 w 32"/>
                  <a:gd name="T1" fmla="*/ 53 h 53"/>
                  <a:gd name="T2" fmla="*/ 3 w 32"/>
                  <a:gd name="T3" fmla="*/ 0 h 53"/>
                  <a:gd name="T4" fmla="*/ 0 w 32"/>
                  <a:gd name="T5" fmla="*/ 1 h 53"/>
                  <a:gd name="T6" fmla="*/ 32 w 32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3"/>
                  <a:gd name="T14" fmla="*/ 32 w 32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3">
                    <a:moveTo>
                      <a:pt x="32" y="53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2" name="Line 59"/>
              <p:cNvSpPr>
                <a:spLocks noChangeAspect="1" noChangeShapeType="1"/>
              </p:cNvSpPr>
              <p:nvPr/>
            </p:nvSpPr>
            <p:spPr bwMode="auto">
              <a:xfrm flipH="1">
                <a:off x="7400" y="197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3" name="Freeform 60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4" name="Freeform 61"/>
              <p:cNvSpPr>
                <a:spLocks noChangeAspect="1"/>
              </p:cNvSpPr>
              <p:nvPr/>
            </p:nvSpPr>
            <p:spPr bwMode="auto">
              <a:xfrm>
                <a:off x="7380" y="1978"/>
                <a:ext cx="40" cy="44"/>
              </a:xfrm>
              <a:custGeom>
                <a:avLst/>
                <a:gdLst>
                  <a:gd name="T0" fmla="*/ 134 w 134"/>
                  <a:gd name="T1" fmla="*/ 105 h 148"/>
                  <a:gd name="T2" fmla="*/ 102 w 134"/>
                  <a:gd name="T3" fmla="*/ 52 h 148"/>
                  <a:gd name="T4" fmla="*/ 70 w 134"/>
                  <a:gd name="T5" fmla="*/ 0 h 148"/>
                  <a:gd name="T6" fmla="*/ 0 w 134"/>
                  <a:gd name="T7" fmla="*/ 43 h 148"/>
                  <a:gd name="T8" fmla="*/ 31 w 134"/>
                  <a:gd name="T9" fmla="*/ 96 h 148"/>
                  <a:gd name="T10" fmla="*/ 63 w 134"/>
                  <a:gd name="T11" fmla="*/ 148 h 148"/>
                  <a:gd name="T12" fmla="*/ 134 w 134"/>
                  <a:gd name="T13" fmla="*/ 10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134" y="105"/>
                    </a:moveTo>
                    <a:lnTo>
                      <a:pt x="102" y="52"/>
                    </a:lnTo>
                    <a:lnTo>
                      <a:pt x="70" y="0"/>
                    </a:lnTo>
                    <a:lnTo>
                      <a:pt x="0" y="43"/>
                    </a:lnTo>
                    <a:lnTo>
                      <a:pt x="31" y="96"/>
                    </a:lnTo>
                    <a:lnTo>
                      <a:pt x="63" y="148"/>
                    </a:lnTo>
                    <a:lnTo>
                      <a:pt x="134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5" name="Freeform 62"/>
              <p:cNvSpPr>
                <a:spLocks noChangeAspect="1"/>
              </p:cNvSpPr>
              <p:nvPr/>
            </p:nvSpPr>
            <p:spPr bwMode="auto">
              <a:xfrm>
                <a:off x="7380" y="1992"/>
                <a:ext cx="10" cy="14"/>
              </a:xfrm>
              <a:custGeom>
                <a:avLst/>
                <a:gdLst>
                  <a:gd name="T0" fmla="*/ 35 w 35"/>
                  <a:gd name="T1" fmla="*/ 53 h 53"/>
                  <a:gd name="T2" fmla="*/ 4 w 35"/>
                  <a:gd name="T3" fmla="*/ 0 h 53"/>
                  <a:gd name="T4" fmla="*/ 0 w 35"/>
                  <a:gd name="T5" fmla="*/ 3 h 53"/>
                  <a:gd name="T6" fmla="*/ 35 w 35"/>
                  <a:gd name="T7" fmla="*/ 53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3"/>
                  <a:gd name="T14" fmla="*/ 35 w 3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3">
                    <a:moveTo>
                      <a:pt x="35" y="53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35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6" name="Line 63"/>
              <p:cNvSpPr>
                <a:spLocks noChangeAspect="1" noChangeShapeType="1"/>
              </p:cNvSpPr>
              <p:nvPr/>
            </p:nvSpPr>
            <p:spPr bwMode="auto">
              <a:xfrm flipH="1">
                <a:off x="7380" y="19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7" name="Freeform 64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8" name="Freeform 65"/>
              <p:cNvSpPr>
                <a:spLocks noChangeAspect="1"/>
              </p:cNvSpPr>
              <p:nvPr/>
            </p:nvSpPr>
            <p:spPr bwMode="auto">
              <a:xfrm>
                <a:off x="7360" y="1992"/>
                <a:ext cx="40" cy="42"/>
              </a:xfrm>
              <a:custGeom>
                <a:avLst/>
                <a:gdLst>
                  <a:gd name="T0" fmla="*/ 138 w 138"/>
                  <a:gd name="T1" fmla="*/ 100 h 147"/>
                  <a:gd name="T2" fmla="*/ 102 w 138"/>
                  <a:gd name="T3" fmla="*/ 50 h 147"/>
                  <a:gd name="T4" fmla="*/ 67 w 138"/>
                  <a:gd name="T5" fmla="*/ 0 h 147"/>
                  <a:gd name="T6" fmla="*/ 0 w 138"/>
                  <a:gd name="T7" fmla="*/ 46 h 147"/>
                  <a:gd name="T8" fmla="*/ 35 w 138"/>
                  <a:gd name="T9" fmla="*/ 96 h 147"/>
                  <a:gd name="T10" fmla="*/ 71 w 138"/>
                  <a:gd name="T11" fmla="*/ 147 h 147"/>
                  <a:gd name="T12" fmla="*/ 138 w 138"/>
                  <a:gd name="T13" fmla="*/ 10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7"/>
                  <a:gd name="T23" fmla="*/ 138 w 138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7">
                    <a:moveTo>
                      <a:pt x="138" y="100"/>
                    </a:moveTo>
                    <a:lnTo>
                      <a:pt x="102" y="50"/>
                    </a:lnTo>
                    <a:lnTo>
                      <a:pt x="67" y="0"/>
                    </a:lnTo>
                    <a:lnTo>
                      <a:pt x="0" y="46"/>
                    </a:lnTo>
                    <a:lnTo>
                      <a:pt x="35" y="96"/>
                    </a:lnTo>
                    <a:lnTo>
                      <a:pt x="71" y="147"/>
                    </a:lnTo>
                    <a:lnTo>
                      <a:pt x="138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19" name="Freeform 66"/>
              <p:cNvSpPr>
                <a:spLocks noChangeAspect="1"/>
              </p:cNvSpPr>
              <p:nvPr/>
            </p:nvSpPr>
            <p:spPr bwMode="auto">
              <a:xfrm>
                <a:off x="7360" y="2006"/>
                <a:ext cx="10" cy="14"/>
              </a:xfrm>
              <a:custGeom>
                <a:avLst/>
                <a:gdLst>
                  <a:gd name="T0" fmla="*/ 38 w 38"/>
                  <a:gd name="T1" fmla="*/ 50 h 50"/>
                  <a:gd name="T2" fmla="*/ 3 w 38"/>
                  <a:gd name="T3" fmla="*/ 0 h 50"/>
                  <a:gd name="T4" fmla="*/ 0 w 38"/>
                  <a:gd name="T5" fmla="*/ 3 h 50"/>
                  <a:gd name="T6" fmla="*/ 38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50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38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0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7360" y="20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1" name="Freeform 68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2" name="Freeform 69"/>
              <p:cNvSpPr>
                <a:spLocks noChangeAspect="1"/>
              </p:cNvSpPr>
              <p:nvPr/>
            </p:nvSpPr>
            <p:spPr bwMode="auto">
              <a:xfrm>
                <a:off x="7342" y="2006"/>
                <a:ext cx="40" cy="42"/>
              </a:xfrm>
              <a:custGeom>
                <a:avLst/>
                <a:gdLst>
                  <a:gd name="T0" fmla="*/ 142 w 142"/>
                  <a:gd name="T1" fmla="*/ 95 h 148"/>
                  <a:gd name="T2" fmla="*/ 103 w 142"/>
                  <a:gd name="T3" fmla="*/ 47 h 148"/>
                  <a:gd name="T4" fmla="*/ 65 w 142"/>
                  <a:gd name="T5" fmla="*/ 0 h 148"/>
                  <a:gd name="T6" fmla="*/ 0 w 142"/>
                  <a:gd name="T7" fmla="*/ 52 h 148"/>
                  <a:gd name="T8" fmla="*/ 38 w 142"/>
                  <a:gd name="T9" fmla="*/ 100 h 148"/>
                  <a:gd name="T10" fmla="*/ 77 w 142"/>
                  <a:gd name="T11" fmla="*/ 148 h 148"/>
                  <a:gd name="T12" fmla="*/ 142 w 142"/>
                  <a:gd name="T13" fmla="*/ 95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142" y="95"/>
                    </a:moveTo>
                    <a:lnTo>
                      <a:pt x="103" y="47"/>
                    </a:lnTo>
                    <a:lnTo>
                      <a:pt x="65" y="0"/>
                    </a:lnTo>
                    <a:lnTo>
                      <a:pt x="0" y="52"/>
                    </a:lnTo>
                    <a:lnTo>
                      <a:pt x="38" y="100"/>
                    </a:lnTo>
                    <a:lnTo>
                      <a:pt x="77" y="148"/>
                    </a:lnTo>
                    <a:lnTo>
                      <a:pt x="142" y="9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3" name="Freeform 70"/>
              <p:cNvSpPr>
                <a:spLocks noChangeAspect="1"/>
              </p:cNvSpPr>
              <p:nvPr/>
            </p:nvSpPr>
            <p:spPr bwMode="auto">
              <a:xfrm>
                <a:off x="7340" y="2020"/>
                <a:ext cx="12" cy="14"/>
              </a:xfrm>
              <a:custGeom>
                <a:avLst/>
                <a:gdLst>
                  <a:gd name="T0" fmla="*/ 40 w 40"/>
                  <a:gd name="T1" fmla="*/ 48 h 48"/>
                  <a:gd name="T2" fmla="*/ 2 w 40"/>
                  <a:gd name="T3" fmla="*/ 0 h 48"/>
                  <a:gd name="T4" fmla="*/ 0 w 40"/>
                  <a:gd name="T5" fmla="*/ 2 h 48"/>
                  <a:gd name="T6" fmla="*/ 40 w 40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48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4" name="Line 71"/>
              <p:cNvSpPr>
                <a:spLocks noChangeAspect="1" noChangeShapeType="1"/>
              </p:cNvSpPr>
              <p:nvPr/>
            </p:nvSpPr>
            <p:spPr bwMode="auto">
              <a:xfrm flipH="1">
                <a:off x="7340" y="202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5" name="Freeform 72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6" name="Freeform 73"/>
              <p:cNvSpPr>
                <a:spLocks noChangeAspect="1"/>
              </p:cNvSpPr>
              <p:nvPr/>
            </p:nvSpPr>
            <p:spPr bwMode="auto">
              <a:xfrm>
                <a:off x="7322" y="2022"/>
                <a:ext cx="42" cy="42"/>
              </a:xfrm>
              <a:custGeom>
                <a:avLst/>
                <a:gdLst>
                  <a:gd name="T0" fmla="*/ 144 w 144"/>
                  <a:gd name="T1" fmla="*/ 91 h 147"/>
                  <a:gd name="T2" fmla="*/ 103 w 144"/>
                  <a:gd name="T3" fmla="*/ 46 h 147"/>
                  <a:gd name="T4" fmla="*/ 63 w 144"/>
                  <a:gd name="T5" fmla="*/ 0 h 147"/>
                  <a:gd name="T6" fmla="*/ 0 w 144"/>
                  <a:gd name="T7" fmla="*/ 56 h 147"/>
                  <a:gd name="T8" fmla="*/ 41 w 144"/>
                  <a:gd name="T9" fmla="*/ 102 h 147"/>
                  <a:gd name="T10" fmla="*/ 82 w 144"/>
                  <a:gd name="T11" fmla="*/ 147 h 147"/>
                  <a:gd name="T12" fmla="*/ 144 w 144"/>
                  <a:gd name="T13" fmla="*/ 91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144" y="91"/>
                    </a:moveTo>
                    <a:lnTo>
                      <a:pt x="103" y="46"/>
                    </a:lnTo>
                    <a:lnTo>
                      <a:pt x="63" y="0"/>
                    </a:lnTo>
                    <a:lnTo>
                      <a:pt x="0" y="56"/>
                    </a:lnTo>
                    <a:lnTo>
                      <a:pt x="41" y="102"/>
                    </a:lnTo>
                    <a:lnTo>
                      <a:pt x="82" y="147"/>
                    </a:lnTo>
                    <a:lnTo>
                      <a:pt x="144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7" name="Freeform 74"/>
              <p:cNvSpPr>
                <a:spLocks noChangeAspect="1"/>
              </p:cNvSpPr>
              <p:nvPr/>
            </p:nvSpPr>
            <p:spPr bwMode="auto">
              <a:xfrm>
                <a:off x="7322" y="2038"/>
                <a:ext cx="12" cy="12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2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8" name="Line 75"/>
              <p:cNvSpPr>
                <a:spLocks noChangeAspect="1" noChangeShapeType="1"/>
              </p:cNvSpPr>
              <p:nvPr/>
            </p:nvSpPr>
            <p:spPr bwMode="auto">
              <a:xfrm flipH="1">
                <a:off x="7322" y="20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29" name="Freeform 76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0" name="Freeform 77"/>
              <p:cNvSpPr>
                <a:spLocks noChangeAspect="1"/>
              </p:cNvSpPr>
              <p:nvPr/>
            </p:nvSpPr>
            <p:spPr bwMode="auto">
              <a:xfrm>
                <a:off x="7304" y="2038"/>
                <a:ext cx="42" cy="42"/>
              </a:xfrm>
              <a:custGeom>
                <a:avLst/>
                <a:gdLst>
                  <a:gd name="T0" fmla="*/ 146 w 146"/>
                  <a:gd name="T1" fmla="*/ 87 h 147"/>
                  <a:gd name="T2" fmla="*/ 103 w 146"/>
                  <a:gd name="T3" fmla="*/ 44 h 147"/>
                  <a:gd name="T4" fmla="*/ 60 w 146"/>
                  <a:gd name="T5" fmla="*/ 0 h 147"/>
                  <a:gd name="T6" fmla="*/ 0 w 146"/>
                  <a:gd name="T7" fmla="*/ 61 h 147"/>
                  <a:gd name="T8" fmla="*/ 43 w 146"/>
                  <a:gd name="T9" fmla="*/ 104 h 147"/>
                  <a:gd name="T10" fmla="*/ 86 w 146"/>
                  <a:gd name="T11" fmla="*/ 147 h 147"/>
                  <a:gd name="T12" fmla="*/ 146 w 146"/>
                  <a:gd name="T13" fmla="*/ 8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146" y="87"/>
                    </a:moveTo>
                    <a:lnTo>
                      <a:pt x="103" y="44"/>
                    </a:lnTo>
                    <a:lnTo>
                      <a:pt x="60" y="0"/>
                    </a:lnTo>
                    <a:lnTo>
                      <a:pt x="0" y="61"/>
                    </a:lnTo>
                    <a:lnTo>
                      <a:pt x="43" y="104"/>
                    </a:lnTo>
                    <a:lnTo>
                      <a:pt x="86" y="147"/>
                    </a:lnTo>
                    <a:lnTo>
                      <a:pt x="146" y="8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1" name="Freeform 78"/>
              <p:cNvSpPr>
                <a:spLocks noChangeAspect="1"/>
              </p:cNvSpPr>
              <p:nvPr/>
            </p:nvSpPr>
            <p:spPr bwMode="auto">
              <a:xfrm>
                <a:off x="7304" y="2056"/>
                <a:ext cx="14" cy="12"/>
              </a:xfrm>
              <a:custGeom>
                <a:avLst/>
                <a:gdLst>
                  <a:gd name="T0" fmla="*/ 46 w 46"/>
                  <a:gd name="T1" fmla="*/ 43 h 43"/>
                  <a:gd name="T2" fmla="*/ 3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2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7304" y="205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3" name="Freeform 80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4" name="Freeform 81"/>
              <p:cNvSpPr>
                <a:spLocks noChangeAspect="1"/>
              </p:cNvSpPr>
              <p:nvPr/>
            </p:nvSpPr>
            <p:spPr bwMode="auto">
              <a:xfrm>
                <a:off x="7288" y="2056"/>
                <a:ext cx="42" cy="42"/>
              </a:xfrm>
              <a:custGeom>
                <a:avLst/>
                <a:gdLst>
                  <a:gd name="T0" fmla="*/ 148 w 148"/>
                  <a:gd name="T1" fmla="*/ 82 h 146"/>
                  <a:gd name="T2" fmla="*/ 103 w 148"/>
                  <a:gd name="T3" fmla="*/ 41 h 146"/>
                  <a:gd name="T4" fmla="*/ 57 w 148"/>
                  <a:gd name="T5" fmla="*/ 0 h 146"/>
                  <a:gd name="T6" fmla="*/ 0 w 148"/>
                  <a:gd name="T7" fmla="*/ 64 h 146"/>
                  <a:gd name="T8" fmla="*/ 46 w 148"/>
                  <a:gd name="T9" fmla="*/ 105 h 146"/>
                  <a:gd name="T10" fmla="*/ 91 w 148"/>
                  <a:gd name="T11" fmla="*/ 146 h 146"/>
                  <a:gd name="T12" fmla="*/ 148 w 148"/>
                  <a:gd name="T13" fmla="*/ 82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148" y="82"/>
                    </a:moveTo>
                    <a:lnTo>
                      <a:pt x="103" y="41"/>
                    </a:lnTo>
                    <a:lnTo>
                      <a:pt x="57" y="0"/>
                    </a:lnTo>
                    <a:lnTo>
                      <a:pt x="0" y="64"/>
                    </a:lnTo>
                    <a:lnTo>
                      <a:pt x="46" y="105"/>
                    </a:lnTo>
                    <a:lnTo>
                      <a:pt x="91" y="146"/>
                    </a:lnTo>
                    <a:lnTo>
                      <a:pt x="148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5" name="Freeform 82"/>
              <p:cNvSpPr>
                <a:spLocks noChangeAspect="1"/>
              </p:cNvSpPr>
              <p:nvPr/>
            </p:nvSpPr>
            <p:spPr bwMode="auto">
              <a:xfrm>
                <a:off x="7288" y="2074"/>
                <a:ext cx="12" cy="12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6" name="Line 83"/>
              <p:cNvSpPr>
                <a:spLocks noChangeAspect="1" noChangeShapeType="1"/>
              </p:cNvSpPr>
              <p:nvPr/>
            </p:nvSpPr>
            <p:spPr bwMode="auto">
              <a:xfrm flipH="1">
                <a:off x="7288" y="207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7" name="Freeform 84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8" name="Freeform 85"/>
              <p:cNvSpPr>
                <a:spLocks noChangeAspect="1"/>
              </p:cNvSpPr>
              <p:nvPr/>
            </p:nvSpPr>
            <p:spPr bwMode="auto">
              <a:xfrm>
                <a:off x="7272" y="2076"/>
                <a:ext cx="42" cy="40"/>
              </a:xfrm>
              <a:custGeom>
                <a:avLst/>
                <a:gdLst>
                  <a:gd name="T0" fmla="*/ 149 w 149"/>
                  <a:gd name="T1" fmla="*/ 75 h 144"/>
                  <a:gd name="T2" fmla="*/ 101 w 149"/>
                  <a:gd name="T3" fmla="*/ 38 h 144"/>
                  <a:gd name="T4" fmla="*/ 53 w 149"/>
                  <a:gd name="T5" fmla="*/ 0 h 144"/>
                  <a:gd name="T6" fmla="*/ 0 w 149"/>
                  <a:gd name="T7" fmla="*/ 68 h 144"/>
                  <a:gd name="T8" fmla="*/ 47 w 149"/>
                  <a:gd name="T9" fmla="*/ 106 h 144"/>
                  <a:gd name="T10" fmla="*/ 95 w 149"/>
                  <a:gd name="T11" fmla="*/ 144 h 144"/>
                  <a:gd name="T12" fmla="*/ 149 w 149"/>
                  <a:gd name="T13" fmla="*/ 75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4"/>
                  <a:gd name="T23" fmla="*/ 149 w 149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4">
                    <a:moveTo>
                      <a:pt x="149" y="75"/>
                    </a:moveTo>
                    <a:lnTo>
                      <a:pt x="101" y="38"/>
                    </a:lnTo>
                    <a:lnTo>
                      <a:pt x="53" y="0"/>
                    </a:lnTo>
                    <a:lnTo>
                      <a:pt x="0" y="68"/>
                    </a:lnTo>
                    <a:lnTo>
                      <a:pt x="47" y="106"/>
                    </a:lnTo>
                    <a:lnTo>
                      <a:pt x="95" y="144"/>
                    </a:lnTo>
                    <a:lnTo>
                      <a:pt x="14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39" name="Freeform 86"/>
              <p:cNvSpPr>
                <a:spLocks noChangeAspect="1"/>
              </p:cNvSpPr>
              <p:nvPr/>
            </p:nvSpPr>
            <p:spPr bwMode="auto">
              <a:xfrm>
                <a:off x="7272" y="2094"/>
                <a:ext cx="14" cy="12"/>
              </a:xfrm>
              <a:custGeom>
                <a:avLst/>
                <a:gdLst>
                  <a:gd name="T0" fmla="*/ 48 w 48"/>
                  <a:gd name="T1" fmla="*/ 38 h 38"/>
                  <a:gd name="T2" fmla="*/ 1 w 48"/>
                  <a:gd name="T3" fmla="*/ 0 h 38"/>
                  <a:gd name="T4" fmla="*/ 0 w 48"/>
                  <a:gd name="T5" fmla="*/ 2 h 38"/>
                  <a:gd name="T6" fmla="*/ 48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48" y="38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8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0" name="Line 87"/>
              <p:cNvSpPr>
                <a:spLocks noChangeAspect="1" noChangeShapeType="1"/>
              </p:cNvSpPr>
              <p:nvPr/>
            </p:nvSpPr>
            <p:spPr bwMode="auto">
              <a:xfrm flipH="1">
                <a:off x="7272" y="20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1" name="Freeform 88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2" name="Freeform 89"/>
              <p:cNvSpPr>
                <a:spLocks noChangeAspect="1"/>
              </p:cNvSpPr>
              <p:nvPr/>
            </p:nvSpPr>
            <p:spPr bwMode="auto">
              <a:xfrm>
                <a:off x="7256" y="2096"/>
                <a:ext cx="44" cy="40"/>
              </a:xfrm>
              <a:custGeom>
                <a:avLst/>
                <a:gdLst>
                  <a:gd name="T0" fmla="*/ 150 w 150"/>
                  <a:gd name="T1" fmla="*/ 72 h 143"/>
                  <a:gd name="T2" fmla="*/ 101 w 150"/>
                  <a:gd name="T3" fmla="*/ 36 h 143"/>
                  <a:gd name="T4" fmla="*/ 53 w 150"/>
                  <a:gd name="T5" fmla="*/ 0 h 143"/>
                  <a:gd name="T6" fmla="*/ 0 w 150"/>
                  <a:gd name="T7" fmla="*/ 70 h 143"/>
                  <a:gd name="T8" fmla="*/ 49 w 150"/>
                  <a:gd name="T9" fmla="*/ 107 h 143"/>
                  <a:gd name="T10" fmla="*/ 98 w 150"/>
                  <a:gd name="T11" fmla="*/ 143 h 143"/>
                  <a:gd name="T12" fmla="*/ 150 w 150"/>
                  <a:gd name="T13" fmla="*/ 72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150" y="72"/>
                    </a:moveTo>
                    <a:lnTo>
                      <a:pt x="101" y="36"/>
                    </a:lnTo>
                    <a:lnTo>
                      <a:pt x="53" y="0"/>
                    </a:lnTo>
                    <a:lnTo>
                      <a:pt x="0" y="70"/>
                    </a:lnTo>
                    <a:lnTo>
                      <a:pt x="49" y="107"/>
                    </a:lnTo>
                    <a:lnTo>
                      <a:pt x="98" y="143"/>
                    </a:lnTo>
                    <a:lnTo>
                      <a:pt x="150" y="7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3" name="Freeform 90"/>
              <p:cNvSpPr>
                <a:spLocks noChangeAspect="1"/>
              </p:cNvSpPr>
              <p:nvPr/>
            </p:nvSpPr>
            <p:spPr bwMode="auto">
              <a:xfrm>
                <a:off x="7256" y="2116"/>
                <a:ext cx="14" cy="10"/>
              </a:xfrm>
              <a:custGeom>
                <a:avLst/>
                <a:gdLst>
                  <a:gd name="T0" fmla="*/ 51 w 51"/>
                  <a:gd name="T1" fmla="*/ 37 h 37"/>
                  <a:gd name="T2" fmla="*/ 2 w 51"/>
                  <a:gd name="T3" fmla="*/ 0 h 37"/>
                  <a:gd name="T4" fmla="*/ 0 w 51"/>
                  <a:gd name="T5" fmla="*/ 2 h 37"/>
                  <a:gd name="T6" fmla="*/ 51 w 51"/>
                  <a:gd name="T7" fmla="*/ 37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37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51" y="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4" name="Line 91"/>
              <p:cNvSpPr>
                <a:spLocks noChangeAspect="1" noChangeShapeType="1"/>
              </p:cNvSpPr>
              <p:nvPr/>
            </p:nvSpPr>
            <p:spPr bwMode="auto">
              <a:xfrm flipH="1">
                <a:off x="7256" y="211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5" name="Freeform 92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6" name="Freeform 93"/>
              <p:cNvSpPr>
                <a:spLocks noChangeAspect="1"/>
              </p:cNvSpPr>
              <p:nvPr/>
            </p:nvSpPr>
            <p:spPr bwMode="auto">
              <a:xfrm>
                <a:off x="7242" y="2116"/>
                <a:ext cx="44" cy="40"/>
              </a:xfrm>
              <a:custGeom>
                <a:avLst/>
                <a:gdLst>
                  <a:gd name="T0" fmla="*/ 151 w 151"/>
                  <a:gd name="T1" fmla="*/ 69 h 143"/>
                  <a:gd name="T2" fmla="*/ 100 w 151"/>
                  <a:gd name="T3" fmla="*/ 35 h 143"/>
                  <a:gd name="T4" fmla="*/ 49 w 151"/>
                  <a:gd name="T5" fmla="*/ 0 h 143"/>
                  <a:gd name="T6" fmla="*/ 0 w 151"/>
                  <a:gd name="T7" fmla="*/ 74 h 143"/>
                  <a:gd name="T8" fmla="*/ 51 w 151"/>
                  <a:gd name="T9" fmla="*/ 109 h 143"/>
                  <a:gd name="T10" fmla="*/ 102 w 151"/>
                  <a:gd name="T11" fmla="*/ 143 h 143"/>
                  <a:gd name="T12" fmla="*/ 151 w 151"/>
                  <a:gd name="T13" fmla="*/ 69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3"/>
                  <a:gd name="T23" fmla="*/ 151 w 151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3">
                    <a:moveTo>
                      <a:pt x="151" y="69"/>
                    </a:moveTo>
                    <a:lnTo>
                      <a:pt x="100" y="35"/>
                    </a:lnTo>
                    <a:lnTo>
                      <a:pt x="49" y="0"/>
                    </a:lnTo>
                    <a:lnTo>
                      <a:pt x="0" y="74"/>
                    </a:lnTo>
                    <a:lnTo>
                      <a:pt x="51" y="109"/>
                    </a:lnTo>
                    <a:lnTo>
                      <a:pt x="102" y="143"/>
                    </a:lnTo>
                    <a:lnTo>
                      <a:pt x="151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7" name="Freeform 94"/>
              <p:cNvSpPr>
                <a:spLocks noChangeAspect="1"/>
              </p:cNvSpPr>
              <p:nvPr/>
            </p:nvSpPr>
            <p:spPr bwMode="auto">
              <a:xfrm>
                <a:off x="7242" y="2136"/>
                <a:ext cx="14" cy="10"/>
              </a:xfrm>
              <a:custGeom>
                <a:avLst/>
                <a:gdLst>
                  <a:gd name="T0" fmla="*/ 52 w 52"/>
                  <a:gd name="T1" fmla="*/ 35 h 35"/>
                  <a:gd name="T2" fmla="*/ 1 w 52"/>
                  <a:gd name="T3" fmla="*/ 0 h 35"/>
                  <a:gd name="T4" fmla="*/ 0 w 52"/>
                  <a:gd name="T5" fmla="*/ 5 h 35"/>
                  <a:gd name="T6" fmla="*/ 52 w 52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5"/>
                  <a:gd name="T14" fmla="*/ 52 w 52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5">
                    <a:moveTo>
                      <a:pt x="52" y="35"/>
                    </a:moveTo>
                    <a:lnTo>
                      <a:pt x="1" y="0"/>
                    </a:lnTo>
                    <a:lnTo>
                      <a:pt x="0" y="5"/>
                    </a:lnTo>
                    <a:lnTo>
                      <a:pt x="52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8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7242" y="21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49" name="Freeform 96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0" name="Freeform 97"/>
              <p:cNvSpPr>
                <a:spLocks noChangeAspect="1"/>
              </p:cNvSpPr>
              <p:nvPr/>
            </p:nvSpPr>
            <p:spPr bwMode="auto">
              <a:xfrm>
                <a:off x="7216" y="2138"/>
                <a:ext cx="56" cy="62"/>
              </a:xfrm>
              <a:custGeom>
                <a:avLst/>
                <a:gdLst>
                  <a:gd name="T0" fmla="*/ 194 w 194"/>
                  <a:gd name="T1" fmla="*/ 59 h 215"/>
                  <a:gd name="T2" fmla="*/ 141 w 194"/>
                  <a:gd name="T3" fmla="*/ 30 h 215"/>
                  <a:gd name="T4" fmla="*/ 89 w 194"/>
                  <a:gd name="T5" fmla="*/ 0 h 215"/>
                  <a:gd name="T6" fmla="*/ 0 w 194"/>
                  <a:gd name="T7" fmla="*/ 156 h 215"/>
                  <a:gd name="T8" fmla="*/ 53 w 194"/>
                  <a:gd name="T9" fmla="*/ 186 h 215"/>
                  <a:gd name="T10" fmla="*/ 105 w 194"/>
                  <a:gd name="T11" fmla="*/ 215 h 215"/>
                  <a:gd name="T12" fmla="*/ 194 w 194"/>
                  <a:gd name="T13" fmla="*/ 59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94" y="59"/>
                    </a:moveTo>
                    <a:lnTo>
                      <a:pt x="141" y="30"/>
                    </a:lnTo>
                    <a:lnTo>
                      <a:pt x="89" y="0"/>
                    </a:lnTo>
                    <a:lnTo>
                      <a:pt x="0" y="156"/>
                    </a:lnTo>
                    <a:lnTo>
                      <a:pt x="53" y="186"/>
                    </a:lnTo>
                    <a:lnTo>
                      <a:pt x="105" y="215"/>
                    </a:lnTo>
                    <a:lnTo>
                      <a:pt x="194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1" name="Freeform 98"/>
              <p:cNvSpPr>
                <a:spLocks noChangeAspect="1"/>
              </p:cNvSpPr>
              <p:nvPr/>
            </p:nvSpPr>
            <p:spPr bwMode="auto">
              <a:xfrm>
                <a:off x="7216" y="2182"/>
                <a:ext cx="16" cy="10"/>
              </a:xfrm>
              <a:custGeom>
                <a:avLst/>
                <a:gdLst>
                  <a:gd name="T0" fmla="*/ 55 w 55"/>
                  <a:gd name="T1" fmla="*/ 30 h 30"/>
                  <a:gd name="T2" fmla="*/ 2 w 55"/>
                  <a:gd name="T3" fmla="*/ 0 h 30"/>
                  <a:gd name="T4" fmla="*/ 0 w 55"/>
                  <a:gd name="T5" fmla="*/ 3 h 30"/>
                  <a:gd name="T6" fmla="*/ 55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55" y="30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5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2" name="Line 99"/>
              <p:cNvSpPr>
                <a:spLocks noChangeAspect="1" noChangeShapeType="1"/>
              </p:cNvSpPr>
              <p:nvPr/>
            </p:nvSpPr>
            <p:spPr bwMode="auto">
              <a:xfrm flipH="1">
                <a:off x="7216" y="218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3" name="Freeform 100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4" name="Freeform 101"/>
              <p:cNvSpPr>
                <a:spLocks noChangeAspect="1"/>
              </p:cNvSpPr>
              <p:nvPr/>
            </p:nvSpPr>
            <p:spPr bwMode="auto">
              <a:xfrm>
                <a:off x="7194" y="2184"/>
                <a:ext cx="52" cy="62"/>
              </a:xfrm>
              <a:custGeom>
                <a:avLst/>
                <a:gdLst>
                  <a:gd name="T0" fmla="*/ 186 w 186"/>
                  <a:gd name="T1" fmla="*/ 53 h 219"/>
                  <a:gd name="T2" fmla="*/ 132 w 186"/>
                  <a:gd name="T3" fmla="*/ 27 h 219"/>
                  <a:gd name="T4" fmla="*/ 77 w 186"/>
                  <a:gd name="T5" fmla="*/ 0 h 219"/>
                  <a:gd name="T6" fmla="*/ 0 w 186"/>
                  <a:gd name="T7" fmla="*/ 167 h 219"/>
                  <a:gd name="T8" fmla="*/ 54 w 186"/>
                  <a:gd name="T9" fmla="*/ 193 h 219"/>
                  <a:gd name="T10" fmla="*/ 109 w 186"/>
                  <a:gd name="T11" fmla="*/ 219 h 219"/>
                  <a:gd name="T12" fmla="*/ 186 w 186"/>
                  <a:gd name="T13" fmla="*/ 53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6"/>
                  <a:gd name="T22" fmla="*/ 0 h 219"/>
                  <a:gd name="T23" fmla="*/ 186 w 18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6" h="219">
                    <a:moveTo>
                      <a:pt x="186" y="53"/>
                    </a:moveTo>
                    <a:lnTo>
                      <a:pt x="132" y="27"/>
                    </a:lnTo>
                    <a:lnTo>
                      <a:pt x="77" y="0"/>
                    </a:lnTo>
                    <a:lnTo>
                      <a:pt x="0" y="167"/>
                    </a:lnTo>
                    <a:lnTo>
                      <a:pt x="54" y="193"/>
                    </a:lnTo>
                    <a:lnTo>
                      <a:pt x="109" y="219"/>
                    </a:lnTo>
                    <a:lnTo>
                      <a:pt x="186" y="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5" name="Freeform 102"/>
              <p:cNvSpPr>
                <a:spLocks noChangeAspect="1"/>
              </p:cNvSpPr>
              <p:nvPr/>
            </p:nvSpPr>
            <p:spPr bwMode="auto">
              <a:xfrm>
                <a:off x="7194" y="2232"/>
                <a:ext cx="16" cy="6"/>
              </a:xfrm>
              <a:custGeom>
                <a:avLst/>
                <a:gdLst>
                  <a:gd name="T0" fmla="*/ 56 w 56"/>
                  <a:gd name="T1" fmla="*/ 26 h 26"/>
                  <a:gd name="T2" fmla="*/ 2 w 56"/>
                  <a:gd name="T3" fmla="*/ 0 h 26"/>
                  <a:gd name="T4" fmla="*/ 0 w 56"/>
                  <a:gd name="T5" fmla="*/ 4 h 26"/>
                  <a:gd name="T6" fmla="*/ 56 w 56"/>
                  <a:gd name="T7" fmla="*/ 26 h 2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6"/>
                  <a:gd name="T14" fmla="*/ 56 w 56"/>
                  <a:gd name="T15" fmla="*/ 26 h 2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6">
                    <a:moveTo>
                      <a:pt x="56" y="26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6" name="Line 103"/>
              <p:cNvSpPr>
                <a:spLocks noChangeAspect="1" noChangeShapeType="1"/>
              </p:cNvSpPr>
              <p:nvPr/>
            </p:nvSpPr>
            <p:spPr bwMode="auto">
              <a:xfrm flipH="1">
                <a:off x="7194" y="223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7" name="Freeform 104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8" name="Freeform 105"/>
              <p:cNvSpPr>
                <a:spLocks noChangeAspect="1"/>
              </p:cNvSpPr>
              <p:nvPr/>
            </p:nvSpPr>
            <p:spPr bwMode="auto">
              <a:xfrm>
                <a:off x="7174" y="2232"/>
                <a:ext cx="52" cy="64"/>
              </a:xfrm>
              <a:custGeom>
                <a:avLst/>
                <a:gdLst>
                  <a:gd name="T0" fmla="*/ 180 w 180"/>
                  <a:gd name="T1" fmla="*/ 43 h 220"/>
                  <a:gd name="T2" fmla="*/ 123 w 180"/>
                  <a:gd name="T3" fmla="*/ 22 h 220"/>
                  <a:gd name="T4" fmla="*/ 67 w 180"/>
                  <a:gd name="T5" fmla="*/ 0 h 220"/>
                  <a:gd name="T6" fmla="*/ 0 w 180"/>
                  <a:gd name="T7" fmla="*/ 177 h 220"/>
                  <a:gd name="T8" fmla="*/ 56 w 180"/>
                  <a:gd name="T9" fmla="*/ 198 h 220"/>
                  <a:gd name="T10" fmla="*/ 113 w 180"/>
                  <a:gd name="T11" fmla="*/ 220 h 220"/>
                  <a:gd name="T12" fmla="*/ 180 w 180"/>
                  <a:gd name="T13" fmla="*/ 43 h 2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20"/>
                  <a:gd name="T23" fmla="*/ 180 w 180"/>
                  <a:gd name="T24" fmla="*/ 220 h 2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20">
                    <a:moveTo>
                      <a:pt x="180" y="43"/>
                    </a:moveTo>
                    <a:lnTo>
                      <a:pt x="123" y="22"/>
                    </a:lnTo>
                    <a:lnTo>
                      <a:pt x="67" y="0"/>
                    </a:lnTo>
                    <a:lnTo>
                      <a:pt x="0" y="177"/>
                    </a:lnTo>
                    <a:lnTo>
                      <a:pt x="56" y="198"/>
                    </a:lnTo>
                    <a:lnTo>
                      <a:pt x="113" y="220"/>
                    </a:lnTo>
                    <a:lnTo>
                      <a:pt x="180" y="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59" name="Freeform 106"/>
              <p:cNvSpPr>
                <a:spLocks noChangeAspect="1"/>
              </p:cNvSpPr>
              <p:nvPr/>
            </p:nvSpPr>
            <p:spPr bwMode="auto">
              <a:xfrm>
                <a:off x="7174" y="2284"/>
                <a:ext cx="16" cy="6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0" name="Line 107"/>
              <p:cNvSpPr>
                <a:spLocks noChangeAspect="1" noChangeShapeType="1"/>
              </p:cNvSpPr>
              <p:nvPr/>
            </p:nvSpPr>
            <p:spPr bwMode="auto">
              <a:xfrm flipH="1">
                <a:off x="7174" y="228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1" name="Freeform 108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2" name="Freeform 109"/>
              <p:cNvSpPr>
                <a:spLocks noChangeAspect="1"/>
              </p:cNvSpPr>
              <p:nvPr/>
            </p:nvSpPr>
            <p:spPr bwMode="auto">
              <a:xfrm>
                <a:off x="7158" y="2284"/>
                <a:ext cx="48" cy="62"/>
              </a:xfrm>
              <a:custGeom>
                <a:avLst/>
                <a:gdLst>
                  <a:gd name="T0" fmla="*/ 170 w 170"/>
                  <a:gd name="T1" fmla="*/ 34 h 218"/>
                  <a:gd name="T2" fmla="*/ 112 w 170"/>
                  <a:gd name="T3" fmla="*/ 17 h 218"/>
                  <a:gd name="T4" fmla="*/ 54 w 170"/>
                  <a:gd name="T5" fmla="*/ 0 h 218"/>
                  <a:gd name="T6" fmla="*/ 0 w 170"/>
                  <a:gd name="T7" fmla="*/ 183 h 218"/>
                  <a:gd name="T8" fmla="*/ 58 w 170"/>
                  <a:gd name="T9" fmla="*/ 200 h 218"/>
                  <a:gd name="T10" fmla="*/ 116 w 170"/>
                  <a:gd name="T11" fmla="*/ 218 h 218"/>
                  <a:gd name="T12" fmla="*/ 170 w 170"/>
                  <a:gd name="T13" fmla="*/ 34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70" y="34"/>
                    </a:moveTo>
                    <a:lnTo>
                      <a:pt x="112" y="17"/>
                    </a:lnTo>
                    <a:lnTo>
                      <a:pt x="54" y="0"/>
                    </a:lnTo>
                    <a:lnTo>
                      <a:pt x="0" y="183"/>
                    </a:lnTo>
                    <a:lnTo>
                      <a:pt x="58" y="200"/>
                    </a:lnTo>
                    <a:lnTo>
                      <a:pt x="116" y="218"/>
                    </a:lnTo>
                    <a:lnTo>
                      <a:pt x="17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3" name="Freeform 110"/>
              <p:cNvSpPr>
                <a:spLocks noChangeAspect="1"/>
              </p:cNvSpPr>
              <p:nvPr/>
            </p:nvSpPr>
            <p:spPr bwMode="auto">
              <a:xfrm>
                <a:off x="7158" y="2336"/>
                <a:ext cx="16" cy="6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4" name="Line 111"/>
              <p:cNvSpPr>
                <a:spLocks noChangeAspect="1" noChangeShapeType="1"/>
              </p:cNvSpPr>
              <p:nvPr/>
            </p:nvSpPr>
            <p:spPr bwMode="auto">
              <a:xfrm flipH="1">
                <a:off x="7158" y="23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5" name="Freeform 112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6" name="Freeform 113"/>
              <p:cNvSpPr>
                <a:spLocks noChangeAspect="1"/>
              </p:cNvSpPr>
              <p:nvPr/>
            </p:nvSpPr>
            <p:spPr bwMode="auto">
              <a:xfrm>
                <a:off x="7146" y="2338"/>
                <a:ext cx="46" cy="62"/>
              </a:xfrm>
              <a:custGeom>
                <a:avLst/>
                <a:gdLst>
                  <a:gd name="T0" fmla="*/ 160 w 160"/>
                  <a:gd name="T1" fmla="*/ 27 h 216"/>
                  <a:gd name="T2" fmla="*/ 101 w 160"/>
                  <a:gd name="T3" fmla="*/ 13 h 216"/>
                  <a:gd name="T4" fmla="*/ 42 w 160"/>
                  <a:gd name="T5" fmla="*/ 0 h 216"/>
                  <a:gd name="T6" fmla="*/ 0 w 160"/>
                  <a:gd name="T7" fmla="*/ 189 h 216"/>
                  <a:gd name="T8" fmla="*/ 59 w 160"/>
                  <a:gd name="T9" fmla="*/ 202 h 216"/>
                  <a:gd name="T10" fmla="*/ 118 w 160"/>
                  <a:gd name="T11" fmla="*/ 216 h 216"/>
                  <a:gd name="T12" fmla="*/ 160 w 160"/>
                  <a:gd name="T13" fmla="*/ 27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6"/>
                  <a:gd name="T23" fmla="*/ 160 w 160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6">
                    <a:moveTo>
                      <a:pt x="160" y="27"/>
                    </a:moveTo>
                    <a:lnTo>
                      <a:pt x="101" y="13"/>
                    </a:lnTo>
                    <a:lnTo>
                      <a:pt x="42" y="0"/>
                    </a:lnTo>
                    <a:lnTo>
                      <a:pt x="0" y="189"/>
                    </a:lnTo>
                    <a:lnTo>
                      <a:pt x="59" y="202"/>
                    </a:lnTo>
                    <a:lnTo>
                      <a:pt x="118" y="216"/>
                    </a:lnTo>
                    <a:lnTo>
                      <a:pt x="16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7" name="Freeform 114"/>
              <p:cNvSpPr>
                <a:spLocks noChangeAspect="1"/>
              </p:cNvSpPr>
              <p:nvPr/>
            </p:nvSpPr>
            <p:spPr bwMode="auto">
              <a:xfrm>
                <a:off x="7146" y="2392"/>
                <a:ext cx="16" cy="4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4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8" name="Line 115"/>
              <p:cNvSpPr>
                <a:spLocks noChangeAspect="1" noChangeShapeType="1"/>
              </p:cNvSpPr>
              <p:nvPr/>
            </p:nvSpPr>
            <p:spPr bwMode="auto">
              <a:xfrm flipH="1">
                <a:off x="7146" y="23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69" name="Freeform 116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0" name="Freeform 117"/>
              <p:cNvSpPr>
                <a:spLocks noChangeAspect="1"/>
              </p:cNvSpPr>
              <p:nvPr/>
            </p:nvSpPr>
            <p:spPr bwMode="auto">
              <a:xfrm>
                <a:off x="7136" y="2392"/>
                <a:ext cx="44" cy="62"/>
              </a:xfrm>
              <a:custGeom>
                <a:avLst/>
                <a:gdLst>
                  <a:gd name="T0" fmla="*/ 151 w 151"/>
                  <a:gd name="T1" fmla="*/ 19 h 213"/>
                  <a:gd name="T2" fmla="*/ 91 w 151"/>
                  <a:gd name="T3" fmla="*/ 9 h 213"/>
                  <a:gd name="T4" fmla="*/ 30 w 151"/>
                  <a:gd name="T5" fmla="*/ 0 h 213"/>
                  <a:gd name="T6" fmla="*/ 0 w 151"/>
                  <a:gd name="T7" fmla="*/ 195 h 213"/>
                  <a:gd name="T8" fmla="*/ 60 w 151"/>
                  <a:gd name="T9" fmla="*/ 204 h 213"/>
                  <a:gd name="T10" fmla="*/ 120 w 151"/>
                  <a:gd name="T11" fmla="*/ 213 h 213"/>
                  <a:gd name="T12" fmla="*/ 151 w 151"/>
                  <a:gd name="T13" fmla="*/ 19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3"/>
                  <a:gd name="T23" fmla="*/ 151 w 151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3">
                    <a:moveTo>
                      <a:pt x="151" y="19"/>
                    </a:moveTo>
                    <a:lnTo>
                      <a:pt x="91" y="9"/>
                    </a:lnTo>
                    <a:lnTo>
                      <a:pt x="30" y="0"/>
                    </a:lnTo>
                    <a:lnTo>
                      <a:pt x="0" y="195"/>
                    </a:lnTo>
                    <a:lnTo>
                      <a:pt x="60" y="204"/>
                    </a:lnTo>
                    <a:lnTo>
                      <a:pt x="120" y="213"/>
                    </a:lnTo>
                    <a:lnTo>
                      <a:pt x="151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1" name="Freeform 118"/>
              <p:cNvSpPr>
                <a:spLocks noChangeAspect="1"/>
              </p:cNvSpPr>
              <p:nvPr/>
            </p:nvSpPr>
            <p:spPr bwMode="auto">
              <a:xfrm>
                <a:off x="7136" y="2448"/>
                <a:ext cx="18" cy="4"/>
              </a:xfrm>
              <a:custGeom>
                <a:avLst/>
                <a:gdLst>
                  <a:gd name="T0" fmla="*/ 60 w 60"/>
                  <a:gd name="T1" fmla="*/ 9 h 9"/>
                  <a:gd name="T2" fmla="*/ 0 w 60"/>
                  <a:gd name="T3" fmla="*/ 0 h 9"/>
                  <a:gd name="T4" fmla="*/ 0 w 60"/>
                  <a:gd name="T5" fmla="*/ 3 h 9"/>
                  <a:gd name="T6" fmla="*/ 60 w 60"/>
                  <a:gd name="T7" fmla="*/ 9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9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2" name="Line 119"/>
              <p:cNvSpPr>
                <a:spLocks noChangeAspect="1" noChangeShapeType="1"/>
              </p:cNvSpPr>
              <p:nvPr/>
            </p:nvSpPr>
            <p:spPr bwMode="auto">
              <a:xfrm>
                <a:off x="7136" y="244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3" name="Freeform 120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4" name="Freeform 121"/>
              <p:cNvSpPr>
                <a:spLocks noChangeAspect="1"/>
              </p:cNvSpPr>
              <p:nvPr/>
            </p:nvSpPr>
            <p:spPr bwMode="auto">
              <a:xfrm>
                <a:off x="7132" y="2450"/>
                <a:ext cx="38" cy="60"/>
              </a:xfrm>
              <a:custGeom>
                <a:avLst/>
                <a:gdLst>
                  <a:gd name="T0" fmla="*/ 138 w 138"/>
                  <a:gd name="T1" fmla="*/ 12 h 209"/>
                  <a:gd name="T2" fmla="*/ 78 w 138"/>
                  <a:gd name="T3" fmla="*/ 6 h 209"/>
                  <a:gd name="T4" fmla="*/ 18 w 138"/>
                  <a:gd name="T5" fmla="*/ 0 h 209"/>
                  <a:gd name="T6" fmla="*/ 0 w 138"/>
                  <a:gd name="T7" fmla="*/ 197 h 209"/>
                  <a:gd name="T8" fmla="*/ 60 w 138"/>
                  <a:gd name="T9" fmla="*/ 203 h 209"/>
                  <a:gd name="T10" fmla="*/ 120 w 138"/>
                  <a:gd name="T11" fmla="*/ 209 h 209"/>
                  <a:gd name="T12" fmla="*/ 138 w 138"/>
                  <a:gd name="T13" fmla="*/ 12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38" y="12"/>
                    </a:moveTo>
                    <a:lnTo>
                      <a:pt x="78" y="6"/>
                    </a:lnTo>
                    <a:lnTo>
                      <a:pt x="18" y="0"/>
                    </a:lnTo>
                    <a:lnTo>
                      <a:pt x="0" y="197"/>
                    </a:lnTo>
                    <a:lnTo>
                      <a:pt x="60" y="203"/>
                    </a:lnTo>
                    <a:lnTo>
                      <a:pt x="120" y="209"/>
                    </a:lnTo>
                    <a:lnTo>
                      <a:pt x="138" y="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5" name="Freeform 122"/>
              <p:cNvSpPr>
                <a:spLocks noChangeAspect="1"/>
              </p:cNvSpPr>
              <p:nvPr/>
            </p:nvSpPr>
            <p:spPr bwMode="auto">
              <a:xfrm>
                <a:off x="7132" y="2506"/>
                <a:ext cx="16" cy="2"/>
              </a:xfrm>
              <a:custGeom>
                <a:avLst/>
                <a:gdLst>
                  <a:gd name="T0" fmla="*/ 60 w 60"/>
                  <a:gd name="T1" fmla="*/ 6 h 6"/>
                  <a:gd name="T2" fmla="*/ 0 w 60"/>
                  <a:gd name="T3" fmla="*/ 0 h 6"/>
                  <a:gd name="T4" fmla="*/ 0 w 60"/>
                  <a:gd name="T5" fmla="*/ 4 h 6"/>
                  <a:gd name="T6" fmla="*/ 60 w 60"/>
                  <a:gd name="T7" fmla="*/ 6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6"/>
                    </a:moveTo>
                    <a:lnTo>
                      <a:pt x="0" y="0"/>
                    </a:lnTo>
                    <a:lnTo>
                      <a:pt x="0" y="4"/>
                    </a:lnTo>
                    <a:lnTo>
                      <a:pt x="6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6" name="Line 123"/>
              <p:cNvSpPr>
                <a:spLocks noChangeAspect="1" noChangeShapeType="1"/>
              </p:cNvSpPr>
              <p:nvPr/>
            </p:nvSpPr>
            <p:spPr bwMode="auto">
              <a:xfrm>
                <a:off x="7132" y="250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7" name="Freeform 124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8" name="Freeform 125"/>
              <p:cNvSpPr>
                <a:spLocks noChangeAspect="1"/>
              </p:cNvSpPr>
              <p:nvPr/>
            </p:nvSpPr>
            <p:spPr bwMode="auto">
              <a:xfrm>
                <a:off x="7130" y="2506"/>
                <a:ext cx="36" cy="60"/>
              </a:xfrm>
              <a:custGeom>
                <a:avLst/>
                <a:gdLst>
                  <a:gd name="T0" fmla="*/ 127 w 127"/>
                  <a:gd name="T1" fmla="*/ 4 h 204"/>
                  <a:gd name="T2" fmla="*/ 67 w 127"/>
                  <a:gd name="T3" fmla="*/ 2 h 204"/>
                  <a:gd name="T4" fmla="*/ 7 w 127"/>
                  <a:gd name="T5" fmla="*/ 0 h 204"/>
                  <a:gd name="T6" fmla="*/ 0 w 127"/>
                  <a:gd name="T7" fmla="*/ 199 h 204"/>
                  <a:gd name="T8" fmla="*/ 60 w 127"/>
                  <a:gd name="T9" fmla="*/ 201 h 204"/>
                  <a:gd name="T10" fmla="*/ 120 w 127"/>
                  <a:gd name="T11" fmla="*/ 204 h 204"/>
                  <a:gd name="T12" fmla="*/ 127 w 127"/>
                  <a:gd name="T13" fmla="*/ 4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7" y="4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199"/>
                    </a:lnTo>
                    <a:lnTo>
                      <a:pt x="60" y="201"/>
                    </a:lnTo>
                    <a:lnTo>
                      <a:pt x="120" y="204"/>
                    </a:lnTo>
                    <a:lnTo>
                      <a:pt x="127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79" name="Freeform 126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16" cy="2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0" name="Line 127"/>
              <p:cNvSpPr>
                <a:spLocks noChangeAspect="1" noChangeShapeType="1"/>
              </p:cNvSpPr>
              <p:nvPr/>
            </p:nvSpPr>
            <p:spPr bwMode="auto">
              <a:xfrm>
                <a:off x="7130" y="256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1" name="Freeform 128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2" name="Freeform 129"/>
              <p:cNvSpPr>
                <a:spLocks noChangeAspect="1"/>
              </p:cNvSpPr>
              <p:nvPr/>
            </p:nvSpPr>
            <p:spPr bwMode="auto">
              <a:xfrm>
                <a:off x="7130" y="2564"/>
                <a:ext cx="36" cy="58"/>
              </a:xfrm>
              <a:custGeom>
                <a:avLst/>
                <a:gdLst>
                  <a:gd name="T0" fmla="*/ 120 w 127"/>
                  <a:gd name="T1" fmla="*/ 0 h 204"/>
                  <a:gd name="T2" fmla="*/ 60 w 127"/>
                  <a:gd name="T3" fmla="*/ 2 h 204"/>
                  <a:gd name="T4" fmla="*/ 0 w 127"/>
                  <a:gd name="T5" fmla="*/ 5 h 204"/>
                  <a:gd name="T6" fmla="*/ 7 w 127"/>
                  <a:gd name="T7" fmla="*/ 204 h 204"/>
                  <a:gd name="T8" fmla="*/ 67 w 127"/>
                  <a:gd name="T9" fmla="*/ 201 h 204"/>
                  <a:gd name="T10" fmla="*/ 127 w 127"/>
                  <a:gd name="T11" fmla="*/ 199 h 204"/>
                  <a:gd name="T12" fmla="*/ 120 w 127"/>
                  <a:gd name="T13" fmla="*/ 0 h 2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7"/>
                  <a:gd name="T22" fmla="*/ 0 h 204"/>
                  <a:gd name="T23" fmla="*/ 127 w 127"/>
                  <a:gd name="T24" fmla="*/ 204 h 2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7" h="204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04"/>
                    </a:lnTo>
                    <a:lnTo>
                      <a:pt x="67" y="201"/>
                    </a:lnTo>
                    <a:lnTo>
                      <a:pt x="127" y="199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3" name="Freeform 130"/>
              <p:cNvSpPr>
                <a:spLocks noChangeAspect="1"/>
              </p:cNvSpPr>
              <p:nvPr/>
            </p:nvSpPr>
            <p:spPr bwMode="auto">
              <a:xfrm>
                <a:off x="7132" y="2622"/>
                <a:ext cx="16" cy="2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3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3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4" name="Line 131"/>
              <p:cNvSpPr>
                <a:spLocks noChangeAspect="1" noChangeShapeType="1"/>
              </p:cNvSpPr>
              <p:nvPr/>
            </p:nvSpPr>
            <p:spPr bwMode="auto">
              <a:xfrm>
                <a:off x="7132" y="26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5" name="Freeform 132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6" name="Freeform 133"/>
              <p:cNvSpPr>
                <a:spLocks noChangeAspect="1"/>
              </p:cNvSpPr>
              <p:nvPr/>
            </p:nvSpPr>
            <p:spPr bwMode="auto">
              <a:xfrm>
                <a:off x="7132" y="2620"/>
                <a:ext cx="38" cy="60"/>
              </a:xfrm>
              <a:custGeom>
                <a:avLst/>
                <a:gdLst>
                  <a:gd name="T0" fmla="*/ 120 w 138"/>
                  <a:gd name="T1" fmla="*/ 0 h 209"/>
                  <a:gd name="T2" fmla="*/ 60 w 138"/>
                  <a:gd name="T3" fmla="*/ 5 h 209"/>
                  <a:gd name="T4" fmla="*/ 0 w 138"/>
                  <a:gd name="T5" fmla="*/ 11 h 209"/>
                  <a:gd name="T6" fmla="*/ 18 w 138"/>
                  <a:gd name="T7" fmla="*/ 209 h 209"/>
                  <a:gd name="T8" fmla="*/ 78 w 138"/>
                  <a:gd name="T9" fmla="*/ 204 h 209"/>
                  <a:gd name="T10" fmla="*/ 138 w 138"/>
                  <a:gd name="T11" fmla="*/ 198 h 209"/>
                  <a:gd name="T12" fmla="*/ 120 w 138"/>
                  <a:gd name="T13" fmla="*/ 0 h 2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209"/>
                  <a:gd name="T23" fmla="*/ 138 w 138"/>
                  <a:gd name="T24" fmla="*/ 209 h 20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209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18" y="209"/>
                    </a:lnTo>
                    <a:lnTo>
                      <a:pt x="78" y="204"/>
                    </a:lnTo>
                    <a:lnTo>
                      <a:pt x="138" y="19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7" name="Freeform 134"/>
              <p:cNvSpPr>
                <a:spLocks noChangeAspect="1"/>
              </p:cNvSpPr>
              <p:nvPr/>
            </p:nvSpPr>
            <p:spPr bwMode="auto">
              <a:xfrm>
                <a:off x="7136" y="2678"/>
                <a:ext cx="18" cy="2"/>
              </a:xfrm>
              <a:custGeom>
                <a:avLst/>
                <a:gdLst>
                  <a:gd name="T0" fmla="*/ 60 w 60"/>
                  <a:gd name="T1" fmla="*/ 0 h 9"/>
                  <a:gd name="T2" fmla="*/ 0 w 60"/>
                  <a:gd name="T3" fmla="*/ 5 h 9"/>
                  <a:gd name="T4" fmla="*/ 0 w 60"/>
                  <a:gd name="T5" fmla="*/ 9 h 9"/>
                  <a:gd name="T6" fmla="*/ 60 w 60"/>
                  <a:gd name="T7" fmla="*/ 0 h 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9"/>
                  <a:gd name="T14" fmla="*/ 60 w 60"/>
                  <a:gd name="T15" fmla="*/ 9 h 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9">
                    <a:moveTo>
                      <a:pt x="60" y="0"/>
                    </a:moveTo>
                    <a:lnTo>
                      <a:pt x="0" y="5"/>
                    </a:lnTo>
                    <a:lnTo>
                      <a:pt x="0" y="9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8" name="Line 135"/>
              <p:cNvSpPr>
                <a:spLocks noChangeAspect="1" noChangeShapeType="1"/>
              </p:cNvSpPr>
              <p:nvPr/>
            </p:nvSpPr>
            <p:spPr bwMode="auto">
              <a:xfrm>
                <a:off x="7136" y="26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89" name="Freeform 136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0" name="Freeform 137"/>
              <p:cNvSpPr>
                <a:spLocks noChangeAspect="1"/>
              </p:cNvSpPr>
              <p:nvPr/>
            </p:nvSpPr>
            <p:spPr bwMode="auto">
              <a:xfrm>
                <a:off x="7136" y="2676"/>
                <a:ext cx="44" cy="60"/>
              </a:xfrm>
              <a:custGeom>
                <a:avLst/>
                <a:gdLst>
                  <a:gd name="T0" fmla="*/ 120 w 151"/>
                  <a:gd name="T1" fmla="*/ 0 h 212"/>
                  <a:gd name="T2" fmla="*/ 60 w 151"/>
                  <a:gd name="T3" fmla="*/ 10 h 212"/>
                  <a:gd name="T4" fmla="*/ 0 w 151"/>
                  <a:gd name="T5" fmla="*/ 19 h 212"/>
                  <a:gd name="T6" fmla="*/ 30 w 151"/>
                  <a:gd name="T7" fmla="*/ 212 h 212"/>
                  <a:gd name="T8" fmla="*/ 91 w 151"/>
                  <a:gd name="T9" fmla="*/ 203 h 212"/>
                  <a:gd name="T10" fmla="*/ 151 w 151"/>
                  <a:gd name="T11" fmla="*/ 194 h 212"/>
                  <a:gd name="T12" fmla="*/ 120 w 151"/>
                  <a:gd name="T13" fmla="*/ 0 h 2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212"/>
                  <a:gd name="T23" fmla="*/ 151 w 151"/>
                  <a:gd name="T24" fmla="*/ 212 h 2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212">
                    <a:moveTo>
                      <a:pt x="120" y="0"/>
                    </a:moveTo>
                    <a:lnTo>
                      <a:pt x="60" y="10"/>
                    </a:lnTo>
                    <a:lnTo>
                      <a:pt x="0" y="19"/>
                    </a:lnTo>
                    <a:lnTo>
                      <a:pt x="30" y="212"/>
                    </a:lnTo>
                    <a:lnTo>
                      <a:pt x="91" y="203"/>
                    </a:lnTo>
                    <a:lnTo>
                      <a:pt x="151" y="194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1" name="Freeform 138"/>
              <p:cNvSpPr>
                <a:spLocks noChangeAspect="1"/>
              </p:cNvSpPr>
              <p:nvPr/>
            </p:nvSpPr>
            <p:spPr bwMode="auto">
              <a:xfrm>
                <a:off x="7146" y="2734"/>
                <a:ext cx="16" cy="4"/>
              </a:xfrm>
              <a:custGeom>
                <a:avLst/>
                <a:gdLst>
                  <a:gd name="T0" fmla="*/ 61 w 61"/>
                  <a:gd name="T1" fmla="*/ 0 h 14"/>
                  <a:gd name="T2" fmla="*/ 0 w 61"/>
                  <a:gd name="T3" fmla="*/ 9 h 14"/>
                  <a:gd name="T4" fmla="*/ 2 w 61"/>
                  <a:gd name="T5" fmla="*/ 14 h 14"/>
                  <a:gd name="T6" fmla="*/ 61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61" y="0"/>
                    </a:moveTo>
                    <a:lnTo>
                      <a:pt x="0" y="9"/>
                    </a:lnTo>
                    <a:lnTo>
                      <a:pt x="2" y="14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2" name="Line 139"/>
              <p:cNvSpPr>
                <a:spLocks noChangeAspect="1" noChangeShapeType="1"/>
              </p:cNvSpPr>
              <p:nvPr/>
            </p:nvSpPr>
            <p:spPr bwMode="auto">
              <a:xfrm>
                <a:off x="7146" y="273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3" name="Freeform 140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4" name="Freeform 141"/>
              <p:cNvSpPr>
                <a:spLocks noChangeAspect="1"/>
              </p:cNvSpPr>
              <p:nvPr/>
            </p:nvSpPr>
            <p:spPr bwMode="auto">
              <a:xfrm>
                <a:off x="7146" y="2730"/>
                <a:ext cx="46" cy="62"/>
              </a:xfrm>
              <a:custGeom>
                <a:avLst/>
                <a:gdLst>
                  <a:gd name="T0" fmla="*/ 118 w 160"/>
                  <a:gd name="T1" fmla="*/ 0 h 218"/>
                  <a:gd name="T2" fmla="*/ 59 w 160"/>
                  <a:gd name="T3" fmla="*/ 14 h 218"/>
                  <a:gd name="T4" fmla="*/ 0 w 160"/>
                  <a:gd name="T5" fmla="*/ 28 h 218"/>
                  <a:gd name="T6" fmla="*/ 42 w 160"/>
                  <a:gd name="T7" fmla="*/ 218 h 218"/>
                  <a:gd name="T8" fmla="*/ 101 w 160"/>
                  <a:gd name="T9" fmla="*/ 204 h 218"/>
                  <a:gd name="T10" fmla="*/ 160 w 160"/>
                  <a:gd name="T11" fmla="*/ 191 h 218"/>
                  <a:gd name="T12" fmla="*/ 118 w 16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218"/>
                  <a:gd name="T23" fmla="*/ 160 w 16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218">
                    <a:moveTo>
                      <a:pt x="118" y="0"/>
                    </a:moveTo>
                    <a:lnTo>
                      <a:pt x="59" y="14"/>
                    </a:lnTo>
                    <a:lnTo>
                      <a:pt x="0" y="28"/>
                    </a:lnTo>
                    <a:lnTo>
                      <a:pt x="42" y="218"/>
                    </a:lnTo>
                    <a:lnTo>
                      <a:pt x="101" y="204"/>
                    </a:lnTo>
                    <a:lnTo>
                      <a:pt x="160" y="191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5" name="Freeform 142"/>
              <p:cNvSpPr>
                <a:spLocks noChangeAspect="1"/>
              </p:cNvSpPr>
              <p:nvPr/>
            </p:nvSpPr>
            <p:spPr bwMode="auto">
              <a:xfrm>
                <a:off x="7158" y="2788"/>
                <a:ext cx="16" cy="4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6" name="Line 143"/>
              <p:cNvSpPr>
                <a:spLocks noChangeAspect="1" noChangeShapeType="1"/>
              </p:cNvSpPr>
              <p:nvPr/>
            </p:nvSpPr>
            <p:spPr bwMode="auto">
              <a:xfrm>
                <a:off x="7158" y="279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7" name="Freeform 144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8" name="Freeform 145"/>
              <p:cNvSpPr>
                <a:spLocks noChangeAspect="1"/>
              </p:cNvSpPr>
              <p:nvPr/>
            </p:nvSpPr>
            <p:spPr bwMode="auto">
              <a:xfrm>
                <a:off x="7158" y="2782"/>
                <a:ext cx="48" cy="62"/>
              </a:xfrm>
              <a:custGeom>
                <a:avLst/>
                <a:gdLst>
                  <a:gd name="T0" fmla="*/ 116 w 170"/>
                  <a:gd name="T1" fmla="*/ 0 h 218"/>
                  <a:gd name="T2" fmla="*/ 58 w 170"/>
                  <a:gd name="T3" fmla="*/ 17 h 218"/>
                  <a:gd name="T4" fmla="*/ 0 w 170"/>
                  <a:gd name="T5" fmla="*/ 34 h 218"/>
                  <a:gd name="T6" fmla="*/ 54 w 170"/>
                  <a:gd name="T7" fmla="*/ 218 h 218"/>
                  <a:gd name="T8" fmla="*/ 112 w 170"/>
                  <a:gd name="T9" fmla="*/ 201 h 218"/>
                  <a:gd name="T10" fmla="*/ 170 w 170"/>
                  <a:gd name="T11" fmla="*/ 183 h 218"/>
                  <a:gd name="T12" fmla="*/ 116 w 17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18"/>
                  <a:gd name="T23" fmla="*/ 170 w 17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18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54" y="218"/>
                    </a:lnTo>
                    <a:lnTo>
                      <a:pt x="112" y="201"/>
                    </a:lnTo>
                    <a:lnTo>
                      <a:pt x="170" y="183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599" name="Freeform 146"/>
              <p:cNvSpPr>
                <a:spLocks noChangeAspect="1"/>
              </p:cNvSpPr>
              <p:nvPr/>
            </p:nvSpPr>
            <p:spPr bwMode="auto">
              <a:xfrm>
                <a:off x="7174" y="2840"/>
                <a:ext cx="16" cy="6"/>
              </a:xfrm>
              <a:custGeom>
                <a:avLst/>
                <a:gdLst>
                  <a:gd name="T0" fmla="*/ 58 w 58"/>
                  <a:gd name="T1" fmla="*/ 0 h 21"/>
                  <a:gd name="T2" fmla="*/ 0 w 58"/>
                  <a:gd name="T3" fmla="*/ 17 h 21"/>
                  <a:gd name="T4" fmla="*/ 2 w 58"/>
                  <a:gd name="T5" fmla="*/ 21 h 21"/>
                  <a:gd name="T6" fmla="*/ 58 w 58"/>
                  <a:gd name="T7" fmla="*/ 0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0"/>
                    </a:moveTo>
                    <a:lnTo>
                      <a:pt x="0" y="17"/>
                    </a:lnTo>
                    <a:lnTo>
                      <a:pt x="2" y="21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0" name="Line 147"/>
              <p:cNvSpPr>
                <a:spLocks noChangeAspect="1" noChangeShapeType="1"/>
              </p:cNvSpPr>
              <p:nvPr/>
            </p:nvSpPr>
            <p:spPr bwMode="auto">
              <a:xfrm>
                <a:off x="7174" y="28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1" name="Freeform 148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2" name="Freeform 149"/>
              <p:cNvSpPr>
                <a:spLocks noChangeAspect="1"/>
              </p:cNvSpPr>
              <p:nvPr/>
            </p:nvSpPr>
            <p:spPr bwMode="auto">
              <a:xfrm>
                <a:off x="7174" y="2834"/>
                <a:ext cx="52" cy="62"/>
              </a:xfrm>
              <a:custGeom>
                <a:avLst/>
                <a:gdLst>
                  <a:gd name="T0" fmla="*/ 113 w 180"/>
                  <a:gd name="T1" fmla="*/ 0 h 218"/>
                  <a:gd name="T2" fmla="*/ 56 w 180"/>
                  <a:gd name="T3" fmla="*/ 22 h 218"/>
                  <a:gd name="T4" fmla="*/ 0 w 180"/>
                  <a:gd name="T5" fmla="*/ 43 h 218"/>
                  <a:gd name="T6" fmla="*/ 67 w 180"/>
                  <a:gd name="T7" fmla="*/ 218 h 218"/>
                  <a:gd name="T8" fmla="*/ 123 w 180"/>
                  <a:gd name="T9" fmla="*/ 197 h 218"/>
                  <a:gd name="T10" fmla="*/ 180 w 180"/>
                  <a:gd name="T11" fmla="*/ 175 h 218"/>
                  <a:gd name="T12" fmla="*/ 113 w 180"/>
                  <a:gd name="T13" fmla="*/ 0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0"/>
                  <a:gd name="T22" fmla="*/ 0 h 218"/>
                  <a:gd name="T23" fmla="*/ 180 w 180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0" h="218">
                    <a:moveTo>
                      <a:pt x="113" y="0"/>
                    </a:moveTo>
                    <a:lnTo>
                      <a:pt x="56" y="22"/>
                    </a:lnTo>
                    <a:lnTo>
                      <a:pt x="0" y="43"/>
                    </a:lnTo>
                    <a:lnTo>
                      <a:pt x="67" y="218"/>
                    </a:lnTo>
                    <a:lnTo>
                      <a:pt x="123" y="197"/>
                    </a:lnTo>
                    <a:lnTo>
                      <a:pt x="180" y="175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3" name="Freeform 150"/>
              <p:cNvSpPr>
                <a:spLocks noChangeAspect="1"/>
              </p:cNvSpPr>
              <p:nvPr/>
            </p:nvSpPr>
            <p:spPr bwMode="auto">
              <a:xfrm>
                <a:off x="7194" y="2890"/>
                <a:ext cx="16" cy="8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1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1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4" name="Line 151"/>
              <p:cNvSpPr>
                <a:spLocks noChangeAspect="1" noChangeShapeType="1"/>
              </p:cNvSpPr>
              <p:nvPr/>
            </p:nvSpPr>
            <p:spPr bwMode="auto">
              <a:xfrm>
                <a:off x="7194" y="289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5" name="Freeform 152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6" name="Freeform 153"/>
              <p:cNvSpPr>
                <a:spLocks noChangeAspect="1"/>
              </p:cNvSpPr>
              <p:nvPr/>
            </p:nvSpPr>
            <p:spPr bwMode="auto">
              <a:xfrm>
                <a:off x="7194" y="2882"/>
                <a:ext cx="54" cy="62"/>
              </a:xfrm>
              <a:custGeom>
                <a:avLst/>
                <a:gdLst>
                  <a:gd name="T0" fmla="*/ 111 w 188"/>
                  <a:gd name="T1" fmla="*/ 0 h 217"/>
                  <a:gd name="T2" fmla="*/ 55 w 188"/>
                  <a:gd name="T3" fmla="*/ 25 h 217"/>
                  <a:gd name="T4" fmla="*/ 0 w 188"/>
                  <a:gd name="T5" fmla="*/ 50 h 217"/>
                  <a:gd name="T6" fmla="*/ 77 w 188"/>
                  <a:gd name="T7" fmla="*/ 217 h 217"/>
                  <a:gd name="T8" fmla="*/ 133 w 188"/>
                  <a:gd name="T9" fmla="*/ 192 h 217"/>
                  <a:gd name="T10" fmla="*/ 188 w 188"/>
                  <a:gd name="T11" fmla="*/ 167 h 217"/>
                  <a:gd name="T12" fmla="*/ 111 w 188"/>
                  <a:gd name="T13" fmla="*/ 0 h 2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8"/>
                  <a:gd name="T22" fmla="*/ 0 h 217"/>
                  <a:gd name="T23" fmla="*/ 188 w 188"/>
                  <a:gd name="T24" fmla="*/ 217 h 2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8" h="217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77" y="217"/>
                    </a:lnTo>
                    <a:lnTo>
                      <a:pt x="133" y="192"/>
                    </a:lnTo>
                    <a:lnTo>
                      <a:pt x="188" y="167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7" name="Freeform 154"/>
              <p:cNvSpPr>
                <a:spLocks noChangeAspect="1"/>
              </p:cNvSpPr>
              <p:nvPr/>
            </p:nvSpPr>
            <p:spPr bwMode="auto">
              <a:xfrm>
                <a:off x="7216" y="2938"/>
                <a:ext cx="16" cy="8"/>
              </a:xfrm>
              <a:custGeom>
                <a:avLst/>
                <a:gdLst>
                  <a:gd name="T0" fmla="*/ 56 w 56"/>
                  <a:gd name="T1" fmla="*/ 0 h 30"/>
                  <a:gd name="T2" fmla="*/ 0 w 56"/>
                  <a:gd name="T3" fmla="*/ 25 h 30"/>
                  <a:gd name="T4" fmla="*/ 3 w 56"/>
                  <a:gd name="T5" fmla="*/ 30 h 30"/>
                  <a:gd name="T6" fmla="*/ 56 w 56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30"/>
                  <a:gd name="T14" fmla="*/ 56 w 56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30">
                    <a:moveTo>
                      <a:pt x="56" y="0"/>
                    </a:moveTo>
                    <a:lnTo>
                      <a:pt x="0" y="25"/>
                    </a:lnTo>
                    <a:lnTo>
                      <a:pt x="3" y="3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8" name="Line 155"/>
              <p:cNvSpPr>
                <a:spLocks noChangeAspect="1" noChangeShapeType="1"/>
              </p:cNvSpPr>
              <p:nvPr/>
            </p:nvSpPr>
            <p:spPr bwMode="auto">
              <a:xfrm>
                <a:off x="7216" y="294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09" name="Freeform 156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0" name="Freeform 157"/>
              <p:cNvSpPr>
                <a:spLocks noChangeAspect="1"/>
              </p:cNvSpPr>
              <p:nvPr/>
            </p:nvSpPr>
            <p:spPr bwMode="auto">
              <a:xfrm>
                <a:off x="7216" y="2930"/>
                <a:ext cx="56" cy="60"/>
              </a:xfrm>
              <a:custGeom>
                <a:avLst/>
                <a:gdLst>
                  <a:gd name="T0" fmla="*/ 105 w 194"/>
                  <a:gd name="T1" fmla="*/ 0 h 215"/>
                  <a:gd name="T2" fmla="*/ 53 w 194"/>
                  <a:gd name="T3" fmla="*/ 29 h 215"/>
                  <a:gd name="T4" fmla="*/ 0 w 194"/>
                  <a:gd name="T5" fmla="*/ 59 h 215"/>
                  <a:gd name="T6" fmla="*/ 89 w 194"/>
                  <a:gd name="T7" fmla="*/ 215 h 215"/>
                  <a:gd name="T8" fmla="*/ 141 w 194"/>
                  <a:gd name="T9" fmla="*/ 185 h 215"/>
                  <a:gd name="T10" fmla="*/ 194 w 194"/>
                  <a:gd name="T11" fmla="*/ 156 h 215"/>
                  <a:gd name="T12" fmla="*/ 105 w 194"/>
                  <a:gd name="T13" fmla="*/ 0 h 2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4"/>
                  <a:gd name="T22" fmla="*/ 0 h 215"/>
                  <a:gd name="T23" fmla="*/ 194 w 194"/>
                  <a:gd name="T24" fmla="*/ 215 h 2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4" h="215">
                    <a:moveTo>
                      <a:pt x="105" y="0"/>
                    </a:moveTo>
                    <a:lnTo>
                      <a:pt x="53" y="29"/>
                    </a:lnTo>
                    <a:lnTo>
                      <a:pt x="0" y="59"/>
                    </a:lnTo>
                    <a:lnTo>
                      <a:pt x="89" y="215"/>
                    </a:lnTo>
                    <a:lnTo>
                      <a:pt x="141" y="185"/>
                    </a:lnTo>
                    <a:lnTo>
                      <a:pt x="194" y="156"/>
                    </a:lnTo>
                    <a:lnTo>
                      <a:pt x="10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1" name="Freeform 158"/>
              <p:cNvSpPr>
                <a:spLocks noChangeAspect="1"/>
              </p:cNvSpPr>
              <p:nvPr/>
            </p:nvSpPr>
            <p:spPr bwMode="auto">
              <a:xfrm>
                <a:off x="7242" y="2982"/>
                <a:ext cx="14" cy="10"/>
              </a:xfrm>
              <a:custGeom>
                <a:avLst/>
                <a:gdLst>
                  <a:gd name="T0" fmla="*/ 52 w 52"/>
                  <a:gd name="T1" fmla="*/ 0 h 34"/>
                  <a:gd name="T2" fmla="*/ 0 w 52"/>
                  <a:gd name="T3" fmla="*/ 30 h 34"/>
                  <a:gd name="T4" fmla="*/ 1 w 52"/>
                  <a:gd name="T5" fmla="*/ 34 h 34"/>
                  <a:gd name="T6" fmla="*/ 52 w 52"/>
                  <a:gd name="T7" fmla="*/ 0 h 3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4"/>
                  <a:gd name="T14" fmla="*/ 52 w 52"/>
                  <a:gd name="T15" fmla="*/ 34 h 3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4">
                    <a:moveTo>
                      <a:pt x="52" y="0"/>
                    </a:moveTo>
                    <a:lnTo>
                      <a:pt x="0" y="30"/>
                    </a:lnTo>
                    <a:lnTo>
                      <a:pt x="1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2" name="Line 159"/>
              <p:cNvSpPr>
                <a:spLocks noChangeAspect="1" noChangeShapeType="1"/>
              </p:cNvSpPr>
              <p:nvPr/>
            </p:nvSpPr>
            <p:spPr bwMode="auto">
              <a:xfrm>
                <a:off x="7242" y="29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3" name="Freeform 160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4" name="Freeform 161"/>
              <p:cNvSpPr>
                <a:spLocks noChangeAspect="1"/>
              </p:cNvSpPr>
              <p:nvPr/>
            </p:nvSpPr>
            <p:spPr bwMode="auto">
              <a:xfrm>
                <a:off x="7242" y="2972"/>
                <a:ext cx="44" cy="42"/>
              </a:xfrm>
              <a:custGeom>
                <a:avLst/>
                <a:gdLst>
                  <a:gd name="T0" fmla="*/ 102 w 151"/>
                  <a:gd name="T1" fmla="*/ 0 h 142"/>
                  <a:gd name="T2" fmla="*/ 51 w 151"/>
                  <a:gd name="T3" fmla="*/ 34 h 142"/>
                  <a:gd name="T4" fmla="*/ 0 w 151"/>
                  <a:gd name="T5" fmla="*/ 68 h 142"/>
                  <a:gd name="T6" fmla="*/ 49 w 151"/>
                  <a:gd name="T7" fmla="*/ 142 h 142"/>
                  <a:gd name="T8" fmla="*/ 100 w 151"/>
                  <a:gd name="T9" fmla="*/ 108 h 142"/>
                  <a:gd name="T10" fmla="*/ 151 w 151"/>
                  <a:gd name="T11" fmla="*/ 74 h 142"/>
                  <a:gd name="T12" fmla="*/ 102 w 151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1"/>
                  <a:gd name="T22" fmla="*/ 0 h 142"/>
                  <a:gd name="T23" fmla="*/ 151 w 15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1" h="142">
                    <a:moveTo>
                      <a:pt x="102" y="0"/>
                    </a:moveTo>
                    <a:lnTo>
                      <a:pt x="51" y="34"/>
                    </a:lnTo>
                    <a:lnTo>
                      <a:pt x="0" y="68"/>
                    </a:lnTo>
                    <a:lnTo>
                      <a:pt x="49" y="142"/>
                    </a:lnTo>
                    <a:lnTo>
                      <a:pt x="100" y="108"/>
                    </a:lnTo>
                    <a:lnTo>
                      <a:pt x="151" y="74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5" name="Freeform 162"/>
              <p:cNvSpPr>
                <a:spLocks noChangeAspect="1"/>
              </p:cNvSpPr>
              <p:nvPr/>
            </p:nvSpPr>
            <p:spPr bwMode="auto">
              <a:xfrm>
                <a:off x="7256" y="3004"/>
                <a:ext cx="14" cy="10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4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4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6" name="Line 163"/>
              <p:cNvSpPr>
                <a:spLocks noChangeAspect="1" noChangeShapeType="1"/>
              </p:cNvSpPr>
              <p:nvPr/>
            </p:nvSpPr>
            <p:spPr bwMode="auto">
              <a:xfrm>
                <a:off x="7256" y="301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7" name="Freeform 164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8" name="Freeform 165"/>
              <p:cNvSpPr>
                <a:spLocks noChangeAspect="1"/>
              </p:cNvSpPr>
              <p:nvPr/>
            </p:nvSpPr>
            <p:spPr bwMode="auto">
              <a:xfrm>
                <a:off x="7256" y="2994"/>
                <a:ext cx="44" cy="40"/>
              </a:xfrm>
              <a:custGeom>
                <a:avLst/>
                <a:gdLst>
                  <a:gd name="T0" fmla="*/ 98 w 150"/>
                  <a:gd name="T1" fmla="*/ 0 h 143"/>
                  <a:gd name="T2" fmla="*/ 49 w 150"/>
                  <a:gd name="T3" fmla="*/ 36 h 143"/>
                  <a:gd name="T4" fmla="*/ 0 w 150"/>
                  <a:gd name="T5" fmla="*/ 73 h 143"/>
                  <a:gd name="T6" fmla="*/ 53 w 150"/>
                  <a:gd name="T7" fmla="*/ 143 h 143"/>
                  <a:gd name="T8" fmla="*/ 101 w 150"/>
                  <a:gd name="T9" fmla="*/ 107 h 143"/>
                  <a:gd name="T10" fmla="*/ 150 w 150"/>
                  <a:gd name="T11" fmla="*/ 70 h 143"/>
                  <a:gd name="T12" fmla="*/ 98 w 150"/>
                  <a:gd name="T13" fmla="*/ 0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43"/>
                  <a:gd name="T23" fmla="*/ 150 w 150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43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53" y="143"/>
                    </a:lnTo>
                    <a:lnTo>
                      <a:pt x="101" y="107"/>
                    </a:lnTo>
                    <a:lnTo>
                      <a:pt x="150" y="70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19" name="Freeform 166"/>
              <p:cNvSpPr>
                <a:spLocks noChangeAspect="1"/>
              </p:cNvSpPr>
              <p:nvPr/>
            </p:nvSpPr>
            <p:spPr bwMode="auto">
              <a:xfrm>
                <a:off x="7272" y="3024"/>
                <a:ext cx="14" cy="10"/>
              </a:xfrm>
              <a:custGeom>
                <a:avLst/>
                <a:gdLst>
                  <a:gd name="T0" fmla="*/ 48 w 48"/>
                  <a:gd name="T1" fmla="*/ 0 h 37"/>
                  <a:gd name="T2" fmla="*/ 0 w 48"/>
                  <a:gd name="T3" fmla="*/ 36 h 37"/>
                  <a:gd name="T4" fmla="*/ 1 w 48"/>
                  <a:gd name="T5" fmla="*/ 37 h 37"/>
                  <a:gd name="T6" fmla="*/ 48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48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0" name="Line 167"/>
              <p:cNvSpPr>
                <a:spLocks noChangeAspect="1" noChangeShapeType="1"/>
              </p:cNvSpPr>
              <p:nvPr/>
            </p:nvSpPr>
            <p:spPr bwMode="auto">
              <a:xfrm>
                <a:off x="7272" y="303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1" name="Freeform 168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2" name="Freeform 169"/>
              <p:cNvSpPr>
                <a:spLocks noChangeAspect="1"/>
              </p:cNvSpPr>
              <p:nvPr/>
            </p:nvSpPr>
            <p:spPr bwMode="auto">
              <a:xfrm>
                <a:off x="7272" y="3012"/>
                <a:ext cx="42" cy="42"/>
              </a:xfrm>
              <a:custGeom>
                <a:avLst/>
                <a:gdLst>
                  <a:gd name="T0" fmla="*/ 95 w 149"/>
                  <a:gd name="T1" fmla="*/ 0 h 142"/>
                  <a:gd name="T2" fmla="*/ 47 w 149"/>
                  <a:gd name="T3" fmla="*/ 38 h 142"/>
                  <a:gd name="T4" fmla="*/ 0 w 149"/>
                  <a:gd name="T5" fmla="*/ 75 h 142"/>
                  <a:gd name="T6" fmla="*/ 53 w 149"/>
                  <a:gd name="T7" fmla="*/ 142 h 142"/>
                  <a:gd name="T8" fmla="*/ 101 w 149"/>
                  <a:gd name="T9" fmla="*/ 105 h 142"/>
                  <a:gd name="T10" fmla="*/ 149 w 149"/>
                  <a:gd name="T11" fmla="*/ 67 h 142"/>
                  <a:gd name="T12" fmla="*/ 95 w 149"/>
                  <a:gd name="T13" fmla="*/ 0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2"/>
                  <a:gd name="T23" fmla="*/ 149 w 149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2">
                    <a:moveTo>
                      <a:pt x="95" y="0"/>
                    </a:moveTo>
                    <a:lnTo>
                      <a:pt x="47" y="38"/>
                    </a:lnTo>
                    <a:lnTo>
                      <a:pt x="0" y="75"/>
                    </a:lnTo>
                    <a:lnTo>
                      <a:pt x="53" y="142"/>
                    </a:lnTo>
                    <a:lnTo>
                      <a:pt x="101" y="105"/>
                    </a:lnTo>
                    <a:lnTo>
                      <a:pt x="149" y="67"/>
                    </a:lnTo>
                    <a:lnTo>
                      <a:pt x="9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3" name="Freeform 170"/>
              <p:cNvSpPr>
                <a:spLocks noChangeAspect="1"/>
              </p:cNvSpPr>
              <p:nvPr/>
            </p:nvSpPr>
            <p:spPr bwMode="auto">
              <a:xfrm>
                <a:off x="7288" y="3042"/>
                <a:ext cx="12" cy="12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7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7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4" name="Line 171"/>
              <p:cNvSpPr>
                <a:spLocks noChangeAspect="1" noChangeShapeType="1"/>
              </p:cNvSpPr>
              <p:nvPr/>
            </p:nvSpPr>
            <p:spPr bwMode="auto">
              <a:xfrm>
                <a:off x="7288" y="305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5" name="Freeform 172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6" name="Freeform 173"/>
              <p:cNvSpPr>
                <a:spLocks noChangeAspect="1"/>
              </p:cNvSpPr>
              <p:nvPr/>
            </p:nvSpPr>
            <p:spPr bwMode="auto">
              <a:xfrm>
                <a:off x="7288" y="3032"/>
                <a:ext cx="42" cy="40"/>
              </a:xfrm>
              <a:custGeom>
                <a:avLst/>
                <a:gdLst>
                  <a:gd name="T0" fmla="*/ 91 w 148"/>
                  <a:gd name="T1" fmla="*/ 0 h 146"/>
                  <a:gd name="T2" fmla="*/ 46 w 148"/>
                  <a:gd name="T3" fmla="*/ 41 h 146"/>
                  <a:gd name="T4" fmla="*/ 0 w 148"/>
                  <a:gd name="T5" fmla="*/ 82 h 146"/>
                  <a:gd name="T6" fmla="*/ 57 w 148"/>
                  <a:gd name="T7" fmla="*/ 146 h 146"/>
                  <a:gd name="T8" fmla="*/ 103 w 148"/>
                  <a:gd name="T9" fmla="*/ 105 h 146"/>
                  <a:gd name="T10" fmla="*/ 148 w 148"/>
                  <a:gd name="T11" fmla="*/ 64 h 146"/>
                  <a:gd name="T12" fmla="*/ 91 w 148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6"/>
                  <a:gd name="T23" fmla="*/ 148 w 148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6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57" y="146"/>
                    </a:lnTo>
                    <a:lnTo>
                      <a:pt x="103" y="105"/>
                    </a:lnTo>
                    <a:lnTo>
                      <a:pt x="148" y="64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7" name="Freeform 174"/>
              <p:cNvSpPr>
                <a:spLocks noChangeAspect="1"/>
              </p:cNvSpPr>
              <p:nvPr/>
            </p:nvSpPr>
            <p:spPr bwMode="auto">
              <a:xfrm>
                <a:off x="7304" y="3062"/>
                <a:ext cx="14" cy="12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3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3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8" name="Line 175"/>
              <p:cNvSpPr>
                <a:spLocks noChangeAspect="1" noChangeShapeType="1"/>
              </p:cNvSpPr>
              <p:nvPr/>
            </p:nvSpPr>
            <p:spPr bwMode="auto">
              <a:xfrm>
                <a:off x="7304" y="30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29" name="Freeform 176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0" name="Freeform 177"/>
              <p:cNvSpPr>
                <a:spLocks noChangeAspect="1"/>
              </p:cNvSpPr>
              <p:nvPr/>
            </p:nvSpPr>
            <p:spPr bwMode="auto">
              <a:xfrm>
                <a:off x="7304" y="3048"/>
                <a:ext cx="42" cy="42"/>
              </a:xfrm>
              <a:custGeom>
                <a:avLst/>
                <a:gdLst>
                  <a:gd name="T0" fmla="*/ 86 w 146"/>
                  <a:gd name="T1" fmla="*/ 0 h 147"/>
                  <a:gd name="T2" fmla="*/ 43 w 146"/>
                  <a:gd name="T3" fmla="*/ 44 h 147"/>
                  <a:gd name="T4" fmla="*/ 0 w 146"/>
                  <a:gd name="T5" fmla="*/ 87 h 147"/>
                  <a:gd name="T6" fmla="*/ 60 w 146"/>
                  <a:gd name="T7" fmla="*/ 147 h 147"/>
                  <a:gd name="T8" fmla="*/ 103 w 146"/>
                  <a:gd name="T9" fmla="*/ 104 h 147"/>
                  <a:gd name="T10" fmla="*/ 146 w 146"/>
                  <a:gd name="T11" fmla="*/ 61 h 147"/>
                  <a:gd name="T12" fmla="*/ 86 w 146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47"/>
                  <a:gd name="T23" fmla="*/ 146 w 146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47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60" y="147"/>
                    </a:lnTo>
                    <a:lnTo>
                      <a:pt x="103" y="104"/>
                    </a:lnTo>
                    <a:lnTo>
                      <a:pt x="146" y="61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1" name="Freeform 178"/>
              <p:cNvSpPr>
                <a:spLocks noChangeAspect="1"/>
              </p:cNvSpPr>
              <p:nvPr/>
            </p:nvSpPr>
            <p:spPr bwMode="auto">
              <a:xfrm>
                <a:off x="7322" y="3078"/>
                <a:ext cx="12" cy="14"/>
              </a:xfrm>
              <a:custGeom>
                <a:avLst/>
                <a:gdLst>
                  <a:gd name="T0" fmla="*/ 43 w 43"/>
                  <a:gd name="T1" fmla="*/ 0 h 46"/>
                  <a:gd name="T2" fmla="*/ 0 w 43"/>
                  <a:gd name="T3" fmla="*/ 43 h 46"/>
                  <a:gd name="T4" fmla="*/ 2 w 43"/>
                  <a:gd name="T5" fmla="*/ 46 h 46"/>
                  <a:gd name="T6" fmla="*/ 43 w 43"/>
                  <a:gd name="T7" fmla="*/ 0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0"/>
                    </a:moveTo>
                    <a:lnTo>
                      <a:pt x="0" y="43"/>
                    </a:lnTo>
                    <a:lnTo>
                      <a:pt x="2" y="46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2" name="Line 179"/>
              <p:cNvSpPr>
                <a:spLocks noChangeAspect="1" noChangeShapeType="1"/>
              </p:cNvSpPr>
              <p:nvPr/>
            </p:nvSpPr>
            <p:spPr bwMode="auto">
              <a:xfrm>
                <a:off x="7322" y="30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3" name="Freeform 180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4" name="Freeform 181"/>
              <p:cNvSpPr>
                <a:spLocks noChangeAspect="1"/>
              </p:cNvSpPr>
              <p:nvPr/>
            </p:nvSpPr>
            <p:spPr bwMode="auto">
              <a:xfrm>
                <a:off x="7322" y="3066"/>
                <a:ext cx="42" cy="42"/>
              </a:xfrm>
              <a:custGeom>
                <a:avLst/>
                <a:gdLst>
                  <a:gd name="T0" fmla="*/ 82 w 144"/>
                  <a:gd name="T1" fmla="*/ 0 h 147"/>
                  <a:gd name="T2" fmla="*/ 41 w 144"/>
                  <a:gd name="T3" fmla="*/ 46 h 147"/>
                  <a:gd name="T4" fmla="*/ 0 w 144"/>
                  <a:gd name="T5" fmla="*/ 92 h 147"/>
                  <a:gd name="T6" fmla="*/ 63 w 144"/>
                  <a:gd name="T7" fmla="*/ 147 h 147"/>
                  <a:gd name="T8" fmla="*/ 103 w 144"/>
                  <a:gd name="T9" fmla="*/ 102 h 147"/>
                  <a:gd name="T10" fmla="*/ 144 w 144"/>
                  <a:gd name="T11" fmla="*/ 56 h 147"/>
                  <a:gd name="T12" fmla="*/ 82 w 144"/>
                  <a:gd name="T13" fmla="*/ 0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47"/>
                  <a:gd name="T23" fmla="*/ 144 w 144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47">
                    <a:moveTo>
                      <a:pt x="82" y="0"/>
                    </a:moveTo>
                    <a:lnTo>
                      <a:pt x="41" y="46"/>
                    </a:lnTo>
                    <a:lnTo>
                      <a:pt x="0" y="92"/>
                    </a:lnTo>
                    <a:lnTo>
                      <a:pt x="63" y="147"/>
                    </a:lnTo>
                    <a:lnTo>
                      <a:pt x="103" y="102"/>
                    </a:lnTo>
                    <a:lnTo>
                      <a:pt x="144" y="56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5" name="Freeform 182"/>
              <p:cNvSpPr>
                <a:spLocks noChangeAspect="1"/>
              </p:cNvSpPr>
              <p:nvPr/>
            </p:nvSpPr>
            <p:spPr bwMode="auto">
              <a:xfrm>
                <a:off x="7340" y="3094"/>
                <a:ext cx="12" cy="14"/>
              </a:xfrm>
              <a:custGeom>
                <a:avLst/>
                <a:gdLst>
                  <a:gd name="T0" fmla="*/ 40 w 40"/>
                  <a:gd name="T1" fmla="*/ 0 h 48"/>
                  <a:gd name="T2" fmla="*/ 0 w 40"/>
                  <a:gd name="T3" fmla="*/ 45 h 48"/>
                  <a:gd name="T4" fmla="*/ 2 w 40"/>
                  <a:gd name="T5" fmla="*/ 48 h 48"/>
                  <a:gd name="T6" fmla="*/ 40 w 40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0"/>
                  <a:gd name="T13" fmla="*/ 0 h 48"/>
                  <a:gd name="T14" fmla="*/ 40 w 40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0" h="48">
                    <a:moveTo>
                      <a:pt x="40" y="0"/>
                    </a:moveTo>
                    <a:lnTo>
                      <a:pt x="0" y="45"/>
                    </a:lnTo>
                    <a:lnTo>
                      <a:pt x="2" y="48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6" name="Line 183"/>
              <p:cNvSpPr>
                <a:spLocks noChangeAspect="1" noChangeShapeType="1"/>
              </p:cNvSpPr>
              <p:nvPr/>
            </p:nvSpPr>
            <p:spPr bwMode="auto">
              <a:xfrm>
                <a:off x="7340" y="310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7" name="Freeform 184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8" name="Freeform 185"/>
              <p:cNvSpPr>
                <a:spLocks noChangeAspect="1"/>
              </p:cNvSpPr>
              <p:nvPr/>
            </p:nvSpPr>
            <p:spPr bwMode="auto">
              <a:xfrm>
                <a:off x="7342" y="3080"/>
                <a:ext cx="40" cy="42"/>
              </a:xfrm>
              <a:custGeom>
                <a:avLst/>
                <a:gdLst>
                  <a:gd name="T0" fmla="*/ 77 w 142"/>
                  <a:gd name="T1" fmla="*/ 0 h 148"/>
                  <a:gd name="T2" fmla="*/ 38 w 142"/>
                  <a:gd name="T3" fmla="*/ 48 h 148"/>
                  <a:gd name="T4" fmla="*/ 0 w 142"/>
                  <a:gd name="T5" fmla="*/ 96 h 148"/>
                  <a:gd name="T6" fmla="*/ 65 w 142"/>
                  <a:gd name="T7" fmla="*/ 148 h 148"/>
                  <a:gd name="T8" fmla="*/ 103 w 142"/>
                  <a:gd name="T9" fmla="*/ 100 h 148"/>
                  <a:gd name="T10" fmla="*/ 142 w 142"/>
                  <a:gd name="T11" fmla="*/ 52 h 148"/>
                  <a:gd name="T12" fmla="*/ 77 w 142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48"/>
                  <a:gd name="T23" fmla="*/ 142 w 142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48">
                    <a:moveTo>
                      <a:pt x="77" y="0"/>
                    </a:moveTo>
                    <a:lnTo>
                      <a:pt x="38" y="48"/>
                    </a:lnTo>
                    <a:lnTo>
                      <a:pt x="0" y="96"/>
                    </a:lnTo>
                    <a:lnTo>
                      <a:pt x="65" y="148"/>
                    </a:lnTo>
                    <a:lnTo>
                      <a:pt x="103" y="100"/>
                    </a:lnTo>
                    <a:lnTo>
                      <a:pt x="142" y="52"/>
                    </a:lnTo>
                    <a:lnTo>
                      <a:pt x="7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39" name="Freeform 186"/>
              <p:cNvSpPr>
                <a:spLocks noChangeAspect="1"/>
              </p:cNvSpPr>
              <p:nvPr/>
            </p:nvSpPr>
            <p:spPr bwMode="auto">
              <a:xfrm>
                <a:off x="7360" y="3110"/>
                <a:ext cx="10" cy="14"/>
              </a:xfrm>
              <a:custGeom>
                <a:avLst/>
                <a:gdLst>
                  <a:gd name="T0" fmla="*/ 38 w 38"/>
                  <a:gd name="T1" fmla="*/ 0 h 50"/>
                  <a:gd name="T2" fmla="*/ 0 w 38"/>
                  <a:gd name="T3" fmla="*/ 48 h 50"/>
                  <a:gd name="T4" fmla="*/ 3 w 38"/>
                  <a:gd name="T5" fmla="*/ 50 h 50"/>
                  <a:gd name="T6" fmla="*/ 38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38" y="0"/>
                    </a:moveTo>
                    <a:lnTo>
                      <a:pt x="0" y="48"/>
                    </a:lnTo>
                    <a:lnTo>
                      <a:pt x="3" y="5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0" name="Line 187"/>
              <p:cNvSpPr>
                <a:spLocks noChangeAspect="1" noChangeShapeType="1"/>
              </p:cNvSpPr>
              <p:nvPr/>
            </p:nvSpPr>
            <p:spPr bwMode="auto">
              <a:xfrm>
                <a:off x="7360" y="312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1" name="Freeform 188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2" name="Freeform 189"/>
              <p:cNvSpPr>
                <a:spLocks noChangeAspect="1"/>
              </p:cNvSpPr>
              <p:nvPr/>
            </p:nvSpPr>
            <p:spPr bwMode="auto">
              <a:xfrm>
                <a:off x="7360" y="3094"/>
                <a:ext cx="40" cy="44"/>
              </a:xfrm>
              <a:custGeom>
                <a:avLst/>
                <a:gdLst>
                  <a:gd name="T0" fmla="*/ 71 w 138"/>
                  <a:gd name="T1" fmla="*/ 0 h 148"/>
                  <a:gd name="T2" fmla="*/ 35 w 138"/>
                  <a:gd name="T3" fmla="*/ 50 h 148"/>
                  <a:gd name="T4" fmla="*/ 0 w 138"/>
                  <a:gd name="T5" fmla="*/ 100 h 148"/>
                  <a:gd name="T6" fmla="*/ 67 w 138"/>
                  <a:gd name="T7" fmla="*/ 148 h 148"/>
                  <a:gd name="T8" fmla="*/ 102 w 138"/>
                  <a:gd name="T9" fmla="*/ 98 h 148"/>
                  <a:gd name="T10" fmla="*/ 138 w 138"/>
                  <a:gd name="T11" fmla="*/ 48 h 148"/>
                  <a:gd name="T12" fmla="*/ 71 w 138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48"/>
                  <a:gd name="T23" fmla="*/ 138 w 138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48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67" y="148"/>
                    </a:lnTo>
                    <a:lnTo>
                      <a:pt x="102" y="98"/>
                    </a:lnTo>
                    <a:lnTo>
                      <a:pt x="138" y="48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3" name="Freeform 190"/>
              <p:cNvSpPr>
                <a:spLocks noChangeAspect="1"/>
              </p:cNvSpPr>
              <p:nvPr/>
            </p:nvSpPr>
            <p:spPr bwMode="auto">
              <a:xfrm>
                <a:off x="7380" y="3122"/>
                <a:ext cx="10" cy="16"/>
              </a:xfrm>
              <a:custGeom>
                <a:avLst/>
                <a:gdLst>
                  <a:gd name="T0" fmla="*/ 35 w 35"/>
                  <a:gd name="T1" fmla="*/ 0 h 52"/>
                  <a:gd name="T2" fmla="*/ 0 w 35"/>
                  <a:gd name="T3" fmla="*/ 50 h 52"/>
                  <a:gd name="T4" fmla="*/ 4 w 35"/>
                  <a:gd name="T5" fmla="*/ 52 h 52"/>
                  <a:gd name="T6" fmla="*/ 35 w 35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0"/>
                    </a:moveTo>
                    <a:lnTo>
                      <a:pt x="0" y="50"/>
                    </a:lnTo>
                    <a:lnTo>
                      <a:pt x="4" y="52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4" name="Line 191"/>
              <p:cNvSpPr>
                <a:spLocks noChangeAspect="1" noChangeShapeType="1"/>
              </p:cNvSpPr>
              <p:nvPr/>
            </p:nvSpPr>
            <p:spPr bwMode="auto">
              <a:xfrm>
                <a:off x="7380" y="3138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5" name="Freeform 192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6" name="Freeform 193"/>
              <p:cNvSpPr>
                <a:spLocks noChangeAspect="1"/>
              </p:cNvSpPr>
              <p:nvPr/>
            </p:nvSpPr>
            <p:spPr bwMode="auto">
              <a:xfrm>
                <a:off x="7380" y="3108"/>
                <a:ext cx="40" cy="42"/>
              </a:xfrm>
              <a:custGeom>
                <a:avLst/>
                <a:gdLst>
                  <a:gd name="T0" fmla="*/ 63 w 134"/>
                  <a:gd name="T1" fmla="*/ 0 h 148"/>
                  <a:gd name="T2" fmla="*/ 31 w 134"/>
                  <a:gd name="T3" fmla="*/ 52 h 148"/>
                  <a:gd name="T4" fmla="*/ 0 w 134"/>
                  <a:gd name="T5" fmla="*/ 104 h 148"/>
                  <a:gd name="T6" fmla="*/ 70 w 134"/>
                  <a:gd name="T7" fmla="*/ 148 h 148"/>
                  <a:gd name="T8" fmla="*/ 102 w 134"/>
                  <a:gd name="T9" fmla="*/ 95 h 148"/>
                  <a:gd name="T10" fmla="*/ 134 w 134"/>
                  <a:gd name="T11" fmla="*/ 43 h 148"/>
                  <a:gd name="T12" fmla="*/ 63 w 134"/>
                  <a:gd name="T13" fmla="*/ 0 h 1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48"/>
                  <a:gd name="T23" fmla="*/ 134 w 134"/>
                  <a:gd name="T24" fmla="*/ 148 h 1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48">
                    <a:moveTo>
                      <a:pt x="63" y="0"/>
                    </a:moveTo>
                    <a:lnTo>
                      <a:pt x="31" y="52"/>
                    </a:lnTo>
                    <a:lnTo>
                      <a:pt x="0" y="104"/>
                    </a:lnTo>
                    <a:lnTo>
                      <a:pt x="70" y="148"/>
                    </a:lnTo>
                    <a:lnTo>
                      <a:pt x="102" y="95"/>
                    </a:lnTo>
                    <a:lnTo>
                      <a:pt x="134" y="43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7" name="Freeform 194"/>
              <p:cNvSpPr>
                <a:spLocks noChangeAspect="1"/>
              </p:cNvSpPr>
              <p:nvPr/>
            </p:nvSpPr>
            <p:spPr bwMode="auto">
              <a:xfrm>
                <a:off x="7400" y="3136"/>
                <a:ext cx="10" cy="14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3 h 55"/>
                  <a:gd name="T4" fmla="*/ 3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3"/>
                    </a:lnTo>
                    <a:lnTo>
                      <a:pt x="3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8" name="Line 195"/>
              <p:cNvSpPr>
                <a:spLocks noChangeAspect="1" noChangeShapeType="1"/>
              </p:cNvSpPr>
              <p:nvPr/>
            </p:nvSpPr>
            <p:spPr bwMode="auto">
              <a:xfrm>
                <a:off x="7400" y="315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49" name="Freeform 196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0" name="Freeform 197"/>
              <p:cNvSpPr>
                <a:spLocks noChangeAspect="1"/>
              </p:cNvSpPr>
              <p:nvPr/>
            </p:nvSpPr>
            <p:spPr bwMode="auto">
              <a:xfrm>
                <a:off x="7402" y="3120"/>
                <a:ext cx="36" cy="42"/>
              </a:xfrm>
              <a:custGeom>
                <a:avLst/>
                <a:gdLst>
                  <a:gd name="T0" fmla="*/ 57 w 130"/>
                  <a:gd name="T1" fmla="*/ 0 h 146"/>
                  <a:gd name="T2" fmla="*/ 29 w 130"/>
                  <a:gd name="T3" fmla="*/ 54 h 146"/>
                  <a:gd name="T4" fmla="*/ 0 w 130"/>
                  <a:gd name="T5" fmla="*/ 109 h 146"/>
                  <a:gd name="T6" fmla="*/ 73 w 130"/>
                  <a:gd name="T7" fmla="*/ 146 h 146"/>
                  <a:gd name="T8" fmla="*/ 102 w 130"/>
                  <a:gd name="T9" fmla="*/ 92 h 146"/>
                  <a:gd name="T10" fmla="*/ 130 w 130"/>
                  <a:gd name="T11" fmla="*/ 37 h 146"/>
                  <a:gd name="T12" fmla="*/ 57 w 130"/>
                  <a:gd name="T13" fmla="*/ 0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6"/>
                  <a:gd name="T23" fmla="*/ 130 w 130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6">
                    <a:moveTo>
                      <a:pt x="57" y="0"/>
                    </a:moveTo>
                    <a:lnTo>
                      <a:pt x="29" y="54"/>
                    </a:lnTo>
                    <a:lnTo>
                      <a:pt x="0" y="109"/>
                    </a:lnTo>
                    <a:lnTo>
                      <a:pt x="73" y="146"/>
                    </a:lnTo>
                    <a:lnTo>
                      <a:pt x="102" y="92"/>
                    </a:lnTo>
                    <a:lnTo>
                      <a:pt x="130" y="37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1" name="Freeform 198"/>
              <p:cNvSpPr>
                <a:spLocks noChangeAspect="1"/>
              </p:cNvSpPr>
              <p:nvPr/>
            </p:nvSpPr>
            <p:spPr bwMode="auto">
              <a:xfrm>
                <a:off x="7422" y="3146"/>
                <a:ext cx="8" cy="16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4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4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2" name="Line 199"/>
              <p:cNvSpPr>
                <a:spLocks noChangeAspect="1" noChangeShapeType="1"/>
              </p:cNvSpPr>
              <p:nvPr/>
            </p:nvSpPr>
            <p:spPr bwMode="auto">
              <a:xfrm>
                <a:off x="7422" y="316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3" name="Freeform 200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4" name="Freeform 201"/>
              <p:cNvSpPr>
                <a:spLocks noChangeAspect="1"/>
              </p:cNvSpPr>
              <p:nvPr/>
            </p:nvSpPr>
            <p:spPr bwMode="auto">
              <a:xfrm>
                <a:off x="7424" y="3130"/>
                <a:ext cx="34" cy="42"/>
              </a:xfrm>
              <a:custGeom>
                <a:avLst/>
                <a:gdLst>
                  <a:gd name="T0" fmla="*/ 50 w 123"/>
                  <a:gd name="T1" fmla="*/ 0 h 145"/>
                  <a:gd name="T2" fmla="*/ 25 w 123"/>
                  <a:gd name="T3" fmla="*/ 56 h 145"/>
                  <a:gd name="T4" fmla="*/ 0 w 123"/>
                  <a:gd name="T5" fmla="*/ 112 h 145"/>
                  <a:gd name="T6" fmla="*/ 73 w 123"/>
                  <a:gd name="T7" fmla="*/ 145 h 145"/>
                  <a:gd name="T8" fmla="*/ 98 w 123"/>
                  <a:gd name="T9" fmla="*/ 89 h 145"/>
                  <a:gd name="T10" fmla="*/ 123 w 123"/>
                  <a:gd name="T11" fmla="*/ 33 h 145"/>
                  <a:gd name="T12" fmla="*/ 50 w 123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3"/>
                  <a:gd name="T22" fmla="*/ 0 h 145"/>
                  <a:gd name="T23" fmla="*/ 123 w 123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3" h="145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73" y="145"/>
                    </a:lnTo>
                    <a:lnTo>
                      <a:pt x="98" y="89"/>
                    </a:lnTo>
                    <a:lnTo>
                      <a:pt x="123" y="33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5" name="Freeform 202"/>
              <p:cNvSpPr>
                <a:spLocks noChangeAspect="1"/>
              </p:cNvSpPr>
              <p:nvPr/>
            </p:nvSpPr>
            <p:spPr bwMode="auto">
              <a:xfrm>
                <a:off x="7444" y="3156"/>
                <a:ext cx="8" cy="16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5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5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6" name="Line 203"/>
              <p:cNvSpPr>
                <a:spLocks noChangeAspect="1" noChangeShapeType="1"/>
              </p:cNvSpPr>
              <p:nvPr/>
            </p:nvSpPr>
            <p:spPr bwMode="auto">
              <a:xfrm>
                <a:off x="7444" y="3172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7" name="Freeform 204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8" name="Freeform 205"/>
              <p:cNvSpPr>
                <a:spLocks noChangeAspect="1"/>
              </p:cNvSpPr>
              <p:nvPr/>
            </p:nvSpPr>
            <p:spPr bwMode="auto">
              <a:xfrm>
                <a:off x="7446" y="3140"/>
                <a:ext cx="34" cy="40"/>
              </a:xfrm>
              <a:custGeom>
                <a:avLst/>
                <a:gdLst>
                  <a:gd name="T0" fmla="*/ 41 w 117"/>
                  <a:gd name="T1" fmla="*/ 0 h 141"/>
                  <a:gd name="T2" fmla="*/ 20 w 117"/>
                  <a:gd name="T3" fmla="*/ 57 h 141"/>
                  <a:gd name="T4" fmla="*/ 0 w 117"/>
                  <a:gd name="T5" fmla="*/ 114 h 141"/>
                  <a:gd name="T6" fmla="*/ 76 w 117"/>
                  <a:gd name="T7" fmla="*/ 141 h 141"/>
                  <a:gd name="T8" fmla="*/ 97 w 117"/>
                  <a:gd name="T9" fmla="*/ 84 h 141"/>
                  <a:gd name="T10" fmla="*/ 117 w 117"/>
                  <a:gd name="T11" fmla="*/ 27 h 141"/>
                  <a:gd name="T12" fmla="*/ 41 w 11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"/>
                  <a:gd name="T22" fmla="*/ 0 h 141"/>
                  <a:gd name="T23" fmla="*/ 117 w 11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" h="141">
                    <a:moveTo>
                      <a:pt x="41" y="0"/>
                    </a:moveTo>
                    <a:lnTo>
                      <a:pt x="20" y="57"/>
                    </a:lnTo>
                    <a:lnTo>
                      <a:pt x="0" y="114"/>
                    </a:lnTo>
                    <a:lnTo>
                      <a:pt x="76" y="141"/>
                    </a:lnTo>
                    <a:lnTo>
                      <a:pt x="97" y="84"/>
                    </a:lnTo>
                    <a:lnTo>
                      <a:pt x="117" y="27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59" name="Freeform 206"/>
              <p:cNvSpPr>
                <a:spLocks noChangeAspect="1"/>
              </p:cNvSpPr>
              <p:nvPr/>
            </p:nvSpPr>
            <p:spPr bwMode="auto">
              <a:xfrm>
                <a:off x="7468" y="3164"/>
                <a:ext cx="6" cy="16"/>
              </a:xfrm>
              <a:custGeom>
                <a:avLst/>
                <a:gdLst>
                  <a:gd name="T0" fmla="*/ 21 w 21"/>
                  <a:gd name="T1" fmla="*/ 0 h 59"/>
                  <a:gd name="T2" fmla="*/ 0 w 21"/>
                  <a:gd name="T3" fmla="*/ 57 h 59"/>
                  <a:gd name="T4" fmla="*/ 5 w 21"/>
                  <a:gd name="T5" fmla="*/ 59 h 59"/>
                  <a:gd name="T6" fmla="*/ 21 w 21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9"/>
                  <a:gd name="T14" fmla="*/ 21 w 21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9">
                    <a:moveTo>
                      <a:pt x="21" y="0"/>
                    </a:moveTo>
                    <a:lnTo>
                      <a:pt x="0" y="57"/>
                    </a:lnTo>
                    <a:lnTo>
                      <a:pt x="5" y="59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0" name="Line 207"/>
              <p:cNvSpPr>
                <a:spLocks noChangeAspect="1" noChangeShapeType="1"/>
              </p:cNvSpPr>
              <p:nvPr/>
            </p:nvSpPr>
            <p:spPr bwMode="auto">
              <a:xfrm>
                <a:off x="7468" y="318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1" name="Freeform 208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2" name="Freeform 209"/>
              <p:cNvSpPr>
                <a:spLocks noChangeAspect="1"/>
              </p:cNvSpPr>
              <p:nvPr/>
            </p:nvSpPr>
            <p:spPr bwMode="auto">
              <a:xfrm>
                <a:off x="7470" y="3146"/>
                <a:ext cx="30" cy="40"/>
              </a:xfrm>
              <a:custGeom>
                <a:avLst/>
                <a:gdLst>
                  <a:gd name="T0" fmla="*/ 31 w 110"/>
                  <a:gd name="T1" fmla="*/ 0 h 140"/>
                  <a:gd name="T2" fmla="*/ 16 w 110"/>
                  <a:gd name="T3" fmla="*/ 59 h 140"/>
                  <a:gd name="T4" fmla="*/ 0 w 110"/>
                  <a:gd name="T5" fmla="*/ 118 h 140"/>
                  <a:gd name="T6" fmla="*/ 78 w 110"/>
                  <a:gd name="T7" fmla="*/ 140 h 140"/>
                  <a:gd name="T8" fmla="*/ 94 w 110"/>
                  <a:gd name="T9" fmla="*/ 81 h 140"/>
                  <a:gd name="T10" fmla="*/ 110 w 110"/>
                  <a:gd name="T11" fmla="*/ 22 h 140"/>
                  <a:gd name="T12" fmla="*/ 31 w 110"/>
                  <a:gd name="T13" fmla="*/ 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0"/>
                  <a:gd name="T22" fmla="*/ 0 h 140"/>
                  <a:gd name="T23" fmla="*/ 110 w 11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0" h="140">
                    <a:moveTo>
                      <a:pt x="31" y="0"/>
                    </a:moveTo>
                    <a:lnTo>
                      <a:pt x="16" y="59"/>
                    </a:lnTo>
                    <a:lnTo>
                      <a:pt x="0" y="118"/>
                    </a:lnTo>
                    <a:lnTo>
                      <a:pt x="78" y="140"/>
                    </a:lnTo>
                    <a:lnTo>
                      <a:pt x="94" y="81"/>
                    </a:lnTo>
                    <a:lnTo>
                      <a:pt x="110" y="22"/>
                    </a:lnTo>
                    <a:lnTo>
                      <a:pt x="3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3" name="Freeform 210"/>
              <p:cNvSpPr>
                <a:spLocks noChangeAspect="1"/>
              </p:cNvSpPr>
              <p:nvPr/>
            </p:nvSpPr>
            <p:spPr bwMode="auto">
              <a:xfrm>
                <a:off x="7492" y="3170"/>
                <a:ext cx="4" cy="16"/>
              </a:xfrm>
              <a:custGeom>
                <a:avLst/>
                <a:gdLst>
                  <a:gd name="T0" fmla="*/ 16 w 16"/>
                  <a:gd name="T1" fmla="*/ 0 h 59"/>
                  <a:gd name="T2" fmla="*/ 0 w 16"/>
                  <a:gd name="T3" fmla="*/ 59 h 59"/>
                  <a:gd name="T4" fmla="*/ 5 w 16"/>
                  <a:gd name="T5" fmla="*/ 59 h 59"/>
                  <a:gd name="T6" fmla="*/ 16 w 16"/>
                  <a:gd name="T7" fmla="*/ 0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0"/>
                    </a:moveTo>
                    <a:lnTo>
                      <a:pt x="0" y="59"/>
                    </a:lnTo>
                    <a:lnTo>
                      <a:pt x="5" y="59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4" name="Line 211"/>
              <p:cNvSpPr>
                <a:spLocks noChangeAspect="1" noChangeShapeType="1"/>
              </p:cNvSpPr>
              <p:nvPr/>
            </p:nvSpPr>
            <p:spPr bwMode="auto">
              <a:xfrm>
                <a:off x="7492" y="318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5" name="Freeform 212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6" name="Freeform 213"/>
              <p:cNvSpPr>
                <a:spLocks noChangeAspect="1"/>
              </p:cNvSpPr>
              <p:nvPr/>
            </p:nvSpPr>
            <p:spPr bwMode="auto">
              <a:xfrm>
                <a:off x="7492" y="3152"/>
                <a:ext cx="30" cy="38"/>
              </a:xfrm>
              <a:custGeom>
                <a:avLst/>
                <a:gdLst>
                  <a:gd name="T0" fmla="*/ 22 w 102"/>
                  <a:gd name="T1" fmla="*/ 0 h 134"/>
                  <a:gd name="T2" fmla="*/ 11 w 102"/>
                  <a:gd name="T3" fmla="*/ 59 h 134"/>
                  <a:gd name="T4" fmla="*/ 0 w 102"/>
                  <a:gd name="T5" fmla="*/ 118 h 134"/>
                  <a:gd name="T6" fmla="*/ 79 w 102"/>
                  <a:gd name="T7" fmla="*/ 134 h 134"/>
                  <a:gd name="T8" fmla="*/ 91 w 102"/>
                  <a:gd name="T9" fmla="*/ 75 h 134"/>
                  <a:gd name="T10" fmla="*/ 102 w 102"/>
                  <a:gd name="T11" fmla="*/ 15 h 134"/>
                  <a:gd name="T12" fmla="*/ 22 w 102"/>
                  <a:gd name="T13" fmla="*/ 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02"/>
                  <a:gd name="T22" fmla="*/ 0 h 134"/>
                  <a:gd name="T23" fmla="*/ 102 w 102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02" h="134">
                    <a:moveTo>
                      <a:pt x="22" y="0"/>
                    </a:moveTo>
                    <a:lnTo>
                      <a:pt x="11" y="59"/>
                    </a:lnTo>
                    <a:lnTo>
                      <a:pt x="0" y="118"/>
                    </a:lnTo>
                    <a:lnTo>
                      <a:pt x="79" y="134"/>
                    </a:lnTo>
                    <a:lnTo>
                      <a:pt x="91" y="75"/>
                    </a:lnTo>
                    <a:lnTo>
                      <a:pt x="102" y="15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7" name="Freeform 214"/>
              <p:cNvSpPr>
                <a:spLocks noChangeAspect="1"/>
              </p:cNvSpPr>
              <p:nvPr/>
            </p:nvSpPr>
            <p:spPr bwMode="auto">
              <a:xfrm>
                <a:off x="7516" y="3174"/>
                <a:ext cx="2" cy="18"/>
              </a:xfrm>
              <a:custGeom>
                <a:avLst/>
                <a:gdLst>
                  <a:gd name="T0" fmla="*/ 12 w 12"/>
                  <a:gd name="T1" fmla="*/ 0 h 60"/>
                  <a:gd name="T2" fmla="*/ 0 w 12"/>
                  <a:gd name="T3" fmla="*/ 59 h 60"/>
                  <a:gd name="T4" fmla="*/ 5 w 12"/>
                  <a:gd name="T5" fmla="*/ 60 h 60"/>
                  <a:gd name="T6" fmla="*/ 12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0"/>
                    </a:moveTo>
                    <a:lnTo>
                      <a:pt x="0" y="59"/>
                    </a:lnTo>
                    <a:lnTo>
                      <a:pt x="5" y="6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8" name="Line 215"/>
              <p:cNvSpPr>
                <a:spLocks noChangeAspect="1" noChangeShapeType="1"/>
              </p:cNvSpPr>
              <p:nvPr/>
            </p:nvSpPr>
            <p:spPr bwMode="auto">
              <a:xfrm>
                <a:off x="7516" y="3190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69" name="Freeform 216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0" name="Freeform 217"/>
              <p:cNvSpPr>
                <a:spLocks noChangeAspect="1"/>
              </p:cNvSpPr>
              <p:nvPr/>
            </p:nvSpPr>
            <p:spPr bwMode="auto">
              <a:xfrm>
                <a:off x="7516" y="3156"/>
                <a:ext cx="28" cy="38"/>
              </a:xfrm>
              <a:custGeom>
                <a:avLst/>
                <a:gdLst>
                  <a:gd name="T0" fmla="*/ 13 w 94"/>
                  <a:gd name="T1" fmla="*/ 0 h 130"/>
                  <a:gd name="T2" fmla="*/ 7 w 94"/>
                  <a:gd name="T3" fmla="*/ 61 h 130"/>
                  <a:gd name="T4" fmla="*/ 0 w 94"/>
                  <a:gd name="T5" fmla="*/ 121 h 130"/>
                  <a:gd name="T6" fmla="*/ 80 w 94"/>
                  <a:gd name="T7" fmla="*/ 130 h 130"/>
                  <a:gd name="T8" fmla="*/ 87 w 94"/>
                  <a:gd name="T9" fmla="*/ 70 h 130"/>
                  <a:gd name="T10" fmla="*/ 94 w 94"/>
                  <a:gd name="T11" fmla="*/ 9 h 130"/>
                  <a:gd name="T12" fmla="*/ 13 w 94"/>
                  <a:gd name="T13" fmla="*/ 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4"/>
                  <a:gd name="T22" fmla="*/ 0 h 130"/>
                  <a:gd name="T23" fmla="*/ 94 w 94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4" h="130">
                    <a:moveTo>
                      <a:pt x="13" y="0"/>
                    </a:moveTo>
                    <a:lnTo>
                      <a:pt x="7" y="61"/>
                    </a:lnTo>
                    <a:lnTo>
                      <a:pt x="0" y="121"/>
                    </a:lnTo>
                    <a:lnTo>
                      <a:pt x="80" y="130"/>
                    </a:lnTo>
                    <a:lnTo>
                      <a:pt x="87" y="70"/>
                    </a:lnTo>
                    <a:lnTo>
                      <a:pt x="94" y="9"/>
                    </a:lnTo>
                    <a:lnTo>
                      <a:pt x="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1" name="Freeform 218"/>
              <p:cNvSpPr>
                <a:spLocks noChangeAspect="1"/>
              </p:cNvSpPr>
              <p:nvPr/>
            </p:nvSpPr>
            <p:spPr bwMode="auto">
              <a:xfrm>
                <a:off x="7540" y="3176"/>
                <a:ext cx="2" cy="18"/>
              </a:xfrm>
              <a:custGeom>
                <a:avLst/>
                <a:gdLst>
                  <a:gd name="T0" fmla="*/ 7 w 7"/>
                  <a:gd name="T1" fmla="*/ 0 h 60"/>
                  <a:gd name="T2" fmla="*/ 0 w 7"/>
                  <a:gd name="T3" fmla="*/ 60 h 60"/>
                  <a:gd name="T4" fmla="*/ 5 w 7"/>
                  <a:gd name="T5" fmla="*/ 60 h 60"/>
                  <a:gd name="T6" fmla="*/ 7 w 7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0"/>
                    </a:moveTo>
                    <a:lnTo>
                      <a:pt x="0" y="60"/>
                    </a:lnTo>
                    <a:lnTo>
                      <a:pt x="5" y="6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2" name="Line 219"/>
              <p:cNvSpPr>
                <a:spLocks noChangeAspect="1" noChangeShapeType="1"/>
              </p:cNvSpPr>
              <p:nvPr/>
            </p:nvSpPr>
            <p:spPr bwMode="auto">
              <a:xfrm>
                <a:off x="7540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3" name="Freeform 220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4" name="Freeform 221"/>
              <p:cNvSpPr>
                <a:spLocks noChangeAspect="1"/>
              </p:cNvSpPr>
              <p:nvPr/>
            </p:nvSpPr>
            <p:spPr bwMode="auto">
              <a:xfrm>
                <a:off x="7542" y="3160"/>
                <a:ext cx="24" cy="34"/>
              </a:xfrm>
              <a:custGeom>
                <a:avLst/>
                <a:gdLst>
                  <a:gd name="T0" fmla="*/ 5 w 85"/>
                  <a:gd name="T1" fmla="*/ 0 h 125"/>
                  <a:gd name="T2" fmla="*/ 2 w 85"/>
                  <a:gd name="T3" fmla="*/ 61 h 125"/>
                  <a:gd name="T4" fmla="*/ 0 w 85"/>
                  <a:gd name="T5" fmla="*/ 121 h 125"/>
                  <a:gd name="T6" fmla="*/ 81 w 85"/>
                  <a:gd name="T7" fmla="*/ 125 h 125"/>
                  <a:gd name="T8" fmla="*/ 83 w 85"/>
                  <a:gd name="T9" fmla="*/ 64 h 125"/>
                  <a:gd name="T10" fmla="*/ 85 w 85"/>
                  <a:gd name="T11" fmla="*/ 4 h 125"/>
                  <a:gd name="T12" fmla="*/ 5 w 85"/>
                  <a:gd name="T13" fmla="*/ 0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5" y="0"/>
                    </a:moveTo>
                    <a:lnTo>
                      <a:pt x="2" y="61"/>
                    </a:lnTo>
                    <a:lnTo>
                      <a:pt x="0" y="121"/>
                    </a:lnTo>
                    <a:lnTo>
                      <a:pt x="81" y="125"/>
                    </a:lnTo>
                    <a:lnTo>
                      <a:pt x="83" y="64"/>
                    </a:lnTo>
                    <a:lnTo>
                      <a:pt x="85" y="4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5" name="Freeform 222"/>
              <p:cNvSpPr>
                <a:spLocks noChangeAspect="1"/>
              </p:cNvSpPr>
              <p:nvPr/>
            </p:nvSpPr>
            <p:spPr bwMode="auto">
              <a:xfrm>
                <a:off x="7564" y="3178"/>
                <a:ext cx="2" cy="16"/>
              </a:xfrm>
              <a:custGeom>
                <a:avLst/>
                <a:gdLst>
                  <a:gd name="T0" fmla="*/ 2 w 4"/>
                  <a:gd name="T1" fmla="*/ 0 h 61"/>
                  <a:gd name="T2" fmla="*/ 0 w 4"/>
                  <a:gd name="T3" fmla="*/ 61 h 61"/>
                  <a:gd name="T4" fmla="*/ 4 w 4"/>
                  <a:gd name="T5" fmla="*/ 61 h 61"/>
                  <a:gd name="T6" fmla="*/ 2 w 4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6" name="Line 223"/>
              <p:cNvSpPr>
                <a:spLocks noChangeAspect="1" noChangeShapeType="1"/>
              </p:cNvSpPr>
              <p:nvPr/>
            </p:nvSpPr>
            <p:spPr bwMode="auto">
              <a:xfrm>
                <a:off x="7564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7" name="Freeform 224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8" name="Freeform 225"/>
              <p:cNvSpPr>
                <a:spLocks noChangeAspect="1"/>
              </p:cNvSpPr>
              <p:nvPr/>
            </p:nvSpPr>
            <p:spPr bwMode="auto">
              <a:xfrm>
                <a:off x="7564" y="3160"/>
                <a:ext cx="24" cy="34"/>
              </a:xfrm>
              <a:custGeom>
                <a:avLst/>
                <a:gdLst>
                  <a:gd name="T0" fmla="*/ 0 w 85"/>
                  <a:gd name="T1" fmla="*/ 4 h 125"/>
                  <a:gd name="T2" fmla="*/ 2 w 85"/>
                  <a:gd name="T3" fmla="*/ 64 h 125"/>
                  <a:gd name="T4" fmla="*/ 4 w 85"/>
                  <a:gd name="T5" fmla="*/ 125 h 125"/>
                  <a:gd name="T6" fmla="*/ 85 w 85"/>
                  <a:gd name="T7" fmla="*/ 121 h 125"/>
                  <a:gd name="T8" fmla="*/ 83 w 85"/>
                  <a:gd name="T9" fmla="*/ 61 h 125"/>
                  <a:gd name="T10" fmla="*/ 80 w 85"/>
                  <a:gd name="T11" fmla="*/ 0 h 125"/>
                  <a:gd name="T12" fmla="*/ 0 w 85"/>
                  <a:gd name="T13" fmla="*/ 4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5"/>
                  <a:gd name="T22" fmla="*/ 0 h 125"/>
                  <a:gd name="T23" fmla="*/ 85 w 85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5" h="125">
                    <a:moveTo>
                      <a:pt x="0" y="4"/>
                    </a:moveTo>
                    <a:lnTo>
                      <a:pt x="2" y="64"/>
                    </a:lnTo>
                    <a:lnTo>
                      <a:pt x="4" y="125"/>
                    </a:lnTo>
                    <a:lnTo>
                      <a:pt x="85" y="121"/>
                    </a:lnTo>
                    <a:lnTo>
                      <a:pt x="83" y="61"/>
                    </a:lnTo>
                    <a:lnTo>
                      <a:pt x="80" y="0"/>
                    </a:lnTo>
                    <a:lnTo>
                      <a:pt x="0" y="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79" name="Freeform 226"/>
              <p:cNvSpPr>
                <a:spLocks noChangeAspect="1"/>
              </p:cNvSpPr>
              <p:nvPr/>
            </p:nvSpPr>
            <p:spPr bwMode="auto">
              <a:xfrm>
                <a:off x="7588" y="3176"/>
                <a:ext cx="2" cy="18"/>
              </a:xfrm>
              <a:custGeom>
                <a:avLst/>
                <a:gdLst>
                  <a:gd name="T0" fmla="*/ 0 w 6"/>
                  <a:gd name="T1" fmla="*/ 0 h 60"/>
                  <a:gd name="T2" fmla="*/ 2 w 6"/>
                  <a:gd name="T3" fmla="*/ 60 h 60"/>
                  <a:gd name="T4" fmla="*/ 6 w 6"/>
                  <a:gd name="T5" fmla="*/ 60 h 60"/>
                  <a:gd name="T6" fmla="*/ 0 w 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0" y="0"/>
                    </a:moveTo>
                    <a:lnTo>
                      <a:pt x="2" y="60"/>
                    </a:lnTo>
                    <a:lnTo>
                      <a:pt x="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80" name="Line 227"/>
              <p:cNvSpPr>
                <a:spLocks noChangeAspect="1" noChangeShapeType="1"/>
              </p:cNvSpPr>
              <p:nvPr/>
            </p:nvSpPr>
            <p:spPr bwMode="auto">
              <a:xfrm>
                <a:off x="7588" y="3194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81" name="Freeform 228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82" name="Freeform 229"/>
              <p:cNvSpPr>
                <a:spLocks noChangeAspect="1"/>
              </p:cNvSpPr>
              <p:nvPr/>
            </p:nvSpPr>
            <p:spPr bwMode="auto">
              <a:xfrm>
                <a:off x="7586" y="3156"/>
                <a:ext cx="26" cy="38"/>
              </a:xfrm>
              <a:custGeom>
                <a:avLst/>
                <a:gdLst>
                  <a:gd name="T0" fmla="*/ 0 w 93"/>
                  <a:gd name="T1" fmla="*/ 9 h 130"/>
                  <a:gd name="T2" fmla="*/ 7 w 93"/>
                  <a:gd name="T3" fmla="*/ 70 h 130"/>
                  <a:gd name="T4" fmla="*/ 13 w 93"/>
                  <a:gd name="T5" fmla="*/ 130 h 130"/>
                  <a:gd name="T6" fmla="*/ 93 w 93"/>
                  <a:gd name="T7" fmla="*/ 121 h 130"/>
                  <a:gd name="T8" fmla="*/ 86 w 93"/>
                  <a:gd name="T9" fmla="*/ 61 h 130"/>
                  <a:gd name="T10" fmla="*/ 79 w 93"/>
                  <a:gd name="T11" fmla="*/ 0 h 130"/>
                  <a:gd name="T12" fmla="*/ 0 w 93"/>
                  <a:gd name="T13" fmla="*/ 9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93"/>
                  <a:gd name="T22" fmla="*/ 0 h 130"/>
                  <a:gd name="T23" fmla="*/ 93 w 93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93" h="130">
                    <a:moveTo>
                      <a:pt x="0" y="9"/>
                    </a:moveTo>
                    <a:lnTo>
                      <a:pt x="7" y="70"/>
                    </a:lnTo>
                    <a:lnTo>
                      <a:pt x="13" y="130"/>
                    </a:lnTo>
                    <a:lnTo>
                      <a:pt x="93" y="121"/>
                    </a:lnTo>
                    <a:lnTo>
                      <a:pt x="86" y="61"/>
                    </a:lnTo>
                    <a:lnTo>
                      <a:pt x="79" y="0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683" name="Freeform 230"/>
              <p:cNvSpPr>
                <a:spLocks noChangeAspect="1"/>
              </p:cNvSpPr>
              <p:nvPr/>
            </p:nvSpPr>
            <p:spPr bwMode="auto">
              <a:xfrm>
                <a:off x="7610" y="3174"/>
                <a:ext cx="4" cy="18"/>
              </a:xfrm>
              <a:custGeom>
                <a:avLst/>
                <a:gdLst>
                  <a:gd name="T0" fmla="*/ 0 w 12"/>
                  <a:gd name="T1" fmla="*/ 0 h 60"/>
                  <a:gd name="T2" fmla="*/ 7 w 12"/>
                  <a:gd name="T3" fmla="*/ 60 h 60"/>
                  <a:gd name="T4" fmla="*/ 12 w 12"/>
                  <a:gd name="T5" fmla="*/ 59 h 60"/>
                  <a:gd name="T6" fmla="*/ 0 w 12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0" y="0"/>
                    </a:moveTo>
                    <a:lnTo>
                      <a:pt x="7" y="60"/>
                    </a:lnTo>
                    <a:lnTo>
                      <a:pt x="12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211" name="Text Box 231"/>
            <p:cNvSpPr txBox="1">
              <a:spLocks noChangeAspect="1" noChangeArrowheads="1"/>
            </p:cNvSpPr>
            <p:nvPr/>
          </p:nvSpPr>
          <p:spPr bwMode="auto">
            <a:xfrm>
              <a:off x="4228" y="122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zh-CN" sz="2400" b="0" i="1">
                <a:latin typeface="Symbol" panose="05050102010706020507" pitchFamily="18" charset="2"/>
              </a:endParaRPr>
            </a:p>
          </p:txBody>
        </p:sp>
        <p:sp>
          <p:nvSpPr>
            <p:cNvPr id="51212" name="AutoShape 232"/>
            <p:cNvSpPr>
              <a:spLocks noChangeAspect="1" noChangeArrowheads="1" noTextEdit="1"/>
            </p:cNvSpPr>
            <p:nvPr/>
          </p:nvSpPr>
          <p:spPr bwMode="auto">
            <a:xfrm>
              <a:off x="657" y="994"/>
              <a:ext cx="4081" cy="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3" name="Line 233"/>
            <p:cNvSpPr>
              <a:spLocks noChangeAspect="1" noChangeShapeType="1"/>
            </p:cNvSpPr>
            <p:nvPr/>
          </p:nvSpPr>
          <p:spPr bwMode="auto">
            <a:xfrm flipV="1">
              <a:off x="4379" y="18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4" name="Freeform 234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5" name="Freeform 235"/>
            <p:cNvSpPr>
              <a:spLocks noChangeAspect="1"/>
            </p:cNvSpPr>
            <p:nvPr/>
          </p:nvSpPr>
          <p:spPr bwMode="auto">
            <a:xfrm>
              <a:off x="4377" y="1857"/>
              <a:ext cx="14" cy="19"/>
            </a:xfrm>
            <a:custGeom>
              <a:avLst/>
              <a:gdLst>
                <a:gd name="T0" fmla="*/ 0 w 102"/>
                <a:gd name="T1" fmla="*/ 15 h 134"/>
                <a:gd name="T2" fmla="*/ 11 w 102"/>
                <a:gd name="T3" fmla="*/ 75 h 134"/>
                <a:gd name="T4" fmla="*/ 23 w 102"/>
                <a:gd name="T5" fmla="*/ 134 h 134"/>
                <a:gd name="T6" fmla="*/ 102 w 102"/>
                <a:gd name="T7" fmla="*/ 118 h 134"/>
                <a:gd name="T8" fmla="*/ 91 w 102"/>
                <a:gd name="T9" fmla="*/ 59 h 134"/>
                <a:gd name="T10" fmla="*/ 79 w 102"/>
                <a:gd name="T11" fmla="*/ 0 h 134"/>
                <a:gd name="T12" fmla="*/ 0 w 102"/>
                <a:gd name="T13" fmla="*/ 15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0" y="15"/>
                  </a:moveTo>
                  <a:lnTo>
                    <a:pt x="11" y="75"/>
                  </a:lnTo>
                  <a:lnTo>
                    <a:pt x="23" y="134"/>
                  </a:lnTo>
                  <a:lnTo>
                    <a:pt x="102" y="118"/>
                  </a:lnTo>
                  <a:lnTo>
                    <a:pt x="91" y="59"/>
                  </a:lnTo>
                  <a:lnTo>
                    <a:pt x="79" y="0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6" name="Freeform 236"/>
            <p:cNvSpPr>
              <a:spLocks noChangeAspect="1"/>
            </p:cNvSpPr>
            <p:nvPr/>
          </p:nvSpPr>
          <p:spPr bwMode="auto">
            <a:xfrm>
              <a:off x="4390" y="1866"/>
              <a:ext cx="2" cy="8"/>
            </a:xfrm>
            <a:custGeom>
              <a:avLst/>
              <a:gdLst>
                <a:gd name="T0" fmla="*/ 0 w 16"/>
                <a:gd name="T1" fmla="*/ 0 h 59"/>
                <a:gd name="T2" fmla="*/ 11 w 16"/>
                <a:gd name="T3" fmla="*/ 59 h 59"/>
                <a:gd name="T4" fmla="*/ 16 w 16"/>
                <a:gd name="T5" fmla="*/ 59 h 59"/>
                <a:gd name="T6" fmla="*/ 0 w 16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0"/>
                  </a:moveTo>
                  <a:lnTo>
                    <a:pt x="11" y="59"/>
                  </a:lnTo>
                  <a:lnTo>
                    <a:pt x="16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7" name="Line 237"/>
            <p:cNvSpPr>
              <a:spLocks noChangeAspect="1" noChangeShapeType="1"/>
            </p:cNvSpPr>
            <p:nvPr/>
          </p:nvSpPr>
          <p:spPr bwMode="auto">
            <a:xfrm>
              <a:off x="4391" y="18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8" name="Freeform 238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19" name="Freeform 239"/>
            <p:cNvSpPr>
              <a:spLocks noChangeAspect="1"/>
            </p:cNvSpPr>
            <p:nvPr/>
          </p:nvSpPr>
          <p:spPr bwMode="auto">
            <a:xfrm>
              <a:off x="4387" y="1854"/>
              <a:ext cx="16" cy="20"/>
            </a:xfrm>
            <a:custGeom>
              <a:avLst/>
              <a:gdLst>
                <a:gd name="T0" fmla="*/ 0 w 110"/>
                <a:gd name="T1" fmla="*/ 22 h 140"/>
                <a:gd name="T2" fmla="*/ 16 w 110"/>
                <a:gd name="T3" fmla="*/ 81 h 140"/>
                <a:gd name="T4" fmla="*/ 32 w 110"/>
                <a:gd name="T5" fmla="*/ 140 h 140"/>
                <a:gd name="T6" fmla="*/ 110 w 110"/>
                <a:gd name="T7" fmla="*/ 118 h 140"/>
                <a:gd name="T8" fmla="*/ 94 w 110"/>
                <a:gd name="T9" fmla="*/ 59 h 140"/>
                <a:gd name="T10" fmla="*/ 78 w 110"/>
                <a:gd name="T11" fmla="*/ 0 h 140"/>
                <a:gd name="T12" fmla="*/ 0 w 110"/>
                <a:gd name="T13" fmla="*/ 22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0" y="22"/>
                  </a:moveTo>
                  <a:lnTo>
                    <a:pt x="16" y="81"/>
                  </a:lnTo>
                  <a:lnTo>
                    <a:pt x="32" y="140"/>
                  </a:lnTo>
                  <a:lnTo>
                    <a:pt x="110" y="118"/>
                  </a:lnTo>
                  <a:lnTo>
                    <a:pt x="94" y="59"/>
                  </a:lnTo>
                  <a:lnTo>
                    <a:pt x="78" y="0"/>
                  </a:lnTo>
                  <a:lnTo>
                    <a:pt x="0" y="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0" name="Freeform 240"/>
            <p:cNvSpPr>
              <a:spLocks noChangeAspect="1"/>
            </p:cNvSpPr>
            <p:nvPr/>
          </p:nvSpPr>
          <p:spPr bwMode="auto">
            <a:xfrm>
              <a:off x="4401" y="1863"/>
              <a:ext cx="3" cy="8"/>
            </a:xfrm>
            <a:custGeom>
              <a:avLst/>
              <a:gdLst>
                <a:gd name="T0" fmla="*/ 0 w 21"/>
                <a:gd name="T1" fmla="*/ 0 h 59"/>
                <a:gd name="T2" fmla="*/ 16 w 21"/>
                <a:gd name="T3" fmla="*/ 59 h 59"/>
                <a:gd name="T4" fmla="*/ 21 w 21"/>
                <a:gd name="T5" fmla="*/ 57 h 59"/>
                <a:gd name="T6" fmla="*/ 0 w 21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9"/>
                <a:gd name="T14" fmla="*/ 21 w 21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9">
                  <a:moveTo>
                    <a:pt x="0" y="0"/>
                  </a:moveTo>
                  <a:lnTo>
                    <a:pt x="16" y="59"/>
                  </a:lnTo>
                  <a:lnTo>
                    <a:pt x="21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1" name="Line 241"/>
            <p:cNvSpPr>
              <a:spLocks noChangeAspect="1" noChangeShapeType="1"/>
            </p:cNvSpPr>
            <p:nvPr/>
          </p:nvSpPr>
          <p:spPr bwMode="auto">
            <a:xfrm flipV="1">
              <a:off x="4403" y="18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2" name="Freeform 242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3" name="Freeform 243"/>
            <p:cNvSpPr>
              <a:spLocks noChangeAspect="1"/>
            </p:cNvSpPr>
            <p:nvPr/>
          </p:nvSpPr>
          <p:spPr bwMode="auto">
            <a:xfrm>
              <a:off x="4398" y="1851"/>
              <a:ext cx="17" cy="20"/>
            </a:xfrm>
            <a:custGeom>
              <a:avLst/>
              <a:gdLst>
                <a:gd name="T0" fmla="*/ 0 w 117"/>
                <a:gd name="T1" fmla="*/ 27 h 141"/>
                <a:gd name="T2" fmla="*/ 20 w 117"/>
                <a:gd name="T3" fmla="*/ 84 h 141"/>
                <a:gd name="T4" fmla="*/ 41 w 117"/>
                <a:gd name="T5" fmla="*/ 141 h 141"/>
                <a:gd name="T6" fmla="*/ 117 w 117"/>
                <a:gd name="T7" fmla="*/ 114 h 141"/>
                <a:gd name="T8" fmla="*/ 96 w 117"/>
                <a:gd name="T9" fmla="*/ 57 h 141"/>
                <a:gd name="T10" fmla="*/ 76 w 117"/>
                <a:gd name="T11" fmla="*/ 0 h 141"/>
                <a:gd name="T12" fmla="*/ 0 w 117"/>
                <a:gd name="T13" fmla="*/ 2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0" y="27"/>
                  </a:moveTo>
                  <a:lnTo>
                    <a:pt x="20" y="84"/>
                  </a:lnTo>
                  <a:lnTo>
                    <a:pt x="41" y="141"/>
                  </a:lnTo>
                  <a:lnTo>
                    <a:pt x="117" y="114"/>
                  </a:lnTo>
                  <a:lnTo>
                    <a:pt x="96" y="57"/>
                  </a:lnTo>
                  <a:lnTo>
                    <a:pt x="76" y="0"/>
                  </a:lnTo>
                  <a:lnTo>
                    <a:pt x="0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4" name="Freeform 244"/>
            <p:cNvSpPr>
              <a:spLocks noChangeAspect="1"/>
            </p:cNvSpPr>
            <p:nvPr/>
          </p:nvSpPr>
          <p:spPr bwMode="auto">
            <a:xfrm>
              <a:off x="4412" y="1859"/>
              <a:ext cx="3" cy="8"/>
            </a:xfrm>
            <a:custGeom>
              <a:avLst/>
              <a:gdLst>
                <a:gd name="T0" fmla="*/ 0 w 25"/>
                <a:gd name="T1" fmla="*/ 0 h 57"/>
                <a:gd name="T2" fmla="*/ 21 w 25"/>
                <a:gd name="T3" fmla="*/ 57 h 57"/>
                <a:gd name="T4" fmla="*/ 25 w 25"/>
                <a:gd name="T5" fmla="*/ 56 h 57"/>
                <a:gd name="T6" fmla="*/ 0 w 25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57"/>
                <a:gd name="T14" fmla="*/ 25 w 25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57">
                  <a:moveTo>
                    <a:pt x="0" y="0"/>
                  </a:moveTo>
                  <a:lnTo>
                    <a:pt x="21" y="57"/>
                  </a:lnTo>
                  <a:lnTo>
                    <a:pt x="25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5" name="Line 245"/>
            <p:cNvSpPr>
              <a:spLocks noChangeAspect="1" noChangeShapeType="1"/>
            </p:cNvSpPr>
            <p:nvPr/>
          </p:nvSpPr>
          <p:spPr bwMode="auto">
            <a:xfrm flipV="1">
              <a:off x="4415" y="186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6" name="Freeform 246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7" name="Freeform 247"/>
            <p:cNvSpPr>
              <a:spLocks noChangeAspect="1"/>
            </p:cNvSpPr>
            <p:nvPr/>
          </p:nvSpPr>
          <p:spPr bwMode="auto">
            <a:xfrm>
              <a:off x="4408" y="1846"/>
              <a:ext cx="18" cy="21"/>
            </a:xfrm>
            <a:custGeom>
              <a:avLst/>
              <a:gdLst>
                <a:gd name="T0" fmla="*/ 0 w 124"/>
                <a:gd name="T1" fmla="*/ 33 h 145"/>
                <a:gd name="T2" fmla="*/ 25 w 124"/>
                <a:gd name="T3" fmla="*/ 89 h 145"/>
                <a:gd name="T4" fmla="*/ 50 w 124"/>
                <a:gd name="T5" fmla="*/ 145 h 145"/>
                <a:gd name="T6" fmla="*/ 124 w 124"/>
                <a:gd name="T7" fmla="*/ 112 h 145"/>
                <a:gd name="T8" fmla="*/ 99 w 124"/>
                <a:gd name="T9" fmla="*/ 56 h 145"/>
                <a:gd name="T10" fmla="*/ 74 w 124"/>
                <a:gd name="T11" fmla="*/ 0 h 145"/>
                <a:gd name="T12" fmla="*/ 0 w 124"/>
                <a:gd name="T13" fmla="*/ 33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45"/>
                <a:gd name="T23" fmla="*/ 124 w 124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45">
                  <a:moveTo>
                    <a:pt x="0" y="33"/>
                  </a:moveTo>
                  <a:lnTo>
                    <a:pt x="25" y="89"/>
                  </a:lnTo>
                  <a:lnTo>
                    <a:pt x="50" y="145"/>
                  </a:lnTo>
                  <a:lnTo>
                    <a:pt x="124" y="112"/>
                  </a:lnTo>
                  <a:lnTo>
                    <a:pt x="99" y="56"/>
                  </a:lnTo>
                  <a:lnTo>
                    <a:pt x="74" y="0"/>
                  </a:lnTo>
                  <a:lnTo>
                    <a:pt x="0" y="3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8" name="Freeform 248"/>
            <p:cNvSpPr>
              <a:spLocks noChangeAspect="1"/>
            </p:cNvSpPr>
            <p:nvPr/>
          </p:nvSpPr>
          <p:spPr bwMode="auto">
            <a:xfrm>
              <a:off x="4422" y="1854"/>
              <a:ext cx="4" cy="8"/>
            </a:xfrm>
            <a:custGeom>
              <a:avLst/>
              <a:gdLst>
                <a:gd name="T0" fmla="*/ 0 w 29"/>
                <a:gd name="T1" fmla="*/ 0 h 56"/>
                <a:gd name="T2" fmla="*/ 25 w 29"/>
                <a:gd name="T3" fmla="*/ 56 h 56"/>
                <a:gd name="T4" fmla="*/ 29 w 29"/>
                <a:gd name="T5" fmla="*/ 54 h 56"/>
                <a:gd name="T6" fmla="*/ 0 w 29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0"/>
                  </a:moveTo>
                  <a:lnTo>
                    <a:pt x="25" y="56"/>
                  </a:lnTo>
                  <a:lnTo>
                    <a:pt x="29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29" name="Line 249"/>
            <p:cNvSpPr>
              <a:spLocks noChangeAspect="1" noChangeShapeType="1"/>
            </p:cNvSpPr>
            <p:nvPr/>
          </p:nvSpPr>
          <p:spPr bwMode="auto">
            <a:xfrm flipV="1">
              <a:off x="4426" y="18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0" name="Freeform 250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1" name="Freeform 251"/>
            <p:cNvSpPr>
              <a:spLocks noChangeAspect="1"/>
            </p:cNvSpPr>
            <p:nvPr/>
          </p:nvSpPr>
          <p:spPr bwMode="auto">
            <a:xfrm>
              <a:off x="4418" y="1841"/>
              <a:ext cx="19" cy="21"/>
            </a:xfrm>
            <a:custGeom>
              <a:avLst/>
              <a:gdLst>
                <a:gd name="T0" fmla="*/ 0 w 129"/>
                <a:gd name="T1" fmla="*/ 37 h 146"/>
                <a:gd name="T2" fmla="*/ 28 w 129"/>
                <a:gd name="T3" fmla="*/ 92 h 146"/>
                <a:gd name="T4" fmla="*/ 57 w 129"/>
                <a:gd name="T5" fmla="*/ 146 h 146"/>
                <a:gd name="T6" fmla="*/ 129 w 129"/>
                <a:gd name="T7" fmla="*/ 109 h 146"/>
                <a:gd name="T8" fmla="*/ 101 w 129"/>
                <a:gd name="T9" fmla="*/ 54 h 146"/>
                <a:gd name="T10" fmla="*/ 73 w 129"/>
                <a:gd name="T11" fmla="*/ 0 h 146"/>
                <a:gd name="T12" fmla="*/ 0 w 129"/>
                <a:gd name="T13" fmla="*/ 37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0" y="37"/>
                  </a:moveTo>
                  <a:lnTo>
                    <a:pt x="28" y="92"/>
                  </a:lnTo>
                  <a:lnTo>
                    <a:pt x="57" y="146"/>
                  </a:lnTo>
                  <a:lnTo>
                    <a:pt x="129" y="109"/>
                  </a:lnTo>
                  <a:lnTo>
                    <a:pt x="101" y="54"/>
                  </a:lnTo>
                  <a:lnTo>
                    <a:pt x="73" y="0"/>
                  </a:lnTo>
                  <a:lnTo>
                    <a:pt x="0" y="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2" name="Freeform 252"/>
            <p:cNvSpPr>
              <a:spLocks noChangeAspect="1"/>
            </p:cNvSpPr>
            <p:nvPr/>
          </p:nvSpPr>
          <p:spPr bwMode="auto">
            <a:xfrm>
              <a:off x="4433" y="1849"/>
              <a:ext cx="4" cy="7"/>
            </a:xfrm>
            <a:custGeom>
              <a:avLst/>
              <a:gdLst>
                <a:gd name="T0" fmla="*/ 0 w 32"/>
                <a:gd name="T1" fmla="*/ 0 h 55"/>
                <a:gd name="T2" fmla="*/ 28 w 32"/>
                <a:gd name="T3" fmla="*/ 55 h 55"/>
                <a:gd name="T4" fmla="*/ 32 w 32"/>
                <a:gd name="T5" fmla="*/ 53 h 55"/>
                <a:gd name="T6" fmla="*/ 0 w 32"/>
                <a:gd name="T7" fmla="*/ 0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5"/>
                <a:gd name="T14" fmla="*/ 32 w 32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5">
                  <a:moveTo>
                    <a:pt x="0" y="0"/>
                  </a:moveTo>
                  <a:lnTo>
                    <a:pt x="28" y="55"/>
                  </a:lnTo>
                  <a:lnTo>
                    <a:pt x="32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3" name="Line 253"/>
            <p:cNvSpPr>
              <a:spLocks noChangeAspect="1" noChangeShapeType="1"/>
            </p:cNvSpPr>
            <p:nvPr/>
          </p:nvSpPr>
          <p:spPr bwMode="auto">
            <a:xfrm flipV="1">
              <a:off x="4437" y="18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4" name="Freeform 254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5" name="Freeform 255"/>
            <p:cNvSpPr>
              <a:spLocks noChangeAspect="1"/>
            </p:cNvSpPr>
            <p:nvPr/>
          </p:nvSpPr>
          <p:spPr bwMode="auto">
            <a:xfrm>
              <a:off x="4428" y="1835"/>
              <a:ext cx="19" cy="21"/>
            </a:xfrm>
            <a:custGeom>
              <a:avLst/>
              <a:gdLst>
                <a:gd name="T0" fmla="*/ 0 w 134"/>
                <a:gd name="T1" fmla="*/ 43 h 148"/>
                <a:gd name="T2" fmla="*/ 32 w 134"/>
                <a:gd name="T3" fmla="*/ 95 h 148"/>
                <a:gd name="T4" fmla="*/ 64 w 134"/>
                <a:gd name="T5" fmla="*/ 148 h 148"/>
                <a:gd name="T6" fmla="*/ 134 w 134"/>
                <a:gd name="T7" fmla="*/ 104 h 148"/>
                <a:gd name="T8" fmla="*/ 102 w 134"/>
                <a:gd name="T9" fmla="*/ 52 h 148"/>
                <a:gd name="T10" fmla="*/ 71 w 134"/>
                <a:gd name="T11" fmla="*/ 0 h 148"/>
                <a:gd name="T12" fmla="*/ 0 w 134"/>
                <a:gd name="T13" fmla="*/ 43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0" y="43"/>
                  </a:moveTo>
                  <a:lnTo>
                    <a:pt x="32" y="95"/>
                  </a:lnTo>
                  <a:lnTo>
                    <a:pt x="64" y="148"/>
                  </a:lnTo>
                  <a:lnTo>
                    <a:pt x="134" y="104"/>
                  </a:lnTo>
                  <a:lnTo>
                    <a:pt x="102" y="52"/>
                  </a:lnTo>
                  <a:lnTo>
                    <a:pt x="71" y="0"/>
                  </a:lnTo>
                  <a:lnTo>
                    <a:pt x="0" y="4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6" name="Freeform 256"/>
            <p:cNvSpPr>
              <a:spLocks noChangeAspect="1"/>
            </p:cNvSpPr>
            <p:nvPr/>
          </p:nvSpPr>
          <p:spPr bwMode="auto">
            <a:xfrm>
              <a:off x="4443" y="1842"/>
              <a:ext cx="5" cy="8"/>
            </a:xfrm>
            <a:custGeom>
              <a:avLst/>
              <a:gdLst>
                <a:gd name="T0" fmla="*/ 0 w 36"/>
                <a:gd name="T1" fmla="*/ 0 h 52"/>
                <a:gd name="T2" fmla="*/ 32 w 36"/>
                <a:gd name="T3" fmla="*/ 52 h 52"/>
                <a:gd name="T4" fmla="*/ 36 w 36"/>
                <a:gd name="T5" fmla="*/ 50 h 52"/>
                <a:gd name="T6" fmla="*/ 0 w 36"/>
                <a:gd name="T7" fmla="*/ 0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2"/>
                <a:gd name="T14" fmla="*/ 36 w 36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2">
                  <a:moveTo>
                    <a:pt x="0" y="0"/>
                  </a:moveTo>
                  <a:lnTo>
                    <a:pt x="32" y="52"/>
                  </a:lnTo>
                  <a:lnTo>
                    <a:pt x="36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7" name="Line 257"/>
            <p:cNvSpPr>
              <a:spLocks noChangeAspect="1" noChangeShapeType="1"/>
            </p:cNvSpPr>
            <p:nvPr/>
          </p:nvSpPr>
          <p:spPr bwMode="auto">
            <a:xfrm flipV="1">
              <a:off x="4447" y="18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8" name="Freeform 258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39" name="Freeform 259"/>
            <p:cNvSpPr>
              <a:spLocks noChangeAspect="1"/>
            </p:cNvSpPr>
            <p:nvPr/>
          </p:nvSpPr>
          <p:spPr bwMode="auto">
            <a:xfrm>
              <a:off x="4438" y="1828"/>
              <a:ext cx="19" cy="22"/>
            </a:xfrm>
            <a:custGeom>
              <a:avLst/>
              <a:gdLst>
                <a:gd name="T0" fmla="*/ 0 w 138"/>
                <a:gd name="T1" fmla="*/ 48 h 148"/>
                <a:gd name="T2" fmla="*/ 35 w 138"/>
                <a:gd name="T3" fmla="*/ 98 h 148"/>
                <a:gd name="T4" fmla="*/ 71 w 138"/>
                <a:gd name="T5" fmla="*/ 148 h 148"/>
                <a:gd name="T6" fmla="*/ 138 w 138"/>
                <a:gd name="T7" fmla="*/ 100 h 148"/>
                <a:gd name="T8" fmla="*/ 103 w 138"/>
                <a:gd name="T9" fmla="*/ 50 h 148"/>
                <a:gd name="T10" fmla="*/ 67 w 138"/>
                <a:gd name="T11" fmla="*/ 0 h 148"/>
                <a:gd name="T12" fmla="*/ 0 w 138"/>
                <a:gd name="T13" fmla="*/ 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8"/>
                <a:gd name="T23" fmla="*/ 138 w 138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8">
                  <a:moveTo>
                    <a:pt x="0" y="48"/>
                  </a:moveTo>
                  <a:lnTo>
                    <a:pt x="35" y="98"/>
                  </a:lnTo>
                  <a:lnTo>
                    <a:pt x="71" y="148"/>
                  </a:lnTo>
                  <a:lnTo>
                    <a:pt x="138" y="100"/>
                  </a:lnTo>
                  <a:lnTo>
                    <a:pt x="103" y="50"/>
                  </a:lnTo>
                  <a:lnTo>
                    <a:pt x="67" y="0"/>
                  </a:lnTo>
                  <a:lnTo>
                    <a:pt x="0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0" name="Freeform 260"/>
            <p:cNvSpPr>
              <a:spLocks noChangeAspect="1"/>
            </p:cNvSpPr>
            <p:nvPr/>
          </p:nvSpPr>
          <p:spPr bwMode="auto">
            <a:xfrm>
              <a:off x="4452" y="1836"/>
              <a:ext cx="6" cy="7"/>
            </a:xfrm>
            <a:custGeom>
              <a:avLst/>
              <a:gdLst>
                <a:gd name="T0" fmla="*/ 0 w 38"/>
                <a:gd name="T1" fmla="*/ 0 h 50"/>
                <a:gd name="T2" fmla="*/ 35 w 38"/>
                <a:gd name="T3" fmla="*/ 50 h 50"/>
                <a:gd name="T4" fmla="*/ 38 w 38"/>
                <a:gd name="T5" fmla="*/ 48 h 50"/>
                <a:gd name="T6" fmla="*/ 0 w 38"/>
                <a:gd name="T7" fmla="*/ 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0"/>
                  </a:moveTo>
                  <a:lnTo>
                    <a:pt x="35" y="50"/>
                  </a:lnTo>
                  <a:lnTo>
                    <a:pt x="38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1" name="Line 261"/>
            <p:cNvSpPr>
              <a:spLocks noChangeAspect="1" noChangeShapeType="1"/>
            </p:cNvSpPr>
            <p:nvPr/>
          </p:nvSpPr>
          <p:spPr bwMode="auto">
            <a:xfrm flipV="1">
              <a:off x="4457" y="184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2" name="Freeform 262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3" name="Freeform 263"/>
            <p:cNvSpPr>
              <a:spLocks noChangeAspect="1"/>
            </p:cNvSpPr>
            <p:nvPr/>
          </p:nvSpPr>
          <p:spPr bwMode="auto">
            <a:xfrm>
              <a:off x="4447" y="1821"/>
              <a:ext cx="20" cy="21"/>
            </a:xfrm>
            <a:custGeom>
              <a:avLst/>
              <a:gdLst>
                <a:gd name="T0" fmla="*/ 0 w 142"/>
                <a:gd name="T1" fmla="*/ 52 h 148"/>
                <a:gd name="T2" fmla="*/ 39 w 142"/>
                <a:gd name="T3" fmla="*/ 100 h 148"/>
                <a:gd name="T4" fmla="*/ 77 w 142"/>
                <a:gd name="T5" fmla="*/ 148 h 148"/>
                <a:gd name="T6" fmla="*/ 142 w 142"/>
                <a:gd name="T7" fmla="*/ 96 h 148"/>
                <a:gd name="T8" fmla="*/ 103 w 142"/>
                <a:gd name="T9" fmla="*/ 48 h 148"/>
                <a:gd name="T10" fmla="*/ 65 w 142"/>
                <a:gd name="T11" fmla="*/ 0 h 148"/>
                <a:gd name="T12" fmla="*/ 0 w 142"/>
                <a:gd name="T13" fmla="*/ 52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0" y="52"/>
                  </a:moveTo>
                  <a:lnTo>
                    <a:pt x="39" y="100"/>
                  </a:lnTo>
                  <a:lnTo>
                    <a:pt x="77" y="148"/>
                  </a:lnTo>
                  <a:lnTo>
                    <a:pt x="142" y="96"/>
                  </a:lnTo>
                  <a:lnTo>
                    <a:pt x="103" y="48"/>
                  </a:lnTo>
                  <a:lnTo>
                    <a:pt x="65" y="0"/>
                  </a:lnTo>
                  <a:lnTo>
                    <a:pt x="0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4" name="Freeform 264"/>
            <p:cNvSpPr>
              <a:spLocks noChangeAspect="1"/>
            </p:cNvSpPr>
            <p:nvPr/>
          </p:nvSpPr>
          <p:spPr bwMode="auto">
            <a:xfrm>
              <a:off x="4462" y="1828"/>
              <a:ext cx="5" cy="7"/>
            </a:xfrm>
            <a:custGeom>
              <a:avLst/>
              <a:gdLst>
                <a:gd name="T0" fmla="*/ 0 w 41"/>
                <a:gd name="T1" fmla="*/ 0 h 48"/>
                <a:gd name="T2" fmla="*/ 39 w 41"/>
                <a:gd name="T3" fmla="*/ 48 h 48"/>
                <a:gd name="T4" fmla="*/ 41 w 41"/>
                <a:gd name="T5" fmla="*/ 45 h 48"/>
                <a:gd name="T6" fmla="*/ 0 w 41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0"/>
                  </a:moveTo>
                  <a:lnTo>
                    <a:pt x="39" y="48"/>
                  </a:lnTo>
                  <a:lnTo>
                    <a:pt x="41" y="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5" name="Line 265"/>
            <p:cNvSpPr>
              <a:spLocks noChangeAspect="1" noChangeShapeType="1"/>
            </p:cNvSpPr>
            <p:nvPr/>
          </p:nvSpPr>
          <p:spPr bwMode="auto">
            <a:xfrm flipV="1">
              <a:off x="4467" y="18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6" name="Freeform 266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7" name="Freeform 267"/>
            <p:cNvSpPr>
              <a:spLocks noChangeAspect="1"/>
            </p:cNvSpPr>
            <p:nvPr/>
          </p:nvSpPr>
          <p:spPr bwMode="auto">
            <a:xfrm>
              <a:off x="4456" y="1814"/>
              <a:ext cx="20" cy="21"/>
            </a:xfrm>
            <a:custGeom>
              <a:avLst/>
              <a:gdLst>
                <a:gd name="T0" fmla="*/ 0 w 145"/>
                <a:gd name="T1" fmla="*/ 56 h 147"/>
                <a:gd name="T2" fmla="*/ 41 w 145"/>
                <a:gd name="T3" fmla="*/ 102 h 147"/>
                <a:gd name="T4" fmla="*/ 82 w 145"/>
                <a:gd name="T5" fmla="*/ 147 h 147"/>
                <a:gd name="T6" fmla="*/ 145 w 145"/>
                <a:gd name="T7" fmla="*/ 92 h 147"/>
                <a:gd name="T8" fmla="*/ 104 w 145"/>
                <a:gd name="T9" fmla="*/ 46 h 147"/>
                <a:gd name="T10" fmla="*/ 63 w 145"/>
                <a:gd name="T11" fmla="*/ 0 h 147"/>
                <a:gd name="T12" fmla="*/ 0 w 145"/>
                <a:gd name="T13" fmla="*/ 56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7"/>
                <a:gd name="T23" fmla="*/ 145 w 145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7">
                  <a:moveTo>
                    <a:pt x="0" y="56"/>
                  </a:moveTo>
                  <a:lnTo>
                    <a:pt x="41" y="102"/>
                  </a:lnTo>
                  <a:lnTo>
                    <a:pt x="82" y="147"/>
                  </a:lnTo>
                  <a:lnTo>
                    <a:pt x="145" y="92"/>
                  </a:lnTo>
                  <a:lnTo>
                    <a:pt x="104" y="46"/>
                  </a:lnTo>
                  <a:lnTo>
                    <a:pt x="63" y="0"/>
                  </a:lnTo>
                  <a:lnTo>
                    <a:pt x="0" y="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8" name="Freeform 268"/>
            <p:cNvSpPr>
              <a:spLocks noChangeAspect="1"/>
            </p:cNvSpPr>
            <p:nvPr/>
          </p:nvSpPr>
          <p:spPr bwMode="auto">
            <a:xfrm>
              <a:off x="4471" y="1820"/>
              <a:ext cx="6" cy="7"/>
            </a:xfrm>
            <a:custGeom>
              <a:avLst/>
              <a:gdLst>
                <a:gd name="T0" fmla="*/ 0 w 43"/>
                <a:gd name="T1" fmla="*/ 0 h 46"/>
                <a:gd name="T2" fmla="*/ 41 w 43"/>
                <a:gd name="T3" fmla="*/ 46 h 46"/>
                <a:gd name="T4" fmla="*/ 43 w 43"/>
                <a:gd name="T5" fmla="*/ 43 h 46"/>
                <a:gd name="T6" fmla="*/ 0 w 43"/>
                <a:gd name="T7" fmla="*/ 0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46"/>
                <a:gd name="T14" fmla="*/ 43 w 4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46">
                  <a:moveTo>
                    <a:pt x="0" y="0"/>
                  </a:moveTo>
                  <a:lnTo>
                    <a:pt x="41" y="46"/>
                  </a:lnTo>
                  <a:lnTo>
                    <a:pt x="43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9" name="Line 269"/>
            <p:cNvSpPr>
              <a:spLocks noChangeAspect="1" noChangeShapeType="1"/>
            </p:cNvSpPr>
            <p:nvPr/>
          </p:nvSpPr>
          <p:spPr bwMode="auto">
            <a:xfrm flipV="1">
              <a:off x="4476" y="182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0" name="Freeform 270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1" name="Freeform 271"/>
            <p:cNvSpPr>
              <a:spLocks noChangeAspect="1"/>
            </p:cNvSpPr>
            <p:nvPr/>
          </p:nvSpPr>
          <p:spPr bwMode="auto">
            <a:xfrm>
              <a:off x="4464" y="1805"/>
              <a:ext cx="21" cy="21"/>
            </a:xfrm>
            <a:custGeom>
              <a:avLst/>
              <a:gdLst>
                <a:gd name="T0" fmla="*/ 0 w 146"/>
                <a:gd name="T1" fmla="*/ 61 h 147"/>
                <a:gd name="T2" fmla="*/ 43 w 146"/>
                <a:gd name="T3" fmla="*/ 104 h 147"/>
                <a:gd name="T4" fmla="*/ 86 w 146"/>
                <a:gd name="T5" fmla="*/ 147 h 147"/>
                <a:gd name="T6" fmla="*/ 146 w 146"/>
                <a:gd name="T7" fmla="*/ 87 h 147"/>
                <a:gd name="T8" fmla="*/ 103 w 146"/>
                <a:gd name="T9" fmla="*/ 44 h 147"/>
                <a:gd name="T10" fmla="*/ 60 w 146"/>
                <a:gd name="T11" fmla="*/ 0 h 147"/>
                <a:gd name="T12" fmla="*/ 0 w 146"/>
                <a:gd name="T13" fmla="*/ 61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47"/>
                <a:gd name="T23" fmla="*/ 146 w 146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47">
                  <a:moveTo>
                    <a:pt x="0" y="61"/>
                  </a:moveTo>
                  <a:lnTo>
                    <a:pt x="43" y="104"/>
                  </a:lnTo>
                  <a:lnTo>
                    <a:pt x="86" y="147"/>
                  </a:lnTo>
                  <a:lnTo>
                    <a:pt x="146" y="87"/>
                  </a:lnTo>
                  <a:lnTo>
                    <a:pt x="103" y="44"/>
                  </a:lnTo>
                  <a:lnTo>
                    <a:pt x="60" y="0"/>
                  </a:lnTo>
                  <a:lnTo>
                    <a:pt x="0" y="6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2" name="Freeform 272"/>
            <p:cNvSpPr>
              <a:spLocks noChangeAspect="1"/>
            </p:cNvSpPr>
            <p:nvPr/>
          </p:nvSpPr>
          <p:spPr bwMode="auto">
            <a:xfrm>
              <a:off x="4479" y="1812"/>
              <a:ext cx="7" cy="6"/>
            </a:xfrm>
            <a:custGeom>
              <a:avLst/>
              <a:gdLst>
                <a:gd name="T0" fmla="*/ 0 w 46"/>
                <a:gd name="T1" fmla="*/ 0 h 43"/>
                <a:gd name="T2" fmla="*/ 43 w 46"/>
                <a:gd name="T3" fmla="*/ 43 h 43"/>
                <a:gd name="T4" fmla="*/ 46 w 46"/>
                <a:gd name="T5" fmla="*/ 41 h 43"/>
                <a:gd name="T6" fmla="*/ 0 w 46"/>
                <a:gd name="T7" fmla="*/ 0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0"/>
                  </a:moveTo>
                  <a:lnTo>
                    <a:pt x="43" y="43"/>
                  </a:lnTo>
                  <a:lnTo>
                    <a:pt x="46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3" name="Line 273"/>
            <p:cNvSpPr>
              <a:spLocks noChangeAspect="1" noChangeShapeType="1"/>
            </p:cNvSpPr>
            <p:nvPr/>
          </p:nvSpPr>
          <p:spPr bwMode="auto">
            <a:xfrm flipV="1">
              <a:off x="4485" y="181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4" name="Freeform 274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5" name="Freeform 275"/>
            <p:cNvSpPr>
              <a:spLocks noChangeAspect="1"/>
            </p:cNvSpPr>
            <p:nvPr/>
          </p:nvSpPr>
          <p:spPr bwMode="auto">
            <a:xfrm>
              <a:off x="4473" y="1797"/>
              <a:ext cx="21" cy="20"/>
            </a:xfrm>
            <a:custGeom>
              <a:avLst/>
              <a:gdLst>
                <a:gd name="T0" fmla="*/ 0 w 147"/>
                <a:gd name="T1" fmla="*/ 64 h 146"/>
                <a:gd name="T2" fmla="*/ 45 w 147"/>
                <a:gd name="T3" fmla="*/ 105 h 146"/>
                <a:gd name="T4" fmla="*/ 91 w 147"/>
                <a:gd name="T5" fmla="*/ 146 h 146"/>
                <a:gd name="T6" fmla="*/ 147 w 147"/>
                <a:gd name="T7" fmla="*/ 82 h 146"/>
                <a:gd name="T8" fmla="*/ 102 w 147"/>
                <a:gd name="T9" fmla="*/ 41 h 146"/>
                <a:gd name="T10" fmla="*/ 56 w 147"/>
                <a:gd name="T11" fmla="*/ 0 h 146"/>
                <a:gd name="T12" fmla="*/ 0 w 147"/>
                <a:gd name="T13" fmla="*/ 64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0" y="64"/>
                  </a:moveTo>
                  <a:lnTo>
                    <a:pt x="45" y="105"/>
                  </a:lnTo>
                  <a:lnTo>
                    <a:pt x="91" y="146"/>
                  </a:lnTo>
                  <a:lnTo>
                    <a:pt x="147" y="82"/>
                  </a:lnTo>
                  <a:lnTo>
                    <a:pt x="102" y="41"/>
                  </a:lnTo>
                  <a:lnTo>
                    <a:pt x="56" y="0"/>
                  </a:lnTo>
                  <a:lnTo>
                    <a:pt x="0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6" name="Freeform 276"/>
            <p:cNvSpPr>
              <a:spLocks noChangeAspect="1"/>
            </p:cNvSpPr>
            <p:nvPr/>
          </p:nvSpPr>
          <p:spPr bwMode="auto">
            <a:xfrm>
              <a:off x="4487" y="1802"/>
              <a:ext cx="7" cy="6"/>
            </a:xfrm>
            <a:custGeom>
              <a:avLst/>
              <a:gdLst>
                <a:gd name="T0" fmla="*/ 0 w 48"/>
                <a:gd name="T1" fmla="*/ 0 h 41"/>
                <a:gd name="T2" fmla="*/ 45 w 48"/>
                <a:gd name="T3" fmla="*/ 41 h 41"/>
                <a:gd name="T4" fmla="*/ 48 w 48"/>
                <a:gd name="T5" fmla="*/ 39 h 41"/>
                <a:gd name="T6" fmla="*/ 0 w 48"/>
                <a:gd name="T7" fmla="*/ 0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0"/>
                  </a:moveTo>
                  <a:lnTo>
                    <a:pt x="45" y="41"/>
                  </a:lnTo>
                  <a:lnTo>
                    <a:pt x="48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7" name="Line 277"/>
            <p:cNvSpPr>
              <a:spLocks noChangeAspect="1" noChangeShapeType="1"/>
            </p:cNvSpPr>
            <p:nvPr/>
          </p:nvSpPr>
          <p:spPr bwMode="auto">
            <a:xfrm flipV="1">
              <a:off x="4494" y="18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8" name="Freeform 278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9" name="Freeform 279"/>
            <p:cNvSpPr>
              <a:spLocks noChangeAspect="1"/>
            </p:cNvSpPr>
            <p:nvPr/>
          </p:nvSpPr>
          <p:spPr bwMode="auto">
            <a:xfrm>
              <a:off x="4481" y="1787"/>
              <a:ext cx="21" cy="21"/>
            </a:xfrm>
            <a:custGeom>
              <a:avLst/>
              <a:gdLst>
                <a:gd name="T0" fmla="*/ 0 w 149"/>
                <a:gd name="T1" fmla="*/ 67 h 145"/>
                <a:gd name="T2" fmla="*/ 47 w 149"/>
                <a:gd name="T3" fmla="*/ 106 h 145"/>
                <a:gd name="T4" fmla="*/ 95 w 149"/>
                <a:gd name="T5" fmla="*/ 145 h 145"/>
                <a:gd name="T6" fmla="*/ 149 w 149"/>
                <a:gd name="T7" fmla="*/ 77 h 145"/>
                <a:gd name="T8" fmla="*/ 101 w 149"/>
                <a:gd name="T9" fmla="*/ 39 h 145"/>
                <a:gd name="T10" fmla="*/ 55 w 149"/>
                <a:gd name="T11" fmla="*/ 0 h 145"/>
                <a:gd name="T12" fmla="*/ 0 w 149"/>
                <a:gd name="T13" fmla="*/ 6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45"/>
                <a:gd name="T23" fmla="*/ 149 w 14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45">
                  <a:moveTo>
                    <a:pt x="0" y="67"/>
                  </a:moveTo>
                  <a:lnTo>
                    <a:pt x="47" y="106"/>
                  </a:lnTo>
                  <a:lnTo>
                    <a:pt x="95" y="145"/>
                  </a:lnTo>
                  <a:lnTo>
                    <a:pt x="149" y="77"/>
                  </a:lnTo>
                  <a:lnTo>
                    <a:pt x="101" y="39"/>
                  </a:lnTo>
                  <a:lnTo>
                    <a:pt x="55" y="0"/>
                  </a:lnTo>
                  <a:lnTo>
                    <a:pt x="0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0" name="Freeform 280"/>
            <p:cNvSpPr>
              <a:spLocks noChangeAspect="1"/>
            </p:cNvSpPr>
            <p:nvPr/>
          </p:nvSpPr>
          <p:spPr bwMode="auto">
            <a:xfrm>
              <a:off x="4495" y="1793"/>
              <a:ext cx="7" cy="5"/>
            </a:xfrm>
            <a:custGeom>
              <a:avLst/>
              <a:gdLst>
                <a:gd name="T0" fmla="*/ 0 w 49"/>
                <a:gd name="T1" fmla="*/ 0 h 38"/>
                <a:gd name="T2" fmla="*/ 48 w 49"/>
                <a:gd name="T3" fmla="*/ 38 h 38"/>
                <a:gd name="T4" fmla="*/ 49 w 49"/>
                <a:gd name="T5" fmla="*/ 35 h 38"/>
                <a:gd name="T6" fmla="*/ 0 w 49"/>
                <a:gd name="T7" fmla="*/ 0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0"/>
                  </a:moveTo>
                  <a:lnTo>
                    <a:pt x="48" y="38"/>
                  </a:lnTo>
                  <a:lnTo>
                    <a:pt x="49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1" name="Line 281"/>
            <p:cNvSpPr>
              <a:spLocks noChangeAspect="1" noChangeShapeType="1"/>
            </p:cNvSpPr>
            <p:nvPr/>
          </p:nvSpPr>
          <p:spPr bwMode="auto">
            <a:xfrm flipV="1">
              <a:off x="4502" y="179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2" name="Freeform 282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3" name="Freeform 283"/>
            <p:cNvSpPr>
              <a:spLocks noChangeAspect="1"/>
            </p:cNvSpPr>
            <p:nvPr/>
          </p:nvSpPr>
          <p:spPr bwMode="auto">
            <a:xfrm>
              <a:off x="4488" y="1778"/>
              <a:ext cx="21" cy="20"/>
            </a:xfrm>
            <a:custGeom>
              <a:avLst/>
              <a:gdLst>
                <a:gd name="T0" fmla="*/ 0 w 148"/>
                <a:gd name="T1" fmla="*/ 70 h 141"/>
                <a:gd name="T2" fmla="*/ 48 w 148"/>
                <a:gd name="T3" fmla="*/ 106 h 141"/>
                <a:gd name="T4" fmla="*/ 97 w 148"/>
                <a:gd name="T5" fmla="*/ 141 h 141"/>
                <a:gd name="T6" fmla="*/ 148 w 148"/>
                <a:gd name="T7" fmla="*/ 70 h 141"/>
                <a:gd name="T8" fmla="*/ 100 w 148"/>
                <a:gd name="T9" fmla="*/ 35 h 141"/>
                <a:gd name="T10" fmla="*/ 51 w 148"/>
                <a:gd name="T11" fmla="*/ 0 h 141"/>
                <a:gd name="T12" fmla="*/ 0 w 148"/>
                <a:gd name="T13" fmla="*/ 7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0" y="70"/>
                  </a:moveTo>
                  <a:lnTo>
                    <a:pt x="48" y="106"/>
                  </a:lnTo>
                  <a:lnTo>
                    <a:pt x="97" y="141"/>
                  </a:lnTo>
                  <a:lnTo>
                    <a:pt x="148" y="70"/>
                  </a:lnTo>
                  <a:lnTo>
                    <a:pt x="100" y="35"/>
                  </a:lnTo>
                  <a:lnTo>
                    <a:pt x="51" y="0"/>
                  </a:lnTo>
                  <a:lnTo>
                    <a:pt x="0" y="7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4" name="Freeform 284"/>
            <p:cNvSpPr>
              <a:spLocks noChangeAspect="1"/>
            </p:cNvSpPr>
            <p:nvPr/>
          </p:nvSpPr>
          <p:spPr bwMode="auto">
            <a:xfrm>
              <a:off x="4502" y="1783"/>
              <a:ext cx="8" cy="5"/>
            </a:xfrm>
            <a:custGeom>
              <a:avLst/>
              <a:gdLst>
                <a:gd name="T0" fmla="*/ 0 w 51"/>
                <a:gd name="T1" fmla="*/ 0 h 35"/>
                <a:gd name="T2" fmla="*/ 48 w 51"/>
                <a:gd name="T3" fmla="*/ 35 h 35"/>
                <a:gd name="T4" fmla="*/ 51 w 51"/>
                <a:gd name="T5" fmla="*/ 34 h 35"/>
                <a:gd name="T6" fmla="*/ 0 w 51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0" y="0"/>
                  </a:moveTo>
                  <a:lnTo>
                    <a:pt x="48" y="35"/>
                  </a:lnTo>
                  <a:lnTo>
                    <a:pt x="5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5" name="Line 285"/>
            <p:cNvSpPr>
              <a:spLocks noChangeAspect="1" noChangeShapeType="1"/>
            </p:cNvSpPr>
            <p:nvPr/>
          </p:nvSpPr>
          <p:spPr bwMode="auto">
            <a:xfrm flipV="1">
              <a:off x="4509" y="17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6" name="Freeform 286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7" name="Freeform 287"/>
            <p:cNvSpPr>
              <a:spLocks noChangeAspect="1"/>
            </p:cNvSpPr>
            <p:nvPr/>
          </p:nvSpPr>
          <p:spPr bwMode="auto">
            <a:xfrm>
              <a:off x="4495" y="1767"/>
              <a:ext cx="22" cy="21"/>
            </a:xfrm>
            <a:custGeom>
              <a:avLst/>
              <a:gdLst>
                <a:gd name="T0" fmla="*/ 0 w 152"/>
                <a:gd name="T1" fmla="*/ 74 h 142"/>
                <a:gd name="T2" fmla="*/ 52 w 152"/>
                <a:gd name="T3" fmla="*/ 108 h 142"/>
                <a:gd name="T4" fmla="*/ 103 w 152"/>
                <a:gd name="T5" fmla="*/ 142 h 142"/>
                <a:gd name="T6" fmla="*/ 152 w 152"/>
                <a:gd name="T7" fmla="*/ 68 h 142"/>
                <a:gd name="T8" fmla="*/ 100 w 152"/>
                <a:gd name="T9" fmla="*/ 34 h 142"/>
                <a:gd name="T10" fmla="*/ 49 w 152"/>
                <a:gd name="T11" fmla="*/ 0 h 142"/>
                <a:gd name="T12" fmla="*/ 0 w 152"/>
                <a:gd name="T13" fmla="*/ 74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42"/>
                <a:gd name="T23" fmla="*/ 152 w 152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42">
                  <a:moveTo>
                    <a:pt x="0" y="74"/>
                  </a:moveTo>
                  <a:lnTo>
                    <a:pt x="52" y="108"/>
                  </a:lnTo>
                  <a:lnTo>
                    <a:pt x="103" y="142"/>
                  </a:lnTo>
                  <a:lnTo>
                    <a:pt x="152" y="68"/>
                  </a:lnTo>
                  <a:lnTo>
                    <a:pt x="100" y="34"/>
                  </a:lnTo>
                  <a:lnTo>
                    <a:pt x="49" y="0"/>
                  </a:lnTo>
                  <a:lnTo>
                    <a:pt x="0" y="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8" name="Freeform 288"/>
            <p:cNvSpPr>
              <a:spLocks noChangeAspect="1"/>
            </p:cNvSpPr>
            <p:nvPr/>
          </p:nvSpPr>
          <p:spPr bwMode="auto">
            <a:xfrm>
              <a:off x="4509" y="1772"/>
              <a:ext cx="8" cy="5"/>
            </a:xfrm>
            <a:custGeom>
              <a:avLst/>
              <a:gdLst>
                <a:gd name="T0" fmla="*/ 0 w 53"/>
                <a:gd name="T1" fmla="*/ 0 h 34"/>
                <a:gd name="T2" fmla="*/ 52 w 53"/>
                <a:gd name="T3" fmla="*/ 34 h 34"/>
                <a:gd name="T4" fmla="*/ 53 w 53"/>
                <a:gd name="T5" fmla="*/ 30 h 34"/>
                <a:gd name="T6" fmla="*/ 0 w 53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34"/>
                <a:gd name="T14" fmla="*/ 53 w 53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34">
                  <a:moveTo>
                    <a:pt x="0" y="0"/>
                  </a:moveTo>
                  <a:lnTo>
                    <a:pt x="52" y="34"/>
                  </a:lnTo>
                  <a:lnTo>
                    <a:pt x="53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9" name="Line 289"/>
            <p:cNvSpPr>
              <a:spLocks noChangeAspect="1" noChangeShapeType="1"/>
            </p:cNvSpPr>
            <p:nvPr/>
          </p:nvSpPr>
          <p:spPr bwMode="auto">
            <a:xfrm flipV="1">
              <a:off x="4517" y="17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0" name="Freeform 290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1" name="Freeform 291"/>
            <p:cNvSpPr>
              <a:spLocks noChangeAspect="1"/>
            </p:cNvSpPr>
            <p:nvPr/>
          </p:nvSpPr>
          <p:spPr bwMode="auto">
            <a:xfrm>
              <a:off x="4502" y="1746"/>
              <a:ext cx="27" cy="30"/>
            </a:xfrm>
            <a:custGeom>
              <a:avLst/>
              <a:gdLst>
                <a:gd name="T0" fmla="*/ 0 w 193"/>
                <a:gd name="T1" fmla="*/ 156 h 215"/>
                <a:gd name="T2" fmla="*/ 52 w 193"/>
                <a:gd name="T3" fmla="*/ 185 h 215"/>
                <a:gd name="T4" fmla="*/ 105 w 193"/>
                <a:gd name="T5" fmla="*/ 215 h 215"/>
                <a:gd name="T6" fmla="*/ 193 w 193"/>
                <a:gd name="T7" fmla="*/ 59 h 215"/>
                <a:gd name="T8" fmla="*/ 141 w 193"/>
                <a:gd name="T9" fmla="*/ 29 h 215"/>
                <a:gd name="T10" fmla="*/ 89 w 193"/>
                <a:gd name="T11" fmla="*/ 0 h 215"/>
                <a:gd name="T12" fmla="*/ 0 w 193"/>
                <a:gd name="T13" fmla="*/ 156 h 2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3"/>
                <a:gd name="T22" fmla="*/ 0 h 215"/>
                <a:gd name="T23" fmla="*/ 193 w 193"/>
                <a:gd name="T24" fmla="*/ 215 h 2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3" h="215">
                  <a:moveTo>
                    <a:pt x="0" y="156"/>
                  </a:moveTo>
                  <a:lnTo>
                    <a:pt x="52" y="185"/>
                  </a:lnTo>
                  <a:lnTo>
                    <a:pt x="105" y="215"/>
                  </a:lnTo>
                  <a:lnTo>
                    <a:pt x="193" y="59"/>
                  </a:lnTo>
                  <a:lnTo>
                    <a:pt x="141" y="29"/>
                  </a:lnTo>
                  <a:lnTo>
                    <a:pt x="89" y="0"/>
                  </a:lnTo>
                  <a:lnTo>
                    <a:pt x="0" y="15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2" name="Freeform 292"/>
            <p:cNvSpPr>
              <a:spLocks noChangeAspect="1"/>
            </p:cNvSpPr>
            <p:nvPr/>
          </p:nvSpPr>
          <p:spPr bwMode="auto">
            <a:xfrm>
              <a:off x="4522" y="1750"/>
              <a:ext cx="8" cy="4"/>
            </a:xfrm>
            <a:custGeom>
              <a:avLst/>
              <a:gdLst>
                <a:gd name="T0" fmla="*/ 0 w 55"/>
                <a:gd name="T1" fmla="*/ 0 h 30"/>
                <a:gd name="T2" fmla="*/ 52 w 55"/>
                <a:gd name="T3" fmla="*/ 30 h 30"/>
                <a:gd name="T4" fmla="*/ 55 w 55"/>
                <a:gd name="T5" fmla="*/ 26 h 30"/>
                <a:gd name="T6" fmla="*/ 0 w 55"/>
                <a:gd name="T7" fmla="*/ 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0"/>
                  </a:moveTo>
                  <a:lnTo>
                    <a:pt x="52" y="30"/>
                  </a:lnTo>
                  <a:lnTo>
                    <a:pt x="55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3" name="Line 293"/>
            <p:cNvSpPr>
              <a:spLocks noChangeAspect="1" noChangeShapeType="1"/>
            </p:cNvSpPr>
            <p:nvPr/>
          </p:nvSpPr>
          <p:spPr bwMode="auto">
            <a:xfrm flipV="1">
              <a:off x="4529" y="175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4" name="Freeform 294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5" name="Freeform 295"/>
            <p:cNvSpPr>
              <a:spLocks noChangeAspect="1"/>
            </p:cNvSpPr>
            <p:nvPr/>
          </p:nvSpPr>
          <p:spPr bwMode="auto">
            <a:xfrm>
              <a:off x="4514" y="1722"/>
              <a:ext cx="27" cy="32"/>
            </a:xfrm>
            <a:custGeom>
              <a:avLst/>
              <a:gdLst>
                <a:gd name="T0" fmla="*/ 0 w 187"/>
                <a:gd name="T1" fmla="*/ 167 h 219"/>
                <a:gd name="T2" fmla="*/ 54 w 187"/>
                <a:gd name="T3" fmla="*/ 193 h 219"/>
                <a:gd name="T4" fmla="*/ 109 w 187"/>
                <a:gd name="T5" fmla="*/ 219 h 219"/>
                <a:gd name="T6" fmla="*/ 187 w 187"/>
                <a:gd name="T7" fmla="*/ 52 h 219"/>
                <a:gd name="T8" fmla="*/ 133 w 187"/>
                <a:gd name="T9" fmla="*/ 26 h 219"/>
                <a:gd name="T10" fmla="*/ 78 w 187"/>
                <a:gd name="T11" fmla="*/ 0 h 219"/>
                <a:gd name="T12" fmla="*/ 0 w 187"/>
                <a:gd name="T13" fmla="*/ 167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0" y="167"/>
                  </a:moveTo>
                  <a:lnTo>
                    <a:pt x="54" y="193"/>
                  </a:lnTo>
                  <a:lnTo>
                    <a:pt x="109" y="219"/>
                  </a:lnTo>
                  <a:lnTo>
                    <a:pt x="187" y="52"/>
                  </a:lnTo>
                  <a:lnTo>
                    <a:pt x="133" y="26"/>
                  </a:lnTo>
                  <a:lnTo>
                    <a:pt x="78" y="0"/>
                  </a:lnTo>
                  <a:lnTo>
                    <a:pt x="0" y="1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6" name="Freeform 296"/>
            <p:cNvSpPr>
              <a:spLocks noChangeAspect="1"/>
            </p:cNvSpPr>
            <p:nvPr/>
          </p:nvSpPr>
          <p:spPr bwMode="auto">
            <a:xfrm>
              <a:off x="4533" y="1726"/>
              <a:ext cx="8" cy="4"/>
            </a:xfrm>
            <a:custGeom>
              <a:avLst/>
              <a:gdLst>
                <a:gd name="T0" fmla="*/ 0 w 56"/>
                <a:gd name="T1" fmla="*/ 0 h 26"/>
                <a:gd name="T2" fmla="*/ 54 w 56"/>
                <a:gd name="T3" fmla="*/ 26 h 26"/>
                <a:gd name="T4" fmla="*/ 56 w 56"/>
                <a:gd name="T5" fmla="*/ 21 h 26"/>
                <a:gd name="T6" fmla="*/ 0 w 56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0"/>
                  </a:moveTo>
                  <a:lnTo>
                    <a:pt x="54" y="26"/>
                  </a:lnTo>
                  <a:lnTo>
                    <a:pt x="56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7" name="Line 297"/>
            <p:cNvSpPr>
              <a:spLocks noChangeAspect="1" noChangeShapeType="1"/>
            </p:cNvSpPr>
            <p:nvPr/>
          </p:nvSpPr>
          <p:spPr bwMode="auto">
            <a:xfrm flipV="1">
              <a:off x="4541" y="172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8" name="Freeform 298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9" name="Freeform 299"/>
            <p:cNvSpPr>
              <a:spLocks noChangeAspect="1"/>
            </p:cNvSpPr>
            <p:nvPr/>
          </p:nvSpPr>
          <p:spPr bwMode="auto">
            <a:xfrm>
              <a:off x="4525" y="1698"/>
              <a:ext cx="26" cy="31"/>
            </a:xfrm>
            <a:custGeom>
              <a:avLst/>
              <a:gdLst>
                <a:gd name="T0" fmla="*/ 0 w 179"/>
                <a:gd name="T1" fmla="*/ 175 h 218"/>
                <a:gd name="T2" fmla="*/ 57 w 179"/>
                <a:gd name="T3" fmla="*/ 197 h 218"/>
                <a:gd name="T4" fmla="*/ 113 w 179"/>
                <a:gd name="T5" fmla="*/ 218 h 218"/>
                <a:gd name="T6" fmla="*/ 179 w 179"/>
                <a:gd name="T7" fmla="*/ 43 h 218"/>
                <a:gd name="T8" fmla="*/ 122 w 179"/>
                <a:gd name="T9" fmla="*/ 22 h 218"/>
                <a:gd name="T10" fmla="*/ 66 w 179"/>
                <a:gd name="T11" fmla="*/ 0 h 218"/>
                <a:gd name="T12" fmla="*/ 0 w 179"/>
                <a:gd name="T13" fmla="*/ 175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18"/>
                <a:gd name="T23" fmla="*/ 179 w 179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18">
                  <a:moveTo>
                    <a:pt x="0" y="175"/>
                  </a:moveTo>
                  <a:lnTo>
                    <a:pt x="57" y="197"/>
                  </a:lnTo>
                  <a:lnTo>
                    <a:pt x="113" y="218"/>
                  </a:lnTo>
                  <a:lnTo>
                    <a:pt x="179" y="43"/>
                  </a:lnTo>
                  <a:lnTo>
                    <a:pt x="122" y="22"/>
                  </a:lnTo>
                  <a:lnTo>
                    <a:pt x="66" y="0"/>
                  </a:lnTo>
                  <a:lnTo>
                    <a:pt x="0" y="1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0" name="Freeform 300"/>
            <p:cNvSpPr>
              <a:spLocks noChangeAspect="1"/>
            </p:cNvSpPr>
            <p:nvPr/>
          </p:nvSpPr>
          <p:spPr bwMode="auto">
            <a:xfrm>
              <a:off x="4543" y="1701"/>
              <a:ext cx="8" cy="3"/>
            </a:xfrm>
            <a:custGeom>
              <a:avLst/>
              <a:gdLst>
                <a:gd name="T0" fmla="*/ 0 w 58"/>
                <a:gd name="T1" fmla="*/ 0 h 21"/>
                <a:gd name="T2" fmla="*/ 57 w 58"/>
                <a:gd name="T3" fmla="*/ 21 h 21"/>
                <a:gd name="T4" fmla="*/ 58 w 58"/>
                <a:gd name="T5" fmla="*/ 17 h 21"/>
                <a:gd name="T6" fmla="*/ 0 w 58"/>
                <a:gd name="T7" fmla="*/ 0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0"/>
                  </a:moveTo>
                  <a:lnTo>
                    <a:pt x="57" y="21"/>
                  </a:lnTo>
                  <a:lnTo>
                    <a:pt x="58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1" name="Line 301"/>
            <p:cNvSpPr>
              <a:spLocks noChangeAspect="1" noChangeShapeType="1"/>
            </p:cNvSpPr>
            <p:nvPr/>
          </p:nvSpPr>
          <p:spPr bwMode="auto">
            <a:xfrm flipV="1">
              <a:off x="4551" y="170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2" name="Freeform 302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3" name="Freeform 303"/>
            <p:cNvSpPr>
              <a:spLocks noChangeAspect="1"/>
            </p:cNvSpPr>
            <p:nvPr/>
          </p:nvSpPr>
          <p:spPr bwMode="auto">
            <a:xfrm>
              <a:off x="4534" y="1672"/>
              <a:ext cx="25" cy="31"/>
            </a:xfrm>
            <a:custGeom>
              <a:avLst/>
              <a:gdLst>
                <a:gd name="T0" fmla="*/ 0 w 171"/>
                <a:gd name="T1" fmla="*/ 183 h 218"/>
                <a:gd name="T2" fmla="*/ 58 w 171"/>
                <a:gd name="T3" fmla="*/ 201 h 218"/>
                <a:gd name="T4" fmla="*/ 116 w 171"/>
                <a:gd name="T5" fmla="*/ 218 h 218"/>
                <a:gd name="T6" fmla="*/ 171 w 171"/>
                <a:gd name="T7" fmla="*/ 34 h 218"/>
                <a:gd name="T8" fmla="*/ 113 w 171"/>
                <a:gd name="T9" fmla="*/ 17 h 218"/>
                <a:gd name="T10" fmla="*/ 55 w 171"/>
                <a:gd name="T11" fmla="*/ 0 h 218"/>
                <a:gd name="T12" fmla="*/ 0 w 171"/>
                <a:gd name="T13" fmla="*/ 183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0" y="183"/>
                  </a:moveTo>
                  <a:lnTo>
                    <a:pt x="58" y="201"/>
                  </a:lnTo>
                  <a:lnTo>
                    <a:pt x="116" y="218"/>
                  </a:lnTo>
                  <a:lnTo>
                    <a:pt x="171" y="34"/>
                  </a:lnTo>
                  <a:lnTo>
                    <a:pt x="113" y="17"/>
                  </a:lnTo>
                  <a:lnTo>
                    <a:pt x="55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4" name="Freeform 304"/>
            <p:cNvSpPr>
              <a:spLocks noChangeAspect="1"/>
            </p:cNvSpPr>
            <p:nvPr/>
          </p:nvSpPr>
          <p:spPr bwMode="auto">
            <a:xfrm>
              <a:off x="4550" y="1675"/>
              <a:ext cx="9" cy="2"/>
            </a:xfrm>
            <a:custGeom>
              <a:avLst/>
              <a:gdLst>
                <a:gd name="T0" fmla="*/ 0 w 59"/>
                <a:gd name="T1" fmla="*/ 0 h 17"/>
                <a:gd name="T2" fmla="*/ 58 w 59"/>
                <a:gd name="T3" fmla="*/ 17 h 17"/>
                <a:gd name="T4" fmla="*/ 59 w 59"/>
                <a:gd name="T5" fmla="*/ 14 h 17"/>
                <a:gd name="T6" fmla="*/ 0 w 59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0"/>
                  </a:moveTo>
                  <a:lnTo>
                    <a:pt x="58" y="17"/>
                  </a:lnTo>
                  <a:lnTo>
                    <a:pt x="59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5" name="Line 305"/>
            <p:cNvSpPr>
              <a:spLocks noChangeAspect="1" noChangeShapeType="1"/>
            </p:cNvSpPr>
            <p:nvPr/>
          </p:nvSpPr>
          <p:spPr bwMode="auto">
            <a:xfrm flipV="1">
              <a:off x="4559" y="16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6" name="Freeform 306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7" name="Freeform 307"/>
            <p:cNvSpPr>
              <a:spLocks noChangeAspect="1"/>
            </p:cNvSpPr>
            <p:nvPr/>
          </p:nvSpPr>
          <p:spPr bwMode="auto">
            <a:xfrm>
              <a:off x="4542" y="1646"/>
              <a:ext cx="23" cy="31"/>
            </a:xfrm>
            <a:custGeom>
              <a:avLst/>
              <a:gdLst>
                <a:gd name="T0" fmla="*/ 0 w 160"/>
                <a:gd name="T1" fmla="*/ 191 h 218"/>
                <a:gd name="T2" fmla="*/ 59 w 160"/>
                <a:gd name="T3" fmla="*/ 204 h 218"/>
                <a:gd name="T4" fmla="*/ 118 w 160"/>
                <a:gd name="T5" fmla="*/ 218 h 218"/>
                <a:gd name="T6" fmla="*/ 160 w 160"/>
                <a:gd name="T7" fmla="*/ 28 h 218"/>
                <a:gd name="T8" fmla="*/ 101 w 160"/>
                <a:gd name="T9" fmla="*/ 14 h 218"/>
                <a:gd name="T10" fmla="*/ 42 w 160"/>
                <a:gd name="T11" fmla="*/ 0 h 218"/>
                <a:gd name="T12" fmla="*/ 0 w 160"/>
                <a:gd name="T13" fmla="*/ 191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8"/>
                <a:gd name="T23" fmla="*/ 160 w 160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8">
                  <a:moveTo>
                    <a:pt x="0" y="191"/>
                  </a:moveTo>
                  <a:lnTo>
                    <a:pt x="59" y="204"/>
                  </a:lnTo>
                  <a:lnTo>
                    <a:pt x="118" y="218"/>
                  </a:lnTo>
                  <a:lnTo>
                    <a:pt x="160" y="28"/>
                  </a:lnTo>
                  <a:lnTo>
                    <a:pt x="101" y="14"/>
                  </a:lnTo>
                  <a:lnTo>
                    <a:pt x="42" y="0"/>
                  </a:lnTo>
                  <a:lnTo>
                    <a:pt x="0" y="19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8" name="Freeform 308"/>
            <p:cNvSpPr>
              <a:spLocks noChangeAspect="1"/>
            </p:cNvSpPr>
            <p:nvPr/>
          </p:nvSpPr>
          <p:spPr bwMode="auto">
            <a:xfrm>
              <a:off x="4556" y="1648"/>
              <a:ext cx="9" cy="2"/>
            </a:xfrm>
            <a:custGeom>
              <a:avLst/>
              <a:gdLst>
                <a:gd name="T0" fmla="*/ 0 w 60"/>
                <a:gd name="T1" fmla="*/ 0 h 14"/>
                <a:gd name="T2" fmla="*/ 59 w 60"/>
                <a:gd name="T3" fmla="*/ 14 h 14"/>
                <a:gd name="T4" fmla="*/ 60 w 60"/>
                <a:gd name="T5" fmla="*/ 9 h 14"/>
                <a:gd name="T6" fmla="*/ 0 w 60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4"/>
                <a:gd name="T14" fmla="*/ 60 w 60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4">
                  <a:moveTo>
                    <a:pt x="0" y="0"/>
                  </a:moveTo>
                  <a:lnTo>
                    <a:pt x="59" y="14"/>
                  </a:lnTo>
                  <a:lnTo>
                    <a:pt x="6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9" name="Line 309"/>
            <p:cNvSpPr>
              <a:spLocks noChangeAspect="1" noChangeShapeType="1"/>
            </p:cNvSpPr>
            <p:nvPr/>
          </p:nvSpPr>
          <p:spPr bwMode="auto">
            <a:xfrm flipV="1">
              <a:off x="4565" y="16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0" name="Freeform 310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1" name="Freeform 311"/>
            <p:cNvSpPr>
              <a:spLocks noChangeAspect="1"/>
            </p:cNvSpPr>
            <p:nvPr/>
          </p:nvSpPr>
          <p:spPr bwMode="auto">
            <a:xfrm>
              <a:off x="4548" y="1619"/>
              <a:ext cx="21" cy="30"/>
            </a:xfrm>
            <a:custGeom>
              <a:avLst/>
              <a:gdLst>
                <a:gd name="T0" fmla="*/ 0 w 151"/>
                <a:gd name="T1" fmla="*/ 194 h 212"/>
                <a:gd name="T2" fmla="*/ 60 w 151"/>
                <a:gd name="T3" fmla="*/ 203 h 212"/>
                <a:gd name="T4" fmla="*/ 120 w 151"/>
                <a:gd name="T5" fmla="*/ 212 h 212"/>
                <a:gd name="T6" fmla="*/ 151 w 151"/>
                <a:gd name="T7" fmla="*/ 19 h 212"/>
                <a:gd name="T8" fmla="*/ 91 w 151"/>
                <a:gd name="T9" fmla="*/ 10 h 212"/>
                <a:gd name="T10" fmla="*/ 31 w 151"/>
                <a:gd name="T11" fmla="*/ 0 h 212"/>
                <a:gd name="T12" fmla="*/ 0 w 151"/>
                <a:gd name="T13" fmla="*/ 194 h 2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2"/>
                <a:gd name="T23" fmla="*/ 151 w 151"/>
                <a:gd name="T24" fmla="*/ 212 h 2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2">
                  <a:moveTo>
                    <a:pt x="0" y="194"/>
                  </a:moveTo>
                  <a:lnTo>
                    <a:pt x="60" y="203"/>
                  </a:lnTo>
                  <a:lnTo>
                    <a:pt x="120" y="212"/>
                  </a:lnTo>
                  <a:lnTo>
                    <a:pt x="151" y="19"/>
                  </a:lnTo>
                  <a:lnTo>
                    <a:pt x="91" y="10"/>
                  </a:lnTo>
                  <a:lnTo>
                    <a:pt x="31" y="0"/>
                  </a:lnTo>
                  <a:lnTo>
                    <a:pt x="0" y="19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2" name="Freeform 312"/>
            <p:cNvSpPr>
              <a:spLocks noChangeAspect="1"/>
            </p:cNvSpPr>
            <p:nvPr/>
          </p:nvSpPr>
          <p:spPr bwMode="auto">
            <a:xfrm>
              <a:off x="4561" y="1620"/>
              <a:ext cx="8" cy="1"/>
            </a:xfrm>
            <a:custGeom>
              <a:avLst/>
              <a:gdLst>
                <a:gd name="T0" fmla="*/ 0 w 60"/>
                <a:gd name="T1" fmla="*/ 0 h 9"/>
                <a:gd name="T2" fmla="*/ 60 w 60"/>
                <a:gd name="T3" fmla="*/ 9 h 9"/>
                <a:gd name="T4" fmla="*/ 60 w 60"/>
                <a:gd name="T5" fmla="*/ 5 h 9"/>
                <a:gd name="T6" fmla="*/ 0 w 60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0"/>
                  </a:moveTo>
                  <a:lnTo>
                    <a:pt x="60" y="9"/>
                  </a:lnTo>
                  <a:lnTo>
                    <a:pt x="6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3" name="Line 313"/>
            <p:cNvSpPr>
              <a:spLocks noChangeAspect="1" noChangeShapeType="1"/>
            </p:cNvSpPr>
            <p:nvPr/>
          </p:nvSpPr>
          <p:spPr bwMode="auto">
            <a:xfrm flipV="1">
              <a:off x="4569" y="16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4" name="Freeform 314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5" name="Freeform 315"/>
            <p:cNvSpPr>
              <a:spLocks noChangeAspect="1"/>
            </p:cNvSpPr>
            <p:nvPr/>
          </p:nvSpPr>
          <p:spPr bwMode="auto">
            <a:xfrm>
              <a:off x="4552" y="1591"/>
              <a:ext cx="20" cy="30"/>
            </a:xfrm>
            <a:custGeom>
              <a:avLst/>
              <a:gdLst>
                <a:gd name="T0" fmla="*/ 0 w 138"/>
                <a:gd name="T1" fmla="*/ 198 h 209"/>
                <a:gd name="T2" fmla="*/ 60 w 138"/>
                <a:gd name="T3" fmla="*/ 204 h 209"/>
                <a:gd name="T4" fmla="*/ 120 w 138"/>
                <a:gd name="T5" fmla="*/ 209 h 209"/>
                <a:gd name="T6" fmla="*/ 138 w 138"/>
                <a:gd name="T7" fmla="*/ 11 h 209"/>
                <a:gd name="T8" fmla="*/ 78 w 138"/>
                <a:gd name="T9" fmla="*/ 5 h 209"/>
                <a:gd name="T10" fmla="*/ 18 w 138"/>
                <a:gd name="T11" fmla="*/ 0 h 209"/>
                <a:gd name="T12" fmla="*/ 0 w 138"/>
                <a:gd name="T13" fmla="*/ 198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0" y="198"/>
                  </a:moveTo>
                  <a:lnTo>
                    <a:pt x="60" y="204"/>
                  </a:lnTo>
                  <a:lnTo>
                    <a:pt x="120" y="209"/>
                  </a:lnTo>
                  <a:lnTo>
                    <a:pt x="138" y="11"/>
                  </a:lnTo>
                  <a:lnTo>
                    <a:pt x="78" y="5"/>
                  </a:lnTo>
                  <a:lnTo>
                    <a:pt x="18" y="0"/>
                  </a:lnTo>
                  <a:lnTo>
                    <a:pt x="0" y="19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6" name="Freeform 316"/>
            <p:cNvSpPr>
              <a:spLocks noChangeAspect="1"/>
            </p:cNvSpPr>
            <p:nvPr/>
          </p:nvSpPr>
          <p:spPr bwMode="auto">
            <a:xfrm>
              <a:off x="4563" y="1592"/>
              <a:ext cx="9" cy="1"/>
            </a:xfrm>
            <a:custGeom>
              <a:avLst/>
              <a:gdLst>
                <a:gd name="T0" fmla="*/ 0 w 60"/>
                <a:gd name="T1" fmla="*/ 0 h 6"/>
                <a:gd name="T2" fmla="*/ 60 w 60"/>
                <a:gd name="T3" fmla="*/ 6 h 6"/>
                <a:gd name="T4" fmla="*/ 60 w 60"/>
                <a:gd name="T5" fmla="*/ 3 h 6"/>
                <a:gd name="T6" fmla="*/ 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0"/>
                  </a:moveTo>
                  <a:lnTo>
                    <a:pt x="60" y="6"/>
                  </a:lnTo>
                  <a:lnTo>
                    <a:pt x="6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7" name="Line 317"/>
            <p:cNvSpPr>
              <a:spLocks noChangeAspect="1" noChangeShapeType="1"/>
            </p:cNvSpPr>
            <p:nvPr/>
          </p:nvSpPr>
          <p:spPr bwMode="auto">
            <a:xfrm flipV="1">
              <a:off x="4572" y="159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8" name="Freeform 318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9" name="Freeform 319"/>
            <p:cNvSpPr>
              <a:spLocks noChangeAspect="1"/>
            </p:cNvSpPr>
            <p:nvPr/>
          </p:nvSpPr>
          <p:spPr bwMode="auto">
            <a:xfrm>
              <a:off x="4555" y="1563"/>
              <a:ext cx="18" cy="29"/>
            </a:xfrm>
            <a:custGeom>
              <a:avLst/>
              <a:gdLst>
                <a:gd name="T0" fmla="*/ 0 w 127"/>
                <a:gd name="T1" fmla="*/ 199 h 204"/>
                <a:gd name="T2" fmla="*/ 60 w 127"/>
                <a:gd name="T3" fmla="*/ 201 h 204"/>
                <a:gd name="T4" fmla="*/ 120 w 127"/>
                <a:gd name="T5" fmla="*/ 204 h 204"/>
                <a:gd name="T6" fmla="*/ 127 w 127"/>
                <a:gd name="T7" fmla="*/ 5 h 204"/>
                <a:gd name="T8" fmla="*/ 67 w 127"/>
                <a:gd name="T9" fmla="*/ 2 h 204"/>
                <a:gd name="T10" fmla="*/ 7 w 127"/>
                <a:gd name="T11" fmla="*/ 0 h 204"/>
                <a:gd name="T12" fmla="*/ 0 w 127"/>
                <a:gd name="T13" fmla="*/ 199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0" y="199"/>
                  </a:moveTo>
                  <a:lnTo>
                    <a:pt x="60" y="201"/>
                  </a:lnTo>
                  <a:lnTo>
                    <a:pt x="120" y="204"/>
                  </a:lnTo>
                  <a:lnTo>
                    <a:pt x="127" y="5"/>
                  </a:lnTo>
                  <a:lnTo>
                    <a:pt x="67" y="2"/>
                  </a:lnTo>
                  <a:lnTo>
                    <a:pt x="7" y="0"/>
                  </a:lnTo>
                  <a:lnTo>
                    <a:pt x="0" y="1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0" name="Freeform 320"/>
            <p:cNvSpPr>
              <a:spLocks noChangeAspect="1"/>
            </p:cNvSpPr>
            <p:nvPr/>
          </p:nvSpPr>
          <p:spPr bwMode="auto">
            <a:xfrm>
              <a:off x="4564" y="1563"/>
              <a:ext cx="9" cy="1"/>
            </a:xfrm>
            <a:custGeom>
              <a:avLst/>
              <a:gdLst>
                <a:gd name="T0" fmla="*/ 0 w 60"/>
                <a:gd name="T1" fmla="*/ 2 h 5"/>
                <a:gd name="T2" fmla="*/ 60 w 60"/>
                <a:gd name="T3" fmla="*/ 5 h 5"/>
                <a:gd name="T4" fmla="*/ 60 w 60"/>
                <a:gd name="T5" fmla="*/ 0 h 5"/>
                <a:gd name="T6" fmla="*/ 0 w 60"/>
                <a:gd name="T7" fmla="*/ 2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5"/>
                <a:gd name="T14" fmla="*/ 60 w 60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5">
                  <a:moveTo>
                    <a:pt x="0" y="2"/>
                  </a:moveTo>
                  <a:lnTo>
                    <a:pt x="60" y="5"/>
                  </a:lnTo>
                  <a:lnTo>
                    <a:pt x="6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1" name="Line 321"/>
            <p:cNvSpPr>
              <a:spLocks noChangeAspect="1" noChangeShapeType="1"/>
            </p:cNvSpPr>
            <p:nvPr/>
          </p:nvSpPr>
          <p:spPr bwMode="auto">
            <a:xfrm flipV="1">
              <a:off x="4573" y="15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2" name="Freeform 322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3" name="Freeform 323"/>
            <p:cNvSpPr>
              <a:spLocks noChangeAspect="1"/>
            </p:cNvSpPr>
            <p:nvPr/>
          </p:nvSpPr>
          <p:spPr bwMode="auto">
            <a:xfrm>
              <a:off x="4555" y="1534"/>
              <a:ext cx="18" cy="30"/>
            </a:xfrm>
            <a:custGeom>
              <a:avLst/>
              <a:gdLst>
                <a:gd name="T0" fmla="*/ 7 w 127"/>
                <a:gd name="T1" fmla="*/ 204 h 204"/>
                <a:gd name="T2" fmla="*/ 67 w 127"/>
                <a:gd name="T3" fmla="*/ 201 h 204"/>
                <a:gd name="T4" fmla="*/ 127 w 127"/>
                <a:gd name="T5" fmla="*/ 199 h 204"/>
                <a:gd name="T6" fmla="*/ 120 w 127"/>
                <a:gd name="T7" fmla="*/ 0 h 204"/>
                <a:gd name="T8" fmla="*/ 60 w 127"/>
                <a:gd name="T9" fmla="*/ 2 h 204"/>
                <a:gd name="T10" fmla="*/ 0 w 127"/>
                <a:gd name="T11" fmla="*/ 4 h 204"/>
                <a:gd name="T12" fmla="*/ 7 w 127"/>
                <a:gd name="T13" fmla="*/ 204 h 2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"/>
                <a:gd name="T22" fmla="*/ 0 h 204"/>
                <a:gd name="T23" fmla="*/ 127 w 127"/>
                <a:gd name="T24" fmla="*/ 204 h 2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" h="204">
                  <a:moveTo>
                    <a:pt x="7" y="204"/>
                  </a:moveTo>
                  <a:lnTo>
                    <a:pt x="67" y="201"/>
                  </a:lnTo>
                  <a:lnTo>
                    <a:pt x="127" y="199"/>
                  </a:lnTo>
                  <a:lnTo>
                    <a:pt x="120" y="0"/>
                  </a:lnTo>
                  <a:lnTo>
                    <a:pt x="60" y="2"/>
                  </a:lnTo>
                  <a:lnTo>
                    <a:pt x="0" y="4"/>
                  </a:lnTo>
                  <a:lnTo>
                    <a:pt x="7" y="20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4" name="Freeform 324"/>
            <p:cNvSpPr>
              <a:spLocks noChangeAspect="1"/>
            </p:cNvSpPr>
            <p:nvPr/>
          </p:nvSpPr>
          <p:spPr bwMode="auto">
            <a:xfrm>
              <a:off x="4563" y="1534"/>
              <a:ext cx="9" cy="1"/>
            </a:xfrm>
            <a:custGeom>
              <a:avLst/>
              <a:gdLst>
                <a:gd name="T0" fmla="*/ 0 w 60"/>
                <a:gd name="T1" fmla="*/ 6 h 6"/>
                <a:gd name="T2" fmla="*/ 60 w 60"/>
                <a:gd name="T3" fmla="*/ 4 h 6"/>
                <a:gd name="T4" fmla="*/ 60 w 60"/>
                <a:gd name="T5" fmla="*/ 0 h 6"/>
                <a:gd name="T6" fmla="*/ 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0" y="6"/>
                  </a:moveTo>
                  <a:lnTo>
                    <a:pt x="60" y="4"/>
                  </a:lnTo>
                  <a:lnTo>
                    <a:pt x="6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5" name="Line 325"/>
            <p:cNvSpPr>
              <a:spLocks noChangeAspect="1" noChangeShapeType="1"/>
            </p:cNvSpPr>
            <p:nvPr/>
          </p:nvSpPr>
          <p:spPr bwMode="auto">
            <a:xfrm flipV="1">
              <a:off x="4572" y="15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6" name="Freeform 326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7" name="Freeform 327"/>
            <p:cNvSpPr>
              <a:spLocks noChangeAspect="1"/>
            </p:cNvSpPr>
            <p:nvPr/>
          </p:nvSpPr>
          <p:spPr bwMode="auto">
            <a:xfrm>
              <a:off x="4552" y="1506"/>
              <a:ext cx="20" cy="30"/>
            </a:xfrm>
            <a:custGeom>
              <a:avLst/>
              <a:gdLst>
                <a:gd name="T0" fmla="*/ 18 w 138"/>
                <a:gd name="T1" fmla="*/ 209 h 209"/>
                <a:gd name="T2" fmla="*/ 78 w 138"/>
                <a:gd name="T3" fmla="*/ 203 h 209"/>
                <a:gd name="T4" fmla="*/ 138 w 138"/>
                <a:gd name="T5" fmla="*/ 197 h 209"/>
                <a:gd name="T6" fmla="*/ 120 w 138"/>
                <a:gd name="T7" fmla="*/ 0 h 209"/>
                <a:gd name="T8" fmla="*/ 60 w 138"/>
                <a:gd name="T9" fmla="*/ 6 h 209"/>
                <a:gd name="T10" fmla="*/ 0 w 138"/>
                <a:gd name="T11" fmla="*/ 12 h 209"/>
                <a:gd name="T12" fmla="*/ 18 w 138"/>
                <a:gd name="T13" fmla="*/ 209 h 2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209"/>
                <a:gd name="T23" fmla="*/ 138 w 138"/>
                <a:gd name="T24" fmla="*/ 209 h 20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209">
                  <a:moveTo>
                    <a:pt x="18" y="209"/>
                  </a:moveTo>
                  <a:lnTo>
                    <a:pt x="78" y="203"/>
                  </a:lnTo>
                  <a:lnTo>
                    <a:pt x="138" y="197"/>
                  </a:lnTo>
                  <a:lnTo>
                    <a:pt x="120" y="0"/>
                  </a:lnTo>
                  <a:lnTo>
                    <a:pt x="60" y="6"/>
                  </a:lnTo>
                  <a:lnTo>
                    <a:pt x="0" y="12"/>
                  </a:lnTo>
                  <a:lnTo>
                    <a:pt x="18" y="2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8" name="Freeform 328"/>
            <p:cNvSpPr>
              <a:spLocks noChangeAspect="1"/>
            </p:cNvSpPr>
            <p:nvPr/>
          </p:nvSpPr>
          <p:spPr bwMode="auto">
            <a:xfrm>
              <a:off x="4561" y="1505"/>
              <a:ext cx="8" cy="2"/>
            </a:xfrm>
            <a:custGeom>
              <a:avLst/>
              <a:gdLst>
                <a:gd name="T0" fmla="*/ 0 w 60"/>
                <a:gd name="T1" fmla="*/ 9 h 9"/>
                <a:gd name="T2" fmla="*/ 60 w 60"/>
                <a:gd name="T3" fmla="*/ 3 h 9"/>
                <a:gd name="T4" fmla="*/ 60 w 60"/>
                <a:gd name="T5" fmla="*/ 0 h 9"/>
                <a:gd name="T6" fmla="*/ 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0" y="9"/>
                  </a:moveTo>
                  <a:lnTo>
                    <a:pt x="60" y="3"/>
                  </a:lnTo>
                  <a:lnTo>
                    <a:pt x="60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9" name="Line 329"/>
            <p:cNvSpPr>
              <a:spLocks noChangeAspect="1" noChangeShapeType="1"/>
            </p:cNvSpPr>
            <p:nvPr/>
          </p:nvSpPr>
          <p:spPr bwMode="auto">
            <a:xfrm flipV="1">
              <a:off x="4569" y="150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0" name="Freeform 330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1" name="Freeform 331"/>
            <p:cNvSpPr>
              <a:spLocks noChangeAspect="1"/>
            </p:cNvSpPr>
            <p:nvPr/>
          </p:nvSpPr>
          <p:spPr bwMode="auto">
            <a:xfrm>
              <a:off x="4548" y="1477"/>
              <a:ext cx="21" cy="31"/>
            </a:xfrm>
            <a:custGeom>
              <a:avLst/>
              <a:gdLst>
                <a:gd name="T0" fmla="*/ 31 w 151"/>
                <a:gd name="T1" fmla="*/ 213 h 213"/>
                <a:gd name="T2" fmla="*/ 91 w 151"/>
                <a:gd name="T3" fmla="*/ 204 h 213"/>
                <a:gd name="T4" fmla="*/ 151 w 151"/>
                <a:gd name="T5" fmla="*/ 195 h 213"/>
                <a:gd name="T6" fmla="*/ 120 w 151"/>
                <a:gd name="T7" fmla="*/ 0 h 213"/>
                <a:gd name="T8" fmla="*/ 60 w 151"/>
                <a:gd name="T9" fmla="*/ 9 h 213"/>
                <a:gd name="T10" fmla="*/ 0 w 151"/>
                <a:gd name="T11" fmla="*/ 19 h 213"/>
                <a:gd name="T12" fmla="*/ 31 w 151"/>
                <a:gd name="T13" fmla="*/ 213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1"/>
                <a:gd name="T22" fmla="*/ 0 h 213"/>
                <a:gd name="T23" fmla="*/ 151 w 151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1" h="213">
                  <a:moveTo>
                    <a:pt x="31" y="213"/>
                  </a:moveTo>
                  <a:lnTo>
                    <a:pt x="91" y="204"/>
                  </a:lnTo>
                  <a:lnTo>
                    <a:pt x="151" y="195"/>
                  </a:lnTo>
                  <a:lnTo>
                    <a:pt x="120" y="0"/>
                  </a:lnTo>
                  <a:lnTo>
                    <a:pt x="60" y="9"/>
                  </a:lnTo>
                  <a:lnTo>
                    <a:pt x="0" y="19"/>
                  </a:lnTo>
                  <a:lnTo>
                    <a:pt x="31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2" name="Freeform 332"/>
            <p:cNvSpPr>
              <a:spLocks noChangeAspect="1"/>
            </p:cNvSpPr>
            <p:nvPr/>
          </p:nvSpPr>
          <p:spPr bwMode="auto">
            <a:xfrm>
              <a:off x="4556" y="1477"/>
              <a:ext cx="9" cy="2"/>
            </a:xfrm>
            <a:custGeom>
              <a:avLst/>
              <a:gdLst>
                <a:gd name="T0" fmla="*/ 0 w 60"/>
                <a:gd name="T1" fmla="*/ 13 h 13"/>
                <a:gd name="T2" fmla="*/ 60 w 60"/>
                <a:gd name="T3" fmla="*/ 4 h 13"/>
                <a:gd name="T4" fmla="*/ 59 w 60"/>
                <a:gd name="T5" fmla="*/ 0 h 13"/>
                <a:gd name="T6" fmla="*/ 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0" y="13"/>
                  </a:moveTo>
                  <a:lnTo>
                    <a:pt x="60" y="4"/>
                  </a:lnTo>
                  <a:lnTo>
                    <a:pt x="59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3" name="Line 333"/>
            <p:cNvSpPr>
              <a:spLocks noChangeAspect="1" noChangeShapeType="1"/>
            </p:cNvSpPr>
            <p:nvPr/>
          </p:nvSpPr>
          <p:spPr bwMode="auto">
            <a:xfrm flipH="1" flipV="1">
              <a:off x="4565" y="14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4" name="Freeform 334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5" name="Freeform 335"/>
            <p:cNvSpPr>
              <a:spLocks noChangeAspect="1"/>
            </p:cNvSpPr>
            <p:nvPr/>
          </p:nvSpPr>
          <p:spPr bwMode="auto">
            <a:xfrm>
              <a:off x="4542" y="1450"/>
              <a:ext cx="23" cy="31"/>
            </a:xfrm>
            <a:custGeom>
              <a:avLst/>
              <a:gdLst>
                <a:gd name="T0" fmla="*/ 42 w 160"/>
                <a:gd name="T1" fmla="*/ 216 h 216"/>
                <a:gd name="T2" fmla="*/ 101 w 160"/>
                <a:gd name="T3" fmla="*/ 202 h 216"/>
                <a:gd name="T4" fmla="*/ 160 w 160"/>
                <a:gd name="T5" fmla="*/ 189 h 216"/>
                <a:gd name="T6" fmla="*/ 118 w 160"/>
                <a:gd name="T7" fmla="*/ 0 h 216"/>
                <a:gd name="T8" fmla="*/ 59 w 160"/>
                <a:gd name="T9" fmla="*/ 13 h 216"/>
                <a:gd name="T10" fmla="*/ 0 w 160"/>
                <a:gd name="T11" fmla="*/ 27 h 216"/>
                <a:gd name="T12" fmla="*/ 42 w 160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216"/>
                <a:gd name="T23" fmla="*/ 160 w 16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216">
                  <a:moveTo>
                    <a:pt x="42" y="216"/>
                  </a:moveTo>
                  <a:lnTo>
                    <a:pt x="101" y="202"/>
                  </a:lnTo>
                  <a:lnTo>
                    <a:pt x="160" y="189"/>
                  </a:lnTo>
                  <a:lnTo>
                    <a:pt x="118" y="0"/>
                  </a:lnTo>
                  <a:lnTo>
                    <a:pt x="59" y="13"/>
                  </a:lnTo>
                  <a:lnTo>
                    <a:pt x="0" y="27"/>
                  </a:lnTo>
                  <a:lnTo>
                    <a:pt x="42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6" name="Freeform 336"/>
            <p:cNvSpPr>
              <a:spLocks noChangeAspect="1"/>
            </p:cNvSpPr>
            <p:nvPr/>
          </p:nvSpPr>
          <p:spPr bwMode="auto">
            <a:xfrm>
              <a:off x="4550" y="1449"/>
              <a:ext cx="9" cy="3"/>
            </a:xfrm>
            <a:custGeom>
              <a:avLst/>
              <a:gdLst>
                <a:gd name="T0" fmla="*/ 0 w 59"/>
                <a:gd name="T1" fmla="*/ 17 h 17"/>
                <a:gd name="T2" fmla="*/ 59 w 59"/>
                <a:gd name="T3" fmla="*/ 4 h 17"/>
                <a:gd name="T4" fmla="*/ 58 w 59"/>
                <a:gd name="T5" fmla="*/ 0 h 17"/>
                <a:gd name="T6" fmla="*/ 0 w 59"/>
                <a:gd name="T7" fmla="*/ 17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7"/>
                <a:gd name="T14" fmla="*/ 59 w 59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7">
                  <a:moveTo>
                    <a:pt x="0" y="17"/>
                  </a:moveTo>
                  <a:lnTo>
                    <a:pt x="59" y="4"/>
                  </a:lnTo>
                  <a:lnTo>
                    <a:pt x="58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7" name="Line 337"/>
            <p:cNvSpPr>
              <a:spLocks noChangeAspect="1" noChangeShapeType="1"/>
            </p:cNvSpPr>
            <p:nvPr/>
          </p:nvSpPr>
          <p:spPr bwMode="auto">
            <a:xfrm flipH="1" flipV="1">
              <a:off x="4559" y="14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8" name="Freeform 338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9" name="Freeform 339"/>
            <p:cNvSpPr>
              <a:spLocks noChangeAspect="1"/>
            </p:cNvSpPr>
            <p:nvPr/>
          </p:nvSpPr>
          <p:spPr bwMode="auto">
            <a:xfrm>
              <a:off x="4534" y="1423"/>
              <a:ext cx="25" cy="31"/>
            </a:xfrm>
            <a:custGeom>
              <a:avLst/>
              <a:gdLst>
                <a:gd name="T0" fmla="*/ 55 w 171"/>
                <a:gd name="T1" fmla="*/ 218 h 218"/>
                <a:gd name="T2" fmla="*/ 113 w 171"/>
                <a:gd name="T3" fmla="*/ 200 h 218"/>
                <a:gd name="T4" fmla="*/ 171 w 171"/>
                <a:gd name="T5" fmla="*/ 183 h 218"/>
                <a:gd name="T6" fmla="*/ 116 w 171"/>
                <a:gd name="T7" fmla="*/ 0 h 218"/>
                <a:gd name="T8" fmla="*/ 58 w 171"/>
                <a:gd name="T9" fmla="*/ 17 h 218"/>
                <a:gd name="T10" fmla="*/ 0 w 171"/>
                <a:gd name="T11" fmla="*/ 34 h 218"/>
                <a:gd name="T12" fmla="*/ 55 w 171"/>
                <a:gd name="T13" fmla="*/ 218 h 2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1"/>
                <a:gd name="T22" fmla="*/ 0 h 218"/>
                <a:gd name="T23" fmla="*/ 171 w 171"/>
                <a:gd name="T24" fmla="*/ 218 h 2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1" h="218">
                  <a:moveTo>
                    <a:pt x="55" y="218"/>
                  </a:moveTo>
                  <a:lnTo>
                    <a:pt x="113" y="200"/>
                  </a:lnTo>
                  <a:lnTo>
                    <a:pt x="171" y="183"/>
                  </a:lnTo>
                  <a:lnTo>
                    <a:pt x="116" y="0"/>
                  </a:lnTo>
                  <a:lnTo>
                    <a:pt x="58" y="17"/>
                  </a:lnTo>
                  <a:lnTo>
                    <a:pt x="0" y="34"/>
                  </a:lnTo>
                  <a:lnTo>
                    <a:pt x="55" y="2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0" name="Freeform 340"/>
            <p:cNvSpPr>
              <a:spLocks noChangeAspect="1"/>
            </p:cNvSpPr>
            <p:nvPr/>
          </p:nvSpPr>
          <p:spPr bwMode="auto">
            <a:xfrm>
              <a:off x="4543" y="1423"/>
              <a:ext cx="8" cy="3"/>
            </a:xfrm>
            <a:custGeom>
              <a:avLst/>
              <a:gdLst>
                <a:gd name="T0" fmla="*/ 0 w 58"/>
                <a:gd name="T1" fmla="*/ 21 h 21"/>
                <a:gd name="T2" fmla="*/ 58 w 58"/>
                <a:gd name="T3" fmla="*/ 4 h 21"/>
                <a:gd name="T4" fmla="*/ 57 w 58"/>
                <a:gd name="T5" fmla="*/ 0 h 21"/>
                <a:gd name="T6" fmla="*/ 0 w 58"/>
                <a:gd name="T7" fmla="*/ 21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1"/>
                <a:gd name="T14" fmla="*/ 58 w 58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1">
                  <a:moveTo>
                    <a:pt x="0" y="21"/>
                  </a:moveTo>
                  <a:lnTo>
                    <a:pt x="58" y="4"/>
                  </a:lnTo>
                  <a:lnTo>
                    <a:pt x="57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1" name="Line 341"/>
            <p:cNvSpPr>
              <a:spLocks noChangeAspect="1" noChangeShapeType="1"/>
            </p:cNvSpPr>
            <p:nvPr/>
          </p:nvSpPr>
          <p:spPr bwMode="auto">
            <a:xfrm flipH="1" flipV="1">
              <a:off x="4551" y="142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2" name="Freeform 342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3" name="Freeform 343"/>
            <p:cNvSpPr>
              <a:spLocks noChangeAspect="1"/>
            </p:cNvSpPr>
            <p:nvPr/>
          </p:nvSpPr>
          <p:spPr bwMode="auto">
            <a:xfrm>
              <a:off x="4525" y="1397"/>
              <a:ext cx="26" cy="32"/>
            </a:xfrm>
            <a:custGeom>
              <a:avLst/>
              <a:gdLst>
                <a:gd name="T0" fmla="*/ 66 w 179"/>
                <a:gd name="T1" fmla="*/ 220 h 220"/>
                <a:gd name="T2" fmla="*/ 122 w 179"/>
                <a:gd name="T3" fmla="*/ 198 h 220"/>
                <a:gd name="T4" fmla="*/ 179 w 179"/>
                <a:gd name="T5" fmla="*/ 177 h 220"/>
                <a:gd name="T6" fmla="*/ 113 w 179"/>
                <a:gd name="T7" fmla="*/ 0 h 220"/>
                <a:gd name="T8" fmla="*/ 57 w 179"/>
                <a:gd name="T9" fmla="*/ 22 h 220"/>
                <a:gd name="T10" fmla="*/ 0 w 179"/>
                <a:gd name="T11" fmla="*/ 43 h 220"/>
                <a:gd name="T12" fmla="*/ 66 w 179"/>
                <a:gd name="T13" fmla="*/ 220 h 2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9"/>
                <a:gd name="T22" fmla="*/ 0 h 220"/>
                <a:gd name="T23" fmla="*/ 179 w 179"/>
                <a:gd name="T24" fmla="*/ 220 h 2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9" h="220">
                  <a:moveTo>
                    <a:pt x="66" y="220"/>
                  </a:moveTo>
                  <a:lnTo>
                    <a:pt x="122" y="198"/>
                  </a:lnTo>
                  <a:lnTo>
                    <a:pt x="179" y="177"/>
                  </a:lnTo>
                  <a:lnTo>
                    <a:pt x="113" y="0"/>
                  </a:lnTo>
                  <a:lnTo>
                    <a:pt x="57" y="22"/>
                  </a:lnTo>
                  <a:lnTo>
                    <a:pt x="0" y="43"/>
                  </a:lnTo>
                  <a:lnTo>
                    <a:pt x="66" y="2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4" name="Freeform 344"/>
            <p:cNvSpPr>
              <a:spLocks noChangeAspect="1"/>
            </p:cNvSpPr>
            <p:nvPr/>
          </p:nvSpPr>
          <p:spPr bwMode="auto">
            <a:xfrm>
              <a:off x="4533" y="1397"/>
              <a:ext cx="8" cy="3"/>
            </a:xfrm>
            <a:custGeom>
              <a:avLst/>
              <a:gdLst>
                <a:gd name="T0" fmla="*/ 0 w 56"/>
                <a:gd name="T1" fmla="*/ 26 h 26"/>
                <a:gd name="T2" fmla="*/ 56 w 56"/>
                <a:gd name="T3" fmla="*/ 4 h 26"/>
                <a:gd name="T4" fmla="*/ 54 w 56"/>
                <a:gd name="T5" fmla="*/ 0 h 26"/>
                <a:gd name="T6" fmla="*/ 0 w 56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26"/>
                <a:gd name="T14" fmla="*/ 56 w 56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26">
                  <a:moveTo>
                    <a:pt x="0" y="26"/>
                  </a:moveTo>
                  <a:lnTo>
                    <a:pt x="56" y="4"/>
                  </a:lnTo>
                  <a:lnTo>
                    <a:pt x="5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5" name="Line 345"/>
            <p:cNvSpPr>
              <a:spLocks noChangeAspect="1" noChangeShapeType="1"/>
            </p:cNvSpPr>
            <p:nvPr/>
          </p:nvSpPr>
          <p:spPr bwMode="auto">
            <a:xfrm flipH="1" flipV="1">
              <a:off x="4541" y="13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6" name="Freeform 346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7" name="Freeform 347"/>
            <p:cNvSpPr>
              <a:spLocks noChangeAspect="1"/>
            </p:cNvSpPr>
            <p:nvPr/>
          </p:nvSpPr>
          <p:spPr bwMode="auto">
            <a:xfrm>
              <a:off x="4514" y="1373"/>
              <a:ext cx="27" cy="31"/>
            </a:xfrm>
            <a:custGeom>
              <a:avLst/>
              <a:gdLst>
                <a:gd name="T0" fmla="*/ 78 w 187"/>
                <a:gd name="T1" fmla="*/ 219 h 219"/>
                <a:gd name="T2" fmla="*/ 133 w 187"/>
                <a:gd name="T3" fmla="*/ 193 h 219"/>
                <a:gd name="T4" fmla="*/ 187 w 187"/>
                <a:gd name="T5" fmla="*/ 167 h 219"/>
                <a:gd name="T6" fmla="*/ 109 w 187"/>
                <a:gd name="T7" fmla="*/ 0 h 219"/>
                <a:gd name="T8" fmla="*/ 54 w 187"/>
                <a:gd name="T9" fmla="*/ 27 h 219"/>
                <a:gd name="T10" fmla="*/ 0 w 187"/>
                <a:gd name="T11" fmla="*/ 53 h 219"/>
                <a:gd name="T12" fmla="*/ 78 w 187"/>
                <a:gd name="T13" fmla="*/ 21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7"/>
                <a:gd name="T22" fmla="*/ 0 h 219"/>
                <a:gd name="T23" fmla="*/ 187 w 187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7" h="219">
                  <a:moveTo>
                    <a:pt x="78" y="219"/>
                  </a:moveTo>
                  <a:lnTo>
                    <a:pt x="133" y="193"/>
                  </a:lnTo>
                  <a:lnTo>
                    <a:pt x="187" y="167"/>
                  </a:lnTo>
                  <a:lnTo>
                    <a:pt x="109" y="0"/>
                  </a:lnTo>
                  <a:lnTo>
                    <a:pt x="54" y="27"/>
                  </a:lnTo>
                  <a:lnTo>
                    <a:pt x="0" y="53"/>
                  </a:lnTo>
                  <a:lnTo>
                    <a:pt x="78" y="2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8" name="Freeform 348"/>
            <p:cNvSpPr>
              <a:spLocks noChangeAspect="1"/>
            </p:cNvSpPr>
            <p:nvPr/>
          </p:nvSpPr>
          <p:spPr bwMode="auto">
            <a:xfrm>
              <a:off x="4522" y="1372"/>
              <a:ext cx="8" cy="5"/>
            </a:xfrm>
            <a:custGeom>
              <a:avLst/>
              <a:gdLst>
                <a:gd name="T0" fmla="*/ 0 w 55"/>
                <a:gd name="T1" fmla="*/ 30 h 30"/>
                <a:gd name="T2" fmla="*/ 55 w 55"/>
                <a:gd name="T3" fmla="*/ 3 h 30"/>
                <a:gd name="T4" fmla="*/ 54 w 55"/>
                <a:gd name="T5" fmla="*/ 0 h 30"/>
                <a:gd name="T6" fmla="*/ 0 w 55"/>
                <a:gd name="T7" fmla="*/ 30 h 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0"/>
                <a:gd name="T14" fmla="*/ 55 w 55"/>
                <a:gd name="T15" fmla="*/ 30 h 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0">
                  <a:moveTo>
                    <a:pt x="0" y="30"/>
                  </a:moveTo>
                  <a:lnTo>
                    <a:pt x="55" y="3"/>
                  </a:lnTo>
                  <a:lnTo>
                    <a:pt x="54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29" name="Line 349"/>
            <p:cNvSpPr>
              <a:spLocks noChangeAspect="1" noChangeShapeType="1"/>
            </p:cNvSpPr>
            <p:nvPr/>
          </p:nvSpPr>
          <p:spPr bwMode="auto">
            <a:xfrm flipH="1" flipV="1">
              <a:off x="4530" y="13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0" name="Freeform 350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1" name="Freeform 351"/>
            <p:cNvSpPr>
              <a:spLocks noChangeAspect="1"/>
            </p:cNvSpPr>
            <p:nvPr/>
          </p:nvSpPr>
          <p:spPr bwMode="auto">
            <a:xfrm>
              <a:off x="4502" y="1350"/>
              <a:ext cx="28" cy="31"/>
            </a:xfrm>
            <a:custGeom>
              <a:avLst/>
              <a:gdLst>
                <a:gd name="T0" fmla="*/ 89 w 196"/>
                <a:gd name="T1" fmla="*/ 216 h 216"/>
                <a:gd name="T2" fmla="*/ 142 w 196"/>
                <a:gd name="T3" fmla="*/ 187 h 216"/>
                <a:gd name="T4" fmla="*/ 196 w 196"/>
                <a:gd name="T5" fmla="*/ 157 h 216"/>
                <a:gd name="T6" fmla="*/ 107 w 196"/>
                <a:gd name="T7" fmla="*/ 0 h 216"/>
                <a:gd name="T8" fmla="*/ 53 w 196"/>
                <a:gd name="T9" fmla="*/ 29 h 216"/>
                <a:gd name="T10" fmla="*/ 0 w 196"/>
                <a:gd name="T11" fmla="*/ 59 h 216"/>
                <a:gd name="T12" fmla="*/ 89 w 196"/>
                <a:gd name="T13" fmla="*/ 216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6"/>
                <a:gd name="T23" fmla="*/ 196 w 196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6">
                  <a:moveTo>
                    <a:pt x="89" y="216"/>
                  </a:moveTo>
                  <a:lnTo>
                    <a:pt x="142" y="187"/>
                  </a:lnTo>
                  <a:lnTo>
                    <a:pt x="196" y="157"/>
                  </a:lnTo>
                  <a:lnTo>
                    <a:pt x="107" y="0"/>
                  </a:lnTo>
                  <a:lnTo>
                    <a:pt x="53" y="29"/>
                  </a:lnTo>
                  <a:lnTo>
                    <a:pt x="0" y="59"/>
                  </a:lnTo>
                  <a:lnTo>
                    <a:pt x="89" y="2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2" name="Freeform 352"/>
            <p:cNvSpPr>
              <a:spLocks noChangeAspect="1"/>
            </p:cNvSpPr>
            <p:nvPr/>
          </p:nvSpPr>
          <p:spPr bwMode="auto">
            <a:xfrm>
              <a:off x="4509" y="1349"/>
              <a:ext cx="8" cy="5"/>
            </a:xfrm>
            <a:custGeom>
              <a:avLst/>
              <a:gdLst>
                <a:gd name="T0" fmla="*/ 0 w 54"/>
                <a:gd name="T1" fmla="*/ 34 h 34"/>
                <a:gd name="T2" fmla="*/ 54 w 54"/>
                <a:gd name="T3" fmla="*/ 5 h 34"/>
                <a:gd name="T4" fmla="*/ 50 w 54"/>
                <a:gd name="T5" fmla="*/ 0 h 34"/>
                <a:gd name="T6" fmla="*/ 0 w 5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4"/>
                <a:gd name="T14" fmla="*/ 54 w 5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4">
                  <a:moveTo>
                    <a:pt x="0" y="34"/>
                  </a:moveTo>
                  <a:lnTo>
                    <a:pt x="54" y="5"/>
                  </a:lnTo>
                  <a:lnTo>
                    <a:pt x="50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3" name="Line 353"/>
            <p:cNvSpPr>
              <a:spLocks noChangeAspect="1" noChangeShapeType="1"/>
            </p:cNvSpPr>
            <p:nvPr/>
          </p:nvSpPr>
          <p:spPr bwMode="auto">
            <a:xfrm flipH="1" flipV="1">
              <a:off x="4516" y="13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4" name="Freeform 354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5" name="Freeform 355"/>
            <p:cNvSpPr>
              <a:spLocks noChangeAspect="1"/>
            </p:cNvSpPr>
            <p:nvPr/>
          </p:nvSpPr>
          <p:spPr bwMode="auto">
            <a:xfrm>
              <a:off x="4495" y="1339"/>
              <a:ext cx="21" cy="20"/>
            </a:xfrm>
            <a:custGeom>
              <a:avLst/>
              <a:gdLst>
                <a:gd name="T0" fmla="*/ 48 w 148"/>
                <a:gd name="T1" fmla="*/ 142 h 142"/>
                <a:gd name="T2" fmla="*/ 98 w 148"/>
                <a:gd name="T3" fmla="*/ 107 h 142"/>
                <a:gd name="T4" fmla="*/ 148 w 148"/>
                <a:gd name="T5" fmla="*/ 73 h 142"/>
                <a:gd name="T6" fmla="*/ 100 w 148"/>
                <a:gd name="T7" fmla="*/ 0 h 142"/>
                <a:gd name="T8" fmla="*/ 50 w 148"/>
                <a:gd name="T9" fmla="*/ 35 h 142"/>
                <a:gd name="T10" fmla="*/ 0 w 148"/>
                <a:gd name="T11" fmla="*/ 69 h 142"/>
                <a:gd name="T12" fmla="*/ 48 w 148"/>
                <a:gd name="T13" fmla="*/ 142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2"/>
                <a:gd name="T23" fmla="*/ 148 w 148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2">
                  <a:moveTo>
                    <a:pt x="48" y="142"/>
                  </a:moveTo>
                  <a:lnTo>
                    <a:pt x="98" y="107"/>
                  </a:lnTo>
                  <a:lnTo>
                    <a:pt x="148" y="73"/>
                  </a:lnTo>
                  <a:lnTo>
                    <a:pt x="100" y="0"/>
                  </a:lnTo>
                  <a:lnTo>
                    <a:pt x="50" y="35"/>
                  </a:lnTo>
                  <a:lnTo>
                    <a:pt x="0" y="69"/>
                  </a:lnTo>
                  <a:lnTo>
                    <a:pt x="48" y="1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6" name="Freeform 356"/>
            <p:cNvSpPr>
              <a:spLocks noChangeAspect="1"/>
            </p:cNvSpPr>
            <p:nvPr/>
          </p:nvSpPr>
          <p:spPr bwMode="auto">
            <a:xfrm>
              <a:off x="4502" y="1339"/>
              <a:ext cx="8" cy="5"/>
            </a:xfrm>
            <a:custGeom>
              <a:avLst/>
              <a:gdLst>
                <a:gd name="T0" fmla="*/ 0 w 50"/>
                <a:gd name="T1" fmla="*/ 36 h 36"/>
                <a:gd name="T2" fmla="*/ 50 w 50"/>
                <a:gd name="T3" fmla="*/ 1 h 36"/>
                <a:gd name="T4" fmla="*/ 48 w 50"/>
                <a:gd name="T5" fmla="*/ 0 h 36"/>
                <a:gd name="T6" fmla="*/ 0 w 50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"/>
                <a:gd name="T13" fmla="*/ 0 h 36"/>
                <a:gd name="T14" fmla="*/ 50 w 50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" h="36">
                  <a:moveTo>
                    <a:pt x="0" y="36"/>
                  </a:moveTo>
                  <a:lnTo>
                    <a:pt x="50" y="1"/>
                  </a:lnTo>
                  <a:lnTo>
                    <a:pt x="48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7" name="Line 357"/>
            <p:cNvSpPr>
              <a:spLocks noChangeAspect="1" noChangeShapeType="1"/>
            </p:cNvSpPr>
            <p:nvPr/>
          </p:nvSpPr>
          <p:spPr bwMode="auto">
            <a:xfrm flipH="1" flipV="1">
              <a:off x="4509" y="13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8" name="Freeform 358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9" name="Freeform 359"/>
            <p:cNvSpPr>
              <a:spLocks noChangeAspect="1"/>
            </p:cNvSpPr>
            <p:nvPr/>
          </p:nvSpPr>
          <p:spPr bwMode="auto">
            <a:xfrm>
              <a:off x="4488" y="1329"/>
              <a:ext cx="21" cy="20"/>
            </a:xfrm>
            <a:custGeom>
              <a:avLst/>
              <a:gdLst>
                <a:gd name="T0" fmla="*/ 51 w 148"/>
                <a:gd name="T1" fmla="*/ 141 h 141"/>
                <a:gd name="T2" fmla="*/ 100 w 148"/>
                <a:gd name="T3" fmla="*/ 106 h 141"/>
                <a:gd name="T4" fmla="*/ 148 w 148"/>
                <a:gd name="T5" fmla="*/ 70 h 141"/>
                <a:gd name="T6" fmla="*/ 97 w 148"/>
                <a:gd name="T7" fmla="*/ 0 h 141"/>
                <a:gd name="T8" fmla="*/ 48 w 148"/>
                <a:gd name="T9" fmla="*/ 35 h 141"/>
                <a:gd name="T10" fmla="*/ 0 w 148"/>
                <a:gd name="T11" fmla="*/ 70 h 141"/>
                <a:gd name="T12" fmla="*/ 51 w 148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41"/>
                <a:gd name="T23" fmla="*/ 148 w 148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41">
                  <a:moveTo>
                    <a:pt x="51" y="141"/>
                  </a:moveTo>
                  <a:lnTo>
                    <a:pt x="100" y="106"/>
                  </a:lnTo>
                  <a:lnTo>
                    <a:pt x="148" y="70"/>
                  </a:lnTo>
                  <a:lnTo>
                    <a:pt x="97" y="0"/>
                  </a:lnTo>
                  <a:lnTo>
                    <a:pt x="48" y="35"/>
                  </a:lnTo>
                  <a:lnTo>
                    <a:pt x="0" y="70"/>
                  </a:lnTo>
                  <a:lnTo>
                    <a:pt x="51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0" name="Freeform 360"/>
            <p:cNvSpPr>
              <a:spLocks noChangeAspect="1"/>
            </p:cNvSpPr>
            <p:nvPr/>
          </p:nvSpPr>
          <p:spPr bwMode="auto">
            <a:xfrm>
              <a:off x="4495" y="1328"/>
              <a:ext cx="7" cy="6"/>
            </a:xfrm>
            <a:custGeom>
              <a:avLst/>
              <a:gdLst>
                <a:gd name="T0" fmla="*/ 0 w 49"/>
                <a:gd name="T1" fmla="*/ 38 h 38"/>
                <a:gd name="T2" fmla="*/ 49 w 49"/>
                <a:gd name="T3" fmla="*/ 3 h 38"/>
                <a:gd name="T4" fmla="*/ 48 w 49"/>
                <a:gd name="T5" fmla="*/ 0 h 38"/>
                <a:gd name="T6" fmla="*/ 0 w 49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8"/>
                <a:gd name="T14" fmla="*/ 49 w 49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8">
                  <a:moveTo>
                    <a:pt x="0" y="38"/>
                  </a:moveTo>
                  <a:lnTo>
                    <a:pt x="49" y="3"/>
                  </a:lnTo>
                  <a:lnTo>
                    <a:pt x="48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1" name="Line 361"/>
            <p:cNvSpPr>
              <a:spLocks noChangeAspect="1" noChangeShapeType="1"/>
            </p:cNvSpPr>
            <p:nvPr/>
          </p:nvSpPr>
          <p:spPr bwMode="auto">
            <a:xfrm flipH="1" flipV="1">
              <a:off x="4502" y="132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2" name="Freeform 362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3" name="Freeform 363"/>
            <p:cNvSpPr>
              <a:spLocks noChangeAspect="1"/>
            </p:cNvSpPr>
            <p:nvPr/>
          </p:nvSpPr>
          <p:spPr bwMode="auto">
            <a:xfrm>
              <a:off x="4480" y="1319"/>
              <a:ext cx="22" cy="20"/>
            </a:xfrm>
            <a:custGeom>
              <a:avLst/>
              <a:gdLst>
                <a:gd name="T0" fmla="*/ 55 w 150"/>
                <a:gd name="T1" fmla="*/ 144 h 144"/>
                <a:gd name="T2" fmla="*/ 102 w 150"/>
                <a:gd name="T3" fmla="*/ 106 h 144"/>
                <a:gd name="T4" fmla="*/ 150 w 150"/>
                <a:gd name="T5" fmla="*/ 68 h 144"/>
                <a:gd name="T6" fmla="*/ 96 w 150"/>
                <a:gd name="T7" fmla="*/ 0 h 144"/>
                <a:gd name="T8" fmla="*/ 48 w 150"/>
                <a:gd name="T9" fmla="*/ 38 h 144"/>
                <a:gd name="T10" fmla="*/ 0 w 150"/>
                <a:gd name="T11" fmla="*/ 75 h 144"/>
                <a:gd name="T12" fmla="*/ 55 w 150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44"/>
                <a:gd name="T23" fmla="*/ 150 w 150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44">
                  <a:moveTo>
                    <a:pt x="55" y="144"/>
                  </a:moveTo>
                  <a:lnTo>
                    <a:pt x="102" y="106"/>
                  </a:lnTo>
                  <a:lnTo>
                    <a:pt x="150" y="68"/>
                  </a:lnTo>
                  <a:lnTo>
                    <a:pt x="96" y="0"/>
                  </a:lnTo>
                  <a:lnTo>
                    <a:pt x="48" y="38"/>
                  </a:lnTo>
                  <a:lnTo>
                    <a:pt x="0" y="75"/>
                  </a:lnTo>
                  <a:lnTo>
                    <a:pt x="55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4" name="Freeform 364"/>
            <p:cNvSpPr>
              <a:spLocks noChangeAspect="1"/>
            </p:cNvSpPr>
            <p:nvPr/>
          </p:nvSpPr>
          <p:spPr bwMode="auto">
            <a:xfrm>
              <a:off x="4487" y="1318"/>
              <a:ext cx="7" cy="6"/>
            </a:xfrm>
            <a:custGeom>
              <a:avLst/>
              <a:gdLst>
                <a:gd name="T0" fmla="*/ 0 w 48"/>
                <a:gd name="T1" fmla="*/ 41 h 41"/>
                <a:gd name="T2" fmla="*/ 48 w 48"/>
                <a:gd name="T3" fmla="*/ 3 h 41"/>
                <a:gd name="T4" fmla="*/ 45 w 48"/>
                <a:gd name="T5" fmla="*/ 0 h 41"/>
                <a:gd name="T6" fmla="*/ 0 w 48"/>
                <a:gd name="T7" fmla="*/ 41 h 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41"/>
                <a:gd name="T14" fmla="*/ 48 w 48"/>
                <a:gd name="T15" fmla="*/ 41 h 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41">
                  <a:moveTo>
                    <a:pt x="0" y="41"/>
                  </a:moveTo>
                  <a:lnTo>
                    <a:pt x="48" y="3"/>
                  </a:lnTo>
                  <a:lnTo>
                    <a:pt x="45" y="0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5" name="Line 365"/>
            <p:cNvSpPr>
              <a:spLocks noChangeAspect="1" noChangeShapeType="1"/>
            </p:cNvSpPr>
            <p:nvPr/>
          </p:nvSpPr>
          <p:spPr bwMode="auto">
            <a:xfrm flipH="1" flipV="1">
              <a:off x="4494" y="13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6" name="Freeform 366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7" name="Freeform 367"/>
            <p:cNvSpPr>
              <a:spLocks noChangeAspect="1"/>
            </p:cNvSpPr>
            <p:nvPr/>
          </p:nvSpPr>
          <p:spPr bwMode="auto">
            <a:xfrm>
              <a:off x="4473" y="1309"/>
              <a:ext cx="21" cy="21"/>
            </a:xfrm>
            <a:custGeom>
              <a:avLst/>
              <a:gdLst>
                <a:gd name="T0" fmla="*/ 56 w 147"/>
                <a:gd name="T1" fmla="*/ 146 h 146"/>
                <a:gd name="T2" fmla="*/ 102 w 147"/>
                <a:gd name="T3" fmla="*/ 105 h 146"/>
                <a:gd name="T4" fmla="*/ 147 w 147"/>
                <a:gd name="T5" fmla="*/ 64 h 146"/>
                <a:gd name="T6" fmla="*/ 91 w 147"/>
                <a:gd name="T7" fmla="*/ 0 h 146"/>
                <a:gd name="T8" fmla="*/ 45 w 147"/>
                <a:gd name="T9" fmla="*/ 41 h 146"/>
                <a:gd name="T10" fmla="*/ 0 w 147"/>
                <a:gd name="T11" fmla="*/ 82 h 146"/>
                <a:gd name="T12" fmla="*/ 56 w 147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46"/>
                <a:gd name="T23" fmla="*/ 147 w 147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46">
                  <a:moveTo>
                    <a:pt x="56" y="146"/>
                  </a:moveTo>
                  <a:lnTo>
                    <a:pt x="102" y="105"/>
                  </a:lnTo>
                  <a:lnTo>
                    <a:pt x="147" y="64"/>
                  </a:lnTo>
                  <a:lnTo>
                    <a:pt x="91" y="0"/>
                  </a:lnTo>
                  <a:lnTo>
                    <a:pt x="45" y="41"/>
                  </a:lnTo>
                  <a:lnTo>
                    <a:pt x="0" y="82"/>
                  </a:lnTo>
                  <a:lnTo>
                    <a:pt x="56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8" name="Freeform 368"/>
            <p:cNvSpPr>
              <a:spLocks noChangeAspect="1"/>
            </p:cNvSpPr>
            <p:nvPr/>
          </p:nvSpPr>
          <p:spPr bwMode="auto">
            <a:xfrm>
              <a:off x="4479" y="1309"/>
              <a:ext cx="7" cy="6"/>
            </a:xfrm>
            <a:custGeom>
              <a:avLst/>
              <a:gdLst>
                <a:gd name="T0" fmla="*/ 0 w 46"/>
                <a:gd name="T1" fmla="*/ 43 h 43"/>
                <a:gd name="T2" fmla="*/ 46 w 46"/>
                <a:gd name="T3" fmla="*/ 2 h 43"/>
                <a:gd name="T4" fmla="*/ 42 w 46"/>
                <a:gd name="T5" fmla="*/ 0 h 43"/>
                <a:gd name="T6" fmla="*/ 0 w 46"/>
                <a:gd name="T7" fmla="*/ 4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3"/>
                <a:gd name="T14" fmla="*/ 46 w 46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3">
                  <a:moveTo>
                    <a:pt x="0" y="43"/>
                  </a:moveTo>
                  <a:lnTo>
                    <a:pt x="46" y="2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9" name="Line 369"/>
            <p:cNvSpPr>
              <a:spLocks noChangeAspect="1" noChangeShapeType="1"/>
            </p:cNvSpPr>
            <p:nvPr/>
          </p:nvSpPr>
          <p:spPr bwMode="auto">
            <a:xfrm flipH="1" flipV="1">
              <a:off x="4485" y="13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0" name="Freeform 370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1" name="Freeform 371"/>
            <p:cNvSpPr>
              <a:spLocks noChangeAspect="1"/>
            </p:cNvSpPr>
            <p:nvPr/>
          </p:nvSpPr>
          <p:spPr bwMode="auto">
            <a:xfrm>
              <a:off x="4465" y="1300"/>
              <a:ext cx="20" cy="21"/>
            </a:xfrm>
            <a:custGeom>
              <a:avLst/>
              <a:gdLst>
                <a:gd name="T0" fmla="*/ 60 w 144"/>
                <a:gd name="T1" fmla="*/ 146 h 146"/>
                <a:gd name="T2" fmla="*/ 102 w 144"/>
                <a:gd name="T3" fmla="*/ 103 h 146"/>
                <a:gd name="T4" fmla="*/ 144 w 144"/>
                <a:gd name="T5" fmla="*/ 60 h 146"/>
                <a:gd name="T6" fmla="*/ 84 w 144"/>
                <a:gd name="T7" fmla="*/ 0 h 146"/>
                <a:gd name="T8" fmla="*/ 42 w 144"/>
                <a:gd name="T9" fmla="*/ 44 h 146"/>
                <a:gd name="T10" fmla="*/ 0 w 144"/>
                <a:gd name="T11" fmla="*/ 87 h 146"/>
                <a:gd name="T12" fmla="*/ 60 w 144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46"/>
                <a:gd name="T23" fmla="*/ 144 w 144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46">
                  <a:moveTo>
                    <a:pt x="60" y="146"/>
                  </a:moveTo>
                  <a:lnTo>
                    <a:pt x="102" y="103"/>
                  </a:lnTo>
                  <a:lnTo>
                    <a:pt x="144" y="60"/>
                  </a:lnTo>
                  <a:lnTo>
                    <a:pt x="84" y="0"/>
                  </a:lnTo>
                  <a:lnTo>
                    <a:pt x="42" y="44"/>
                  </a:lnTo>
                  <a:lnTo>
                    <a:pt x="0" y="87"/>
                  </a:lnTo>
                  <a:lnTo>
                    <a:pt x="60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2" name="Freeform 372"/>
            <p:cNvSpPr>
              <a:spLocks noChangeAspect="1"/>
            </p:cNvSpPr>
            <p:nvPr/>
          </p:nvSpPr>
          <p:spPr bwMode="auto">
            <a:xfrm>
              <a:off x="4471" y="1300"/>
              <a:ext cx="6" cy="6"/>
            </a:xfrm>
            <a:custGeom>
              <a:avLst/>
              <a:gdLst>
                <a:gd name="T0" fmla="*/ 0 w 42"/>
                <a:gd name="T1" fmla="*/ 46 h 46"/>
                <a:gd name="T2" fmla="*/ 42 w 42"/>
                <a:gd name="T3" fmla="*/ 2 h 46"/>
                <a:gd name="T4" fmla="*/ 41 w 42"/>
                <a:gd name="T5" fmla="*/ 0 h 46"/>
                <a:gd name="T6" fmla="*/ 0 w 42"/>
                <a:gd name="T7" fmla="*/ 46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46"/>
                <a:gd name="T14" fmla="*/ 42 w 42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46">
                  <a:moveTo>
                    <a:pt x="0" y="46"/>
                  </a:moveTo>
                  <a:lnTo>
                    <a:pt x="42" y="2"/>
                  </a:lnTo>
                  <a:lnTo>
                    <a:pt x="41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3" name="Line 373"/>
            <p:cNvSpPr>
              <a:spLocks noChangeAspect="1" noChangeShapeType="1"/>
            </p:cNvSpPr>
            <p:nvPr/>
          </p:nvSpPr>
          <p:spPr bwMode="auto">
            <a:xfrm flipH="1" flipV="1">
              <a:off x="4476" y="13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4" name="Freeform 374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5" name="Freeform 375"/>
            <p:cNvSpPr>
              <a:spLocks noChangeAspect="1"/>
            </p:cNvSpPr>
            <p:nvPr/>
          </p:nvSpPr>
          <p:spPr bwMode="auto">
            <a:xfrm>
              <a:off x="4456" y="1292"/>
              <a:ext cx="20" cy="21"/>
            </a:xfrm>
            <a:custGeom>
              <a:avLst/>
              <a:gdLst>
                <a:gd name="T0" fmla="*/ 63 w 145"/>
                <a:gd name="T1" fmla="*/ 148 h 148"/>
                <a:gd name="T2" fmla="*/ 104 w 145"/>
                <a:gd name="T3" fmla="*/ 103 h 148"/>
                <a:gd name="T4" fmla="*/ 145 w 145"/>
                <a:gd name="T5" fmla="*/ 57 h 148"/>
                <a:gd name="T6" fmla="*/ 82 w 145"/>
                <a:gd name="T7" fmla="*/ 0 h 148"/>
                <a:gd name="T8" fmla="*/ 41 w 145"/>
                <a:gd name="T9" fmla="*/ 46 h 148"/>
                <a:gd name="T10" fmla="*/ 0 w 145"/>
                <a:gd name="T11" fmla="*/ 91 h 148"/>
                <a:gd name="T12" fmla="*/ 63 w 145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"/>
                <a:gd name="T22" fmla="*/ 0 h 148"/>
                <a:gd name="T23" fmla="*/ 145 w 145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" h="148">
                  <a:moveTo>
                    <a:pt x="63" y="148"/>
                  </a:moveTo>
                  <a:lnTo>
                    <a:pt x="104" y="103"/>
                  </a:lnTo>
                  <a:lnTo>
                    <a:pt x="145" y="57"/>
                  </a:lnTo>
                  <a:lnTo>
                    <a:pt x="82" y="0"/>
                  </a:lnTo>
                  <a:lnTo>
                    <a:pt x="41" y="46"/>
                  </a:lnTo>
                  <a:lnTo>
                    <a:pt x="0" y="91"/>
                  </a:lnTo>
                  <a:lnTo>
                    <a:pt x="63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6" name="Freeform 376"/>
            <p:cNvSpPr>
              <a:spLocks noChangeAspect="1"/>
            </p:cNvSpPr>
            <p:nvPr/>
          </p:nvSpPr>
          <p:spPr bwMode="auto">
            <a:xfrm>
              <a:off x="4462" y="1291"/>
              <a:ext cx="5" cy="7"/>
            </a:xfrm>
            <a:custGeom>
              <a:avLst/>
              <a:gdLst>
                <a:gd name="T0" fmla="*/ 0 w 41"/>
                <a:gd name="T1" fmla="*/ 48 h 48"/>
                <a:gd name="T2" fmla="*/ 41 w 41"/>
                <a:gd name="T3" fmla="*/ 2 h 48"/>
                <a:gd name="T4" fmla="*/ 39 w 41"/>
                <a:gd name="T5" fmla="*/ 0 h 48"/>
                <a:gd name="T6" fmla="*/ 0 w 41"/>
                <a:gd name="T7" fmla="*/ 48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8"/>
                <a:gd name="T14" fmla="*/ 41 w 41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8">
                  <a:moveTo>
                    <a:pt x="0" y="48"/>
                  </a:moveTo>
                  <a:lnTo>
                    <a:pt x="41" y="2"/>
                  </a:lnTo>
                  <a:lnTo>
                    <a:pt x="39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7" name="Line 377"/>
            <p:cNvSpPr>
              <a:spLocks noChangeAspect="1" noChangeShapeType="1"/>
            </p:cNvSpPr>
            <p:nvPr/>
          </p:nvSpPr>
          <p:spPr bwMode="auto">
            <a:xfrm flipH="1" flipV="1">
              <a:off x="4467" y="129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8" name="Freeform 378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9" name="Freeform 379"/>
            <p:cNvSpPr>
              <a:spLocks noChangeAspect="1"/>
            </p:cNvSpPr>
            <p:nvPr/>
          </p:nvSpPr>
          <p:spPr bwMode="auto">
            <a:xfrm>
              <a:off x="4447" y="1284"/>
              <a:ext cx="20" cy="21"/>
            </a:xfrm>
            <a:custGeom>
              <a:avLst/>
              <a:gdLst>
                <a:gd name="T0" fmla="*/ 65 w 142"/>
                <a:gd name="T1" fmla="*/ 148 h 148"/>
                <a:gd name="T2" fmla="*/ 103 w 142"/>
                <a:gd name="T3" fmla="*/ 100 h 148"/>
                <a:gd name="T4" fmla="*/ 142 w 142"/>
                <a:gd name="T5" fmla="*/ 52 h 148"/>
                <a:gd name="T6" fmla="*/ 77 w 142"/>
                <a:gd name="T7" fmla="*/ 0 h 148"/>
                <a:gd name="T8" fmla="*/ 39 w 142"/>
                <a:gd name="T9" fmla="*/ 47 h 148"/>
                <a:gd name="T10" fmla="*/ 0 w 142"/>
                <a:gd name="T11" fmla="*/ 95 h 148"/>
                <a:gd name="T12" fmla="*/ 65 w 142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148"/>
                <a:gd name="T23" fmla="*/ 142 w 142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148">
                  <a:moveTo>
                    <a:pt x="65" y="148"/>
                  </a:moveTo>
                  <a:lnTo>
                    <a:pt x="103" y="100"/>
                  </a:lnTo>
                  <a:lnTo>
                    <a:pt x="142" y="52"/>
                  </a:lnTo>
                  <a:lnTo>
                    <a:pt x="77" y="0"/>
                  </a:lnTo>
                  <a:lnTo>
                    <a:pt x="39" y="47"/>
                  </a:lnTo>
                  <a:lnTo>
                    <a:pt x="0" y="95"/>
                  </a:lnTo>
                  <a:lnTo>
                    <a:pt x="65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0" name="Freeform 380"/>
            <p:cNvSpPr>
              <a:spLocks noChangeAspect="1"/>
            </p:cNvSpPr>
            <p:nvPr/>
          </p:nvSpPr>
          <p:spPr bwMode="auto">
            <a:xfrm>
              <a:off x="4452" y="1284"/>
              <a:ext cx="6" cy="7"/>
            </a:xfrm>
            <a:custGeom>
              <a:avLst/>
              <a:gdLst>
                <a:gd name="T0" fmla="*/ 0 w 38"/>
                <a:gd name="T1" fmla="*/ 50 h 50"/>
                <a:gd name="T2" fmla="*/ 38 w 38"/>
                <a:gd name="T3" fmla="*/ 3 h 50"/>
                <a:gd name="T4" fmla="*/ 35 w 38"/>
                <a:gd name="T5" fmla="*/ 0 h 50"/>
                <a:gd name="T6" fmla="*/ 0 w 38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"/>
                <a:gd name="T13" fmla="*/ 0 h 50"/>
                <a:gd name="T14" fmla="*/ 38 w 38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" h="50">
                  <a:moveTo>
                    <a:pt x="0" y="50"/>
                  </a:moveTo>
                  <a:lnTo>
                    <a:pt x="38" y="3"/>
                  </a:lnTo>
                  <a:lnTo>
                    <a:pt x="35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1" name="Line 381"/>
            <p:cNvSpPr>
              <a:spLocks noChangeAspect="1" noChangeShapeType="1"/>
            </p:cNvSpPr>
            <p:nvPr/>
          </p:nvSpPr>
          <p:spPr bwMode="auto">
            <a:xfrm flipH="1" flipV="1">
              <a:off x="4457" y="1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2" name="Freeform 382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3" name="Freeform 383"/>
            <p:cNvSpPr>
              <a:spLocks noChangeAspect="1"/>
            </p:cNvSpPr>
            <p:nvPr/>
          </p:nvSpPr>
          <p:spPr bwMode="auto">
            <a:xfrm>
              <a:off x="4438" y="1277"/>
              <a:ext cx="19" cy="21"/>
            </a:xfrm>
            <a:custGeom>
              <a:avLst/>
              <a:gdLst>
                <a:gd name="T0" fmla="*/ 67 w 138"/>
                <a:gd name="T1" fmla="*/ 147 h 147"/>
                <a:gd name="T2" fmla="*/ 103 w 138"/>
                <a:gd name="T3" fmla="*/ 96 h 147"/>
                <a:gd name="T4" fmla="*/ 138 w 138"/>
                <a:gd name="T5" fmla="*/ 46 h 147"/>
                <a:gd name="T6" fmla="*/ 71 w 138"/>
                <a:gd name="T7" fmla="*/ 0 h 147"/>
                <a:gd name="T8" fmla="*/ 35 w 138"/>
                <a:gd name="T9" fmla="*/ 50 h 147"/>
                <a:gd name="T10" fmla="*/ 0 w 138"/>
                <a:gd name="T11" fmla="*/ 100 h 147"/>
                <a:gd name="T12" fmla="*/ 67 w 138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8"/>
                <a:gd name="T22" fmla="*/ 0 h 147"/>
                <a:gd name="T23" fmla="*/ 138 w 138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8" h="147">
                  <a:moveTo>
                    <a:pt x="67" y="147"/>
                  </a:moveTo>
                  <a:lnTo>
                    <a:pt x="103" y="96"/>
                  </a:lnTo>
                  <a:lnTo>
                    <a:pt x="138" y="46"/>
                  </a:lnTo>
                  <a:lnTo>
                    <a:pt x="71" y="0"/>
                  </a:lnTo>
                  <a:lnTo>
                    <a:pt x="35" y="50"/>
                  </a:lnTo>
                  <a:lnTo>
                    <a:pt x="0" y="100"/>
                  </a:lnTo>
                  <a:lnTo>
                    <a:pt x="6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4" name="Freeform 384"/>
            <p:cNvSpPr>
              <a:spLocks noChangeAspect="1"/>
            </p:cNvSpPr>
            <p:nvPr/>
          </p:nvSpPr>
          <p:spPr bwMode="auto">
            <a:xfrm>
              <a:off x="4443" y="1277"/>
              <a:ext cx="5" cy="7"/>
            </a:xfrm>
            <a:custGeom>
              <a:avLst/>
              <a:gdLst>
                <a:gd name="T0" fmla="*/ 0 w 36"/>
                <a:gd name="T1" fmla="*/ 53 h 53"/>
                <a:gd name="T2" fmla="*/ 36 w 36"/>
                <a:gd name="T3" fmla="*/ 3 h 53"/>
                <a:gd name="T4" fmla="*/ 32 w 36"/>
                <a:gd name="T5" fmla="*/ 0 h 53"/>
                <a:gd name="T6" fmla="*/ 0 w 36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53"/>
                <a:gd name="T14" fmla="*/ 36 w 36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53">
                  <a:moveTo>
                    <a:pt x="0" y="53"/>
                  </a:moveTo>
                  <a:lnTo>
                    <a:pt x="36" y="3"/>
                  </a:lnTo>
                  <a:lnTo>
                    <a:pt x="32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5" name="Line 385"/>
            <p:cNvSpPr>
              <a:spLocks noChangeAspect="1" noChangeShapeType="1"/>
            </p:cNvSpPr>
            <p:nvPr/>
          </p:nvSpPr>
          <p:spPr bwMode="auto">
            <a:xfrm flipH="1" flipV="1">
              <a:off x="4447" y="12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6" name="Freeform 386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7" name="Freeform 387"/>
            <p:cNvSpPr>
              <a:spLocks noChangeAspect="1"/>
            </p:cNvSpPr>
            <p:nvPr/>
          </p:nvSpPr>
          <p:spPr bwMode="auto">
            <a:xfrm>
              <a:off x="4428" y="1270"/>
              <a:ext cx="19" cy="22"/>
            </a:xfrm>
            <a:custGeom>
              <a:avLst/>
              <a:gdLst>
                <a:gd name="T0" fmla="*/ 71 w 134"/>
                <a:gd name="T1" fmla="*/ 148 h 148"/>
                <a:gd name="T2" fmla="*/ 102 w 134"/>
                <a:gd name="T3" fmla="*/ 96 h 148"/>
                <a:gd name="T4" fmla="*/ 134 w 134"/>
                <a:gd name="T5" fmla="*/ 43 h 148"/>
                <a:gd name="T6" fmla="*/ 64 w 134"/>
                <a:gd name="T7" fmla="*/ 0 h 148"/>
                <a:gd name="T8" fmla="*/ 32 w 134"/>
                <a:gd name="T9" fmla="*/ 52 h 148"/>
                <a:gd name="T10" fmla="*/ 0 w 134"/>
                <a:gd name="T11" fmla="*/ 105 h 148"/>
                <a:gd name="T12" fmla="*/ 71 w 134"/>
                <a:gd name="T13" fmla="*/ 148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8"/>
                <a:gd name="T23" fmla="*/ 134 w 134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8">
                  <a:moveTo>
                    <a:pt x="71" y="148"/>
                  </a:moveTo>
                  <a:lnTo>
                    <a:pt x="102" y="96"/>
                  </a:lnTo>
                  <a:lnTo>
                    <a:pt x="134" y="43"/>
                  </a:lnTo>
                  <a:lnTo>
                    <a:pt x="64" y="0"/>
                  </a:lnTo>
                  <a:lnTo>
                    <a:pt x="32" y="52"/>
                  </a:lnTo>
                  <a:lnTo>
                    <a:pt x="0" y="105"/>
                  </a:lnTo>
                  <a:lnTo>
                    <a:pt x="71" y="1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8" name="Freeform 388"/>
            <p:cNvSpPr>
              <a:spLocks noChangeAspect="1"/>
            </p:cNvSpPr>
            <p:nvPr/>
          </p:nvSpPr>
          <p:spPr bwMode="auto">
            <a:xfrm>
              <a:off x="4433" y="1270"/>
              <a:ext cx="4" cy="8"/>
            </a:xfrm>
            <a:custGeom>
              <a:avLst/>
              <a:gdLst>
                <a:gd name="T0" fmla="*/ 0 w 32"/>
                <a:gd name="T1" fmla="*/ 53 h 53"/>
                <a:gd name="T2" fmla="*/ 32 w 32"/>
                <a:gd name="T3" fmla="*/ 1 h 53"/>
                <a:gd name="T4" fmla="*/ 28 w 32"/>
                <a:gd name="T5" fmla="*/ 0 h 53"/>
                <a:gd name="T6" fmla="*/ 0 w 32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3"/>
                <a:gd name="T14" fmla="*/ 32 w 32"/>
                <a:gd name="T15" fmla="*/ 53 h 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3">
                  <a:moveTo>
                    <a:pt x="0" y="53"/>
                  </a:moveTo>
                  <a:lnTo>
                    <a:pt x="32" y="1"/>
                  </a:lnTo>
                  <a:lnTo>
                    <a:pt x="28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9" name="Line 389"/>
            <p:cNvSpPr>
              <a:spLocks noChangeAspect="1" noChangeShapeType="1"/>
            </p:cNvSpPr>
            <p:nvPr/>
          </p:nvSpPr>
          <p:spPr bwMode="auto">
            <a:xfrm flipH="1" flipV="1">
              <a:off x="4437" y="12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0" name="Freeform 390"/>
            <p:cNvSpPr>
              <a:spLocks noChangeAspect="1"/>
            </p:cNvSpPr>
            <p:nvPr/>
          </p:nvSpPr>
          <p:spPr bwMode="auto">
            <a:xfrm>
              <a:off x="4418" y="1265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1" name="Freeform 391"/>
            <p:cNvSpPr>
              <a:spLocks noChangeAspect="1"/>
            </p:cNvSpPr>
            <p:nvPr/>
          </p:nvSpPr>
          <p:spPr bwMode="auto">
            <a:xfrm>
              <a:off x="4418" y="1267"/>
              <a:ext cx="19" cy="21"/>
            </a:xfrm>
            <a:custGeom>
              <a:avLst/>
              <a:gdLst>
                <a:gd name="T0" fmla="*/ 73 w 129"/>
                <a:gd name="T1" fmla="*/ 146 h 146"/>
                <a:gd name="T2" fmla="*/ 101 w 129"/>
                <a:gd name="T3" fmla="*/ 92 h 146"/>
                <a:gd name="T4" fmla="*/ 129 w 129"/>
                <a:gd name="T5" fmla="*/ 39 h 146"/>
                <a:gd name="T6" fmla="*/ 57 w 129"/>
                <a:gd name="T7" fmla="*/ 0 h 146"/>
                <a:gd name="T8" fmla="*/ 28 w 129"/>
                <a:gd name="T9" fmla="*/ 54 h 146"/>
                <a:gd name="T10" fmla="*/ 0 w 129"/>
                <a:gd name="T11" fmla="*/ 107 h 146"/>
                <a:gd name="T12" fmla="*/ 73 w 129"/>
                <a:gd name="T13" fmla="*/ 146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46"/>
                <a:gd name="T23" fmla="*/ 129 w 12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46">
                  <a:moveTo>
                    <a:pt x="73" y="146"/>
                  </a:moveTo>
                  <a:lnTo>
                    <a:pt x="101" y="92"/>
                  </a:lnTo>
                  <a:lnTo>
                    <a:pt x="129" y="39"/>
                  </a:lnTo>
                  <a:lnTo>
                    <a:pt x="57" y="0"/>
                  </a:lnTo>
                  <a:lnTo>
                    <a:pt x="28" y="54"/>
                  </a:lnTo>
                  <a:lnTo>
                    <a:pt x="0" y="107"/>
                  </a:lnTo>
                  <a:lnTo>
                    <a:pt x="73" y="1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2" name="Freeform 392"/>
            <p:cNvSpPr>
              <a:spLocks noChangeAspect="1"/>
            </p:cNvSpPr>
            <p:nvPr/>
          </p:nvSpPr>
          <p:spPr bwMode="auto">
            <a:xfrm>
              <a:off x="4422" y="1264"/>
              <a:ext cx="4" cy="8"/>
            </a:xfrm>
            <a:custGeom>
              <a:avLst/>
              <a:gdLst>
                <a:gd name="T0" fmla="*/ 0 w 29"/>
                <a:gd name="T1" fmla="*/ 56 h 56"/>
                <a:gd name="T2" fmla="*/ 29 w 29"/>
                <a:gd name="T3" fmla="*/ 2 h 56"/>
                <a:gd name="T4" fmla="*/ 24 w 29"/>
                <a:gd name="T5" fmla="*/ 0 h 56"/>
                <a:gd name="T6" fmla="*/ 0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0" y="56"/>
                  </a:moveTo>
                  <a:lnTo>
                    <a:pt x="29" y="2"/>
                  </a:lnTo>
                  <a:lnTo>
                    <a:pt x="24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3" name="Line 393"/>
            <p:cNvSpPr>
              <a:spLocks noChangeAspect="1" noChangeShapeType="1"/>
            </p:cNvSpPr>
            <p:nvPr/>
          </p:nvSpPr>
          <p:spPr bwMode="auto">
            <a:xfrm flipH="1" flipV="1">
              <a:off x="4426" y="126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4" name="Freeform 394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5" name="Freeform 395"/>
            <p:cNvSpPr>
              <a:spLocks noChangeAspect="1"/>
            </p:cNvSpPr>
            <p:nvPr/>
          </p:nvSpPr>
          <p:spPr bwMode="auto">
            <a:xfrm>
              <a:off x="4408" y="1260"/>
              <a:ext cx="18" cy="20"/>
            </a:xfrm>
            <a:custGeom>
              <a:avLst/>
              <a:gdLst>
                <a:gd name="T0" fmla="*/ 74 w 122"/>
                <a:gd name="T1" fmla="*/ 144 h 144"/>
                <a:gd name="T2" fmla="*/ 98 w 122"/>
                <a:gd name="T3" fmla="*/ 88 h 144"/>
                <a:gd name="T4" fmla="*/ 122 w 122"/>
                <a:gd name="T5" fmla="*/ 32 h 144"/>
                <a:gd name="T6" fmla="*/ 48 w 122"/>
                <a:gd name="T7" fmla="*/ 0 h 144"/>
                <a:gd name="T8" fmla="*/ 24 w 122"/>
                <a:gd name="T9" fmla="*/ 56 h 144"/>
                <a:gd name="T10" fmla="*/ 0 w 122"/>
                <a:gd name="T11" fmla="*/ 112 h 144"/>
                <a:gd name="T12" fmla="*/ 74 w 122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44"/>
                <a:gd name="T23" fmla="*/ 122 w 122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44">
                  <a:moveTo>
                    <a:pt x="74" y="144"/>
                  </a:moveTo>
                  <a:lnTo>
                    <a:pt x="98" y="88"/>
                  </a:lnTo>
                  <a:lnTo>
                    <a:pt x="122" y="32"/>
                  </a:lnTo>
                  <a:lnTo>
                    <a:pt x="48" y="0"/>
                  </a:lnTo>
                  <a:lnTo>
                    <a:pt x="24" y="56"/>
                  </a:lnTo>
                  <a:lnTo>
                    <a:pt x="0" y="112"/>
                  </a:lnTo>
                  <a:lnTo>
                    <a:pt x="74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6" name="Freeform 396"/>
            <p:cNvSpPr>
              <a:spLocks noChangeAspect="1"/>
            </p:cNvSpPr>
            <p:nvPr/>
          </p:nvSpPr>
          <p:spPr bwMode="auto">
            <a:xfrm>
              <a:off x="4412" y="1260"/>
              <a:ext cx="3" cy="8"/>
            </a:xfrm>
            <a:custGeom>
              <a:avLst/>
              <a:gdLst>
                <a:gd name="T0" fmla="*/ 0 w 24"/>
                <a:gd name="T1" fmla="*/ 57 h 57"/>
                <a:gd name="T2" fmla="*/ 24 w 24"/>
                <a:gd name="T3" fmla="*/ 1 h 57"/>
                <a:gd name="T4" fmla="*/ 21 w 24"/>
                <a:gd name="T5" fmla="*/ 0 h 57"/>
                <a:gd name="T6" fmla="*/ 0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0" y="57"/>
                  </a:moveTo>
                  <a:lnTo>
                    <a:pt x="24" y="1"/>
                  </a:lnTo>
                  <a:lnTo>
                    <a:pt x="21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7" name="Line 397"/>
            <p:cNvSpPr>
              <a:spLocks noChangeAspect="1" noChangeShapeType="1"/>
            </p:cNvSpPr>
            <p:nvPr/>
          </p:nvSpPr>
          <p:spPr bwMode="auto">
            <a:xfrm flipH="1" flipV="1">
              <a:off x="4415" y="126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8" name="Freeform 398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9" name="Freeform 399"/>
            <p:cNvSpPr>
              <a:spLocks noChangeAspect="1"/>
            </p:cNvSpPr>
            <p:nvPr/>
          </p:nvSpPr>
          <p:spPr bwMode="auto">
            <a:xfrm>
              <a:off x="4398" y="1256"/>
              <a:ext cx="17" cy="20"/>
            </a:xfrm>
            <a:custGeom>
              <a:avLst/>
              <a:gdLst>
                <a:gd name="T0" fmla="*/ 76 w 117"/>
                <a:gd name="T1" fmla="*/ 141 h 141"/>
                <a:gd name="T2" fmla="*/ 96 w 117"/>
                <a:gd name="T3" fmla="*/ 84 h 141"/>
                <a:gd name="T4" fmla="*/ 117 w 117"/>
                <a:gd name="T5" fmla="*/ 27 h 141"/>
                <a:gd name="T6" fmla="*/ 41 w 117"/>
                <a:gd name="T7" fmla="*/ 0 h 141"/>
                <a:gd name="T8" fmla="*/ 20 w 117"/>
                <a:gd name="T9" fmla="*/ 57 h 141"/>
                <a:gd name="T10" fmla="*/ 0 w 117"/>
                <a:gd name="T11" fmla="*/ 114 h 141"/>
                <a:gd name="T12" fmla="*/ 76 w 117"/>
                <a:gd name="T13" fmla="*/ 141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7"/>
                <a:gd name="T22" fmla="*/ 0 h 141"/>
                <a:gd name="T23" fmla="*/ 117 w 11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7" h="141">
                  <a:moveTo>
                    <a:pt x="76" y="141"/>
                  </a:moveTo>
                  <a:lnTo>
                    <a:pt x="96" y="84"/>
                  </a:lnTo>
                  <a:lnTo>
                    <a:pt x="117" y="27"/>
                  </a:lnTo>
                  <a:lnTo>
                    <a:pt x="41" y="0"/>
                  </a:lnTo>
                  <a:lnTo>
                    <a:pt x="20" y="57"/>
                  </a:lnTo>
                  <a:lnTo>
                    <a:pt x="0" y="114"/>
                  </a:lnTo>
                  <a:lnTo>
                    <a:pt x="76" y="14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0" name="Freeform 400"/>
            <p:cNvSpPr>
              <a:spLocks noChangeAspect="1"/>
            </p:cNvSpPr>
            <p:nvPr/>
          </p:nvSpPr>
          <p:spPr bwMode="auto">
            <a:xfrm>
              <a:off x="4401" y="1255"/>
              <a:ext cx="3" cy="9"/>
            </a:xfrm>
            <a:custGeom>
              <a:avLst/>
              <a:gdLst>
                <a:gd name="T0" fmla="*/ 0 w 21"/>
                <a:gd name="T1" fmla="*/ 60 h 60"/>
                <a:gd name="T2" fmla="*/ 21 w 21"/>
                <a:gd name="T3" fmla="*/ 3 h 60"/>
                <a:gd name="T4" fmla="*/ 16 w 21"/>
                <a:gd name="T5" fmla="*/ 0 h 60"/>
                <a:gd name="T6" fmla="*/ 0 w 21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60"/>
                <a:gd name="T14" fmla="*/ 21 w 21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60">
                  <a:moveTo>
                    <a:pt x="0" y="60"/>
                  </a:moveTo>
                  <a:lnTo>
                    <a:pt x="21" y="3"/>
                  </a:lnTo>
                  <a:lnTo>
                    <a:pt x="16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1" name="Line 401"/>
            <p:cNvSpPr>
              <a:spLocks noChangeAspect="1" noChangeShapeType="1"/>
            </p:cNvSpPr>
            <p:nvPr/>
          </p:nvSpPr>
          <p:spPr bwMode="auto">
            <a:xfrm flipH="1" flipV="1">
              <a:off x="4403" y="1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2" name="Freeform 402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3" name="Freeform 403"/>
            <p:cNvSpPr>
              <a:spLocks noChangeAspect="1"/>
            </p:cNvSpPr>
            <p:nvPr/>
          </p:nvSpPr>
          <p:spPr bwMode="auto">
            <a:xfrm>
              <a:off x="4387" y="1252"/>
              <a:ext cx="16" cy="20"/>
            </a:xfrm>
            <a:custGeom>
              <a:avLst/>
              <a:gdLst>
                <a:gd name="T0" fmla="*/ 78 w 110"/>
                <a:gd name="T1" fmla="*/ 140 h 140"/>
                <a:gd name="T2" fmla="*/ 94 w 110"/>
                <a:gd name="T3" fmla="*/ 81 h 140"/>
                <a:gd name="T4" fmla="*/ 110 w 110"/>
                <a:gd name="T5" fmla="*/ 21 h 140"/>
                <a:gd name="T6" fmla="*/ 32 w 110"/>
                <a:gd name="T7" fmla="*/ 0 h 140"/>
                <a:gd name="T8" fmla="*/ 16 w 110"/>
                <a:gd name="T9" fmla="*/ 59 h 140"/>
                <a:gd name="T10" fmla="*/ 0 w 110"/>
                <a:gd name="T11" fmla="*/ 118 h 140"/>
                <a:gd name="T12" fmla="*/ 78 w 110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"/>
                <a:gd name="T22" fmla="*/ 0 h 140"/>
                <a:gd name="T23" fmla="*/ 110 w 110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" h="140">
                  <a:moveTo>
                    <a:pt x="78" y="140"/>
                  </a:moveTo>
                  <a:lnTo>
                    <a:pt x="94" y="81"/>
                  </a:lnTo>
                  <a:lnTo>
                    <a:pt x="110" y="21"/>
                  </a:lnTo>
                  <a:lnTo>
                    <a:pt x="32" y="0"/>
                  </a:lnTo>
                  <a:lnTo>
                    <a:pt x="16" y="59"/>
                  </a:lnTo>
                  <a:lnTo>
                    <a:pt x="0" y="118"/>
                  </a:lnTo>
                  <a:lnTo>
                    <a:pt x="78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4" name="Freeform 404"/>
            <p:cNvSpPr>
              <a:spLocks noChangeAspect="1"/>
            </p:cNvSpPr>
            <p:nvPr/>
          </p:nvSpPr>
          <p:spPr bwMode="auto">
            <a:xfrm>
              <a:off x="4390" y="1252"/>
              <a:ext cx="2" cy="9"/>
            </a:xfrm>
            <a:custGeom>
              <a:avLst/>
              <a:gdLst>
                <a:gd name="T0" fmla="*/ 0 w 16"/>
                <a:gd name="T1" fmla="*/ 59 h 59"/>
                <a:gd name="T2" fmla="*/ 16 w 16"/>
                <a:gd name="T3" fmla="*/ 0 h 59"/>
                <a:gd name="T4" fmla="*/ 11 w 16"/>
                <a:gd name="T5" fmla="*/ 0 h 59"/>
                <a:gd name="T6" fmla="*/ 0 w 16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59"/>
                <a:gd name="T14" fmla="*/ 16 w 16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59">
                  <a:moveTo>
                    <a:pt x="0" y="59"/>
                  </a:moveTo>
                  <a:lnTo>
                    <a:pt x="16" y="0"/>
                  </a:lnTo>
                  <a:lnTo>
                    <a:pt x="11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5" name="Line 405"/>
            <p:cNvSpPr>
              <a:spLocks noChangeAspect="1" noChangeShapeType="1"/>
            </p:cNvSpPr>
            <p:nvPr/>
          </p:nvSpPr>
          <p:spPr bwMode="auto">
            <a:xfrm flipH="1">
              <a:off x="4391" y="125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6" name="Freeform 406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7" name="Freeform 407"/>
            <p:cNvSpPr>
              <a:spLocks noChangeAspect="1"/>
            </p:cNvSpPr>
            <p:nvPr/>
          </p:nvSpPr>
          <p:spPr bwMode="auto">
            <a:xfrm>
              <a:off x="4377" y="1250"/>
              <a:ext cx="14" cy="19"/>
            </a:xfrm>
            <a:custGeom>
              <a:avLst/>
              <a:gdLst>
                <a:gd name="T0" fmla="*/ 79 w 102"/>
                <a:gd name="T1" fmla="*/ 134 h 134"/>
                <a:gd name="T2" fmla="*/ 91 w 102"/>
                <a:gd name="T3" fmla="*/ 75 h 134"/>
                <a:gd name="T4" fmla="*/ 102 w 102"/>
                <a:gd name="T5" fmla="*/ 16 h 134"/>
                <a:gd name="T6" fmla="*/ 23 w 102"/>
                <a:gd name="T7" fmla="*/ 0 h 134"/>
                <a:gd name="T8" fmla="*/ 11 w 102"/>
                <a:gd name="T9" fmla="*/ 59 h 134"/>
                <a:gd name="T10" fmla="*/ 0 w 102"/>
                <a:gd name="T11" fmla="*/ 118 h 134"/>
                <a:gd name="T12" fmla="*/ 79 w 102"/>
                <a:gd name="T13" fmla="*/ 134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34"/>
                <a:gd name="T23" fmla="*/ 102 w 10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34">
                  <a:moveTo>
                    <a:pt x="79" y="134"/>
                  </a:moveTo>
                  <a:lnTo>
                    <a:pt x="91" y="75"/>
                  </a:lnTo>
                  <a:lnTo>
                    <a:pt x="102" y="16"/>
                  </a:lnTo>
                  <a:lnTo>
                    <a:pt x="23" y="0"/>
                  </a:lnTo>
                  <a:lnTo>
                    <a:pt x="11" y="59"/>
                  </a:lnTo>
                  <a:lnTo>
                    <a:pt x="0" y="118"/>
                  </a:lnTo>
                  <a:lnTo>
                    <a:pt x="79" y="1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8" name="Freeform 408"/>
            <p:cNvSpPr>
              <a:spLocks noChangeAspect="1"/>
            </p:cNvSpPr>
            <p:nvPr/>
          </p:nvSpPr>
          <p:spPr bwMode="auto">
            <a:xfrm>
              <a:off x="4378" y="1250"/>
              <a:ext cx="2" cy="9"/>
            </a:xfrm>
            <a:custGeom>
              <a:avLst/>
              <a:gdLst>
                <a:gd name="T0" fmla="*/ 0 w 12"/>
                <a:gd name="T1" fmla="*/ 60 h 60"/>
                <a:gd name="T2" fmla="*/ 12 w 12"/>
                <a:gd name="T3" fmla="*/ 1 h 60"/>
                <a:gd name="T4" fmla="*/ 7 w 12"/>
                <a:gd name="T5" fmla="*/ 0 h 60"/>
                <a:gd name="T6" fmla="*/ 0 w 1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60"/>
                <a:gd name="T14" fmla="*/ 12 w 12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60">
                  <a:moveTo>
                    <a:pt x="0" y="60"/>
                  </a:moveTo>
                  <a:lnTo>
                    <a:pt x="12" y="1"/>
                  </a:lnTo>
                  <a:lnTo>
                    <a:pt x="7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9" name="Line 409"/>
            <p:cNvSpPr>
              <a:spLocks noChangeAspect="1" noChangeShapeType="1"/>
            </p:cNvSpPr>
            <p:nvPr/>
          </p:nvSpPr>
          <p:spPr bwMode="auto">
            <a:xfrm flipH="1" flipV="1">
              <a:off x="4379" y="12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0" name="Freeform 410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1" name="Freeform 411"/>
            <p:cNvSpPr>
              <a:spLocks noChangeAspect="1"/>
            </p:cNvSpPr>
            <p:nvPr/>
          </p:nvSpPr>
          <p:spPr bwMode="auto">
            <a:xfrm>
              <a:off x="4366" y="1249"/>
              <a:ext cx="13" cy="18"/>
            </a:xfrm>
            <a:custGeom>
              <a:avLst/>
              <a:gdLst>
                <a:gd name="T0" fmla="*/ 79 w 93"/>
                <a:gd name="T1" fmla="*/ 129 h 129"/>
                <a:gd name="T2" fmla="*/ 86 w 93"/>
                <a:gd name="T3" fmla="*/ 69 h 129"/>
                <a:gd name="T4" fmla="*/ 93 w 93"/>
                <a:gd name="T5" fmla="*/ 9 h 129"/>
                <a:gd name="T6" fmla="*/ 13 w 93"/>
                <a:gd name="T7" fmla="*/ 0 h 129"/>
                <a:gd name="T8" fmla="*/ 7 w 93"/>
                <a:gd name="T9" fmla="*/ 60 h 129"/>
                <a:gd name="T10" fmla="*/ 0 w 93"/>
                <a:gd name="T11" fmla="*/ 120 h 129"/>
                <a:gd name="T12" fmla="*/ 79 w 93"/>
                <a:gd name="T13" fmla="*/ 129 h 1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129"/>
                <a:gd name="T23" fmla="*/ 93 w 93"/>
                <a:gd name="T24" fmla="*/ 129 h 1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129">
                  <a:moveTo>
                    <a:pt x="79" y="129"/>
                  </a:moveTo>
                  <a:lnTo>
                    <a:pt x="86" y="69"/>
                  </a:lnTo>
                  <a:lnTo>
                    <a:pt x="93" y="9"/>
                  </a:lnTo>
                  <a:lnTo>
                    <a:pt x="13" y="0"/>
                  </a:lnTo>
                  <a:lnTo>
                    <a:pt x="7" y="60"/>
                  </a:lnTo>
                  <a:lnTo>
                    <a:pt x="0" y="120"/>
                  </a:lnTo>
                  <a:lnTo>
                    <a:pt x="79" y="1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2" name="Freeform 412"/>
            <p:cNvSpPr>
              <a:spLocks noChangeAspect="1"/>
            </p:cNvSpPr>
            <p:nvPr/>
          </p:nvSpPr>
          <p:spPr bwMode="auto">
            <a:xfrm>
              <a:off x="4367" y="1249"/>
              <a:ext cx="1" cy="8"/>
            </a:xfrm>
            <a:custGeom>
              <a:avLst/>
              <a:gdLst>
                <a:gd name="T0" fmla="*/ 0 w 6"/>
                <a:gd name="T1" fmla="*/ 60 h 60"/>
                <a:gd name="T2" fmla="*/ 6 w 6"/>
                <a:gd name="T3" fmla="*/ 0 h 60"/>
                <a:gd name="T4" fmla="*/ 2 w 6"/>
                <a:gd name="T5" fmla="*/ 0 h 60"/>
                <a:gd name="T6" fmla="*/ 0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0" y="60"/>
                  </a:moveTo>
                  <a:lnTo>
                    <a:pt x="6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3" name="Line 413"/>
            <p:cNvSpPr>
              <a:spLocks noChangeAspect="1" noChangeShapeType="1"/>
            </p:cNvSpPr>
            <p:nvPr/>
          </p:nvSpPr>
          <p:spPr bwMode="auto">
            <a:xfrm flipH="1">
              <a:off x="4367" y="124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4" name="Freeform 414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5" name="Freeform 415"/>
            <p:cNvSpPr>
              <a:spLocks noChangeAspect="1"/>
            </p:cNvSpPr>
            <p:nvPr/>
          </p:nvSpPr>
          <p:spPr bwMode="auto">
            <a:xfrm>
              <a:off x="4355" y="1248"/>
              <a:ext cx="12" cy="18"/>
            </a:xfrm>
            <a:custGeom>
              <a:avLst/>
              <a:gdLst>
                <a:gd name="T0" fmla="*/ 80 w 85"/>
                <a:gd name="T1" fmla="*/ 124 h 124"/>
                <a:gd name="T2" fmla="*/ 83 w 85"/>
                <a:gd name="T3" fmla="*/ 64 h 124"/>
                <a:gd name="T4" fmla="*/ 85 w 85"/>
                <a:gd name="T5" fmla="*/ 4 h 124"/>
                <a:gd name="T6" fmla="*/ 4 w 85"/>
                <a:gd name="T7" fmla="*/ 0 h 124"/>
                <a:gd name="T8" fmla="*/ 2 w 85"/>
                <a:gd name="T9" fmla="*/ 60 h 124"/>
                <a:gd name="T10" fmla="*/ 0 w 85"/>
                <a:gd name="T11" fmla="*/ 121 h 124"/>
                <a:gd name="T12" fmla="*/ 80 w 85"/>
                <a:gd name="T13" fmla="*/ 124 h 1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"/>
                <a:gd name="T22" fmla="*/ 0 h 124"/>
                <a:gd name="T23" fmla="*/ 85 w 85"/>
                <a:gd name="T24" fmla="*/ 124 h 1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" h="124">
                  <a:moveTo>
                    <a:pt x="80" y="124"/>
                  </a:moveTo>
                  <a:lnTo>
                    <a:pt x="83" y="64"/>
                  </a:lnTo>
                  <a:lnTo>
                    <a:pt x="85" y="4"/>
                  </a:lnTo>
                  <a:lnTo>
                    <a:pt x="4" y="0"/>
                  </a:lnTo>
                  <a:lnTo>
                    <a:pt x="2" y="60"/>
                  </a:lnTo>
                  <a:lnTo>
                    <a:pt x="0" y="121"/>
                  </a:lnTo>
                  <a:lnTo>
                    <a:pt x="80" y="1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6" name="Freeform 416"/>
            <p:cNvSpPr>
              <a:spLocks noChangeAspect="1"/>
            </p:cNvSpPr>
            <p:nvPr/>
          </p:nvSpPr>
          <p:spPr bwMode="auto">
            <a:xfrm>
              <a:off x="4355" y="1248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7" name="Line 417"/>
            <p:cNvSpPr>
              <a:spLocks noChangeAspect="1" noChangeShapeType="1"/>
            </p:cNvSpPr>
            <p:nvPr/>
          </p:nvSpPr>
          <p:spPr bwMode="auto">
            <a:xfrm flipH="1">
              <a:off x="4355" y="124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8" name="Freeform 418"/>
            <p:cNvSpPr>
              <a:spLocks noChangeAspect="1"/>
            </p:cNvSpPr>
            <p:nvPr/>
          </p:nvSpPr>
          <p:spPr bwMode="auto">
            <a:xfrm>
              <a:off x="4227" y="1212"/>
              <a:ext cx="128" cy="47"/>
            </a:xfrm>
            <a:custGeom>
              <a:avLst/>
              <a:gdLst>
                <a:gd name="T0" fmla="*/ 901 w 901"/>
                <a:gd name="T1" fmla="*/ 0 h 329"/>
                <a:gd name="T2" fmla="*/ 795 w 901"/>
                <a:gd name="T3" fmla="*/ 4 h 329"/>
                <a:gd name="T4" fmla="*/ 692 w 901"/>
                <a:gd name="T5" fmla="*/ 17 h 329"/>
                <a:gd name="T6" fmla="*/ 588 w 901"/>
                <a:gd name="T7" fmla="*/ 36 h 329"/>
                <a:gd name="T8" fmla="*/ 488 w 901"/>
                <a:gd name="T9" fmla="*/ 64 h 329"/>
                <a:gd name="T10" fmla="*/ 391 w 901"/>
                <a:gd name="T11" fmla="*/ 99 h 329"/>
                <a:gd name="T12" fmla="*/ 296 w 901"/>
                <a:gd name="T13" fmla="*/ 141 h 329"/>
                <a:gd name="T14" fmla="*/ 205 w 901"/>
                <a:gd name="T15" fmla="*/ 189 h 329"/>
                <a:gd name="T16" fmla="*/ 118 w 901"/>
                <a:gd name="T17" fmla="*/ 242 h 329"/>
                <a:gd name="T18" fmla="*/ 35 w 901"/>
                <a:gd name="T19" fmla="*/ 301 h 329"/>
                <a:gd name="T20" fmla="*/ 0 w 901"/>
                <a:gd name="T21" fmla="*/ 329 h 3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01"/>
                <a:gd name="T34" fmla="*/ 0 h 329"/>
                <a:gd name="T35" fmla="*/ 901 w 901"/>
                <a:gd name="T36" fmla="*/ 329 h 3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01" h="329">
                  <a:moveTo>
                    <a:pt x="901" y="0"/>
                  </a:moveTo>
                  <a:lnTo>
                    <a:pt x="795" y="4"/>
                  </a:lnTo>
                  <a:lnTo>
                    <a:pt x="692" y="17"/>
                  </a:lnTo>
                  <a:lnTo>
                    <a:pt x="588" y="36"/>
                  </a:lnTo>
                  <a:lnTo>
                    <a:pt x="488" y="64"/>
                  </a:lnTo>
                  <a:lnTo>
                    <a:pt x="391" y="99"/>
                  </a:lnTo>
                  <a:lnTo>
                    <a:pt x="296" y="141"/>
                  </a:lnTo>
                  <a:lnTo>
                    <a:pt x="205" y="189"/>
                  </a:lnTo>
                  <a:lnTo>
                    <a:pt x="118" y="242"/>
                  </a:lnTo>
                  <a:lnTo>
                    <a:pt x="35" y="301"/>
                  </a:lnTo>
                  <a:lnTo>
                    <a:pt x="0" y="32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99" name="Line 419"/>
            <p:cNvSpPr>
              <a:spLocks noChangeAspect="1" noChangeShapeType="1"/>
            </p:cNvSpPr>
            <p:nvPr/>
          </p:nvSpPr>
          <p:spPr bwMode="auto">
            <a:xfrm flipH="1">
              <a:off x="4212" y="1270"/>
              <a:ext cx="2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0" name="Freeform 420"/>
            <p:cNvSpPr>
              <a:spLocks noChangeAspect="1"/>
            </p:cNvSpPr>
            <p:nvPr/>
          </p:nvSpPr>
          <p:spPr bwMode="auto">
            <a:xfrm>
              <a:off x="4128" y="1283"/>
              <a:ext cx="73" cy="122"/>
            </a:xfrm>
            <a:custGeom>
              <a:avLst/>
              <a:gdLst>
                <a:gd name="T0" fmla="*/ 505 w 505"/>
                <a:gd name="T1" fmla="*/ 0 h 850"/>
                <a:gd name="T2" fmla="*/ 497 w 505"/>
                <a:gd name="T3" fmla="*/ 8 h 850"/>
                <a:gd name="T4" fmla="*/ 429 w 505"/>
                <a:gd name="T5" fmla="*/ 83 h 850"/>
                <a:gd name="T6" fmla="*/ 365 w 505"/>
                <a:gd name="T7" fmla="*/ 163 h 850"/>
                <a:gd name="T8" fmla="*/ 305 w 505"/>
                <a:gd name="T9" fmla="*/ 245 h 850"/>
                <a:gd name="T10" fmla="*/ 248 w 505"/>
                <a:gd name="T11" fmla="*/ 331 h 850"/>
                <a:gd name="T12" fmla="*/ 196 w 505"/>
                <a:gd name="T13" fmla="*/ 419 h 850"/>
                <a:gd name="T14" fmla="*/ 145 w 505"/>
                <a:gd name="T15" fmla="*/ 510 h 850"/>
                <a:gd name="T16" fmla="*/ 100 w 505"/>
                <a:gd name="T17" fmla="*/ 603 h 850"/>
                <a:gd name="T18" fmla="*/ 58 w 505"/>
                <a:gd name="T19" fmla="*/ 699 h 850"/>
                <a:gd name="T20" fmla="*/ 0 w 505"/>
                <a:gd name="T21" fmla="*/ 850 h 8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05"/>
                <a:gd name="T34" fmla="*/ 0 h 850"/>
                <a:gd name="T35" fmla="*/ 505 w 505"/>
                <a:gd name="T36" fmla="*/ 850 h 8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05" h="850">
                  <a:moveTo>
                    <a:pt x="505" y="0"/>
                  </a:moveTo>
                  <a:lnTo>
                    <a:pt x="497" y="8"/>
                  </a:lnTo>
                  <a:lnTo>
                    <a:pt x="429" y="83"/>
                  </a:lnTo>
                  <a:lnTo>
                    <a:pt x="365" y="163"/>
                  </a:lnTo>
                  <a:lnTo>
                    <a:pt x="305" y="245"/>
                  </a:lnTo>
                  <a:lnTo>
                    <a:pt x="248" y="331"/>
                  </a:lnTo>
                  <a:lnTo>
                    <a:pt x="196" y="419"/>
                  </a:lnTo>
                  <a:lnTo>
                    <a:pt x="145" y="510"/>
                  </a:lnTo>
                  <a:lnTo>
                    <a:pt x="100" y="603"/>
                  </a:lnTo>
                  <a:lnTo>
                    <a:pt x="58" y="699"/>
                  </a:lnTo>
                  <a:lnTo>
                    <a:pt x="0" y="8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1" name="Line 421"/>
            <p:cNvSpPr>
              <a:spLocks noChangeAspect="1" noChangeShapeType="1"/>
            </p:cNvSpPr>
            <p:nvPr/>
          </p:nvSpPr>
          <p:spPr bwMode="auto">
            <a:xfrm flipH="1">
              <a:off x="4123" y="142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2" name="Freeform 422"/>
            <p:cNvSpPr>
              <a:spLocks noChangeAspect="1"/>
            </p:cNvSpPr>
            <p:nvPr/>
          </p:nvSpPr>
          <p:spPr bwMode="auto">
            <a:xfrm>
              <a:off x="4102" y="1439"/>
              <a:ext cx="16" cy="141"/>
            </a:xfrm>
            <a:custGeom>
              <a:avLst/>
              <a:gdLst>
                <a:gd name="T0" fmla="*/ 111 w 111"/>
                <a:gd name="T1" fmla="*/ 0 h 987"/>
                <a:gd name="T2" fmla="*/ 108 w 111"/>
                <a:gd name="T3" fmla="*/ 13 h 987"/>
                <a:gd name="T4" fmla="*/ 60 w 111"/>
                <a:gd name="T5" fmla="*/ 222 h 987"/>
                <a:gd name="T6" fmla="*/ 27 w 111"/>
                <a:gd name="T7" fmla="*/ 436 h 987"/>
                <a:gd name="T8" fmla="*/ 7 w 111"/>
                <a:gd name="T9" fmla="*/ 654 h 987"/>
                <a:gd name="T10" fmla="*/ 0 w 111"/>
                <a:gd name="T11" fmla="*/ 871 h 987"/>
                <a:gd name="T12" fmla="*/ 3 w 111"/>
                <a:gd name="T13" fmla="*/ 987 h 9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1"/>
                <a:gd name="T22" fmla="*/ 0 h 987"/>
                <a:gd name="T23" fmla="*/ 111 w 111"/>
                <a:gd name="T24" fmla="*/ 987 h 9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1" h="987">
                  <a:moveTo>
                    <a:pt x="111" y="0"/>
                  </a:moveTo>
                  <a:lnTo>
                    <a:pt x="108" y="13"/>
                  </a:lnTo>
                  <a:lnTo>
                    <a:pt x="60" y="222"/>
                  </a:lnTo>
                  <a:lnTo>
                    <a:pt x="27" y="436"/>
                  </a:lnTo>
                  <a:lnTo>
                    <a:pt x="7" y="654"/>
                  </a:lnTo>
                  <a:lnTo>
                    <a:pt x="0" y="871"/>
                  </a:lnTo>
                  <a:lnTo>
                    <a:pt x="3" y="98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3" name="Line 423"/>
            <p:cNvSpPr>
              <a:spLocks noChangeAspect="1" noChangeShapeType="1"/>
            </p:cNvSpPr>
            <p:nvPr/>
          </p:nvSpPr>
          <p:spPr bwMode="auto">
            <a:xfrm>
              <a:off x="4103" y="1596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4" name="Freeform 424"/>
            <p:cNvSpPr>
              <a:spLocks noChangeAspect="1"/>
            </p:cNvSpPr>
            <p:nvPr/>
          </p:nvSpPr>
          <p:spPr bwMode="auto">
            <a:xfrm>
              <a:off x="4105" y="1615"/>
              <a:ext cx="36" cy="137"/>
            </a:xfrm>
            <a:custGeom>
              <a:avLst/>
              <a:gdLst>
                <a:gd name="T0" fmla="*/ 0 w 251"/>
                <a:gd name="T1" fmla="*/ 0 h 960"/>
                <a:gd name="T2" fmla="*/ 7 w 251"/>
                <a:gd name="T3" fmla="*/ 71 h 960"/>
                <a:gd name="T4" fmla="*/ 40 w 251"/>
                <a:gd name="T5" fmla="*/ 285 h 960"/>
                <a:gd name="T6" fmla="*/ 88 w 251"/>
                <a:gd name="T7" fmla="*/ 495 h 960"/>
                <a:gd name="T8" fmla="*/ 148 w 251"/>
                <a:gd name="T9" fmla="*/ 699 h 960"/>
                <a:gd name="T10" fmla="*/ 223 w 251"/>
                <a:gd name="T11" fmla="*/ 895 h 960"/>
                <a:gd name="T12" fmla="*/ 251 w 251"/>
                <a:gd name="T13" fmla="*/ 96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1"/>
                <a:gd name="T22" fmla="*/ 0 h 960"/>
                <a:gd name="T23" fmla="*/ 251 w 251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1" h="960">
                  <a:moveTo>
                    <a:pt x="0" y="0"/>
                  </a:moveTo>
                  <a:lnTo>
                    <a:pt x="7" y="71"/>
                  </a:lnTo>
                  <a:lnTo>
                    <a:pt x="40" y="285"/>
                  </a:lnTo>
                  <a:lnTo>
                    <a:pt x="88" y="495"/>
                  </a:lnTo>
                  <a:lnTo>
                    <a:pt x="148" y="699"/>
                  </a:lnTo>
                  <a:lnTo>
                    <a:pt x="223" y="895"/>
                  </a:lnTo>
                  <a:lnTo>
                    <a:pt x="251" y="96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5" name="Line 425"/>
            <p:cNvSpPr>
              <a:spLocks noChangeAspect="1" noChangeShapeType="1"/>
            </p:cNvSpPr>
            <p:nvPr/>
          </p:nvSpPr>
          <p:spPr bwMode="auto">
            <a:xfrm>
              <a:off x="4148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6" name="Freeform 426"/>
            <p:cNvSpPr>
              <a:spLocks noChangeAspect="1"/>
            </p:cNvSpPr>
            <p:nvPr/>
          </p:nvSpPr>
          <p:spPr bwMode="auto">
            <a:xfrm>
              <a:off x="4157" y="1784"/>
              <a:ext cx="97" cy="102"/>
            </a:xfrm>
            <a:custGeom>
              <a:avLst/>
              <a:gdLst>
                <a:gd name="T0" fmla="*/ 0 w 680"/>
                <a:gd name="T1" fmla="*/ 0 h 713"/>
                <a:gd name="T2" fmla="*/ 49 w 680"/>
                <a:gd name="T3" fmla="*/ 82 h 713"/>
                <a:gd name="T4" fmla="*/ 106 w 680"/>
                <a:gd name="T5" fmla="*/ 168 h 713"/>
                <a:gd name="T6" fmla="*/ 166 w 680"/>
                <a:gd name="T7" fmla="*/ 251 h 713"/>
                <a:gd name="T8" fmla="*/ 230 w 680"/>
                <a:gd name="T9" fmla="*/ 329 h 713"/>
                <a:gd name="T10" fmla="*/ 298 w 680"/>
                <a:gd name="T11" fmla="*/ 406 h 713"/>
                <a:gd name="T12" fmla="*/ 369 w 680"/>
                <a:gd name="T13" fmla="*/ 477 h 713"/>
                <a:gd name="T14" fmla="*/ 444 w 680"/>
                <a:gd name="T15" fmla="*/ 546 h 713"/>
                <a:gd name="T16" fmla="*/ 524 w 680"/>
                <a:gd name="T17" fmla="*/ 609 h 713"/>
                <a:gd name="T18" fmla="*/ 607 w 680"/>
                <a:gd name="T19" fmla="*/ 669 h 713"/>
                <a:gd name="T20" fmla="*/ 680 w 680"/>
                <a:gd name="T21" fmla="*/ 713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0"/>
                  </a:moveTo>
                  <a:lnTo>
                    <a:pt x="49" y="82"/>
                  </a:lnTo>
                  <a:lnTo>
                    <a:pt x="106" y="168"/>
                  </a:lnTo>
                  <a:lnTo>
                    <a:pt x="166" y="251"/>
                  </a:lnTo>
                  <a:lnTo>
                    <a:pt x="230" y="329"/>
                  </a:lnTo>
                  <a:lnTo>
                    <a:pt x="298" y="406"/>
                  </a:lnTo>
                  <a:lnTo>
                    <a:pt x="369" y="477"/>
                  </a:lnTo>
                  <a:lnTo>
                    <a:pt x="444" y="546"/>
                  </a:lnTo>
                  <a:lnTo>
                    <a:pt x="524" y="609"/>
                  </a:lnTo>
                  <a:lnTo>
                    <a:pt x="607" y="669"/>
                  </a:lnTo>
                  <a:lnTo>
                    <a:pt x="680" y="7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7" name="Freeform 427"/>
            <p:cNvSpPr>
              <a:spLocks noChangeAspect="1"/>
            </p:cNvSpPr>
            <p:nvPr/>
          </p:nvSpPr>
          <p:spPr bwMode="auto">
            <a:xfrm>
              <a:off x="4268" y="1894"/>
              <a:ext cx="3" cy="1"/>
            </a:xfrm>
            <a:custGeom>
              <a:avLst/>
              <a:gdLst>
                <a:gd name="T0" fmla="*/ 0 w 18"/>
                <a:gd name="T1" fmla="*/ 0 h 9"/>
                <a:gd name="T2" fmla="*/ 5 w 18"/>
                <a:gd name="T3" fmla="*/ 3 h 9"/>
                <a:gd name="T4" fmla="*/ 18 w 18"/>
                <a:gd name="T5" fmla="*/ 9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0"/>
                  </a:moveTo>
                  <a:lnTo>
                    <a:pt x="5" y="3"/>
                  </a:lnTo>
                  <a:lnTo>
                    <a:pt x="18" y="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8" name="Freeform 428"/>
            <p:cNvSpPr>
              <a:spLocks noChangeAspect="1"/>
            </p:cNvSpPr>
            <p:nvPr/>
          </p:nvSpPr>
          <p:spPr bwMode="auto">
            <a:xfrm>
              <a:off x="4286" y="1901"/>
              <a:ext cx="139" cy="13"/>
            </a:xfrm>
            <a:custGeom>
              <a:avLst/>
              <a:gdLst>
                <a:gd name="T0" fmla="*/ 0 w 971"/>
                <a:gd name="T1" fmla="*/ 0 h 90"/>
                <a:gd name="T2" fmla="*/ 73 w 971"/>
                <a:gd name="T3" fmla="*/ 26 h 90"/>
                <a:gd name="T4" fmla="*/ 175 w 971"/>
                <a:gd name="T5" fmla="*/ 54 h 90"/>
                <a:gd name="T6" fmla="*/ 277 w 971"/>
                <a:gd name="T7" fmla="*/ 74 h 90"/>
                <a:gd name="T8" fmla="*/ 380 w 971"/>
                <a:gd name="T9" fmla="*/ 87 h 90"/>
                <a:gd name="T10" fmla="*/ 486 w 971"/>
                <a:gd name="T11" fmla="*/ 90 h 90"/>
                <a:gd name="T12" fmla="*/ 591 w 971"/>
                <a:gd name="T13" fmla="*/ 87 h 90"/>
                <a:gd name="T14" fmla="*/ 694 w 971"/>
                <a:gd name="T15" fmla="*/ 74 h 90"/>
                <a:gd name="T16" fmla="*/ 797 w 971"/>
                <a:gd name="T17" fmla="*/ 54 h 90"/>
                <a:gd name="T18" fmla="*/ 897 w 971"/>
                <a:gd name="T19" fmla="*/ 26 h 90"/>
                <a:gd name="T20" fmla="*/ 971 w 971"/>
                <a:gd name="T21" fmla="*/ 0 h 9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1"/>
                <a:gd name="T34" fmla="*/ 0 h 90"/>
                <a:gd name="T35" fmla="*/ 971 w 971"/>
                <a:gd name="T36" fmla="*/ 90 h 9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1" h="90">
                  <a:moveTo>
                    <a:pt x="0" y="0"/>
                  </a:moveTo>
                  <a:lnTo>
                    <a:pt x="73" y="26"/>
                  </a:lnTo>
                  <a:lnTo>
                    <a:pt x="175" y="54"/>
                  </a:lnTo>
                  <a:lnTo>
                    <a:pt x="277" y="74"/>
                  </a:lnTo>
                  <a:lnTo>
                    <a:pt x="380" y="87"/>
                  </a:lnTo>
                  <a:lnTo>
                    <a:pt x="486" y="90"/>
                  </a:lnTo>
                  <a:lnTo>
                    <a:pt x="591" y="87"/>
                  </a:lnTo>
                  <a:lnTo>
                    <a:pt x="694" y="74"/>
                  </a:lnTo>
                  <a:lnTo>
                    <a:pt x="797" y="54"/>
                  </a:lnTo>
                  <a:lnTo>
                    <a:pt x="897" y="26"/>
                  </a:lnTo>
                  <a:lnTo>
                    <a:pt x="9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09" name="Freeform 429"/>
            <p:cNvSpPr>
              <a:spLocks noChangeAspect="1"/>
            </p:cNvSpPr>
            <p:nvPr/>
          </p:nvSpPr>
          <p:spPr bwMode="auto">
            <a:xfrm>
              <a:off x="4440" y="1894"/>
              <a:ext cx="2" cy="1"/>
            </a:xfrm>
            <a:custGeom>
              <a:avLst/>
              <a:gdLst>
                <a:gd name="T0" fmla="*/ 0 w 18"/>
                <a:gd name="T1" fmla="*/ 9 h 9"/>
                <a:gd name="T2" fmla="*/ 12 w 18"/>
                <a:gd name="T3" fmla="*/ 3 h 9"/>
                <a:gd name="T4" fmla="*/ 18 w 18"/>
                <a:gd name="T5" fmla="*/ 0 h 9"/>
                <a:gd name="T6" fmla="*/ 0 60000 65536"/>
                <a:gd name="T7" fmla="*/ 0 60000 65536"/>
                <a:gd name="T8" fmla="*/ 0 60000 65536"/>
                <a:gd name="T9" fmla="*/ 0 w 18"/>
                <a:gd name="T10" fmla="*/ 0 h 9"/>
                <a:gd name="T11" fmla="*/ 18 w 18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" h="9">
                  <a:moveTo>
                    <a:pt x="0" y="9"/>
                  </a:moveTo>
                  <a:lnTo>
                    <a:pt x="12" y="3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0" name="Freeform 430"/>
            <p:cNvSpPr>
              <a:spLocks noChangeAspect="1"/>
            </p:cNvSpPr>
            <p:nvPr/>
          </p:nvSpPr>
          <p:spPr bwMode="auto">
            <a:xfrm>
              <a:off x="4457" y="1784"/>
              <a:ext cx="97" cy="102"/>
            </a:xfrm>
            <a:custGeom>
              <a:avLst/>
              <a:gdLst>
                <a:gd name="T0" fmla="*/ 0 w 680"/>
                <a:gd name="T1" fmla="*/ 713 h 713"/>
                <a:gd name="T2" fmla="*/ 73 w 680"/>
                <a:gd name="T3" fmla="*/ 669 h 713"/>
                <a:gd name="T4" fmla="*/ 156 w 680"/>
                <a:gd name="T5" fmla="*/ 609 h 713"/>
                <a:gd name="T6" fmla="*/ 235 w 680"/>
                <a:gd name="T7" fmla="*/ 546 h 713"/>
                <a:gd name="T8" fmla="*/ 312 w 680"/>
                <a:gd name="T9" fmla="*/ 477 h 713"/>
                <a:gd name="T10" fmla="*/ 383 w 680"/>
                <a:gd name="T11" fmla="*/ 406 h 713"/>
                <a:gd name="T12" fmla="*/ 450 w 680"/>
                <a:gd name="T13" fmla="*/ 329 h 713"/>
                <a:gd name="T14" fmla="*/ 514 w 680"/>
                <a:gd name="T15" fmla="*/ 251 h 713"/>
                <a:gd name="T16" fmla="*/ 574 w 680"/>
                <a:gd name="T17" fmla="*/ 168 h 713"/>
                <a:gd name="T18" fmla="*/ 631 w 680"/>
                <a:gd name="T19" fmla="*/ 82 h 713"/>
                <a:gd name="T20" fmla="*/ 680 w 680"/>
                <a:gd name="T21" fmla="*/ 0 h 7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0"/>
                <a:gd name="T34" fmla="*/ 0 h 713"/>
                <a:gd name="T35" fmla="*/ 680 w 680"/>
                <a:gd name="T36" fmla="*/ 713 h 71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0" h="713">
                  <a:moveTo>
                    <a:pt x="0" y="713"/>
                  </a:moveTo>
                  <a:lnTo>
                    <a:pt x="73" y="669"/>
                  </a:lnTo>
                  <a:lnTo>
                    <a:pt x="156" y="609"/>
                  </a:lnTo>
                  <a:lnTo>
                    <a:pt x="235" y="546"/>
                  </a:lnTo>
                  <a:lnTo>
                    <a:pt x="312" y="477"/>
                  </a:lnTo>
                  <a:lnTo>
                    <a:pt x="383" y="406"/>
                  </a:lnTo>
                  <a:lnTo>
                    <a:pt x="450" y="329"/>
                  </a:lnTo>
                  <a:lnTo>
                    <a:pt x="514" y="251"/>
                  </a:lnTo>
                  <a:lnTo>
                    <a:pt x="574" y="168"/>
                  </a:lnTo>
                  <a:lnTo>
                    <a:pt x="631" y="82"/>
                  </a:lnTo>
                  <a:lnTo>
                    <a:pt x="68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1" name="Line 431"/>
            <p:cNvSpPr>
              <a:spLocks noChangeAspect="1" noChangeShapeType="1"/>
            </p:cNvSpPr>
            <p:nvPr/>
          </p:nvSpPr>
          <p:spPr bwMode="auto">
            <a:xfrm flipV="1">
              <a:off x="4562" y="1767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2" name="Freeform 432"/>
            <p:cNvSpPr>
              <a:spLocks noChangeAspect="1"/>
            </p:cNvSpPr>
            <p:nvPr/>
          </p:nvSpPr>
          <p:spPr bwMode="auto">
            <a:xfrm>
              <a:off x="4570" y="1615"/>
              <a:ext cx="36" cy="137"/>
            </a:xfrm>
            <a:custGeom>
              <a:avLst/>
              <a:gdLst>
                <a:gd name="T0" fmla="*/ 0 w 252"/>
                <a:gd name="T1" fmla="*/ 960 h 960"/>
                <a:gd name="T2" fmla="*/ 29 w 252"/>
                <a:gd name="T3" fmla="*/ 895 h 960"/>
                <a:gd name="T4" fmla="*/ 104 w 252"/>
                <a:gd name="T5" fmla="*/ 699 h 960"/>
                <a:gd name="T6" fmla="*/ 164 w 252"/>
                <a:gd name="T7" fmla="*/ 495 h 960"/>
                <a:gd name="T8" fmla="*/ 212 w 252"/>
                <a:gd name="T9" fmla="*/ 285 h 960"/>
                <a:gd name="T10" fmla="*/ 245 w 252"/>
                <a:gd name="T11" fmla="*/ 71 h 960"/>
                <a:gd name="T12" fmla="*/ 252 w 252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2"/>
                <a:gd name="T22" fmla="*/ 0 h 960"/>
                <a:gd name="T23" fmla="*/ 252 w 252"/>
                <a:gd name="T24" fmla="*/ 960 h 9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2" h="960">
                  <a:moveTo>
                    <a:pt x="0" y="960"/>
                  </a:moveTo>
                  <a:lnTo>
                    <a:pt x="29" y="895"/>
                  </a:lnTo>
                  <a:lnTo>
                    <a:pt x="104" y="699"/>
                  </a:lnTo>
                  <a:lnTo>
                    <a:pt x="164" y="495"/>
                  </a:lnTo>
                  <a:lnTo>
                    <a:pt x="212" y="285"/>
                  </a:lnTo>
                  <a:lnTo>
                    <a:pt x="245" y="71"/>
                  </a:lnTo>
                  <a:lnTo>
                    <a:pt x="25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51413" name="Group 433"/>
            <p:cNvGrpSpPr>
              <a:grpSpLocks noChangeAspect="1"/>
            </p:cNvGrpSpPr>
            <p:nvPr/>
          </p:nvGrpSpPr>
          <p:grpSpPr bwMode="auto">
            <a:xfrm>
              <a:off x="4049" y="1159"/>
              <a:ext cx="560" cy="790"/>
              <a:chOff x="4214" y="1215"/>
              <a:chExt cx="560" cy="790"/>
            </a:xfrm>
          </p:grpSpPr>
          <p:sp>
            <p:nvSpPr>
              <p:cNvPr id="52285" name="Line 434"/>
              <p:cNvSpPr>
                <a:spLocks noChangeAspect="1" noChangeShapeType="1"/>
              </p:cNvSpPr>
              <p:nvPr/>
            </p:nvSpPr>
            <p:spPr bwMode="auto">
              <a:xfrm flipV="1">
                <a:off x="4772" y="1652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6" name="Freeform 435"/>
              <p:cNvSpPr>
                <a:spLocks noChangeAspect="1"/>
              </p:cNvSpPr>
              <p:nvPr/>
            </p:nvSpPr>
            <p:spPr bwMode="auto">
              <a:xfrm>
                <a:off x="4758" y="1495"/>
                <a:ext cx="16" cy="141"/>
              </a:xfrm>
              <a:custGeom>
                <a:avLst/>
                <a:gdLst>
                  <a:gd name="T0" fmla="*/ 108 w 111"/>
                  <a:gd name="T1" fmla="*/ 987 h 987"/>
                  <a:gd name="T2" fmla="*/ 111 w 111"/>
                  <a:gd name="T3" fmla="*/ 871 h 987"/>
                  <a:gd name="T4" fmla="*/ 104 w 111"/>
                  <a:gd name="T5" fmla="*/ 654 h 987"/>
                  <a:gd name="T6" fmla="*/ 84 w 111"/>
                  <a:gd name="T7" fmla="*/ 436 h 987"/>
                  <a:gd name="T8" fmla="*/ 51 w 111"/>
                  <a:gd name="T9" fmla="*/ 222 h 987"/>
                  <a:gd name="T10" fmla="*/ 3 w 111"/>
                  <a:gd name="T11" fmla="*/ 13 h 987"/>
                  <a:gd name="T12" fmla="*/ 0 w 111"/>
                  <a:gd name="T13" fmla="*/ 0 h 9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1"/>
                  <a:gd name="T22" fmla="*/ 0 h 987"/>
                  <a:gd name="T23" fmla="*/ 111 w 111"/>
                  <a:gd name="T24" fmla="*/ 987 h 9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1" h="987">
                    <a:moveTo>
                      <a:pt x="108" y="987"/>
                    </a:moveTo>
                    <a:lnTo>
                      <a:pt x="111" y="871"/>
                    </a:lnTo>
                    <a:lnTo>
                      <a:pt x="104" y="654"/>
                    </a:lnTo>
                    <a:lnTo>
                      <a:pt x="84" y="436"/>
                    </a:lnTo>
                    <a:lnTo>
                      <a:pt x="51" y="222"/>
                    </a:lnTo>
                    <a:lnTo>
                      <a:pt x="3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7" name="Line 4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2" y="1476"/>
                <a:ext cx="1" cy="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8" name="Freeform 437"/>
              <p:cNvSpPr>
                <a:spLocks noChangeAspect="1"/>
              </p:cNvSpPr>
              <p:nvPr/>
            </p:nvSpPr>
            <p:spPr bwMode="auto">
              <a:xfrm>
                <a:off x="4675" y="1339"/>
                <a:ext cx="72" cy="122"/>
              </a:xfrm>
              <a:custGeom>
                <a:avLst/>
                <a:gdLst>
                  <a:gd name="T0" fmla="*/ 504 w 504"/>
                  <a:gd name="T1" fmla="*/ 850 h 850"/>
                  <a:gd name="T2" fmla="*/ 446 w 504"/>
                  <a:gd name="T3" fmla="*/ 699 h 850"/>
                  <a:gd name="T4" fmla="*/ 404 w 504"/>
                  <a:gd name="T5" fmla="*/ 603 h 850"/>
                  <a:gd name="T6" fmla="*/ 358 w 504"/>
                  <a:gd name="T7" fmla="*/ 510 h 850"/>
                  <a:gd name="T8" fmla="*/ 309 w 504"/>
                  <a:gd name="T9" fmla="*/ 419 h 850"/>
                  <a:gd name="T10" fmla="*/ 256 w 504"/>
                  <a:gd name="T11" fmla="*/ 331 h 850"/>
                  <a:gd name="T12" fmla="*/ 199 w 504"/>
                  <a:gd name="T13" fmla="*/ 245 h 850"/>
                  <a:gd name="T14" fmla="*/ 139 w 504"/>
                  <a:gd name="T15" fmla="*/ 163 h 850"/>
                  <a:gd name="T16" fmla="*/ 75 w 504"/>
                  <a:gd name="T17" fmla="*/ 83 h 850"/>
                  <a:gd name="T18" fmla="*/ 8 w 504"/>
                  <a:gd name="T19" fmla="*/ 8 h 850"/>
                  <a:gd name="T20" fmla="*/ 0 w 504"/>
                  <a:gd name="T21" fmla="*/ 0 h 8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04"/>
                  <a:gd name="T34" fmla="*/ 0 h 850"/>
                  <a:gd name="T35" fmla="*/ 504 w 504"/>
                  <a:gd name="T36" fmla="*/ 850 h 85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04" h="850">
                    <a:moveTo>
                      <a:pt x="504" y="850"/>
                    </a:moveTo>
                    <a:lnTo>
                      <a:pt x="446" y="699"/>
                    </a:lnTo>
                    <a:lnTo>
                      <a:pt x="404" y="603"/>
                    </a:lnTo>
                    <a:lnTo>
                      <a:pt x="358" y="510"/>
                    </a:lnTo>
                    <a:lnTo>
                      <a:pt x="309" y="419"/>
                    </a:lnTo>
                    <a:lnTo>
                      <a:pt x="256" y="331"/>
                    </a:lnTo>
                    <a:lnTo>
                      <a:pt x="199" y="245"/>
                    </a:lnTo>
                    <a:lnTo>
                      <a:pt x="139" y="163"/>
                    </a:lnTo>
                    <a:lnTo>
                      <a:pt x="75" y="83"/>
                    </a:lnTo>
                    <a:lnTo>
                      <a:pt x="8" y="8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9" name="Line 43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2" y="1326"/>
                <a:ext cx="2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0" name="Freeform 439"/>
              <p:cNvSpPr>
                <a:spLocks noChangeAspect="1"/>
              </p:cNvSpPr>
              <p:nvPr/>
            </p:nvSpPr>
            <p:spPr bwMode="auto">
              <a:xfrm>
                <a:off x="4520" y="1268"/>
                <a:ext cx="129" cy="47"/>
              </a:xfrm>
              <a:custGeom>
                <a:avLst/>
                <a:gdLst>
                  <a:gd name="T0" fmla="*/ 900 w 900"/>
                  <a:gd name="T1" fmla="*/ 329 h 329"/>
                  <a:gd name="T2" fmla="*/ 865 w 900"/>
                  <a:gd name="T3" fmla="*/ 301 h 329"/>
                  <a:gd name="T4" fmla="*/ 782 w 900"/>
                  <a:gd name="T5" fmla="*/ 242 h 329"/>
                  <a:gd name="T6" fmla="*/ 694 w 900"/>
                  <a:gd name="T7" fmla="*/ 189 h 329"/>
                  <a:gd name="T8" fmla="*/ 603 w 900"/>
                  <a:gd name="T9" fmla="*/ 141 h 329"/>
                  <a:gd name="T10" fmla="*/ 509 w 900"/>
                  <a:gd name="T11" fmla="*/ 99 h 329"/>
                  <a:gd name="T12" fmla="*/ 411 w 900"/>
                  <a:gd name="T13" fmla="*/ 64 h 329"/>
                  <a:gd name="T14" fmla="*/ 311 w 900"/>
                  <a:gd name="T15" fmla="*/ 36 h 329"/>
                  <a:gd name="T16" fmla="*/ 208 w 900"/>
                  <a:gd name="T17" fmla="*/ 17 h 329"/>
                  <a:gd name="T18" fmla="*/ 105 w 900"/>
                  <a:gd name="T19" fmla="*/ 4 h 329"/>
                  <a:gd name="T20" fmla="*/ 0 w 900"/>
                  <a:gd name="T21" fmla="*/ 0 h 3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00"/>
                  <a:gd name="T34" fmla="*/ 0 h 329"/>
                  <a:gd name="T35" fmla="*/ 900 w 900"/>
                  <a:gd name="T36" fmla="*/ 329 h 3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00" h="329">
                    <a:moveTo>
                      <a:pt x="900" y="329"/>
                    </a:moveTo>
                    <a:lnTo>
                      <a:pt x="865" y="301"/>
                    </a:lnTo>
                    <a:lnTo>
                      <a:pt x="782" y="242"/>
                    </a:lnTo>
                    <a:lnTo>
                      <a:pt x="694" y="189"/>
                    </a:lnTo>
                    <a:lnTo>
                      <a:pt x="603" y="141"/>
                    </a:lnTo>
                    <a:lnTo>
                      <a:pt x="509" y="99"/>
                    </a:lnTo>
                    <a:lnTo>
                      <a:pt x="411" y="64"/>
                    </a:lnTo>
                    <a:lnTo>
                      <a:pt x="311" y="36"/>
                    </a:lnTo>
                    <a:lnTo>
                      <a:pt x="208" y="17"/>
                    </a:lnTo>
                    <a:lnTo>
                      <a:pt x="105" y="4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1" name="Freeform 440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2" name="Freeform 441"/>
              <p:cNvSpPr>
                <a:spLocks noChangeAspect="1"/>
              </p:cNvSpPr>
              <p:nvPr/>
            </p:nvSpPr>
            <p:spPr bwMode="auto">
              <a:xfrm>
                <a:off x="4502" y="1215"/>
                <a:ext cx="19" cy="18"/>
              </a:xfrm>
              <a:custGeom>
                <a:avLst/>
                <a:gdLst>
                  <a:gd name="T0" fmla="*/ 134 w 134"/>
                  <a:gd name="T1" fmla="*/ 121 h 126"/>
                  <a:gd name="T2" fmla="*/ 132 w 134"/>
                  <a:gd name="T3" fmla="*/ 61 h 126"/>
                  <a:gd name="T4" fmla="*/ 130 w 134"/>
                  <a:gd name="T5" fmla="*/ 0 h 126"/>
                  <a:gd name="T6" fmla="*/ 0 w 134"/>
                  <a:gd name="T7" fmla="*/ 5 h 126"/>
                  <a:gd name="T8" fmla="*/ 2 w 134"/>
                  <a:gd name="T9" fmla="*/ 65 h 126"/>
                  <a:gd name="T10" fmla="*/ 5 w 134"/>
                  <a:gd name="T11" fmla="*/ 126 h 126"/>
                  <a:gd name="T12" fmla="*/ 134 w 134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134" y="121"/>
                    </a:moveTo>
                    <a:lnTo>
                      <a:pt x="132" y="61"/>
                    </a:lnTo>
                    <a:lnTo>
                      <a:pt x="130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5" y="126"/>
                    </a:lnTo>
                    <a:lnTo>
                      <a:pt x="134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3" name="Freeform 442"/>
              <p:cNvSpPr>
                <a:spLocks noChangeAspect="1"/>
              </p:cNvSpPr>
              <p:nvPr/>
            </p:nvSpPr>
            <p:spPr bwMode="auto">
              <a:xfrm>
                <a:off x="4501" y="1216"/>
                <a:ext cx="1" cy="8"/>
              </a:xfrm>
              <a:custGeom>
                <a:avLst/>
                <a:gdLst>
                  <a:gd name="T0" fmla="*/ 6 w 6"/>
                  <a:gd name="T1" fmla="*/ 60 h 60"/>
                  <a:gd name="T2" fmla="*/ 4 w 6"/>
                  <a:gd name="T3" fmla="*/ 0 h 60"/>
                  <a:gd name="T4" fmla="*/ 0 w 6"/>
                  <a:gd name="T5" fmla="*/ 0 h 60"/>
                  <a:gd name="T6" fmla="*/ 6 w 6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0"/>
                  <a:gd name="T14" fmla="*/ 6 w 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0">
                    <a:moveTo>
                      <a:pt x="6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6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4" name="Line 443"/>
              <p:cNvSpPr>
                <a:spLocks noChangeAspect="1" noChangeShapeType="1"/>
              </p:cNvSpPr>
              <p:nvPr/>
            </p:nvSpPr>
            <p:spPr bwMode="auto">
              <a:xfrm flipH="1">
                <a:off x="4501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5" name="Freeform 444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6" name="Freeform 445"/>
              <p:cNvSpPr>
                <a:spLocks noChangeAspect="1"/>
              </p:cNvSpPr>
              <p:nvPr/>
            </p:nvSpPr>
            <p:spPr bwMode="auto">
              <a:xfrm>
                <a:off x="4483" y="1216"/>
                <a:ext cx="20" cy="19"/>
              </a:xfrm>
              <a:custGeom>
                <a:avLst/>
                <a:gdLst>
                  <a:gd name="T0" fmla="*/ 141 w 141"/>
                  <a:gd name="T1" fmla="*/ 121 h 135"/>
                  <a:gd name="T2" fmla="*/ 134 w 141"/>
                  <a:gd name="T3" fmla="*/ 60 h 135"/>
                  <a:gd name="T4" fmla="*/ 128 w 141"/>
                  <a:gd name="T5" fmla="*/ 0 h 135"/>
                  <a:gd name="T6" fmla="*/ 0 w 141"/>
                  <a:gd name="T7" fmla="*/ 15 h 135"/>
                  <a:gd name="T8" fmla="*/ 7 w 141"/>
                  <a:gd name="T9" fmla="*/ 75 h 135"/>
                  <a:gd name="T10" fmla="*/ 14 w 141"/>
                  <a:gd name="T11" fmla="*/ 135 h 135"/>
                  <a:gd name="T12" fmla="*/ 141 w 141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5"/>
                  <a:gd name="T23" fmla="*/ 141 w 141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5">
                    <a:moveTo>
                      <a:pt x="141" y="121"/>
                    </a:moveTo>
                    <a:lnTo>
                      <a:pt x="134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7" name="Freeform 446"/>
              <p:cNvSpPr>
                <a:spLocks noChangeAspect="1"/>
              </p:cNvSpPr>
              <p:nvPr/>
            </p:nvSpPr>
            <p:spPr bwMode="auto">
              <a:xfrm>
                <a:off x="4482" y="1218"/>
                <a:ext cx="2" cy="9"/>
              </a:xfrm>
              <a:custGeom>
                <a:avLst/>
                <a:gdLst>
                  <a:gd name="T0" fmla="*/ 11 w 11"/>
                  <a:gd name="T1" fmla="*/ 60 h 60"/>
                  <a:gd name="T2" fmla="*/ 4 w 11"/>
                  <a:gd name="T3" fmla="*/ 0 h 60"/>
                  <a:gd name="T4" fmla="*/ 0 w 11"/>
                  <a:gd name="T5" fmla="*/ 1 h 60"/>
                  <a:gd name="T6" fmla="*/ 11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11" y="60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1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8" name="Line 447"/>
              <p:cNvSpPr>
                <a:spLocks noChangeAspect="1" noChangeShapeType="1"/>
              </p:cNvSpPr>
              <p:nvPr/>
            </p:nvSpPr>
            <p:spPr bwMode="auto">
              <a:xfrm flipH="1">
                <a:off x="4482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99" name="Freeform 448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0" name="Freeform 449"/>
              <p:cNvSpPr>
                <a:spLocks noChangeAspect="1"/>
              </p:cNvSpPr>
              <p:nvPr/>
            </p:nvSpPr>
            <p:spPr bwMode="auto">
              <a:xfrm>
                <a:off x="4464" y="1218"/>
                <a:ext cx="21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6 w 148"/>
                  <a:gd name="T5" fmla="*/ 0 h 143"/>
                  <a:gd name="T6" fmla="*/ 0 w 148"/>
                  <a:gd name="T7" fmla="*/ 25 h 143"/>
                  <a:gd name="T8" fmla="*/ 11 w 148"/>
                  <a:gd name="T9" fmla="*/ 84 h 143"/>
                  <a:gd name="T10" fmla="*/ 22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6" y="0"/>
                    </a:lnTo>
                    <a:lnTo>
                      <a:pt x="0" y="25"/>
                    </a:lnTo>
                    <a:lnTo>
                      <a:pt x="11" y="84"/>
                    </a:lnTo>
                    <a:lnTo>
                      <a:pt x="22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1" name="Freeform 450"/>
              <p:cNvSpPr>
                <a:spLocks noChangeAspect="1"/>
              </p:cNvSpPr>
              <p:nvPr/>
            </p:nvSpPr>
            <p:spPr bwMode="auto">
              <a:xfrm>
                <a:off x="4463" y="1222"/>
                <a:ext cx="3" cy="8"/>
              </a:xfrm>
              <a:custGeom>
                <a:avLst/>
                <a:gdLst>
                  <a:gd name="T0" fmla="*/ 16 w 16"/>
                  <a:gd name="T1" fmla="*/ 59 h 59"/>
                  <a:gd name="T2" fmla="*/ 5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2" name="Line 451"/>
              <p:cNvSpPr>
                <a:spLocks noChangeAspect="1" noChangeShapeType="1"/>
              </p:cNvSpPr>
              <p:nvPr/>
            </p:nvSpPr>
            <p:spPr bwMode="auto">
              <a:xfrm flipH="1">
                <a:off x="4463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3" name="Freeform 452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4" name="Freeform 453"/>
              <p:cNvSpPr>
                <a:spLocks noChangeAspect="1"/>
              </p:cNvSpPr>
              <p:nvPr/>
            </p:nvSpPr>
            <p:spPr bwMode="auto">
              <a:xfrm>
                <a:off x="4446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5" name="Freeform 454"/>
              <p:cNvSpPr>
                <a:spLocks noChangeAspect="1"/>
              </p:cNvSpPr>
              <p:nvPr/>
            </p:nvSpPr>
            <p:spPr bwMode="auto">
              <a:xfrm>
                <a:off x="4445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6" name="Line 455"/>
              <p:cNvSpPr>
                <a:spLocks noChangeAspect="1" noChangeShapeType="1"/>
              </p:cNvSpPr>
              <p:nvPr/>
            </p:nvSpPr>
            <p:spPr bwMode="auto">
              <a:xfrm flipH="1">
                <a:off x="444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7" name="Freeform 456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8" name="Freeform 457"/>
              <p:cNvSpPr>
                <a:spLocks noChangeAspect="1"/>
              </p:cNvSpPr>
              <p:nvPr/>
            </p:nvSpPr>
            <p:spPr bwMode="auto">
              <a:xfrm>
                <a:off x="4428" y="1227"/>
                <a:ext cx="23" cy="22"/>
              </a:xfrm>
              <a:custGeom>
                <a:avLst/>
                <a:gdLst>
                  <a:gd name="T0" fmla="*/ 161 w 161"/>
                  <a:gd name="T1" fmla="*/ 114 h 156"/>
                  <a:gd name="T2" fmla="*/ 140 w 161"/>
                  <a:gd name="T3" fmla="*/ 57 h 156"/>
                  <a:gd name="T4" fmla="*/ 120 w 161"/>
                  <a:gd name="T5" fmla="*/ 0 h 156"/>
                  <a:gd name="T6" fmla="*/ 0 w 161"/>
                  <a:gd name="T7" fmla="*/ 43 h 156"/>
                  <a:gd name="T8" fmla="*/ 21 w 161"/>
                  <a:gd name="T9" fmla="*/ 99 h 156"/>
                  <a:gd name="T10" fmla="*/ 41 w 161"/>
                  <a:gd name="T11" fmla="*/ 156 h 156"/>
                  <a:gd name="T12" fmla="*/ 161 w 161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161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1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09" name="Freeform 458"/>
              <p:cNvSpPr>
                <a:spLocks noChangeAspect="1"/>
              </p:cNvSpPr>
              <p:nvPr/>
            </p:nvSpPr>
            <p:spPr bwMode="auto">
              <a:xfrm>
                <a:off x="4428" y="1233"/>
                <a:ext cx="3" cy="8"/>
              </a:xfrm>
              <a:custGeom>
                <a:avLst/>
                <a:gdLst>
                  <a:gd name="T0" fmla="*/ 25 w 25"/>
                  <a:gd name="T1" fmla="*/ 56 h 56"/>
                  <a:gd name="T2" fmla="*/ 4 w 25"/>
                  <a:gd name="T3" fmla="*/ 0 h 56"/>
                  <a:gd name="T4" fmla="*/ 0 w 25"/>
                  <a:gd name="T5" fmla="*/ 1 h 56"/>
                  <a:gd name="T6" fmla="*/ 25 w 25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6"/>
                  <a:gd name="T14" fmla="*/ 25 w 25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6">
                    <a:moveTo>
                      <a:pt x="25" y="56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5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0" name="Line 459"/>
              <p:cNvSpPr>
                <a:spLocks noChangeAspect="1" noChangeShapeType="1"/>
              </p:cNvSpPr>
              <p:nvPr/>
            </p:nvSpPr>
            <p:spPr bwMode="auto">
              <a:xfrm flipH="1">
                <a:off x="4428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1" name="Freeform 460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2" name="Freeform 461"/>
              <p:cNvSpPr>
                <a:spLocks noChangeAspect="1"/>
              </p:cNvSpPr>
              <p:nvPr/>
            </p:nvSpPr>
            <p:spPr bwMode="auto">
              <a:xfrm>
                <a:off x="4411" y="1233"/>
                <a:ext cx="24" cy="23"/>
              </a:xfrm>
              <a:custGeom>
                <a:avLst/>
                <a:gdLst>
                  <a:gd name="T0" fmla="*/ 164 w 164"/>
                  <a:gd name="T1" fmla="*/ 111 h 161"/>
                  <a:gd name="T2" fmla="*/ 139 w 164"/>
                  <a:gd name="T3" fmla="*/ 55 h 161"/>
                  <a:gd name="T4" fmla="*/ 114 w 164"/>
                  <a:gd name="T5" fmla="*/ 0 h 161"/>
                  <a:gd name="T6" fmla="*/ 0 w 164"/>
                  <a:gd name="T7" fmla="*/ 50 h 161"/>
                  <a:gd name="T8" fmla="*/ 25 w 164"/>
                  <a:gd name="T9" fmla="*/ 106 h 161"/>
                  <a:gd name="T10" fmla="*/ 50 w 164"/>
                  <a:gd name="T11" fmla="*/ 161 h 161"/>
                  <a:gd name="T12" fmla="*/ 164 w 164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1"/>
                  <a:gd name="T23" fmla="*/ 164 w 164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1">
                    <a:moveTo>
                      <a:pt x="164" y="111"/>
                    </a:moveTo>
                    <a:lnTo>
                      <a:pt x="139" y="55"/>
                    </a:lnTo>
                    <a:lnTo>
                      <a:pt x="114" y="0"/>
                    </a:lnTo>
                    <a:lnTo>
                      <a:pt x="0" y="50"/>
                    </a:lnTo>
                    <a:lnTo>
                      <a:pt x="25" y="106"/>
                    </a:lnTo>
                    <a:lnTo>
                      <a:pt x="50" y="161"/>
                    </a:lnTo>
                    <a:lnTo>
                      <a:pt x="164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3" name="Freeform 462"/>
              <p:cNvSpPr>
                <a:spLocks noChangeAspect="1"/>
              </p:cNvSpPr>
              <p:nvPr/>
            </p:nvSpPr>
            <p:spPr bwMode="auto">
              <a:xfrm>
                <a:off x="4411" y="1240"/>
                <a:ext cx="4" cy="8"/>
              </a:xfrm>
              <a:custGeom>
                <a:avLst/>
                <a:gdLst>
                  <a:gd name="T0" fmla="*/ 28 w 28"/>
                  <a:gd name="T1" fmla="*/ 56 h 56"/>
                  <a:gd name="T2" fmla="*/ 3 w 28"/>
                  <a:gd name="T3" fmla="*/ 0 h 56"/>
                  <a:gd name="T4" fmla="*/ 0 w 28"/>
                  <a:gd name="T5" fmla="*/ 2 h 56"/>
                  <a:gd name="T6" fmla="*/ 28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56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28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4" name="Line 463"/>
              <p:cNvSpPr>
                <a:spLocks noChangeAspect="1" noChangeShapeType="1"/>
              </p:cNvSpPr>
              <p:nvPr/>
            </p:nvSpPr>
            <p:spPr bwMode="auto">
              <a:xfrm flipH="1">
                <a:off x="4411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5" name="Freeform 464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6" name="Freeform 465"/>
              <p:cNvSpPr>
                <a:spLocks noChangeAspect="1"/>
              </p:cNvSpPr>
              <p:nvPr/>
            </p:nvSpPr>
            <p:spPr bwMode="auto">
              <a:xfrm>
                <a:off x="4395" y="1241"/>
                <a:ext cx="24" cy="23"/>
              </a:xfrm>
              <a:custGeom>
                <a:avLst/>
                <a:gdLst>
                  <a:gd name="T0" fmla="*/ 167 w 167"/>
                  <a:gd name="T1" fmla="*/ 107 h 165"/>
                  <a:gd name="T2" fmla="*/ 138 w 167"/>
                  <a:gd name="T3" fmla="*/ 54 h 165"/>
                  <a:gd name="T4" fmla="*/ 110 w 167"/>
                  <a:gd name="T5" fmla="*/ 0 h 165"/>
                  <a:gd name="T6" fmla="*/ 0 w 167"/>
                  <a:gd name="T7" fmla="*/ 58 h 165"/>
                  <a:gd name="T8" fmla="*/ 28 w 167"/>
                  <a:gd name="T9" fmla="*/ 112 h 165"/>
                  <a:gd name="T10" fmla="*/ 56 w 167"/>
                  <a:gd name="T11" fmla="*/ 165 h 165"/>
                  <a:gd name="T12" fmla="*/ 167 w 167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5"/>
                  <a:gd name="T23" fmla="*/ 167 w 167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5">
                    <a:moveTo>
                      <a:pt x="167" y="107"/>
                    </a:moveTo>
                    <a:lnTo>
                      <a:pt x="138" y="54"/>
                    </a:lnTo>
                    <a:lnTo>
                      <a:pt x="110" y="0"/>
                    </a:lnTo>
                    <a:lnTo>
                      <a:pt x="0" y="58"/>
                    </a:lnTo>
                    <a:lnTo>
                      <a:pt x="28" y="112"/>
                    </a:lnTo>
                    <a:lnTo>
                      <a:pt x="56" y="165"/>
                    </a:lnTo>
                    <a:lnTo>
                      <a:pt x="167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7" name="Freeform 466"/>
              <p:cNvSpPr>
                <a:spLocks noChangeAspect="1"/>
              </p:cNvSpPr>
              <p:nvPr/>
            </p:nvSpPr>
            <p:spPr bwMode="auto">
              <a:xfrm>
                <a:off x="4395" y="1249"/>
                <a:ext cx="4" cy="8"/>
              </a:xfrm>
              <a:custGeom>
                <a:avLst/>
                <a:gdLst>
                  <a:gd name="T0" fmla="*/ 32 w 32"/>
                  <a:gd name="T1" fmla="*/ 54 h 54"/>
                  <a:gd name="T2" fmla="*/ 4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8" name="Line 467"/>
              <p:cNvSpPr>
                <a:spLocks noChangeAspect="1" noChangeShapeType="1"/>
              </p:cNvSpPr>
              <p:nvPr/>
            </p:nvSpPr>
            <p:spPr bwMode="auto">
              <a:xfrm flipH="1">
                <a:off x="4395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19" name="Freeform 468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0" name="Freeform 469"/>
              <p:cNvSpPr>
                <a:spLocks noChangeAspect="1"/>
              </p:cNvSpPr>
              <p:nvPr/>
            </p:nvSpPr>
            <p:spPr bwMode="auto">
              <a:xfrm>
                <a:off x="4380" y="1249"/>
                <a:ext cx="24" cy="24"/>
              </a:xfrm>
              <a:custGeom>
                <a:avLst/>
                <a:gdLst>
                  <a:gd name="T0" fmla="*/ 168 w 168"/>
                  <a:gd name="T1" fmla="*/ 105 h 169"/>
                  <a:gd name="T2" fmla="*/ 136 w 168"/>
                  <a:gd name="T3" fmla="*/ 53 h 169"/>
                  <a:gd name="T4" fmla="*/ 104 w 168"/>
                  <a:gd name="T5" fmla="*/ 0 h 169"/>
                  <a:gd name="T6" fmla="*/ 0 w 168"/>
                  <a:gd name="T7" fmla="*/ 64 h 169"/>
                  <a:gd name="T8" fmla="*/ 31 w 168"/>
                  <a:gd name="T9" fmla="*/ 116 h 169"/>
                  <a:gd name="T10" fmla="*/ 63 w 168"/>
                  <a:gd name="T11" fmla="*/ 169 h 169"/>
                  <a:gd name="T12" fmla="*/ 168 w 168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68" y="105"/>
                    </a:moveTo>
                    <a:lnTo>
                      <a:pt x="136" y="53"/>
                    </a:lnTo>
                    <a:lnTo>
                      <a:pt x="104" y="0"/>
                    </a:lnTo>
                    <a:lnTo>
                      <a:pt x="0" y="64"/>
                    </a:lnTo>
                    <a:lnTo>
                      <a:pt x="31" y="116"/>
                    </a:lnTo>
                    <a:lnTo>
                      <a:pt x="63" y="169"/>
                    </a:lnTo>
                    <a:lnTo>
                      <a:pt x="168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1" name="Freeform 470"/>
              <p:cNvSpPr>
                <a:spLocks noChangeAspect="1"/>
              </p:cNvSpPr>
              <p:nvPr/>
            </p:nvSpPr>
            <p:spPr bwMode="auto">
              <a:xfrm>
                <a:off x="4379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4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2" name="Line 471"/>
              <p:cNvSpPr>
                <a:spLocks noChangeAspect="1" noChangeShapeType="1"/>
              </p:cNvSpPr>
              <p:nvPr/>
            </p:nvSpPr>
            <p:spPr bwMode="auto">
              <a:xfrm flipH="1">
                <a:off x="4379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3" name="Freeform 472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4" name="Freeform 473"/>
              <p:cNvSpPr>
                <a:spLocks noChangeAspect="1"/>
              </p:cNvSpPr>
              <p:nvPr/>
            </p:nvSpPr>
            <p:spPr bwMode="auto">
              <a:xfrm>
                <a:off x="4365" y="1258"/>
                <a:ext cx="24" cy="25"/>
              </a:xfrm>
              <a:custGeom>
                <a:avLst/>
                <a:gdLst>
                  <a:gd name="T0" fmla="*/ 170 w 170"/>
                  <a:gd name="T1" fmla="*/ 100 h 171"/>
                  <a:gd name="T2" fmla="*/ 134 w 170"/>
                  <a:gd name="T3" fmla="*/ 50 h 171"/>
                  <a:gd name="T4" fmla="*/ 99 w 170"/>
                  <a:gd name="T5" fmla="*/ 0 h 171"/>
                  <a:gd name="T6" fmla="*/ 0 w 170"/>
                  <a:gd name="T7" fmla="*/ 71 h 171"/>
                  <a:gd name="T8" fmla="*/ 35 w 170"/>
                  <a:gd name="T9" fmla="*/ 121 h 171"/>
                  <a:gd name="T10" fmla="*/ 71 w 170"/>
                  <a:gd name="T11" fmla="*/ 171 h 171"/>
                  <a:gd name="T12" fmla="*/ 170 w 170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70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5" name="Freeform 474"/>
              <p:cNvSpPr>
                <a:spLocks noChangeAspect="1"/>
              </p:cNvSpPr>
              <p:nvPr/>
            </p:nvSpPr>
            <p:spPr bwMode="auto">
              <a:xfrm>
                <a:off x="4365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6" name="Line 475"/>
              <p:cNvSpPr>
                <a:spLocks noChangeAspect="1" noChangeShapeType="1"/>
              </p:cNvSpPr>
              <p:nvPr/>
            </p:nvSpPr>
            <p:spPr bwMode="auto">
              <a:xfrm flipH="1">
                <a:off x="4365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7" name="Freeform 476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8" name="Freeform 477"/>
              <p:cNvSpPr>
                <a:spLocks noChangeAspect="1"/>
              </p:cNvSpPr>
              <p:nvPr/>
            </p:nvSpPr>
            <p:spPr bwMode="auto">
              <a:xfrm>
                <a:off x="4351" y="1269"/>
                <a:ext cx="24" cy="24"/>
              </a:xfrm>
              <a:custGeom>
                <a:avLst/>
                <a:gdLst>
                  <a:gd name="T0" fmla="*/ 169 w 169"/>
                  <a:gd name="T1" fmla="*/ 96 h 171"/>
                  <a:gd name="T2" fmla="*/ 131 w 169"/>
                  <a:gd name="T3" fmla="*/ 48 h 171"/>
                  <a:gd name="T4" fmla="*/ 94 w 169"/>
                  <a:gd name="T5" fmla="*/ 0 h 171"/>
                  <a:gd name="T6" fmla="*/ 0 w 169"/>
                  <a:gd name="T7" fmla="*/ 75 h 171"/>
                  <a:gd name="T8" fmla="*/ 37 w 169"/>
                  <a:gd name="T9" fmla="*/ 123 h 171"/>
                  <a:gd name="T10" fmla="*/ 75 w 169"/>
                  <a:gd name="T11" fmla="*/ 171 h 171"/>
                  <a:gd name="T12" fmla="*/ 169 w 169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96"/>
                    </a:moveTo>
                    <a:lnTo>
                      <a:pt x="131" y="48"/>
                    </a:lnTo>
                    <a:lnTo>
                      <a:pt x="94" y="0"/>
                    </a:lnTo>
                    <a:lnTo>
                      <a:pt x="0" y="75"/>
                    </a:ln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29" name="Freeform 478"/>
              <p:cNvSpPr>
                <a:spLocks noChangeAspect="1"/>
              </p:cNvSpPr>
              <p:nvPr/>
            </p:nvSpPr>
            <p:spPr bwMode="auto">
              <a:xfrm>
                <a:off x="4351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4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0" name="Line 479"/>
              <p:cNvSpPr>
                <a:spLocks noChangeAspect="1" noChangeShapeType="1"/>
              </p:cNvSpPr>
              <p:nvPr/>
            </p:nvSpPr>
            <p:spPr bwMode="auto">
              <a:xfrm flipH="1">
                <a:off x="4351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1" name="Freeform 480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2" name="Freeform 481"/>
              <p:cNvSpPr>
                <a:spLocks noChangeAspect="1"/>
              </p:cNvSpPr>
              <p:nvPr/>
            </p:nvSpPr>
            <p:spPr bwMode="auto">
              <a:xfrm>
                <a:off x="4338" y="1280"/>
                <a:ext cx="24" cy="24"/>
              </a:xfrm>
              <a:custGeom>
                <a:avLst/>
                <a:gdLst>
                  <a:gd name="T0" fmla="*/ 170 w 170"/>
                  <a:gd name="T1" fmla="*/ 91 h 170"/>
                  <a:gd name="T2" fmla="*/ 129 w 170"/>
                  <a:gd name="T3" fmla="*/ 45 h 170"/>
                  <a:gd name="T4" fmla="*/ 88 w 170"/>
                  <a:gd name="T5" fmla="*/ 0 h 170"/>
                  <a:gd name="T6" fmla="*/ 0 w 170"/>
                  <a:gd name="T7" fmla="*/ 79 h 170"/>
                  <a:gd name="T8" fmla="*/ 40 w 170"/>
                  <a:gd name="T9" fmla="*/ 125 h 170"/>
                  <a:gd name="T10" fmla="*/ 81 w 170"/>
                  <a:gd name="T11" fmla="*/ 170 h 170"/>
                  <a:gd name="T12" fmla="*/ 170 w 170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91"/>
                    </a:moveTo>
                    <a:lnTo>
                      <a:pt x="129" y="45"/>
                    </a:lnTo>
                    <a:lnTo>
                      <a:pt x="88" y="0"/>
                    </a:lnTo>
                    <a:lnTo>
                      <a:pt x="0" y="79"/>
                    </a:lnTo>
                    <a:lnTo>
                      <a:pt x="40" y="125"/>
                    </a:lnTo>
                    <a:lnTo>
                      <a:pt x="81" y="170"/>
                    </a:lnTo>
                    <a:lnTo>
                      <a:pt x="170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3" name="Freeform 482"/>
              <p:cNvSpPr>
                <a:spLocks noChangeAspect="1"/>
              </p:cNvSpPr>
              <p:nvPr/>
            </p:nvSpPr>
            <p:spPr bwMode="auto">
              <a:xfrm>
                <a:off x="4338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3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4" name="Line 483"/>
              <p:cNvSpPr>
                <a:spLocks noChangeAspect="1" noChangeShapeType="1"/>
              </p:cNvSpPr>
              <p:nvPr/>
            </p:nvSpPr>
            <p:spPr bwMode="auto">
              <a:xfrm flipH="1">
                <a:off x="4338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5" name="Freeform 484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6" name="Freeform 485"/>
              <p:cNvSpPr>
                <a:spLocks noChangeAspect="1"/>
              </p:cNvSpPr>
              <p:nvPr/>
            </p:nvSpPr>
            <p:spPr bwMode="auto">
              <a:xfrm>
                <a:off x="4326" y="1292"/>
                <a:ext cx="24" cy="24"/>
              </a:xfrm>
              <a:custGeom>
                <a:avLst/>
                <a:gdLst>
                  <a:gd name="T0" fmla="*/ 170 w 170"/>
                  <a:gd name="T1" fmla="*/ 86 h 170"/>
                  <a:gd name="T2" fmla="*/ 126 w 170"/>
                  <a:gd name="T3" fmla="*/ 43 h 170"/>
                  <a:gd name="T4" fmla="*/ 83 w 170"/>
                  <a:gd name="T5" fmla="*/ 0 h 170"/>
                  <a:gd name="T6" fmla="*/ 0 w 170"/>
                  <a:gd name="T7" fmla="*/ 84 h 170"/>
                  <a:gd name="T8" fmla="*/ 44 w 170"/>
                  <a:gd name="T9" fmla="*/ 127 h 170"/>
                  <a:gd name="T10" fmla="*/ 87 w 170"/>
                  <a:gd name="T11" fmla="*/ 170 h 170"/>
                  <a:gd name="T12" fmla="*/ 170 w 170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6"/>
                    </a:moveTo>
                    <a:lnTo>
                      <a:pt x="126" y="43"/>
                    </a:lnTo>
                    <a:lnTo>
                      <a:pt x="83" y="0"/>
                    </a:lnTo>
                    <a:lnTo>
                      <a:pt x="0" y="84"/>
                    </a:lnTo>
                    <a:lnTo>
                      <a:pt x="44" y="127"/>
                    </a:lnTo>
                    <a:lnTo>
                      <a:pt x="87" y="170"/>
                    </a:lnTo>
                    <a:lnTo>
                      <a:pt x="170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7" name="Freeform 486"/>
              <p:cNvSpPr>
                <a:spLocks noChangeAspect="1"/>
              </p:cNvSpPr>
              <p:nvPr/>
            </p:nvSpPr>
            <p:spPr bwMode="auto">
              <a:xfrm>
                <a:off x="4326" y="1304"/>
                <a:ext cx="6" cy="6"/>
              </a:xfrm>
              <a:custGeom>
                <a:avLst/>
                <a:gdLst>
                  <a:gd name="T0" fmla="*/ 46 w 46"/>
                  <a:gd name="T1" fmla="*/ 43 h 43"/>
                  <a:gd name="T2" fmla="*/ 2 w 46"/>
                  <a:gd name="T3" fmla="*/ 0 h 43"/>
                  <a:gd name="T4" fmla="*/ 0 w 46"/>
                  <a:gd name="T5" fmla="*/ 2 h 43"/>
                  <a:gd name="T6" fmla="*/ 46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6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8" name="Line 487"/>
              <p:cNvSpPr>
                <a:spLocks noChangeAspect="1" noChangeShapeType="1"/>
              </p:cNvSpPr>
              <p:nvPr/>
            </p:nvSpPr>
            <p:spPr bwMode="auto">
              <a:xfrm flipH="1">
                <a:off x="4326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39" name="Freeform 488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0" name="Freeform 489"/>
              <p:cNvSpPr>
                <a:spLocks noChangeAspect="1"/>
              </p:cNvSpPr>
              <p:nvPr/>
            </p:nvSpPr>
            <p:spPr bwMode="auto">
              <a:xfrm>
                <a:off x="4314" y="1304"/>
                <a:ext cx="25" cy="24"/>
              </a:xfrm>
              <a:custGeom>
                <a:avLst/>
                <a:gdLst>
                  <a:gd name="T0" fmla="*/ 169 w 169"/>
                  <a:gd name="T1" fmla="*/ 82 h 170"/>
                  <a:gd name="T2" fmla="*/ 124 w 169"/>
                  <a:gd name="T3" fmla="*/ 41 h 170"/>
                  <a:gd name="T4" fmla="*/ 78 w 169"/>
                  <a:gd name="T5" fmla="*/ 0 h 170"/>
                  <a:gd name="T6" fmla="*/ 0 w 169"/>
                  <a:gd name="T7" fmla="*/ 88 h 170"/>
                  <a:gd name="T8" fmla="*/ 45 w 169"/>
                  <a:gd name="T9" fmla="*/ 129 h 170"/>
                  <a:gd name="T10" fmla="*/ 91 w 169"/>
                  <a:gd name="T11" fmla="*/ 170 h 170"/>
                  <a:gd name="T12" fmla="*/ 169 w 169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169" y="82"/>
                    </a:moveTo>
                    <a:lnTo>
                      <a:pt x="124" y="41"/>
                    </a:lnTo>
                    <a:lnTo>
                      <a:pt x="78" y="0"/>
                    </a:lnTo>
                    <a:lnTo>
                      <a:pt x="0" y="88"/>
                    </a:lnTo>
                    <a:lnTo>
                      <a:pt x="45" y="129"/>
                    </a:lnTo>
                    <a:lnTo>
                      <a:pt x="91" y="170"/>
                    </a:lnTo>
                    <a:lnTo>
                      <a:pt x="169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1" name="Freeform 490"/>
              <p:cNvSpPr>
                <a:spLocks noChangeAspect="1"/>
              </p:cNvSpPr>
              <p:nvPr/>
            </p:nvSpPr>
            <p:spPr bwMode="auto">
              <a:xfrm>
                <a:off x="4314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3 w 48"/>
                  <a:gd name="T3" fmla="*/ 0 h 41"/>
                  <a:gd name="T4" fmla="*/ 0 w 48"/>
                  <a:gd name="T5" fmla="*/ 2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2" name="Line 491"/>
              <p:cNvSpPr>
                <a:spLocks noChangeAspect="1" noChangeShapeType="1"/>
              </p:cNvSpPr>
              <p:nvPr/>
            </p:nvSpPr>
            <p:spPr bwMode="auto">
              <a:xfrm flipH="1">
                <a:off x="4314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3" name="Freeform 492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4" name="Freeform 493"/>
              <p:cNvSpPr>
                <a:spLocks noChangeAspect="1"/>
              </p:cNvSpPr>
              <p:nvPr/>
            </p:nvSpPr>
            <p:spPr bwMode="auto">
              <a:xfrm>
                <a:off x="4303" y="1317"/>
                <a:ext cx="25" cy="24"/>
              </a:xfrm>
              <a:custGeom>
                <a:avLst/>
                <a:gdLst>
                  <a:gd name="T0" fmla="*/ 170 w 170"/>
                  <a:gd name="T1" fmla="*/ 77 h 168"/>
                  <a:gd name="T2" fmla="*/ 122 w 170"/>
                  <a:gd name="T3" fmla="*/ 39 h 168"/>
                  <a:gd name="T4" fmla="*/ 74 w 170"/>
                  <a:gd name="T5" fmla="*/ 0 h 168"/>
                  <a:gd name="T6" fmla="*/ 0 w 170"/>
                  <a:gd name="T7" fmla="*/ 91 h 168"/>
                  <a:gd name="T8" fmla="*/ 48 w 170"/>
                  <a:gd name="T9" fmla="*/ 130 h 168"/>
                  <a:gd name="T10" fmla="*/ 96 w 170"/>
                  <a:gd name="T11" fmla="*/ 168 h 168"/>
                  <a:gd name="T12" fmla="*/ 170 w 170"/>
                  <a:gd name="T13" fmla="*/ 77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170" y="77"/>
                    </a:moveTo>
                    <a:lnTo>
                      <a:pt x="122" y="39"/>
                    </a:lnTo>
                    <a:lnTo>
                      <a:pt x="74" y="0"/>
                    </a:lnTo>
                    <a:lnTo>
                      <a:pt x="0" y="91"/>
                    </a:lnTo>
                    <a:lnTo>
                      <a:pt x="48" y="130"/>
                    </a:lnTo>
                    <a:lnTo>
                      <a:pt x="96" y="168"/>
                    </a:lnTo>
                    <a:lnTo>
                      <a:pt x="170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5" name="Freeform 494"/>
              <p:cNvSpPr>
                <a:spLocks noChangeAspect="1"/>
              </p:cNvSpPr>
              <p:nvPr/>
            </p:nvSpPr>
            <p:spPr bwMode="auto">
              <a:xfrm>
                <a:off x="4303" y="1330"/>
                <a:ext cx="7" cy="5"/>
              </a:xfrm>
              <a:custGeom>
                <a:avLst/>
                <a:gdLst>
                  <a:gd name="T0" fmla="*/ 49 w 49"/>
                  <a:gd name="T1" fmla="*/ 39 h 39"/>
                  <a:gd name="T2" fmla="*/ 1 w 49"/>
                  <a:gd name="T3" fmla="*/ 0 h 39"/>
                  <a:gd name="T4" fmla="*/ 0 w 49"/>
                  <a:gd name="T5" fmla="*/ 2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6" name="Line 495"/>
              <p:cNvSpPr>
                <a:spLocks noChangeAspect="1" noChangeShapeType="1"/>
              </p:cNvSpPr>
              <p:nvPr/>
            </p:nvSpPr>
            <p:spPr bwMode="auto">
              <a:xfrm flipH="1">
                <a:off x="4303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7" name="Freeform 496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8" name="Freeform 497"/>
              <p:cNvSpPr>
                <a:spLocks noChangeAspect="1"/>
              </p:cNvSpPr>
              <p:nvPr/>
            </p:nvSpPr>
            <p:spPr bwMode="auto">
              <a:xfrm>
                <a:off x="4293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49" name="Freeform 498"/>
              <p:cNvSpPr>
                <a:spLocks noChangeAspect="1"/>
              </p:cNvSpPr>
              <p:nvPr/>
            </p:nvSpPr>
            <p:spPr bwMode="auto">
              <a:xfrm>
                <a:off x="4293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0" name="Line 499"/>
              <p:cNvSpPr>
                <a:spLocks noChangeAspect="1" noChangeShapeType="1"/>
              </p:cNvSpPr>
              <p:nvPr/>
            </p:nvSpPr>
            <p:spPr bwMode="auto">
              <a:xfrm flipH="1">
                <a:off x="4293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1" name="Freeform 500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2" name="Freeform 501"/>
              <p:cNvSpPr>
                <a:spLocks noChangeAspect="1"/>
              </p:cNvSpPr>
              <p:nvPr/>
            </p:nvSpPr>
            <p:spPr bwMode="auto">
              <a:xfrm>
                <a:off x="4284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3" name="Freeform 502"/>
              <p:cNvSpPr>
                <a:spLocks noChangeAspect="1"/>
              </p:cNvSpPr>
              <p:nvPr/>
            </p:nvSpPr>
            <p:spPr bwMode="auto">
              <a:xfrm>
                <a:off x="4284" y="1358"/>
                <a:ext cx="7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4" name="Line 503"/>
              <p:cNvSpPr>
                <a:spLocks noChangeAspect="1" noChangeShapeType="1"/>
              </p:cNvSpPr>
              <p:nvPr/>
            </p:nvSpPr>
            <p:spPr bwMode="auto">
              <a:xfrm flipH="1">
                <a:off x="4284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5" name="Freeform 504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6" name="Freeform 505"/>
              <p:cNvSpPr>
                <a:spLocks noChangeAspect="1"/>
              </p:cNvSpPr>
              <p:nvPr/>
            </p:nvSpPr>
            <p:spPr bwMode="auto">
              <a:xfrm>
                <a:off x="4275" y="1358"/>
                <a:ext cx="24" cy="24"/>
              </a:xfrm>
              <a:custGeom>
                <a:avLst/>
                <a:gdLst>
                  <a:gd name="T0" fmla="*/ 165 w 165"/>
                  <a:gd name="T1" fmla="*/ 64 h 164"/>
                  <a:gd name="T2" fmla="*/ 112 w 165"/>
                  <a:gd name="T3" fmla="*/ 32 h 164"/>
                  <a:gd name="T4" fmla="*/ 60 w 165"/>
                  <a:gd name="T5" fmla="*/ 0 h 164"/>
                  <a:gd name="T6" fmla="*/ 0 w 165"/>
                  <a:gd name="T7" fmla="*/ 100 h 164"/>
                  <a:gd name="T8" fmla="*/ 52 w 165"/>
                  <a:gd name="T9" fmla="*/ 132 h 164"/>
                  <a:gd name="T10" fmla="*/ 104 w 165"/>
                  <a:gd name="T11" fmla="*/ 164 h 164"/>
                  <a:gd name="T12" fmla="*/ 165 w 165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65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5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7" name="Freeform 506"/>
              <p:cNvSpPr>
                <a:spLocks noChangeAspect="1"/>
              </p:cNvSpPr>
              <p:nvPr/>
            </p:nvSpPr>
            <p:spPr bwMode="auto">
              <a:xfrm>
                <a:off x="4275" y="1373"/>
                <a:ext cx="8" cy="4"/>
              </a:xfrm>
              <a:custGeom>
                <a:avLst/>
                <a:gdLst>
                  <a:gd name="T0" fmla="*/ 53 w 53"/>
                  <a:gd name="T1" fmla="*/ 32 h 32"/>
                  <a:gd name="T2" fmla="*/ 1 w 53"/>
                  <a:gd name="T3" fmla="*/ 0 h 32"/>
                  <a:gd name="T4" fmla="*/ 0 w 53"/>
                  <a:gd name="T5" fmla="*/ 3 h 32"/>
                  <a:gd name="T6" fmla="*/ 53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32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3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8" name="Line 507"/>
              <p:cNvSpPr>
                <a:spLocks noChangeAspect="1" noChangeShapeType="1"/>
              </p:cNvSpPr>
              <p:nvPr/>
            </p:nvSpPr>
            <p:spPr bwMode="auto">
              <a:xfrm flipH="1">
                <a:off x="4275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59" name="Freeform 508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0" name="Freeform 509"/>
              <p:cNvSpPr>
                <a:spLocks noChangeAspect="1"/>
              </p:cNvSpPr>
              <p:nvPr/>
            </p:nvSpPr>
            <p:spPr bwMode="auto">
              <a:xfrm>
                <a:off x="4267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6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6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1" name="Freeform 510"/>
              <p:cNvSpPr>
                <a:spLocks noChangeAspect="1"/>
              </p:cNvSpPr>
              <p:nvPr/>
            </p:nvSpPr>
            <p:spPr bwMode="auto">
              <a:xfrm>
                <a:off x="4267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2" name="Line 511"/>
              <p:cNvSpPr>
                <a:spLocks noChangeAspect="1" noChangeShapeType="1"/>
              </p:cNvSpPr>
              <p:nvPr/>
            </p:nvSpPr>
            <p:spPr bwMode="auto">
              <a:xfrm flipH="1">
                <a:off x="4267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3" name="Freeform 512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4" name="Freeform 513"/>
              <p:cNvSpPr>
                <a:spLocks noChangeAspect="1"/>
              </p:cNvSpPr>
              <p:nvPr/>
            </p:nvSpPr>
            <p:spPr bwMode="auto">
              <a:xfrm>
                <a:off x="4260" y="1388"/>
                <a:ext cx="23" cy="23"/>
              </a:xfrm>
              <a:custGeom>
                <a:avLst/>
                <a:gdLst>
                  <a:gd name="T0" fmla="*/ 160 w 160"/>
                  <a:gd name="T1" fmla="*/ 55 h 160"/>
                  <a:gd name="T2" fmla="*/ 105 w 160"/>
                  <a:gd name="T3" fmla="*/ 28 h 160"/>
                  <a:gd name="T4" fmla="*/ 51 w 160"/>
                  <a:gd name="T5" fmla="*/ 0 h 160"/>
                  <a:gd name="T6" fmla="*/ 0 w 160"/>
                  <a:gd name="T7" fmla="*/ 105 h 160"/>
                  <a:gd name="T8" fmla="*/ 54 w 160"/>
                  <a:gd name="T9" fmla="*/ 132 h 160"/>
                  <a:gd name="T10" fmla="*/ 109 w 160"/>
                  <a:gd name="T11" fmla="*/ 160 h 160"/>
                  <a:gd name="T12" fmla="*/ 160 w 160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160" y="55"/>
                    </a:moveTo>
                    <a:lnTo>
                      <a:pt x="105" y="28"/>
                    </a:lnTo>
                    <a:lnTo>
                      <a:pt x="51" y="0"/>
                    </a:lnTo>
                    <a:lnTo>
                      <a:pt x="0" y="105"/>
                    </a:lnTo>
                    <a:lnTo>
                      <a:pt x="54" y="132"/>
                    </a:lnTo>
                    <a:lnTo>
                      <a:pt x="109" y="160"/>
                    </a:lnTo>
                    <a:lnTo>
                      <a:pt x="160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5" name="Freeform 514"/>
              <p:cNvSpPr>
                <a:spLocks noChangeAspect="1"/>
              </p:cNvSpPr>
              <p:nvPr/>
            </p:nvSpPr>
            <p:spPr bwMode="auto">
              <a:xfrm>
                <a:off x="4259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2 w 56"/>
                  <a:gd name="T3" fmla="*/ 0 h 27"/>
                  <a:gd name="T4" fmla="*/ 0 w 56"/>
                  <a:gd name="T5" fmla="*/ 3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6" name="Line 515"/>
              <p:cNvSpPr>
                <a:spLocks noChangeAspect="1" noChangeShapeType="1"/>
              </p:cNvSpPr>
              <p:nvPr/>
            </p:nvSpPr>
            <p:spPr bwMode="auto">
              <a:xfrm flipH="1">
                <a:off x="4259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7" name="Freeform 516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8" name="Freeform 517"/>
              <p:cNvSpPr>
                <a:spLocks noChangeAspect="1"/>
              </p:cNvSpPr>
              <p:nvPr/>
            </p:nvSpPr>
            <p:spPr bwMode="auto">
              <a:xfrm>
                <a:off x="4253" y="1403"/>
                <a:ext cx="22" cy="22"/>
              </a:xfrm>
              <a:custGeom>
                <a:avLst/>
                <a:gdLst>
                  <a:gd name="T0" fmla="*/ 158 w 158"/>
                  <a:gd name="T1" fmla="*/ 48 h 155"/>
                  <a:gd name="T2" fmla="*/ 102 w 158"/>
                  <a:gd name="T3" fmla="*/ 24 h 155"/>
                  <a:gd name="T4" fmla="*/ 46 w 158"/>
                  <a:gd name="T5" fmla="*/ 0 h 155"/>
                  <a:gd name="T6" fmla="*/ 0 w 158"/>
                  <a:gd name="T7" fmla="*/ 107 h 155"/>
                  <a:gd name="T8" fmla="*/ 56 w 158"/>
                  <a:gd name="T9" fmla="*/ 131 h 155"/>
                  <a:gd name="T10" fmla="*/ 111 w 158"/>
                  <a:gd name="T11" fmla="*/ 155 h 155"/>
                  <a:gd name="T12" fmla="*/ 158 w 158"/>
                  <a:gd name="T13" fmla="*/ 48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158" y="48"/>
                    </a:moveTo>
                    <a:lnTo>
                      <a:pt x="102" y="24"/>
                    </a:lnTo>
                    <a:lnTo>
                      <a:pt x="46" y="0"/>
                    </a:lnTo>
                    <a:lnTo>
                      <a:pt x="0" y="107"/>
                    </a:lnTo>
                    <a:lnTo>
                      <a:pt x="56" y="131"/>
                    </a:lnTo>
                    <a:lnTo>
                      <a:pt x="111" y="155"/>
                    </a:lnTo>
                    <a:lnTo>
                      <a:pt x="158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69" name="Freeform 518"/>
              <p:cNvSpPr>
                <a:spLocks noChangeAspect="1"/>
              </p:cNvSpPr>
              <p:nvPr/>
            </p:nvSpPr>
            <p:spPr bwMode="auto">
              <a:xfrm>
                <a:off x="4253" y="1418"/>
                <a:ext cx="8" cy="4"/>
              </a:xfrm>
              <a:custGeom>
                <a:avLst/>
                <a:gdLst>
                  <a:gd name="T0" fmla="*/ 57 w 57"/>
                  <a:gd name="T1" fmla="*/ 24 h 24"/>
                  <a:gd name="T2" fmla="*/ 1 w 57"/>
                  <a:gd name="T3" fmla="*/ 0 h 24"/>
                  <a:gd name="T4" fmla="*/ 0 w 57"/>
                  <a:gd name="T5" fmla="*/ 2 h 24"/>
                  <a:gd name="T6" fmla="*/ 57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57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7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0" name="Line 519"/>
              <p:cNvSpPr>
                <a:spLocks noChangeAspect="1" noChangeShapeType="1"/>
              </p:cNvSpPr>
              <p:nvPr/>
            </p:nvSpPr>
            <p:spPr bwMode="auto">
              <a:xfrm flipH="1">
                <a:off x="4253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1" name="Freeform 520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2" name="Freeform 521"/>
              <p:cNvSpPr>
                <a:spLocks noChangeAspect="1"/>
              </p:cNvSpPr>
              <p:nvPr/>
            </p:nvSpPr>
            <p:spPr bwMode="auto">
              <a:xfrm>
                <a:off x="4247" y="1419"/>
                <a:ext cx="22" cy="22"/>
              </a:xfrm>
              <a:custGeom>
                <a:avLst/>
                <a:gdLst>
                  <a:gd name="T0" fmla="*/ 156 w 156"/>
                  <a:gd name="T1" fmla="*/ 45 h 153"/>
                  <a:gd name="T2" fmla="*/ 100 w 156"/>
                  <a:gd name="T3" fmla="*/ 22 h 153"/>
                  <a:gd name="T4" fmla="*/ 43 w 156"/>
                  <a:gd name="T5" fmla="*/ 0 h 153"/>
                  <a:gd name="T6" fmla="*/ 0 w 156"/>
                  <a:gd name="T7" fmla="*/ 108 h 153"/>
                  <a:gd name="T8" fmla="*/ 56 w 156"/>
                  <a:gd name="T9" fmla="*/ 131 h 153"/>
                  <a:gd name="T10" fmla="*/ 113 w 156"/>
                  <a:gd name="T11" fmla="*/ 153 h 153"/>
                  <a:gd name="T12" fmla="*/ 156 w 156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3"/>
                  <a:gd name="T23" fmla="*/ 156 w 156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3">
                    <a:moveTo>
                      <a:pt x="156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6" y="131"/>
                    </a:lnTo>
                    <a:lnTo>
                      <a:pt x="113" y="153"/>
                    </a:lnTo>
                    <a:lnTo>
                      <a:pt x="156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3" name="Freeform 522"/>
              <p:cNvSpPr>
                <a:spLocks noChangeAspect="1"/>
              </p:cNvSpPr>
              <p:nvPr/>
            </p:nvSpPr>
            <p:spPr bwMode="auto">
              <a:xfrm>
                <a:off x="4247" y="1434"/>
                <a:ext cx="8" cy="3"/>
              </a:xfrm>
              <a:custGeom>
                <a:avLst/>
                <a:gdLst>
                  <a:gd name="T0" fmla="*/ 56 w 56"/>
                  <a:gd name="T1" fmla="*/ 23 h 23"/>
                  <a:gd name="T2" fmla="*/ 0 w 56"/>
                  <a:gd name="T3" fmla="*/ 0 h 23"/>
                  <a:gd name="T4" fmla="*/ 0 w 56"/>
                  <a:gd name="T5" fmla="*/ 2 h 23"/>
                  <a:gd name="T6" fmla="*/ 56 w 56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6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4" name="Line 523"/>
              <p:cNvSpPr>
                <a:spLocks noChangeAspect="1" noChangeShapeType="1"/>
              </p:cNvSpPr>
              <p:nvPr/>
            </p:nvSpPr>
            <p:spPr bwMode="auto">
              <a:xfrm>
                <a:off x="4247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5" name="Freeform 524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6" name="Freeform 525"/>
              <p:cNvSpPr>
                <a:spLocks noChangeAspect="1"/>
              </p:cNvSpPr>
              <p:nvPr/>
            </p:nvSpPr>
            <p:spPr bwMode="auto">
              <a:xfrm>
                <a:off x="4241" y="1434"/>
                <a:ext cx="22" cy="22"/>
              </a:xfrm>
              <a:custGeom>
                <a:avLst/>
                <a:gdLst>
                  <a:gd name="T0" fmla="*/ 153 w 153"/>
                  <a:gd name="T1" fmla="*/ 41 h 151"/>
                  <a:gd name="T2" fmla="*/ 96 w 153"/>
                  <a:gd name="T3" fmla="*/ 21 h 151"/>
                  <a:gd name="T4" fmla="*/ 40 w 153"/>
                  <a:gd name="T5" fmla="*/ 0 h 151"/>
                  <a:gd name="T6" fmla="*/ 0 w 153"/>
                  <a:gd name="T7" fmla="*/ 110 h 151"/>
                  <a:gd name="T8" fmla="*/ 57 w 153"/>
                  <a:gd name="T9" fmla="*/ 131 h 151"/>
                  <a:gd name="T10" fmla="*/ 113 w 153"/>
                  <a:gd name="T11" fmla="*/ 151 h 151"/>
                  <a:gd name="T12" fmla="*/ 153 w 153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53" y="41"/>
                    </a:moveTo>
                    <a:lnTo>
                      <a:pt x="96" y="21"/>
                    </a:lnTo>
                    <a:lnTo>
                      <a:pt x="40" y="0"/>
                    </a:lnTo>
                    <a:lnTo>
                      <a:pt x="0" y="110"/>
                    </a:lnTo>
                    <a:lnTo>
                      <a:pt x="57" y="131"/>
                    </a:lnTo>
                    <a:lnTo>
                      <a:pt x="113" y="151"/>
                    </a:lnTo>
                    <a:lnTo>
                      <a:pt x="153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7" name="Freeform 526"/>
              <p:cNvSpPr>
                <a:spLocks noChangeAspect="1"/>
              </p:cNvSpPr>
              <p:nvPr/>
            </p:nvSpPr>
            <p:spPr bwMode="auto">
              <a:xfrm>
                <a:off x="4241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1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8" name="Line 527"/>
              <p:cNvSpPr>
                <a:spLocks noChangeAspect="1" noChangeShapeType="1"/>
              </p:cNvSpPr>
              <p:nvPr/>
            </p:nvSpPr>
            <p:spPr bwMode="auto">
              <a:xfrm flipH="1">
                <a:off x="4241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79" name="Freeform 528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0" name="Freeform 529"/>
              <p:cNvSpPr>
                <a:spLocks noChangeAspect="1"/>
              </p:cNvSpPr>
              <p:nvPr/>
            </p:nvSpPr>
            <p:spPr bwMode="auto">
              <a:xfrm>
                <a:off x="4231" y="1451"/>
                <a:ext cx="26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5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5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1" name="Freeform 530"/>
              <p:cNvSpPr>
                <a:spLocks noChangeAspect="1"/>
              </p:cNvSpPr>
              <p:nvPr/>
            </p:nvSpPr>
            <p:spPr bwMode="auto">
              <a:xfrm>
                <a:off x="4231" y="1483"/>
                <a:ext cx="8" cy="2"/>
              </a:xfrm>
              <a:custGeom>
                <a:avLst/>
                <a:gdLst>
                  <a:gd name="T0" fmla="*/ 60 w 60"/>
                  <a:gd name="T1" fmla="*/ 17 h 17"/>
                  <a:gd name="T2" fmla="*/ 2 w 60"/>
                  <a:gd name="T3" fmla="*/ 0 h 17"/>
                  <a:gd name="T4" fmla="*/ 0 w 60"/>
                  <a:gd name="T5" fmla="*/ 4 h 17"/>
                  <a:gd name="T6" fmla="*/ 60 w 60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17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6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2" name="Line 531"/>
              <p:cNvSpPr>
                <a:spLocks noChangeAspect="1" noChangeShapeType="1"/>
              </p:cNvSpPr>
              <p:nvPr/>
            </p:nvSpPr>
            <p:spPr bwMode="auto">
              <a:xfrm flipH="1">
                <a:off x="4231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3" name="Freeform 532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4" name="Freeform 533"/>
              <p:cNvSpPr>
                <a:spLocks noChangeAspect="1"/>
              </p:cNvSpPr>
              <p:nvPr/>
            </p:nvSpPr>
            <p:spPr bwMode="auto">
              <a:xfrm>
                <a:off x="4224" y="1483"/>
                <a:ext cx="24" cy="37"/>
              </a:xfrm>
              <a:custGeom>
                <a:avLst/>
                <a:gdLst>
                  <a:gd name="T0" fmla="*/ 170 w 170"/>
                  <a:gd name="T1" fmla="*/ 27 h 257"/>
                  <a:gd name="T2" fmla="*/ 111 w 170"/>
                  <a:gd name="T3" fmla="*/ 13 h 257"/>
                  <a:gd name="T4" fmla="*/ 51 w 170"/>
                  <a:gd name="T5" fmla="*/ 0 h 257"/>
                  <a:gd name="T6" fmla="*/ 0 w 170"/>
                  <a:gd name="T7" fmla="*/ 230 h 257"/>
                  <a:gd name="T8" fmla="*/ 59 w 170"/>
                  <a:gd name="T9" fmla="*/ 243 h 257"/>
                  <a:gd name="T10" fmla="*/ 118 w 170"/>
                  <a:gd name="T11" fmla="*/ 257 h 257"/>
                  <a:gd name="T12" fmla="*/ 170 w 170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70" y="27"/>
                    </a:moveTo>
                    <a:lnTo>
                      <a:pt x="111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5" name="Freeform 534"/>
              <p:cNvSpPr>
                <a:spLocks noChangeAspect="1"/>
              </p:cNvSpPr>
              <p:nvPr/>
            </p:nvSpPr>
            <p:spPr bwMode="auto">
              <a:xfrm>
                <a:off x="4223" y="1516"/>
                <a:ext cx="9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6" name="Line 535"/>
              <p:cNvSpPr>
                <a:spLocks noChangeAspect="1" noChangeShapeType="1"/>
              </p:cNvSpPr>
              <p:nvPr/>
            </p:nvSpPr>
            <p:spPr bwMode="auto">
              <a:xfrm flipH="1">
                <a:off x="4223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7" name="Freeform 536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8" name="Freeform 537"/>
              <p:cNvSpPr>
                <a:spLocks noChangeAspect="1"/>
              </p:cNvSpPr>
              <p:nvPr/>
            </p:nvSpPr>
            <p:spPr bwMode="auto">
              <a:xfrm>
                <a:off x="4218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7 w 158"/>
                  <a:gd name="T3" fmla="*/ 10 h 254"/>
                  <a:gd name="T4" fmla="*/ 37 w 158"/>
                  <a:gd name="T5" fmla="*/ 0 h 254"/>
                  <a:gd name="T6" fmla="*/ 0 w 158"/>
                  <a:gd name="T7" fmla="*/ 233 h 254"/>
                  <a:gd name="T8" fmla="*/ 60 w 158"/>
                  <a:gd name="T9" fmla="*/ 244 h 254"/>
                  <a:gd name="T10" fmla="*/ 120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7" y="10"/>
                    </a:lnTo>
                    <a:lnTo>
                      <a:pt x="37" y="0"/>
                    </a:lnTo>
                    <a:lnTo>
                      <a:pt x="0" y="233"/>
                    </a:lnTo>
                    <a:lnTo>
                      <a:pt x="60" y="244"/>
                    </a:lnTo>
                    <a:lnTo>
                      <a:pt x="120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89" name="Freeform 538"/>
              <p:cNvSpPr>
                <a:spLocks noChangeAspect="1"/>
              </p:cNvSpPr>
              <p:nvPr/>
            </p:nvSpPr>
            <p:spPr bwMode="auto">
              <a:xfrm>
                <a:off x="4218" y="1550"/>
                <a:ext cx="9" cy="2"/>
              </a:xfrm>
              <a:custGeom>
                <a:avLst/>
                <a:gdLst>
                  <a:gd name="T0" fmla="*/ 60 w 60"/>
                  <a:gd name="T1" fmla="*/ 11 h 11"/>
                  <a:gd name="T2" fmla="*/ 0 w 60"/>
                  <a:gd name="T3" fmla="*/ 0 h 11"/>
                  <a:gd name="T4" fmla="*/ 0 w 60"/>
                  <a:gd name="T5" fmla="*/ 5 h 11"/>
                  <a:gd name="T6" fmla="*/ 6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60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0" name="Line 539"/>
              <p:cNvSpPr>
                <a:spLocks noChangeAspect="1" noChangeShapeType="1"/>
              </p:cNvSpPr>
              <p:nvPr/>
            </p:nvSpPr>
            <p:spPr bwMode="auto">
              <a:xfrm>
                <a:off x="4218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1" name="Freeform 540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2" name="Freeform 541"/>
              <p:cNvSpPr>
                <a:spLocks noChangeAspect="1"/>
              </p:cNvSpPr>
              <p:nvPr/>
            </p:nvSpPr>
            <p:spPr bwMode="auto">
              <a:xfrm>
                <a:off x="4215" y="1551"/>
                <a:ext cx="20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2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1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2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1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3" name="Freeform 542"/>
              <p:cNvSpPr>
                <a:spLocks noChangeAspect="1"/>
              </p:cNvSpPr>
              <p:nvPr/>
            </p:nvSpPr>
            <p:spPr bwMode="auto">
              <a:xfrm>
                <a:off x="4215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4" name="Line 543"/>
              <p:cNvSpPr>
                <a:spLocks noChangeAspect="1" noChangeShapeType="1"/>
              </p:cNvSpPr>
              <p:nvPr/>
            </p:nvSpPr>
            <p:spPr bwMode="auto">
              <a:xfrm>
                <a:off x="4215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5" name="Freeform 544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6" name="Freeform 545"/>
              <p:cNvSpPr>
                <a:spLocks noChangeAspect="1"/>
              </p:cNvSpPr>
              <p:nvPr/>
            </p:nvSpPr>
            <p:spPr bwMode="auto">
              <a:xfrm>
                <a:off x="4214" y="1585"/>
                <a:ext cx="18" cy="35"/>
              </a:xfrm>
              <a:custGeom>
                <a:avLst/>
                <a:gdLst>
                  <a:gd name="T0" fmla="*/ 128 w 128"/>
                  <a:gd name="T1" fmla="*/ 5 h 242"/>
                  <a:gd name="T2" fmla="*/ 67 w 128"/>
                  <a:gd name="T3" fmla="*/ 2 h 242"/>
                  <a:gd name="T4" fmla="*/ 7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1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7" y="2"/>
                    </a:lnTo>
                    <a:lnTo>
                      <a:pt x="7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1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7" name="Freeform 546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8" name="Line 547"/>
              <p:cNvSpPr>
                <a:spLocks noChangeAspect="1" noChangeShapeType="1"/>
              </p:cNvSpPr>
              <p:nvPr/>
            </p:nvSpPr>
            <p:spPr bwMode="auto">
              <a:xfrm>
                <a:off x="4214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399" name="Freeform 548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0" name="Freeform 549"/>
              <p:cNvSpPr>
                <a:spLocks noChangeAspect="1"/>
              </p:cNvSpPr>
              <p:nvPr/>
            </p:nvSpPr>
            <p:spPr bwMode="auto">
              <a:xfrm>
                <a:off x="4214" y="1619"/>
                <a:ext cx="18" cy="34"/>
              </a:xfrm>
              <a:custGeom>
                <a:avLst/>
                <a:gdLst>
                  <a:gd name="T0" fmla="*/ 121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7 w 128"/>
                  <a:gd name="T7" fmla="*/ 242 h 242"/>
                  <a:gd name="T8" fmla="*/ 67 w 128"/>
                  <a:gd name="T9" fmla="*/ 240 h 242"/>
                  <a:gd name="T10" fmla="*/ 128 w 128"/>
                  <a:gd name="T11" fmla="*/ 238 h 242"/>
                  <a:gd name="T12" fmla="*/ 121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1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7" y="242"/>
                    </a:lnTo>
                    <a:lnTo>
                      <a:pt x="67" y="240"/>
                    </a:lnTo>
                    <a:lnTo>
                      <a:pt x="128" y="238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1" name="Freeform 550"/>
              <p:cNvSpPr>
                <a:spLocks noChangeAspect="1"/>
              </p:cNvSpPr>
              <p:nvPr/>
            </p:nvSpPr>
            <p:spPr bwMode="auto">
              <a:xfrm>
                <a:off x="4215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2" name="Line 551"/>
              <p:cNvSpPr>
                <a:spLocks noChangeAspect="1" noChangeShapeType="1"/>
              </p:cNvSpPr>
              <p:nvPr/>
            </p:nvSpPr>
            <p:spPr bwMode="auto">
              <a:xfrm>
                <a:off x="4215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3" name="Freeform 552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4" name="Freeform 553"/>
              <p:cNvSpPr>
                <a:spLocks noChangeAspect="1"/>
              </p:cNvSpPr>
              <p:nvPr/>
            </p:nvSpPr>
            <p:spPr bwMode="auto">
              <a:xfrm>
                <a:off x="4215" y="1652"/>
                <a:ext cx="20" cy="36"/>
              </a:xfrm>
              <a:custGeom>
                <a:avLst/>
                <a:gdLst>
                  <a:gd name="T0" fmla="*/ 121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2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1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1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2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5" name="Freeform 554"/>
              <p:cNvSpPr>
                <a:spLocks noChangeAspect="1"/>
              </p:cNvSpPr>
              <p:nvPr/>
            </p:nvSpPr>
            <p:spPr bwMode="auto">
              <a:xfrm>
                <a:off x="4218" y="1687"/>
                <a:ext cx="9" cy="1"/>
              </a:xfrm>
              <a:custGeom>
                <a:avLst/>
                <a:gdLst>
                  <a:gd name="T0" fmla="*/ 60 w 60"/>
                  <a:gd name="T1" fmla="*/ 0 h 10"/>
                  <a:gd name="T2" fmla="*/ 0 w 60"/>
                  <a:gd name="T3" fmla="*/ 6 h 10"/>
                  <a:gd name="T4" fmla="*/ 0 w 60"/>
                  <a:gd name="T5" fmla="*/ 10 h 10"/>
                  <a:gd name="T6" fmla="*/ 6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60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6" name="Line 555"/>
              <p:cNvSpPr>
                <a:spLocks noChangeAspect="1" noChangeShapeType="1"/>
              </p:cNvSpPr>
              <p:nvPr/>
            </p:nvSpPr>
            <p:spPr bwMode="auto">
              <a:xfrm>
                <a:off x="4218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7" name="Freeform 556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8" name="Freeform 557"/>
              <p:cNvSpPr>
                <a:spLocks noChangeAspect="1"/>
              </p:cNvSpPr>
              <p:nvPr/>
            </p:nvSpPr>
            <p:spPr bwMode="auto">
              <a:xfrm>
                <a:off x="4218" y="1686"/>
                <a:ext cx="23" cy="36"/>
              </a:xfrm>
              <a:custGeom>
                <a:avLst/>
                <a:gdLst>
                  <a:gd name="T0" fmla="*/ 120 w 158"/>
                  <a:gd name="T1" fmla="*/ 0 h 254"/>
                  <a:gd name="T2" fmla="*/ 60 w 158"/>
                  <a:gd name="T3" fmla="*/ 10 h 254"/>
                  <a:gd name="T4" fmla="*/ 0 w 158"/>
                  <a:gd name="T5" fmla="*/ 20 h 254"/>
                  <a:gd name="T6" fmla="*/ 37 w 158"/>
                  <a:gd name="T7" fmla="*/ 254 h 254"/>
                  <a:gd name="T8" fmla="*/ 97 w 158"/>
                  <a:gd name="T9" fmla="*/ 243 h 254"/>
                  <a:gd name="T10" fmla="*/ 158 w 158"/>
                  <a:gd name="T11" fmla="*/ 233 h 254"/>
                  <a:gd name="T12" fmla="*/ 120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0" y="0"/>
                    </a:moveTo>
                    <a:lnTo>
                      <a:pt x="60" y="10"/>
                    </a:lnTo>
                    <a:lnTo>
                      <a:pt x="0" y="20"/>
                    </a:lnTo>
                    <a:lnTo>
                      <a:pt x="37" y="254"/>
                    </a:lnTo>
                    <a:lnTo>
                      <a:pt x="97" y="243"/>
                    </a:lnTo>
                    <a:lnTo>
                      <a:pt x="158" y="233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09" name="Freeform 558"/>
              <p:cNvSpPr>
                <a:spLocks noChangeAspect="1"/>
              </p:cNvSpPr>
              <p:nvPr/>
            </p:nvSpPr>
            <p:spPr bwMode="auto">
              <a:xfrm>
                <a:off x="4223" y="1720"/>
                <a:ext cx="9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0" name="Line 559"/>
              <p:cNvSpPr>
                <a:spLocks noChangeAspect="1" noChangeShapeType="1"/>
              </p:cNvSpPr>
              <p:nvPr/>
            </p:nvSpPr>
            <p:spPr bwMode="auto">
              <a:xfrm>
                <a:off x="4223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1" name="Freeform 560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2" name="Freeform 561"/>
              <p:cNvSpPr>
                <a:spLocks noChangeAspect="1"/>
              </p:cNvSpPr>
              <p:nvPr/>
            </p:nvSpPr>
            <p:spPr bwMode="auto">
              <a:xfrm>
                <a:off x="4224" y="1718"/>
                <a:ext cx="24" cy="37"/>
              </a:xfrm>
              <a:custGeom>
                <a:avLst/>
                <a:gdLst>
                  <a:gd name="T0" fmla="*/ 118 w 170"/>
                  <a:gd name="T1" fmla="*/ 0 h 257"/>
                  <a:gd name="T2" fmla="*/ 59 w 170"/>
                  <a:gd name="T3" fmla="*/ 13 h 257"/>
                  <a:gd name="T4" fmla="*/ 0 w 170"/>
                  <a:gd name="T5" fmla="*/ 27 h 257"/>
                  <a:gd name="T6" fmla="*/ 51 w 170"/>
                  <a:gd name="T7" fmla="*/ 257 h 257"/>
                  <a:gd name="T8" fmla="*/ 111 w 170"/>
                  <a:gd name="T9" fmla="*/ 243 h 257"/>
                  <a:gd name="T10" fmla="*/ 170 w 170"/>
                  <a:gd name="T11" fmla="*/ 230 h 257"/>
                  <a:gd name="T12" fmla="*/ 118 w 170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1" y="243"/>
                    </a:lnTo>
                    <a:lnTo>
                      <a:pt x="170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3" name="Freeform 562"/>
              <p:cNvSpPr>
                <a:spLocks noChangeAspect="1"/>
              </p:cNvSpPr>
              <p:nvPr/>
            </p:nvSpPr>
            <p:spPr bwMode="auto">
              <a:xfrm>
                <a:off x="4231" y="1753"/>
                <a:ext cx="8" cy="3"/>
              </a:xfrm>
              <a:custGeom>
                <a:avLst/>
                <a:gdLst>
                  <a:gd name="T0" fmla="*/ 60 w 60"/>
                  <a:gd name="T1" fmla="*/ 0 h 17"/>
                  <a:gd name="T2" fmla="*/ 0 w 60"/>
                  <a:gd name="T3" fmla="*/ 14 h 17"/>
                  <a:gd name="T4" fmla="*/ 2 w 60"/>
                  <a:gd name="T5" fmla="*/ 17 h 17"/>
                  <a:gd name="T6" fmla="*/ 60 w 60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7"/>
                  <a:gd name="T14" fmla="*/ 60 w 60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7">
                    <a:moveTo>
                      <a:pt x="60" y="0"/>
                    </a:moveTo>
                    <a:lnTo>
                      <a:pt x="0" y="14"/>
                    </a:lnTo>
                    <a:lnTo>
                      <a:pt x="2" y="17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4" name="Line 563"/>
              <p:cNvSpPr>
                <a:spLocks noChangeAspect="1" noChangeShapeType="1"/>
              </p:cNvSpPr>
              <p:nvPr/>
            </p:nvSpPr>
            <p:spPr bwMode="auto">
              <a:xfrm>
                <a:off x="4231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5" name="Freeform 564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6" name="Freeform 565"/>
              <p:cNvSpPr>
                <a:spLocks noChangeAspect="1"/>
              </p:cNvSpPr>
              <p:nvPr/>
            </p:nvSpPr>
            <p:spPr bwMode="auto">
              <a:xfrm>
                <a:off x="4231" y="1751"/>
                <a:ext cx="26" cy="37"/>
              </a:xfrm>
              <a:custGeom>
                <a:avLst/>
                <a:gdLst>
                  <a:gd name="T0" fmla="*/ 115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5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5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7" name="Freeform 566"/>
              <p:cNvSpPr>
                <a:spLocks noChangeAspect="1"/>
              </p:cNvSpPr>
              <p:nvPr/>
            </p:nvSpPr>
            <p:spPr bwMode="auto">
              <a:xfrm>
                <a:off x="4241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1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1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8" name="Line 567"/>
              <p:cNvSpPr>
                <a:spLocks noChangeAspect="1" noChangeShapeType="1"/>
              </p:cNvSpPr>
              <p:nvPr/>
            </p:nvSpPr>
            <p:spPr bwMode="auto">
              <a:xfrm>
                <a:off x="4241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19" name="Freeform 568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0" name="Freeform 569"/>
              <p:cNvSpPr>
                <a:spLocks noChangeAspect="1"/>
              </p:cNvSpPr>
              <p:nvPr/>
            </p:nvSpPr>
            <p:spPr bwMode="auto">
              <a:xfrm>
                <a:off x="4241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7 w 153"/>
                  <a:gd name="T3" fmla="*/ 21 h 151"/>
                  <a:gd name="T4" fmla="*/ 0 w 153"/>
                  <a:gd name="T5" fmla="*/ 41 h 151"/>
                  <a:gd name="T6" fmla="*/ 40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7" y="21"/>
                    </a:lnTo>
                    <a:lnTo>
                      <a:pt x="0" y="41"/>
                    </a:lnTo>
                    <a:lnTo>
                      <a:pt x="40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1" name="Freeform 570"/>
              <p:cNvSpPr>
                <a:spLocks noChangeAspect="1"/>
              </p:cNvSpPr>
              <p:nvPr/>
            </p:nvSpPr>
            <p:spPr bwMode="auto">
              <a:xfrm>
                <a:off x="4247" y="1801"/>
                <a:ext cx="8" cy="3"/>
              </a:xfrm>
              <a:custGeom>
                <a:avLst/>
                <a:gdLst>
                  <a:gd name="T0" fmla="*/ 56 w 56"/>
                  <a:gd name="T1" fmla="*/ 0 h 23"/>
                  <a:gd name="T2" fmla="*/ 0 w 56"/>
                  <a:gd name="T3" fmla="*/ 21 h 23"/>
                  <a:gd name="T4" fmla="*/ 0 w 56"/>
                  <a:gd name="T5" fmla="*/ 23 h 23"/>
                  <a:gd name="T6" fmla="*/ 56 w 56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3"/>
                  <a:gd name="T14" fmla="*/ 56 w 56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3">
                    <a:moveTo>
                      <a:pt x="56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2" name="Line 571"/>
              <p:cNvSpPr>
                <a:spLocks noChangeAspect="1" noChangeShapeType="1"/>
              </p:cNvSpPr>
              <p:nvPr/>
            </p:nvSpPr>
            <p:spPr bwMode="auto">
              <a:xfrm>
                <a:off x="4247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3" name="Freeform 572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4" name="Freeform 573"/>
              <p:cNvSpPr>
                <a:spLocks noChangeAspect="1"/>
              </p:cNvSpPr>
              <p:nvPr/>
            </p:nvSpPr>
            <p:spPr bwMode="auto">
              <a:xfrm>
                <a:off x="4247" y="1798"/>
                <a:ext cx="22" cy="22"/>
              </a:xfrm>
              <a:custGeom>
                <a:avLst/>
                <a:gdLst>
                  <a:gd name="T0" fmla="*/ 113 w 156"/>
                  <a:gd name="T1" fmla="*/ 0 h 155"/>
                  <a:gd name="T2" fmla="*/ 56 w 156"/>
                  <a:gd name="T3" fmla="*/ 23 h 155"/>
                  <a:gd name="T4" fmla="*/ 0 w 156"/>
                  <a:gd name="T5" fmla="*/ 46 h 155"/>
                  <a:gd name="T6" fmla="*/ 43 w 156"/>
                  <a:gd name="T7" fmla="*/ 155 h 155"/>
                  <a:gd name="T8" fmla="*/ 100 w 156"/>
                  <a:gd name="T9" fmla="*/ 132 h 155"/>
                  <a:gd name="T10" fmla="*/ 156 w 156"/>
                  <a:gd name="T11" fmla="*/ 110 h 155"/>
                  <a:gd name="T12" fmla="*/ 113 w 156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6"/>
                  <a:gd name="T22" fmla="*/ 0 h 155"/>
                  <a:gd name="T23" fmla="*/ 156 w 15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6" h="155">
                    <a:moveTo>
                      <a:pt x="113" y="0"/>
                    </a:moveTo>
                    <a:lnTo>
                      <a:pt x="56" y="23"/>
                    </a:lnTo>
                    <a:lnTo>
                      <a:pt x="0" y="46"/>
                    </a:lnTo>
                    <a:lnTo>
                      <a:pt x="43" y="155"/>
                    </a:lnTo>
                    <a:lnTo>
                      <a:pt x="100" y="132"/>
                    </a:lnTo>
                    <a:lnTo>
                      <a:pt x="156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5" name="Freeform 574"/>
              <p:cNvSpPr>
                <a:spLocks noChangeAspect="1"/>
              </p:cNvSpPr>
              <p:nvPr/>
            </p:nvSpPr>
            <p:spPr bwMode="auto">
              <a:xfrm>
                <a:off x="4253" y="1817"/>
                <a:ext cx="8" cy="3"/>
              </a:xfrm>
              <a:custGeom>
                <a:avLst/>
                <a:gdLst>
                  <a:gd name="T0" fmla="*/ 57 w 57"/>
                  <a:gd name="T1" fmla="*/ 0 h 25"/>
                  <a:gd name="T2" fmla="*/ 0 w 57"/>
                  <a:gd name="T3" fmla="*/ 23 h 25"/>
                  <a:gd name="T4" fmla="*/ 1 w 57"/>
                  <a:gd name="T5" fmla="*/ 25 h 25"/>
                  <a:gd name="T6" fmla="*/ 57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6" name="Line 575"/>
              <p:cNvSpPr>
                <a:spLocks noChangeAspect="1" noChangeShapeType="1"/>
              </p:cNvSpPr>
              <p:nvPr/>
            </p:nvSpPr>
            <p:spPr bwMode="auto">
              <a:xfrm>
                <a:off x="4253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7" name="Freeform 576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8" name="Freeform 577"/>
              <p:cNvSpPr>
                <a:spLocks noChangeAspect="1"/>
              </p:cNvSpPr>
              <p:nvPr/>
            </p:nvSpPr>
            <p:spPr bwMode="auto">
              <a:xfrm>
                <a:off x="4253" y="1813"/>
                <a:ext cx="22" cy="22"/>
              </a:xfrm>
              <a:custGeom>
                <a:avLst/>
                <a:gdLst>
                  <a:gd name="T0" fmla="*/ 111 w 158"/>
                  <a:gd name="T1" fmla="*/ 0 h 156"/>
                  <a:gd name="T2" fmla="*/ 56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6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29" name="Freeform 578"/>
              <p:cNvSpPr>
                <a:spLocks noChangeAspect="1"/>
              </p:cNvSpPr>
              <p:nvPr/>
            </p:nvSpPr>
            <p:spPr bwMode="auto">
              <a:xfrm>
                <a:off x="4259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2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2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0" name="Line 579"/>
              <p:cNvSpPr>
                <a:spLocks noChangeAspect="1" noChangeShapeType="1"/>
              </p:cNvSpPr>
              <p:nvPr/>
            </p:nvSpPr>
            <p:spPr bwMode="auto">
              <a:xfrm>
                <a:off x="4259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1" name="Freeform 580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2" name="Freeform 581"/>
              <p:cNvSpPr>
                <a:spLocks noChangeAspect="1"/>
              </p:cNvSpPr>
              <p:nvPr/>
            </p:nvSpPr>
            <p:spPr bwMode="auto">
              <a:xfrm>
                <a:off x="4260" y="1828"/>
                <a:ext cx="23" cy="23"/>
              </a:xfrm>
              <a:custGeom>
                <a:avLst/>
                <a:gdLst>
                  <a:gd name="T0" fmla="*/ 109 w 160"/>
                  <a:gd name="T1" fmla="*/ 0 h 159"/>
                  <a:gd name="T2" fmla="*/ 54 w 160"/>
                  <a:gd name="T3" fmla="*/ 27 h 159"/>
                  <a:gd name="T4" fmla="*/ 0 w 160"/>
                  <a:gd name="T5" fmla="*/ 54 h 159"/>
                  <a:gd name="T6" fmla="*/ 51 w 160"/>
                  <a:gd name="T7" fmla="*/ 159 h 159"/>
                  <a:gd name="T8" fmla="*/ 105 w 160"/>
                  <a:gd name="T9" fmla="*/ 132 h 159"/>
                  <a:gd name="T10" fmla="*/ 160 w 160"/>
                  <a:gd name="T11" fmla="*/ 105 h 159"/>
                  <a:gd name="T12" fmla="*/ 109 w 160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109" y="0"/>
                    </a:moveTo>
                    <a:lnTo>
                      <a:pt x="54" y="27"/>
                    </a:lnTo>
                    <a:lnTo>
                      <a:pt x="0" y="54"/>
                    </a:lnTo>
                    <a:lnTo>
                      <a:pt x="51" y="159"/>
                    </a:lnTo>
                    <a:lnTo>
                      <a:pt x="105" y="132"/>
                    </a:lnTo>
                    <a:lnTo>
                      <a:pt x="160" y="105"/>
                    </a:lnTo>
                    <a:lnTo>
                      <a:pt x="10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3" name="Freeform 582"/>
              <p:cNvSpPr>
                <a:spLocks noChangeAspect="1"/>
              </p:cNvSpPr>
              <p:nvPr/>
            </p:nvSpPr>
            <p:spPr bwMode="auto">
              <a:xfrm>
                <a:off x="4267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4" name="Line 583"/>
              <p:cNvSpPr>
                <a:spLocks noChangeAspect="1" noChangeShapeType="1"/>
              </p:cNvSpPr>
              <p:nvPr/>
            </p:nvSpPr>
            <p:spPr bwMode="auto">
              <a:xfrm>
                <a:off x="4267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5" name="Freeform 584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6" name="Freeform 585"/>
              <p:cNvSpPr>
                <a:spLocks noChangeAspect="1"/>
              </p:cNvSpPr>
              <p:nvPr/>
            </p:nvSpPr>
            <p:spPr bwMode="auto">
              <a:xfrm>
                <a:off x="4267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6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6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7" name="Freeform 586"/>
              <p:cNvSpPr>
                <a:spLocks noChangeAspect="1"/>
              </p:cNvSpPr>
              <p:nvPr/>
            </p:nvSpPr>
            <p:spPr bwMode="auto">
              <a:xfrm>
                <a:off x="4275" y="1861"/>
                <a:ext cx="8" cy="5"/>
              </a:xfrm>
              <a:custGeom>
                <a:avLst/>
                <a:gdLst>
                  <a:gd name="T0" fmla="*/ 53 w 53"/>
                  <a:gd name="T1" fmla="*/ 0 h 32"/>
                  <a:gd name="T2" fmla="*/ 0 w 53"/>
                  <a:gd name="T3" fmla="*/ 30 h 32"/>
                  <a:gd name="T4" fmla="*/ 1 w 53"/>
                  <a:gd name="T5" fmla="*/ 32 h 32"/>
                  <a:gd name="T6" fmla="*/ 53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53" y="0"/>
                    </a:moveTo>
                    <a:lnTo>
                      <a:pt x="0" y="30"/>
                    </a:lnTo>
                    <a:lnTo>
                      <a:pt x="1" y="3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8" name="Line 587"/>
              <p:cNvSpPr>
                <a:spLocks noChangeAspect="1" noChangeShapeType="1"/>
              </p:cNvSpPr>
              <p:nvPr/>
            </p:nvSpPr>
            <p:spPr bwMode="auto">
              <a:xfrm>
                <a:off x="427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39" name="Freeform 588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0" name="Freeform 589"/>
              <p:cNvSpPr>
                <a:spLocks noChangeAspect="1"/>
              </p:cNvSpPr>
              <p:nvPr/>
            </p:nvSpPr>
            <p:spPr bwMode="auto">
              <a:xfrm>
                <a:off x="4275" y="1857"/>
                <a:ext cx="24" cy="23"/>
              </a:xfrm>
              <a:custGeom>
                <a:avLst/>
                <a:gdLst>
                  <a:gd name="T0" fmla="*/ 104 w 165"/>
                  <a:gd name="T1" fmla="*/ 0 h 164"/>
                  <a:gd name="T2" fmla="*/ 52 w 165"/>
                  <a:gd name="T3" fmla="*/ 32 h 164"/>
                  <a:gd name="T4" fmla="*/ 0 w 165"/>
                  <a:gd name="T5" fmla="*/ 64 h 164"/>
                  <a:gd name="T6" fmla="*/ 60 w 165"/>
                  <a:gd name="T7" fmla="*/ 164 h 164"/>
                  <a:gd name="T8" fmla="*/ 112 w 165"/>
                  <a:gd name="T9" fmla="*/ 133 h 164"/>
                  <a:gd name="T10" fmla="*/ 165 w 165"/>
                  <a:gd name="T11" fmla="*/ 101 h 164"/>
                  <a:gd name="T12" fmla="*/ 104 w 165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5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1" name="Freeform 590"/>
              <p:cNvSpPr>
                <a:spLocks noChangeAspect="1"/>
              </p:cNvSpPr>
              <p:nvPr/>
            </p:nvSpPr>
            <p:spPr bwMode="auto">
              <a:xfrm>
                <a:off x="4284" y="1876"/>
                <a:ext cx="7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2" name="Line 591"/>
              <p:cNvSpPr>
                <a:spLocks noChangeAspect="1" noChangeShapeType="1"/>
              </p:cNvSpPr>
              <p:nvPr/>
            </p:nvSpPr>
            <p:spPr bwMode="auto">
              <a:xfrm>
                <a:off x="4284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3" name="Freeform 592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4" name="Freeform 593"/>
              <p:cNvSpPr>
                <a:spLocks noChangeAspect="1"/>
              </p:cNvSpPr>
              <p:nvPr/>
            </p:nvSpPr>
            <p:spPr bwMode="auto">
              <a:xfrm>
                <a:off x="4284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5" name="Freeform 594"/>
              <p:cNvSpPr>
                <a:spLocks noChangeAspect="1"/>
              </p:cNvSpPr>
              <p:nvPr/>
            </p:nvSpPr>
            <p:spPr bwMode="auto">
              <a:xfrm>
                <a:off x="4293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6" name="Line 595"/>
              <p:cNvSpPr>
                <a:spLocks noChangeAspect="1" noChangeShapeType="1"/>
              </p:cNvSpPr>
              <p:nvPr/>
            </p:nvSpPr>
            <p:spPr bwMode="auto">
              <a:xfrm>
                <a:off x="4293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7" name="Freeform 596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8" name="Freeform 597"/>
              <p:cNvSpPr>
                <a:spLocks noChangeAspect="1"/>
              </p:cNvSpPr>
              <p:nvPr/>
            </p:nvSpPr>
            <p:spPr bwMode="auto">
              <a:xfrm>
                <a:off x="4293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49" name="Freeform 598"/>
              <p:cNvSpPr>
                <a:spLocks noChangeAspect="1"/>
              </p:cNvSpPr>
              <p:nvPr/>
            </p:nvSpPr>
            <p:spPr bwMode="auto">
              <a:xfrm>
                <a:off x="4303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0" name="Line 599"/>
              <p:cNvSpPr>
                <a:spLocks noChangeAspect="1" noChangeShapeType="1"/>
              </p:cNvSpPr>
              <p:nvPr/>
            </p:nvSpPr>
            <p:spPr bwMode="auto">
              <a:xfrm>
                <a:off x="4303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1" name="Freeform 600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2" name="Freeform 601"/>
              <p:cNvSpPr>
                <a:spLocks noChangeAspect="1"/>
              </p:cNvSpPr>
              <p:nvPr/>
            </p:nvSpPr>
            <p:spPr bwMode="auto">
              <a:xfrm>
                <a:off x="4303" y="1898"/>
                <a:ext cx="25" cy="24"/>
              </a:xfrm>
              <a:custGeom>
                <a:avLst/>
                <a:gdLst>
                  <a:gd name="T0" fmla="*/ 96 w 170"/>
                  <a:gd name="T1" fmla="*/ 0 h 168"/>
                  <a:gd name="T2" fmla="*/ 48 w 170"/>
                  <a:gd name="T3" fmla="*/ 38 h 168"/>
                  <a:gd name="T4" fmla="*/ 0 w 170"/>
                  <a:gd name="T5" fmla="*/ 75 h 168"/>
                  <a:gd name="T6" fmla="*/ 74 w 170"/>
                  <a:gd name="T7" fmla="*/ 168 h 168"/>
                  <a:gd name="T8" fmla="*/ 122 w 170"/>
                  <a:gd name="T9" fmla="*/ 130 h 168"/>
                  <a:gd name="T10" fmla="*/ 170 w 170"/>
                  <a:gd name="T11" fmla="*/ 92 h 168"/>
                  <a:gd name="T12" fmla="*/ 96 w 170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8"/>
                  <a:gd name="T23" fmla="*/ 170 w 170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4" y="168"/>
                    </a:lnTo>
                    <a:lnTo>
                      <a:pt x="122" y="130"/>
                    </a:lnTo>
                    <a:lnTo>
                      <a:pt x="170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3" name="Freeform 602"/>
              <p:cNvSpPr>
                <a:spLocks noChangeAspect="1"/>
              </p:cNvSpPr>
              <p:nvPr/>
            </p:nvSpPr>
            <p:spPr bwMode="auto">
              <a:xfrm>
                <a:off x="4314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3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3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4" name="Line 603"/>
              <p:cNvSpPr>
                <a:spLocks noChangeAspect="1" noChangeShapeType="1"/>
              </p:cNvSpPr>
              <p:nvPr/>
            </p:nvSpPr>
            <p:spPr bwMode="auto">
              <a:xfrm>
                <a:off x="4314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5" name="Freeform 604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6" name="Freeform 605"/>
              <p:cNvSpPr>
                <a:spLocks noChangeAspect="1"/>
              </p:cNvSpPr>
              <p:nvPr/>
            </p:nvSpPr>
            <p:spPr bwMode="auto">
              <a:xfrm>
                <a:off x="4314" y="1910"/>
                <a:ext cx="25" cy="25"/>
              </a:xfrm>
              <a:custGeom>
                <a:avLst/>
                <a:gdLst>
                  <a:gd name="T0" fmla="*/ 91 w 169"/>
                  <a:gd name="T1" fmla="*/ 0 h 170"/>
                  <a:gd name="T2" fmla="*/ 45 w 169"/>
                  <a:gd name="T3" fmla="*/ 41 h 170"/>
                  <a:gd name="T4" fmla="*/ 0 w 169"/>
                  <a:gd name="T5" fmla="*/ 82 h 170"/>
                  <a:gd name="T6" fmla="*/ 78 w 169"/>
                  <a:gd name="T7" fmla="*/ 170 h 170"/>
                  <a:gd name="T8" fmla="*/ 124 w 169"/>
                  <a:gd name="T9" fmla="*/ 129 h 170"/>
                  <a:gd name="T10" fmla="*/ 169 w 169"/>
                  <a:gd name="T11" fmla="*/ 88 h 170"/>
                  <a:gd name="T12" fmla="*/ 91 w 169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91" y="0"/>
                    </a:moveTo>
                    <a:lnTo>
                      <a:pt x="45" y="41"/>
                    </a:lnTo>
                    <a:lnTo>
                      <a:pt x="0" y="82"/>
                    </a:lnTo>
                    <a:lnTo>
                      <a:pt x="78" y="170"/>
                    </a:lnTo>
                    <a:lnTo>
                      <a:pt x="124" y="129"/>
                    </a:lnTo>
                    <a:lnTo>
                      <a:pt x="169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7" name="Freeform 606"/>
              <p:cNvSpPr>
                <a:spLocks noChangeAspect="1"/>
              </p:cNvSpPr>
              <p:nvPr/>
            </p:nvSpPr>
            <p:spPr bwMode="auto">
              <a:xfrm>
                <a:off x="4326" y="1929"/>
                <a:ext cx="6" cy="6"/>
              </a:xfrm>
              <a:custGeom>
                <a:avLst/>
                <a:gdLst>
                  <a:gd name="T0" fmla="*/ 46 w 46"/>
                  <a:gd name="T1" fmla="*/ 0 h 43"/>
                  <a:gd name="T2" fmla="*/ 0 w 46"/>
                  <a:gd name="T3" fmla="*/ 41 h 43"/>
                  <a:gd name="T4" fmla="*/ 2 w 46"/>
                  <a:gd name="T5" fmla="*/ 43 h 43"/>
                  <a:gd name="T6" fmla="*/ 46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46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8" name="Line 607"/>
              <p:cNvSpPr>
                <a:spLocks noChangeAspect="1" noChangeShapeType="1"/>
              </p:cNvSpPr>
              <p:nvPr/>
            </p:nvSpPr>
            <p:spPr bwMode="auto">
              <a:xfrm>
                <a:off x="4326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59" name="Freeform 608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0" name="Freeform 609"/>
              <p:cNvSpPr>
                <a:spLocks noChangeAspect="1"/>
              </p:cNvSpPr>
              <p:nvPr/>
            </p:nvSpPr>
            <p:spPr bwMode="auto">
              <a:xfrm>
                <a:off x="4326" y="1922"/>
                <a:ext cx="24" cy="25"/>
              </a:xfrm>
              <a:custGeom>
                <a:avLst/>
                <a:gdLst>
                  <a:gd name="T0" fmla="*/ 87 w 170"/>
                  <a:gd name="T1" fmla="*/ 0 h 171"/>
                  <a:gd name="T2" fmla="*/ 44 w 170"/>
                  <a:gd name="T3" fmla="*/ 44 h 171"/>
                  <a:gd name="T4" fmla="*/ 0 w 170"/>
                  <a:gd name="T5" fmla="*/ 87 h 171"/>
                  <a:gd name="T6" fmla="*/ 83 w 170"/>
                  <a:gd name="T7" fmla="*/ 171 h 171"/>
                  <a:gd name="T8" fmla="*/ 126 w 170"/>
                  <a:gd name="T9" fmla="*/ 128 h 171"/>
                  <a:gd name="T10" fmla="*/ 170 w 170"/>
                  <a:gd name="T11" fmla="*/ 85 h 171"/>
                  <a:gd name="T12" fmla="*/ 87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7" y="0"/>
                    </a:moveTo>
                    <a:lnTo>
                      <a:pt x="44" y="44"/>
                    </a:lnTo>
                    <a:lnTo>
                      <a:pt x="0" y="87"/>
                    </a:lnTo>
                    <a:lnTo>
                      <a:pt x="83" y="171"/>
                    </a:lnTo>
                    <a:lnTo>
                      <a:pt x="126" y="128"/>
                    </a:lnTo>
                    <a:lnTo>
                      <a:pt x="170" y="85"/>
                    </a:lnTo>
                    <a:lnTo>
                      <a:pt x="8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1" name="Freeform 610"/>
              <p:cNvSpPr>
                <a:spLocks noChangeAspect="1"/>
              </p:cNvSpPr>
              <p:nvPr/>
            </p:nvSpPr>
            <p:spPr bwMode="auto">
              <a:xfrm>
                <a:off x="4338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3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3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2" name="Line 611"/>
              <p:cNvSpPr>
                <a:spLocks noChangeAspect="1" noChangeShapeType="1"/>
              </p:cNvSpPr>
              <p:nvPr/>
            </p:nvSpPr>
            <p:spPr bwMode="auto">
              <a:xfrm>
                <a:off x="4338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3" name="Freeform 612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4" name="Freeform 613"/>
              <p:cNvSpPr>
                <a:spLocks noChangeAspect="1"/>
              </p:cNvSpPr>
              <p:nvPr/>
            </p:nvSpPr>
            <p:spPr bwMode="auto">
              <a:xfrm>
                <a:off x="4338" y="1934"/>
                <a:ext cx="24" cy="25"/>
              </a:xfrm>
              <a:custGeom>
                <a:avLst/>
                <a:gdLst>
                  <a:gd name="T0" fmla="*/ 81 w 170"/>
                  <a:gd name="T1" fmla="*/ 0 h 171"/>
                  <a:gd name="T2" fmla="*/ 40 w 170"/>
                  <a:gd name="T3" fmla="*/ 46 h 171"/>
                  <a:gd name="T4" fmla="*/ 0 w 170"/>
                  <a:gd name="T5" fmla="*/ 91 h 171"/>
                  <a:gd name="T6" fmla="*/ 88 w 170"/>
                  <a:gd name="T7" fmla="*/ 171 h 171"/>
                  <a:gd name="T8" fmla="*/ 129 w 170"/>
                  <a:gd name="T9" fmla="*/ 126 h 171"/>
                  <a:gd name="T10" fmla="*/ 170 w 170"/>
                  <a:gd name="T11" fmla="*/ 80 h 171"/>
                  <a:gd name="T12" fmla="*/ 81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81" y="0"/>
                    </a:moveTo>
                    <a:lnTo>
                      <a:pt x="40" y="46"/>
                    </a:lnTo>
                    <a:lnTo>
                      <a:pt x="0" y="91"/>
                    </a:lnTo>
                    <a:lnTo>
                      <a:pt x="88" y="171"/>
                    </a:lnTo>
                    <a:lnTo>
                      <a:pt x="129" y="126"/>
                    </a:lnTo>
                    <a:lnTo>
                      <a:pt x="170" y="80"/>
                    </a:lnTo>
                    <a:lnTo>
                      <a:pt x="8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5" name="Freeform 614"/>
              <p:cNvSpPr>
                <a:spLocks noChangeAspect="1"/>
              </p:cNvSpPr>
              <p:nvPr/>
            </p:nvSpPr>
            <p:spPr bwMode="auto">
              <a:xfrm>
                <a:off x="4351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4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4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6" name="Line 615"/>
              <p:cNvSpPr>
                <a:spLocks noChangeAspect="1" noChangeShapeType="1"/>
              </p:cNvSpPr>
              <p:nvPr/>
            </p:nvSpPr>
            <p:spPr bwMode="auto">
              <a:xfrm>
                <a:off x="4351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7" name="Freeform 616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8" name="Freeform 617"/>
              <p:cNvSpPr>
                <a:spLocks noChangeAspect="1"/>
              </p:cNvSpPr>
              <p:nvPr/>
            </p:nvSpPr>
            <p:spPr bwMode="auto">
              <a:xfrm>
                <a:off x="4351" y="1945"/>
                <a:ext cx="24" cy="25"/>
              </a:xfrm>
              <a:custGeom>
                <a:avLst/>
                <a:gdLst>
                  <a:gd name="T0" fmla="*/ 75 w 169"/>
                  <a:gd name="T1" fmla="*/ 0 h 171"/>
                  <a:gd name="T2" fmla="*/ 37 w 169"/>
                  <a:gd name="T3" fmla="*/ 48 h 171"/>
                  <a:gd name="T4" fmla="*/ 0 w 169"/>
                  <a:gd name="T5" fmla="*/ 95 h 171"/>
                  <a:gd name="T6" fmla="*/ 94 w 169"/>
                  <a:gd name="T7" fmla="*/ 171 h 171"/>
                  <a:gd name="T8" fmla="*/ 131 w 169"/>
                  <a:gd name="T9" fmla="*/ 123 h 171"/>
                  <a:gd name="T10" fmla="*/ 169 w 169"/>
                  <a:gd name="T11" fmla="*/ 75 h 171"/>
                  <a:gd name="T12" fmla="*/ 75 w 169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75" y="0"/>
                    </a:moveTo>
                    <a:lnTo>
                      <a:pt x="37" y="48"/>
                    </a:lnTo>
                    <a:lnTo>
                      <a:pt x="0" y="95"/>
                    </a:lnTo>
                    <a:lnTo>
                      <a:pt x="94" y="171"/>
                    </a:lnTo>
                    <a:lnTo>
                      <a:pt x="131" y="123"/>
                    </a:lnTo>
                    <a:lnTo>
                      <a:pt x="169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69" name="Freeform 618"/>
              <p:cNvSpPr>
                <a:spLocks noChangeAspect="1"/>
              </p:cNvSpPr>
              <p:nvPr/>
            </p:nvSpPr>
            <p:spPr bwMode="auto">
              <a:xfrm>
                <a:off x="4365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0" name="Line 619"/>
              <p:cNvSpPr>
                <a:spLocks noChangeAspect="1" noChangeShapeType="1"/>
              </p:cNvSpPr>
              <p:nvPr/>
            </p:nvSpPr>
            <p:spPr bwMode="auto">
              <a:xfrm>
                <a:off x="4365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1" name="Freeform 620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2" name="Freeform 621"/>
              <p:cNvSpPr>
                <a:spLocks noChangeAspect="1"/>
              </p:cNvSpPr>
              <p:nvPr/>
            </p:nvSpPr>
            <p:spPr bwMode="auto">
              <a:xfrm>
                <a:off x="4365" y="1956"/>
                <a:ext cx="24" cy="24"/>
              </a:xfrm>
              <a:custGeom>
                <a:avLst/>
                <a:gdLst>
                  <a:gd name="T0" fmla="*/ 71 w 170"/>
                  <a:gd name="T1" fmla="*/ 0 h 169"/>
                  <a:gd name="T2" fmla="*/ 35 w 170"/>
                  <a:gd name="T3" fmla="*/ 50 h 169"/>
                  <a:gd name="T4" fmla="*/ 0 w 170"/>
                  <a:gd name="T5" fmla="*/ 100 h 169"/>
                  <a:gd name="T6" fmla="*/ 99 w 170"/>
                  <a:gd name="T7" fmla="*/ 169 h 169"/>
                  <a:gd name="T8" fmla="*/ 134 w 170"/>
                  <a:gd name="T9" fmla="*/ 119 h 169"/>
                  <a:gd name="T10" fmla="*/ 170 w 170"/>
                  <a:gd name="T11" fmla="*/ 69 h 169"/>
                  <a:gd name="T12" fmla="*/ 71 w 170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70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3" name="Freeform 622"/>
              <p:cNvSpPr>
                <a:spLocks noChangeAspect="1"/>
              </p:cNvSpPr>
              <p:nvPr/>
            </p:nvSpPr>
            <p:spPr bwMode="auto">
              <a:xfrm>
                <a:off x="4379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4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4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4" name="Line 623"/>
              <p:cNvSpPr>
                <a:spLocks noChangeAspect="1" noChangeShapeType="1"/>
              </p:cNvSpPr>
              <p:nvPr/>
            </p:nvSpPr>
            <p:spPr bwMode="auto">
              <a:xfrm>
                <a:off x="4379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5" name="Freeform 624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6" name="Freeform 625"/>
              <p:cNvSpPr>
                <a:spLocks noChangeAspect="1"/>
              </p:cNvSpPr>
              <p:nvPr/>
            </p:nvSpPr>
            <p:spPr bwMode="auto">
              <a:xfrm>
                <a:off x="4380" y="1965"/>
                <a:ext cx="24" cy="24"/>
              </a:xfrm>
              <a:custGeom>
                <a:avLst/>
                <a:gdLst>
                  <a:gd name="T0" fmla="*/ 63 w 168"/>
                  <a:gd name="T1" fmla="*/ 0 h 167"/>
                  <a:gd name="T2" fmla="*/ 31 w 168"/>
                  <a:gd name="T3" fmla="*/ 51 h 167"/>
                  <a:gd name="T4" fmla="*/ 0 w 168"/>
                  <a:gd name="T5" fmla="*/ 102 h 167"/>
                  <a:gd name="T6" fmla="*/ 104 w 168"/>
                  <a:gd name="T7" fmla="*/ 167 h 167"/>
                  <a:gd name="T8" fmla="*/ 136 w 168"/>
                  <a:gd name="T9" fmla="*/ 116 h 167"/>
                  <a:gd name="T10" fmla="*/ 168 w 168"/>
                  <a:gd name="T11" fmla="*/ 65 h 167"/>
                  <a:gd name="T12" fmla="*/ 63 w 168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63" y="0"/>
                    </a:moveTo>
                    <a:lnTo>
                      <a:pt x="31" y="51"/>
                    </a:lnTo>
                    <a:lnTo>
                      <a:pt x="0" y="102"/>
                    </a:lnTo>
                    <a:lnTo>
                      <a:pt x="104" y="167"/>
                    </a:lnTo>
                    <a:lnTo>
                      <a:pt x="136" y="116"/>
                    </a:lnTo>
                    <a:lnTo>
                      <a:pt x="168" y="65"/>
                    </a:lnTo>
                    <a:lnTo>
                      <a:pt x="6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7" name="Freeform 626"/>
              <p:cNvSpPr>
                <a:spLocks noChangeAspect="1"/>
              </p:cNvSpPr>
              <p:nvPr/>
            </p:nvSpPr>
            <p:spPr bwMode="auto">
              <a:xfrm>
                <a:off x="4395" y="1982"/>
                <a:ext cx="4" cy="8"/>
              </a:xfrm>
              <a:custGeom>
                <a:avLst/>
                <a:gdLst>
                  <a:gd name="T0" fmla="*/ 32 w 32"/>
                  <a:gd name="T1" fmla="*/ 0 h 55"/>
                  <a:gd name="T2" fmla="*/ 0 w 32"/>
                  <a:gd name="T3" fmla="*/ 51 h 55"/>
                  <a:gd name="T4" fmla="*/ 4 w 32"/>
                  <a:gd name="T5" fmla="*/ 55 h 55"/>
                  <a:gd name="T6" fmla="*/ 32 w 32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5"/>
                  <a:gd name="T14" fmla="*/ 32 w 32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5">
                    <a:moveTo>
                      <a:pt x="32" y="0"/>
                    </a:moveTo>
                    <a:lnTo>
                      <a:pt x="0" y="51"/>
                    </a:lnTo>
                    <a:lnTo>
                      <a:pt x="4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8" name="Line 627"/>
              <p:cNvSpPr>
                <a:spLocks noChangeAspect="1" noChangeShapeType="1"/>
              </p:cNvSpPr>
              <p:nvPr/>
            </p:nvSpPr>
            <p:spPr bwMode="auto">
              <a:xfrm>
                <a:off x="4395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79" name="Freeform 628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0" name="Freeform 629"/>
              <p:cNvSpPr>
                <a:spLocks noChangeAspect="1"/>
              </p:cNvSpPr>
              <p:nvPr/>
            </p:nvSpPr>
            <p:spPr bwMode="auto">
              <a:xfrm>
                <a:off x="4395" y="1974"/>
                <a:ext cx="24" cy="24"/>
              </a:xfrm>
              <a:custGeom>
                <a:avLst/>
                <a:gdLst>
                  <a:gd name="T0" fmla="*/ 56 w 167"/>
                  <a:gd name="T1" fmla="*/ 0 h 167"/>
                  <a:gd name="T2" fmla="*/ 28 w 167"/>
                  <a:gd name="T3" fmla="*/ 55 h 167"/>
                  <a:gd name="T4" fmla="*/ 0 w 167"/>
                  <a:gd name="T5" fmla="*/ 110 h 167"/>
                  <a:gd name="T6" fmla="*/ 110 w 167"/>
                  <a:gd name="T7" fmla="*/ 167 h 167"/>
                  <a:gd name="T8" fmla="*/ 138 w 167"/>
                  <a:gd name="T9" fmla="*/ 112 h 167"/>
                  <a:gd name="T10" fmla="*/ 167 w 167"/>
                  <a:gd name="T11" fmla="*/ 57 h 167"/>
                  <a:gd name="T12" fmla="*/ 56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56" y="0"/>
                    </a:moveTo>
                    <a:lnTo>
                      <a:pt x="28" y="55"/>
                    </a:lnTo>
                    <a:lnTo>
                      <a:pt x="0" y="110"/>
                    </a:lnTo>
                    <a:lnTo>
                      <a:pt x="110" y="167"/>
                    </a:lnTo>
                    <a:lnTo>
                      <a:pt x="138" y="112"/>
                    </a:lnTo>
                    <a:lnTo>
                      <a:pt x="167" y="57"/>
                    </a:lnTo>
                    <a:lnTo>
                      <a:pt x="5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1" name="Freeform 630"/>
              <p:cNvSpPr>
                <a:spLocks noChangeAspect="1"/>
              </p:cNvSpPr>
              <p:nvPr/>
            </p:nvSpPr>
            <p:spPr bwMode="auto">
              <a:xfrm>
                <a:off x="4411" y="1990"/>
                <a:ext cx="4" cy="8"/>
              </a:xfrm>
              <a:custGeom>
                <a:avLst/>
                <a:gdLst>
                  <a:gd name="T0" fmla="*/ 28 w 28"/>
                  <a:gd name="T1" fmla="*/ 0 h 56"/>
                  <a:gd name="T2" fmla="*/ 0 w 28"/>
                  <a:gd name="T3" fmla="*/ 55 h 56"/>
                  <a:gd name="T4" fmla="*/ 3 w 28"/>
                  <a:gd name="T5" fmla="*/ 56 h 56"/>
                  <a:gd name="T6" fmla="*/ 28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28" y="0"/>
                    </a:moveTo>
                    <a:lnTo>
                      <a:pt x="0" y="55"/>
                    </a:lnTo>
                    <a:lnTo>
                      <a:pt x="3" y="56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2" name="Line 631"/>
              <p:cNvSpPr>
                <a:spLocks noChangeAspect="1" noChangeShapeType="1"/>
              </p:cNvSpPr>
              <p:nvPr/>
            </p:nvSpPr>
            <p:spPr bwMode="auto">
              <a:xfrm>
                <a:off x="4411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3" name="Freeform 632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484" name="Freeform 633"/>
              <p:cNvSpPr>
                <a:spLocks noChangeAspect="1"/>
              </p:cNvSpPr>
              <p:nvPr/>
            </p:nvSpPr>
            <p:spPr bwMode="auto">
              <a:xfrm>
                <a:off x="4411" y="1982"/>
                <a:ext cx="24" cy="23"/>
              </a:xfrm>
              <a:custGeom>
                <a:avLst/>
                <a:gdLst>
                  <a:gd name="T0" fmla="*/ 50 w 164"/>
                  <a:gd name="T1" fmla="*/ 0 h 163"/>
                  <a:gd name="T2" fmla="*/ 25 w 164"/>
                  <a:gd name="T3" fmla="*/ 56 h 163"/>
                  <a:gd name="T4" fmla="*/ 0 w 164"/>
                  <a:gd name="T5" fmla="*/ 112 h 163"/>
                  <a:gd name="T6" fmla="*/ 114 w 164"/>
                  <a:gd name="T7" fmla="*/ 163 h 163"/>
                  <a:gd name="T8" fmla="*/ 139 w 164"/>
                  <a:gd name="T9" fmla="*/ 107 h 163"/>
                  <a:gd name="T10" fmla="*/ 164 w 164"/>
                  <a:gd name="T11" fmla="*/ 51 h 163"/>
                  <a:gd name="T12" fmla="*/ 50 w 164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3"/>
                  <a:gd name="T23" fmla="*/ 164 w 164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4" y="163"/>
                    </a:lnTo>
                    <a:lnTo>
                      <a:pt x="139" y="107"/>
                    </a:lnTo>
                    <a:lnTo>
                      <a:pt x="164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414" name="Group 634"/>
            <p:cNvGrpSpPr>
              <a:grpSpLocks noChangeAspect="1"/>
            </p:cNvGrpSpPr>
            <p:nvPr/>
          </p:nvGrpSpPr>
          <p:grpSpPr bwMode="auto">
            <a:xfrm>
              <a:off x="4263" y="1213"/>
              <a:ext cx="400" cy="754"/>
              <a:chOff x="4428" y="1269"/>
              <a:chExt cx="400" cy="755"/>
            </a:xfrm>
          </p:grpSpPr>
          <p:sp>
            <p:nvSpPr>
              <p:cNvPr id="52085" name="Freeform 635"/>
              <p:cNvSpPr>
                <a:spLocks noChangeAspect="1"/>
              </p:cNvSpPr>
              <p:nvPr/>
            </p:nvSpPr>
            <p:spPr bwMode="auto">
              <a:xfrm>
                <a:off x="4428" y="1997"/>
                <a:ext cx="3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6" name="Line 636"/>
              <p:cNvSpPr>
                <a:spLocks noChangeAspect="1" noChangeShapeType="1"/>
              </p:cNvSpPr>
              <p:nvPr/>
            </p:nvSpPr>
            <p:spPr bwMode="auto">
              <a:xfrm>
                <a:off x="4428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7" name="Freeform 637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8" name="Freeform 638"/>
              <p:cNvSpPr>
                <a:spLocks noChangeAspect="1"/>
              </p:cNvSpPr>
              <p:nvPr/>
            </p:nvSpPr>
            <p:spPr bwMode="auto">
              <a:xfrm>
                <a:off x="4428" y="1989"/>
                <a:ext cx="23" cy="23"/>
              </a:xfrm>
              <a:custGeom>
                <a:avLst/>
                <a:gdLst>
                  <a:gd name="T0" fmla="*/ 41 w 161"/>
                  <a:gd name="T1" fmla="*/ 0 h 156"/>
                  <a:gd name="T2" fmla="*/ 21 w 161"/>
                  <a:gd name="T3" fmla="*/ 57 h 156"/>
                  <a:gd name="T4" fmla="*/ 0 w 161"/>
                  <a:gd name="T5" fmla="*/ 114 h 156"/>
                  <a:gd name="T6" fmla="*/ 120 w 161"/>
                  <a:gd name="T7" fmla="*/ 156 h 156"/>
                  <a:gd name="T8" fmla="*/ 140 w 161"/>
                  <a:gd name="T9" fmla="*/ 99 h 156"/>
                  <a:gd name="T10" fmla="*/ 161 w 161"/>
                  <a:gd name="T11" fmla="*/ 42 h 156"/>
                  <a:gd name="T12" fmla="*/ 41 w 161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6"/>
                  <a:gd name="T23" fmla="*/ 161 w 161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1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9" name="Freeform 639"/>
              <p:cNvSpPr>
                <a:spLocks noChangeAspect="1"/>
              </p:cNvSpPr>
              <p:nvPr/>
            </p:nvSpPr>
            <p:spPr bwMode="auto">
              <a:xfrm>
                <a:off x="4445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0" name="Line 640"/>
              <p:cNvSpPr>
                <a:spLocks noChangeAspect="1" noChangeShapeType="1"/>
              </p:cNvSpPr>
              <p:nvPr/>
            </p:nvSpPr>
            <p:spPr bwMode="auto">
              <a:xfrm>
                <a:off x="444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1" name="Freeform 641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2" name="Freeform 642"/>
              <p:cNvSpPr>
                <a:spLocks noChangeAspect="1"/>
              </p:cNvSpPr>
              <p:nvPr/>
            </p:nvSpPr>
            <p:spPr bwMode="auto">
              <a:xfrm>
                <a:off x="4446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3" name="Freeform 643"/>
              <p:cNvSpPr>
                <a:spLocks noChangeAspect="1"/>
              </p:cNvSpPr>
              <p:nvPr/>
            </p:nvSpPr>
            <p:spPr bwMode="auto">
              <a:xfrm>
                <a:off x="4463" y="2008"/>
                <a:ext cx="3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5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5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4" name="Line 644"/>
              <p:cNvSpPr>
                <a:spLocks noChangeAspect="1" noChangeShapeType="1"/>
              </p:cNvSpPr>
              <p:nvPr/>
            </p:nvSpPr>
            <p:spPr bwMode="auto">
              <a:xfrm>
                <a:off x="4463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5" name="Freeform 645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6" name="Freeform 646"/>
              <p:cNvSpPr>
                <a:spLocks noChangeAspect="1"/>
              </p:cNvSpPr>
              <p:nvPr/>
            </p:nvSpPr>
            <p:spPr bwMode="auto">
              <a:xfrm>
                <a:off x="4464" y="2000"/>
                <a:ext cx="21" cy="20"/>
              </a:xfrm>
              <a:custGeom>
                <a:avLst/>
                <a:gdLst>
                  <a:gd name="T0" fmla="*/ 22 w 147"/>
                  <a:gd name="T1" fmla="*/ 0 h 145"/>
                  <a:gd name="T2" fmla="*/ 11 w 147"/>
                  <a:gd name="T3" fmla="*/ 60 h 145"/>
                  <a:gd name="T4" fmla="*/ 0 w 147"/>
                  <a:gd name="T5" fmla="*/ 121 h 145"/>
                  <a:gd name="T6" fmla="*/ 125 w 147"/>
                  <a:gd name="T7" fmla="*/ 145 h 145"/>
                  <a:gd name="T8" fmla="*/ 136 w 147"/>
                  <a:gd name="T9" fmla="*/ 84 h 145"/>
                  <a:gd name="T10" fmla="*/ 147 w 147"/>
                  <a:gd name="T11" fmla="*/ 24 h 145"/>
                  <a:gd name="T12" fmla="*/ 22 w 147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7"/>
                  <a:gd name="T22" fmla="*/ 0 h 145"/>
                  <a:gd name="T23" fmla="*/ 147 w 147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7" h="145">
                    <a:moveTo>
                      <a:pt x="22" y="0"/>
                    </a:moveTo>
                    <a:lnTo>
                      <a:pt x="11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6" y="84"/>
                    </a:lnTo>
                    <a:lnTo>
                      <a:pt x="147" y="24"/>
                    </a:lnTo>
                    <a:lnTo>
                      <a:pt x="2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7" name="Freeform 647"/>
              <p:cNvSpPr>
                <a:spLocks noChangeAspect="1"/>
              </p:cNvSpPr>
              <p:nvPr/>
            </p:nvSpPr>
            <p:spPr bwMode="auto">
              <a:xfrm>
                <a:off x="4482" y="2012"/>
                <a:ext cx="2" cy="8"/>
              </a:xfrm>
              <a:custGeom>
                <a:avLst/>
                <a:gdLst>
                  <a:gd name="T0" fmla="*/ 11 w 11"/>
                  <a:gd name="T1" fmla="*/ 0 h 61"/>
                  <a:gd name="T2" fmla="*/ 0 w 11"/>
                  <a:gd name="T3" fmla="*/ 61 h 61"/>
                  <a:gd name="T4" fmla="*/ 4 w 11"/>
                  <a:gd name="T5" fmla="*/ 61 h 61"/>
                  <a:gd name="T6" fmla="*/ 11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8" name="Line 648"/>
              <p:cNvSpPr>
                <a:spLocks noChangeAspect="1" noChangeShapeType="1"/>
              </p:cNvSpPr>
              <p:nvPr/>
            </p:nvSpPr>
            <p:spPr bwMode="auto">
              <a:xfrm>
                <a:off x="4482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99" name="Freeform 649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0" name="Freeform 650"/>
              <p:cNvSpPr>
                <a:spLocks noChangeAspect="1"/>
              </p:cNvSpPr>
              <p:nvPr/>
            </p:nvSpPr>
            <p:spPr bwMode="auto">
              <a:xfrm>
                <a:off x="4483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9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9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1" name="Freeform 651"/>
              <p:cNvSpPr>
                <a:spLocks noChangeAspect="1"/>
              </p:cNvSpPr>
              <p:nvPr/>
            </p:nvSpPr>
            <p:spPr bwMode="auto">
              <a:xfrm>
                <a:off x="4501" y="2014"/>
                <a:ext cx="1" cy="9"/>
              </a:xfrm>
              <a:custGeom>
                <a:avLst/>
                <a:gdLst>
                  <a:gd name="T0" fmla="*/ 6 w 6"/>
                  <a:gd name="T1" fmla="*/ 0 h 61"/>
                  <a:gd name="T2" fmla="*/ 0 w 6"/>
                  <a:gd name="T3" fmla="*/ 61 h 61"/>
                  <a:gd name="T4" fmla="*/ 4 w 6"/>
                  <a:gd name="T5" fmla="*/ 61 h 61"/>
                  <a:gd name="T6" fmla="*/ 6 w 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"/>
                  <a:gd name="T13" fmla="*/ 0 h 61"/>
                  <a:gd name="T14" fmla="*/ 6 w 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" h="61">
                    <a:moveTo>
                      <a:pt x="6" y="0"/>
                    </a:moveTo>
                    <a:lnTo>
                      <a:pt x="0" y="61"/>
                    </a:lnTo>
                    <a:lnTo>
                      <a:pt x="4" y="61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2" name="Line 652"/>
              <p:cNvSpPr>
                <a:spLocks noChangeAspect="1" noChangeShapeType="1"/>
              </p:cNvSpPr>
              <p:nvPr/>
            </p:nvSpPr>
            <p:spPr bwMode="auto">
              <a:xfrm>
                <a:off x="4501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3" name="Freeform 653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4" name="Freeform 654"/>
              <p:cNvSpPr>
                <a:spLocks noChangeAspect="1"/>
              </p:cNvSpPr>
              <p:nvPr/>
            </p:nvSpPr>
            <p:spPr bwMode="auto">
              <a:xfrm>
                <a:off x="4502" y="2005"/>
                <a:ext cx="19" cy="18"/>
              </a:xfrm>
              <a:custGeom>
                <a:avLst/>
                <a:gdLst>
                  <a:gd name="T0" fmla="*/ 5 w 134"/>
                  <a:gd name="T1" fmla="*/ 0 h 126"/>
                  <a:gd name="T2" fmla="*/ 2 w 134"/>
                  <a:gd name="T3" fmla="*/ 60 h 126"/>
                  <a:gd name="T4" fmla="*/ 0 w 134"/>
                  <a:gd name="T5" fmla="*/ 121 h 126"/>
                  <a:gd name="T6" fmla="*/ 130 w 134"/>
                  <a:gd name="T7" fmla="*/ 126 h 126"/>
                  <a:gd name="T8" fmla="*/ 132 w 134"/>
                  <a:gd name="T9" fmla="*/ 66 h 126"/>
                  <a:gd name="T10" fmla="*/ 134 w 134"/>
                  <a:gd name="T11" fmla="*/ 6 h 126"/>
                  <a:gd name="T12" fmla="*/ 5 w 134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26"/>
                  <a:gd name="T23" fmla="*/ 134 w 134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26">
                    <a:moveTo>
                      <a:pt x="5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30" y="126"/>
                    </a:lnTo>
                    <a:lnTo>
                      <a:pt x="132" y="66"/>
                    </a:lnTo>
                    <a:lnTo>
                      <a:pt x="134" y="6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5" name="Freeform 655"/>
              <p:cNvSpPr>
                <a:spLocks noChangeAspect="1"/>
              </p:cNvSpPr>
              <p:nvPr/>
            </p:nvSpPr>
            <p:spPr bwMode="auto">
              <a:xfrm>
                <a:off x="4520" y="2015"/>
                <a:ext cx="1" cy="8"/>
              </a:xfrm>
              <a:custGeom>
                <a:avLst/>
                <a:gdLst>
                  <a:gd name="T0" fmla="*/ 2 w 4"/>
                  <a:gd name="T1" fmla="*/ 0 h 60"/>
                  <a:gd name="T2" fmla="*/ 0 w 4"/>
                  <a:gd name="T3" fmla="*/ 60 h 60"/>
                  <a:gd name="T4" fmla="*/ 4 w 4"/>
                  <a:gd name="T5" fmla="*/ 60 h 60"/>
                  <a:gd name="T6" fmla="*/ 2 w 4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2" y="0"/>
                    </a:moveTo>
                    <a:lnTo>
                      <a:pt x="0" y="60"/>
                    </a:lnTo>
                    <a:lnTo>
                      <a:pt x="4" y="6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6" name="Line 656"/>
              <p:cNvSpPr>
                <a:spLocks noChangeAspect="1" noChangeShapeType="1"/>
              </p:cNvSpPr>
              <p:nvPr/>
            </p:nvSpPr>
            <p:spPr bwMode="auto">
              <a:xfrm>
                <a:off x="4520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7" name="Freeform 657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8" name="Freeform 658"/>
              <p:cNvSpPr>
                <a:spLocks noChangeAspect="1"/>
              </p:cNvSpPr>
              <p:nvPr/>
            </p:nvSpPr>
            <p:spPr bwMode="auto">
              <a:xfrm>
                <a:off x="4520" y="2005"/>
                <a:ext cx="19" cy="18"/>
              </a:xfrm>
              <a:custGeom>
                <a:avLst/>
                <a:gdLst>
                  <a:gd name="T0" fmla="*/ 0 w 133"/>
                  <a:gd name="T1" fmla="*/ 6 h 126"/>
                  <a:gd name="T2" fmla="*/ 2 w 133"/>
                  <a:gd name="T3" fmla="*/ 66 h 126"/>
                  <a:gd name="T4" fmla="*/ 4 w 133"/>
                  <a:gd name="T5" fmla="*/ 126 h 126"/>
                  <a:gd name="T6" fmla="*/ 133 w 133"/>
                  <a:gd name="T7" fmla="*/ 121 h 126"/>
                  <a:gd name="T8" fmla="*/ 130 w 133"/>
                  <a:gd name="T9" fmla="*/ 60 h 126"/>
                  <a:gd name="T10" fmla="*/ 128 w 133"/>
                  <a:gd name="T11" fmla="*/ 0 h 126"/>
                  <a:gd name="T12" fmla="*/ 0 w 133"/>
                  <a:gd name="T13" fmla="*/ 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0" y="6"/>
                    </a:moveTo>
                    <a:lnTo>
                      <a:pt x="2" y="66"/>
                    </a:lnTo>
                    <a:lnTo>
                      <a:pt x="4" y="126"/>
                    </a:lnTo>
                    <a:lnTo>
                      <a:pt x="133" y="121"/>
                    </a:lnTo>
                    <a:lnTo>
                      <a:pt x="130" y="60"/>
                    </a:lnTo>
                    <a:lnTo>
                      <a:pt x="128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09" name="Freeform 659"/>
              <p:cNvSpPr>
                <a:spLocks noChangeAspect="1"/>
              </p:cNvSpPr>
              <p:nvPr/>
            </p:nvSpPr>
            <p:spPr bwMode="auto">
              <a:xfrm>
                <a:off x="4539" y="2014"/>
                <a:ext cx="1" cy="9"/>
              </a:xfrm>
              <a:custGeom>
                <a:avLst/>
                <a:gdLst>
                  <a:gd name="T0" fmla="*/ 0 w 7"/>
                  <a:gd name="T1" fmla="*/ 0 h 61"/>
                  <a:gd name="T2" fmla="*/ 3 w 7"/>
                  <a:gd name="T3" fmla="*/ 61 h 61"/>
                  <a:gd name="T4" fmla="*/ 7 w 7"/>
                  <a:gd name="T5" fmla="*/ 61 h 61"/>
                  <a:gd name="T6" fmla="*/ 0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0" y="0"/>
                    </a:moveTo>
                    <a:lnTo>
                      <a:pt x="3" y="61"/>
                    </a:lnTo>
                    <a:lnTo>
                      <a:pt x="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0" name="Line 660"/>
              <p:cNvSpPr>
                <a:spLocks noChangeAspect="1" noChangeShapeType="1"/>
              </p:cNvSpPr>
              <p:nvPr/>
            </p:nvSpPr>
            <p:spPr bwMode="auto">
              <a:xfrm>
                <a:off x="4539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1" name="Freeform 661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2" name="Freeform 662"/>
              <p:cNvSpPr>
                <a:spLocks noChangeAspect="1"/>
              </p:cNvSpPr>
              <p:nvPr/>
            </p:nvSpPr>
            <p:spPr bwMode="auto">
              <a:xfrm>
                <a:off x="4538" y="2003"/>
                <a:ext cx="20" cy="20"/>
              </a:xfrm>
              <a:custGeom>
                <a:avLst/>
                <a:gdLst>
                  <a:gd name="T0" fmla="*/ 0 w 141"/>
                  <a:gd name="T1" fmla="*/ 15 h 136"/>
                  <a:gd name="T2" fmla="*/ 6 w 141"/>
                  <a:gd name="T3" fmla="*/ 75 h 136"/>
                  <a:gd name="T4" fmla="*/ 13 w 141"/>
                  <a:gd name="T5" fmla="*/ 136 h 136"/>
                  <a:gd name="T6" fmla="*/ 141 w 141"/>
                  <a:gd name="T7" fmla="*/ 121 h 136"/>
                  <a:gd name="T8" fmla="*/ 134 w 141"/>
                  <a:gd name="T9" fmla="*/ 60 h 136"/>
                  <a:gd name="T10" fmla="*/ 127 w 141"/>
                  <a:gd name="T11" fmla="*/ 0 h 136"/>
                  <a:gd name="T12" fmla="*/ 0 w 141"/>
                  <a:gd name="T13" fmla="*/ 15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36"/>
                  <a:gd name="T23" fmla="*/ 141 w 141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36">
                    <a:moveTo>
                      <a:pt x="0" y="15"/>
                    </a:moveTo>
                    <a:lnTo>
                      <a:pt x="6" y="75"/>
                    </a:lnTo>
                    <a:lnTo>
                      <a:pt x="13" y="136"/>
                    </a:lnTo>
                    <a:lnTo>
                      <a:pt x="141" y="121"/>
                    </a:lnTo>
                    <a:lnTo>
                      <a:pt x="134" y="60"/>
                    </a:lnTo>
                    <a:lnTo>
                      <a:pt x="127" y="0"/>
                    </a:lnTo>
                    <a:lnTo>
                      <a:pt x="0" y="1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3" name="Freeform 663"/>
              <p:cNvSpPr>
                <a:spLocks noChangeAspect="1"/>
              </p:cNvSpPr>
              <p:nvPr/>
            </p:nvSpPr>
            <p:spPr bwMode="auto">
              <a:xfrm>
                <a:off x="4557" y="2012"/>
                <a:ext cx="2" cy="8"/>
              </a:xfrm>
              <a:custGeom>
                <a:avLst/>
                <a:gdLst>
                  <a:gd name="T0" fmla="*/ 0 w 11"/>
                  <a:gd name="T1" fmla="*/ 0 h 61"/>
                  <a:gd name="T2" fmla="*/ 7 w 11"/>
                  <a:gd name="T3" fmla="*/ 61 h 61"/>
                  <a:gd name="T4" fmla="*/ 11 w 11"/>
                  <a:gd name="T5" fmla="*/ 61 h 61"/>
                  <a:gd name="T6" fmla="*/ 0 w 11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0" y="0"/>
                    </a:moveTo>
                    <a:lnTo>
                      <a:pt x="7" y="61"/>
                    </a:lnTo>
                    <a:lnTo>
                      <a:pt x="11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4" name="Line 664"/>
              <p:cNvSpPr>
                <a:spLocks noChangeAspect="1" noChangeShapeType="1"/>
              </p:cNvSpPr>
              <p:nvPr/>
            </p:nvSpPr>
            <p:spPr bwMode="auto">
              <a:xfrm>
                <a:off x="4558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5" name="Freeform 665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6" name="Freeform 666"/>
              <p:cNvSpPr>
                <a:spLocks noChangeAspect="1"/>
              </p:cNvSpPr>
              <p:nvPr/>
            </p:nvSpPr>
            <p:spPr bwMode="auto">
              <a:xfrm>
                <a:off x="4555" y="2000"/>
                <a:ext cx="22" cy="20"/>
              </a:xfrm>
              <a:custGeom>
                <a:avLst/>
                <a:gdLst>
                  <a:gd name="T0" fmla="*/ 0 w 149"/>
                  <a:gd name="T1" fmla="*/ 24 h 145"/>
                  <a:gd name="T2" fmla="*/ 12 w 149"/>
                  <a:gd name="T3" fmla="*/ 84 h 145"/>
                  <a:gd name="T4" fmla="*/ 23 w 149"/>
                  <a:gd name="T5" fmla="*/ 145 h 145"/>
                  <a:gd name="T6" fmla="*/ 149 w 149"/>
                  <a:gd name="T7" fmla="*/ 121 h 145"/>
                  <a:gd name="T8" fmla="*/ 138 w 149"/>
                  <a:gd name="T9" fmla="*/ 60 h 145"/>
                  <a:gd name="T10" fmla="*/ 126 w 149"/>
                  <a:gd name="T11" fmla="*/ 0 h 145"/>
                  <a:gd name="T12" fmla="*/ 0 w 149"/>
                  <a:gd name="T13" fmla="*/ 24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45"/>
                  <a:gd name="T23" fmla="*/ 149 w 149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45">
                    <a:moveTo>
                      <a:pt x="0" y="24"/>
                    </a:moveTo>
                    <a:lnTo>
                      <a:pt x="12" y="84"/>
                    </a:lnTo>
                    <a:lnTo>
                      <a:pt x="23" y="145"/>
                    </a:lnTo>
                    <a:lnTo>
                      <a:pt x="149" y="121"/>
                    </a:lnTo>
                    <a:lnTo>
                      <a:pt x="138" y="60"/>
                    </a:lnTo>
                    <a:lnTo>
                      <a:pt x="126" y="0"/>
                    </a:lnTo>
                    <a:lnTo>
                      <a:pt x="0" y="2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7" name="Freeform 667"/>
              <p:cNvSpPr>
                <a:spLocks noChangeAspect="1"/>
              </p:cNvSpPr>
              <p:nvPr/>
            </p:nvSpPr>
            <p:spPr bwMode="auto">
              <a:xfrm>
                <a:off x="4575" y="2008"/>
                <a:ext cx="2" cy="9"/>
              </a:xfrm>
              <a:custGeom>
                <a:avLst/>
                <a:gdLst>
                  <a:gd name="T0" fmla="*/ 0 w 16"/>
                  <a:gd name="T1" fmla="*/ 0 h 61"/>
                  <a:gd name="T2" fmla="*/ 11 w 16"/>
                  <a:gd name="T3" fmla="*/ 61 h 61"/>
                  <a:gd name="T4" fmla="*/ 16 w 16"/>
                  <a:gd name="T5" fmla="*/ 60 h 61"/>
                  <a:gd name="T6" fmla="*/ 0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0" y="0"/>
                    </a:moveTo>
                    <a:lnTo>
                      <a:pt x="11" y="61"/>
                    </a:lnTo>
                    <a:lnTo>
                      <a:pt x="16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8" name="Line 668"/>
              <p:cNvSpPr>
                <a:spLocks noChangeAspect="1" noChangeShapeType="1"/>
              </p:cNvSpPr>
              <p:nvPr/>
            </p:nvSpPr>
            <p:spPr bwMode="auto">
              <a:xfrm flipV="1">
                <a:off x="4577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19" name="Freeform 669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0" name="Freeform 670"/>
              <p:cNvSpPr>
                <a:spLocks noChangeAspect="1"/>
              </p:cNvSpPr>
              <p:nvPr/>
            </p:nvSpPr>
            <p:spPr bwMode="auto">
              <a:xfrm>
                <a:off x="4573" y="1995"/>
                <a:ext cx="22" cy="22"/>
              </a:xfrm>
              <a:custGeom>
                <a:avLst/>
                <a:gdLst>
                  <a:gd name="T0" fmla="*/ 0 w 155"/>
                  <a:gd name="T1" fmla="*/ 34 h 153"/>
                  <a:gd name="T2" fmla="*/ 16 w 155"/>
                  <a:gd name="T3" fmla="*/ 93 h 153"/>
                  <a:gd name="T4" fmla="*/ 32 w 155"/>
                  <a:gd name="T5" fmla="*/ 153 h 153"/>
                  <a:gd name="T6" fmla="*/ 155 w 155"/>
                  <a:gd name="T7" fmla="*/ 119 h 153"/>
                  <a:gd name="T8" fmla="*/ 139 w 155"/>
                  <a:gd name="T9" fmla="*/ 59 h 153"/>
                  <a:gd name="T10" fmla="*/ 123 w 155"/>
                  <a:gd name="T11" fmla="*/ 0 h 153"/>
                  <a:gd name="T12" fmla="*/ 0 w 155"/>
                  <a:gd name="T13" fmla="*/ 34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0" y="34"/>
                    </a:move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9"/>
                    </a:ln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1" name="Freeform 671"/>
              <p:cNvSpPr>
                <a:spLocks noChangeAspect="1"/>
              </p:cNvSpPr>
              <p:nvPr/>
            </p:nvSpPr>
            <p:spPr bwMode="auto">
              <a:xfrm>
                <a:off x="4593" y="2003"/>
                <a:ext cx="2" cy="9"/>
              </a:xfrm>
              <a:custGeom>
                <a:avLst/>
                <a:gdLst>
                  <a:gd name="T0" fmla="*/ 0 w 20"/>
                  <a:gd name="T1" fmla="*/ 0 h 60"/>
                  <a:gd name="T2" fmla="*/ 16 w 20"/>
                  <a:gd name="T3" fmla="*/ 60 h 60"/>
                  <a:gd name="T4" fmla="*/ 20 w 20"/>
                  <a:gd name="T5" fmla="*/ 57 h 60"/>
                  <a:gd name="T6" fmla="*/ 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0" y="0"/>
                    </a:moveTo>
                    <a:lnTo>
                      <a:pt x="16" y="60"/>
                    </a:lnTo>
                    <a:lnTo>
                      <a:pt x="2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2" name="Line 672"/>
              <p:cNvSpPr>
                <a:spLocks noChangeAspect="1" noChangeShapeType="1"/>
              </p:cNvSpPr>
              <p:nvPr/>
            </p:nvSpPr>
            <p:spPr bwMode="auto">
              <a:xfrm flipV="1">
                <a:off x="4595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3" name="Freeform 673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4" name="Freeform 674"/>
              <p:cNvSpPr>
                <a:spLocks noChangeAspect="1"/>
              </p:cNvSpPr>
              <p:nvPr/>
            </p:nvSpPr>
            <p:spPr bwMode="auto">
              <a:xfrm>
                <a:off x="4590" y="1989"/>
                <a:ext cx="22" cy="23"/>
              </a:xfrm>
              <a:custGeom>
                <a:avLst/>
                <a:gdLst>
                  <a:gd name="T0" fmla="*/ 0 w 160"/>
                  <a:gd name="T1" fmla="*/ 42 h 156"/>
                  <a:gd name="T2" fmla="*/ 21 w 160"/>
                  <a:gd name="T3" fmla="*/ 99 h 156"/>
                  <a:gd name="T4" fmla="*/ 41 w 160"/>
                  <a:gd name="T5" fmla="*/ 156 h 156"/>
                  <a:gd name="T6" fmla="*/ 160 w 160"/>
                  <a:gd name="T7" fmla="*/ 114 h 156"/>
                  <a:gd name="T8" fmla="*/ 140 w 160"/>
                  <a:gd name="T9" fmla="*/ 57 h 156"/>
                  <a:gd name="T10" fmla="*/ 119 w 160"/>
                  <a:gd name="T11" fmla="*/ 0 h 156"/>
                  <a:gd name="T12" fmla="*/ 0 w 160"/>
                  <a:gd name="T13" fmla="*/ 42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0" y="42"/>
                    </a:move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lnTo>
                      <a:pt x="140" y="57"/>
                    </a:lnTo>
                    <a:lnTo>
                      <a:pt x="119" y="0"/>
                    </a:lnTo>
                    <a:lnTo>
                      <a:pt x="0" y="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5" name="Freeform 675"/>
              <p:cNvSpPr>
                <a:spLocks noChangeAspect="1"/>
              </p:cNvSpPr>
              <p:nvPr/>
            </p:nvSpPr>
            <p:spPr bwMode="auto">
              <a:xfrm>
                <a:off x="4610" y="1997"/>
                <a:ext cx="3" cy="9"/>
              </a:xfrm>
              <a:custGeom>
                <a:avLst/>
                <a:gdLst>
                  <a:gd name="T0" fmla="*/ 0 w 25"/>
                  <a:gd name="T1" fmla="*/ 0 h 57"/>
                  <a:gd name="T2" fmla="*/ 20 w 25"/>
                  <a:gd name="T3" fmla="*/ 57 h 57"/>
                  <a:gd name="T4" fmla="*/ 25 w 25"/>
                  <a:gd name="T5" fmla="*/ 56 h 57"/>
                  <a:gd name="T6" fmla="*/ 0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0" y="0"/>
                    </a:moveTo>
                    <a:lnTo>
                      <a:pt x="20" y="57"/>
                    </a:lnTo>
                    <a:lnTo>
                      <a:pt x="25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6" name="Line 676"/>
              <p:cNvSpPr>
                <a:spLocks noChangeAspect="1" noChangeShapeType="1"/>
              </p:cNvSpPr>
              <p:nvPr/>
            </p:nvSpPr>
            <p:spPr bwMode="auto">
              <a:xfrm flipV="1">
                <a:off x="4612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7" name="Freeform 677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8" name="Freeform 678"/>
              <p:cNvSpPr>
                <a:spLocks noChangeAspect="1"/>
              </p:cNvSpPr>
              <p:nvPr/>
            </p:nvSpPr>
            <p:spPr bwMode="auto">
              <a:xfrm>
                <a:off x="4606" y="1982"/>
                <a:ext cx="24" cy="23"/>
              </a:xfrm>
              <a:custGeom>
                <a:avLst/>
                <a:gdLst>
                  <a:gd name="T0" fmla="*/ 0 w 165"/>
                  <a:gd name="T1" fmla="*/ 51 h 163"/>
                  <a:gd name="T2" fmla="*/ 25 w 165"/>
                  <a:gd name="T3" fmla="*/ 107 h 163"/>
                  <a:gd name="T4" fmla="*/ 50 w 165"/>
                  <a:gd name="T5" fmla="*/ 163 h 163"/>
                  <a:gd name="T6" fmla="*/ 165 w 165"/>
                  <a:gd name="T7" fmla="*/ 112 h 163"/>
                  <a:gd name="T8" fmla="*/ 140 w 165"/>
                  <a:gd name="T9" fmla="*/ 56 h 163"/>
                  <a:gd name="T10" fmla="*/ 115 w 165"/>
                  <a:gd name="T11" fmla="*/ 0 h 163"/>
                  <a:gd name="T12" fmla="*/ 0 w 165"/>
                  <a:gd name="T13" fmla="*/ 51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0" y="51"/>
                    </a:moveTo>
                    <a:lnTo>
                      <a:pt x="25" y="107"/>
                    </a:lnTo>
                    <a:lnTo>
                      <a:pt x="50" y="163"/>
                    </a:lnTo>
                    <a:lnTo>
                      <a:pt x="165" y="112"/>
                    </a:lnTo>
                    <a:lnTo>
                      <a:pt x="140" y="56"/>
                    </a:lnTo>
                    <a:lnTo>
                      <a:pt x="115" y="0"/>
                    </a:lnTo>
                    <a:lnTo>
                      <a:pt x="0" y="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29" name="Freeform 679"/>
              <p:cNvSpPr>
                <a:spLocks noChangeAspect="1"/>
              </p:cNvSpPr>
              <p:nvPr/>
            </p:nvSpPr>
            <p:spPr bwMode="auto">
              <a:xfrm>
                <a:off x="4626" y="1990"/>
                <a:ext cx="4" cy="8"/>
              </a:xfrm>
              <a:custGeom>
                <a:avLst/>
                <a:gdLst>
                  <a:gd name="T0" fmla="*/ 0 w 28"/>
                  <a:gd name="T1" fmla="*/ 0 h 56"/>
                  <a:gd name="T2" fmla="*/ 25 w 28"/>
                  <a:gd name="T3" fmla="*/ 56 h 56"/>
                  <a:gd name="T4" fmla="*/ 28 w 28"/>
                  <a:gd name="T5" fmla="*/ 53 h 56"/>
                  <a:gd name="T6" fmla="*/ 0 w 28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0"/>
                    </a:moveTo>
                    <a:lnTo>
                      <a:pt x="25" y="56"/>
                    </a:lnTo>
                    <a:lnTo>
                      <a:pt x="28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0" name="Line 680"/>
              <p:cNvSpPr>
                <a:spLocks noChangeAspect="1" noChangeShapeType="1"/>
              </p:cNvSpPr>
              <p:nvPr/>
            </p:nvSpPr>
            <p:spPr bwMode="auto">
              <a:xfrm flipV="1">
                <a:off x="4630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1" name="Freeform 681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2" name="Freeform 682"/>
              <p:cNvSpPr>
                <a:spLocks noChangeAspect="1"/>
              </p:cNvSpPr>
              <p:nvPr/>
            </p:nvSpPr>
            <p:spPr bwMode="auto">
              <a:xfrm>
                <a:off x="4622" y="1974"/>
                <a:ext cx="24" cy="24"/>
              </a:xfrm>
              <a:custGeom>
                <a:avLst/>
                <a:gdLst>
                  <a:gd name="T0" fmla="*/ 0 w 166"/>
                  <a:gd name="T1" fmla="*/ 56 h 163"/>
                  <a:gd name="T2" fmla="*/ 29 w 166"/>
                  <a:gd name="T3" fmla="*/ 110 h 163"/>
                  <a:gd name="T4" fmla="*/ 57 w 166"/>
                  <a:gd name="T5" fmla="*/ 163 h 163"/>
                  <a:gd name="T6" fmla="*/ 166 w 166"/>
                  <a:gd name="T7" fmla="*/ 107 h 163"/>
                  <a:gd name="T8" fmla="*/ 138 w 166"/>
                  <a:gd name="T9" fmla="*/ 53 h 163"/>
                  <a:gd name="T10" fmla="*/ 109 w 166"/>
                  <a:gd name="T11" fmla="*/ 0 h 163"/>
                  <a:gd name="T12" fmla="*/ 0 w 166"/>
                  <a:gd name="T13" fmla="*/ 56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0" y="56"/>
                    </a:moveTo>
                    <a:lnTo>
                      <a:pt x="29" y="110"/>
                    </a:lnTo>
                    <a:lnTo>
                      <a:pt x="57" y="163"/>
                    </a:lnTo>
                    <a:lnTo>
                      <a:pt x="166" y="107"/>
                    </a:lnTo>
                    <a:lnTo>
                      <a:pt x="138" y="53"/>
                    </a:lnTo>
                    <a:lnTo>
                      <a:pt x="109" y="0"/>
                    </a:lnTo>
                    <a:lnTo>
                      <a:pt x="0" y="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3" name="Freeform 683"/>
              <p:cNvSpPr>
                <a:spLocks noChangeAspect="1"/>
              </p:cNvSpPr>
              <p:nvPr/>
            </p:nvSpPr>
            <p:spPr bwMode="auto">
              <a:xfrm>
                <a:off x="4642" y="1982"/>
                <a:ext cx="4" cy="8"/>
              </a:xfrm>
              <a:custGeom>
                <a:avLst/>
                <a:gdLst>
                  <a:gd name="T0" fmla="*/ 0 w 32"/>
                  <a:gd name="T1" fmla="*/ 0 h 54"/>
                  <a:gd name="T2" fmla="*/ 28 w 32"/>
                  <a:gd name="T3" fmla="*/ 54 h 54"/>
                  <a:gd name="T4" fmla="*/ 32 w 32"/>
                  <a:gd name="T5" fmla="*/ 51 h 54"/>
                  <a:gd name="T6" fmla="*/ 0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0"/>
                    </a:moveTo>
                    <a:lnTo>
                      <a:pt x="28" y="54"/>
                    </a:lnTo>
                    <a:lnTo>
                      <a:pt x="32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4" name="Line 684"/>
              <p:cNvSpPr>
                <a:spLocks noChangeAspect="1" noChangeShapeType="1"/>
              </p:cNvSpPr>
              <p:nvPr/>
            </p:nvSpPr>
            <p:spPr bwMode="auto">
              <a:xfrm flipV="1">
                <a:off x="464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5" name="Freeform 685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6" name="Freeform 686"/>
              <p:cNvSpPr>
                <a:spLocks noChangeAspect="1"/>
              </p:cNvSpPr>
              <p:nvPr/>
            </p:nvSpPr>
            <p:spPr bwMode="auto">
              <a:xfrm>
                <a:off x="4637" y="1965"/>
                <a:ext cx="24" cy="24"/>
              </a:xfrm>
              <a:custGeom>
                <a:avLst/>
                <a:gdLst>
                  <a:gd name="T0" fmla="*/ 0 w 168"/>
                  <a:gd name="T1" fmla="*/ 65 h 167"/>
                  <a:gd name="T2" fmla="*/ 32 w 168"/>
                  <a:gd name="T3" fmla="*/ 116 h 167"/>
                  <a:gd name="T4" fmla="*/ 64 w 168"/>
                  <a:gd name="T5" fmla="*/ 167 h 167"/>
                  <a:gd name="T6" fmla="*/ 168 w 168"/>
                  <a:gd name="T7" fmla="*/ 102 h 167"/>
                  <a:gd name="T8" fmla="*/ 136 w 168"/>
                  <a:gd name="T9" fmla="*/ 51 h 167"/>
                  <a:gd name="T10" fmla="*/ 105 w 168"/>
                  <a:gd name="T11" fmla="*/ 0 h 167"/>
                  <a:gd name="T12" fmla="*/ 0 w 168"/>
                  <a:gd name="T13" fmla="*/ 65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7"/>
                  <a:gd name="T23" fmla="*/ 168 w 168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7">
                    <a:moveTo>
                      <a:pt x="0" y="65"/>
                    </a:moveTo>
                    <a:lnTo>
                      <a:pt x="32" y="116"/>
                    </a:lnTo>
                    <a:lnTo>
                      <a:pt x="64" y="167"/>
                    </a:lnTo>
                    <a:lnTo>
                      <a:pt x="168" y="102"/>
                    </a:lnTo>
                    <a:lnTo>
                      <a:pt x="136" y="51"/>
                    </a:lnTo>
                    <a:lnTo>
                      <a:pt x="105" y="0"/>
                    </a:lnTo>
                    <a:lnTo>
                      <a:pt x="0" y="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7" name="Freeform 687"/>
              <p:cNvSpPr>
                <a:spLocks noChangeAspect="1"/>
              </p:cNvSpPr>
              <p:nvPr/>
            </p:nvSpPr>
            <p:spPr bwMode="auto">
              <a:xfrm>
                <a:off x="4656" y="1973"/>
                <a:ext cx="6" cy="7"/>
              </a:xfrm>
              <a:custGeom>
                <a:avLst/>
                <a:gdLst>
                  <a:gd name="T0" fmla="*/ 0 w 36"/>
                  <a:gd name="T1" fmla="*/ 0 h 51"/>
                  <a:gd name="T2" fmla="*/ 32 w 36"/>
                  <a:gd name="T3" fmla="*/ 51 h 51"/>
                  <a:gd name="T4" fmla="*/ 36 w 36"/>
                  <a:gd name="T5" fmla="*/ 50 h 51"/>
                  <a:gd name="T6" fmla="*/ 0 w 36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1"/>
                  <a:gd name="T14" fmla="*/ 36 w 36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1">
                    <a:moveTo>
                      <a:pt x="0" y="0"/>
                    </a:moveTo>
                    <a:lnTo>
                      <a:pt x="32" y="51"/>
                    </a:lnTo>
                    <a:lnTo>
                      <a:pt x="36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8" name="Line 688"/>
              <p:cNvSpPr>
                <a:spLocks noChangeAspect="1" noChangeShapeType="1"/>
              </p:cNvSpPr>
              <p:nvPr/>
            </p:nvSpPr>
            <p:spPr bwMode="auto">
              <a:xfrm flipV="1">
                <a:off x="466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39" name="Freeform 689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0" name="Freeform 690"/>
              <p:cNvSpPr>
                <a:spLocks noChangeAspect="1"/>
              </p:cNvSpPr>
              <p:nvPr/>
            </p:nvSpPr>
            <p:spPr bwMode="auto">
              <a:xfrm>
                <a:off x="4651" y="1956"/>
                <a:ext cx="25" cy="24"/>
              </a:xfrm>
              <a:custGeom>
                <a:avLst/>
                <a:gdLst>
                  <a:gd name="T0" fmla="*/ 0 w 170"/>
                  <a:gd name="T1" fmla="*/ 69 h 169"/>
                  <a:gd name="T2" fmla="*/ 35 w 170"/>
                  <a:gd name="T3" fmla="*/ 119 h 169"/>
                  <a:gd name="T4" fmla="*/ 71 w 170"/>
                  <a:gd name="T5" fmla="*/ 169 h 169"/>
                  <a:gd name="T6" fmla="*/ 170 w 170"/>
                  <a:gd name="T7" fmla="*/ 100 h 169"/>
                  <a:gd name="T8" fmla="*/ 134 w 170"/>
                  <a:gd name="T9" fmla="*/ 50 h 169"/>
                  <a:gd name="T10" fmla="*/ 99 w 170"/>
                  <a:gd name="T11" fmla="*/ 0 h 169"/>
                  <a:gd name="T12" fmla="*/ 0 w 170"/>
                  <a:gd name="T13" fmla="*/ 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69"/>
                  <a:gd name="T23" fmla="*/ 170 w 170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69">
                    <a:moveTo>
                      <a:pt x="0" y="69"/>
                    </a:moveTo>
                    <a:lnTo>
                      <a:pt x="35" y="119"/>
                    </a:lnTo>
                    <a:lnTo>
                      <a:pt x="71" y="169"/>
                    </a:lnTo>
                    <a:lnTo>
                      <a:pt x="170" y="100"/>
                    </a:lnTo>
                    <a:lnTo>
                      <a:pt x="134" y="50"/>
                    </a:lnTo>
                    <a:lnTo>
                      <a:pt x="99" y="0"/>
                    </a:lnTo>
                    <a:lnTo>
                      <a:pt x="0" y="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1" name="Freeform 691"/>
              <p:cNvSpPr>
                <a:spLocks noChangeAspect="1"/>
              </p:cNvSpPr>
              <p:nvPr/>
            </p:nvSpPr>
            <p:spPr bwMode="auto">
              <a:xfrm>
                <a:off x="4671" y="1963"/>
                <a:ext cx="5" cy="7"/>
              </a:xfrm>
              <a:custGeom>
                <a:avLst/>
                <a:gdLst>
                  <a:gd name="T0" fmla="*/ 0 w 38"/>
                  <a:gd name="T1" fmla="*/ 0 h 50"/>
                  <a:gd name="T2" fmla="*/ 36 w 38"/>
                  <a:gd name="T3" fmla="*/ 50 h 50"/>
                  <a:gd name="T4" fmla="*/ 38 w 38"/>
                  <a:gd name="T5" fmla="*/ 48 h 50"/>
                  <a:gd name="T6" fmla="*/ 0 w 38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0"/>
                    </a:moveTo>
                    <a:lnTo>
                      <a:pt x="36" y="50"/>
                    </a:lnTo>
                    <a:lnTo>
                      <a:pt x="38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2" name="Line 692"/>
              <p:cNvSpPr>
                <a:spLocks noChangeAspect="1" noChangeShapeType="1"/>
              </p:cNvSpPr>
              <p:nvPr/>
            </p:nvSpPr>
            <p:spPr bwMode="auto">
              <a:xfrm flipV="1">
                <a:off x="467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3" name="Freeform 693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4" name="Freeform 694"/>
              <p:cNvSpPr>
                <a:spLocks noChangeAspect="1"/>
              </p:cNvSpPr>
              <p:nvPr/>
            </p:nvSpPr>
            <p:spPr bwMode="auto">
              <a:xfrm>
                <a:off x="4665" y="1945"/>
                <a:ext cx="24" cy="25"/>
              </a:xfrm>
              <a:custGeom>
                <a:avLst/>
                <a:gdLst>
                  <a:gd name="T0" fmla="*/ 0 w 169"/>
                  <a:gd name="T1" fmla="*/ 75 h 171"/>
                  <a:gd name="T2" fmla="*/ 37 w 169"/>
                  <a:gd name="T3" fmla="*/ 123 h 171"/>
                  <a:gd name="T4" fmla="*/ 75 w 169"/>
                  <a:gd name="T5" fmla="*/ 171 h 171"/>
                  <a:gd name="T6" fmla="*/ 169 w 169"/>
                  <a:gd name="T7" fmla="*/ 95 h 171"/>
                  <a:gd name="T8" fmla="*/ 132 w 169"/>
                  <a:gd name="T9" fmla="*/ 48 h 171"/>
                  <a:gd name="T10" fmla="*/ 94 w 169"/>
                  <a:gd name="T11" fmla="*/ 0 h 171"/>
                  <a:gd name="T12" fmla="*/ 0 w 169"/>
                  <a:gd name="T13" fmla="*/ 7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75"/>
                    </a:moveTo>
                    <a:lnTo>
                      <a:pt x="37" y="123"/>
                    </a:lnTo>
                    <a:lnTo>
                      <a:pt x="75" y="171"/>
                    </a:lnTo>
                    <a:lnTo>
                      <a:pt x="169" y="95"/>
                    </a:lnTo>
                    <a:lnTo>
                      <a:pt x="132" y="48"/>
                    </a:lnTo>
                    <a:lnTo>
                      <a:pt x="94" y="0"/>
                    </a:lnTo>
                    <a:lnTo>
                      <a:pt x="0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5" name="Freeform 695"/>
              <p:cNvSpPr>
                <a:spLocks noChangeAspect="1"/>
              </p:cNvSpPr>
              <p:nvPr/>
            </p:nvSpPr>
            <p:spPr bwMode="auto">
              <a:xfrm>
                <a:off x="4684" y="1952"/>
                <a:ext cx="6" cy="7"/>
              </a:xfrm>
              <a:custGeom>
                <a:avLst/>
                <a:gdLst>
                  <a:gd name="T0" fmla="*/ 0 w 41"/>
                  <a:gd name="T1" fmla="*/ 0 h 47"/>
                  <a:gd name="T2" fmla="*/ 37 w 41"/>
                  <a:gd name="T3" fmla="*/ 47 h 47"/>
                  <a:gd name="T4" fmla="*/ 41 w 41"/>
                  <a:gd name="T5" fmla="*/ 45 h 47"/>
                  <a:gd name="T6" fmla="*/ 0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0" y="0"/>
                    </a:moveTo>
                    <a:lnTo>
                      <a:pt x="37" y="47"/>
                    </a:lnTo>
                    <a:lnTo>
                      <a:pt x="41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6" name="Line 696"/>
              <p:cNvSpPr>
                <a:spLocks noChangeAspect="1" noChangeShapeType="1"/>
              </p:cNvSpPr>
              <p:nvPr/>
            </p:nvSpPr>
            <p:spPr bwMode="auto">
              <a:xfrm flipV="1">
                <a:off x="4689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7" name="Freeform 697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8" name="Freeform 698"/>
              <p:cNvSpPr>
                <a:spLocks noChangeAspect="1"/>
              </p:cNvSpPr>
              <p:nvPr/>
            </p:nvSpPr>
            <p:spPr bwMode="auto">
              <a:xfrm>
                <a:off x="4678" y="1934"/>
                <a:ext cx="25" cy="25"/>
              </a:xfrm>
              <a:custGeom>
                <a:avLst/>
                <a:gdLst>
                  <a:gd name="T0" fmla="*/ 0 w 170"/>
                  <a:gd name="T1" fmla="*/ 80 h 171"/>
                  <a:gd name="T2" fmla="*/ 41 w 170"/>
                  <a:gd name="T3" fmla="*/ 126 h 171"/>
                  <a:gd name="T4" fmla="*/ 82 w 170"/>
                  <a:gd name="T5" fmla="*/ 171 h 171"/>
                  <a:gd name="T6" fmla="*/ 170 w 170"/>
                  <a:gd name="T7" fmla="*/ 91 h 171"/>
                  <a:gd name="T8" fmla="*/ 129 w 170"/>
                  <a:gd name="T9" fmla="*/ 46 h 171"/>
                  <a:gd name="T10" fmla="*/ 88 w 170"/>
                  <a:gd name="T11" fmla="*/ 0 h 171"/>
                  <a:gd name="T12" fmla="*/ 0 w 170"/>
                  <a:gd name="T13" fmla="*/ 8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0" y="80"/>
                    </a:moveTo>
                    <a:lnTo>
                      <a:pt x="41" y="126"/>
                    </a:lnTo>
                    <a:lnTo>
                      <a:pt x="82" y="171"/>
                    </a:lnTo>
                    <a:lnTo>
                      <a:pt x="170" y="91"/>
                    </a:lnTo>
                    <a:lnTo>
                      <a:pt x="129" y="46"/>
                    </a:lnTo>
                    <a:lnTo>
                      <a:pt x="88" y="0"/>
                    </a:lnTo>
                    <a:lnTo>
                      <a:pt x="0" y="8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49" name="Freeform 699"/>
              <p:cNvSpPr>
                <a:spLocks noChangeAspect="1"/>
              </p:cNvSpPr>
              <p:nvPr/>
            </p:nvSpPr>
            <p:spPr bwMode="auto">
              <a:xfrm>
                <a:off x="4697" y="1941"/>
                <a:ext cx="6" cy="6"/>
              </a:xfrm>
              <a:custGeom>
                <a:avLst/>
                <a:gdLst>
                  <a:gd name="T0" fmla="*/ 0 w 43"/>
                  <a:gd name="T1" fmla="*/ 0 h 45"/>
                  <a:gd name="T2" fmla="*/ 41 w 43"/>
                  <a:gd name="T3" fmla="*/ 45 h 45"/>
                  <a:gd name="T4" fmla="*/ 43 w 43"/>
                  <a:gd name="T5" fmla="*/ 43 h 45"/>
                  <a:gd name="T6" fmla="*/ 0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0" y="0"/>
                    </a:moveTo>
                    <a:lnTo>
                      <a:pt x="41" y="45"/>
                    </a:lnTo>
                    <a:lnTo>
                      <a:pt x="43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0" name="Line 700"/>
              <p:cNvSpPr>
                <a:spLocks noChangeAspect="1" noChangeShapeType="1"/>
              </p:cNvSpPr>
              <p:nvPr/>
            </p:nvSpPr>
            <p:spPr bwMode="auto">
              <a:xfrm flipV="1">
                <a:off x="4703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1" name="Freeform 701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2" name="Freeform 702"/>
              <p:cNvSpPr>
                <a:spLocks noChangeAspect="1"/>
              </p:cNvSpPr>
              <p:nvPr/>
            </p:nvSpPr>
            <p:spPr bwMode="auto">
              <a:xfrm>
                <a:off x="4691" y="1922"/>
                <a:ext cx="24" cy="25"/>
              </a:xfrm>
              <a:custGeom>
                <a:avLst/>
                <a:gdLst>
                  <a:gd name="T0" fmla="*/ 0 w 169"/>
                  <a:gd name="T1" fmla="*/ 85 h 171"/>
                  <a:gd name="T2" fmla="*/ 43 w 169"/>
                  <a:gd name="T3" fmla="*/ 128 h 171"/>
                  <a:gd name="T4" fmla="*/ 86 w 169"/>
                  <a:gd name="T5" fmla="*/ 171 h 171"/>
                  <a:gd name="T6" fmla="*/ 169 w 169"/>
                  <a:gd name="T7" fmla="*/ 87 h 171"/>
                  <a:gd name="T8" fmla="*/ 126 w 169"/>
                  <a:gd name="T9" fmla="*/ 44 h 171"/>
                  <a:gd name="T10" fmla="*/ 83 w 169"/>
                  <a:gd name="T11" fmla="*/ 0 h 171"/>
                  <a:gd name="T12" fmla="*/ 0 w 169"/>
                  <a:gd name="T13" fmla="*/ 85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0" y="85"/>
                    </a:moveTo>
                    <a:lnTo>
                      <a:pt x="43" y="128"/>
                    </a:lnTo>
                    <a:lnTo>
                      <a:pt x="86" y="171"/>
                    </a:lnTo>
                    <a:lnTo>
                      <a:pt x="169" y="87"/>
                    </a:lnTo>
                    <a:lnTo>
                      <a:pt x="126" y="44"/>
                    </a:lnTo>
                    <a:lnTo>
                      <a:pt x="83" y="0"/>
                    </a:lnTo>
                    <a:lnTo>
                      <a:pt x="0" y="8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3" name="Freeform 703"/>
              <p:cNvSpPr>
                <a:spLocks noChangeAspect="1"/>
              </p:cNvSpPr>
              <p:nvPr/>
            </p:nvSpPr>
            <p:spPr bwMode="auto">
              <a:xfrm>
                <a:off x="4709" y="1929"/>
                <a:ext cx="6" cy="6"/>
              </a:xfrm>
              <a:custGeom>
                <a:avLst/>
                <a:gdLst>
                  <a:gd name="T0" fmla="*/ 0 w 46"/>
                  <a:gd name="T1" fmla="*/ 0 h 43"/>
                  <a:gd name="T2" fmla="*/ 43 w 46"/>
                  <a:gd name="T3" fmla="*/ 43 h 43"/>
                  <a:gd name="T4" fmla="*/ 46 w 46"/>
                  <a:gd name="T5" fmla="*/ 41 h 43"/>
                  <a:gd name="T6" fmla="*/ 0 w 46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0"/>
                    </a:moveTo>
                    <a:lnTo>
                      <a:pt x="43" y="43"/>
                    </a:lnTo>
                    <a:lnTo>
                      <a:pt x="46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4" name="Line 704"/>
              <p:cNvSpPr>
                <a:spLocks noChangeAspect="1" noChangeShapeType="1"/>
              </p:cNvSpPr>
              <p:nvPr/>
            </p:nvSpPr>
            <p:spPr bwMode="auto">
              <a:xfrm flipV="1">
                <a:off x="4715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5" name="Freeform 705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6" name="Freeform 706"/>
              <p:cNvSpPr>
                <a:spLocks noChangeAspect="1"/>
              </p:cNvSpPr>
              <p:nvPr/>
            </p:nvSpPr>
            <p:spPr bwMode="auto">
              <a:xfrm>
                <a:off x="4702" y="1910"/>
                <a:ext cx="24" cy="25"/>
              </a:xfrm>
              <a:custGeom>
                <a:avLst/>
                <a:gdLst>
                  <a:gd name="T0" fmla="*/ 0 w 170"/>
                  <a:gd name="T1" fmla="*/ 88 h 170"/>
                  <a:gd name="T2" fmla="*/ 45 w 170"/>
                  <a:gd name="T3" fmla="*/ 129 h 170"/>
                  <a:gd name="T4" fmla="*/ 91 w 170"/>
                  <a:gd name="T5" fmla="*/ 170 h 170"/>
                  <a:gd name="T6" fmla="*/ 170 w 170"/>
                  <a:gd name="T7" fmla="*/ 82 h 170"/>
                  <a:gd name="T8" fmla="*/ 125 w 170"/>
                  <a:gd name="T9" fmla="*/ 41 h 170"/>
                  <a:gd name="T10" fmla="*/ 79 w 170"/>
                  <a:gd name="T11" fmla="*/ 0 h 170"/>
                  <a:gd name="T12" fmla="*/ 0 w 170"/>
                  <a:gd name="T13" fmla="*/ 88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0" y="88"/>
                    </a:moveTo>
                    <a:lnTo>
                      <a:pt x="45" y="129"/>
                    </a:lnTo>
                    <a:lnTo>
                      <a:pt x="91" y="170"/>
                    </a:lnTo>
                    <a:lnTo>
                      <a:pt x="170" y="82"/>
                    </a:lnTo>
                    <a:lnTo>
                      <a:pt x="125" y="41"/>
                    </a:lnTo>
                    <a:lnTo>
                      <a:pt x="79" y="0"/>
                    </a:lnTo>
                    <a:lnTo>
                      <a:pt x="0" y="8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7" name="Freeform 707"/>
              <p:cNvSpPr>
                <a:spLocks noChangeAspect="1"/>
              </p:cNvSpPr>
              <p:nvPr/>
            </p:nvSpPr>
            <p:spPr bwMode="auto">
              <a:xfrm>
                <a:off x="4720" y="1916"/>
                <a:ext cx="7" cy="6"/>
              </a:xfrm>
              <a:custGeom>
                <a:avLst/>
                <a:gdLst>
                  <a:gd name="T0" fmla="*/ 0 w 48"/>
                  <a:gd name="T1" fmla="*/ 0 h 41"/>
                  <a:gd name="T2" fmla="*/ 45 w 48"/>
                  <a:gd name="T3" fmla="*/ 41 h 41"/>
                  <a:gd name="T4" fmla="*/ 48 w 48"/>
                  <a:gd name="T5" fmla="*/ 38 h 41"/>
                  <a:gd name="T6" fmla="*/ 0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0"/>
                    </a:moveTo>
                    <a:lnTo>
                      <a:pt x="45" y="41"/>
                    </a:lnTo>
                    <a:lnTo>
                      <a:pt x="48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8" name="Line 708"/>
              <p:cNvSpPr>
                <a:spLocks noChangeAspect="1" noChangeShapeType="1"/>
              </p:cNvSpPr>
              <p:nvPr/>
            </p:nvSpPr>
            <p:spPr bwMode="auto">
              <a:xfrm flipV="1">
                <a:off x="4726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59" name="Freeform 709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0" name="Freeform 710"/>
              <p:cNvSpPr>
                <a:spLocks noChangeAspect="1"/>
              </p:cNvSpPr>
              <p:nvPr/>
            </p:nvSpPr>
            <p:spPr bwMode="auto">
              <a:xfrm>
                <a:off x="4713" y="1898"/>
                <a:ext cx="24" cy="24"/>
              </a:xfrm>
              <a:custGeom>
                <a:avLst/>
                <a:gdLst>
                  <a:gd name="T0" fmla="*/ 0 w 168"/>
                  <a:gd name="T1" fmla="*/ 92 h 168"/>
                  <a:gd name="T2" fmla="*/ 48 w 168"/>
                  <a:gd name="T3" fmla="*/ 130 h 168"/>
                  <a:gd name="T4" fmla="*/ 96 w 168"/>
                  <a:gd name="T5" fmla="*/ 168 h 168"/>
                  <a:gd name="T6" fmla="*/ 168 w 168"/>
                  <a:gd name="T7" fmla="*/ 75 h 168"/>
                  <a:gd name="T8" fmla="*/ 121 w 168"/>
                  <a:gd name="T9" fmla="*/ 38 h 168"/>
                  <a:gd name="T10" fmla="*/ 73 w 168"/>
                  <a:gd name="T11" fmla="*/ 0 h 168"/>
                  <a:gd name="T12" fmla="*/ 0 w 168"/>
                  <a:gd name="T13" fmla="*/ 92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8"/>
                  <a:gd name="T23" fmla="*/ 168 w 168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8">
                    <a:moveTo>
                      <a:pt x="0" y="92"/>
                    </a:moveTo>
                    <a:lnTo>
                      <a:pt x="48" y="130"/>
                    </a:lnTo>
                    <a:lnTo>
                      <a:pt x="96" y="168"/>
                    </a:lnTo>
                    <a:lnTo>
                      <a:pt x="168" y="75"/>
                    </a:lnTo>
                    <a:lnTo>
                      <a:pt x="121" y="38"/>
                    </a:lnTo>
                    <a:lnTo>
                      <a:pt x="73" y="0"/>
                    </a:lnTo>
                    <a:lnTo>
                      <a:pt x="0" y="9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1" name="Freeform 711"/>
              <p:cNvSpPr>
                <a:spLocks noChangeAspect="1"/>
              </p:cNvSpPr>
              <p:nvPr/>
            </p:nvSpPr>
            <p:spPr bwMode="auto">
              <a:xfrm>
                <a:off x="4730" y="1903"/>
                <a:ext cx="7" cy="5"/>
              </a:xfrm>
              <a:custGeom>
                <a:avLst/>
                <a:gdLst>
                  <a:gd name="T0" fmla="*/ 0 w 48"/>
                  <a:gd name="T1" fmla="*/ 0 h 37"/>
                  <a:gd name="T2" fmla="*/ 47 w 48"/>
                  <a:gd name="T3" fmla="*/ 37 h 37"/>
                  <a:gd name="T4" fmla="*/ 48 w 48"/>
                  <a:gd name="T5" fmla="*/ 36 h 37"/>
                  <a:gd name="T6" fmla="*/ 0 w 48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7"/>
                  <a:gd name="T14" fmla="*/ 48 w 48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7">
                    <a:moveTo>
                      <a:pt x="0" y="0"/>
                    </a:moveTo>
                    <a:lnTo>
                      <a:pt x="47" y="37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2" name="Line 712"/>
              <p:cNvSpPr>
                <a:spLocks noChangeAspect="1" noChangeShapeType="1"/>
              </p:cNvSpPr>
              <p:nvPr/>
            </p:nvSpPr>
            <p:spPr bwMode="auto">
              <a:xfrm flipV="1">
                <a:off x="4737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3" name="Freeform 713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4" name="Freeform 714"/>
              <p:cNvSpPr>
                <a:spLocks noChangeAspect="1"/>
              </p:cNvSpPr>
              <p:nvPr/>
            </p:nvSpPr>
            <p:spPr bwMode="auto">
              <a:xfrm>
                <a:off x="4723" y="1884"/>
                <a:ext cx="24" cy="24"/>
              </a:xfrm>
              <a:custGeom>
                <a:avLst/>
                <a:gdLst>
                  <a:gd name="T0" fmla="*/ 0 w 167"/>
                  <a:gd name="T1" fmla="*/ 94 h 167"/>
                  <a:gd name="T2" fmla="*/ 49 w 167"/>
                  <a:gd name="T3" fmla="*/ 131 h 167"/>
                  <a:gd name="T4" fmla="*/ 97 w 167"/>
                  <a:gd name="T5" fmla="*/ 167 h 167"/>
                  <a:gd name="T6" fmla="*/ 167 w 167"/>
                  <a:gd name="T7" fmla="*/ 73 h 167"/>
                  <a:gd name="T8" fmla="*/ 118 w 167"/>
                  <a:gd name="T9" fmla="*/ 36 h 167"/>
                  <a:gd name="T10" fmla="*/ 69 w 167"/>
                  <a:gd name="T11" fmla="*/ 0 h 167"/>
                  <a:gd name="T12" fmla="*/ 0 w 167"/>
                  <a:gd name="T13" fmla="*/ 94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0" y="94"/>
                    </a:moveTo>
                    <a:lnTo>
                      <a:pt x="49" y="131"/>
                    </a:lnTo>
                    <a:lnTo>
                      <a:pt x="97" y="167"/>
                    </a:lnTo>
                    <a:lnTo>
                      <a:pt x="167" y="73"/>
                    </a:lnTo>
                    <a:lnTo>
                      <a:pt x="118" y="36"/>
                    </a:lnTo>
                    <a:lnTo>
                      <a:pt x="69" y="0"/>
                    </a:lnTo>
                    <a:lnTo>
                      <a:pt x="0" y="9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5" name="Freeform 715"/>
              <p:cNvSpPr>
                <a:spLocks noChangeAspect="1"/>
              </p:cNvSpPr>
              <p:nvPr/>
            </p:nvSpPr>
            <p:spPr bwMode="auto">
              <a:xfrm>
                <a:off x="4740" y="1889"/>
                <a:ext cx="8" cy="6"/>
              </a:xfrm>
              <a:custGeom>
                <a:avLst/>
                <a:gdLst>
                  <a:gd name="T0" fmla="*/ 0 w 51"/>
                  <a:gd name="T1" fmla="*/ 0 h 37"/>
                  <a:gd name="T2" fmla="*/ 49 w 51"/>
                  <a:gd name="T3" fmla="*/ 37 h 37"/>
                  <a:gd name="T4" fmla="*/ 51 w 51"/>
                  <a:gd name="T5" fmla="*/ 33 h 37"/>
                  <a:gd name="T6" fmla="*/ 0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0" y="0"/>
                    </a:moveTo>
                    <a:lnTo>
                      <a:pt x="49" y="37"/>
                    </a:lnTo>
                    <a:lnTo>
                      <a:pt x="51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6" name="Line 716"/>
              <p:cNvSpPr>
                <a:spLocks noChangeAspect="1" noChangeShapeType="1"/>
              </p:cNvSpPr>
              <p:nvPr/>
            </p:nvSpPr>
            <p:spPr bwMode="auto">
              <a:xfrm flipV="1">
                <a:off x="4747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7" name="Freeform 717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8" name="Freeform 718"/>
              <p:cNvSpPr>
                <a:spLocks noChangeAspect="1"/>
              </p:cNvSpPr>
              <p:nvPr/>
            </p:nvSpPr>
            <p:spPr bwMode="auto">
              <a:xfrm>
                <a:off x="4733" y="1871"/>
                <a:ext cx="24" cy="23"/>
              </a:xfrm>
              <a:custGeom>
                <a:avLst/>
                <a:gdLst>
                  <a:gd name="T0" fmla="*/ 0 w 166"/>
                  <a:gd name="T1" fmla="*/ 96 h 162"/>
                  <a:gd name="T2" fmla="*/ 51 w 166"/>
                  <a:gd name="T3" fmla="*/ 129 h 162"/>
                  <a:gd name="T4" fmla="*/ 102 w 166"/>
                  <a:gd name="T5" fmla="*/ 162 h 162"/>
                  <a:gd name="T6" fmla="*/ 166 w 166"/>
                  <a:gd name="T7" fmla="*/ 66 h 162"/>
                  <a:gd name="T8" fmla="*/ 115 w 166"/>
                  <a:gd name="T9" fmla="*/ 33 h 162"/>
                  <a:gd name="T10" fmla="*/ 63 w 166"/>
                  <a:gd name="T11" fmla="*/ 0 h 162"/>
                  <a:gd name="T12" fmla="*/ 0 w 166"/>
                  <a:gd name="T13" fmla="*/ 96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0" y="96"/>
                    </a:moveTo>
                    <a:lnTo>
                      <a:pt x="51" y="129"/>
                    </a:lnTo>
                    <a:lnTo>
                      <a:pt x="102" y="162"/>
                    </a:lnTo>
                    <a:lnTo>
                      <a:pt x="166" y="66"/>
                    </a:lnTo>
                    <a:lnTo>
                      <a:pt x="115" y="33"/>
                    </a:lnTo>
                    <a:lnTo>
                      <a:pt x="63" y="0"/>
                    </a:lnTo>
                    <a:lnTo>
                      <a:pt x="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69" name="Freeform 719"/>
              <p:cNvSpPr>
                <a:spLocks noChangeAspect="1"/>
              </p:cNvSpPr>
              <p:nvPr/>
            </p:nvSpPr>
            <p:spPr bwMode="auto">
              <a:xfrm>
                <a:off x="4749" y="1876"/>
                <a:ext cx="8" cy="4"/>
              </a:xfrm>
              <a:custGeom>
                <a:avLst/>
                <a:gdLst>
                  <a:gd name="T0" fmla="*/ 0 w 52"/>
                  <a:gd name="T1" fmla="*/ 0 h 33"/>
                  <a:gd name="T2" fmla="*/ 51 w 52"/>
                  <a:gd name="T3" fmla="*/ 33 h 33"/>
                  <a:gd name="T4" fmla="*/ 52 w 52"/>
                  <a:gd name="T5" fmla="*/ 31 h 33"/>
                  <a:gd name="T6" fmla="*/ 0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0"/>
                    </a:moveTo>
                    <a:lnTo>
                      <a:pt x="51" y="33"/>
                    </a:lnTo>
                    <a:lnTo>
                      <a:pt x="52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0" name="Line 720"/>
              <p:cNvSpPr>
                <a:spLocks noChangeAspect="1" noChangeShapeType="1"/>
              </p:cNvSpPr>
              <p:nvPr/>
            </p:nvSpPr>
            <p:spPr bwMode="auto">
              <a:xfrm flipV="1">
                <a:off x="4757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1" name="Freeform 721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2" name="Freeform 722"/>
              <p:cNvSpPr>
                <a:spLocks noChangeAspect="1"/>
              </p:cNvSpPr>
              <p:nvPr/>
            </p:nvSpPr>
            <p:spPr bwMode="auto">
              <a:xfrm>
                <a:off x="4742" y="1857"/>
                <a:ext cx="23" cy="23"/>
              </a:xfrm>
              <a:custGeom>
                <a:avLst/>
                <a:gdLst>
                  <a:gd name="T0" fmla="*/ 0 w 165"/>
                  <a:gd name="T1" fmla="*/ 101 h 164"/>
                  <a:gd name="T2" fmla="*/ 53 w 165"/>
                  <a:gd name="T3" fmla="*/ 133 h 164"/>
                  <a:gd name="T4" fmla="*/ 105 w 165"/>
                  <a:gd name="T5" fmla="*/ 164 h 164"/>
                  <a:gd name="T6" fmla="*/ 165 w 165"/>
                  <a:gd name="T7" fmla="*/ 64 h 164"/>
                  <a:gd name="T8" fmla="*/ 113 w 165"/>
                  <a:gd name="T9" fmla="*/ 32 h 164"/>
                  <a:gd name="T10" fmla="*/ 61 w 165"/>
                  <a:gd name="T11" fmla="*/ 0 h 164"/>
                  <a:gd name="T12" fmla="*/ 0 w 165"/>
                  <a:gd name="T13" fmla="*/ 101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4"/>
                  <a:gd name="T23" fmla="*/ 165 w 165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4">
                    <a:moveTo>
                      <a:pt x="0" y="101"/>
                    </a:moveTo>
                    <a:lnTo>
                      <a:pt x="53" y="133"/>
                    </a:lnTo>
                    <a:lnTo>
                      <a:pt x="105" y="164"/>
                    </a:lnTo>
                    <a:lnTo>
                      <a:pt x="165" y="64"/>
                    </a:lnTo>
                    <a:lnTo>
                      <a:pt x="113" y="32"/>
                    </a:lnTo>
                    <a:lnTo>
                      <a:pt x="61" y="0"/>
                    </a:lnTo>
                    <a:lnTo>
                      <a:pt x="0" y="10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3" name="Freeform 723"/>
              <p:cNvSpPr>
                <a:spLocks noChangeAspect="1"/>
              </p:cNvSpPr>
              <p:nvPr/>
            </p:nvSpPr>
            <p:spPr bwMode="auto">
              <a:xfrm>
                <a:off x="4758" y="1861"/>
                <a:ext cx="8" cy="5"/>
              </a:xfrm>
              <a:custGeom>
                <a:avLst/>
                <a:gdLst>
                  <a:gd name="T0" fmla="*/ 0 w 53"/>
                  <a:gd name="T1" fmla="*/ 0 h 32"/>
                  <a:gd name="T2" fmla="*/ 52 w 53"/>
                  <a:gd name="T3" fmla="*/ 32 h 32"/>
                  <a:gd name="T4" fmla="*/ 53 w 53"/>
                  <a:gd name="T5" fmla="*/ 30 h 32"/>
                  <a:gd name="T6" fmla="*/ 0 w 5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0"/>
                    </a:moveTo>
                    <a:lnTo>
                      <a:pt x="52" y="32"/>
                    </a:lnTo>
                    <a:lnTo>
                      <a:pt x="53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4" name="Line 724"/>
              <p:cNvSpPr>
                <a:spLocks noChangeAspect="1" noChangeShapeType="1"/>
              </p:cNvSpPr>
              <p:nvPr/>
            </p:nvSpPr>
            <p:spPr bwMode="auto">
              <a:xfrm flipV="1">
                <a:off x="4765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5" name="Freeform 725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6" name="Freeform 726"/>
              <p:cNvSpPr>
                <a:spLocks noChangeAspect="1"/>
              </p:cNvSpPr>
              <p:nvPr/>
            </p:nvSpPr>
            <p:spPr bwMode="auto">
              <a:xfrm>
                <a:off x="4750" y="1842"/>
                <a:ext cx="24" cy="24"/>
              </a:xfrm>
              <a:custGeom>
                <a:avLst/>
                <a:gdLst>
                  <a:gd name="T0" fmla="*/ 0 w 163"/>
                  <a:gd name="T1" fmla="*/ 103 h 162"/>
                  <a:gd name="T2" fmla="*/ 54 w 163"/>
                  <a:gd name="T3" fmla="*/ 132 h 162"/>
                  <a:gd name="T4" fmla="*/ 107 w 163"/>
                  <a:gd name="T5" fmla="*/ 162 h 162"/>
                  <a:gd name="T6" fmla="*/ 163 w 163"/>
                  <a:gd name="T7" fmla="*/ 60 h 162"/>
                  <a:gd name="T8" fmla="*/ 109 w 163"/>
                  <a:gd name="T9" fmla="*/ 30 h 162"/>
                  <a:gd name="T10" fmla="*/ 56 w 163"/>
                  <a:gd name="T11" fmla="*/ 0 h 162"/>
                  <a:gd name="T12" fmla="*/ 0 w 163"/>
                  <a:gd name="T13" fmla="*/ 103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2"/>
                  <a:gd name="T23" fmla="*/ 163 w 163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2">
                    <a:moveTo>
                      <a:pt x="0" y="103"/>
                    </a:moveTo>
                    <a:lnTo>
                      <a:pt x="54" y="132"/>
                    </a:lnTo>
                    <a:lnTo>
                      <a:pt x="107" y="162"/>
                    </a:lnTo>
                    <a:lnTo>
                      <a:pt x="163" y="60"/>
                    </a:lnTo>
                    <a:lnTo>
                      <a:pt x="109" y="30"/>
                    </a:lnTo>
                    <a:lnTo>
                      <a:pt x="56" y="0"/>
                    </a:lnTo>
                    <a:lnTo>
                      <a:pt x="0" y="10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7" name="Freeform 727"/>
              <p:cNvSpPr>
                <a:spLocks noChangeAspect="1"/>
              </p:cNvSpPr>
              <p:nvPr/>
            </p:nvSpPr>
            <p:spPr bwMode="auto">
              <a:xfrm>
                <a:off x="4766" y="1847"/>
                <a:ext cx="8" cy="4"/>
              </a:xfrm>
              <a:custGeom>
                <a:avLst/>
                <a:gdLst>
                  <a:gd name="T0" fmla="*/ 0 w 55"/>
                  <a:gd name="T1" fmla="*/ 0 h 30"/>
                  <a:gd name="T2" fmla="*/ 54 w 55"/>
                  <a:gd name="T3" fmla="*/ 30 h 30"/>
                  <a:gd name="T4" fmla="*/ 55 w 55"/>
                  <a:gd name="T5" fmla="*/ 27 h 30"/>
                  <a:gd name="T6" fmla="*/ 0 w 55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0"/>
                    </a:moveTo>
                    <a:lnTo>
                      <a:pt x="54" y="30"/>
                    </a:lnTo>
                    <a:lnTo>
                      <a:pt x="55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8" name="Line 728"/>
              <p:cNvSpPr>
                <a:spLocks noChangeAspect="1" noChangeShapeType="1"/>
              </p:cNvSpPr>
              <p:nvPr/>
            </p:nvSpPr>
            <p:spPr bwMode="auto">
              <a:xfrm flipV="1">
                <a:off x="4774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79" name="Freeform 729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0" name="Freeform 730"/>
              <p:cNvSpPr>
                <a:spLocks noChangeAspect="1"/>
              </p:cNvSpPr>
              <p:nvPr/>
            </p:nvSpPr>
            <p:spPr bwMode="auto">
              <a:xfrm>
                <a:off x="4758" y="1828"/>
                <a:ext cx="23" cy="23"/>
              </a:xfrm>
              <a:custGeom>
                <a:avLst/>
                <a:gdLst>
                  <a:gd name="T0" fmla="*/ 0 w 160"/>
                  <a:gd name="T1" fmla="*/ 105 h 159"/>
                  <a:gd name="T2" fmla="*/ 54 w 160"/>
                  <a:gd name="T3" fmla="*/ 132 h 159"/>
                  <a:gd name="T4" fmla="*/ 109 w 160"/>
                  <a:gd name="T5" fmla="*/ 159 h 159"/>
                  <a:gd name="T6" fmla="*/ 160 w 160"/>
                  <a:gd name="T7" fmla="*/ 54 h 159"/>
                  <a:gd name="T8" fmla="*/ 106 w 160"/>
                  <a:gd name="T9" fmla="*/ 27 h 159"/>
                  <a:gd name="T10" fmla="*/ 51 w 160"/>
                  <a:gd name="T11" fmla="*/ 0 h 159"/>
                  <a:gd name="T12" fmla="*/ 0 w 160"/>
                  <a:gd name="T13" fmla="*/ 105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9"/>
                  <a:gd name="T23" fmla="*/ 160 w 160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9">
                    <a:moveTo>
                      <a:pt x="0" y="105"/>
                    </a:moveTo>
                    <a:lnTo>
                      <a:pt x="54" y="132"/>
                    </a:lnTo>
                    <a:lnTo>
                      <a:pt x="109" y="159"/>
                    </a:lnTo>
                    <a:lnTo>
                      <a:pt x="160" y="54"/>
                    </a:lnTo>
                    <a:lnTo>
                      <a:pt x="106" y="27"/>
                    </a:lnTo>
                    <a:lnTo>
                      <a:pt x="51" y="0"/>
                    </a:lnTo>
                    <a:lnTo>
                      <a:pt x="0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1" name="Freeform 731"/>
              <p:cNvSpPr>
                <a:spLocks noChangeAspect="1"/>
              </p:cNvSpPr>
              <p:nvPr/>
            </p:nvSpPr>
            <p:spPr bwMode="auto">
              <a:xfrm>
                <a:off x="4773" y="1832"/>
                <a:ext cx="8" cy="4"/>
              </a:xfrm>
              <a:custGeom>
                <a:avLst/>
                <a:gdLst>
                  <a:gd name="T0" fmla="*/ 0 w 55"/>
                  <a:gd name="T1" fmla="*/ 0 h 27"/>
                  <a:gd name="T2" fmla="*/ 54 w 55"/>
                  <a:gd name="T3" fmla="*/ 27 h 27"/>
                  <a:gd name="T4" fmla="*/ 55 w 55"/>
                  <a:gd name="T5" fmla="*/ 25 h 27"/>
                  <a:gd name="T6" fmla="*/ 0 w 55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0"/>
                    </a:moveTo>
                    <a:lnTo>
                      <a:pt x="54" y="27"/>
                    </a:lnTo>
                    <a:lnTo>
                      <a:pt x="55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2" name="Line 732"/>
              <p:cNvSpPr>
                <a:spLocks noChangeAspect="1" noChangeShapeType="1"/>
              </p:cNvSpPr>
              <p:nvPr/>
            </p:nvSpPr>
            <p:spPr bwMode="auto">
              <a:xfrm flipV="1">
                <a:off x="478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3" name="Freeform 733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4" name="Freeform 734"/>
              <p:cNvSpPr>
                <a:spLocks noChangeAspect="1"/>
              </p:cNvSpPr>
              <p:nvPr/>
            </p:nvSpPr>
            <p:spPr bwMode="auto">
              <a:xfrm>
                <a:off x="4765" y="1813"/>
                <a:ext cx="23" cy="22"/>
              </a:xfrm>
              <a:custGeom>
                <a:avLst/>
                <a:gdLst>
                  <a:gd name="T0" fmla="*/ 0 w 158"/>
                  <a:gd name="T1" fmla="*/ 106 h 156"/>
                  <a:gd name="T2" fmla="*/ 56 w 158"/>
                  <a:gd name="T3" fmla="*/ 131 h 156"/>
                  <a:gd name="T4" fmla="*/ 111 w 158"/>
                  <a:gd name="T5" fmla="*/ 156 h 156"/>
                  <a:gd name="T6" fmla="*/ 158 w 158"/>
                  <a:gd name="T7" fmla="*/ 50 h 156"/>
                  <a:gd name="T8" fmla="*/ 102 w 158"/>
                  <a:gd name="T9" fmla="*/ 25 h 156"/>
                  <a:gd name="T10" fmla="*/ 47 w 158"/>
                  <a:gd name="T11" fmla="*/ 0 h 156"/>
                  <a:gd name="T12" fmla="*/ 0 w 158"/>
                  <a:gd name="T13" fmla="*/ 10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0" y="106"/>
                    </a:moveTo>
                    <a:lnTo>
                      <a:pt x="56" y="131"/>
                    </a:lnTo>
                    <a:lnTo>
                      <a:pt x="111" y="156"/>
                    </a:lnTo>
                    <a:lnTo>
                      <a:pt x="158" y="50"/>
                    </a:lnTo>
                    <a:lnTo>
                      <a:pt x="102" y="25"/>
                    </a:lnTo>
                    <a:lnTo>
                      <a:pt x="47" y="0"/>
                    </a:lnTo>
                    <a:lnTo>
                      <a:pt x="0" y="10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5" name="Freeform 735"/>
              <p:cNvSpPr>
                <a:spLocks noChangeAspect="1"/>
              </p:cNvSpPr>
              <p:nvPr/>
            </p:nvSpPr>
            <p:spPr bwMode="auto">
              <a:xfrm>
                <a:off x="4780" y="1817"/>
                <a:ext cx="8" cy="3"/>
              </a:xfrm>
              <a:custGeom>
                <a:avLst/>
                <a:gdLst>
                  <a:gd name="T0" fmla="*/ 0 w 57"/>
                  <a:gd name="T1" fmla="*/ 0 h 25"/>
                  <a:gd name="T2" fmla="*/ 56 w 57"/>
                  <a:gd name="T3" fmla="*/ 25 h 25"/>
                  <a:gd name="T4" fmla="*/ 57 w 57"/>
                  <a:gd name="T5" fmla="*/ 23 h 25"/>
                  <a:gd name="T6" fmla="*/ 0 w 5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0" y="0"/>
                    </a:moveTo>
                    <a:lnTo>
                      <a:pt x="56" y="25"/>
                    </a:lnTo>
                    <a:lnTo>
                      <a:pt x="57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6" name="Line 736"/>
              <p:cNvSpPr>
                <a:spLocks noChangeAspect="1" noChangeShapeType="1"/>
              </p:cNvSpPr>
              <p:nvPr/>
            </p:nvSpPr>
            <p:spPr bwMode="auto">
              <a:xfrm flipV="1">
                <a:off x="4788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7" name="Freeform 737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8" name="Freeform 738"/>
              <p:cNvSpPr>
                <a:spLocks noChangeAspect="1"/>
              </p:cNvSpPr>
              <p:nvPr/>
            </p:nvSpPr>
            <p:spPr bwMode="auto">
              <a:xfrm>
                <a:off x="4772" y="1798"/>
                <a:ext cx="22" cy="22"/>
              </a:xfrm>
              <a:custGeom>
                <a:avLst/>
                <a:gdLst>
                  <a:gd name="T0" fmla="*/ 0 w 157"/>
                  <a:gd name="T1" fmla="*/ 110 h 155"/>
                  <a:gd name="T2" fmla="*/ 57 w 157"/>
                  <a:gd name="T3" fmla="*/ 132 h 155"/>
                  <a:gd name="T4" fmla="*/ 114 w 157"/>
                  <a:gd name="T5" fmla="*/ 155 h 155"/>
                  <a:gd name="T6" fmla="*/ 157 w 157"/>
                  <a:gd name="T7" fmla="*/ 46 h 155"/>
                  <a:gd name="T8" fmla="*/ 100 w 157"/>
                  <a:gd name="T9" fmla="*/ 23 h 155"/>
                  <a:gd name="T10" fmla="*/ 44 w 157"/>
                  <a:gd name="T11" fmla="*/ 0 h 155"/>
                  <a:gd name="T12" fmla="*/ 0 w 157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0" y="110"/>
                    </a:moveTo>
                    <a:lnTo>
                      <a:pt x="57" y="132"/>
                    </a:lnTo>
                    <a:lnTo>
                      <a:pt x="114" y="155"/>
                    </a:lnTo>
                    <a:lnTo>
                      <a:pt x="157" y="46"/>
                    </a:lnTo>
                    <a:lnTo>
                      <a:pt x="100" y="23"/>
                    </a:lnTo>
                    <a:lnTo>
                      <a:pt x="44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89" name="Freeform 739"/>
              <p:cNvSpPr>
                <a:spLocks noChangeAspect="1"/>
              </p:cNvSpPr>
              <p:nvPr/>
            </p:nvSpPr>
            <p:spPr bwMode="auto">
              <a:xfrm>
                <a:off x="4786" y="1801"/>
                <a:ext cx="8" cy="3"/>
              </a:xfrm>
              <a:custGeom>
                <a:avLst/>
                <a:gdLst>
                  <a:gd name="T0" fmla="*/ 0 w 57"/>
                  <a:gd name="T1" fmla="*/ 0 h 23"/>
                  <a:gd name="T2" fmla="*/ 57 w 57"/>
                  <a:gd name="T3" fmla="*/ 23 h 23"/>
                  <a:gd name="T4" fmla="*/ 57 w 57"/>
                  <a:gd name="T5" fmla="*/ 21 h 23"/>
                  <a:gd name="T6" fmla="*/ 0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0"/>
                    </a:moveTo>
                    <a:lnTo>
                      <a:pt x="57" y="23"/>
                    </a:lnTo>
                    <a:lnTo>
                      <a:pt x="57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0" name="Line 740"/>
              <p:cNvSpPr>
                <a:spLocks noChangeAspect="1" noChangeShapeType="1"/>
              </p:cNvSpPr>
              <p:nvPr/>
            </p:nvSpPr>
            <p:spPr bwMode="auto">
              <a:xfrm flipV="1">
                <a:off x="4794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1" name="Freeform 741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2" name="Freeform 742"/>
              <p:cNvSpPr>
                <a:spLocks noChangeAspect="1"/>
              </p:cNvSpPr>
              <p:nvPr/>
            </p:nvSpPr>
            <p:spPr bwMode="auto">
              <a:xfrm>
                <a:off x="4778" y="1782"/>
                <a:ext cx="22" cy="22"/>
              </a:xfrm>
              <a:custGeom>
                <a:avLst/>
                <a:gdLst>
                  <a:gd name="T0" fmla="*/ 0 w 153"/>
                  <a:gd name="T1" fmla="*/ 110 h 151"/>
                  <a:gd name="T2" fmla="*/ 56 w 153"/>
                  <a:gd name="T3" fmla="*/ 130 h 151"/>
                  <a:gd name="T4" fmla="*/ 113 w 153"/>
                  <a:gd name="T5" fmla="*/ 151 h 151"/>
                  <a:gd name="T6" fmla="*/ 153 w 153"/>
                  <a:gd name="T7" fmla="*/ 41 h 151"/>
                  <a:gd name="T8" fmla="*/ 96 w 153"/>
                  <a:gd name="T9" fmla="*/ 21 h 151"/>
                  <a:gd name="T10" fmla="*/ 39 w 153"/>
                  <a:gd name="T11" fmla="*/ 0 h 151"/>
                  <a:gd name="T12" fmla="*/ 0 w 153"/>
                  <a:gd name="T13" fmla="*/ 11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0" y="110"/>
                    </a:moveTo>
                    <a:lnTo>
                      <a:pt x="56" y="130"/>
                    </a:lnTo>
                    <a:lnTo>
                      <a:pt x="113" y="151"/>
                    </a:lnTo>
                    <a:lnTo>
                      <a:pt x="153" y="41"/>
                    </a:lnTo>
                    <a:lnTo>
                      <a:pt x="96" y="21"/>
                    </a:lnTo>
                    <a:lnTo>
                      <a:pt x="39" y="0"/>
                    </a:lnTo>
                    <a:lnTo>
                      <a:pt x="0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3" name="Freeform 743"/>
              <p:cNvSpPr>
                <a:spLocks noChangeAspect="1"/>
              </p:cNvSpPr>
              <p:nvPr/>
            </p:nvSpPr>
            <p:spPr bwMode="auto">
              <a:xfrm>
                <a:off x="4792" y="1785"/>
                <a:ext cx="8" cy="3"/>
              </a:xfrm>
              <a:custGeom>
                <a:avLst/>
                <a:gdLst>
                  <a:gd name="T0" fmla="*/ 0 w 58"/>
                  <a:gd name="T1" fmla="*/ 0 h 20"/>
                  <a:gd name="T2" fmla="*/ 57 w 58"/>
                  <a:gd name="T3" fmla="*/ 20 h 20"/>
                  <a:gd name="T4" fmla="*/ 58 w 58"/>
                  <a:gd name="T5" fmla="*/ 17 h 20"/>
                  <a:gd name="T6" fmla="*/ 0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0" y="0"/>
                    </a:moveTo>
                    <a:lnTo>
                      <a:pt x="57" y="20"/>
                    </a:lnTo>
                    <a:lnTo>
                      <a:pt x="58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4" name="Line 744"/>
              <p:cNvSpPr>
                <a:spLocks noChangeAspect="1" noChangeShapeType="1"/>
              </p:cNvSpPr>
              <p:nvPr/>
            </p:nvSpPr>
            <p:spPr bwMode="auto">
              <a:xfrm flipV="1">
                <a:off x="4800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5" name="Freeform 745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6" name="Freeform 746"/>
              <p:cNvSpPr>
                <a:spLocks noChangeAspect="1"/>
              </p:cNvSpPr>
              <p:nvPr/>
            </p:nvSpPr>
            <p:spPr bwMode="auto">
              <a:xfrm>
                <a:off x="4783" y="1751"/>
                <a:ext cx="27" cy="37"/>
              </a:xfrm>
              <a:custGeom>
                <a:avLst/>
                <a:gdLst>
                  <a:gd name="T0" fmla="*/ 0 w 183"/>
                  <a:gd name="T1" fmla="*/ 226 h 260"/>
                  <a:gd name="T2" fmla="*/ 58 w 183"/>
                  <a:gd name="T3" fmla="*/ 243 h 260"/>
                  <a:gd name="T4" fmla="*/ 116 w 183"/>
                  <a:gd name="T5" fmla="*/ 260 h 260"/>
                  <a:gd name="T6" fmla="*/ 183 w 183"/>
                  <a:gd name="T7" fmla="*/ 34 h 260"/>
                  <a:gd name="T8" fmla="*/ 125 w 183"/>
                  <a:gd name="T9" fmla="*/ 17 h 260"/>
                  <a:gd name="T10" fmla="*/ 67 w 183"/>
                  <a:gd name="T11" fmla="*/ 0 h 260"/>
                  <a:gd name="T12" fmla="*/ 0 w 183"/>
                  <a:gd name="T13" fmla="*/ 226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0" y="226"/>
                    </a:moveTo>
                    <a:lnTo>
                      <a:pt x="58" y="243"/>
                    </a:lnTo>
                    <a:lnTo>
                      <a:pt x="116" y="260"/>
                    </a:lnTo>
                    <a:lnTo>
                      <a:pt x="183" y="34"/>
                    </a:lnTo>
                    <a:lnTo>
                      <a:pt x="125" y="17"/>
                    </a:lnTo>
                    <a:lnTo>
                      <a:pt x="67" y="0"/>
                    </a:lnTo>
                    <a:lnTo>
                      <a:pt x="0" y="2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7" name="Freeform 747"/>
              <p:cNvSpPr>
                <a:spLocks noChangeAspect="1"/>
              </p:cNvSpPr>
              <p:nvPr/>
            </p:nvSpPr>
            <p:spPr bwMode="auto">
              <a:xfrm>
                <a:off x="4801" y="1753"/>
                <a:ext cx="9" cy="3"/>
              </a:xfrm>
              <a:custGeom>
                <a:avLst/>
                <a:gdLst>
                  <a:gd name="T0" fmla="*/ 0 w 59"/>
                  <a:gd name="T1" fmla="*/ 0 h 17"/>
                  <a:gd name="T2" fmla="*/ 58 w 59"/>
                  <a:gd name="T3" fmla="*/ 17 h 17"/>
                  <a:gd name="T4" fmla="*/ 59 w 59"/>
                  <a:gd name="T5" fmla="*/ 14 h 17"/>
                  <a:gd name="T6" fmla="*/ 0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0"/>
                    </a:moveTo>
                    <a:lnTo>
                      <a:pt x="58" y="17"/>
                    </a:lnTo>
                    <a:lnTo>
                      <a:pt x="59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8" name="Line 748"/>
              <p:cNvSpPr>
                <a:spLocks noChangeAspect="1" noChangeShapeType="1"/>
              </p:cNvSpPr>
              <p:nvPr/>
            </p:nvSpPr>
            <p:spPr bwMode="auto">
              <a:xfrm flipV="1">
                <a:off x="4810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199" name="Freeform 749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0" name="Freeform 750"/>
              <p:cNvSpPr>
                <a:spLocks noChangeAspect="1"/>
              </p:cNvSpPr>
              <p:nvPr/>
            </p:nvSpPr>
            <p:spPr bwMode="auto">
              <a:xfrm>
                <a:off x="4793" y="1718"/>
                <a:ext cx="24" cy="37"/>
              </a:xfrm>
              <a:custGeom>
                <a:avLst/>
                <a:gdLst>
                  <a:gd name="T0" fmla="*/ 0 w 170"/>
                  <a:gd name="T1" fmla="*/ 230 h 257"/>
                  <a:gd name="T2" fmla="*/ 59 w 170"/>
                  <a:gd name="T3" fmla="*/ 243 h 257"/>
                  <a:gd name="T4" fmla="*/ 118 w 170"/>
                  <a:gd name="T5" fmla="*/ 257 h 257"/>
                  <a:gd name="T6" fmla="*/ 170 w 170"/>
                  <a:gd name="T7" fmla="*/ 27 h 257"/>
                  <a:gd name="T8" fmla="*/ 110 w 170"/>
                  <a:gd name="T9" fmla="*/ 13 h 257"/>
                  <a:gd name="T10" fmla="*/ 51 w 170"/>
                  <a:gd name="T11" fmla="*/ 0 h 257"/>
                  <a:gd name="T12" fmla="*/ 0 w 170"/>
                  <a:gd name="T13" fmla="*/ 23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0" y="230"/>
                    </a:moveTo>
                    <a:lnTo>
                      <a:pt x="59" y="243"/>
                    </a:lnTo>
                    <a:lnTo>
                      <a:pt x="118" y="257"/>
                    </a:lnTo>
                    <a:lnTo>
                      <a:pt x="170" y="27"/>
                    </a:ln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1" name="Freeform 751"/>
              <p:cNvSpPr>
                <a:spLocks noChangeAspect="1"/>
              </p:cNvSpPr>
              <p:nvPr/>
            </p:nvSpPr>
            <p:spPr bwMode="auto">
              <a:xfrm>
                <a:off x="4809" y="1720"/>
                <a:ext cx="8" cy="2"/>
              </a:xfrm>
              <a:custGeom>
                <a:avLst/>
                <a:gdLst>
                  <a:gd name="T0" fmla="*/ 0 w 61"/>
                  <a:gd name="T1" fmla="*/ 0 h 14"/>
                  <a:gd name="T2" fmla="*/ 60 w 61"/>
                  <a:gd name="T3" fmla="*/ 14 h 14"/>
                  <a:gd name="T4" fmla="*/ 61 w 61"/>
                  <a:gd name="T5" fmla="*/ 11 h 14"/>
                  <a:gd name="T6" fmla="*/ 0 w 61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4"/>
                  <a:gd name="T14" fmla="*/ 61 w 61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4">
                    <a:moveTo>
                      <a:pt x="0" y="0"/>
                    </a:moveTo>
                    <a:lnTo>
                      <a:pt x="60" y="14"/>
                    </a:lnTo>
                    <a:lnTo>
                      <a:pt x="61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2" name="Line 752"/>
              <p:cNvSpPr>
                <a:spLocks noChangeAspect="1" noChangeShapeType="1"/>
              </p:cNvSpPr>
              <p:nvPr/>
            </p:nvSpPr>
            <p:spPr bwMode="auto">
              <a:xfrm flipV="1">
                <a:off x="4817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3" name="Freeform 753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4" name="Freeform 754"/>
              <p:cNvSpPr>
                <a:spLocks noChangeAspect="1"/>
              </p:cNvSpPr>
              <p:nvPr/>
            </p:nvSpPr>
            <p:spPr bwMode="auto">
              <a:xfrm>
                <a:off x="4800" y="1686"/>
                <a:ext cx="23" cy="36"/>
              </a:xfrm>
              <a:custGeom>
                <a:avLst/>
                <a:gdLst>
                  <a:gd name="T0" fmla="*/ 0 w 158"/>
                  <a:gd name="T1" fmla="*/ 233 h 254"/>
                  <a:gd name="T2" fmla="*/ 60 w 158"/>
                  <a:gd name="T3" fmla="*/ 243 h 254"/>
                  <a:gd name="T4" fmla="*/ 121 w 158"/>
                  <a:gd name="T5" fmla="*/ 254 h 254"/>
                  <a:gd name="T6" fmla="*/ 158 w 158"/>
                  <a:gd name="T7" fmla="*/ 20 h 254"/>
                  <a:gd name="T8" fmla="*/ 98 w 158"/>
                  <a:gd name="T9" fmla="*/ 10 h 254"/>
                  <a:gd name="T10" fmla="*/ 38 w 158"/>
                  <a:gd name="T11" fmla="*/ 0 h 254"/>
                  <a:gd name="T12" fmla="*/ 0 w 158"/>
                  <a:gd name="T13" fmla="*/ 233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0" y="233"/>
                    </a:moveTo>
                    <a:lnTo>
                      <a:pt x="60" y="243"/>
                    </a:lnTo>
                    <a:lnTo>
                      <a:pt x="121" y="254"/>
                    </a:lnTo>
                    <a:lnTo>
                      <a:pt x="158" y="20"/>
                    </a:ln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5" name="Freeform 755"/>
              <p:cNvSpPr>
                <a:spLocks noChangeAspect="1"/>
              </p:cNvSpPr>
              <p:nvPr/>
            </p:nvSpPr>
            <p:spPr bwMode="auto">
              <a:xfrm>
                <a:off x="4814" y="1687"/>
                <a:ext cx="9" cy="1"/>
              </a:xfrm>
              <a:custGeom>
                <a:avLst/>
                <a:gdLst>
                  <a:gd name="T0" fmla="*/ 0 w 60"/>
                  <a:gd name="T1" fmla="*/ 0 h 10"/>
                  <a:gd name="T2" fmla="*/ 60 w 60"/>
                  <a:gd name="T3" fmla="*/ 10 h 10"/>
                  <a:gd name="T4" fmla="*/ 60 w 60"/>
                  <a:gd name="T5" fmla="*/ 6 h 10"/>
                  <a:gd name="T6" fmla="*/ 0 w 6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0"/>
                  <a:gd name="T14" fmla="*/ 60 w 6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0">
                    <a:moveTo>
                      <a:pt x="0" y="0"/>
                    </a:moveTo>
                    <a:lnTo>
                      <a:pt x="60" y="10"/>
                    </a:lnTo>
                    <a:lnTo>
                      <a:pt x="6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6" name="Line 756"/>
              <p:cNvSpPr>
                <a:spLocks noChangeAspect="1" noChangeShapeType="1"/>
              </p:cNvSpPr>
              <p:nvPr/>
            </p:nvSpPr>
            <p:spPr bwMode="auto">
              <a:xfrm flipV="1">
                <a:off x="4823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7" name="Freeform 757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8" name="Freeform 758"/>
              <p:cNvSpPr>
                <a:spLocks noChangeAspect="1"/>
              </p:cNvSpPr>
              <p:nvPr/>
            </p:nvSpPr>
            <p:spPr bwMode="auto">
              <a:xfrm>
                <a:off x="4805" y="1652"/>
                <a:ext cx="21" cy="36"/>
              </a:xfrm>
              <a:custGeom>
                <a:avLst/>
                <a:gdLst>
                  <a:gd name="T0" fmla="*/ 0 w 142"/>
                  <a:gd name="T1" fmla="*/ 236 h 248"/>
                  <a:gd name="T2" fmla="*/ 60 w 142"/>
                  <a:gd name="T3" fmla="*/ 242 h 248"/>
                  <a:gd name="T4" fmla="*/ 120 w 142"/>
                  <a:gd name="T5" fmla="*/ 248 h 248"/>
                  <a:gd name="T6" fmla="*/ 142 w 142"/>
                  <a:gd name="T7" fmla="*/ 11 h 248"/>
                  <a:gd name="T8" fmla="*/ 82 w 142"/>
                  <a:gd name="T9" fmla="*/ 5 h 248"/>
                  <a:gd name="T10" fmla="*/ 21 w 142"/>
                  <a:gd name="T11" fmla="*/ 0 h 248"/>
                  <a:gd name="T12" fmla="*/ 0 w 142"/>
                  <a:gd name="T13" fmla="*/ 236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0" y="236"/>
                    </a:move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lnTo>
                      <a:pt x="82" y="5"/>
                    </a:lnTo>
                    <a:lnTo>
                      <a:pt x="21" y="0"/>
                    </a:lnTo>
                    <a:lnTo>
                      <a:pt x="0" y="2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09" name="Freeform 759"/>
              <p:cNvSpPr>
                <a:spLocks noChangeAspect="1"/>
              </p:cNvSpPr>
              <p:nvPr/>
            </p:nvSpPr>
            <p:spPr bwMode="auto">
              <a:xfrm>
                <a:off x="4817" y="1653"/>
                <a:ext cx="9" cy="1"/>
              </a:xfrm>
              <a:custGeom>
                <a:avLst/>
                <a:gdLst>
                  <a:gd name="T0" fmla="*/ 0 w 60"/>
                  <a:gd name="T1" fmla="*/ 0 h 6"/>
                  <a:gd name="T2" fmla="*/ 60 w 60"/>
                  <a:gd name="T3" fmla="*/ 6 h 6"/>
                  <a:gd name="T4" fmla="*/ 60 w 60"/>
                  <a:gd name="T5" fmla="*/ 2 h 6"/>
                  <a:gd name="T6" fmla="*/ 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0" y="0"/>
                    </a:moveTo>
                    <a:lnTo>
                      <a:pt x="60" y="6"/>
                    </a:lnTo>
                    <a:lnTo>
                      <a:pt x="6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0" name="Line 760"/>
              <p:cNvSpPr>
                <a:spLocks noChangeAspect="1" noChangeShapeType="1"/>
              </p:cNvSpPr>
              <p:nvPr/>
            </p:nvSpPr>
            <p:spPr bwMode="auto">
              <a:xfrm flipV="1">
                <a:off x="482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1" name="Freeform 761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2" name="Freeform 762"/>
              <p:cNvSpPr>
                <a:spLocks noChangeAspect="1"/>
              </p:cNvSpPr>
              <p:nvPr/>
            </p:nvSpPr>
            <p:spPr bwMode="auto">
              <a:xfrm>
                <a:off x="4808" y="1619"/>
                <a:ext cx="19" cy="34"/>
              </a:xfrm>
              <a:custGeom>
                <a:avLst/>
                <a:gdLst>
                  <a:gd name="T0" fmla="*/ 0 w 129"/>
                  <a:gd name="T1" fmla="*/ 238 h 242"/>
                  <a:gd name="T2" fmla="*/ 61 w 129"/>
                  <a:gd name="T3" fmla="*/ 240 h 242"/>
                  <a:gd name="T4" fmla="*/ 121 w 129"/>
                  <a:gd name="T5" fmla="*/ 242 h 242"/>
                  <a:gd name="T6" fmla="*/ 129 w 129"/>
                  <a:gd name="T7" fmla="*/ 5 h 242"/>
                  <a:gd name="T8" fmla="*/ 68 w 129"/>
                  <a:gd name="T9" fmla="*/ 2 h 242"/>
                  <a:gd name="T10" fmla="*/ 8 w 129"/>
                  <a:gd name="T11" fmla="*/ 0 h 242"/>
                  <a:gd name="T12" fmla="*/ 0 w 129"/>
                  <a:gd name="T13" fmla="*/ 238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0" y="238"/>
                    </a:moveTo>
                    <a:lnTo>
                      <a:pt x="61" y="240"/>
                    </a:lnTo>
                    <a:lnTo>
                      <a:pt x="121" y="242"/>
                    </a:lnTo>
                    <a:lnTo>
                      <a:pt x="129" y="5"/>
                    </a:lnTo>
                    <a:lnTo>
                      <a:pt x="68" y="2"/>
                    </a:lnTo>
                    <a:lnTo>
                      <a:pt x="8" y="0"/>
                    </a:lnTo>
                    <a:lnTo>
                      <a:pt x="0" y="23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3" name="Freeform 763"/>
              <p:cNvSpPr>
                <a:spLocks noChangeAspect="1"/>
              </p:cNvSpPr>
              <p:nvPr/>
            </p:nvSpPr>
            <p:spPr bwMode="auto">
              <a:xfrm>
                <a:off x="4818" y="1619"/>
                <a:ext cx="9" cy="1"/>
              </a:xfrm>
              <a:custGeom>
                <a:avLst/>
                <a:gdLst>
                  <a:gd name="T0" fmla="*/ 0 w 61"/>
                  <a:gd name="T1" fmla="*/ 2 h 5"/>
                  <a:gd name="T2" fmla="*/ 61 w 61"/>
                  <a:gd name="T3" fmla="*/ 5 h 5"/>
                  <a:gd name="T4" fmla="*/ 61 w 61"/>
                  <a:gd name="T5" fmla="*/ 0 h 5"/>
                  <a:gd name="T6" fmla="*/ 0 w 61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5"/>
                  <a:gd name="T14" fmla="*/ 61 w 61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5">
                    <a:moveTo>
                      <a:pt x="0" y="2"/>
                    </a:moveTo>
                    <a:lnTo>
                      <a:pt x="61" y="5"/>
                    </a:lnTo>
                    <a:lnTo>
                      <a:pt x="61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4" name="Line 764"/>
              <p:cNvSpPr>
                <a:spLocks noChangeAspect="1" noChangeShapeType="1"/>
              </p:cNvSpPr>
              <p:nvPr/>
            </p:nvSpPr>
            <p:spPr bwMode="auto">
              <a:xfrm flipV="1">
                <a:off x="4827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5" name="Freeform 765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6" name="Freeform 766"/>
              <p:cNvSpPr>
                <a:spLocks noChangeAspect="1"/>
              </p:cNvSpPr>
              <p:nvPr/>
            </p:nvSpPr>
            <p:spPr bwMode="auto">
              <a:xfrm>
                <a:off x="4808" y="1585"/>
                <a:ext cx="19" cy="35"/>
              </a:xfrm>
              <a:custGeom>
                <a:avLst/>
                <a:gdLst>
                  <a:gd name="T0" fmla="*/ 8 w 129"/>
                  <a:gd name="T1" fmla="*/ 242 h 242"/>
                  <a:gd name="T2" fmla="*/ 68 w 129"/>
                  <a:gd name="T3" fmla="*/ 239 h 242"/>
                  <a:gd name="T4" fmla="*/ 129 w 129"/>
                  <a:gd name="T5" fmla="*/ 237 h 242"/>
                  <a:gd name="T6" fmla="*/ 121 w 129"/>
                  <a:gd name="T7" fmla="*/ 0 h 242"/>
                  <a:gd name="T8" fmla="*/ 61 w 129"/>
                  <a:gd name="T9" fmla="*/ 2 h 242"/>
                  <a:gd name="T10" fmla="*/ 0 w 129"/>
                  <a:gd name="T11" fmla="*/ 5 h 242"/>
                  <a:gd name="T12" fmla="*/ 8 w 129"/>
                  <a:gd name="T13" fmla="*/ 242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9"/>
                  <a:gd name="T22" fmla="*/ 0 h 242"/>
                  <a:gd name="T23" fmla="*/ 129 w 129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9" h="242">
                    <a:moveTo>
                      <a:pt x="8" y="242"/>
                    </a:moveTo>
                    <a:lnTo>
                      <a:pt x="68" y="239"/>
                    </a:lnTo>
                    <a:lnTo>
                      <a:pt x="129" y="237"/>
                    </a:lnTo>
                    <a:lnTo>
                      <a:pt x="121" y="0"/>
                    </a:lnTo>
                    <a:lnTo>
                      <a:pt x="61" y="2"/>
                    </a:lnTo>
                    <a:lnTo>
                      <a:pt x="0" y="5"/>
                    </a:lnTo>
                    <a:lnTo>
                      <a:pt x="8" y="24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7" name="Freeform 767"/>
              <p:cNvSpPr>
                <a:spLocks noChangeAspect="1"/>
              </p:cNvSpPr>
              <p:nvPr/>
            </p:nvSpPr>
            <p:spPr bwMode="auto">
              <a:xfrm>
                <a:off x="4817" y="1585"/>
                <a:ext cx="9" cy="1"/>
              </a:xfrm>
              <a:custGeom>
                <a:avLst/>
                <a:gdLst>
                  <a:gd name="T0" fmla="*/ 0 w 60"/>
                  <a:gd name="T1" fmla="*/ 5 h 5"/>
                  <a:gd name="T2" fmla="*/ 60 w 60"/>
                  <a:gd name="T3" fmla="*/ 3 h 5"/>
                  <a:gd name="T4" fmla="*/ 60 w 60"/>
                  <a:gd name="T5" fmla="*/ 0 h 5"/>
                  <a:gd name="T6" fmla="*/ 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0" y="5"/>
                    </a:moveTo>
                    <a:lnTo>
                      <a:pt x="60" y="3"/>
                    </a:lnTo>
                    <a:lnTo>
                      <a:pt x="6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8" name="Line 768"/>
              <p:cNvSpPr>
                <a:spLocks noChangeAspect="1" noChangeShapeType="1"/>
              </p:cNvSpPr>
              <p:nvPr/>
            </p:nvSpPr>
            <p:spPr bwMode="auto">
              <a:xfrm flipV="1">
                <a:off x="482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19" name="Freeform 769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0" name="Freeform 770"/>
              <p:cNvSpPr>
                <a:spLocks noChangeAspect="1"/>
              </p:cNvSpPr>
              <p:nvPr/>
            </p:nvSpPr>
            <p:spPr bwMode="auto">
              <a:xfrm>
                <a:off x="4805" y="1551"/>
                <a:ext cx="21" cy="35"/>
              </a:xfrm>
              <a:custGeom>
                <a:avLst/>
                <a:gdLst>
                  <a:gd name="T0" fmla="*/ 21 w 142"/>
                  <a:gd name="T1" fmla="*/ 248 h 248"/>
                  <a:gd name="T2" fmla="*/ 82 w 142"/>
                  <a:gd name="T3" fmla="*/ 242 h 248"/>
                  <a:gd name="T4" fmla="*/ 142 w 142"/>
                  <a:gd name="T5" fmla="*/ 237 h 248"/>
                  <a:gd name="T6" fmla="*/ 120 w 142"/>
                  <a:gd name="T7" fmla="*/ 0 h 248"/>
                  <a:gd name="T8" fmla="*/ 60 w 142"/>
                  <a:gd name="T9" fmla="*/ 6 h 248"/>
                  <a:gd name="T10" fmla="*/ 0 w 142"/>
                  <a:gd name="T11" fmla="*/ 11 h 248"/>
                  <a:gd name="T12" fmla="*/ 21 w 142"/>
                  <a:gd name="T13" fmla="*/ 248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21" y="248"/>
                    </a:moveTo>
                    <a:lnTo>
                      <a:pt x="82" y="242"/>
                    </a:lnTo>
                    <a:lnTo>
                      <a:pt x="142" y="237"/>
                    </a:lnTo>
                    <a:lnTo>
                      <a:pt x="120" y="0"/>
                    </a:lnTo>
                    <a:lnTo>
                      <a:pt x="60" y="6"/>
                    </a:lnTo>
                    <a:lnTo>
                      <a:pt x="0" y="11"/>
                    </a:lnTo>
                    <a:lnTo>
                      <a:pt x="21" y="2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1" name="Freeform 771"/>
              <p:cNvSpPr>
                <a:spLocks noChangeAspect="1"/>
              </p:cNvSpPr>
              <p:nvPr/>
            </p:nvSpPr>
            <p:spPr bwMode="auto">
              <a:xfrm>
                <a:off x="4814" y="1550"/>
                <a:ext cx="9" cy="2"/>
              </a:xfrm>
              <a:custGeom>
                <a:avLst/>
                <a:gdLst>
                  <a:gd name="T0" fmla="*/ 0 w 60"/>
                  <a:gd name="T1" fmla="*/ 11 h 11"/>
                  <a:gd name="T2" fmla="*/ 60 w 60"/>
                  <a:gd name="T3" fmla="*/ 5 h 11"/>
                  <a:gd name="T4" fmla="*/ 60 w 60"/>
                  <a:gd name="T5" fmla="*/ 0 h 11"/>
                  <a:gd name="T6" fmla="*/ 0 w 60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1"/>
                  <a:gd name="T14" fmla="*/ 60 w 60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1">
                    <a:moveTo>
                      <a:pt x="0" y="11"/>
                    </a:moveTo>
                    <a:lnTo>
                      <a:pt x="60" y="5"/>
                    </a:lnTo>
                    <a:lnTo>
                      <a:pt x="6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2" name="Line 772"/>
              <p:cNvSpPr>
                <a:spLocks noChangeAspect="1" noChangeShapeType="1"/>
              </p:cNvSpPr>
              <p:nvPr/>
            </p:nvSpPr>
            <p:spPr bwMode="auto">
              <a:xfrm flipV="1">
                <a:off x="4823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3" name="Freeform 773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4" name="Freeform 774"/>
              <p:cNvSpPr>
                <a:spLocks noChangeAspect="1"/>
              </p:cNvSpPr>
              <p:nvPr/>
            </p:nvSpPr>
            <p:spPr bwMode="auto">
              <a:xfrm>
                <a:off x="4800" y="1517"/>
                <a:ext cx="23" cy="36"/>
              </a:xfrm>
              <a:custGeom>
                <a:avLst/>
                <a:gdLst>
                  <a:gd name="T0" fmla="*/ 38 w 158"/>
                  <a:gd name="T1" fmla="*/ 254 h 254"/>
                  <a:gd name="T2" fmla="*/ 98 w 158"/>
                  <a:gd name="T3" fmla="*/ 244 h 254"/>
                  <a:gd name="T4" fmla="*/ 158 w 158"/>
                  <a:gd name="T5" fmla="*/ 233 h 254"/>
                  <a:gd name="T6" fmla="*/ 121 w 158"/>
                  <a:gd name="T7" fmla="*/ 0 h 254"/>
                  <a:gd name="T8" fmla="*/ 60 w 158"/>
                  <a:gd name="T9" fmla="*/ 10 h 254"/>
                  <a:gd name="T10" fmla="*/ 0 w 158"/>
                  <a:gd name="T11" fmla="*/ 21 h 254"/>
                  <a:gd name="T12" fmla="*/ 38 w 158"/>
                  <a:gd name="T13" fmla="*/ 254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38" y="254"/>
                    </a:moveTo>
                    <a:lnTo>
                      <a:pt x="98" y="244"/>
                    </a:lnTo>
                    <a:lnTo>
                      <a:pt x="158" y="233"/>
                    </a:lnTo>
                    <a:lnTo>
                      <a:pt x="121" y="0"/>
                    </a:lnTo>
                    <a:lnTo>
                      <a:pt x="60" y="10"/>
                    </a:lnTo>
                    <a:lnTo>
                      <a:pt x="0" y="21"/>
                    </a:lnTo>
                    <a:lnTo>
                      <a:pt x="38" y="2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5" name="Freeform 775"/>
              <p:cNvSpPr>
                <a:spLocks noChangeAspect="1"/>
              </p:cNvSpPr>
              <p:nvPr/>
            </p:nvSpPr>
            <p:spPr bwMode="auto">
              <a:xfrm>
                <a:off x="4809" y="1516"/>
                <a:ext cx="8" cy="2"/>
              </a:xfrm>
              <a:custGeom>
                <a:avLst/>
                <a:gdLst>
                  <a:gd name="T0" fmla="*/ 0 w 61"/>
                  <a:gd name="T1" fmla="*/ 13 h 13"/>
                  <a:gd name="T2" fmla="*/ 61 w 61"/>
                  <a:gd name="T3" fmla="*/ 3 h 13"/>
                  <a:gd name="T4" fmla="*/ 60 w 61"/>
                  <a:gd name="T5" fmla="*/ 0 h 13"/>
                  <a:gd name="T6" fmla="*/ 0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0" y="13"/>
                    </a:moveTo>
                    <a:lnTo>
                      <a:pt x="61" y="3"/>
                    </a:lnTo>
                    <a:lnTo>
                      <a:pt x="60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6" name="Line 77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7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7" name="Freeform 777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8" name="Freeform 778"/>
              <p:cNvSpPr>
                <a:spLocks noChangeAspect="1"/>
              </p:cNvSpPr>
              <p:nvPr/>
            </p:nvSpPr>
            <p:spPr bwMode="auto">
              <a:xfrm>
                <a:off x="4793" y="1483"/>
                <a:ext cx="24" cy="37"/>
              </a:xfrm>
              <a:custGeom>
                <a:avLst/>
                <a:gdLst>
                  <a:gd name="T0" fmla="*/ 51 w 170"/>
                  <a:gd name="T1" fmla="*/ 257 h 257"/>
                  <a:gd name="T2" fmla="*/ 110 w 170"/>
                  <a:gd name="T3" fmla="*/ 243 h 257"/>
                  <a:gd name="T4" fmla="*/ 170 w 170"/>
                  <a:gd name="T5" fmla="*/ 230 h 257"/>
                  <a:gd name="T6" fmla="*/ 118 w 170"/>
                  <a:gd name="T7" fmla="*/ 0 h 257"/>
                  <a:gd name="T8" fmla="*/ 59 w 170"/>
                  <a:gd name="T9" fmla="*/ 13 h 257"/>
                  <a:gd name="T10" fmla="*/ 0 w 170"/>
                  <a:gd name="T11" fmla="*/ 27 h 257"/>
                  <a:gd name="T12" fmla="*/ 51 w 170"/>
                  <a:gd name="T13" fmla="*/ 25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257"/>
                  <a:gd name="T23" fmla="*/ 170 w 170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257">
                    <a:moveTo>
                      <a:pt x="51" y="257"/>
                    </a:moveTo>
                    <a:lnTo>
                      <a:pt x="110" y="243"/>
                    </a:lnTo>
                    <a:lnTo>
                      <a:pt x="170" y="230"/>
                    </a:lnTo>
                    <a:lnTo>
                      <a:pt x="118" y="0"/>
                    </a:ln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29" name="Freeform 779"/>
              <p:cNvSpPr>
                <a:spLocks noChangeAspect="1"/>
              </p:cNvSpPr>
              <p:nvPr/>
            </p:nvSpPr>
            <p:spPr bwMode="auto">
              <a:xfrm>
                <a:off x="4801" y="1483"/>
                <a:ext cx="9" cy="2"/>
              </a:xfrm>
              <a:custGeom>
                <a:avLst/>
                <a:gdLst>
                  <a:gd name="T0" fmla="*/ 0 w 59"/>
                  <a:gd name="T1" fmla="*/ 17 h 17"/>
                  <a:gd name="T2" fmla="*/ 59 w 59"/>
                  <a:gd name="T3" fmla="*/ 4 h 17"/>
                  <a:gd name="T4" fmla="*/ 58 w 59"/>
                  <a:gd name="T5" fmla="*/ 0 h 17"/>
                  <a:gd name="T6" fmla="*/ 0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0" y="17"/>
                    </a:moveTo>
                    <a:lnTo>
                      <a:pt x="59" y="4"/>
                    </a:lnTo>
                    <a:lnTo>
                      <a:pt x="58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0" name="Line 78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10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1" name="Freeform 781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2" name="Freeform 782"/>
              <p:cNvSpPr>
                <a:spLocks noChangeAspect="1"/>
              </p:cNvSpPr>
              <p:nvPr/>
            </p:nvSpPr>
            <p:spPr bwMode="auto">
              <a:xfrm>
                <a:off x="4783" y="1451"/>
                <a:ext cx="27" cy="37"/>
              </a:xfrm>
              <a:custGeom>
                <a:avLst/>
                <a:gdLst>
                  <a:gd name="T0" fmla="*/ 67 w 183"/>
                  <a:gd name="T1" fmla="*/ 259 h 259"/>
                  <a:gd name="T2" fmla="*/ 125 w 183"/>
                  <a:gd name="T3" fmla="*/ 242 h 259"/>
                  <a:gd name="T4" fmla="*/ 183 w 183"/>
                  <a:gd name="T5" fmla="*/ 225 h 259"/>
                  <a:gd name="T6" fmla="*/ 116 w 183"/>
                  <a:gd name="T7" fmla="*/ 0 h 259"/>
                  <a:gd name="T8" fmla="*/ 58 w 183"/>
                  <a:gd name="T9" fmla="*/ 17 h 259"/>
                  <a:gd name="T10" fmla="*/ 0 w 183"/>
                  <a:gd name="T11" fmla="*/ 34 h 259"/>
                  <a:gd name="T12" fmla="*/ 67 w 183"/>
                  <a:gd name="T13" fmla="*/ 259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67" y="259"/>
                    </a:moveTo>
                    <a:lnTo>
                      <a:pt x="125" y="242"/>
                    </a:lnTo>
                    <a:lnTo>
                      <a:pt x="183" y="225"/>
                    </a:lnTo>
                    <a:lnTo>
                      <a:pt x="116" y="0"/>
                    </a:lnTo>
                    <a:lnTo>
                      <a:pt x="58" y="17"/>
                    </a:lnTo>
                    <a:lnTo>
                      <a:pt x="0" y="34"/>
                    </a:lnTo>
                    <a:lnTo>
                      <a:pt x="67" y="2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3" name="Freeform 783"/>
              <p:cNvSpPr>
                <a:spLocks noChangeAspect="1"/>
              </p:cNvSpPr>
              <p:nvPr/>
            </p:nvSpPr>
            <p:spPr bwMode="auto">
              <a:xfrm>
                <a:off x="4792" y="1450"/>
                <a:ext cx="8" cy="3"/>
              </a:xfrm>
              <a:custGeom>
                <a:avLst/>
                <a:gdLst>
                  <a:gd name="T0" fmla="*/ 0 w 58"/>
                  <a:gd name="T1" fmla="*/ 21 h 21"/>
                  <a:gd name="T2" fmla="*/ 58 w 58"/>
                  <a:gd name="T3" fmla="*/ 4 h 21"/>
                  <a:gd name="T4" fmla="*/ 57 w 58"/>
                  <a:gd name="T5" fmla="*/ 0 h 21"/>
                  <a:gd name="T6" fmla="*/ 0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0" y="21"/>
                    </a:moveTo>
                    <a:lnTo>
                      <a:pt x="58" y="4"/>
                    </a:lnTo>
                    <a:lnTo>
                      <a:pt x="57" y="0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4" name="Line 78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800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5" name="Freeform 785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6" name="Freeform 786"/>
              <p:cNvSpPr>
                <a:spLocks noChangeAspect="1"/>
              </p:cNvSpPr>
              <p:nvPr/>
            </p:nvSpPr>
            <p:spPr bwMode="auto">
              <a:xfrm>
                <a:off x="4778" y="1434"/>
                <a:ext cx="22" cy="22"/>
              </a:xfrm>
              <a:custGeom>
                <a:avLst/>
                <a:gdLst>
                  <a:gd name="T0" fmla="*/ 39 w 153"/>
                  <a:gd name="T1" fmla="*/ 151 h 151"/>
                  <a:gd name="T2" fmla="*/ 96 w 153"/>
                  <a:gd name="T3" fmla="*/ 131 h 151"/>
                  <a:gd name="T4" fmla="*/ 153 w 153"/>
                  <a:gd name="T5" fmla="*/ 110 h 151"/>
                  <a:gd name="T6" fmla="*/ 113 w 153"/>
                  <a:gd name="T7" fmla="*/ 0 h 151"/>
                  <a:gd name="T8" fmla="*/ 56 w 153"/>
                  <a:gd name="T9" fmla="*/ 21 h 151"/>
                  <a:gd name="T10" fmla="*/ 0 w 153"/>
                  <a:gd name="T11" fmla="*/ 41 h 151"/>
                  <a:gd name="T12" fmla="*/ 39 w 153"/>
                  <a:gd name="T13" fmla="*/ 15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39" y="151"/>
                    </a:moveTo>
                    <a:lnTo>
                      <a:pt x="96" y="131"/>
                    </a:lnTo>
                    <a:lnTo>
                      <a:pt x="153" y="110"/>
                    </a:lnTo>
                    <a:lnTo>
                      <a:pt x="113" y="0"/>
                    </a:ln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7" name="Freeform 787"/>
              <p:cNvSpPr>
                <a:spLocks noChangeAspect="1"/>
              </p:cNvSpPr>
              <p:nvPr/>
            </p:nvSpPr>
            <p:spPr bwMode="auto">
              <a:xfrm>
                <a:off x="4786" y="1434"/>
                <a:ext cx="8" cy="3"/>
              </a:xfrm>
              <a:custGeom>
                <a:avLst/>
                <a:gdLst>
                  <a:gd name="T0" fmla="*/ 0 w 57"/>
                  <a:gd name="T1" fmla="*/ 23 h 23"/>
                  <a:gd name="T2" fmla="*/ 57 w 57"/>
                  <a:gd name="T3" fmla="*/ 2 h 23"/>
                  <a:gd name="T4" fmla="*/ 57 w 57"/>
                  <a:gd name="T5" fmla="*/ 0 h 23"/>
                  <a:gd name="T6" fmla="*/ 0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0" y="23"/>
                    </a:moveTo>
                    <a:lnTo>
                      <a:pt x="57" y="2"/>
                    </a:lnTo>
                    <a:lnTo>
                      <a:pt x="57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8" name="Line 788"/>
              <p:cNvSpPr>
                <a:spLocks noChangeAspect="1" noChangeShapeType="1"/>
              </p:cNvSpPr>
              <p:nvPr/>
            </p:nvSpPr>
            <p:spPr bwMode="auto">
              <a:xfrm flipV="1">
                <a:off x="4794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9" name="Freeform 789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0" name="Freeform 790"/>
              <p:cNvSpPr>
                <a:spLocks noChangeAspect="1"/>
              </p:cNvSpPr>
              <p:nvPr/>
            </p:nvSpPr>
            <p:spPr bwMode="auto">
              <a:xfrm>
                <a:off x="4772" y="1419"/>
                <a:ext cx="22" cy="22"/>
              </a:xfrm>
              <a:custGeom>
                <a:avLst/>
                <a:gdLst>
                  <a:gd name="T0" fmla="*/ 44 w 157"/>
                  <a:gd name="T1" fmla="*/ 153 h 153"/>
                  <a:gd name="T2" fmla="*/ 100 w 157"/>
                  <a:gd name="T3" fmla="*/ 131 h 153"/>
                  <a:gd name="T4" fmla="*/ 157 w 157"/>
                  <a:gd name="T5" fmla="*/ 108 h 153"/>
                  <a:gd name="T6" fmla="*/ 114 w 157"/>
                  <a:gd name="T7" fmla="*/ 0 h 153"/>
                  <a:gd name="T8" fmla="*/ 57 w 157"/>
                  <a:gd name="T9" fmla="*/ 22 h 153"/>
                  <a:gd name="T10" fmla="*/ 0 w 157"/>
                  <a:gd name="T11" fmla="*/ 45 h 153"/>
                  <a:gd name="T12" fmla="*/ 44 w 157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44" y="153"/>
                    </a:moveTo>
                    <a:lnTo>
                      <a:pt x="100" y="131"/>
                    </a:lnTo>
                    <a:lnTo>
                      <a:pt x="157" y="108"/>
                    </a:lnTo>
                    <a:lnTo>
                      <a:pt x="114" y="0"/>
                    </a:lnTo>
                    <a:lnTo>
                      <a:pt x="57" y="22"/>
                    </a:lnTo>
                    <a:lnTo>
                      <a:pt x="0" y="45"/>
                    </a:lnTo>
                    <a:lnTo>
                      <a:pt x="44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1" name="Freeform 791"/>
              <p:cNvSpPr>
                <a:spLocks noChangeAspect="1"/>
              </p:cNvSpPr>
              <p:nvPr/>
            </p:nvSpPr>
            <p:spPr bwMode="auto">
              <a:xfrm>
                <a:off x="4780" y="1418"/>
                <a:ext cx="8" cy="4"/>
              </a:xfrm>
              <a:custGeom>
                <a:avLst/>
                <a:gdLst>
                  <a:gd name="T0" fmla="*/ 0 w 57"/>
                  <a:gd name="T1" fmla="*/ 24 h 24"/>
                  <a:gd name="T2" fmla="*/ 57 w 57"/>
                  <a:gd name="T3" fmla="*/ 2 h 24"/>
                  <a:gd name="T4" fmla="*/ 56 w 57"/>
                  <a:gd name="T5" fmla="*/ 0 h 24"/>
                  <a:gd name="T6" fmla="*/ 0 w 57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4"/>
                  <a:gd name="T14" fmla="*/ 57 w 57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4">
                    <a:moveTo>
                      <a:pt x="0" y="24"/>
                    </a:moveTo>
                    <a:lnTo>
                      <a:pt x="57" y="2"/>
                    </a:lnTo>
                    <a:lnTo>
                      <a:pt x="56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2" name="Line 79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8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3" name="Freeform 793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4" name="Freeform 794"/>
              <p:cNvSpPr>
                <a:spLocks noChangeAspect="1"/>
              </p:cNvSpPr>
              <p:nvPr/>
            </p:nvSpPr>
            <p:spPr bwMode="auto">
              <a:xfrm>
                <a:off x="4765" y="1403"/>
                <a:ext cx="23" cy="22"/>
              </a:xfrm>
              <a:custGeom>
                <a:avLst/>
                <a:gdLst>
                  <a:gd name="T0" fmla="*/ 47 w 158"/>
                  <a:gd name="T1" fmla="*/ 155 h 155"/>
                  <a:gd name="T2" fmla="*/ 102 w 158"/>
                  <a:gd name="T3" fmla="*/ 131 h 155"/>
                  <a:gd name="T4" fmla="*/ 158 w 158"/>
                  <a:gd name="T5" fmla="*/ 107 h 155"/>
                  <a:gd name="T6" fmla="*/ 111 w 158"/>
                  <a:gd name="T7" fmla="*/ 0 h 155"/>
                  <a:gd name="T8" fmla="*/ 56 w 158"/>
                  <a:gd name="T9" fmla="*/ 24 h 155"/>
                  <a:gd name="T10" fmla="*/ 0 w 158"/>
                  <a:gd name="T11" fmla="*/ 48 h 155"/>
                  <a:gd name="T12" fmla="*/ 47 w 158"/>
                  <a:gd name="T13" fmla="*/ 155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5"/>
                  <a:gd name="T23" fmla="*/ 158 w 158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5">
                    <a:moveTo>
                      <a:pt x="47" y="155"/>
                    </a:moveTo>
                    <a:lnTo>
                      <a:pt x="102" y="131"/>
                    </a:lnTo>
                    <a:lnTo>
                      <a:pt x="158" y="107"/>
                    </a:lnTo>
                    <a:lnTo>
                      <a:pt x="111" y="0"/>
                    </a:lnTo>
                    <a:lnTo>
                      <a:pt x="56" y="24"/>
                    </a:lnTo>
                    <a:lnTo>
                      <a:pt x="0" y="48"/>
                    </a:lnTo>
                    <a:lnTo>
                      <a:pt x="47" y="1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5" name="Freeform 795"/>
              <p:cNvSpPr>
                <a:spLocks noChangeAspect="1"/>
              </p:cNvSpPr>
              <p:nvPr/>
            </p:nvSpPr>
            <p:spPr bwMode="auto">
              <a:xfrm>
                <a:off x="4773" y="1403"/>
                <a:ext cx="8" cy="4"/>
              </a:xfrm>
              <a:custGeom>
                <a:avLst/>
                <a:gdLst>
                  <a:gd name="T0" fmla="*/ 0 w 55"/>
                  <a:gd name="T1" fmla="*/ 27 h 27"/>
                  <a:gd name="T2" fmla="*/ 55 w 55"/>
                  <a:gd name="T3" fmla="*/ 3 h 27"/>
                  <a:gd name="T4" fmla="*/ 54 w 55"/>
                  <a:gd name="T5" fmla="*/ 0 h 27"/>
                  <a:gd name="T6" fmla="*/ 0 w 55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7"/>
                  <a:gd name="T14" fmla="*/ 55 w 55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7">
                    <a:moveTo>
                      <a:pt x="0" y="27"/>
                    </a:moveTo>
                    <a:lnTo>
                      <a:pt x="55" y="3"/>
                    </a:lnTo>
                    <a:lnTo>
                      <a:pt x="54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6" name="Line 79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8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7" name="Freeform 797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8" name="Freeform 798"/>
              <p:cNvSpPr>
                <a:spLocks noChangeAspect="1"/>
              </p:cNvSpPr>
              <p:nvPr/>
            </p:nvSpPr>
            <p:spPr bwMode="auto">
              <a:xfrm>
                <a:off x="4758" y="1388"/>
                <a:ext cx="23" cy="23"/>
              </a:xfrm>
              <a:custGeom>
                <a:avLst/>
                <a:gdLst>
                  <a:gd name="T0" fmla="*/ 51 w 160"/>
                  <a:gd name="T1" fmla="*/ 160 h 160"/>
                  <a:gd name="T2" fmla="*/ 106 w 160"/>
                  <a:gd name="T3" fmla="*/ 132 h 160"/>
                  <a:gd name="T4" fmla="*/ 160 w 160"/>
                  <a:gd name="T5" fmla="*/ 105 h 160"/>
                  <a:gd name="T6" fmla="*/ 109 w 160"/>
                  <a:gd name="T7" fmla="*/ 0 h 160"/>
                  <a:gd name="T8" fmla="*/ 54 w 160"/>
                  <a:gd name="T9" fmla="*/ 28 h 160"/>
                  <a:gd name="T10" fmla="*/ 0 w 160"/>
                  <a:gd name="T11" fmla="*/ 55 h 160"/>
                  <a:gd name="T12" fmla="*/ 51 w 160"/>
                  <a:gd name="T13" fmla="*/ 16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60"/>
                  <a:gd name="T23" fmla="*/ 160 w 16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60">
                    <a:moveTo>
                      <a:pt x="51" y="160"/>
                    </a:moveTo>
                    <a:lnTo>
                      <a:pt x="106" y="132"/>
                    </a:lnTo>
                    <a:lnTo>
                      <a:pt x="160" y="105"/>
                    </a:lnTo>
                    <a:lnTo>
                      <a:pt x="109" y="0"/>
                    </a:lnTo>
                    <a:lnTo>
                      <a:pt x="54" y="28"/>
                    </a:lnTo>
                    <a:lnTo>
                      <a:pt x="0" y="55"/>
                    </a:lnTo>
                    <a:lnTo>
                      <a:pt x="51" y="16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49" name="Freeform 799"/>
              <p:cNvSpPr>
                <a:spLocks noChangeAspect="1"/>
              </p:cNvSpPr>
              <p:nvPr/>
            </p:nvSpPr>
            <p:spPr bwMode="auto">
              <a:xfrm>
                <a:off x="4766" y="1387"/>
                <a:ext cx="8" cy="5"/>
              </a:xfrm>
              <a:custGeom>
                <a:avLst/>
                <a:gdLst>
                  <a:gd name="T0" fmla="*/ 0 w 55"/>
                  <a:gd name="T1" fmla="*/ 30 h 30"/>
                  <a:gd name="T2" fmla="*/ 55 w 55"/>
                  <a:gd name="T3" fmla="*/ 2 h 30"/>
                  <a:gd name="T4" fmla="*/ 54 w 55"/>
                  <a:gd name="T5" fmla="*/ 0 h 30"/>
                  <a:gd name="T6" fmla="*/ 0 w 55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30"/>
                  <a:gd name="T14" fmla="*/ 55 w 55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30">
                    <a:moveTo>
                      <a:pt x="0" y="30"/>
                    </a:moveTo>
                    <a:lnTo>
                      <a:pt x="55" y="2"/>
                    </a:lnTo>
                    <a:lnTo>
                      <a:pt x="54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0" name="Line 80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74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1" name="Freeform 801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2" name="Freeform 802"/>
              <p:cNvSpPr>
                <a:spLocks noChangeAspect="1"/>
              </p:cNvSpPr>
              <p:nvPr/>
            </p:nvSpPr>
            <p:spPr bwMode="auto">
              <a:xfrm>
                <a:off x="4750" y="1373"/>
                <a:ext cx="24" cy="23"/>
              </a:xfrm>
              <a:custGeom>
                <a:avLst/>
                <a:gdLst>
                  <a:gd name="T0" fmla="*/ 56 w 163"/>
                  <a:gd name="T1" fmla="*/ 161 h 161"/>
                  <a:gd name="T2" fmla="*/ 109 w 163"/>
                  <a:gd name="T3" fmla="*/ 132 h 161"/>
                  <a:gd name="T4" fmla="*/ 163 w 163"/>
                  <a:gd name="T5" fmla="*/ 102 h 161"/>
                  <a:gd name="T6" fmla="*/ 107 w 163"/>
                  <a:gd name="T7" fmla="*/ 0 h 161"/>
                  <a:gd name="T8" fmla="*/ 54 w 163"/>
                  <a:gd name="T9" fmla="*/ 29 h 161"/>
                  <a:gd name="T10" fmla="*/ 0 w 163"/>
                  <a:gd name="T11" fmla="*/ 59 h 161"/>
                  <a:gd name="T12" fmla="*/ 56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56" y="161"/>
                    </a:moveTo>
                    <a:lnTo>
                      <a:pt x="109" y="132"/>
                    </a:lnTo>
                    <a:lnTo>
                      <a:pt x="163" y="102"/>
                    </a:lnTo>
                    <a:lnTo>
                      <a:pt x="107" y="0"/>
                    </a:lnTo>
                    <a:lnTo>
                      <a:pt x="54" y="29"/>
                    </a:lnTo>
                    <a:lnTo>
                      <a:pt x="0" y="59"/>
                    </a:lnTo>
                    <a:lnTo>
                      <a:pt x="56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3" name="Freeform 803"/>
              <p:cNvSpPr>
                <a:spLocks noChangeAspect="1"/>
              </p:cNvSpPr>
              <p:nvPr/>
            </p:nvSpPr>
            <p:spPr bwMode="auto">
              <a:xfrm>
                <a:off x="4758" y="1372"/>
                <a:ext cx="8" cy="5"/>
              </a:xfrm>
              <a:custGeom>
                <a:avLst/>
                <a:gdLst>
                  <a:gd name="T0" fmla="*/ 0 w 53"/>
                  <a:gd name="T1" fmla="*/ 32 h 32"/>
                  <a:gd name="T2" fmla="*/ 53 w 53"/>
                  <a:gd name="T3" fmla="*/ 3 h 32"/>
                  <a:gd name="T4" fmla="*/ 52 w 53"/>
                  <a:gd name="T5" fmla="*/ 0 h 32"/>
                  <a:gd name="T6" fmla="*/ 0 w 53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2"/>
                  <a:gd name="T14" fmla="*/ 53 w 53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2">
                    <a:moveTo>
                      <a:pt x="0" y="32"/>
                    </a:moveTo>
                    <a:lnTo>
                      <a:pt x="53" y="3"/>
                    </a:lnTo>
                    <a:lnTo>
                      <a:pt x="52" y="0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4" name="Line 80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65" y="13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5" name="Freeform 805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6" name="Freeform 806"/>
              <p:cNvSpPr>
                <a:spLocks noChangeAspect="1"/>
              </p:cNvSpPr>
              <p:nvPr/>
            </p:nvSpPr>
            <p:spPr bwMode="auto">
              <a:xfrm>
                <a:off x="4742" y="1358"/>
                <a:ext cx="23" cy="24"/>
              </a:xfrm>
              <a:custGeom>
                <a:avLst/>
                <a:gdLst>
                  <a:gd name="T0" fmla="*/ 61 w 165"/>
                  <a:gd name="T1" fmla="*/ 163 h 163"/>
                  <a:gd name="T2" fmla="*/ 113 w 165"/>
                  <a:gd name="T3" fmla="*/ 131 h 163"/>
                  <a:gd name="T4" fmla="*/ 165 w 165"/>
                  <a:gd name="T5" fmla="*/ 99 h 163"/>
                  <a:gd name="T6" fmla="*/ 105 w 165"/>
                  <a:gd name="T7" fmla="*/ 0 h 163"/>
                  <a:gd name="T8" fmla="*/ 53 w 165"/>
                  <a:gd name="T9" fmla="*/ 32 h 163"/>
                  <a:gd name="T10" fmla="*/ 0 w 165"/>
                  <a:gd name="T11" fmla="*/ 64 h 163"/>
                  <a:gd name="T12" fmla="*/ 61 w 165"/>
                  <a:gd name="T13" fmla="*/ 163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61" y="163"/>
                    </a:moveTo>
                    <a:lnTo>
                      <a:pt x="113" y="131"/>
                    </a:lnTo>
                    <a:lnTo>
                      <a:pt x="165" y="99"/>
                    </a:lnTo>
                    <a:lnTo>
                      <a:pt x="105" y="0"/>
                    </a:lnTo>
                    <a:lnTo>
                      <a:pt x="53" y="32"/>
                    </a:lnTo>
                    <a:lnTo>
                      <a:pt x="0" y="64"/>
                    </a:lnTo>
                    <a:lnTo>
                      <a:pt x="61" y="16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7" name="Freeform 807"/>
              <p:cNvSpPr>
                <a:spLocks noChangeAspect="1"/>
              </p:cNvSpPr>
              <p:nvPr/>
            </p:nvSpPr>
            <p:spPr bwMode="auto">
              <a:xfrm>
                <a:off x="4749" y="1358"/>
                <a:ext cx="8" cy="5"/>
              </a:xfrm>
              <a:custGeom>
                <a:avLst/>
                <a:gdLst>
                  <a:gd name="T0" fmla="*/ 0 w 52"/>
                  <a:gd name="T1" fmla="*/ 33 h 33"/>
                  <a:gd name="T2" fmla="*/ 52 w 52"/>
                  <a:gd name="T3" fmla="*/ 1 h 33"/>
                  <a:gd name="T4" fmla="*/ 51 w 52"/>
                  <a:gd name="T5" fmla="*/ 0 h 33"/>
                  <a:gd name="T6" fmla="*/ 0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0" y="33"/>
                    </a:moveTo>
                    <a:lnTo>
                      <a:pt x="52" y="1"/>
                    </a:lnTo>
                    <a:lnTo>
                      <a:pt x="51" y="0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8" name="Line 80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57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59" name="Freeform 809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0" name="Freeform 810"/>
              <p:cNvSpPr>
                <a:spLocks noChangeAspect="1"/>
              </p:cNvSpPr>
              <p:nvPr/>
            </p:nvSpPr>
            <p:spPr bwMode="auto">
              <a:xfrm>
                <a:off x="4733" y="1344"/>
                <a:ext cx="24" cy="24"/>
              </a:xfrm>
              <a:custGeom>
                <a:avLst/>
                <a:gdLst>
                  <a:gd name="T0" fmla="*/ 63 w 166"/>
                  <a:gd name="T1" fmla="*/ 164 h 164"/>
                  <a:gd name="T2" fmla="*/ 115 w 166"/>
                  <a:gd name="T3" fmla="*/ 131 h 164"/>
                  <a:gd name="T4" fmla="*/ 166 w 166"/>
                  <a:gd name="T5" fmla="*/ 98 h 164"/>
                  <a:gd name="T6" fmla="*/ 102 w 166"/>
                  <a:gd name="T7" fmla="*/ 0 h 164"/>
                  <a:gd name="T8" fmla="*/ 51 w 166"/>
                  <a:gd name="T9" fmla="*/ 33 h 164"/>
                  <a:gd name="T10" fmla="*/ 0 w 166"/>
                  <a:gd name="T11" fmla="*/ 66 h 164"/>
                  <a:gd name="T12" fmla="*/ 63 w 166"/>
                  <a:gd name="T13" fmla="*/ 1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63" y="164"/>
                    </a:moveTo>
                    <a:lnTo>
                      <a:pt x="115" y="131"/>
                    </a:lnTo>
                    <a:lnTo>
                      <a:pt x="166" y="98"/>
                    </a:lnTo>
                    <a:lnTo>
                      <a:pt x="102" y="0"/>
                    </a:lnTo>
                    <a:lnTo>
                      <a:pt x="51" y="33"/>
                    </a:lnTo>
                    <a:lnTo>
                      <a:pt x="0" y="66"/>
                    </a:lnTo>
                    <a:lnTo>
                      <a:pt x="63" y="1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1" name="Freeform 811"/>
              <p:cNvSpPr>
                <a:spLocks noChangeAspect="1"/>
              </p:cNvSpPr>
              <p:nvPr/>
            </p:nvSpPr>
            <p:spPr bwMode="auto">
              <a:xfrm>
                <a:off x="4740" y="1344"/>
                <a:ext cx="8" cy="5"/>
              </a:xfrm>
              <a:custGeom>
                <a:avLst/>
                <a:gdLst>
                  <a:gd name="T0" fmla="*/ 0 w 51"/>
                  <a:gd name="T1" fmla="*/ 36 h 36"/>
                  <a:gd name="T2" fmla="*/ 51 w 51"/>
                  <a:gd name="T3" fmla="*/ 3 h 36"/>
                  <a:gd name="T4" fmla="*/ 49 w 51"/>
                  <a:gd name="T5" fmla="*/ 0 h 36"/>
                  <a:gd name="T6" fmla="*/ 0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0" y="36"/>
                    </a:moveTo>
                    <a:lnTo>
                      <a:pt x="51" y="3"/>
                    </a:lnTo>
                    <a:lnTo>
                      <a:pt x="49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2" name="Line 81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47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3" name="Freeform 813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4" name="Freeform 814"/>
              <p:cNvSpPr>
                <a:spLocks noChangeAspect="1"/>
              </p:cNvSpPr>
              <p:nvPr/>
            </p:nvSpPr>
            <p:spPr bwMode="auto">
              <a:xfrm>
                <a:off x="4723" y="1330"/>
                <a:ext cx="24" cy="24"/>
              </a:xfrm>
              <a:custGeom>
                <a:avLst/>
                <a:gdLst>
                  <a:gd name="T0" fmla="*/ 69 w 167"/>
                  <a:gd name="T1" fmla="*/ 168 h 168"/>
                  <a:gd name="T2" fmla="*/ 118 w 167"/>
                  <a:gd name="T3" fmla="*/ 131 h 168"/>
                  <a:gd name="T4" fmla="*/ 167 w 167"/>
                  <a:gd name="T5" fmla="*/ 95 h 168"/>
                  <a:gd name="T6" fmla="*/ 97 w 167"/>
                  <a:gd name="T7" fmla="*/ 0 h 168"/>
                  <a:gd name="T8" fmla="*/ 49 w 167"/>
                  <a:gd name="T9" fmla="*/ 37 h 168"/>
                  <a:gd name="T10" fmla="*/ 0 w 167"/>
                  <a:gd name="T11" fmla="*/ 73 h 168"/>
                  <a:gd name="T12" fmla="*/ 69 w 167"/>
                  <a:gd name="T13" fmla="*/ 168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69" y="168"/>
                    </a:moveTo>
                    <a:lnTo>
                      <a:pt x="118" y="131"/>
                    </a:lnTo>
                    <a:lnTo>
                      <a:pt x="167" y="95"/>
                    </a:lnTo>
                    <a:lnTo>
                      <a:pt x="97" y="0"/>
                    </a:lnTo>
                    <a:lnTo>
                      <a:pt x="49" y="37"/>
                    </a:lnTo>
                    <a:lnTo>
                      <a:pt x="0" y="73"/>
                    </a:lnTo>
                    <a:lnTo>
                      <a:pt x="69" y="16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5" name="Freeform 815"/>
              <p:cNvSpPr>
                <a:spLocks noChangeAspect="1"/>
              </p:cNvSpPr>
              <p:nvPr/>
            </p:nvSpPr>
            <p:spPr bwMode="auto">
              <a:xfrm>
                <a:off x="4730" y="1330"/>
                <a:ext cx="7" cy="5"/>
              </a:xfrm>
              <a:custGeom>
                <a:avLst/>
                <a:gdLst>
                  <a:gd name="T0" fmla="*/ 0 w 48"/>
                  <a:gd name="T1" fmla="*/ 38 h 38"/>
                  <a:gd name="T2" fmla="*/ 48 w 48"/>
                  <a:gd name="T3" fmla="*/ 1 h 38"/>
                  <a:gd name="T4" fmla="*/ 47 w 48"/>
                  <a:gd name="T5" fmla="*/ 0 h 38"/>
                  <a:gd name="T6" fmla="*/ 0 w 48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38"/>
                  <a:gd name="T14" fmla="*/ 48 w 48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38">
                    <a:moveTo>
                      <a:pt x="0" y="38"/>
                    </a:moveTo>
                    <a:lnTo>
                      <a:pt x="48" y="1"/>
                    </a:lnTo>
                    <a:lnTo>
                      <a:pt x="47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6" name="Line 81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37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7" name="Freeform 817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8" name="Freeform 818"/>
              <p:cNvSpPr>
                <a:spLocks noChangeAspect="1"/>
              </p:cNvSpPr>
              <p:nvPr/>
            </p:nvSpPr>
            <p:spPr bwMode="auto">
              <a:xfrm>
                <a:off x="4713" y="1317"/>
                <a:ext cx="24" cy="24"/>
              </a:xfrm>
              <a:custGeom>
                <a:avLst/>
                <a:gdLst>
                  <a:gd name="T0" fmla="*/ 73 w 168"/>
                  <a:gd name="T1" fmla="*/ 166 h 166"/>
                  <a:gd name="T2" fmla="*/ 121 w 168"/>
                  <a:gd name="T3" fmla="*/ 129 h 166"/>
                  <a:gd name="T4" fmla="*/ 168 w 168"/>
                  <a:gd name="T5" fmla="*/ 91 h 166"/>
                  <a:gd name="T6" fmla="*/ 96 w 168"/>
                  <a:gd name="T7" fmla="*/ 0 h 166"/>
                  <a:gd name="T8" fmla="*/ 48 w 168"/>
                  <a:gd name="T9" fmla="*/ 38 h 166"/>
                  <a:gd name="T10" fmla="*/ 0 w 168"/>
                  <a:gd name="T11" fmla="*/ 75 h 166"/>
                  <a:gd name="T12" fmla="*/ 73 w 168"/>
                  <a:gd name="T13" fmla="*/ 166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6"/>
                  <a:gd name="T23" fmla="*/ 168 w 168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6">
                    <a:moveTo>
                      <a:pt x="73" y="166"/>
                    </a:moveTo>
                    <a:lnTo>
                      <a:pt x="121" y="129"/>
                    </a:lnTo>
                    <a:lnTo>
                      <a:pt x="168" y="91"/>
                    </a:lnTo>
                    <a:lnTo>
                      <a:pt x="96" y="0"/>
                    </a:lnTo>
                    <a:lnTo>
                      <a:pt x="48" y="38"/>
                    </a:lnTo>
                    <a:lnTo>
                      <a:pt x="0" y="75"/>
                    </a:lnTo>
                    <a:lnTo>
                      <a:pt x="73" y="1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69" name="Freeform 819"/>
              <p:cNvSpPr>
                <a:spLocks noChangeAspect="1"/>
              </p:cNvSpPr>
              <p:nvPr/>
            </p:nvSpPr>
            <p:spPr bwMode="auto">
              <a:xfrm>
                <a:off x="4720" y="1317"/>
                <a:ext cx="7" cy="5"/>
              </a:xfrm>
              <a:custGeom>
                <a:avLst/>
                <a:gdLst>
                  <a:gd name="T0" fmla="*/ 0 w 48"/>
                  <a:gd name="T1" fmla="*/ 41 h 41"/>
                  <a:gd name="T2" fmla="*/ 48 w 48"/>
                  <a:gd name="T3" fmla="*/ 3 h 41"/>
                  <a:gd name="T4" fmla="*/ 45 w 48"/>
                  <a:gd name="T5" fmla="*/ 0 h 41"/>
                  <a:gd name="T6" fmla="*/ 0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0" y="41"/>
                    </a:moveTo>
                    <a:lnTo>
                      <a:pt x="48" y="3"/>
                    </a:lnTo>
                    <a:lnTo>
                      <a:pt x="45" y="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0" name="Line 820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26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1" name="Freeform 821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2" name="Freeform 822"/>
              <p:cNvSpPr>
                <a:spLocks noChangeAspect="1"/>
              </p:cNvSpPr>
              <p:nvPr/>
            </p:nvSpPr>
            <p:spPr bwMode="auto">
              <a:xfrm>
                <a:off x="4702" y="1304"/>
                <a:ext cx="24" cy="24"/>
              </a:xfrm>
              <a:custGeom>
                <a:avLst/>
                <a:gdLst>
                  <a:gd name="T0" fmla="*/ 79 w 170"/>
                  <a:gd name="T1" fmla="*/ 170 h 170"/>
                  <a:gd name="T2" fmla="*/ 125 w 170"/>
                  <a:gd name="T3" fmla="*/ 129 h 170"/>
                  <a:gd name="T4" fmla="*/ 170 w 170"/>
                  <a:gd name="T5" fmla="*/ 88 h 170"/>
                  <a:gd name="T6" fmla="*/ 91 w 170"/>
                  <a:gd name="T7" fmla="*/ 0 h 170"/>
                  <a:gd name="T8" fmla="*/ 45 w 170"/>
                  <a:gd name="T9" fmla="*/ 41 h 170"/>
                  <a:gd name="T10" fmla="*/ 0 w 170"/>
                  <a:gd name="T11" fmla="*/ 82 h 170"/>
                  <a:gd name="T12" fmla="*/ 79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79" y="170"/>
                    </a:moveTo>
                    <a:lnTo>
                      <a:pt x="125" y="129"/>
                    </a:lnTo>
                    <a:lnTo>
                      <a:pt x="170" y="88"/>
                    </a:lnTo>
                    <a:lnTo>
                      <a:pt x="91" y="0"/>
                    </a:lnTo>
                    <a:lnTo>
                      <a:pt x="45" y="41"/>
                    </a:lnTo>
                    <a:lnTo>
                      <a:pt x="0" y="82"/>
                    </a:lnTo>
                    <a:lnTo>
                      <a:pt x="79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3" name="Freeform 823"/>
              <p:cNvSpPr>
                <a:spLocks noChangeAspect="1"/>
              </p:cNvSpPr>
              <p:nvPr/>
            </p:nvSpPr>
            <p:spPr bwMode="auto">
              <a:xfrm>
                <a:off x="4709" y="1304"/>
                <a:ext cx="6" cy="6"/>
              </a:xfrm>
              <a:custGeom>
                <a:avLst/>
                <a:gdLst>
                  <a:gd name="T0" fmla="*/ 0 w 46"/>
                  <a:gd name="T1" fmla="*/ 43 h 43"/>
                  <a:gd name="T2" fmla="*/ 46 w 46"/>
                  <a:gd name="T3" fmla="*/ 2 h 43"/>
                  <a:gd name="T4" fmla="*/ 43 w 46"/>
                  <a:gd name="T5" fmla="*/ 0 h 43"/>
                  <a:gd name="T6" fmla="*/ 0 w 46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6"/>
                  <a:gd name="T13" fmla="*/ 0 h 43"/>
                  <a:gd name="T14" fmla="*/ 46 w 46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6" h="43">
                    <a:moveTo>
                      <a:pt x="0" y="43"/>
                    </a:moveTo>
                    <a:lnTo>
                      <a:pt x="46" y="2"/>
                    </a:lnTo>
                    <a:lnTo>
                      <a:pt x="43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4" name="Line 824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15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5" name="Freeform 825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6" name="Freeform 826"/>
              <p:cNvSpPr>
                <a:spLocks noChangeAspect="1"/>
              </p:cNvSpPr>
              <p:nvPr/>
            </p:nvSpPr>
            <p:spPr bwMode="auto">
              <a:xfrm>
                <a:off x="4691" y="1292"/>
                <a:ext cx="24" cy="24"/>
              </a:xfrm>
              <a:custGeom>
                <a:avLst/>
                <a:gdLst>
                  <a:gd name="T0" fmla="*/ 83 w 169"/>
                  <a:gd name="T1" fmla="*/ 170 h 170"/>
                  <a:gd name="T2" fmla="*/ 126 w 169"/>
                  <a:gd name="T3" fmla="*/ 127 h 170"/>
                  <a:gd name="T4" fmla="*/ 169 w 169"/>
                  <a:gd name="T5" fmla="*/ 84 h 170"/>
                  <a:gd name="T6" fmla="*/ 86 w 169"/>
                  <a:gd name="T7" fmla="*/ 0 h 170"/>
                  <a:gd name="T8" fmla="*/ 43 w 169"/>
                  <a:gd name="T9" fmla="*/ 43 h 170"/>
                  <a:gd name="T10" fmla="*/ 0 w 169"/>
                  <a:gd name="T11" fmla="*/ 86 h 170"/>
                  <a:gd name="T12" fmla="*/ 83 w 169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0"/>
                  <a:gd name="T23" fmla="*/ 169 w 169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0">
                    <a:moveTo>
                      <a:pt x="83" y="170"/>
                    </a:moveTo>
                    <a:lnTo>
                      <a:pt x="126" y="127"/>
                    </a:lnTo>
                    <a:lnTo>
                      <a:pt x="169" y="84"/>
                    </a:lnTo>
                    <a:lnTo>
                      <a:pt x="86" y="0"/>
                    </a:lnTo>
                    <a:lnTo>
                      <a:pt x="43" y="43"/>
                    </a:lnTo>
                    <a:lnTo>
                      <a:pt x="0" y="86"/>
                    </a:lnTo>
                    <a:lnTo>
                      <a:pt x="83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7" name="Freeform 827"/>
              <p:cNvSpPr>
                <a:spLocks noChangeAspect="1"/>
              </p:cNvSpPr>
              <p:nvPr/>
            </p:nvSpPr>
            <p:spPr bwMode="auto">
              <a:xfrm>
                <a:off x="4697" y="1291"/>
                <a:ext cx="6" cy="7"/>
              </a:xfrm>
              <a:custGeom>
                <a:avLst/>
                <a:gdLst>
                  <a:gd name="T0" fmla="*/ 0 w 43"/>
                  <a:gd name="T1" fmla="*/ 46 h 46"/>
                  <a:gd name="T2" fmla="*/ 43 w 43"/>
                  <a:gd name="T3" fmla="*/ 3 h 46"/>
                  <a:gd name="T4" fmla="*/ 41 w 43"/>
                  <a:gd name="T5" fmla="*/ 0 h 46"/>
                  <a:gd name="T6" fmla="*/ 0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0" y="46"/>
                    </a:moveTo>
                    <a:lnTo>
                      <a:pt x="43" y="3"/>
                    </a:lnTo>
                    <a:lnTo>
                      <a:pt x="41" y="0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8" name="Line 828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703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79" name="Freeform 829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0" name="Freeform 830"/>
              <p:cNvSpPr>
                <a:spLocks noChangeAspect="1"/>
              </p:cNvSpPr>
              <p:nvPr/>
            </p:nvSpPr>
            <p:spPr bwMode="auto">
              <a:xfrm>
                <a:off x="4678" y="1280"/>
                <a:ext cx="25" cy="24"/>
              </a:xfrm>
              <a:custGeom>
                <a:avLst/>
                <a:gdLst>
                  <a:gd name="T0" fmla="*/ 88 w 170"/>
                  <a:gd name="T1" fmla="*/ 170 h 170"/>
                  <a:gd name="T2" fmla="*/ 129 w 170"/>
                  <a:gd name="T3" fmla="*/ 125 h 170"/>
                  <a:gd name="T4" fmla="*/ 170 w 170"/>
                  <a:gd name="T5" fmla="*/ 79 h 170"/>
                  <a:gd name="T6" fmla="*/ 82 w 170"/>
                  <a:gd name="T7" fmla="*/ 0 h 170"/>
                  <a:gd name="T8" fmla="*/ 41 w 170"/>
                  <a:gd name="T9" fmla="*/ 45 h 170"/>
                  <a:gd name="T10" fmla="*/ 0 w 170"/>
                  <a:gd name="T11" fmla="*/ 91 h 170"/>
                  <a:gd name="T12" fmla="*/ 88 w 170"/>
                  <a:gd name="T13" fmla="*/ 17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88" y="170"/>
                    </a:moveTo>
                    <a:lnTo>
                      <a:pt x="129" y="125"/>
                    </a:lnTo>
                    <a:lnTo>
                      <a:pt x="170" y="79"/>
                    </a:lnTo>
                    <a:lnTo>
                      <a:pt x="82" y="0"/>
                    </a:lnTo>
                    <a:lnTo>
                      <a:pt x="41" y="45"/>
                    </a:lnTo>
                    <a:lnTo>
                      <a:pt x="0" y="91"/>
                    </a:lnTo>
                    <a:lnTo>
                      <a:pt x="88" y="17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1" name="Freeform 831"/>
              <p:cNvSpPr>
                <a:spLocks noChangeAspect="1"/>
              </p:cNvSpPr>
              <p:nvPr/>
            </p:nvSpPr>
            <p:spPr bwMode="auto">
              <a:xfrm>
                <a:off x="4684" y="1280"/>
                <a:ext cx="6" cy="6"/>
              </a:xfrm>
              <a:custGeom>
                <a:avLst/>
                <a:gdLst>
                  <a:gd name="T0" fmla="*/ 0 w 41"/>
                  <a:gd name="T1" fmla="*/ 48 h 48"/>
                  <a:gd name="T2" fmla="*/ 41 w 41"/>
                  <a:gd name="T3" fmla="*/ 3 h 48"/>
                  <a:gd name="T4" fmla="*/ 37 w 41"/>
                  <a:gd name="T5" fmla="*/ 0 h 48"/>
                  <a:gd name="T6" fmla="*/ 0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0" y="48"/>
                    </a:moveTo>
                    <a:lnTo>
                      <a:pt x="41" y="3"/>
                    </a:lnTo>
                    <a:lnTo>
                      <a:pt x="37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2" name="Line 8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89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3" name="Freeform 833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84" name="Freeform 834"/>
              <p:cNvSpPr>
                <a:spLocks noChangeAspect="1"/>
              </p:cNvSpPr>
              <p:nvPr/>
            </p:nvSpPr>
            <p:spPr bwMode="auto">
              <a:xfrm>
                <a:off x="4665" y="1269"/>
                <a:ext cx="24" cy="24"/>
              </a:xfrm>
              <a:custGeom>
                <a:avLst/>
                <a:gdLst>
                  <a:gd name="T0" fmla="*/ 94 w 169"/>
                  <a:gd name="T1" fmla="*/ 171 h 171"/>
                  <a:gd name="T2" fmla="*/ 132 w 169"/>
                  <a:gd name="T3" fmla="*/ 123 h 171"/>
                  <a:gd name="T4" fmla="*/ 169 w 169"/>
                  <a:gd name="T5" fmla="*/ 75 h 171"/>
                  <a:gd name="T6" fmla="*/ 75 w 169"/>
                  <a:gd name="T7" fmla="*/ 0 h 171"/>
                  <a:gd name="T8" fmla="*/ 37 w 169"/>
                  <a:gd name="T9" fmla="*/ 48 h 171"/>
                  <a:gd name="T10" fmla="*/ 0 w 169"/>
                  <a:gd name="T11" fmla="*/ 96 h 171"/>
                  <a:gd name="T12" fmla="*/ 94 w 169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94" y="171"/>
                    </a:moveTo>
                    <a:lnTo>
                      <a:pt x="132" y="123"/>
                    </a:lnTo>
                    <a:lnTo>
                      <a:pt x="169" y="75"/>
                    </a:lnTo>
                    <a:lnTo>
                      <a:pt x="75" y="0"/>
                    </a:lnTo>
                    <a:lnTo>
                      <a:pt x="37" y="48"/>
                    </a:lnTo>
                    <a:lnTo>
                      <a:pt x="0" y="96"/>
                    </a:lnTo>
                    <a:lnTo>
                      <a:pt x="94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415" name="Group 835"/>
            <p:cNvGrpSpPr>
              <a:grpSpLocks noChangeAspect="1"/>
            </p:cNvGrpSpPr>
            <p:nvPr/>
          </p:nvGrpSpPr>
          <p:grpSpPr bwMode="auto">
            <a:xfrm>
              <a:off x="911" y="1159"/>
              <a:ext cx="3601" cy="801"/>
              <a:chOff x="1075" y="1215"/>
              <a:chExt cx="3602" cy="801"/>
            </a:xfrm>
          </p:grpSpPr>
          <p:sp>
            <p:nvSpPr>
              <p:cNvPr id="51885" name="Freeform 836"/>
              <p:cNvSpPr>
                <a:spLocks noChangeAspect="1"/>
              </p:cNvSpPr>
              <p:nvPr/>
            </p:nvSpPr>
            <p:spPr bwMode="auto">
              <a:xfrm>
                <a:off x="4671" y="1269"/>
                <a:ext cx="5" cy="7"/>
              </a:xfrm>
              <a:custGeom>
                <a:avLst/>
                <a:gdLst>
                  <a:gd name="T0" fmla="*/ 0 w 38"/>
                  <a:gd name="T1" fmla="*/ 50 h 50"/>
                  <a:gd name="T2" fmla="*/ 38 w 38"/>
                  <a:gd name="T3" fmla="*/ 2 h 50"/>
                  <a:gd name="T4" fmla="*/ 36 w 38"/>
                  <a:gd name="T5" fmla="*/ 0 h 50"/>
                  <a:gd name="T6" fmla="*/ 0 w 38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8"/>
                  <a:gd name="T13" fmla="*/ 0 h 50"/>
                  <a:gd name="T14" fmla="*/ 38 w 38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8" h="50">
                    <a:moveTo>
                      <a:pt x="0" y="50"/>
                    </a:moveTo>
                    <a:lnTo>
                      <a:pt x="38" y="2"/>
                    </a:lnTo>
                    <a:lnTo>
                      <a:pt x="36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6" name="Line 8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7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7" name="Freeform 838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8" name="Freeform 839"/>
              <p:cNvSpPr>
                <a:spLocks noChangeAspect="1"/>
              </p:cNvSpPr>
              <p:nvPr/>
            </p:nvSpPr>
            <p:spPr bwMode="auto">
              <a:xfrm>
                <a:off x="4651" y="1258"/>
                <a:ext cx="25" cy="25"/>
              </a:xfrm>
              <a:custGeom>
                <a:avLst/>
                <a:gdLst>
                  <a:gd name="T0" fmla="*/ 99 w 170"/>
                  <a:gd name="T1" fmla="*/ 171 h 171"/>
                  <a:gd name="T2" fmla="*/ 134 w 170"/>
                  <a:gd name="T3" fmla="*/ 121 h 171"/>
                  <a:gd name="T4" fmla="*/ 170 w 170"/>
                  <a:gd name="T5" fmla="*/ 71 h 171"/>
                  <a:gd name="T6" fmla="*/ 71 w 170"/>
                  <a:gd name="T7" fmla="*/ 0 h 171"/>
                  <a:gd name="T8" fmla="*/ 35 w 170"/>
                  <a:gd name="T9" fmla="*/ 50 h 171"/>
                  <a:gd name="T10" fmla="*/ 0 w 170"/>
                  <a:gd name="T11" fmla="*/ 100 h 171"/>
                  <a:gd name="T12" fmla="*/ 99 w 170"/>
                  <a:gd name="T13" fmla="*/ 171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99" y="171"/>
                    </a:moveTo>
                    <a:lnTo>
                      <a:pt x="134" y="121"/>
                    </a:lnTo>
                    <a:lnTo>
                      <a:pt x="170" y="71"/>
                    </a:lnTo>
                    <a:lnTo>
                      <a:pt x="71" y="0"/>
                    </a:lnTo>
                    <a:lnTo>
                      <a:pt x="35" y="50"/>
                    </a:lnTo>
                    <a:lnTo>
                      <a:pt x="0" y="100"/>
                    </a:lnTo>
                    <a:lnTo>
                      <a:pt x="99" y="1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9" name="Freeform 840"/>
              <p:cNvSpPr>
                <a:spLocks noChangeAspect="1"/>
              </p:cNvSpPr>
              <p:nvPr/>
            </p:nvSpPr>
            <p:spPr bwMode="auto">
              <a:xfrm>
                <a:off x="4656" y="1258"/>
                <a:ext cx="6" cy="8"/>
              </a:xfrm>
              <a:custGeom>
                <a:avLst/>
                <a:gdLst>
                  <a:gd name="T0" fmla="*/ 0 w 36"/>
                  <a:gd name="T1" fmla="*/ 52 h 52"/>
                  <a:gd name="T2" fmla="*/ 36 w 36"/>
                  <a:gd name="T3" fmla="*/ 2 h 52"/>
                  <a:gd name="T4" fmla="*/ 32 w 36"/>
                  <a:gd name="T5" fmla="*/ 0 h 52"/>
                  <a:gd name="T6" fmla="*/ 0 w 36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52"/>
                  <a:gd name="T14" fmla="*/ 36 w 36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52">
                    <a:moveTo>
                      <a:pt x="0" y="52"/>
                    </a:moveTo>
                    <a:lnTo>
                      <a:pt x="36" y="2"/>
                    </a:lnTo>
                    <a:lnTo>
                      <a:pt x="32" y="0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0" name="Line 84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6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1" name="Freeform 842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2" name="Freeform 843"/>
              <p:cNvSpPr>
                <a:spLocks noChangeAspect="1"/>
              </p:cNvSpPr>
              <p:nvPr/>
            </p:nvSpPr>
            <p:spPr bwMode="auto">
              <a:xfrm>
                <a:off x="4637" y="1249"/>
                <a:ext cx="24" cy="24"/>
              </a:xfrm>
              <a:custGeom>
                <a:avLst/>
                <a:gdLst>
                  <a:gd name="T0" fmla="*/ 105 w 168"/>
                  <a:gd name="T1" fmla="*/ 169 h 169"/>
                  <a:gd name="T2" fmla="*/ 136 w 168"/>
                  <a:gd name="T3" fmla="*/ 116 h 169"/>
                  <a:gd name="T4" fmla="*/ 168 w 168"/>
                  <a:gd name="T5" fmla="*/ 64 h 169"/>
                  <a:gd name="T6" fmla="*/ 64 w 168"/>
                  <a:gd name="T7" fmla="*/ 0 h 169"/>
                  <a:gd name="T8" fmla="*/ 32 w 168"/>
                  <a:gd name="T9" fmla="*/ 53 h 169"/>
                  <a:gd name="T10" fmla="*/ 0 w 168"/>
                  <a:gd name="T11" fmla="*/ 105 h 169"/>
                  <a:gd name="T12" fmla="*/ 105 w 168"/>
                  <a:gd name="T13" fmla="*/ 169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8"/>
                  <a:gd name="T22" fmla="*/ 0 h 169"/>
                  <a:gd name="T23" fmla="*/ 168 w 168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8" h="169">
                    <a:moveTo>
                      <a:pt x="105" y="169"/>
                    </a:moveTo>
                    <a:lnTo>
                      <a:pt x="136" y="116"/>
                    </a:lnTo>
                    <a:lnTo>
                      <a:pt x="168" y="64"/>
                    </a:lnTo>
                    <a:lnTo>
                      <a:pt x="64" y="0"/>
                    </a:lnTo>
                    <a:lnTo>
                      <a:pt x="32" y="53"/>
                    </a:lnTo>
                    <a:lnTo>
                      <a:pt x="0" y="105"/>
                    </a:lnTo>
                    <a:lnTo>
                      <a:pt x="105" y="16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3" name="Freeform 844"/>
              <p:cNvSpPr>
                <a:spLocks noChangeAspect="1"/>
              </p:cNvSpPr>
              <p:nvPr/>
            </p:nvSpPr>
            <p:spPr bwMode="auto">
              <a:xfrm>
                <a:off x="4642" y="1249"/>
                <a:ext cx="4" cy="8"/>
              </a:xfrm>
              <a:custGeom>
                <a:avLst/>
                <a:gdLst>
                  <a:gd name="T0" fmla="*/ 0 w 32"/>
                  <a:gd name="T1" fmla="*/ 54 h 54"/>
                  <a:gd name="T2" fmla="*/ 32 w 32"/>
                  <a:gd name="T3" fmla="*/ 1 h 54"/>
                  <a:gd name="T4" fmla="*/ 28 w 32"/>
                  <a:gd name="T5" fmla="*/ 0 h 54"/>
                  <a:gd name="T6" fmla="*/ 0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0" y="54"/>
                    </a:moveTo>
                    <a:lnTo>
                      <a:pt x="32" y="1"/>
                    </a:lnTo>
                    <a:lnTo>
                      <a:pt x="28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4" name="Line 84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4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5" name="Freeform 846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6" name="Freeform 847"/>
              <p:cNvSpPr>
                <a:spLocks noChangeAspect="1"/>
              </p:cNvSpPr>
              <p:nvPr/>
            </p:nvSpPr>
            <p:spPr bwMode="auto">
              <a:xfrm>
                <a:off x="4622" y="1241"/>
                <a:ext cx="24" cy="23"/>
              </a:xfrm>
              <a:custGeom>
                <a:avLst/>
                <a:gdLst>
                  <a:gd name="T0" fmla="*/ 109 w 166"/>
                  <a:gd name="T1" fmla="*/ 165 h 165"/>
                  <a:gd name="T2" fmla="*/ 138 w 166"/>
                  <a:gd name="T3" fmla="*/ 112 h 165"/>
                  <a:gd name="T4" fmla="*/ 166 w 166"/>
                  <a:gd name="T5" fmla="*/ 58 h 165"/>
                  <a:gd name="T6" fmla="*/ 57 w 166"/>
                  <a:gd name="T7" fmla="*/ 0 h 165"/>
                  <a:gd name="T8" fmla="*/ 29 w 166"/>
                  <a:gd name="T9" fmla="*/ 54 h 165"/>
                  <a:gd name="T10" fmla="*/ 0 w 166"/>
                  <a:gd name="T11" fmla="*/ 107 h 165"/>
                  <a:gd name="T12" fmla="*/ 109 w 166"/>
                  <a:gd name="T13" fmla="*/ 165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09" y="165"/>
                    </a:moveTo>
                    <a:lnTo>
                      <a:pt x="138" y="112"/>
                    </a:lnTo>
                    <a:lnTo>
                      <a:pt x="166" y="58"/>
                    </a:lnTo>
                    <a:lnTo>
                      <a:pt x="57" y="0"/>
                    </a:lnTo>
                    <a:lnTo>
                      <a:pt x="29" y="54"/>
                    </a:lnTo>
                    <a:lnTo>
                      <a:pt x="0" y="107"/>
                    </a:lnTo>
                    <a:lnTo>
                      <a:pt x="109" y="16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7" name="Freeform 848"/>
              <p:cNvSpPr>
                <a:spLocks noChangeAspect="1"/>
              </p:cNvSpPr>
              <p:nvPr/>
            </p:nvSpPr>
            <p:spPr bwMode="auto">
              <a:xfrm>
                <a:off x="4626" y="1240"/>
                <a:ext cx="4" cy="8"/>
              </a:xfrm>
              <a:custGeom>
                <a:avLst/>
                <a:gdLst>
                  <a:gd name="T0" fmla="*/ 0 w 28"/>
                  <a:gd name="T1" fmla="*/ 56 h 56"/>
                  <a:gd name="T2" fmla="*/ 28 w 28"/>
                  <a:gd name="T3" fmla="*/ 2 h 56"/>
                  <a:gd name="T4" fmla="*/ 24 w 28"/>
                  <a:gd name="T5" fmla="*/ 0 h 56"/>
                  <a:gd name="T6" fmla="*/ 0 w 28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"/>
                  <a:gd name="T13" fmla="*/ 0 h 56"/>
                  <a:gd name="T14" fmla="*/ 28 w 28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" h="56">
                    <a:moveTo>
                      <a:pt x="0" y="56"/>
                    </a:moveTo>
                    <a:lnTo>
                      <a:pt x="28" y="2"/>
                    </a:lnTo>
                    <a:lnTo>
                      <a:pt x="24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8" name="Line 84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29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99" name="Freeform 850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0" name="Freeform 851"/>
              <p:cNvSpPr>
                <a:spLocks noChangeAspect="1"/>
              </p:cNvSpPr>
              <p:nvPr/>
            </p:nvSpPr>
            <p:spPr bwMode="auto">
              <a:xfrm>
                <a:off x="4606" y="1233"/>
                <a:ext cx="23" cy="23"/>
              </a:xfrm>
              <a:custGeom>
                <a:avLst/>
                <a:gdLst>
                  <a:gd name="T0" fmla="*/ 115 w 163"/>
                  <a:gd name="T1" fmla="*/ 161 h 161"/>
                  <a:gd name="T2" fmla="*/ 139 w 163"/>
                  <a:gd name="T3" fmla="*/ 106 h 161"/>
                  <a:gd name="T4" fmla="*/ 163 w 163"/>
                  <a:gd name="T5" fmla="*/ 50 h 161"/>
                  <a:gd name="T6" fmla="*/ 48 w 163"/>
                  <a:gd name="T7" fmla="*/ 0 h 161"/>
                  <a:gd name="T8" fmla="*/ 24 w 163"/>
                  <a:gd name="T9" fmla="*/ 55 h 161"/>
                  <a:gd name="T10" fmla="*/ 0 w 163"/>
                  <a:gd name="T11" fmla="*/ 111 h 161"/>
                  <a:gd name="T12" fmla="*/ 115 w 163"/>
                  <a:gd name="T13" fmla="*/ 16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15" y="161"/>
                    </a:moveTo>
                    <a:lnTo>
                      <a:pt x="139" y="106"/>
                    </a:lnTo>
                    <a:lnTo>
                      <a:pt x="163" y="50"/>
                    </a:lnTo>
                    <a:lnTo>
                      <a:pt x="48" y="0"/>
                    </a:lnTo>
                    <a:lnTo>
                      <a:pt x="24" y="55"/>
                    </a:lnTo>
                    <a:lnTo>
                      <a:pt x="0" y="111"/>
                    </a:lnTo>
                    <a:lnTo>
                      <a:pt x="115" y="16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1" name="Freeform 852"/>
              <p:cNvSpPr>
                <a:spLocks noChangeAspect="1"/>
              </p:cNvSpPr>
              <p:nvPr/>
            </p:nvSpPr>
            <p:spPr bwMode="auto">
              <a:xfrm>
                <a:off x="4610" y="1233"/>
                <a:ext cx="3" cy="8"/>
              </a:xfrm>
              <a:custGeom>
                <a:avLst/>
                <a:gdLst>
                  <a:gd name="T0" fmla="*/ 0 w 24"/>
                  <a:gd name="T1" fmla="*/ 56 h 56"/>
                  <a:gd name="T2" fmla="*/ 24 w 24"/>
                  <a:gd name="T3" fmla="*/ 1 h 56"/>
                  <a:gd name="T4" fmla="*/ 20 w 24"/>
                  <a:gd name="T5" fmla="*/ 0 h 56"/>
                  <a:gd name="T6" fmla="*/ 0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0" y="56"/>
                    </a:moveTo>
                    <a:lnTo>
                      <a:pt x="24" y="1"/>
                    </a:lnTo>
                    <a:lnTo>
                      <a:pt x="20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2" name="Line 853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61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3" name="Freeform 854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4" name="Freeform 855"/>
              <p:cNvSpPr>
                <a:spLocks noChangeAspect="1"/>
              </p:cNvSpPr>
              <p:nvPr/>
            </p:nvSpPr>
            <p:spPr bwMode="auto">
              <a:xfrm>
                <a:off x="4590" y="1227"/>
                <a:ext cx="22" cy="22"/>
              </a:xfrm>
              <a:custGeom>
                <a:avLst/>
                <a:gdLst>
                  <a:gd name="T0" fmla="*/ 119 w 160"/>
                  <a:gd name="T1" fmla="*/ 156 h 156"/>
                  <a:gd name="T2" fmla="*/ 140 w 160"/>
                  <a:gd name="T3" fmla="*/ 99 h 156"/>
                  <a:gd name="T4" fmla="*/ 160 w 160"/>
                  <a:gd name="T5" fmla="*/ 43 h 156"/>
                  <a:gd name="T6" fmla="*/ 41 w 160"/>
                  <a:gd name="T7" fmla="*/ 0 h 156"/>
                  <a:gd name="T8" fmla="*/ 21 w 160"/>
                  <a:gd name="T9" fmla="*/ 57 h 156"/>
                  <a:gd name="T10" fmla="*/ 0 w 160"/>
                  <a:gd name="T11" fmla="*/ 114 h 156"/>
                  <a:gd name="T12" fmla="*/ 119 w 160"/>
                  <a:gd name="T13" fmla="*/ 156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19" y="156"/>
                    </a:moveTo>
                    <a:lnTo>
                      <a:pt x="140" y="99"/>
                    </a:lnTo>
                    <a:lnTo>
                      <a:pt x="160" y="43"/>
                    </a:lnTo>
                    <a:lnTo>
                      <a:pt x="41" y="0"/>
                    </a:lnTo>
                    <a:lnTo>
                      <a:pt x="21" y="57"/>
                    </a:lnTo>
                    <a:lnTo>
                      <a:pt x="0" y="114"/>
                    </a:lnTo>
                    <a:lnTo>
                      <a:pt x="119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5" name="Freeform 856"/>
              <p:cNvSpPr>
                <a:spLocks noChangeAspect="1"/>
              </p:cNvSpPr>
              <p:nvPr/>
            </p:nvSpPr>
            <p:spPr bwMode="auto">
              <a:xfrm>
                <a:off x="4593" y="1227"/>
                <a:ext cx="2" cy="8"/>
              </a:xfrm>
              <a:custGeom>
                <a:avLst/>
                <a:gdLst>
                  <a:gd name="T0" fmla="*/ 0 w 20"/>
                  <a:gd name="T1" fmla="*/ 59 h 59"/>
                  <a:gd name="T2" fmla="*/ 20 w 20"/>
                  <a:gd name="T3" fmla="*/ 2 h 59"/>
                  <a:gd name="T4" fmla="*/ 16 w 20"/>
                  <a:gd name="T5" fmla="*/ 0 h 59"/>
                  <a:gd name="T6" fmla="*/ 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0" y="59"/>
                    </a:moveTo>
                    <a:lnTo>
                      <a:pt x="20" y="2"/>
                    </a:lnTo>
                    <a:lnTo>
                      <a:pt x="16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6" name="Line 85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95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7" name="Freeform 858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8" name="Freeform 859"/>
              <p:cNvSpPr>
                <a:spLocks noChangeAspect="1"/>
              </p:cNvSpPr>
              <p:nvPr/>
            </p:nvSpPr>
            <p:spPr bwMode="auto">
              <a:xfrm>
                <a:off x="4573" y="1222"/>
                <a:ext cx="22" cy="22"/>
              </a:xfrm>
              <a:custGeom>
                <a:avLst/>
                <a:gdLst>
                  <a:gd name="T0" fmla="*/ 123 w 155"/>
                  <a:gd name="T1" fmla="*/ 153 h 153"/>
                  <a:gd name="T2" fmla="*/ 139 w 155"/>
                  <a:gd name="T3" fmla="*/ 93 h 153"/>
                  <a:gd name="T4" fmla="*/ 155 w 155"/>
                  <a:gd name="T5" fmla="*/ 34 h 153"/>
                  <a:gd name="T6" fmla="*/ 32 w 155"/>
                  <a:gd name="T7" fmla="*/ 0 h 153"/>
                  <a:gd name="T8" fmla="*/ 16 w 155"/>
                  <a:gd name="T9" fmla="*/ 59 h 153"/>
                  <a:gd name="T10" fmla="*/ 0 w 155"/>
                  <a:gd name="T11" fmla="*/ 118 h 153"/>
                  <a:gd name="T12" fmla="*/ 123 w 155"/>
                  <a:gd name="T13" fmla="*/ 153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23" y="153"/>
                    </a:move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lnTo>
                      <a:pt x="16" y="59"/>
                    </a:lnTo>
                    <a:lnTo>
                      <a:pt x="0" y="118"/>
                    </a:lnTo>
                    <a:lnTo>
                      <a:pt x="123" y="15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09" name="Freeform 860"/>
              <p:cNvSpPr>
                <a:spLocks noChangeAspect="1"/>
              </p:cNvSpPr>
              <p:nvPr/>
            </p:nvSpPr>
            <p:spPr bwMode="auto">
              <a:xfrm>
                <a:off x="4575" y="1222"/>
                <a:ext cx="2" cy="8"/>
              </a:xfrm>
              <a:custGeom>
                <a:avLst/>
                <a:gdLst>
                  <a:gd name="T0" fmla="*/ 0 w 16"/>
                  <a:gd name="T1" fmla="*/ 59 h 59"/>
                  <a:gd name="T2" fmla="*/ 16 w 16"/>
                  <a:gd name="T3" fmla="*/ 0 h 59"/>
                  <a:gd name="T4" fmla="*/ 11 w 16"/>
                  <a:gd name="T5" fmla="*/ 0 h 59"/>
                  <a:gd name="T6" fmla="*/ 0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0" y="59"/>
                    </a:moveTo>
                    <a:lnTo>
                      <a:pt x="16" y="0"/>
                    </a:lnTo>
                    <a:lnTo>
                      <a:pt x="11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0" name="Line 861"/>
              <p:cNvSpPr>
                <a:spLocks noChangeAspect="1" noChangeShapeType="1"/>
              </p:cNvSpPr>
              <p:nvPr/>
            </p:nvSpPr>
            <p:spPr bwMode="auto">
              <a:xfrm flipH="1">
                <a:off x="4577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1" name="Freeform 862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2" name="Freeform 863"/>
              <p:cNvSpPr>
                <a:spLocks noChangeAspect="1"/>
              </p:cNvSpPr>
              <p:nvPr/>
            </p:nvSpPr>
            <p:spPr bwMode="auto">
              <a:xfrm>
                <a:off x="4555" y="1218"/>
                <a:ext cx="22" cy="21"/>
              </a:xfrm>
              <a:custGeom>
                <a:avLst/>
                <a:gdLst>
                  <a:gd name="T0" fmla="*/ 125 w 148"/>
                  <a:gd name="T1" fmla="*/ 143 h 143"/>
                  <a:gd name="T2" fmla="*/ 137 w 148"/>
                  <a:gd name="T3" fmla="*/ 84 h 143"/>
                  <a:gd name="T4" fmla="*/ 148 w 148"/>
                  <a:gd name="T5" fmla="*/ 25 h 143"/>
                  <a:gd name="T6" fmla="*/ 23 w 148"/>
                  <a:gd name="T7" fmla="*/ 0 h 143"/>
                  <a:gd name="T8" fmla="*/ 12 w 148"/>
                  <a:gd name="T9" fmla="*/ 59 h 143"/>
                  <a:gd name="T10" fmla="*/ 0 w 148"/>
                  <a:gd name="T11" fmla="*/ 118 h 143"/>
                  <a:gd name="T12" fmla="*/ 125 w 148"/>
                  <a:gd name="T13" fmla="*/ 143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25" y="143"/>
                    </a:moveTo>
                    <a:lnTo>
                      <a:pt x="137" y="84"/>
                    </a:lnTo>
                    <a:lnTo>
                      <a:pt x="148" y="25"/>
                    </a:lnTo>
                    <a:lnTo>
                      <a:pt x="23" y="0"/>
                    </a:lnTo>
                    <a:lnTo>
                      <a:pt x="12" y="59"/>
                    </a:lnTo>
                    <a:lnTo>
                      <a:pt x="0" y="118"/>
                    </a:lnTo>
                    <a:lnTo>
                      <a:pt x="125" y="14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3" name="Freeform 864"/>
              <p:cNvSpPr>
                <a:spLocks noChangeAspect="1"/>
              </p:cNvSpPr>
              <p:nvPr/>
            </p:nvSpPr>
            <p:spPr bwMode="auto">
              <a:xfrm>
                <a:off x="4557" y="1218"/>
                <a:ext cx="2" cy="9"/>
              </a:xfrm>
              <a:custGeom>
                <a:avLst/>
                <a:gdLst>
                  <a:gd name="T0" fmla="*/ 0 w 11"/>
                  <a:gd name="T1" fmla="*/ 60 h 60"/>
                  <a:gd name="T2" fmla="*/ 11 w 11"/>
                  <a:gd name="T3" fmla="*/ 1 h 60"/>
                  <a:gd name="T4" fmla="*/ 7 w 11"/>
                  <a:gd name="T5" fmla="*/ 0 h 60"/>
                  <a:gd name="T6" fmla="*/ 0 w 11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0"/>
                  <a:gd name="T14" fmla="*/ 11 w 11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0">
                    <a:moveTo>
                      <a:pt x="0" y="60"/>
                    </a:moveTo>
                    <a:lnTo>
                      <a:pt x="11" y="1"/>
                    </a:lnTo>
                    <a:lnTo>
                      <a:pt x="7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4" name="Line 86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4558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5" name="Freeform 866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6" name="Freeform 867"/>
              <p:cNvSpPr>
                <a:spLocks noChangeAspect="1"/>
              </p:cNvSpPr>
              <p:nvPr/>
            </p:nvSpPr>
            <p:spPr bwMode="auto">
              <a:xfrm>
                <a:off x="4538" y="1216"/>
                <a:ext cx="20" cy="19"/>
              </a:xfrm>
              <a:custGeom>
                <a:avLst/>
                <a:gdLst>
                  <a:gd name="T0" fmla="*/ 128 w 142"/>
                  <a:gd name="T1" fmla="*/ 135 h 135"/>
                  <a:gd name="T2" fmla="*/ 135 w 142"/>
                  <a:gd name="T3" fmla="*/ 75 h 135"/>
                  <a:gd name="T4" fmla="*/ 142 w 142"/>
                  <a:gd name="T5" fmla="*/ 15 h 135"/>
                  <a:gd name="T6" fmla="*/ 13 w 142"/>
                  <a:gd name="T7" fmla="*/ 0 h 135"/>
                  <a:gd name="T8" fmla="*/ 6 w 142"/>
                  <a:gd name="T9" fmla="*/ 60 h 135"/>
                  <a:gd name="T10" fmla="*/ 0 w 142"/>
                  <a:gd name="T11" fmla="*/ 121 h 135"/>
                  <a:gd name="T12" fmla="*/ 128 w 142"/>
                  <a:gd name="T13" fmla="*/ 135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28" y="135"/>
                    </a:moveTo>
                    <a:lnTo>
                      <a:pt x="135" y="75"/>
                    </a:lnTo>
                    <a:lnTo>
                      <a:pt x="142" y="15"/>
                    </a:lnTo>
                    <a:lnTo>
                      <a:pt x="13" y="0"/>
                    </a:lnTo>
                    <a:lnTo>
                      <a:pt x="6" y="60"/>
                    </a:lnTo>
                    <a:lnTo>
                      <a:pt x="0" y="121"/>
                    </a:lnTo>
                    <a:lnTo>
                      <a:pt x="128" y="13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7" name="Freeform 868"/>
              <p:cNvSpPr>
                <a:spLocks noChangeAspect="1"/>
              </p:cNvSpPr>
              <p:nvPr/>
            </p:nvSpPr>
            <p:spPr bwMode="auto">
              <a:xfrm>
                <a:off x="4539" y="1216"/>
                <a:ext cx="1" cy="8"/>
              </a:xfrm>
              <a:custGeom>
                <a:avLst/>
                <a:gdLst>
                  <a:gd name="T0" fmla="*/ 0 w 7"/>
                  <a:gd name="T1" fmla="*/ 60 h 60"/>
                  <a:gd name="T2" fmla="*/ 7 w 7"/>
                  <a:gd name="T3" fmla="*/ 0 h 60"/>
                  <a:gd name="T4" fmla="*/ 3 w 7"/>
                  <a:gd name="T5" fmla="*/ 0 h 60"/>
                  <a:gd name="T6" fmla="*/ 0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0" y="60"/>
                    </a:moveTo>
                    <a:lnTo>
                      <a:pt x="7" y="0"/>
                    </a:lnTo>
                    <a:lnTo>
                      <a:pt x="3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8" name="Line 869"/>
              <p:cNvSpPr>
                <a:spLocks noChangeAspect="1" noChangeShapeType="1"/>
              </p:cNvSpPr>
              <p:nvPr/>
            </p:nvSpPr>
            <p:spPr bwMode="auto">
              <a:xfrm flipH="1">
                <a:off x="4539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19" name="Freeform 870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0" name="Freeform 871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9" cy="18"/>
              </a:xfrm>
              <a:custGeom>
                <a:avLst/>
                <a:gdLst>
                  <a:gd name="T0" fmla="*/ 128 w 133"/>
                  <a:gd name="T1" fmla="*/ 126 h 126"/>
                  <a:gd name="T2" fmla="*/ 130 w 133"/>
                  <a:gd name="T3" fmla="*/ 65 h 126"/>
                  <a:gd name="T4" fmla="*/ 133 w 133"/>
                  <a:gd name="T5" fmla="*/ 5 h 126"/>
                  <a:gd name="T6" fmla="*/ 4 w 133"/>
                  <a:gd name="T7" fmla="*/ 0 h 126"/>
                  <a:gd name="T8" fmla="*/ 2 w 133"/>
                  <a:gd name="T9" fmla="*/ 61 h 126"/>
                  <a:gd name="T10" fmla="*/ 0 w 133"/>
                  <a:gd name="T11" fmla="*/ 121 h 126"/>
                  <a:gd name="T12" fmla="*/ 128 w 133"/>
                  <a:gd name="T13" fmla="*/ 126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28" y="126"/>
                    </a:moveTo>
                    <a:lnTo>
                      <a:pt x="130" y="65"/>
                    </a:lnTo>
                    <a:lnTo>
                      <a:pt x="133" y="5"/>
                    </a:lnTo>
                    <a:lnTo>
                      <a:pt x="4" y="0"/>
                    </a:lnTo>
                    <a:lnTo>
                      <a:pt x="2" y="61"/>
                    </a:lnTo>
                    <a:lnTo>
                      <a:pt x="0" y="121"/>
                    </a:lnTo>
                    <a:lnTo>
                      <a:pt x="128" y="12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1" name="Freeform 872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1" cy="9"/>
              </a:xfrm>
              <a:custGeom>
                <a:avLst/>
                <a:gdLst>
                  <a:gd name="T0" fmla="*/ 2 w 4"/>
                  <a:gd name="T1" fmla="*/ 61 h 61"/>
                  <a:gd name="T2" fmla="*/ 4 w 4"/>
                  <a:gd name="T3" fmla="*/ 0 h 61"/>
                  <a:gd name="T4" fmla="*/ 0 w 4"/>
                  <a:gd name="T5" fmla="*/ 0 h 61"/>
                  <a:gd name="T6" fmla="*/ 2 w 4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1"/>
                  <a:gd name="T14" fmla="*/ 4 w 4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1">
                    <a:moveTo>
                      <a:pt x="2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2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2" name="Line 873"/>
              <p:cNvSpPr>
                <a:spLocks noChangeAspect="1" noChangeShapeType="1"/>
              </p:cNvSpPr>
              <p:nvPr/>
            </p:nvSpPr>
            <p:spPr bwMode="auto">
              <a:xfrm flipH="1">
                <a:off x="4520" y="121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3" name="Freeform 874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62 h 122"/>
                  <a:gd name="T2" fmla="*/ 0 w 60"/>
                  <a:gd name="T3" fmla="*/ 0 h 122"/>
                  <a:gd name="T4" fmla="*/ 12 w 60"/>
                  <a:gd name="T5" fmla="*/ 3 h 122"/>
                  <a:gd name="T6" fmla="*/ 25 w 60"/>
                  <a:gd name="T7" fmla="*/ 6 h 122"/>
                  <a:gd name="T8" fmla="*/ 35 w 60"/>
                  <a:gd name="T9" fmla="*/ 13 h 122"/>
                  <a:gd name="T10" fmla="*/ 45 w 60"/>
                  <a:gd name="T11" fmla="*/ 21 h 122"/>
                  <a:gd name="T12" fmla="*/ 52 w 60"/>
                  <a:gd name="T13" fmla="*/ 31 h 122"/>
                  <a:gd name="T14" fmla="*/ 58 w 60"/>
                  <a:gd name="T15" fmla="*/ 42 h 122"/>
                  <a:gd name="T16" fmla="*/ 60 w 60"/>
                  <a:gd name="T17" fmla="*/ 55 h 122"/>
                  <a:gd name="T18" fmla="*/ 60 w 60"/>
                  <a:gd name="T19" fmla="*/ 69 h 122"/>
                  <a:gd name="T20" fmla="*/ 58 w 60"/>
                  <a:gd name="T21" fmla="*/ 81 h 122"/>
                  <a:gd name="T22" fmla="*/ 52 w 60"/>
                  <a:gd name="T23" fmla="*/ 93 h 122"/>
                  <a:gd name="T24" fmla="*/ 45 w 60"/>
                  <a:gd name="T25" fmla="*/ 103 h 122"/>
                  <a:gd name="T26" fmla="*/ 35 w 60"/>
                  <a:gd name="T27" fmla="*/ 111 h 122"/>
                  <a:gd name="T28" fmla="*/ 25 w 60"/>
                  <a:gd name="T29" fmla="*/ 118 h 122"/>
                  <a:gd name="T30" fmla="*/ 12 w 60"/>
                  <a:gd name="T31" fmla="*/ 121 h 122"/>
                  <a:gd name="T32" fmla="*/ 0 w 60"/>
                  <a:gd name="T33" fmla="*/ 122 h 122"/>
                  <a:gd name="T34" fmla="*/ 0 w 60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0"/>
                  <a:gd name="T55" fmla="*/ 0 h 122"/>
                  <a:gd name="T56" fmla="*/ 60 w 60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0" h="122">
                    <a:moveTo>
                      <a:pt x="0" y="62"/>
                    </a:moveTo>
                    <a:lnTo>
                      <a:pt x="0" y="0"/>
                    </a:ln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4" name="Freeform 875"/>
              <p:cNvSpPr>
                <a:spLocks noChangeAspect="1"/>
              </p:cNvSpPr>
              <p:nvPr/>
            </p:nvSpPr>
            <p:spPr bwMode="auto">
              <a:xfrm>
                <a:off x="4520" y="1215"/>
                <a:ext cx="9" cy="17"/>
              </a:xfrm>
              <a:custGeom>
                <a:avLst/>
                <a:gdLst>
                  <a:gd name="T0" fmla="*/ 0 w 60"/>
                  <a:gd name="T1" fmla="*/ 0 h 122"/>
                  <a:gd name="T2" fmla="*/ 12 w 60"/>
                  <a:gd name="T3" fmla="*/ 3 h 122"/>
                  <a:gd name="T4" fmla="*/ 25 w 60"/>
                  <a:gd name="T5" fmla="*/ 6 h 122"/>
                  <a:gd name="T6" fmla="*/ 35 w 60"/>
                  <a:gd name="T7" fmla="*/ 13 h 122"/>
                  <a:gd name="T8" fmla="*/ 45 w 60"/>
                  <a:gd name="T9" fmla="*/ 21 h 122"/>
                  <a:gd name="T10" fmla="*/ 52 w 60"/>
                  <a:gd name="T11" fmla="*/ 31 h 122"/>
                  <a:gd name="T12" fmla="*/ 58 w 60"/>
                  <a:gd name="T13" fmla="*/ 42 h 122"/>
                  <a:gd name="T14" fmla="*/ 60 w 60"/>
                  <a:gd name="T15" fmla="*/ 55 h 122"/>
                  <a:gd name="T16" fmla="*/ 60 w 60"/>
                  <a:gd name="T17" fmla="*/ 69 h 122"/>
                  <a:gd name="T18" fmla="*/ 58 w 60"/>
                  <a:gd name="T19" fmla="*/ 81 h 122"/>
                  <a:gd name="T20" fmla="*/ 52 w 60"/>
                  <a:gd name="T21" fmla="*/ 93 h 122"/>
                  <a:gd name="T22" fmla="*/ 45 w 60"/>
                  <a:gd name="T23" fmla="*/ 103 h 122"/>
                  <a:gd name="T24" fmla="*/ 35 w 60"/>
                  <a:gd name="T25" fmla="*/ 111 h 122"/>
                  <a:gd name="T26" fmla="*/ 25 w 60"/>
                  <a:gd name="T27" fmla="*/ 118 h 122"/>
                  <a:gd name="T28" fmla="*/ 12 w 60"/>
                  <a:gd name="T29" fmla="*/ 121 h 122"/>
                  <a:gd name="T30" fmla="*/ 0 w 60"/>
                  <a:gd name="T31" fmla="*/ 122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0"/>
                  <a:gd name="T49" fmla="*/ 0 h 122"/>
                  <a:gd name="T50" fmla="*/ 60 w 60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0" h="122">
                    <a:moveTo>
                      <a:pt x="0" y="0"/>
                    </a:moveTo>
                    <a:lnTo>
                      <a:pt x="12" y="3"/>
                    </a:lnTo>
                    <a:lnTo>
                      <a:pt x="25" y="6"/>
                    </a:lnTo>
                    <a:lnTo>
                      <a:pt x="35" y="13"/>
                    </a:lnTo>
                    <a:lnTo>
                      <a:pt x="45" y="21"/>
                    </a:lnTo>
                    <a:lnTo>
                      <a:pt x="52" y="31"/>
                    </a:lnTo>
                    <a:lnTo>
                      <a:pt x="58" y="42"/>
                    </a:lnTo>
                    <a:lnTo>
                      <a:pt x="60" y="55"/>
                    </a:lnTo>
                    <a:lnTo>
                      <a:pt x="60" y="69"/>
                    </a:lnTo>
                    <a:lnTo>
                      <a:pt x="58" y="81"/>
                    </a:lnTo>
                    <a:lnTo>
                      <a:pt x="52" y="93"/>
                    </a:lnTo>
                    <a:lnTo>
                      <a:pt x="45" y="103"/>
                    </a:lnTo>
                    <a:lnTo>
                      <a:pt x="35" y="111"/>
                    </a:lnTo>
                    <a:lnTo>
                      <a:pt x="25" y="118"/>
                    </a:lnTo>
                    <a:lnTo>
                      <a:pt x="12" y="121"/>
                    </a:lnTo>
                    <a:lnTo>
                      <a:pt x="0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5" name="Freeform 876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6" name="Freeform 877"/>
              <p:cNvSpPr>
                <a:spLocks noChangeAspect="1"/>
              </p:cNvSpPr>
              <p:nvPr/>
            </p:nvSpPr>
            <p:spPr bwMode="auto">
              <a:xfrm>
                <a:off x="1382" y="1215"/>
                <a:ext cx="3138" cy="17"/>
              </a:xfrm>
              <a:custGeom>
                <a:avLst/>
                <a:gdLst>
                  <a:gd name="T0" fmla="*/ 21971 w 21971"/>
                  <a:gd name="T1" fmla="*/ 122 h 122"/>
                  <a:gd name="T2" fmla="*/ 21971 w 21971"/>
                  <a:gd name="T3" fmla="*/ 62 h 122"/>
                  <a:gd name="T4" fmla="*/ 21971 w 21971"/>
                  <a:gd name="T5" fmla="*/ 0 h 122"/>
                  <a:gd name="T6" fmla="*/ 0 w 21971"/>
                  <a:gd name="T7" fmla="*/ 0 h 122"/>
                  <a:gd name="T8" fmla="*/ 0 w 21971"/>
                  <a:gd name="T9" fmla="*/ 62 h 122"/>
                  <a:gd name="T10" fmla="*/ 0 w 21971"/>
                  <a:gd name="T11" fmla="*/ 122 h 122"/>
                  <a:gd name="T12" fmla="*/ 21971 w 21971"/>
                  <a:gd name="T13" fmla="*/ 122 h 1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971"/>
                  <a:gd name="T22" fmla="*/ 0 h 122"/>
                  <a:gd name="T23" fmla="*/ 21971 w 21971"/>
                  <a:gd name="T24" fmla="*/ 122 h 1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971" h="122">
                    <a:moveTo>
                      <a:pt x="21971" y="122"/>
                    </a:moveTo>
                    <a:lnTo>
                      <a:pt x="21971" y="62"/>
                    </a:lnTo>
                    <a:lnTo>
                      <a:pt x="21971" y="0"/>
                    </a:lnTo>
                    <a:lnTo>
                      <a:pt x="0" y="0"/>
                    </a:lnTo>
                    <a:lnTo>
                      <a:pt x="0" y="62"/>
                    </a:lnTo>
                    <a:lnTo>
                      <a:pt x="0" y="122"/>
                    </a:lnTo>
                    <a:lnTo>
                      <a:pt x="21971" y="1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7" name="Freeform 878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62 h 122"/>
                  <a:gd name="T2" fmla="*/ 61 w 61"/>
                  <a:gd name="T3" fmla="*/ 122 h 122"/>
                  <a:gd name="T4" fmla="*/ 48 w 61"/>
                  <a:gd name="T5" fmla="*/ 121 h 122"/>
                  <a:gd name="T6" fmla="*/ 36 w 61"/>
                  <a:gd name="T7" fmla="*/ 118 h 122"/>
                  <a:gd name="T8" fmla="*/ 25 w 61"/>
                  <a:gd name="T9" fmla="*/ 111 h 122"/>
                  <a:gd name="T10" fmla="*/ 15 w 61"/>
                  <a:gd name="T11" fmla="*/ 103 h 122"/>
                  <a:gd name="T12" fmla="*/ 8 w 61"/>
                  <a:gd name="T13" fmla="*/ 93 h 122"/>
                  <a:gd name="T14" fmla="*/ 3 w 61"/>
                  <a:gd name="T15" fmla="*/ 81 h 122"/>
                  <a:gd name="T16" fmla="*/ 0 w 61"/>
                  <a:gd name="T17" fmla="*/ 69 h 122"/>
                  <a:gd name="T18" fmla="*/ 0 w 61"/>
                  <a:gd name="T19" fmla="*/ 55 h 122"/>
                  <a:gd name="T20" fmla="*/ 3 w 61"/>
                  <a:gd name="T21" fmla="*/ 42 h 122"/>
                  <a:gd name="T22" fmla="*/ 8 w 61"/>
                  <a:gd name="T23" fmla="*/ 31 h 122"/>
                  <a:gd name="T24" fmla="*/ 15 w 61"/>
                  <a:gd name="T25" fmla="*/ 21 h 122"/>
                  <a:gd name="T26" fmla="*/ 25 w 61"/>
                  <a:gd name="T27" fmla="*/ 13 h 122"/>
                  <a:gd name="T28" fmla="*/ 36 w 61"/>
                  <a:gd name="T29" fmla="*/ 6 h 122"/>
                  <a:gd name="T30" fmla="*/ 48 w 61"/>
                  <a:gd name="T31" fmla="*/ 3 h 122"/>
                  <a:gd name="T32" fmla="*/ 61 w 61"/>
                  <a:gd name="T33" fmla="*/ 0 h 122"/>
                  <a:gd name="T34" fmla="*/ 61 w 61"/>
                  <a:gd name="T35" fmla="*/ 62 h 1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1"/>
                  <a:gd name="T55" fmla="*/ 0 h 122"/>
                  <a:gd name="T56" fmla="*/ 61 w 61"/>
                  <a:gd name="T57" fmla="*/ 122 h 1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1" h="122">
                    <a:moveTo>
                      <a:pt x="61" y="62"/>
                    </a:moveTo>
                    <a:lnTo>
                      <a:pt x="61" y="122"/>
                    </a:ln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  <a:lnTo>
                      <a:pt x="61" y="6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8" name="Freeform 879"/>
              <p:cNvSpPr>
                <a:spLocks noChangeAspect="1"/>
              </p:cNvSpPr>
              <p:nvPr/>
            </p:nvSpPr>
            <p:spPr bwMode="auto">
              <a:xfrm>
                <a:off x="1373" y="1215"/>
                <a:ext cx="9" cy="17"/>
              </a:xfrm>
              <a:custGeom>
                <a:avLst/>
                <a:gdLst>
                  <a:gd name="T0" fmla="*/ 61 w 61"/>
                  <a:gd name="T1" fmla="*/ 122 h 122"/>
                  <a:gd name="T2" fmla="*/ 48 w 61"/>
                  <a:gd name="T3" fmla="*/ 121 h 122"/>
                  <a:gd name="T4" fmla="*/ 36 w 61"/>
                  <a:gd name="T5" fmla="*/ 118 h 122"/>
                  <a:gd name="T6" fmla="*/ 25 w 61"/>
                  <a:gd name="T7" fmla="*/ 111 h 122"/>
                  <a:gd name="T8" fmla="*/ 15 w 61"/>
                  <a:gd name="T9" fmla="*/ 103 h 122"/>
                  <a:gd name="T10" fmla="*/ 8 w 61"/>
                  <a:gd name="T11" fmla="*/ 93 h 122"/>
                  <a:gd name="T12" fmla="*/ 3 w 61"/>
                  <a:gd name="T13" fmla="*/ 81 h 122"/>
                  <a:gd name="T14" fmla="*/ 0 w 61"/>
                  <a:gd name="T15" fmla="*/ 69 h 122"/>
                  <a:gd name="T16" fmla="*/ 0 w 61"/>
                  <a:gd name="T17" fmla="*/ 55 h 122"/>
                  <a:gd name="T18" fmla="*/ 3 w 61"/>
                  <a:gd name="T19" fmla="*/ 42 h 122"/>
                  <a:gd name="T20" fmla="*/ 8 w 61"/>
                  <a:gd name="T21" fmla="*/ 31 h 122"/>
                  <a:gd name="T22" fmla="*/ 15 w 61"/>
                  <a:gd name="T23" fmla="*/ 21 h 122"/>
                  <a:gd name="T24" fmla="*/ 25 w 61"/>
                  <a:gd name="T25" fmla="*/ 13 h 122"/>
                  <a:gd name="T26" fmla="*/ 36 w 61"/>
                  <a:gd name="T27" fmla="*/ 6 h 122"/>
                  <a:gd name="T28" fmla="*/ 48 w 61"/>
                  <a:gd name="T29" fmla="*/ 3 h 122"/>
                  <a:gd name="T30" fmla="*/ 61 w 61"/>
                  <a:gd name="T31" fmla="*/ 0 h 12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1"/>
                  <a:gd name="T49" fmla="*/ 0 h 122"/>
                  <a:gd name="T50" fmla="*/ 61 w 61"/>
                  <a:gd name="T51" fmla="*/ 122 h 12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1" h="122">
                    <a:moveTo>
                      <a:pt x="61" y="122"/>
                    </a:moveTo>
                    <a:lnTo>
                      <a:pt x="48" y="121"/>
                    </a:lnTo>
                    <a:lnTo>
                      <a:pt x="36" y="118"/>
                    </a:lnTo>
                    <a:lnTo>
                      <a:pt x="25" y="111"/>
                    </a:lnTo>
                    <a:lnTo>
                      <a:pt x="15" y="103"/>
                    </a:lnTo>
                    <a:lnTo>
                      <a:pt x="8" y="93"/>
                    </a:lnTo>
                    <a:lnTo>
                      <a:pt x="3" y="81"/>
                    </a:lnTo>
                    <a:lnTo>
                      <a:pt x="0" y="69"/>
                    </a:lnTo>
                    <a:lnTo>
                      <a:pt x="0" y="55"/>
                    </a:lnTo>
                    <a:lnTo>
                      <a:pt x="3" y="42"/>
                    </a:lnTo>
                    <a:lnTo>
                      <a:pt x="8" y="31"/>
                    </a:lnTo>
                    <a:lnTo>
                      <a:pt x="15" y="21"/>
                    </a:lnTo>
                    <a:lnTo>
                      <a:pt x="25" y="13"/>
                    </a:lnTo>
                    <a:lnTo>
                      <a:pt x="36" y="6"/>
                    </a:lnTo>
                    <a:lnTo>
                      <a:pt x="48" y="3"/>
                    </a:lnTo>
                    <a:lnTo>
                      <a:pt x="6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29" name="Line 880"/>
              <p:cNvSpPr>
                <a:spLocks noChangeAspect="1" noChangeShapeType="1"/>
              </p:cNvSpPr>
              <p:nvPr/>
            </p:nvSpPr>
            <p:spPr bwMode="auto">
              <a:xfrm flipH="1">
                <a:off x="1382" y="2015"/>
                <a:ext cx="31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0" name="Freeform 881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3 w 63"/>
                  <a:gd name="T1" fmla="*/ 61 h 121"/>
                  <a:gd name="T2" fmla="*/ 0 w 63"/>
                  <a:gd name="T3" fmla="*/ 0 h 121"/>
                  <a:gd name="T4" fmla="*/ 13 w 63"/>
                  <a:gd name="T5" fmla="*/ 0 h 121"/>
                  <a:gd name="T6" fmla="*/ 25 w 63"/>
                  <a:gd name="T7" fmla="*/ 4 h 121"/>
                  <a:gd name="T8" fmla="*/ 37 w 63"/>
                  <a:gd name="T9" fmla="*/ 11 h 121"/>
                  <a:gd name="T10" fmla="*/ 46 w 63"/>
                  <a:gd name="T11" fmla="*/ 19 h 121"/>
                  <a:gd name="T12" fmla="*/ 54 w 63"/>
                  <a:gd name="T13" fmla="*/ 29 h 121"/>
                  <a:gd name="T14" fmla="*/ 59 w 63"/>
                  <a:gd name="T15" fmla="*/ 40 h 121"/>
                  <a:gd name="T16" fmla="*/ 63 w 63"/>
                  <a:gd name="T17" fmla="*/ 53 h 121"/>
                  <a:gd name="T18" fmla="*/ 63 w 63"/>
                  <a:gd name="T19" fmla="*/ 65 h 121"/>
                  <a:gd name="T20" fmla="*/ 61 w 63"/>
                  <a:gd name="T21" fmla="*/ 78 h 121"/>
                  <a:gd name="T22" fmla="*/ 56 w 63"/>
                  <a:gd name="T23" fmla="*/ 89 h 121"/>
                  <a:gd name="T24" fmla="*/ 49 w 63"/>
                  <a:gd name="T25" fmla="*/ 99 h 121"/>
                  <a:gd name="T26" fmla="*/ 40 w 63"/>
                  <a:gd name="T27" fmla="*/ 109 h 121"/>
                  <a:gd name="T28" fmla="*/ 29 w 63"/>
                  <a:gd name="T29" fmla="*/ 115 h 121"/>
                  <a:gd name="T30" fmla="*/ 17 w 63"/>
                  <a:gd name="T31" fmla="*/ 120 h 121"/>
                  <a:gd name="T32" fmla="*/ 5 w 63"/>
                  <a:gd name="T33" fmla="*/ 121 h 121"/>
                  <a:gd name="T34" fmla="*/ 3 w 63"/>
                  <a:gd name="T35" fmla="*/ 61 h 1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1"/>
                  <a:gd name="T56" fmla="*/ 63 w 63"/>
                  <a:gd name="T57" fmla="*/ 121 h 12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1">
                    <a:moveTo>
                      <a:pt x="3" y="61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  <a:lnTo>
                      <a:pt x="3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1" name="Freeform 882"/>
              <p:cNvSpPr>
                <a:spLocks noChangeAspect="1"/>
              </p:cNvSpPr>
              <p:nvPr/>
            </p:nvSpPr>
            <p:spPr bwMode="auto">
              <a:xfrm>
                <a:off x="1381" y="1215"/>
                <a:ext cx="9" cy="17"/>
              </a:xfrm>
              <a:custGeom>
                <a:avLst/>
                <a:gdLst>
                  <a:gd name="T0" fmla="*/ 0 w 63"/>
                  <a:gd name="T1" fmla="*/ 0 h 121"/>
                  <a:gd name="T2" fmla="*/ 13 w 63"/>
                  <a:gd name="T3" fmla="*/ 0 h 121"/>
                  <a:gd name="T4" fmla="*/ 25 w 63"/>
                  <a:gd name="T5" fmla="*/ 4 h 121"/>
                  <a:gd name="T6" fmla="*/ 37 w 63"/>
                  <a:gd name="T7" fmla="*/ 11 h 121"/>
                  <a:gd name="T8" fmla="*/ 46 w 63"/>
                  <a:gd name="T9" fmla="*/ 19 h 121"/>
                  <a:gd name="T10" fmla="*/ 54 w 63"/>
                  <a:gd name="T11" fmla="*/ 29 h 121"/>
                  <a:gd name="T12" fmla="*/ 59 w 63"/>
                  <a:gd name="T13" fmla="*/ 40 h 121"/>
                  <a:gd name="T14" fmla="*/ 63 w 63"/>
                  <a:gd name="T15" fmla="*/ 53 h 121"/>
                  <a:gd name="T16" fmla="*/ 63 w 63"/>
                  <a:gd name="T17" fmla="*/ 65 h 121"/>
                  <a:gd name="T18" fmla="*/ 61 w 63"/>
                  <a:gd name="T19" fmla="*/ 78 h 121"/>
                  <a:gd name="T20" fmla="*/ 56 w 63"/>
                  <a:gd name="T21" fmla="*/ 89 h 121"/>
                  <a:gd name="T22" fmla="*/ 49 w 63"/>
                  <a:gd name="T23" fmla="*/ 99 h 121"/>
                  <a:gd name="T24" fmla="*/ 40 w 63"/>
                  <a:gd name="T25" fmla="*/ 109 h 121"/>
                  <a:gd name="T26" fmla="*/ 29 w 63"/>
                  <a:gd name="T27" fmla="*/ 115 h 121"/>
                  <a:gd name="T28" fmla="*/ 17 w 63"/>
                  <a:gd name="T29" fmla="*/ 120 h 121"/>
                  <a:gd name="T30" fmla="*/ 5 w 63"/>
                  <a:gd name="T31" fmla="*/ 121 h 12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1"/>
                  <a:gd name="T50" fmla="*/ 63 w 63"/>
                  <a:gd name="T51" fmla="*/ 121 h 12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1">
                    <a:moveTo>
                      <a:pt x="0" y="0"/>
                    </a:moveTo>
                    <a:lnTo>
                      <a:pt x="13" y="0"/>
                    </a:lnTo>
                    <a:lnTo>
                      <a:pt x="25" y="4"/>
                    </a:lnTo>
                    <a:lnTo>
                      <a:pt x="37" y="11"/>
                    </a:lnTo>
                    <a:lnTo>
                      <a:pt x="46" y="19"/>
                    </a:lnTo>
                    <a:lnTo>
                      <a:pt x="54" y="29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3" y="65"/>
                    </a:lnTo>
                    <a:lnTo>
                      <a:pt x="61" y="78"/>
                    </a:lnTo>
                    <a:lnTo>
                      <a:pt x="56" y="89"/>
                    </a:lnTo>
                    <a:lnTo>
                      <a:pt x="49" y="99"/>
                    </a:lnTo>
                    <a:lnTo>
                      <a:pt x="40" y="109"/>
                    </a:lnTo>
                    <a:lnTo>
                      <a:pt x="29" y="115"/>
                    </a:lnTo>
                    <a:lnTo>
                      <a:pt x="17" y="120"/>
                    </a:lnTo>
                    <a:lnTo>
                      <a:pt x="5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2" name="Freeform 883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3" name="Freeform 884"/>
              <p:cNvSpPr>
                <a:spLocks noChangeAspect="1"/>
              </p:cNvSpPr>
              <p:nvPr/>
            </p:nvSpPr>
            <p:spPr bwMode="auto">
              <a:xfrm>
                <a:off x="1363" y="1215"/>
                <a:ext cx="19" cy="18"/>
              </a:xfrm>
              <a:custGeom>
                <a:avLst/>
                <a:gdLst>
                  <a:gd name="T0" fmla="*/ 133 w 133"/>
                  <a:gd name="T1" fmla="*/ 121 h 126"/>
                  <a:gd name="T2" fmla="*/ 131 w 133"/>
                  <a:gd name="T3" fmla="*/ 61 h 126"/>
                  <a:gd name="T4" fmla="*/ 128 w 133"/>
                  <a:gd name="T5" fmla="*/ 0 h 126"/>
                  <a:gd name="T6" fmla="*/ 0 w 133"/>
                  <a:gd name="T7" fmla="*/ 5 h 126"/>
                  <a:gd name="T8" fmla="*/ 2 w 133"/>
                  <a:gd name="T9" fmla="*/ 65 h 126"/>
                  <a:gd name="T10" fmla="*/ 4 w 133"/>
                  <a:gd name="T11" fmla="*/ 126 h 126"/>
                  <a:gd name="T12" fmla="*/ 133 w 133"/>
                  <a:gd name="T13" fmla="*/ 121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133" y="121"/>
                    </a:moveTo>
                    <a:lnTo>
                      <a:pt x="131" y="61"/>
                    </a:lnTo>
                    <a:lnTo>
                      <a:pt x="128" y="0"/>
                    </a:lnTo>
                    <a:lnTo>
                      <a:pt x="0" y="5"/>
                    </a:lnTo>
                    <a:lnTo>
                      <a:pt x="2" y="65"/>
                    </a:lnTo>
                    <a:lnTo>
                      <a:pt x="4" y="126"/>
                    </a:lnTo>
                    <a:lnTo>
                      <a:pt x="133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4" name="Freeform 885"/>
              <p:cNvSpPr>
                <a:spLocks noChangeAspect="1"/>
              </p:cNvSpPr>
              <p:nvPr/>
            </p:nvSpPr>
            <p:spPr bwMode="auto">
              <a:xfrm>
                <a:off x="1362" y="1216"/>
                <a:ext cx="1" cy="8"/>
              </a:xfrm>
              <a:custGeom>
                <a:avLst/>
                <a:gdLst>
                  <a:gd name="T0" fmla="*/ 7 w 7"/>
                  <a:gd name="T1" fmla="*/ 60 h 60"/>
                  <a:gd name="T2" fmla="*/ 5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5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5" name="Line 886"/>
              <p:cNvSpPr>
                <a:spLocks noChangeAspect="1" noChangeShapeType="1"/>
              </p:cNvSpPr>
              <p:nvPr/>
            </p:nvSpPr>
            <p:spPr bwMode="auto">
              <a:xfrm flipH="1">
                <a:off x="1362" y="12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6" name="Freeform 887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7" name="Freeform 888"/>
              <p:cNvSpPr>
                <a:spLocks noChangeAspect="1"/>
              </p:cNvSpPr>
              <p:nvPr/>
            </p:nvSpPr>
            <p:spPr bwMode="auto">
              <a:xfrm>
                <a:off x="1344" y="1216"/>
                <a:ext cx="20" cy="19"/>
              </a:xfrm>
              <a:custGeom>
                <a:avLst/>
                <a:gdLst>
                  <a:gd name="T0" fmla="*/ 142 w 142"/>
                  <a:gd name="T1" fmla="*/ 121 h 135"/>
                  <a:gd name="T2" fmla="*/ 135 w 142"/>
                  <a:gd name="T3" fmla="*/ 60 h 135"/>
                  <a:gd name="T4" fmla="*/ 128 w 142"/>
                  <a:gd name="T5" fmla="*/ 0 h 135"/>
                  <a:gd name="T6" fmla="*/ 0 w 142"/>
                  <a:gd name="T7" fmla="*/ 15 h 135"/>
                  <a:gd name="T8" fmla="*/ 7 w 142"/>
                  <a:gd name="T9" fmla="*/ 75 h 135"/>
                  <a:gd name="T10" fmla="*/ 14 w 142"/>
                  <a:gd name="T11" fmla="*/ 135 h 135"/>
                  <a:gd name="T12" fmla="*/ 142 w 142"/>
                  <a:gd name="T13" fmla="*/ 121 h 13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5"/>
                  <a:gd name="T23" fmla="*/ 142 w 142"/>
                  <a:gd name="T24" fmla="*/ 135 h 13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5">
                    <a:moveTo>
                      <a:pt x="142" y="121"/>
                    </a:moveTo>
                    <a:lnTo>
                      <a:pt x="135" y="60"/>
                    </a:lnTo>
                    <a:lnTo>
                      <a:pt x="128" y="0"/>
                    </a:lnTo>
                    <a:lnTo>
                      <a:pt x="0" y="15"/>
                    </a:lnTo>
                    <a:lnTo>
                      <a:pt x="7" y="75"/>
                    </a:lnTo>
                    <a:lnTo>
                      <a:pt x="14" y="135"/>
                    </a:lnTo>
                    <a:lnTo>
                      <a:pt x="142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8" name="Freeform 889"/>
              <p:cNvSpPr>
                <a:spLocks noChangeAspect="1"/>
              </p:cNvSpPr>
              <p:nvPr/>
            </p:nvSpPr>
            <p:spPr bwMode="auto">
              <a:xfrm>
                <a:off x="1343" y="1218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5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5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39" name="Line 890"/>
              <p:cNvSpPr>
                <a:spLocks noChangeAspect="1" noChangeShapeType="1"/>
              </p:cNvSpPr>
              <p:nvPr/>
            </p:nvSpPr>
            <p:spPr bwMode="auto">
              <a:xfrm flipH="1">
                <a:off x="1343" y="12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0" name="Freeform 891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1" name="Freeform 892"/>
              <p:cNvSpPr>
                <a:spLocks noChangeAspect="1"/>
              </p:cNvSpPr>
              <p:nvPr/>
            </p:nvSpPr>
            <p:spPr bwMode="auto">
              <a:xfrm>
                <a:off x="1325" y="1218"/>
                <a:ext cx="22" cy="21"/>
              </a:xfrm>
              <a:custGeom>
                <a:avLst/>
                <a:gdLst>
                  <a:gd name="T0" fmla="*/ 148 w 148"/>
                  <a:gd name="T1" fmla="*/ 118 h 143"/>
                  <a:gd name="T2" fmla="*/ 137 w 148"/>
                  <a:gd name="T3" fmla="*/ 59 h 143"/>
                  <a:gd name="T4" fmla="*/ 125 w 148"/>
                  <a:gd name="T5" fmla="*/ 0 h 143"/>
                  <a:gd name="T6" fmla="*/ 0 w 148"/>
                  <a:gd name="T7" fmla="*/ 25 h 143"/>
                  <a:gd name="T8" fmla="*/ 12 w 148"/>
                  <a:gd name="T9" fmla="*/ 84 h 143"/>
                  <a:gd name="T10" fmla="*/ 23 w 148"/>
                  <a:gd name="T11" fmla="*/ 143 h 143"/>
                  <a:gd name="T12" fmla="*/ 148 w 148"/>
                  <a:gd name="T13" fmla="*/ 118 h 14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3"/>
                  <a:gd name="T23" fmla="*/ 148 w 148"/>
                  <a:gd name="T24" fmla="*/ 143 h 14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3">
                    <a:moveTo>
                      <a:pt x="148" y="118"/>
                    </a:moveTo>
                    <a:lnTo>
                      <a:pt x="137" y="59"/>
                    </a:lnTo>
                    <a:lnTo>
                      <a:pt x="125" y="0"/>
                    </a:lnTo>
                    <a:lnTo>
                      <a:pt x="0" y="25"/>
                    </a:lnTo>
                    <a:lnTo>
                      <a:pt x="12" y="84"/>
                    </a:lnTo>
                    <a:lnTo>
                      <a:pt x="23" y="143"/>
                    </a:lnTo>
                    <a:lnTo>
                      <a:pt x="148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2" name="Freeform 893"/>
              <p:cNvSpPr>
                <a:spLocks noChangeAspect="1"/>
              </p:cNvSpPr>
              <p:nvPr/>
            </p:nvSpPr>
            <p:spPr bwMode="auto">
              <a:xfrm>
                <a:off x="1325" y="1222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3" name="Line 894"/>
              <p:cNvSpPr>
                <a:spLocks noChangeAspect="1" noChangeShapeType="1"/>
              </p:cNvSpPr>
              <p:nvPr/>
            </p:nvSpPr>
            <p:spPr bwMode="auto">
              <a:xfrm flipH="1">
                <a:off x="1325" y="12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4" name="Freeform 895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5" name="Freeform 896"/>
              <p:cNvSpPr>
                <a:spLocks noChangeAspect="1"/>
              </p:cNvSpPr>
              <p:nvPr/>
            </p:nvSpPr>
            <p:spPr bwMode="auto">
              <a:xfrm>
                <a:off x="1307" y="1222"/>
                <a:ext cx="22" cy="22"/>
              </a:xfrm>
              <a:custGeom>
                <a:avLst/>
                <a:gdLst>
                  <a:gd name="T0" fmla="*/ 155 w 155"/>
                  <a:gd name="T1" fmla="*/ 118 h 153"/>
                  <a:gd name="T2" fmla="*/ 139 w 155"/>
                  <a:gd name="T3" fmla="*/ 59 h 153"/>
                  <a:gd name="T4" fmla="*/ 123 w 155"/>
                  <a:gd name="T5" fmla="*/ 0 h 153"/>
                  <a:gd name="T6" fmla="*/ 0 w 155"/>
                  <a:gd name="T7" fmla="*/ 34 h 153"/>
                  <a:gd name="T8" fmla="*/ 16 w 155"/>
                  <a:gd name="T9" fmla="*/ 93 h 153"/>
                  <a:gd name="T10" fmla="*/ 32 w 155"/>
                  <a:gd name="T11" fmla="*/ 153 h 153"/>
                  <a:gd name="T12" fmla="*/ 155 w 155"/>
                  <a:gd name="T13" fmla="*/ 118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155" y="118"/>
                    </a:moveTo>
                    <a:lnTo>
                      <a:pt x="139" y="59"/>
                    </a:lnTo>
                    <a:lnTo>
                      <a:pt x="123" y="0"/>
                    </a:lnTo>
                    <a:lnTo>
                      <a:pt x="0" y="34"/>
                    </a:lnTo>
                    <a:lnTo>
                      <a:pt x="16" y="93"/>
                    </a:lnTo>
                    <a:lnTo>
                      <a:pt x="32" y="153"/>
                    </a:lnTo>
                    <a:lnTo>
                      <a:pt x="15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6" name="Freeform 897"/>
              <p:cNvSpPr>
                <a:spLocks noChangeAspect="1"/>
              </p:cNvSpPr>
              <p:nvPr/>
            </p:nvSpPr>
            <p:spPr bwMode="auto">
              <a:xfrm>
                <a:off x="1307" y="1227"/>
                <a:ext cx="3" cy="8"/>
              </a:xfrm>
              <a:custGeom>
                <a:avLst/>
                <a:gdLst>
                  <a:gd name="T0" fmla="*/ 20 w 20"/>
                  <a:gd name="T1" fmla="*/ 59 h 59"/>
                  <a:gd name="T2" fmla="*/ 4 w 20"/>
                  <a:gd name="T3" fmla="*/ 0 h 59"/>
                  <a:gd name="T4" fmla="*/ 0 w 20"/>
                  <a:gd name="T5" fmla="*/ 2 h 59"/>
                  <a:gd name="T6" fmla="*/ 20 w 20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59"/>
                  <a:gd name="T14" fmla="*/ 20 w 20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59">
                    <a:moveTo>
                      <a:pt x="20" y="59"/>
                    </a:moveTo>
                    <a:lnTo>
                      <a:pt x="4" y="0"/>
                    </a:lnTo>
                    <a:lnTo>
                      <a:pt x="0" y="2"/>
                    </a:lnTo>
                    <a:lnTo>
                      <a:pt x="2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7" name="Line 898"/>
              <p:cNvSpPr>
                <a:spLocks noChangeAspect="1" noChangeShapeType="1"/>
              </p:cNvSpPr>
              <p:nvPr/>
            </p:nvSpPr>
            <p:spPr bwMode="auto">
              <a:xfrm flipH="1">
                <a:off x="1307" y="12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8" name="Freeform 899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49" name="Freeform 900"/>
              <p:cNvSpPr>
                <a:spLocks noChangeAspect="1"/>
              </p:cNvSpPr>
              <p:nvPr/>
            </p:nvSpPr>
            <p:spPr bwMode="auto">
              <a:xfrm>
                <a:off x="1290" y="1227"/>
                <a:ext cx="22" cy="22"/>
              </a:xfrm>
              <a:custGeom>
                <a:avLst/>
                <a:gdLst>
                  <a:gd name="T0" fmla="*/ 160 w 160"/>
                  <a:gd name="T1" fmla="*/ 114 h 156"/>
                  <a:gd name="T2" fmla="*/ 140 w 160"/>
                  <a:gd name="T3" fmla="*/ 57 h 156"/>
                  <a:gd name="T4" fmla="*/ 120 w 160"/>
                  <a:gd name="T5" fmla="*/ 0 h 156"/>
                  <a:gd name="T6" fmla="*/ 0 w 160"/>
                  <a:gd name="T7" fmla="*/ 43 h 156"/>
                  <a:gd name="T8" fmla="*/ 21 w 160"/>
                  <a:gd name="T9" fmla="*/ 99 h 156"/>
                  <a:gd name="T10" fmla="*/ 41 w 160"/>
                  <a:gd name="T11" fmla="*/ 156 h 156"/>
                  <a:gd name="T12" fmla="*/ 160 w 160"/>
                  <a:gd name="T13" fmla="*/ 114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160" y="114"/>
                    </a:moveTo>
                    <a:lnTo>
                      <a:pt x="140" y="57"/>
                    </a:lnTo>
                    <a:lnTo>
                      <a:pt x="120" y="0"/>
                    </a:lnTo>
                    <a:lnTo>
                      <a:pt x="0" y="43"/>
                    </a:lnTo>
                    <a:lnTo>
                      <a:pt x="21" y="99"/>
                    </a:lnTo>
                    <a:lnTo>
                      <a:pt x="41" y="156"/>
                    </a:lnTo>
                    <a:lnTo>
                      <a:pt x="160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0" name="Freeform 901"/>
              <p:cNvSpPr>
                <a:spLocks noChangeAspect="1"/>
              </p:cNvSpPr>
              <p:nvPr/>
            </p:nvSpPr>
            <p:spPr bwMode="auto">
              <a:xfrm>
                <a:off x="1289" y="1233"/>
                <a:ext cx="4" cy="8"/>
              </a:xfrm>
              <a:custGeom>
                <a:avLst/>
                <a:gdLst>
                  <a:gd name="T0" fmla="*/ 24 w 24"/>
                  <a:gd name="T1" fmla="*/ 56 h 56"/>
                  <a:gd name="T2" fmla="*/ 3 w 24"/>
                  <a:gd name="T3" fmla="*/ 0 h 56"/>
                  <a:gd name="T4" fmla="*/ 0 w 24"/>
                  <a:gd name="T5" fmla="*/ 1 h 56"/>
                  <a:gd name="T6" fmla="*/ 24 w 24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6"/>
                  <a:gd name="T14" fmla="*/ 24 w 24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6">
                    <a:moveTo>
                      <a:pt x="24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4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1" name="Line 902"/>
              <p:cNvSpPr>
                <a:spLocks noChangeAspect="1" noChangeShapeType="1"/>
              </p:cNvSpPr>
              <p:nvPr/>
            </p:nvSpPr>
            <p:spPr bwMode="auto">
              <a:xfrm flipH="1">
                <a:off x="1289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2" name="Freeform 903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3" name="Freeform 904"/>
              <p:cNvSpPr>
                <a:spLocks noChangeAspect="1"/>
              </p:cNvSpPr>
              <p:nvPr/>
            </p:nvSpPr>
            <p:spPr bwMode="auto">
              <a:xfrm>
                <a:off x="1273" y="1233"/>
                <a:ext cx="23" cy="23"/>
              </a:xfrm>
              <a:custGeom>
                <a:avLst/>
                <a:gdLst>
                  <a:gd name="T0" fmla="*/ 163 w 163"/>
                  <a:gd name="T1" fmla="*/ 111 h 161"/>
                  <a:gd name="T2" fmla="*/ 139 w 163"/>
                  <a:gd name="T3" fmla="*/ 55 h 161"/>
                  <a:gd name="T4" fmla="*/ 115 w 163"/>
                  <a:gd name="T5" fmla="*/ 0 h 161"/>
                  <a:gd name="T6" fmla="*/ 0 w 163"/>
                  <a:gd name="T7" fmla="*/ 50 h 161"/>
                  <a:gd name="T8" fmla="*/ 24 w 163"/>
                  <a:gd name="T9" fmla="*/ 106 h 161"/>
                  <a:gd name="T10" fmla="*/ 48 w 163"/>
                  <a:gd name="T11" fmla="*/ 161 h 161"/>
                  <a:gd name="T12" fmla="*/ 163 w 163"/>
                  <a:gd name="T13" fmla="*/ 111 h 16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161"/>
                  <a:gd name="T23" fmla="*/ 163 w 163"/>
                  <a:gd name="T24" fmla="*/ 161 h 16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161">
                    <a:moveTo>
                      <a:pt x="163" y="111"/>
                    </a:moveTo>
                    <a:lnTo>
                      <a:pt x="139" y="55"/>
                    </a:lnTo>
                    <a:lnTo>
                      <a:pt x="115" y="0"/>
                    </a:lnTo>
                    <a:lnTo>
                      <a:pt x="0" y="50"/>
                    </a:lnTo>
                    <a:lnTo>
                      <a:pt x="24" y="106"/>
                    </a:lnTo>
                    <a:lnTo>
                      <a:pt x="48" y="161"/>
                    </a:lnTo>
                    <a:lnTo>
                      <a:pt x="163" y="1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4" name="Freeform 905"/>
              <p:cNvSpPr>
                <a:spLocks noChangeAspect="1"/>
              </p:cNvSpPr>
              <p:nvPr/>
            </p:nvSpPr>
            <p:spPr bwMode="auto">
              <a:xfrm>
                <a:off x="1272" y="1240"/>
                <a:ext cx="4" cy="8"/>
              </a:xfrm>
              <a:custGeom>
                <a:avLst/>
                <a:gdLst>
                  <a:gd name="T0" fmla="*/ 29 w 29"/>
                  <a:gd name="T1" fmla="*/ 56 h 56"/>
                  <a:gd name="T2" fmla="*/ 5 w 29"/>
                  <a:gd name="T3" fmla="*/ 0 h 56"/>
                  <a:gd name="T4" fmla="*/ 0 w 29"/>
                  <a:gd name="T5" fmla="*/ 2 h 56"/>
                  <a:gd name="T6" fmla="*/ 29 w 29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56"/>
                    </a:moveTo>
                    <a:lnTo>
                      <a:pt x="5" y="0"/>
                    </a:lnTo>
                    <a:lnTo>
                      <a:pt x="0" y="2"/>
                    </a:lnTo>
                    <a:lnTo>
                      <a:pt x="29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5" name="Line 906"/>
              <p:cNvSpPr>
                <a:spLocks noChangeAspect="1" noChangeShapeType="1"/>
              </p:cNvSpPr>
              <p:nvPr/>
            </p:nvSpPr>
            <p:spPr bwMode="auto">
              <a:xfrm flipH="1">
                <a:off x="1272" y="12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6" name="Freeform 907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7" name="Freeform 908"/>
              <p:cNvSpPr>
                <a:spLocks noChangeAspect="1"/>
              </p:cNvSpPr>
              <p:nvPr/>
            </p:nvSpPr>
            <p:spPr bwMode="auto">
              <a:xfrm>
                <a:off x="1256" y="1241"/>
                <a:ext cx="24" cy="23"/>
              </a:xfrm>
              <a:custGeom>
                <a:avLst/>
                <a:gdLst>
                  <a:gd name="T0" fmla="*/ 166 w 166"/>
                  <a:gd name="T1" fmla="*/ 107 h 165"/>
                  <a:gd name="T2" fmla="*/ 138 w 166"/>
                  <a:gd name="T3" fmla="*/ 54 h 165"/>
                  <a:gd name="T4" fmla="*/ 109 w 166"/>
                  <a:gd name="T5" fmla="*/ 0 h 165"/>
                  <a:gd name="T6" fmla="*/ 0 w 166"/>
                  <a:gd name="T7" fmla="*/ 58 h 165"/>
                  <a:gd name="T8" fmla="*/ 29 w 166"/>
                  <a:gd name="T9" fmla="*/ 112 h 165"/>
                  <a:gd name="T10" fmla="*/ 57 w 166"/>
                  <a:gd name="T11" fmla="*/ 165 h 165"/>
                  <a:gd name="T12" fmla="*/ 166 w 166"/>
                  <a:gd name="T13" fmla="*/ 107 h 16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5"/>
                  <a:gd name="T23" fmla="*/ 166 w 166"/>
                  <a:gd name="T24" fmla="*/ 165 h 16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5">
                    <a:moveTo>
                      <a:pt x="166" y="107"/>
                    </a:moveTo>
                    <a:lnTo>
                      <a:pt x="138" y="54"/>
                    </a:lnTo>
                    <a:lnTo>
                      <a:pt x="109" y="0"/>
                    </a:lnTo>
                    <a:lnTo>
                      <a:pt x="0" y="58"/>
                    </a:lnTo>
                    <a:lnTo>
                      <a:pt x="29" y="112"/>
                    </a:lnTo>
                    <a:lnTo>
                      <a:pt x="57" y="165"/>
                    </a:lnTo>
                    <a:lnTo>
                      <a:pt x="166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8" name="Freeform 909"/>
              <p:cNvSpPr>
                <a:spLocks noChangeAspect="1"/>
              </p:cNvSpPr>
              <p:nvPr/>
            </p:nvSpPr>
            <p:spPr bwMode="auto">
              <a:xfrm>
                <a:off x="1256" y="1249"/>
                <a:ext cx="5" cy="8"/>
              </a:xfrm>
              <a:custGeom>
                <a:avLst/>
                <a:gdLst>
                  <a:gd name="T0" fmla="*/ 32 w 32"/>
                  <a:gd name="T1" fmla="*/ 54 h 54"/>
                  <a:gd name="T2" fmla="*/ 3 w 32"/>
                  <a:gd name="T3" fmla="*/ 0 h 54"/>
                  <a:gd name="T4" fmla="*/ 0 w 32"/>
                  <a:gd name="T5" fmla="*/ 1 h 54"/>
                  <a:gd name="T6" fmla="*/ 32 w 32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54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32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59" name="Line 910"/>
              <p:cNvSpPr>
                <a:spLocks noChangeAspect="1" noChangeShapeType="1"/>
              </p:cNvSpPr>
              <p:nvPr/>
            </p:nvSpPr>
            <p:spPr bwMode="auto">
              <a:xfrm flipH="1">
                <a:off x="1256" y="124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0" name="Freeform 911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1" name="Freeform 912"/>
              <p:cNvSpPr>
                <a:spLocks noChangeAspect="1"/>
              </p:cNvSpPr>
              <p:nvPr/>
            </p:nvSpPr>
            <p:spPr bwMode="auto">
              <a:xfrm>
                <a:off x="1241" y="1249"/>
                <a:ext cx="24" cy="24"/>
              </a:xfrm>
              <a:custGeom>
                <a:avLst/>
                <a:gdLst>
                  <a:gd name="T0" fmla="*/ 169 w 169"/>
                  <a:gd name="T1" fmla="*/ 105 h 169"/>
                  <a:gd name="T2" fmla="*/ 137 w 169"/>
                  <a:gd name="T3" fmla="*/ 53 h 169"/>
                  <a:gd name="T4" fmla="*/ 105 w 169"/>
                  <a:gd name="T5" fmla="*/ 0 h 169"/>
                  <a:gd name="T6" fmla="*/ 0 w 169"/>
                  <a:gd name="T7" fmla="*/ 64 h 169"/>
                  <a:gd name="T8" fmla="*/ 32 w 169"/>
                  <a:gd name="T9" fmla="*/ 116 h 169"/>
                  <a:gd name="T10" fmla="*/ 64 w 169"/>
                  <a:gd name="T11" fmla="*/ 169 h 169"/>
                  <a:gd name="T12" fmla="*/ 169 w 169"/>
                  <a:gd name="T13" fmla="*/ 105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169" y="105"/>
                    </a:moveTo>
                    <a:lnTo>
                      <a:pt x="137" y="53"/>
                    </a:lnTo>
                    <a:lnTo>
                      <a:pt x="105" y="0"/>
                    </a:lnTo>
                    <a:lnTo>
                      <a:pt x="0" y="64"/>
                    </a:lnTo>
                    <a:lnTo>
                      <a:pt x="32" y="116"/>
                    </a:lnTo>
                    <a:lnTo>
                      <a:pt x="64" y="169"/>
                    </a:lnTo>
                    <a:lnTo>
                      <a:pt x="169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2" name="Freeform 913"/>
              <p:cNvSpPr>
                <a:spLocks noChangeAspect="1"/>
              </p:cNvSpPr>
              <p:nvPr/>
            </p:nvSpPr>
            <p:spPr bwMode="auto">
              <a:xfrm>
                <a:off x="1241" y="1258"/>
                <a:ext cx="5" cy="8"/>
              </a:xfrm>
              <a:custGeom>
                <a:avLst/>
                <a:gdLst>
                  <a:gd name="T0" fmla="*/ 35 w 35"/>
                  <a:gd name="T1" fmla="*/ 52 h 52"/>
                  <a:gd name="T2" fmla="*/ 3 w 35"/>
                  <a:gd name="T3" fmla="*/ 0 h 52"/>
                  <a:gd name="T4" fmla="*/ 0 w 35"/>
                  <a:gd name="T5" fmla="*/ 2 h 52"/>
                  <a:gd name="T6" fmla="*/ 35 w 35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2"/>
                  <a:gd name="T14" fmla="*/ 35 w 35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2">
                    <a:moveTo>
                      <a:pt x="35" y="52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5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3" name="Line 914"/>
              <p:cNvSpPr>
                <a:spLocks noChangeAspect="1" noChangeShapeType="1"/>
              </p:cNvSpPr>
              <p:nvPr/>
            </p:nvSpPr>
            <p:spPr bwMode="auto">
              <a:xfrm flipH="1">
                <a:off x="1241" y="12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4" name="Freeform 915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5" name="Freeform 916"/>
              <p:cNvSpPr>
                <a:spLocks noChangeAspect="1"/>
              </p:cNvSpPr>
              <p:nvPr/>
            </p:nvSpPr>
            <p:spPr bwMode="auto">
              <a:xfrm>
                <a:off x="1226" y="1258"/>
                <a:ext cx="25" cy="25"/>
              </a:xfrm>
              <a:custGeom>
                <a:avLst/>
                <a:gdLst>
                  <a:gd name="T0" fmla="*/ 169 w 169"/>
                  <a:gd name="T1" fmla="*/ 100 h 171"/>
                  <a:gd name="T2" fmla="*/ 134 w 169"/>
                  <a:gd name="T3" fmla="*/ 50 h 171"/>
                  <a:gd name="T4" fmla="*/ 99 w 169"/>
                  <a:gd name="T5" fmla="*/ 0 h 171"/>
                  <a:gd name="T6" fmla="*/ 0 w 169"/>
                  <a:gd name="T7" fmla="*/ 71 h 171"/>
                  <a:gd name="T8" fmla="*/ 35 w 169"/>
                  <a:gd name="T9" fmla="*/ 121 h 171"/>
                  <a:gd name="T10" fmla="*/ 71 w 169"/>
                  <a:gd name="T11" fmla="*/ 171 h 171"/>
                  <a:gd name="T12" fmla="*/ 169 w 169"/>
                  <a:gd name="T13" fmla="*/ 10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71"/>
                  <a:gd name="T23" fmla="*/ 169 w 169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71">
                    <a:moveTo>
                      <a:pt x="169" y="100"/>
                    </a:moveTo>
                    <a:lnTo>
                      <a:pt x="134" y="50"/>
                    </a:lnTo>
                    <a:lnTo>
                      <a:pt x="99" y="0"/>
                    </a:lnTo>
                    <a:lnTo>
                      <a:pt x="0" y="71"/>
                    </a:lnTo>
                    <a:lnTo>
                      <a:pt x="35" y="121"/>
                    </a:lnTo>
                    <a:lnTo>
                      <a:pt x="71" y="171"/>
                    </a:lnTo>
                    <a:lnTo>
                      <a:pt x="169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6" name="Freeform 917"/>
              <p:cNvSpPr>
                <a:spLocks noChangeAspect="1"/>
              </p:cNvSpPr>
              <p:nvPr/>
            </p:nvSpPr>
            <p:spPr bwMode="auto">
              <a:xfrm>
                <a:off x="1226" y="1269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2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7" name="Line 918"/>
              <p:cNvSpPr>
                <a:spLocks noChangeAspect="1" noChangeShapeType="1"/>
              </p:cNvSpPr>
              <p:nvPr/>
            </p:nvSpPr>
            <p:spPr bwMode="auto">
              <a:xfrm flipH="1">
                <a:off x="1226" y="126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8" name="Freeform 919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69" name="Freeform 920"/>
              <p:cNvSpPr>
                <a:spLocks noChangeAspect="1"/>
              </p:cNvSpPr>
              <p:nvPr/>
            </p:nvSpPr>
            <p:spPr bwMode="auto">
              <a:xfrm>
                <a:off x="1213" y="1269"/>
                <a:ext cx="24" cy="24"/>
              </a:xfrm>
              <a:custGeom>
                <a:avLst/>
                <a:gdLst>
                  <a:gd name="T0" fmla="*/ 170 w 170"/>
                  <a:gd name="T1" fmla="*/ 96 h 171"/>
                  <a:gd name="T2" fmla="*/ 132 w 170"/>
                  <a:gd name="T3" fmla="*/ 48 h 171"/>
                  <a:gd name="T4" fmla="*/ 95 w 170"/>
                  <a:gd name="T5" fmla="*/ 0 h 171"/>
                  <a:gd name="T6" fmla="*/ 0 w 170"/>
                  <a:gd name="T7" fmla="*/ 75 h 171"/>
                  <a:gd name="T8" fmla="*/ 38 w 170"/>
                  <a:gd name="T9" fmla="*/ 123 h 171"/>
                  <a:gd name="T10" fmla="*/ 75 w 170"/>
                  <a:gd name="T11" fmla="*/ 171 h 171"/>
                  <a:gd name="T12" fmla="*/ 170 w 170"/>
                  <a:gd name="T13" fmla="*/ 96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170" y="96"/>
                    </a:moveTo>
                    <a:lnTo>
                      <a:pt x="132" y="48"/>
                    </a:lnTo>
                    <a:lnTo>
                      <a:pt x="95" y="0"/>
                    </a:lnTo>
                    <a:lnTo>
                      <a:pt x="0" y="75"/>
                    </a:lnTo>
                    <a:lnTo>
                      <a:pt x="38" y="123"/>
                    </a:lnTo>
                    <a:lnTo>
                      <a:pt x="75" y="171"/>
                    </a:lnTo>
                    <a:lnTo>
                      <a:pt x="170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0" name="Freeform 921"/>
              <p:cNvSpPr>
                <a:spLocks noChangeAspect="1"/>
              </p:cNvSpPr>
              <p:nvPr/>
            </p:nvSpPr>
            <p:spPr bwMode="auto">
              <a:xfrm>
                <a:off x="1212" y="1280"/>
                <a:ext cx="6" cy="6"/>
              </a:xfrm>
              <a:custGeom>
                <a:avLst/>
                <a:gdLst>
                  <a:gd name="T0" fmla="*/ 41 w 41"/>
                  <a:gd name="T1" fmla="*/ 48 h 48"/>
                  <a:gd name="T2" fmla="*/ 3 w 41"/>
                  <a:gd name="T3" fmla="*/ 0 h 48"/>
                  <a:gd name="T4" fmla="*/ 0 w 41"/>
                  <a:gd name="T5" fmla="*/ 3 h 48"/>
                  <a:gd name="T6" fmla="*/ 41 w 41"/>
                  <a:gd name="T7" fmla="*/ 48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8"/>
                  <a:gd name="T14" fmla="*/ 41 w 41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8">
                    <a:moveTo>
                      <a:pt x="41" y="48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1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1" name="Line 922"/>
              <p:cNvSpPr>
                <a:spLocks noChangeAspect="1" noChangeShapeType="1"/>
              </p:cNvSpPr>
              <p:nvPr/>
            </p:nvSpPr>
            <p:spPr bwMode="auto">
              <a:xfrm flipH="1">
                <a:off x="1212" y="12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2" name="Freeform 923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3" name="Freeform 924"/>
              <p:cNvSpPr>
                <a:spLocks noChangeAspect="1"/>
              </p:cNvSpPr>
              <p:nvPr/>
            </p:nvSpPr>
            <p:spPr bwMode="auto">
              <a:xfrm>
                <a:off x="1199" y="1280"/>
                <a:ext cx="25" cy="24"/>
              </a:xfrm>
              <a:custGeom>
                <a:avLst/>
                <a:gdLst>
                  <a:gd name="T0" fmla="*/ 171 w 171"/>
                  <a:gd name="T1" fmla="*/ 91 h 170"/>
                  <a:gd name="T2" fmla="*/ 130 w 171"/>
                  <a:gd name="T3" fmla="*/ 45 h 170"/>
                  <a:gd name="T4" fmla="*/ 89 w 171"/>
                  <a:gd name="T5" fmla="*/ 0 h 170"/>
                  <a:gd name="T6" fmla="*/ 0 w 171"/>
                  <a:gd name="T7" fmla="*/ 79 h 170"/>
                  <a:gd name="T8" fmla="*/ 41 w 171"/>
                  <a:gd name="T9" fmla="*/ 125 h 170"/>
                  <a:gd name="T10" fmla="*/ 82 w 171"/>
                  <a:gd name="T11" fmla="*/ 170 h 170"/>
                  <a:gd name="T12" fmla="*/ 171 w 171"/>
                  <a:gd name="T13" fmla="*/ 91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91"/>
                    </a:moveTo>
                    <a:lnTo>
                      <a:pt x="130" y="45"/>
                    </a:lnTo>
                    <a:lnTo>
                      <a:pt x="89" y="0"/>
                    </a:lnTo>
                    <a:lnTo>
                      <a:pt x="0" y="79"/>
                    </a:lnTo>
                    <a:lnTo>
                      <a:pt x="41" y="125"/>
                    </a:lnTo>
                    <a:lnTo>
                      <a:pt x="82" y="170"/>
                    </a:lnTo>
                    <a:lnTo>
                      <a:pt x="171" y="9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4" name="Freeform 925"/>
              <p:cNvSpPr>
                <a:spLocks noChangeAspect="1"/>
              </p:cNvSpPr>
              <p:nvPr/>
            </p:nvSpPr>
            <p:spPr bwMode="auto">
              <a:xfrm>
                <a:off x="1199" y="1291"/>
                <a:ext cx="6" cy="7"/>
              </a:xfrm>
              <a:custGeom>
                <a:avLst/>
                <a:gdLst>
                  <a:gd name="T0" fmla="*/ 43 w 43"/>
                  <a:gd name="T1" fmla="*/ 46 h 46"/>
                  <a:gd name="T2" fmla="*/ 2 w 43"/>
                  <a:gd name="T3" fmla="*/ 0 h 46"/>
                  <a:gd name="T4" fmla="*/ 0 w 43"/>
                  <a:gd name="T5" fmla="*/ 3 h 46"/>
                  <a:gd name="T6" fmla="*/ 43 w 43"/>
                  <a:gd name="T7" fmla="*/ 46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6"/>
                  <a:gd name="T14" fmla="*/ 43 w 4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6">
                    <a:moveTo>
                      <a:pt x="43" y="4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3" y="4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5" name="Line 926"/>
              <p:cNvSpPr>
                <a:spLocks noChangeAspect="1" noChangeShapeType="1"/>
              </p:cNvSpPr>
              <p:nvPr/>
            </p:nvSpPr>
            <p:spPr bwMode="auto">
              <a:xfrm flipH="1">
                <a:off x="1199" y="129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6" name="Freeform 927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7" name="Freeform 928"/>
              <p:cNvSpPr>
                <a:spLocks noChangeAspect="1"/>
              </p:cNvSpPr>
              <p:nvPr/>
            </p:nvSpPr>
            <p:spPr bwMode="auto">
              <a:xfrm>
                <a:off x="1187" y="1292"/>
                <a:ext cx="25" cy="24"/>
              </a:xfrm>
              <a:custGeom>
                <a:avLst/>
                <a:gdLst>
                  <a:gd name="T0" fmla="*/ 171 w 171"/>
                  <a:gd name="T1" fmla="*/ 86 h 170"/>
                  <a:gd name="T2" fmla="*/ 127 w 171"/>
                  <a:gd name="T3" fmla="*/ 43 h 170"/>
                  <a:gd name="T4" fmla="*/ 84 w 171"/>
                  <a:gd name="T5" fmla="*/ 0 h 170"/>
                  <a:gd name="T6" fmla="*/ 0 w 171"/>
                  <a:gd name="T7" fmla="*/ 84 h 170"/>
                  <a:gd name="T8" fmla="*/ 43 w 171"/>
                  <a:gd name="T9" fmla="*/ 127 h 170"/>
                  <a:gd name="T10" fmla="*/ 86 w 171"/>
                  <a:gd name="T11" fmla="*/ 170 h 170"/>
                  <a:gd name="T12" fmla="*/ 171 w 171"/>
                  <a:gd name="T13" fmla="*/ 86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0"/>
                  <a:gd name="T23" fmla="*/ 171 w 171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0">
                    <a:moveTo>
                      <a:pt x="171" y="86"/>
                    </a:moveTo>
                    <a:lnTo>
                      <a:pt x="127" y="43"/>
                    </a:lnTo>
                    <a:lnTo>
                      <a:pt x="84" y="0"/>
                    </a:lnTo>
                    <a:lnTo>
                      <a:pt x="0" y="84"/>
                    </a:lnTo>
                    <a:lnTo>
                      <a:pt x="43" y="127"/>
                    </a:lnTo>
                    <a:lnTo>
                      <a:pt x="86" y="170"/>
                    </a:lnTo>
                    <a:lnTo>
                      <a:pt x="171" y="8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8" name="Freeform 929"/>
              <p:cNvSpPr>
                <a:spLocks noChangeAspect="1"/>
              </p:cNvSpPr>
              <p:nvPr/>
            </p:nvSpPr>
            <p:spPr bwMode="auto">
              <a:xfrm>
                <a:off x="1187" y="1304"/>
                <a:ext cx="6" cy="6"/>
              </a:xfrm>
              <a:custGeom>
                <a:avLst/>
                <a:gdLst>
                  <a:gd name="T0" fmla="*/ 45 w 45"/>
                  <a:gd name="T1" fmla="*/ 43 h 43"/>
                  <a:gd name="T2" fmla="*/ 2 w 45"/>
                  <a:gd name="T3" fmla="*/ 0 h 43"/>
                  <a:gd name="T4" fmla="*/ 0 w 45"/>
                  <a:gd name="T5" fmla="*/ 2 h 43"/>
                  <a:gd name="T6" fmla="*/ 45 w 45"/>
                  <a:gd name="T7" fmla="*/ 43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4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45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79" name="Line 930"/>
              <p:cNvSpPr>
                <a:spLocks noChangeAspect="1" noChangeShapeType="1"/>
              </p:cNvSpPr>
              <p:nvPr/>
            </p:nvSpPr>
            <p:spPr bwMode="auto">
              <a:xfrm flipH="1">
                <a:off x="1187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0" name="Freeform 931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1" name="Freeform 932"/>
              <p:cNvSpPr>
                <a:spLocks noChangeAspect="1"/>
              </p:cNvSpPr>
              <p:nvPr/>
            </p:nvSpPr>
            <p:spPr bwMode="auto">
              <a:xfrm>
                <a:off x="1176" y="1304"/>
                <a:ext cx="24" cy="24"/>
              </a:xfrm>
              <a:custGeom>
                <a:avLst/>
                <a:gdLst>
                  <a:gd name="T0" fmla="*/ 170 w 170"/>
                  <a:gd name="T1" fmla="*/ 82 h 170"/>
                  <a:gd name="T2" fmla="*/ 124 w 170"/>
                  <a:gd name="T3" fmla="*/ 41 h 170"/>
                  <a:gd name="T4" fmla="*/ 79 w 170"/>
                  <a:gd name="T5" fmla="*/ 0 h 170"/>
                  <a:gd name="T6" fmla="*/ 0 w 170"/>
                  <a:gd name="T7" fmla="*/ 88 h 170"/>
                  <a:gd name="T8" fmla="*/ 46 w 170"/>
                  <a:gd name="T9" fmla="*/ 129 h 170"/>
                  <a:gd name="T10" fmla="*/ 91 w 170"/>
                  <a:gd name="T11" fmla="*/ 170 h 170"/>
                  <a:gd name="T12" fmla="*/ 170 w 170"/>
                  <a:gd name="T13" fmla="*/ 82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170" y="82"/>
                    </a:moveTo>
                    <a:lnTo>
                      <a:pt x="124" y="41"/>
                    </a:lnTo>
                    <a:lnTo>
                      <a:pt x="79" y="0"/>
                    </a:lnTo>
                    <a:lnTo>
                      <a:pt x="0" y="88"/>
                    </a:lnTo>
                    <a:lnTo>
                      <a:pt x="46" y="129"/>
                    </a:lnTo>
                    <a:lnTo>
                      <a:pt x="91" y="170"/>
                    </a:lnTo>
                    <a:lnTo>
                      <a:pt x="170" y="8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2" name="Freeform 933"/>
              <p:cNvSpPr>
                <a:spLocks noChangeAspect="1"/>
              </p:cNvSpPr>
              <p:nvPr/>
            </p:nvSpPr>
            <p:spPr bwMode="auto">
              <a:xfrm>
                <a:off x="1175" y="1317"/>
                <a:ext cx="7" cy="5"/>
              </a:xfrm>
              <a:custGeom>
                <a:avLst/>
                <a:gdLst>
                  <a:gd name="T0" fmla="*/ 48 w 48"/>
                  <a:gd name="T1" fmla="*/ 41 h 41"/>
                  <a:gd name="T2" fmla="*/ 2 w 48"/>
                  <a:gd name="T3" fmla="*/ 0 h 41"/>
                  <a:gd name="T4" fmla="*/ 0 w 48"/>
                  <a:gd name="T5" fmla="*/ 3 h 41"/>
                  <a:gd name="T6" fmla="*/ 48 w 48"/>
                  <a:gd name="T7" fmla="*/ 41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41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8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3" name="Line 934"/>
              <p:cNvSpPr>
                <a:spLocks noChangeAspect="1" noChangeShapeType="1"/>
              </p:cNvSpPr>
              <p:nvPr/>
            </p:nvSpPr>
            <p:spPr bwMode="auto">
              <a:xfrm flipH="1">
                <a:off x="1175" y="13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4" name="Freeform 935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5" name="Freeform 936"/>
              <p:cNvSpPr>
                <a:spLocks noChangeAspect="1"/>
              </p:cNvSpPr>
              <p:nvPr/>
            </p:nvSpPr>
            <p:spPr bwMode="auto">
              <a:xfrm>
                <a:off x="1165" y="1317"/>
                <a:ext cx="24" cy="24"/>
              </a:xfrm>
              <a:custGeom>
                <a:avLst/>
                <a:gdLst>
                  <a:gd name="T0" fmla="*/ 169 w 169"/>
                  <a:gd name="T1" fmla="*/ 75 h 166"/>
                  <a:gd name="T2" fmla="*/ 121 w 169"/>
                  <a:gd name="T3" fmla="*/ 38 h 166"/>
                  <a:gd name="T4" fmla="*/ 73 w 169"/>
                  <a:gd name="T5" fmla="*/ 0 h 166"/>
                  <a:gd name="T6" fmla="*/ 0 w 169"/>
                  <a:gd name="T7" fmla="*/ 91 h 166"/>
                  <a:gd name="T8" fmla="*/ 48 w 169"/>
                  <a:gd name="T9" fmla="*/ 129 h 166"/>
                  <a:gd name="T10" fmla="*/ 96 w 169"/>
                  <a:gd name="T11" fmla="*/ 166 h 166"/>
                  <a:gd name="T12" fmla="*/ 169 w 169"/>
                  <a:gd name="T13" fmla="*/ 75 h 1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6"/>
                  <a:gd name="T23" fmla="*/ 169 w 169"/>
                  <a:gd name="T24" fmla="*/ 166 h 1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6">
                    <a:moveTo>
                      <a:pt x="169" y="75"/>
                    </a:moveTo>
                    <a:lnTo>
                      <a:pt x="121" y="38"/>
                    </a:lnTo>
                    <a:lnTo>
                      <a:pt x="73" y="0"/>
                    </a:lnTo>
                    <a:lnTo>
                      <a:pt x="0" y="91"/>
                    </a:lnTo>
                    <a:lnTo>
                      <a:pt x="48" y="129"/>
                    </a:lnTo>
                    <a:lnTo>
                      <a:pt x="96" y="166"/>
                    </a:lnTo>
                    <a:lnTo>
                      <a:pt x="169" y="7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6" name="Freeform 937"/>
              <p:cNvSpPr>
                <a:spLocks noChangeAspect="1"/>
              </p:cNvSpPr>
              <p:nvPr/>
            </p:nvSpPr>
            <p:spPr bwMode="auto">
              <a:xfrm>
                <a:off x="1165" y="1330"/>
                <a:ext cx="7" cy="5"/>
              </a:xfrm>
              <a:custGeom>
                <a:avLst/>
                <a:gdLst>
                  <a:gd name="T0" fmla="*/ 49 w 49"/>
                  <a:gd name="T1" fmla="*/ 38 h 38"/>
                  <a:gd name="T2" fmla="*/ 1 w 49"/>
                  <a:gd name="T3" fmla="*/ 0 h 38"/>
                  <a:gd name="T4" fmla="*/ 0 w 49"/>
                  <a:gd name="T5" fmla="*/ 1 h 38"/>
                  <a:gd name="T6" fmla="*/ 49 w 49"/>
                  <a:gd name="T7" fmla="*/ 38 h 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8"/>
                  <a:gd name="T14" fmla="*/ 49 w 49"/>
                  <a:gd name="T15" fmla="*/ 38 h 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8">
                    <a:moveTo>
                      <a:pt x="49" y="38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49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7" name="Line 938"/>
              <p:cNvSpPr>
                <a:spLocks noChangeAspect="1" noChangeShapeType="1"/>
              </p:cNvSpPr>
              <p:nvPr/>
            </p:nvSpPr>
            <p:spPr bwMode="auto">
              <a:xfrm flipH="1">
                <a:off x="1165" y="1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8" name="Freeform 939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89" name="Freeform 940"/>
              <p:cNvSpPr>
                <a:spLocks noChangeAspect="1"/>
              </p:cNvSpPr>
              <p:nvPr/>
            </p:nvSpPr>
            <p:spPr bwMode="auto">
              <a:xfrm>
                <a:off x="1155" y="1330"/>
                <a:ext cx="24" cy="24"/>
              </a:xfrm>
              <a:custGeom>
                <a:avLst/>
                <a:gdLst>
                  <a:gd name="T0" fmla="*/ 167 w 167"/>
                  <a:gd name="T1" fmla="*/ 73 h 168"/>
                  <a:gd name="T2" fmla="*/ 118 w 167"/>
                  <a:gd name="T3" fmla="*/ 37 h 168"/>
                  <a:gd name="T4" fmla="*/ 69 w 167"/>
                  <a:gd name="T5" fmla="*/ 0 h 168"/>
                  <a:gd name="T6" fmla="*/ 0 w 167"/>
                  <a:gd name="T7" fmla="*/ 95 h 168"/>
                  <a:gd name="T8" fmla="*/ 49 w 167"/>
                  <a:gd name="T9" fmla="*/ 131 h 168"/>
                  <a:gd name="T10" fmla="*/ 98 w 167"/>
                  <a:gd name="T11" fmla="*/ 168 h 168"/>
                  <a:gd name="T12" fmla="*/ 167 w 167"/>
                  <a:gd name="T13" fmla="*/ 73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8"/>
                  <a:gd name="T23" fmla="*/ 167 w 167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8">
                    <a:moveTo>
                      <a:pt x="167" y="73"/>
                    </a:moveTo>
                    <a:lnTo>
                      <a:pt x="118" y="37"/>
                    </a:lnTo>
                    <a:lnTo>
                      <a:pt x="69" y="0"/>
                    </a:lnTo>
                    <a:lnTo>
                      <a:pt x="0" y="95"/>
                    </a:lnTo>
                    <a:lnTo>
                      <a:pt x="49" y="131"/>
                    </a:lnTo>
                    <a:lnTo>
                      <a:pt x="98" y="168"/>
                    </a:lnTo>
                    <a:lnTo>
                      <a:pt x="167" y="7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0" name="Freeform 941"/>
              <p:cNvSpPr>
                <a:spLocks noChangeAspect="1"/>
              </p:cNvSpPr>
              <p:nvPr/>
            </p:nvSpPr>
            <p:spPr bwMode="auto">
              <a:xfrm>
                <a:off x="1155" y="1344"/>
                <a:ext cx="7" cy="5"/>
              </a:xfrm>
              <a:custGeom>
                <a:avLst/>
                <a:gdLst>
                  <a:gd name="T0" fmla="*/ 51 w 51"/>
                  <a:gd name="T1" fmla="*/ 36 h 36"/>
                  <a:gd name="T2" fmla="*/ 2 w 51"/>
                  <a:gd name="T3" fmla="*/ 0 h 36"/>
                  <a:gd name="T4" fmla="*/ 0 w 51"/>
                  <a:gd name="T5" fmla="*/ 3 h 36"/>
                  <a:gd name="T6" fmla="*/ 51 w 51"/>
                  <a:gd name="T7" fmla="*/ 36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6"/>
                  <a:gd name="T14" fmla="*/ 51 w 51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6">
                    <a:moveTo>
                      <a:pt x="51" y="36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1" name="Line 942"/>
              <p:cNvSpPr>
                <a:spLocks noChangeAspect="1" noChangeShapeType="1"/>
              </p:cNvSpPr>
              <p:nvPr/>
            </p:nvSpPr>
            <p:spPr bwMode="auto">
              <a:xfrm flipH="1">
                <a:off x="1155" y="13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2" name="Freeform 943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3" name="Freeform 944"/>
              <p:cNvSpPr>
                <a:spLocks noChangeAspect="1"/>
              </p:cNvSpPr>
              <p:nvPr/>
            </p:nvSpPr>
            <p:spPr bwMode="auto">
              <a:xfrm>
                <a:off x="1145" y="1344"/>
                <a:ext cx="24" cy="24"/>
              </a:xfrm>
              <a:custGeom>
                <a:avLst/>
                <a:gdLst>
                  <a:gd name="T0" fmla="*/ 166 w 166"/>
                  <a:gd name="T1" fmla="*/ 66 h 164"/>
                  <a:gd name="T2" fmla="*/ 115 w 166"/>
                  <a:gd name="T3" fmla="*/ 33 h 164"/>
                  <a:gd name="T4" fmla="*/ 64 w 166"/>
                  <a:gd name="T5" fmla="*/ 0 h 164"/>
                  <a:gd name="T6" fmla="*/ 0 w 166"/>
                  <a:gd name="T7" fmla="*/ 98 h 164"/>
                  <a:gd name="T8" fmla="*/ 51 w 166"/>
                  <a:gd name="T9" fmla="*/ 131 h 164"/>
                  <a:gd name="T10" fmla="*/ 102 w 166"/>
                  <a:gd name="T11" fmla="*/ 164 h 164"/>
                  <a:gd name="T12" fmla="*/ 166 w 166"/>
                  <a:gd name="T13" fmla="*/ 66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4"/>
                  <a:gd name="T23" fmla="*/ 166 w 166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4">
                    <a:moveTo>
                      <a:pt x="166" y="66"/>
                    </a:moveTo>
                    <a:lnTo>
                      <a:pt x="115" y="33"/>
                    </a:lnTo>
                    <a:lnTo>
                      <a:pt x="64" y="0"/>
                    </a:lnTo>
                    <a:lnTo>
                      <a:pt x="0" y="98"/>
                    </a:lnTo>
                    <a:lnTo>
                      <a:pt x="51" y="131"/>
                    </a:lnTo>
                    <a:lnTo>
                      <a:pt x="102" y="164"/>
                    </a:lnTo>
                    <a:lnTo>
                      <a:pt x="166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4" name="Freeform 945"/>
              <p:cNvSpPr>
                <a:spLocks noChangeAspect="1"/>
              </p:cNvSpPr>
              <p:nvPr/>
            </p:nvSpPr>
            <p:spPr bwMode="auto">
              <a:xfrm>
                <a:off x="1145" y="1358"/>
                <a:ext cx="8" cy="5"/>
              </a:xfrm>
              <a:custGeom>
                <a:avLst/>
                <a:gdLst>
                  <a:gd name="T0" fmla="*/ 52 w 52"/>
                  <a:gd name="T1" fmla="*/ 33 h 33"/>
                  <a:gd name="T2" fmla="*/ 1 w 52"/>
                  <a:gd name="T3" fmla="*/ 0 h 33"/>
                  <a:gd name="T4" fmla="*/ 0 w 52"/>
                  <a:gd name="T5" fmla="*/ 1 h 33"/>
                  <a:gd name="T6" fmla="*/ 52 w 52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33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52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5" name="Line 946"/>
              <p:cNvSpPr>
                <a:spLocks noChangeAspect="1" noChangeShapeType="1"/>
              </p:cNvSpPr>
              <p:nvPr/>
            </p:nvSpPr>
            <p:spPr bwMode="auto">
              <a:xfrm flipH="1">
                <a:off x="1145" y="135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6" name="Freeform 947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7" name="Freeform 948"/>
              <p:cNvSpPr>
                <a:spLocks noChangeAspect="1"/>
              </p:cNvSpPr>
              <p:nvPr/>
            </p:nvSpPr>
            <p:spPr bwMode="auto">
              <a:xfrm>
                <a:off x="1137" y="1358"/>
                <a:ext cx="23" cy="24"/>
              </a:xfrm>
              <a:custGeom>
                <a:avLst/>
                <a:gdLst>
                  <a:gd name="T0" fmla="*/ 164 w 164"/>
                  <a:gd name="T1" fmla="*/ 64 h 164"/>
                  <a:gd name="T2" fmla="*/ 112 w 164"/>
                  <a:gd name="T3" fmla="*/ 32 h 164"/>
                  <a:gd name="T4" fmla="*/ 60 w 164"/>
                  <a:gd name="T5" fmla="*/ 0 h 164"/>
                  <a:gd name="T6" fmla="*/ 0 w 164"/>
                  <a:gd name="T7" fmla="*/ 100 h 164"/>
                  <a:gd name="T8" fmla="*/ 52 w 164"/>
                  <a:gd name="T9" fmla="*/ 132 h 164"/>
                  <a:gd name="T10" fmla="*/ 104 w 164"/>
                  <a:gd name="T11" fmla="*/ 164 h 164"/>
                  <a:gd name="T12" fmla="*/ 164 w 164"/>
                  <a:gd name="T13" fmla="*/ 64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64" y="64"/>
                    </a:moveTo>
                    <a:lnTo>
                      <a:pt x="112" y="32"/>
                    </a:lnTo>
                    <a:lnTo>
                      <a:pt x="60" y="0"/>
                    </a:lnTo>
                    <a:lnTo>
                      <a:pt x="0" y="100"/>
                    </a:lnTo>
                    <a:lnTo>
                      <a:pt x="52" y="132"/>
                    </a:lnTo>
                    <a:lnTo>
                      <a:pt x="104" y="164"/>
                    </a:lnTo>
                    <a:lnTo>
                      <a:pt x="164" y="6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8" name="Freeform 949"/>
              <p:cNvSpPr>
                <a:spLocks noChangeAspect="1"/>
              </p:cNvSpPr>
              <p:nvPr/>
            </p:nvSpPr>
            <p:spPr bwMode="auto">
              <a:xfrm>
                <a:off x="1136" y="1373"/>
                <a:ext cx="8" cy="4"/>
              </a:xfrm>
              <a:custGeom>
                <a:avLst/>
                <a:gdLst>
                  <a:gd name="T0" fmla="*/ 54 w 54"/>
                  <a:gd name="T1" fmla="*/ 32 h 32"/>
                  <a:gd name="T2" fmla="*/ 2 w 54"/>
                  <a:gd name="T3" fmla="*/ 0 h 32"/>
                  <a:gd name="T4" fmla="*/ 0 w 54"/>
                  <a:gd name="T5" fmla="*/ 3 h 32"/>
                  <a:gd name="T6" fmla="*/ 54 w 54"/>
                  <a:gd name="T7" fmla="*/ 32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32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4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999" name="Line 950"/>
              <p:cNvSpPr>
                <a:spLocks noChangeAspect="1" noChangeShapeType="1"/>
              </p:cNvSpPr>
              <p:nvPr/>
            </p:nvSpPr>
            <p:spPr bwMode="auto">
              <a:xfrm flipH="1">
                <a:off x="1136" y="137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0" name="Freeform 951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1" name="Freeform 952"/>
              <p:cNvSpPr>
                <a:spLocks noChangeAspect="1"/>
              </p:cNvSpPr>
              <p:nvPr/>
            </p:nvSpPr>
            <p:spPr bwMode="auto">
              <a:xfrm>
                <a:off x="1129" y="1373"/>
                <a:ext cx="23" cy="23"/>
              </a:xfrm>
              <a:custGeom>
                <a:avLst/>
                <a:gdLst>
                  <a:gd name="T0" fmla="*/ 162 w 162"/>
                  <a:gd name="T1" fmla="*/ 59 h 160"/>
                  <a:gd name="T2" fmla="*/ 109 w 162"/>
                  <a:gd name="T3" fmla="*/ 29 h 160"/>
                  <a:gd name="T4" fmla="*/ 55 w 162"/>
                  <a:gd name="T5" fmla="*/ 0 h 160"/>
                  <a:gd name="T6" fmla="*/ 0 w 162"/>
                  <a:gd name="T7" fmla="*/ 101 h 160"/>
                  <a:gd name="T8" fmla="*/ 53 w 162"/>
                  <a:gd name="T9" fmla="*/ 131 h 160"/>
                  <a:gd name="T10" fmla="*/ 107 w 162"/>
                  <a:gd name="T11" fmla="*/ 160 h 160"/>
                  <a:gd name="T12" fmla="*/ 162 w 162"/>
                  <a:gd name="T13" fmla="*/ 59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162" y="59"/>
                    </a:moveTo>
                    <a:lnTo>
                      <a:pt x="109" y="29"/>
                    </a:lnTo>
                    <a:lnTo>
                      <a:pt x="55" y="0"/>
                    </a:lnTo>
                    <a:lnTo>
                      <a:pt x="0" y="101"/>
                    </a:lnTo>
                    <a:lnTo>
                      <a:pt x="53" y="131"/>
                    </a:lnTo>
                    <a:lnTo>
                      <a:pt x="107" y="160"/>
                    </a:lnTo>
                    <a:lnTo>
                      <a:pt x="162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2" name="Freeform 953"/>
              <p:cNvSpPr>
                <a:spLocks noChangeAspect="1"/>
              </p:cNvSpPr>
              <p:nvPr/>
            </p:nvSpPr>
            <p:spPr bwMode="auto">
              <a:xfrm>
                <a:off x="1128" y="1387"/>
                <a:ext cx="8" cy="5"/>
              </a:xfrm>
              <a:custGeom>
                <a:avLst/>
                <a:gdLst>
                  <a:gd name="T0" fmla="*/ 54 w 54"/>
                  <a:gd name="T1" fmla="*/ 30 h 30"/>
                  <a:gd name="T2" fmla="*/ 1 w 54"/>
                  <a:gd name="T3" fmla="*/ 0 h 30"/>
                  <a:gd name="T4" fmla="*/ 0 w 54"/>
                  <a:gd name="T5" fmla="*/ 2 h 30"/>
                  <a:gd name="T6" fmla="*/ 54 w 54"/>
                  <a:gd name="T7" fmla="*/ 3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30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4" y="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3" name="Line 954"/>
              <p:cNvSpPr>
                <a:spLocks noChangeAspect="1" noChangeShapeType="1"/>
              </p:cNvSpPr>
              <p:nvPr/>
            </p:nvSpPr>
            <p:spPr bwMode="auto">
              <a:xfrm flipH="1">
                <a:off x="1128" y="13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4" name="Freeform 955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5" name="Freeform 956"/>
              <p:cNvSpPr>
                <a:spLocks noChangeAspect="1"/>
              </p:cNvSpPr>
              <p:nvPr/>
            </p:nvSpPr>
            <p:spPr bwMode="auto">
              <a:xfrm>
                <a:off x="1121" y="1388"/>
                <a:ext cx="23" cy="23"/>
              </a:xfrm>
              <a:custGeom>
                <a:avLst/>
                <a:gdLst>
                  <a:gd name="T0" fmla="*/ 161 w 161"/>
                  <a:gd name="T1" fmla="*/ 55 h 160"/>
                  <a:gd name="T2" fmla="*/ 106 w 161"/>
                  <a:gd name="T3" fmla="*/ 28 h 160"/>
                  <a:gd name="T4" fmla="*/ 52 w 161"/>
                  <a:gd name="T5" fmla="*/ 0 h 160"/>
                  <a:gd name="T6" fmla="*/ 0 w 161"/>
                  <a:gd name="T7" fmla="*/ 105 h 160"/>
                  <a:gd name="T8" fmla="*/ 55 w 161"/>
                  <a:gd name="T9" fmla="*/ 132 h 160"/>
                  <a:gd name="T10" fmla="*/ 110 w 161"/>
                  <a:gd name="T11" fmla="*/ 160 h 160"/>
                  <a:gd name="T12" fmla="*/ 161 w 161"/>
                  <a:gd name="T13" fmla="*/ 55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60"/>
                  <a:gd name="T23" fmla="*/ 161 w 161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60">
                    <a:moveTo>
                      <a:pt x="161" y="55"/>
                    </a:moveTo>
                    <a:lnTo>
                      <a:pt x="106" y="28"/>
                    </a:lnTo>
                    <a:lnTo>
                      <a:pt x="52" y="0"/>
                    </a:lnTo>
                    <a:lnTo>
                      <a:pt x="0" y="105"/>
                    </a:lnTo>
                    <a:lnTo>
                      <a:pt x="55" y="132"/>
                    </a:lnTo>
                    <a:lnTo>
                      <a:pt x="110" y="160"/>
                    </a:lnTo>
                    <a:lnTo>
                      <a:pt x="161" y="5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6" name="Freeform 957"/>
              <p:cNvSpPr>
                <a:spLocks noChangeAspect="1"/>
              </p:cNvSpPr>
              <p:nvPr/>
            </p:nvSpPr>
            <p:spPr bwMode="auto">
              <a:xfrm>
                <a:off x="1121" y="1403"/>
                <a:ext cx="8" cy="4"/>
              </a:xfrm>
              <a:custGeom>
                <a:avLst/>
                <a:gdLst>
                  <a:gd name="T0" fmla="*/ 56 w 56"/>
                  <a:gd name="T1" fmla="*/ 27 h 27"/>
                  <a:gd name="T2" fmla="*/ 1 w 56"/>
                  <a:gd name="T3" fmla="*/ 0 h 27"/>
                  <a:gd name="T4" fmla="*/ 0 w 56"/>
                  <a:gd name="T5" fmla="*/ 2 h 27"/>
                  <a:gd name="T6" fmla="*/ 56 w 56"/>
                  <a:gd name="T7" fmla="*/ 27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27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7" name="Line 958"/>
              <p:cNvSpPr>
                <a:spLocks noChangeAspect="1" noChangeShapeType="1"/>
              </p:cNvSpPr>
              <p:nvPr/>
            </p:nvSpPr>
            <p:spPr bwMode="auto">
              <a:xfrm flipH="1">
                <a:off x="1121" y="140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8" name="Freeform 959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09" name="Freeform 960"/>
              <p:cNvSpPr>
                <a:spLocks noChangeAspect="1"/>
              </p:cNvSpPr>
              <p:nvPr/>
            </p:nvSpPr>
            <p:spPr bwMode="auto">
              <a:xfrm>
                <a:off x="1114" y="1403"/>
                <a:ext cx="23" cy="22"/>
              </a:xfrm>
              <a:custGeom>
                <a:avLst/>
                <a:gdLst>
                  <a:gd name="T0" fmla="*/ 159 w 159"/>
                  <a:gd name="T1" fmla="*/ 50 h 157"/>
                  <a:gd name="T2" fmla="*/ 103 w 159"/>
                  <a:gd name="T3" fmla="*/ 25 h 157"/>
                  <a:gd name="T4" fmla="*/ 47 w 159"/>
                  <a:gd name="T5" fmla="*/ 0 h 157"/>
                  <a:gd name="T6" fmla="*/ 0 w 159"/>
                  <a:gd name="T7" fmla="*/ 107 h 157"/>
                  <a:gd name="T8" fmla="*/ 55 w 159"/>
                  <a:gd name="T9" fmla="*/ 132 h 157"/>
                  <a:gd name="T10" fmla="*/ 111 w 159"/>
                  <a:gd name="T11" fmla="*/ 157 h 157"/>
                  <a:gd name="T12" fmla="*/ 159 w 159"/>
                  <a:gd name="T13" fmla="*/ 50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57"/>
                  <a:gd name="T23" fmla="*/ 159 w 159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57">
                    <a:moveTo>
                      <a:pt x="159" y="50"/>
                    </a:moveTo>
                    <a:lnTo>
                      <a:pt x="103" y="25"/>
                    </a:lnTo>
                    <a:lnTo>
                      <a:pt x="47" y="0"/>
                    </a:lnTo>
                    <a:lnTo>
                      <a:pt x="0" y="107"/>
                    </a:lnTo>
                    <a:lnTo>
                      <a:pt x="55" y="132"/>
                    </a:lnTo>
                    <a:lnTo>
                      <a:pt x="111" y="157"/>
                    </a:lnTo>
                    <a:lnTo>
                      <a:pt x="159" y="5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0" name="Freeform 961"/>
              <p:cNvSpPr>
                <a:spLocks noChangeAspect="1"/>
              </p:cNvSpPr>
              <p:nvPr/>
            </p:nvSpPr>
            <p:spPr bwMode="auto">
              <a:xfrm>
                <a:off x="1114" y="1418"/>
                <a:ext cx="8" cy="4"/>
              </a:xfrm>
              <a:custGeom>
                <a:avLst/>
                <a:gdLst>
                  <a:gd name="T0" fmla="*/ 57 w 57"/>
                  <a:gd name="T1" fmla="*/ 25 h 25"/>
                  <a:gd name="T2" fmla="*/ 2 w 57"/>
                  <a:gd name="T3" fmla="*/ 0 h 25"/>
                  <a:gd name="T4" fmla="*/ 0 w 57"/>
                  <a:gd name="T5" fmla="*/ 3 h 25"/>
                  <a:gd name="T6" fmla="*/ 57 w 57"/>
                  <a:gd name="T7" fmla="*/ 25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5"/>
                  <a:gd name="T14" fmla="*/ 57 w 57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5">
                    <a:moveTo>
                      <a:pt x="57" y="25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7" y="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1" name="Line 962"/>
              <p:cNvSpPr>
                <a:spLocks noChangeAspect="1" noChangeShapeType="1"/>
              </p:cNvSpPr>
              <p:nvPr/>
            </p:nvSpPr>
            <p:spPr bwMode="auto">
              <a:xfrm flipH="1">
                <a:off x="1114" y="141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2" name="Freeform 963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3" name="Freeform 964"/>
              <p:cNvSpPr>
                <a:spLocks noChangeAspect="1"/>
              </p:cNvSpPr>
              <p:nvPr/>
            </p:nvSpPr>
            <p:spPr bwMode="auto">
              <a:xfrm>
                <a:off x="1108" y="1419"/>
                <a:ext cx="22" cy="22"/>
              </a:xfrm>
              <a:custGeom>
                <a:avLst/>
                <a:gdLst>
                  <a:gd name="T0" fmla="*/ 157 w 157"/>
                  <a:gd name="T1" fmla="*/ 45 h 153"/>
                  <a:gd name="T2" fmla="*/ 100 w 157"/>
                  <a:gd name="T3" fmla="*/ 22 h 153"/>
                  <a:gd name="T4" fmla="*/ 43 w 157"/>
                  <a:gd name="T5" fmla="*/ 0 h 153"/>
                  <a:gd name="T6" fmla="*/ 0 w 157"/>
                  <a:gd name="T7" fmla="*/ 108 h 153"/>
                  <a:gd name="T8" fmla="*/ 57 w 157"/>
                  <a:gd name="T9" fmla="*/ 131 h 153"/>
                  <a:gd name="T10" fmla="*/ 114 w 157"/>
                  <a:gd name="T11" fmla="*/ 153 h 153"/>
                  <a:gd name="T12" fmla="*/ 157 w 157"/>
                  <a:gd name="T13" fmla="*/ 45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3"/>
                  <a:gd name="T23" fmla="*/ 157 w 157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3">
                    <a:moveTo>
                      <a:pt x="157" y="45"/>
                    </a:moveTo>
                    <a:lnTo>
                      <a:pt x="100" y="22"/>
                    </a:lnTo>
                    <a:lnTo>
                      <a:pt x="43" y="0"/>
                    </a:lnTo>
                    <a:lnTo>
                      <a:pt x="0" y="108"/>
                    </a:lnTo>
                    <a:lnTo>
                      <a:pt x="57" y="131"/>
                    </a:lnTo>
                    <a:lnTo>
                      <a:pt x="114" y="153"/>
                    </a:lnTo>
                    <a:lnTo>
                      <a:pt x="157" y="4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4" name="Freeform 965"/>
              <p:cNvSpPr>
                <a:spLocks noChangeAspect="1"/>
              </p:cNvSpPr>
              <p:nvPr/>
            </p:nvSpPr>
            <p:spPr bwMode="auto">
              <a:xfrm>
                <a:off x="1108" y="1434"/>
                <a:ext cx="8" cy="3"/>
              </a:xfrm>
              <a:custGeom>
                <a:avLst/>
                <a:gdLst>
                  <a:gd name="T0" fmla="*/ 57 w 57"/>
                  <a:gd name="T1" fmla="*/ 23 h 23"/>
                  <a:gd name="T2" fmla="*/ 0 w 57"/>
                  <a:gd name="T3" fmla="*/ 0 h 23"/>
                  <a:gd name="T4" fmla="*/ 0 w 57"/>
                  <a:gd name="T5" fmla="*/ 2 h 23"/>
                  <a:gd name="T6" fmla="*/ 57 w 57"/>
                  <a:gd name="T7" fmla="*/ 23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23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57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5" name="Line 966"/>
              <p:cNvSpPr>
                <a:spLocks noChangeAspect="1" noChangeShapeType="1"/>
              </p:cNvSpPr>
              <p:nvPr/>
            </p:nvSpPr>
            <p:spPr bwMode="auto">
              <a:xfrm>
                <a:off x="1108" y="14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6" name="Freeform 967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7" name="Freeform 968"/>
              <p:cNvSpPr>
                <a:spLocks noChangeAspect="1"/>
              </p:cNvSpPr>
              <p:nvPr/>
            </p:nvSpPr>
            <p:spPr bwMode="auto">
              <a:xfrm>
                <a:off x="1102" y="1434"/>
                <a:ext cx="22" cy="22"/>
              </a:xfrm>
              <a:custGeom>
                <a:avLst/>
                <a:gdLst>
                  <a:gd name="T0" fmla="*/ 152 w 152"/>
                  <a:gd name="T1" fmla="*/ 41 h 151"/>
                  <a:gd name="T2" fmla="*/ 95 w 152"/>
                  <a:gd name="T3" fmla="*/ 21 h 151"/>
                  <a:gd name="T4" fmla="*/ 38 w 152"/>
                  <a:gd name="T5" fmla="*/ 0 h 151"/>
                  <a:gd name="T6" fmla="*/ 0 w 152"/>
                  <a:gd name="T7" fmla="*/ 110 h 151"/>
                  <a:gd name="T8" fmla="*/ 56 w 152"/>
                  <a:gd name="T9" fmla="*/ 131 h 151"/>
                  <a:gd name="T10" fmla="*/ 113 w 152"/>
                  <a:gd name="T11" fmla="*/ 151 h 151"/>
                  <a:gd name="T12" fmla="*/ 152 w 152"/>
                  <a:gd name="T13" fmla="*/ 41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1"/>
                  <a:gd name="T23" fmla="*/ 152 w 152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1">
                    <a:moveTo>
                      <a:pt x="152" y="41"/>
                    </a:moveTo>
                    <a:lnTo>
                      <a:pt x="95" y="21"/>
                    </a:lnTo>
                    <a:lnTo>
                      <a:pt x="38" y="0"/>
                    </a:lnTo>
                    <a:lnTo>
                      <a:pt x="0" y="110"/>
                    </a:lnTo>
                    <a:lnTo>
                      <a:pt x="56" y="131"/>
                    </a:lnTo>
                    <a:lnTo>
                      <a:pt x="113" y="151"/>
                    </a:lnTo>
                    <a:lnTo>
                      <a:pt x="152" y="4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8" name="Freeform 969"/>
              <p:cNvSpPr>
                <a:spLocks noChangeAspect="1"/>
              </p:cNvSpPr>
              <p:nvPr/>
            </p:nvSpPr>
            <p:spPr bwMode="auto">
              <a:xfrm>
                <a:off x="1102" y="1450"/>
                <a:ext cx="8" cy="3"/>
              </a:xfrm>
              <a:custGeom>
                <a:avLst/>
                <a:gdLst>
                  <a:gd name="T0" fmla="*/ 58 w 58"/>
                  <a:gd name="T1" fmla="*/ 21 h 21"/>
                  <a:gd name="T2" fmla="*/ 2 w 58"/>
                  <a:gd name="T3" fmla="*/ 0 h 21"/>
                  <a:gd name="T4" fmla="*/ 0 w 58"/>
                  <a:gd name="T5" fmla="*/ 4 h 21"/>
                  <a:gd name="T6" fmla="*/ 58 w 58"/>
                  <a:gd name="T7" fmla="*/ 21 h 2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1"/>
                  <a:gd name="T14" fmla="*/ 58 w 58"/>
                  <a:gd name="T15" fmla="*/ 21 h 2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1">
                    <a:moveTo>
                      <a:pt x="58" y="21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19" name="Line 970"/>
              <p:cNvSpPr>
                <a:spLocks noChangeAspect="1" noChangeShapeType="1"/>
              </p:cNvSpPr>
              <p:nvPr/>
            </p:nvSpPr>
            <p:spPr bwMode="auto">
              <a:xfrm flipH="1">
                <a:off x="1102" y="14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0" name="Freeform 971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1" name="Freeform 972"/>
              <p:cNvSpPr>
                <a:spLocks noChangeAspect="1"/>
              </p:cNvSpPr>
              <p:nvPr/>
            </p:nvSpPr>
            <p:spPr bwMode="auto">
              <a:xfrm>
                <a:off x="1092" y="1451"/>
                <a:ext cx="27" cy="37"/>
              </a:xfrm>
              <a:custGeom>
                <a:avLst/>
                <a:gdLst>
                  <a:gd name="T0" fmla="*/ 183 w 183"/>
                  <a:gd name="T1" fmla="*/ 34 h 259"/>
                  <a:gd name="T2" fmla="*/ 125 w 183"/>
                  <a:gd name="T3" fmla="*/ 17 h 259"/>
                  <a:gd name="T4" fmla="*/ 67 w 183"/>
                  <a:gd name="T5" fmla="*/ 0 h 259"/>
                  <a:gd name="T6" fmla="*/ 0 w 183"/>
                  <a:gd name="T7" fmla="*/ 225 h 259"/>
                  <a:gd name="T8" fmla="*/ 58 w 183"/>
                  <a:gd name="T9" fmla="*/ 242 h 259"/>
                  <a:gd name="T10" fmla="*/ 116 w 183"/>
                  <a:gd name="T11" fmla="*/ 259 h 259"/>
                  <a:gd name="T12" fmla="*/ 183 w 183"/>
                  <a:gd name="T13" fmla="*/ 34 h 2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59"/>
                  <a:gd name="T23" fmla="*/ 183 w 183"/>
                  <a:gd name="T24" fmla="*/ 259 h 2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59">
                    <a:moveTo>
                      <a:pt x="183" y="34"/>
                    </a:moveTo>
                    <a:lnTo>
                      <a:pt x="125" y="17"/>
                    </a:lnTo>
                    <a:lnTo>
                      <a:pt x="67" y="0"/>
                    </a:lnTo>
                    <a:lnTo>
                      <a:pt x="0" y="225"/>
                    </a:lnTo>
                    <a:lnTo>
                      <a:pt x="58" y="242"/>
                    </a:lnTo>
                    <a:lnTo>
                      <a:pt x="116" y="259"/>
                    </a:lnTo>
                    <a:lnTo>
                      <a:pt x="183" y="3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2" name="Freeform 973"/>
              <p:cNvSpPr>
                <a:spLocks noChangeAspect="1"/>
              </p:cNvSpPr>
              <p:nvPr/>
            </p:nvSpPr>
            <p:spPr bwMode="auto">
              <a:xfrm>
                <a:off x="1092" y="1483"/>
                <a:ext cx="9" cy="2"/>
              </a:xfrm>
              <a:custGeom>
                <a:avLst/>
                <a:gdLst>
                  <a:gd name="T0" fmla="*/ 59 w 59"/>
                  <a:gd name="T1" fmla="*/ 17 h 17"/>
                  <a:gd name="T2" fmla="*/ 1 w 59"/>
                  <a:gd name="T3" fmla="*/ 0 h 17"/>
                  <a:gd name="T4" fmla="*/ 0 w 59"/>
                  <a:gd name="T5" fmla="*/ 4 h 17"/>
                  <a:gd name="T6" fmla="*/ 59 w 59"/>
                  <a:gd name="T7" fmla="*/ 1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17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9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3" name="Line 974"/>
              <p:cNvSpPr>
                <a:spLocks noChangeAspect="1" noChangeShapeType="1"/>
              </p:cNvSpPr>
              <p:nvPr/>
            </p:nvSpPr>
            <p:spPr bwMode="auto">
              <a:xfrm flipH="1">
                <a:off x="1092" y="148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4" name="Freeform 975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5" name="Freeform 976"/>
              <p:cNvSpPr>
                <a:spLocks noChangeAspect="1"/>
              </p:cNvSpPr>
              <p:nvPr/>
            </p:nvSpPr>
            <p:spPr bwMode="auto">
              <a:xfrm>
                <a:off x="1085" y="1483"/>
                <a:ext cx="24" cy="37"/>
              </a:xfrm>
              <a:custGeom>
                <a:avLst/>
                <a:gdLst>
                  <a:gd name="T0" fmla="*/ 169 w 169"/>
                  <a:gd name="T1" fmla="*/ 27 h 257"/>
                  <a:gd name="T2" fmla="*/ 110 w 169"/>
                  <a:gd name="T3" fmla="*/ 13 h 257"/>
                  <a:gd name="T4" fmla="*/ 51 w 169"/>
                  <a:gd name="T5" fmla="*/ 0 h 257"/>
                  <a:gd name="T6" fmla="*/ 0 w 169"/>
                  <a:gd name="T7" fmla="*/ 230 h 257"/>
                  <a:gd name="T8" fmla="*/ 59 w 169"/>
                  <a:gd name="T9" fmla="*/ 243 h 257"/>
                  <a:gd name="T10" fmla="*/ 118 w 169"/>
                  <a:gd name="T11" fmla="*/ 257 h 257"/>
                  <a:gd name="T12" fmla="*/ 169 w 169"/>
                  <a:gd name="T13" fmla="*/ 27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69" y="27"/>
                    </a:moveTo>
                    <a:lnTo>
                      <a:pt x="110" y="13"/>
                    </a:lnTo>
                    <a:lnTo>
                      <a:pt x="51" y="0"/>
                    </a:lnTo>
                    <a:lnTo>
                      <a:pt x="0" y="230"/>
                    </a:lnTo>
                    <a:lnTo>
                      <a:pt x="59" y="243"/>
                    </a:lnTo>
                    <a:lnTo>
                      <a:pt x="118" y="257"/>
                    </a:lnTo>
                    <a:lnTo>
                      <a:pt x="16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6" name="Freeform 977"/>
              <p:cNvSpPr>
                <a:spLocks noChangeAspect="1"/>
              </p:cNvSpPr>
              <p:nvPr/>
            </p:nvSpPr>
            <p:spPr bwMode="auto">
              <a:xfrm>
                <a:off x="1085" y="1516"/>
                <a:ext cx="8" cy="2"/>
              </a:xfrm>
              <a:custGeom>
                <a:avLst/>
                <a:gdLst>
                  <a:gd name="T0" fmla="*/ 60 w 60"/>
                  <a:gd name="T1" fmla="*/ 13 h 13"/>
                  <a:gd name="T2" fmla="*/ 1 w 60"/>
                  <a:gd name="T3" fmla="*/ 0 h 13"/>
                  <a:gd name="T4" fmla="*/ 0 w 60"/>
                  <a:gd name="T5" fmla="*/ 3 h 13"/>
                  <a:gd name="T6" fmla="*/ 60 w 60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3"/>
                  <a:gd name="T14" fmla="*/ 60 w 60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3">
                    <a:moveTo>
                      <a:pt x="60" y="13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6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7" name="Line 978"/>
              <p:cNvSpPr>
                <a:spLocks noChangeAspect="1" noChangeShapeType="1"/>
              </p:cNvSpPr>
              <p:nvPr/>
            </p:nvSpPr>
            <p:spPr bwMode="auto">
              <a:xfrm flipH="1">
                <a:off x="1085" y="15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8" name="Freeform 979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29" name="Freeform 980"/>
              <p:cNvSpPr>
                <a:spLocks noChangeAspect="1"/>
              </p:cNvSpPr>
              <p:nvPr/>
            </p:nvSpPr>
            <p:spPr bwMode="auto">
              <a:xfrm>
                <a:off x="1079" y="1517"/>
                <a:ext cx="23" cy="36"/>
              </a:xfrm>
              <a:custGeom>
                <a:avLst/>
                <a:gdLst>
                  <a:gd name="T0" fmla="*/ 158 w 158"/>
                  <a:gd name="T1" fmla="*/ 21 h 254"/>
                  <a:gd name="T2" fmla="*/ 98 w 158"/>
                  <a:gd name="T3" fmla="*/ 10 h 254"/>
                  <a:gd name="T4" fmla="*/ 38 w 158"/>
                  <a:gd name="T5" fmla="*/ 0 h 254"/>
                  <a:gd name="T6" fmla="*/ 0 w 158"/>
                  <a:gd name="T7" fmla="*/ 233 h 254"/>
                  <a:gd name="T8" fmla="*/ 61 w 158"/>
                  <a:gd name="T9" fmla="*/ 244 h 254"/>
                  <a:gd name="T10" fmla="*/ 121 w 158"/>
                  <a:gd name="T11" fmla="*/ 254 h 254"/>
                  <a:gd name="T12" fmla="*/ 158 w 158"/>
                  <a:gd name="T13" fmla="*/ 21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58" y="21"/>
                    </a:moveTo>
                    <a:lnTo>
                      <a:pt x="98" y="10"/>
                    </a:lnTo>
                    <a:lnTo>
                      <a:pt x="38" y="0"/>
                    </a:lnTo>
                    <a:lnTo>
                      <a:pt x="0" y="233"/>
                    </a:lnTo>
                    <a:lnTo>
                      <a:pt x="61" y="244"/>
                    </a:lnTo>
                    <a:lnTo>
                      <a:pt x="121" y="254"/>
                    </a:lnTo>
                    <a:lnTo>
                      <a:pt x="158" y="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0" name="Freeform 981"/>
              <p:cNvSpPr>
                <a:spLocks noChangeAspect="1"/>
              </p:cNvSpPr>
              <p:nvPr/>
            </p:nvSpPr>
            <p:spPr bwMode="auto">
              <a:xfrm>
                <a:off x="1079" y="1550"/>
                <a:ext cx="9" cy="2"/>
              </a:xfrm>
              <a:custGeom>
                <a:avLst/>
                <a:gdLst>
                  <a:gd name="T0" fmla="*/ 61 w 61"/>
                  <a:gd name="T1" fmla="*/ 11 h 11"/>
                  <a:gd name="T2" fmla="*/ 0 w 61"/>
                  <a:gd name="T3" fmla="*/ 0 h 11"/>
                  <a:gd name="T4" fmla="*/ 0 w 61"/>
                  <a:gd name="T5" fmla="*/ 5 h 11"/>
                  <a:gd name="T6" fmla="*/ 61 w 61"/>
                  <a:gd name="T7" fmla="*/ 11 h 1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1"/>
                  <a:gd name="T14" fmla="*/ 61 w 61"/>
                  <a:gd name="T15" fmla="*/ 11 h 1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1">
                    <a:moveTo>
                      <a:pt x="61" y="11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1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1" name="Line 982"/>
              <p:cNvSpPr>
                <a:spLocks noChangeAspect="1" noChangeShapeType="1"/>
              </p:cNvSpPr>
              <p:nvPr/>
            </p:nvSpPr>
            <p:spPr bwMode="auto">
              <a:xfrm>
                <a:off x="1079" y="15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2" name="Freeform 983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3" name="Freeform 984"/>
              <p:cNvSpPr>
                <a:spLocks noChangeAspect="1"/>
              </p:cNvSpPr>
              <p:nvPr/>
            </p:nvSpPr>
            <p:spPr bwMode="auto">
              <a:xfrm>
                <a:off x="1076" y="1551"/>
                <a:ext cx="21" cy="35"/>
              </a:xfrm>
              <a:custGeom>
                <a:avLst/>
                <a:gdLst>
                  <a:gd name="T0" fmla="*/ 142 w 142"/>
                  <a:gd name="T1" fmla="*/ 11 h 248"/>
                  <a:gd name="T2" fmla="*/ 82 w 142"/>
                  <a:gd name="T3" fmla="*/ 6 h 248"/>
                  <a:gd name="T4" fmla="*/ 21 w 142"/>
                  <a:gd name="T5" fmla="*/ 0 h 248"/>
                  <a:gd name="T6" fmla="*/ 0 w 142"/>
                  <a:gd name="T7" fmla="*/ 237 h 248"/>
                  <a:gd name="T8" fmla="*/ 60 w 142"/>
                  <a:gd name="T9" fmla="*/ 242 h 248"/>
                  <a:gd name="T10" fmla="*/ 120 w 142"/>
                  <a:gd name="T11" fmla="*/ 248 h 248"/>
                  <a:gd name="T12" fmla="*/ 142 w 142"/>
                  <a:gd name="T13" fmla="*/ 11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42" y="11"/>
                    </a:moveTo>
                    <a:lnTo>
                      <a:pt x="82" y="6"/>
                    </a:lnTo>
                    <a:lnTo>
                      <a:pt x="21" y="0"/>
                    </a:lnTo>
                    <a:lnTo>
                      <a:pt x="0" y="237"/>
                    </a:lnTo>
                    <a:lnTo>
                      <a:pt x="60" y="242"/>
                    </a:lnTo>
                    <a:lnTo>
                      <a:pt x="120" y="248"/>
                    </a:lnTo>
                    <a:lnTo>
                      <a:pt x="142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4" name="Freeform 985"/>
              <p:cNvSpPr>
                <a:spLocks noChangeAspect="1"/>
              </p:cNvSpPr>
              <p:nvPr/>
            </p:nvSpPr>
            <p:spPr bwMode="auto">
              <a:xfrm>
                <a:off x="1076" y="1585"/>
                <a:ext cx="9" cy="1"/>
              </a:xfrm>
              <a:custGeom>
                <a:avLst/>
                <a:gdLst>
                  <a:gd name="T0" fmla="*/ 60 w 60"/>
                  <a:gd name="T1" fmla="*/ 5 h 5"/>
                  <a:gd name="T2" fmla="*/ 0 w 60"/>
                  <a:gd name="T3" fmla="*/ 0 h 5"/>
                  <a:gd name="T4" fmla="*/ 0 w 60"/>
                  <a:gd name="T5" fmla="*/ 3 h 5"/>
                  <a:gd name="T6" fmla="*/ 60 w 60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5"/>
                    </a:moveTo>
                    <a:lnTo>
                      <a:pt x="0" y="0"/>
                    </a:lnTo>
                    <a:lnTo>
                      <a:pt x="0" y="3"/>
                    </a:lnTo>
                    <a:lnTo>
                      <a:pt x="60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5" name="Line 986"/>
              <p:cNvSpPr>
                <a:spLocks noChangeAspect="1" noChangeShapeType="1"/>
              </p:cNvSpPr>
              <p:nvPr/>
            </p:nvSpPr>
            <p:spPr bwMode="auto">
              <a:xfrm>
                <a:off x="1076" y="158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6" name="Freeform 987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7" name="Freeform 988"/>
              <p:cNvSpPr>
                <a:spLocks noChangeAspect="1"/>
              </p:cNvSpPr>
              <p:nvPr/>
            </p:nvSpPr>
            <p:spPr bwMode="auto">
              <a:xfrm>
                <a:off x="1075" y="1585"/>
                <a:ext cx="19" cy="35"/>
              </a:xfrm>
              <a:custGeom>
                <a:avLst/>
                <a:gdLst>
                  <a:gd name="T0" fmla="*/ 128 w 128"/>
                  <a:gd name="T1" fmla="*/ 5 h 242"/>
                  <a:gd name="T2" fmla="*/ 68 w 128"/>
                  <a:gd name="T3" fmla="*/ 2 h 242"/>
                  <a:gd name="T4" fmla="*/ 8 w 128"/>
                  <a:gd name="T5" fmla="*/ 0 h 242"/>
                  <a:gd name="T6" fmla="*/ 0 w 128"/>
                  <a:gd name="T7" fmla="*/ 237 h 242"/>
                  <a:gd name="T8" fmla="*/ 60 w 128"/>
                  <a:gd name="T9" fmla="*/ 239 h 242"/>
                  <a:gd name="T10" fmla="*/ 120 w 128"/>
                  <a:gd name="T11" fmla="*/ 242 h 242"/>
                  <a:gd name="T12" fmla="*/ 128 w 128"/>
                  <a:gd name="T13" fmla="*/ 5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8" y="5"/>
                    </a:moveTo>
                    <a:lnTo>
                      <a:pt x="68" y="2"/>
                    </a:lnTo>
                    <a:lnTo>
                      <a:pt x="8" y="0"/>
                    </a:lnTo>
                    <a:lnTo>
                      <a:pt x="0" y="237"/>
                    </a:lnTo>
                    <a:lnTo>
                      <a:pt x="60" y="239"/>
                    </a:lnTo>
                    <a:lnTo>
                      <a:pt x="120" y="242"/>
                    </a:lnTo>
                    <a:lnTo>
                      <a:pt x="128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8" name="Freeform 989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9" cy="1"/>
              </a:xfrm>
              <a:custGeom>
                <a:avLst/>
                <a:gdLst>
                  <a:gd name="T0" fmla="*/ 60 w 60"/>
                  <a:gd name="T1" fmla="*/ 2 h 5"/>
                  <a:gd name="T2" fmla="*/ 0 w 60"/>
                  <a:gd name="T3" fmla="*/ 0 h 5"/>
                  <a:gd name="T4" fmla="*/ 0 w 60"/>
                  <a:gd name="T5" fmla="*/ 5 h 5"/>
                  <a:gd name="T6" fmla="*/ 60 w 60"/>
                  <a:gd name="T7" fmla="*/ 2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5"/>
                  <a:gd name="T14" fmla="*/ 60 w 6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5">
                    <a:moveTo>
                      <a:pt x="60" y="2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60" y="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39" name="Line 990"/>
              <p:cNvSpPr>
                <a:spLocks noChangeAspect="1" noChangeShapeType="1"/>
              </p:cNvSpPr>
              <p:nvPr/>
            </p:nvSpPr>
            <p:spPr bwMode="auto">
              <a:xfrm>
                <a:off x="1075" y="16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0" name="Freeform 991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1" name="Freeform 992"/>
              <p:cNvSpPr>
                <a:spLocks noChangeAspect="1"/>
              </p:cNvSpPr>
              <p:nvPr/>
            </p:nvSpPr>
            <p:spPr bwMode="auto">
              <a:xfrm>
                <a:off x="1075" y="1619"/>
                <a:ext cx="19" cy="34"/>
              </a:xfrm>
              <a:custGeom>
                <a:avLst/>
                <a:gdLst>
                  <a:gd name="T0" fmla="*/ 120 w 128"/>
                  <a:gd name="T1" fmla="*/ 0 h 242"/>
                  <a:gd name="T2" fmla="*/ 60 w 128"/>
                  <a:gd name="T3" fmla="*/ 2 h 242"/>
                  <a:gd name="T4" fmla="*/ 0 w 128"/>
                  <a:gd name="T5" fmla="*/ 5 h 242"/>
                  <a:gd name="T6" fmla="*/ 8 w 128"/>
                  <a:gd name="T7" fmla="*/ 242 h 242"/>
                  <a:gd name="T8" fmla="*/ 68 w 128"/>
                  <a:gd name="T9" fmla="*/ 240 h 242"/>
                  <a:gd name="T10" fmla="*/ 128 w 128"/>
                  <a:gd name="T11" fmla="*/ 238 h 242"/>
                  <a:gd name="T12" fmla="*/ 120 w 128"/>
                  <a:gd name="T13" fmla="*/ 0 h 2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8"/>
                  <a:gd name="T22" fmla="*/ 0 h 242"/>
                  <a:gd name="T23" fmla="*/ 128 w 128"/>
                  <a:gd name="T24" fmla="*/ 242 h 2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8" h="242">
                    <a:moveTo>
                      <a:pt x="120" y="0"/>
                    </a:moveTo>
                    <a:lnTo>
                      <a:pt x="60" y="2"/>
                    </a:lnTo>
                    <a:lnTo>
                      <a:pt x="0" y="5"/>
                    </a:lnTo>
                    <a:lnTo>
                      <a:pt x="8" y="242"/>
                    </a:lnTo>
                    <a:lnTo>
                      <a:pt x="68" y="240"/>
                    </a:lnTo>
                    <a:lnTo>
                      <a:pt x="128" y="238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2" name="Freeform 993"/>
              <p:cNvSpPr>
                <a:spLocks noChangeAspect="1"/>
              </p:cNvSpPr>
              <p:nvPr/>
            </p:nvSpPr>
            <p:spPr bwMode="auto">
              <a:xfrm>
                <a:off x="1076" y="1653"/>
                <a:ext cx="9" cy="1"/>
              </a:xfrm>
              <a:custGeom>
                <a:avLst/>
                <a:gdLst>
                  <a:gd name="T0" fmla="*/ 60 w 60"/>
                  <a:gd name="T1" fmla="*/ 0 h 6"/>
                  <a:gd name="T2" fmla="*/ 0 w 60"/>
                  <a:gd name="T3" fmla="*/ 2 h 6"/>
                  <a:gd name="T4" fmla="*/ 0 w 60"/>
                  <a:gd name="T5" fmla="*/ 6 h 6"/>
                  <a:gd name="T6" fmla="*/ 60 w 60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6"/>
                  <a:gd name="T14" fmla="*/ 60 w 60"/>
                  <a:gd name="T15" fmla="*/ 6 h 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6">
                    <a:moveTo>
                      <a:pt x="60" y="0"/>
                    </a:moveTo>
                    <a:lnTo>
                      <a:pt x="0" y="2"/>
                    </a:lnTo>
                    <a:lnTo>
                      <a:pt x="0" y="6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3" name="Line 994"/>
              <p:cNvSpPr>
                <a:spLocks noChangeAspect="1" noChangeShapeType="1"/>
              </p:cNvSpPr>
              <p:nvPr/>
            </p:nvSpPr>
            <p:spPr bwMode="auto">
              <a:xfrm>
                <a:off x="1076" y="16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4" name="Freeform 995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5" name="Freeform 996"/>
              <p:cNvSpPr>
                <a:spLocks noChangeAspect="1"/>
              </p:cNvSpPr>
              <p:nvPr/>
            </p:nvSpPr>
            <p:spPr bwMode="auto">
              <a:xfrm>
                <a:off x="1076" y="1652"/>
                <a:ext cx="21" cy="36"/>
              </a:xfrm>
              <a:custGeom>
                <a:avLst/>
                <a:gdLst>
                  <a:gd name="T0" fmla="*/ 120 w 142"/>
                  <a:gd name="T1" fmla="*/ 0 h 248"/>
                  <a:gd name="T2" fmla="*/ 60 w 142"/>
                  <a:gd name="T3" fmla="*/ 5 h 248"/>
                  <a:gd name="T4" fmla="*/ 0 w 142"/>
                  <a:gd name="T5" fmla="*/ 11 h 248"/>
                  <a:gd name="T6" fmla="*/ 21 w 142"/>
                  <a:gd name="T7" fmla="*/ 248 h 248"/>
                  <a:gd name="T8" fmla="*/ 82 w 142"/>
                  <a:gd name="T9" fmla="*/ 242 h 248"/>
                  <a:gd name="T10" fmla="*/ 142 w 142"/>
                  <a:gd name="T11" fmla="*/ 236 h 248"/>
                  <a:gd name="T12" fmla="*/ 120 w 142"/>
                  <a:gd name="T13" fmla="*/ 0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248"/>
                  <a:gd name="T23" fmla="*/ 142 w 14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248">
                    <a:moveTo>
                      <a:pt x="120" y="0"/>
                    </a:moveTo>
                    <a:lnTo>
                      <a:pt x="60" y="5"/>
                    </a:lnTo>
                    <a:lnTo>
                      <a:pt x="0" y="11"/>
                    </a:lnTo>
                    <a:lnTo>
                      <a:pt x="21" y="248"/>
                    </a:lnTo>
                    <a:lnTo>
                      <a:pt x="82" y="242"/>
                    </a:lnTo>
                    <a:lnTo>
                      <a:pt x="142" y="236"/>
                    </a:lnTo>
                    <a:lnTo>
                      <a:pt x="12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6" name="Freeform 997"/>
              <p:cNvSpPr>
                <a:spLocks noChangeAspect="1"/>
              </p:cNvSpPr>
              <p:nvPr/>
            </p:nvSpPr>
            <p:spPr bwMode="auto">
              <a:xfrm>
                <a:off x="1079" y="1687"/>
                <a:ext cx="9" cy="1"/>
              </a:xfrm>
              <a:custGeom>
                <a:avLst/>
                <a:gdLst>
                  <a:gd name="T0" fmla="*/ 61 w 61"/>
                  <a:gd name="T1" fmla="*/ 0 h 10"/>
                  <a:gd name="T2" fmla="*/ 0 w 61"/>
                  <a:gd name="T3" fmla="*/ 6 h 10"/>
                  <a:gd name="T4" fmla="*/ 0 w 61"/>
                  <a:gd name="T5" fmla="*/ 10 h 10"/>
                  <a:gd name="T6" fmla="*/ 61 w 61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0"/>
                  <a:gd name="T14" fmla="*/ 61 w 61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0">
                    <a:moveTo>
                      <a:pt x="61" y="0"/>
                    </a:moveTo>
                    <a:lnTo>
                      <a:pt x="0" y="6"/>
                    </a:lnTo>
                    <a:lnTo>
                      <a:pt x="0" y="10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7" name="Line 998"/>
              <p:cNvSpPr>
                <a:spLocks noChangeAspect="1" noChangeShapeType="1"/>
              </p:cNvSpPr>
              <p:nvPr/>
            </p:nvSpPr>
            <p:spPr bwMode="auto">
              <a:xfrm>
                <a:off x="1079" y="16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8" name="Freeform 999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49" name="Freeform 1000"/>
              <p:cNvSpPr>
                <a:spLocks noChangeAspect="1"/>
              </p:cNvSpPr>
              <p:nvPr/>
            </p:nvSpPr>
            <p:spPr bwMode="auto">
              <a:xfrm>
                <a:off x="1079" y="1686"/>
                <a:ext cx="23" cy="36"/>
              </a:xfrm>
              <a:custGeom>
                <a:avLst/>
                <a:gdLst>
                  <a:gd name="T0" fmla="*/ 121 w 158"/>
                  <a:gd name="T1" fmla="*/ 0 h 254"/>
                  <a:gd name="T2" fmla="*/ 61 w 158"/>
                  <a:gd name="T3" fmla="*/ 10 h 254"/>
                  <a:gd name="T4" fmla="*/ 0 w 158"/>
                  <a:gd name="T5" fmla="*/ 20 h 254"/>
                  <a:gd name="T6" fmla="*/ 38 w 158"/>
                  <a:gd name="T7" fmla="*/ 254 h 254"/>
                  <a:gd name="T8" fmla="*/ 98 w 158"/>
                  <a:gd name="T9" fmla="*/ 243 h 254"/>
                  <a:gd name="T10" fmla="*/ 158 w 158"/>
                  <a:gd name="T11" fmla="*/ 233 h 254"/>
                  <a:gd name="T12" fmla="*/ 121 w 158"/>
                  <a:gd name="T13" fmla="*/ 0 h 2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254"/>
                  <a:gd name="T23" fmla="*/ 158 w 158"/>
                  <a:gd name="T24" fmla="*/ 254 h 2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254">
                    <a:moveTo>
                      <a:pt x="121" y="0"/>
                    </a:moveTo>
                    <a:lnTo>
                      <a:pt x="61" y="10"/>
                    </a:lnTo>
                    <a:lnTo>
                      <a:pt x="0" y="20"/>
                    </a:lnTo>
                    <a:lnTo>
                      <a:pt x="38" y="254"/>
                    </a:lnTo>
                    <a:lnTo>
                      <a:pt x="98" y="243"/>
                    </a:lnTo>
                    <a:lnTo>
                      <a:pt x="158" y="233"/>
                    </a:lnTo>
                    <a:lnTo>
                      <a:pt x="12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0" name="Freeform 1001"/>
              <p:cNvSpPr>
                <a:spLocks noChangeAspect="1"/>
              </p:cNvSpPr>
              <p:nvPr/>
            </p:nvSpPr>
            <p:spPr bwMode="auto">
              <a:xfrm>
                <a:off x="1085" y="1720"/>
                <a:ext cx="8" cy="2"/>
              </a:xfrm>
              <a:custGeom>
                <a:avLst/>
                <a:gdLst>
                  <a:gd name="T0" fmla="*/ 60 w 60"/>
                  <a:gd name="T1" fmla="*/ 0 h 14"/>
                  <a:gd name="T2" fmla="*/ 0 w 60"/>
                  <a:gd name="T3" fmla="*/ 11 h 14"/>
                  <a:gd name="T4" fmla="*/ 1 w 60"/>
                  <a:gd name="T5" fmla="*/ 14 h 14"/>
                  <a:gd name="T6" fmla="*/ 60 w 60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4"/>
                  <a:gd name="T14" fmla="*/ 60 w 60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4">
                    <a:moveTo>
                      <a:pt x="60" y="0"/>
                    </a:moveTo>
                    <a:lnTo>
                      <a:pt x="0" y="11"/>
                    </a:lnTo>
                    <a:lnTo>
                      <a:pt x="1" y="14"/>
                    </a:ln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1" name="Line 1002"/>
              <p:cNvSpPr>
                <a:spLocks noChangeAspect="1" noChangeShapeType="1"/>
              </p:cNvSpPr>
              <p:nvPr/>
            </p:nvSpPr>
            <p:spPr bwMode="auto">
              <a:xfrm>
                <a:off x="1085" y="17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2" name="Freeform 1003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3" name="Freeform 1004"/>
              <p:cNvSpPr>
                <a:spLocks noChangeAspect="1"/>
              </p:cNvSpPr>
              <p:nvPr/>
            </p:nvSpPr>
            <p:spPr bwMode="auto">
              <a:xfrm>
                <a:off x="1085" y="1718"/>
                <a:ext cx="24" cy="37"/>
              </a:xfrm>
              <a:custGeom>
                <a:avLst/>
                <a:gdLst>
                  <a:gd name="T0" fmla="*/ 118 w 169"/>
                  <a:gd name="T1" fmla="*/ 0 h 257"/>
                  <a:gd name="T2" fmla="*/ 59 w 169"/>
                  <a:gd name="T3" fmla="*/ 13 h 257"/>
                  <a:gd name="T4" fmla="*/ 0 w 169"/>
                  <a:gd name="T5" fmla="*/ 27 h 257"/>
                  <a:gd name="T6" fmla="*/ 51 w 169"/>
                  <a:gd name="T7" fmla="*/ 257 h 257"/>
                  <a:gd name="T8" fmla="*/ 110 w 169"/>
                  <a:gd name="T9" fmla="*/ 243 h 257"/>
                  <a:gd name="T10" fmla="*/ 169 w 169"/>
                  <a:gd name="T11" fmla="*/ 230 h 257"/>
                  <a:gd name="T12" fmla="*/ 118 w 169"/>
                  <a:gd name="T13" fmla="*/ 0 h 2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257"/>
                  <a:gd name="T23" fmla="*/ 169 w 169"/>
                  <a:gd name="T24" fmla="*/ 257 h 2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257">
                    <a:moveTo>
                      <a:pt x="118" y="0"/>
                    </a:moveTo>
                    <a:lnTo>
                      <a:pt x="59" y="13"/>
                    </a:lnTo>
                    <a:lnTo>
                      <a:pt x="0" y="27"/>
                    </a:lnTo>
                    <a:lnTo>
                      <a:pt x="51" y="257"/>
                    </a:lnTo>
                    <a:lnTo>
                      <a:pt x="110" y="243"/>
                    </a:lnTo>
                    <a:lnTo>
                      <a:pt x="169" y="230"/>
                    </a:lnTo>
                    <a:lnTo>
                      <a:pt x="1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4" name="Freeform 1005"/>
              <p:cNvSpPr>
                <a:spLocks noChangeAspect="1"/>
              </p:cNvSpPr>
              <p:nvPr/>
            </p:nvSpPr>
            <p:spPr bwMode="auto">
              <a:xfrm>
                <a:off x="1092" y="1753"/>
                <a:ext cx="9" cy="3"/>
              </a:xfrm>
              <a:custGeom>
                <a:avLst/>
                <a:gdLst>
                  <a:gd name="T0" fmla="*/ 59 w 59"/>
                  <a:gd name="T1" fmla="*/ 0 h 17"/>
                  <a:gd name="T2" fmla="*/ 0 w 59"/>
                  <a:gd name="T3" fmla="*/ 14 h 17"/>
                  <a:gd name="T4" fmla="*/ 1 w 59"/>
                  <a:gd name="T5" fmla="*/ 17 h 17"/>
                  <a:gd name="T6" fmla="*/ 59 w 59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7"/>
                  <a:gd name="T14" fmla="*/ 59 w 5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7">
                    <a:moveTo>
                      <a:pt x="59" y="0"/>
                    </a:moveTo>
                    <a:lnTo>
                      <a:pt x="0" y="14"/>
                    </a:lnTo>
                    <a:lnTo>
                      <a:pt x="1" y="17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5" name="Line 1006"/>
              <p:cNvSpPr>
                <a:spLocks noChangeAspect="1" noChangeShapeType="1"/>
              </p:cNvSpPr>
              <p:nvPr/>
            </p:nvSpPr>
            <p:spPr bwMode="auto">
              <a:xfrm>
                <a:off x="1092" y="175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6" name="Freeform 1007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7" name="Freeform 1008"/>
              <p:cNvSpPr>
                <a:spLocks noChangeAspect="1"/>
              </p:cNvSpPr>
              <p:nvPr/>
            </p:nvSpPr>
            <p:spPr bwMode="auto">
              <a:xfrm>
                <a:off x="1092" y="1751"/>
                <a:ext cx="27" cy="37"/>
              </a:xfrm>
              <a:custGeom>
                <a:avLst/>
                <a:gdLst>
                  <a:gd name="T0" fmla="*/ 116 w 183"/>
                  <a:gd name="T1" fmla="*/ 0 h 260"/>
                  <a:gd name="T2" fmla="*/ 58 w 183"/>
                  <a:gd name="T3" fmla="*/ 17 h 260"/>
                  <a:gd name="T4" fmla="*/ 0 w 183"/>
                  <a:gd name="T5" fmla="*/ 34 h 260"/>
                  <a:gd name="T6" fmla="*/ 67 w 183"/>
                  <a:gd name="T7" fmla="*/ 260 h 260"/>
                  <a:gd name="T8" fmla="*/ 125 w 183"/>
                  <a:gd name="T9" fmla="*/ 243 h 260"/>
                  <a:gd name="T10" fmla="*/ 183 w 183"/>
                  <a:gd name="T11" fmla="*/ 226 h 260"/>
                  <a:gd name="T12" fmla="*/ 116 w 183"/>
                  <a:gd name="T13" fmla="*/ 0 h 2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60"/>
                  <a:gd name="T23" fmla="*/ 183 w 183"/>
                  <a:gd name="T24" fmla="*/ 260 h 2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60">
                    <a:moveTo>
                      <a:pt x="116" y="0"/>
                    </a:moveTo>
                    <a:lnTo>
                      <a:pt x="58" y="17"/>
                    </a:lnTo>
                    <a:lnTo>
                      <a:pt x="0" y="34"/>
                    </a:lnTo>
                    <a:lnTo>
                      <a:pt x="67" y="260"/>
                    </a:lnTo>
                    <a:lnTo>
                      <a:pt x="125" y="243"/>
                    </a:lnTo>
                    <a:lnTo>
                      <a:pt x="183" y="226"/>
                    </a:lnTo>
                    <a:lnTo>
                      <a:pt x="11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8" name="Freeform 1009"/>
              <p:cNvSpPr>
                <a:spLocks noChangeAspect="1"/>
              </p:cNvSpPr>
              <p:nvPr/>
            </p:nvSpPr>
            <p:spPr bwMode="auto">
              <a:xfrm>
                <a:off x="1102" y="1785"/>
                <a:ext cx="8" cy="3"/>
              </a:xfrm>
              <a:custGeom>
                <a:avLst/>
                <a:gdLst>
                  <a:gd name="T0" fmla="*/ 58 w 58"/>
                  <a:gd name="T1" fmla="*/ 0 h 20"/>
                  <a:gd name="T2" fmla="*/ 0 w 58"/>
                  <a:gd name="T3" fmla="*/ 17 h 20"/>
                  <a:gd name="T4" fmla="*/ 2 w 58"/>
                  <a:gd name="T5" fmla="*/ 20 h 20"/>
                  <a:gd name="T6" fmla="*/ 58 w 5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0"/>
                  <a:gd name="T14" fmla="*/ 58 w 5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0">
                    <a:moveTo>
                      <a:pt x="58" y="0"/>
                    </a:moveTo>
                    <a:lnTo>
                      <a:pt x="0" y="17"/>
                    </a:lnTo>
                    <a:lnTo>
                      <a:pt x="2" y="20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59" name="Line 1010"/>
              <p:cNvSpPr>
                <a:spLocks noChangeAspect="1" noChangeShapeType="1"/>
              </p:cNvSpPr>
              <p:nvPr/>
            </p:nvSpPr>
            <p:spPr bwMode="auto">
              <a:xfrm>
                <a:off x="1102" y="17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0" name="Freeform 1011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1" name="Freeform 1012"/>
              <p:cNvSpPr>
                <a:spLocks noChangeAspect="1"/>
              </p:cNvSpPr>
              <p:nvPr/>
            </p:nvSpPr>
            <p:spPr bwMode="auto">
              <a:xfrm>
                <a:off x="1102" y="1782"/>
                <a:ext cx="22" cy="22"/>
              </a:xfrm>
              <a:custGeom>
                <a:avLst/>
                <a:gdLst>
                  <a:gd name="T0" fmla="*/ 113 w 153"/>
                  <a:gd name="T1" fmla="*/ 0 h 151"/>
                  <a:gd name="T2" fmla="*/ 56 w 153"/>
                  <a:gd name="T3" fmla="*/ 21 h 151"/>
                  <a:gd name="T4" fmla="*/ 0 w 153"/>
                  <a:gd name="T5" fmla="*/ 41 h 151"/>
                  <a:gd name="T6" fmla="*/ 39 w 153"/>
                  <a:gd name="T7" fmla="*/ 151 h 151"/>
                  <a:gd name="T8" fmla="*/ 96 w 153"/>
                  <a:gd name="T9" fmla="*/ 130 h 151"/>
                  <a:gd name="T10" fmla="*/ 153 w 153"/>
                  <a:gd name="T11" fmla="*/ 110 h 151"/>
                  <a:gd name="T12" fmla="*/ 113 w 153"/>
                  <a:gd name="T13" fmla="*/ 0 h 1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1"/>
                  <a:gd name="T23" fmla="*/ 153 w 153"/>
                  <a:gd name="T24" fmla="*/ 151 h 1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1">
                    <a:moveTo>
                      <a:pt x="113" y="0"/>
                    </a:moveTo>
                    <a:lnTo>
                      <a:pt x="56" y="21"/>
                    </a:lnTo>
                    <a:lnTo>
                      <a:pt x="0" y="41"/>
                    </a:lnTo>
                    <a:lnTo>
                      <a:pt x="39" y="151"/>
                    </a:lnTo>
                    <a:lnTo>
                      <a:pt x="96" y="130"/>
                    </a:lnTo>
                    <a:lnTo>
                      <a:pt x="153" y="110"/>
                    </a:lnTo>
                    <a:lnTo>
                      <a:pt x="11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2" name="Freeform 1013"/>
              <p:cNvSpPr>
                <a:spLocks noChangeAspect="1"/>
              </p:cNvSpPr>
              <p:nvPr/>
            </p:nvSpPr>
            <p:spPr bwMode="auto">
              <a:xfrm>
                <a:off x="1108" y="1801"/>
                <a:ext cx="8" cy="3"/>
              </a:xfrm>
              <a:custGeom>
                <a:avLst/>
                <a:gdLst>
                  <a:gd name="T0" fmla="*/ 57 w 57"/>
                  <a:gd name="T1" fmla="*/ 0 h 23"/>
                  <a:gd name="T2" fmla="*/ 0 w 57"/>
                  <a:gd name="T3" fmla="*/ 21 h 23"/>
                  <a:gd name="T4" fmla="*/ 0 w 57"/>
                  <a:gd name="T5" fmla="*/ 23 h 23"/>
                  <a:gd name="T6" fmla="*/ 57 w 57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23"/>
                  <a:gd name="T14" fmla="*/ 57 w 57"/>
                  <a:gd name="T15" fmla="*/ 23 h 2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23">
                    <a:moveTo>
                      <a:pt x="57" y="0"/>
                    </a:moveTo>
                    <a:lnTo>
                      <a:pt x="0" y="21"/>
                    </a:lnTo>
                    <a:lnTo>
                      <a:pt x="0" y="2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3" name="Line 1014"/>
              <p:cNvSpPr>
                <a:spLocks noChangeAspect="1" noChangeShapeType="1"/>
              </p:cNvSpPr>
              <p:nvPr/>
            </p:nvSpPr>
            <p:spPr bwMode="auto">
              <a:xfrm>
                <a:off x="1108" y="18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4" name="Freeform 1015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5" name="Freeform 1016"/>
              <p:cNvSpPr>
                <a:spLocks noChangeAspect="1"/>
              </p:cNvSpPr>
              <p:nvPr/>
            </p:nvSpPr>
            <p:spPr bwMode="auto">
              <a:xfrm>
                <a:off x="1108" y="1798"/>
                <a:ext cx="22" cy="22"/>
              </a:xfrm>
              <a:custGeom>
                <a:avLst/>
                <a:gdLst>
                  <a:gd name="T0" fmla="*/ 114 w 157"/>
                  <a:gd name="T1" fmla="*/ 0 h 155"/>
                  <a:gd name="T2" fmla="*/ 57 w 157"/>
                  <a:gd name="T3" fmla="*/ 23 h 155"/>
                  <a:gd name="T4" fmla="*/ 0 w 157"/>
                  <a:gd name="T5" fmla="*/ 46 h 155"/>
                  <a:gd name="T6" fmla="*/ 44 w 157"/>
                  <a:gd name="T7" fmla="*/ 155 h 155"/>
                  <a:gd name="T8" fmla="*/ 100 w 157"/>
                  <a:gd name="T9" fmla="*/ 132 h 155"/>
                  <a:gd name="T10" fmla="*/ 157 w 157"/>
                  <a:gd name="T11" fmla="*/ 110 h 155"/>
                  <a:gd name="T12" fmla="*/ 114 w 157"/>
                  <a:gd name="T13" fmla="*/ 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7"/>
                  <a:gd name="T22" fmla="*/ 0 h 155"/>
                  <a:gd name="T23" fmla="*/ 157 w 157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7" h="155">
                    <a:moveTo>
                      <a:pt x="114" y="0"/>
                    </a:moveTo>
                    <a:lnTo>
                      <a:pt x="57" y="23"/>
                    </a:lnTo>
                    <a:lnTo>
                      <a:pt x="0" y="46"/>
                    </a:lnTo>
                    <a:lnTo>
                      <a:pt x="44" y="155"/>
                    </a:lnTo>
                    <a:lnTo>
                      <a:pt x="100" y="132"/>
                    </a:lnTo>
                    <a:lnTo>
                      <a:pt x="157" y="110"/>
                    </a:lnTo>
                    <a:lnTo>
                      <a:pt x="1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6" name="Freeform 1017"/>
              <p:cNvSpPr>
                <a:spLocks noChangeAspect="1"/>
              </p:cNvSpPr>
              <p:nvPr/>
            </p:nvSpPr>
            <p:spPr bwMode="auto">
              <a:xfrm>
                <a:off x="1114" y="1817"/>
                <a:ext cx="8" cy="3"/>
              </a:xfrm>
              <a:custGeom>
                <a:avLst/>
                <a:gdLst>
                  <a:gd name="T0" fmla="*/ 56 w 56"/>
                  <a:gd name="T1" fmla="*/ 0 h 25"/>
                  <a:gd name="T2" fmla="*/ 0 w 56"/>
                  <a:gd name="T3" fmla="*/ 23 h 25"/>
                  <a:gd name="T4" fmla="*/ 1 w 56"/>
                  <a:gd name="T5" fmla="*/ 25 h 25"/>
                  <a:gd name="T6" fmla="*/ 56 w 56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5"/>
                  <a:gd name="T14" fmla="*/ 56 w 56"/>
                  <a:gd name="T15" fmla="*/ 25 h 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5">
                    <a:moveTo>
                      <a:pt x="56" y="0"/>
                    </a:moveTo>
                    <a:lnTo>
                      <a:pt x="0" y="23"/>
                    </a:lnTo>
                    <a:lnTo>
                      <a:pt x="1" y="25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7" name="Line 1018"/>
              <p:cNvSpPr>
                <a:spLocks noChangeAspect="1" noChangeShapeType="1"/>
              </p:cNvSpPr>
              <p:nvPr/>
            </p:nvSpPr>
            <p:spPr bwMode="auto">
              <a:xfrm>
                <a:off x="1114" y="18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8" name="Freeform 1019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69" name="Freeform 1020"/>
              <p:cNvSpPr>
                <a:spLocks noChangeAspect="1"/>
              </p:cNvSpPr>
              <p:nvPr/>
            </p:nvSpPr>
            <p:spPr bwMode="auto">
              <a:xfrm>
                <a:off x="1114" y="1813"/>
                <a:ext cx="23" cy="22"/>
              </a:xfrm>
              <a:custGeom>
                <a:avLst/>
                <a:gdLst>
                  <a:gd name="T0" fmla="*/ 111 w 158"/>
                  <a:gd name="T1" fmla="*/ 0 h 156"/>
                  <a:gd name="T2" fmla="*/ 55 w 158"/>
                  <a:gd name="T3" fmla="*/ 25 h 156"/>
                  <a:gd name="T4" fmla="*/ 0 w 158"/>
                  <a:gd name="T5" fmla="*/ 50 h 156"/>
                  <a:gd name="T6" fmla="*/ 46 w 158"/>
                  <a:gd name="T7" fmla="*/ 156 h 156"/>
                  <a:gd name="T8" fmla="*/ 102 w 158"/>
                  <a:gd name="T9" fmla="*/ 131 h 156"/>
                  <a:gd name="T10" fmla="*/ 158 w 158"/>
                  <a:gd name="T11" fmla="*/ 106 h 156"/>
                  <a:gd name="T12" fmla="*/ 111 w 158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8"/>
                  <a:gd name="T22" fmla="*/ 0 h 156"/>
                  <a:gd name="T23" fmla="*/ 158 w 158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8" h="156">
                    <a:moveTo>
                      <a:pt x="111" y="0"/>
                    </a:moveTo>
                    <a:lnTo>
                      <a:pt x="55" y="25"/>
                    </a:lnTo>
                    <a:lnTo>
                      <a:pt x="0" y="50"/>
                    </a:lnTo>
                    <a:lnTo>
                      <a:pt x="46" y="156"/>
                    </a:lnTo>
                    <a:lnTo>
                      <a:pt x="102" y="131"/>
                    </a:lnTo>
                    <a:lnTo>
                      <a:pt x="158" y="106"/>
                    </a:lnTo>
                    <a:lnTo>
                      <a:pt x="1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0" name="Freeform 1021"/>
              <p:cNvSpPr>
                <a:spLocks noChangeAspect="1"/>
              </p:cNvSpPr>
              <p:nvPr/>
            </p:nvSpPr>
            <p:spPr bwMode="auto">
              <a:xfrm>
                <a:off x="1121" y="1832"/>
                <a:ext cx="8" cy="4"/>
              </a:xfrm>
              <a:custGeom>
                <a:avLst/>
                <a:gdLst>
                  <a:gd name="T0" fmla="*/ 56 w 56"/>
                  <a:gd name="T1" fmla="*/ 0 h 27"/>
                  <a:gd name="T2" fmla="*/ 0 w 56"/>
                  <a:gd name="T3" fmla="*/ 25 h 27"/>
                  <a:gd name="T4" fmla="*/ 1 w 56"/>
                  <a:gd name="T5" fmla="*/ 27 h 27"/>
                  <a:gd name="T6" fmla="*/ 56 w 56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7"/>
                  <a:gd name="T14" fmla="*/ 56 w 56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7">
                    <a:moveTo>
                      <a:pt x="56" y="0"/>
                    </a:moveTo>
                    <a:lnTo>
                      <a:pt x="0" y="25"/>
                    </a:lnTo>
                    <a:lnTo>
                      <a:pt x="1" y="27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1" name="Line 1022"/>
              <p:cNvSpPr>
                <a:spLocks noChangeAspect="1" noChangeShapeType="1"/>
              </p:cNvSpPr>
              <p:nvPr/>
            </p:nvSpPr>
            <p:spPr bwMode="auto">
              <a:xfrm>
                <a:off x="1121" y="18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2" name="Freeform 1023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3" name="Freeform 1024"/>
              <p:cNvSpPr>
                <a:spLocks noChangeAspect="1"/>
              </p:cNvSpPr>
              <p:nvPr/>
            </p:nvSpPr>
            <p:spPr bwMode="auto">
              <a:xfrm>
                <a:off x="1121" y="1828"/>
                <a:ext cx="23" cy="23"/>
              </a:xfrm>
              <a:custGeom>
                <a:avLst/>
                <a:gdLst>
                  <a:gd name="T0" fmla="*/ 110 w 161"/>
                  <a:gd name="T1" fmla="*/ 0 h 159"/>
                  <a:gd name="T2" fmla="*/ 55 w 161"/>
                  <a:gd name="T3" fmla="*/ 27 h 159"/>
                  <a:gd name="T4" fmla="*/ 0 w 161"/>
                  <a:gd name="T5" fmla="*/ 54 h 159"/>
                  <a:gd name="T6" fmla="*/ 52 w 161"/>
                  <a:gd name="T7" fmla="*/ 159 h 159"/>
                  <a:gd name="T8" fmla="*/ 106 w 161"/>
                  <a:gd name="T9" fmla="*/ 132 h 159"/>
                  <a:gd name="T10" fmla="*/ 161 w 161"/>
                  <a:gd name="T11" fmla="*/ 105 h 159"/>
                  <a:gd name="T12" fmla="*/ 110 w 161"/>
                  <a:gd name="T13" fmla="*/ 0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1"/>
                  <a:gd name="T22" fmla="*/ 0 h 159"/>
                  <a:gd name="T23" fmla="*/ 161 w 161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1" h="159">
                    <a:moveTo>
                      <a:pt x="110" y="0"/>
                    </a:moveTo>
                    <a:lnTo>
                      <a:pt x="55" y="27"/>
                    </a:lnTo>
                    <a:lnTo>
                      <a:pt x="0" y="54"/>
                    </a:lnTo>
                    <a:lnTo>
                      <a:pt x="52" y="159"/>
                    </a:lnTo>
                    <a:lnTo>
                      <a:pt x="106" y="132"/>
                    </a:lnTo>
                    <a:lnTo>
                      <a:pt x="161" y="105"/>
                    </a:lnTo>
                    <a:lnTo>
                      <a:pt x="1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4" name="Freeform 1025"/>
              <p:cNvSpPr>
                <a:spLocks noChangeAspect="1"/>
              </p:cNvSpPr>
              <p:nvPr/>
            </p:nvSpPr>
            <p:spPr bwMode="auto">
              <a:xfrm>
                <a:off x="1128" y="1847"/>
                <a:ext cx="8" cy="4"/>
              </a:xfrm>
              <a:custGeom>
                <a:avLst/>
                <a:gdLst>
                  <a:gd name="T0" fmla="*/ 54 w 54"/>
                  <a:gd name="T1" fmla="*/ 0 h 30"/>
                  <a:gd name="T2" fmla="*/ 0 w 54"/>
                  <a:gd name="T3" fmla="*/ 27 h 30"/>
                  <a:gd name="T4" fmla="*/ 1 w 54"/>
                  <a:gd name="T5" fmla="*/ 30 h 30"/>
                  <a:gd name="T6" fmla="*/ 54 w 54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0"/>
                  <a:gd name="T14" fmla="*/ 54 w 54"/>
                  <a:gd name="T15" fmla="*/ 30 h 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0">
                    <a:moveTo>
                      <a:pt x="54" y="0"/>
                    </a:moveTo>
                    <a:lnTo>
                      <a:pt x="0" y="27"/>
                    </a:lnTo>
                    <a:lnTo>
                      <a:pt x="1" y="3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5" name="Line 1026"/>
              <p:cNvSpPr>
                <a:spLocks noChangeAspect="1" noChangeShapeType="1"/>
              </p:cNvSpPr>
              <p:nvPr/>
            </p:nvSpPr>
            <p:spPr bwMode="auto">
              <a:xfrm>
                <a:off x="1128" y="18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6" name="Freeform 1027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7" name="Freeform 1028"/>
              <p:cNvSpPr>
                <a:spLocks noChangeAspect="1"/>
              </p:cNvSpPr>
              <p:nvPr/>
            </p:nvSpPr>
            <p:spPr bwMode="auto">
              <a:xfrm>
                <a:off x="1129" y="1842"/>
                <a:ext cx="23" cy="24"/>
              </a:xfrm>
              <a:custGeom>
                <a:avLst/>
                <a:gdLst>
                  <a:gd name="T0" fmla="*/ 107 w 162"/>
                  <a:gd name="T1" fmla="*/ 0 h 162"/>
                  <a:gd name="T2" fmla="*/ 53 w 162"/>
                  <a:gd name="T3" fmla="*/ 30 h 162"/>
                  <a:gd name="T4" fmla="*/ 0 w 162"/>
                  <a:gd name="T5" fmla="*/ 60 h 162"/>
                  <a:gd name="T6" fmla="*/ 55 w 162"/>
                  <a:gd name="T7" fmla="*/ 162 h 162"/>
                  <a:gd name="T8" fmla="*/ 109 w 162"/>
                  <a:gd name="T9" fmla="*/ 132 h 162"/>
                  <a:gd name="T10" fmla="*/ 162 w 162"/>
                  <a:gd name="T11" fmla="*/ 103 h 162"/>
                  <a:gd name="T12" fmla="*/ 107 w 162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2"/>
                  <a:gd name="T23" fmla="*/ 162 w 162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2">
                    <a:moveTo>
                      <a:pt x="107" y="0"/>
                    </a:moveTo>
                    <a:lnTo>
                      <a:pt x="53" y="30"/>
                    </a:lnTo>
                    <a:lnTo>
                      <a:pt x="0" y="60"/>
                    </a:lnTo>
                    <a:lnTo>
                      <a:pt x="55" y="162"/>
                    </a:lnTo>
                    <a:lnTo>
                      <a:pt x="109" y="132"/>
                    </a:lnTo>
                    <a:lnTo>
                      <a:pt x="162" y="103"/>
                    </a:lnTo>
                    <a:lnTo>
                      <a:pt x="10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8" name="Freeform 1029"/>
              <p:cNvSpPr>
                <a:spLocks noChangeAspect="1"/>
              </p:cNvSpPr>
              <p:nvPr/>
            </p:nvSpPr>
            <p:spPr bwMode="auto">
              <a:xfrm>
                <a:off x="1136" y="1861"/>
                <a:ext cx="8" cy="5"/>
              </a:xfrm>
              <a:custGeom>
                <a:avLst/>
                <a:gdLst>
                  <a:gd name="T0" fmla="*/ 54 w 54"/>
                  <a:gd name="T1" fmla="*/ 0 h 32"/>
                  <a:gd name="T2" fmla="*/ 0 w 54"/>
                  <a:gd name="T3" fmla="*/ 30 h 32"/>
                  <a:gd name="T4" fmla="*/ 2 w 54"/>
                  <a:gd name="T5" fmla="*/ 32 h 32"/>
                  <a:gd name="T6" fmla="*/ 54 w 54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32"/>
                  <a:gd name="T14" fmla="*/ 54 w 54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32">
                    <a:moveTo>
                      <a:pt x="54" y="0"/>
                    </a:moveTo>
                    <a:lnTo>
                      <a:pt x="0" y="30"/>
                    </a:lnTo>
                    <a:lnTo>
                      <a:pt x="2" y="3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79" name="Line 1030"/>
              <p:cNvSpPr>
                <a:spLocks noChangeAspect="1" noChangeShapeType="1"/>
              </p:cNvSpPr>
              <p:nvPr/>
            </p:nvSpPr>
            <p:spPr bwMode="auto">
              <a:xfrm>
                <a:off x="1136" y="18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0" name="Freeform 1031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1" name="Freeform 1032"/>
              <p:cNvSpPr>
                <a:spLocks noChangeAspect="1"/>
              </p:cNvSpPr>
              <p:nvPr/>
            </p:nvSpPr>
            <p:spPr bwMode="auto">
              <a:xfrm>
                <a:off x="1137" y="1857"/>
                <a:ext cx="23" cy="23"/>
              </a:xfrm>
              <a:custGeom>
                <a:avLst/>
                <a:gdLst>
                  <a:gd name="T0" fmla="*/ 104 w 164"/>
                  <a:gd name="T1" fmla="*/ 0 h 164"/>
                  <a:gd name="T2" fmla="*/ 52 w 164"/>
                  <a:gd name="T3" fmla="*/ 32 h 164"/>
                  <a:gd name="T4" fmla="*/ 0 w 164"/>
                  <a:gd name="T5" fmla="*/ 64 h 164"/>
                  <a:gd name="T6" fmla="*/ 60 w 164"/>
                  <a:gd name="T7" fmla="*/ 164 h 164"/>
                  <a:gd name="T8" fmla="*/ 112 w 164"/>
                  <a:gd name="T9" fmla="*/ 133 h 164"/>
                  <a:gd name="T10" fmla="*/ 164 w 164"/>
                  <a:gd name="T11" fmla="*/ 101 h 164"/>
                  <a:gd name="T12" fmla="*/ 104 w 164"/>
                  <a:gd name="T13" fmla="*/ 0 h 1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4"/>
                  <a:gd name="T22" fmla="*/ 0 h 164"/>
                  <a:gd name="T23" fmla="*/ 164 w 164"/>
                  <a:gd name="T24" fmla="*/ 164 h 1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4" h="164">
                    <a:moveTo>
                      <a:pt x="104" y="0"/>
                    </a:moveTo>
                    <a:lnTo>
                      <a:pt x="52" y="32"/>
                    </a:lnTo>
                    <a:lnTo>
                      <a:pt x="0" y="64"/>
                    </a:lnTo>
                    <a:lnTo>
                      <a:pt x="60" y="164"/>
                    </a:lnTo>
                    <a:lnTo>
                      <a:pt x="112" y="133"/>
                    </a:lnTo>
                    <a:lnTo>
                      <a:pt x="164" y="101"/>
                    </a:lnTo>
                    <a:lnTo>
                      <a:pt x="10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2" name="Freeform 1033"/>
              <p:cNvSpPr>
                <a:spLocks noChangeAspect="1"/>
              </p:cNvSpPr>
              <p:nvPr/>
            </p:nvSpPr>
            <p:spPr bwMode="auto">
              <a:xfrm>
                <a:off x="1145" y="1876"/>
                <a:ext cx="8" cy="4"/>
              </a:xfrm>
              <a:custGeom>
                <a:avLst/>
                <a:gdLst>
                  <a:gd name="T0" fmla="*/ 52 w 52"/>
                  <a:gd name="T1" fmla="*/ 0 h 33"/>
                  <a:gd name="T2" fmla="*/ 0 w 52"/>
                  <a:gd name="T3" fmla="*/ 31 h 33"/>
                  <a:gd name="T4" fmla="*/ 1 w 52"/>
                  <a:gd name="T5" fmla="*/ 33 h 33"/>
                  <a:gd name="T6" fmla="*/ 52 w 52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33"/>
                  <a:gd name="T14" fmla="*/ 52 w 52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33">
                    <a:moveTo>
                      <a:pt x="52" y="0"/>
                    </a:moveTo>
                    <a:lnTo>
                      <a:pt x="0" y="31"/>
                    </a:lnTo>
                    <a:lnTo>
                      <a:pt x="1" y="3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3" name="Line 1034"/>
              <p:cNvSpPr>
                <a:spLocks noChangeAspect="1" noChangeShapeType="1"/>
              </p:cNvSpPr>
              <p:nvPr/>
            </p:nvSpPr>
            <p:spPr bwMode="auto">
              <a:xfrm>
                <a:off x="1145" y="18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084" name="Freeform 1035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416" name="Group 1036"/>
            <p:cNvGrpSpPr>
              <a:grpSpLocks noChangeAspect="1"/>
            </p:cNvGrpSpPr>
            <p:nvPr/>
          </p:nvGrpSpPr>
          <p:grpSpPr bwMode="auto">
            <a:xfrm>
              <a:off x="831" y="1070"/>
              <a:ext cx="493" cy="897"/>
              <a:chOff x="995" y="1126"/>
              <a:chExt cx="493" cy="898"/>
            </a:xfrm>
          </p:grpSpPr>
          <p:sp>
            <p:nvSpPr>
              <p:cNvPr id="51685" name="Freeform 1037"/>
              <p:cNvSpPr>
                <a:spLocks noChangeAspect="1"/>
              </p:cNvSpPr>
              <p:nvPr/>
            </p:nvSpPr>
            <p:spPr bwMode="auto">
              <a:xfrm>
                <a:off x="1145" y="1871"/>
                <a:ext cx="24" cy="23"/>
              </a:xfrm>
              <a:custGeom>
                <a:avLst/>
                <a:gdLst>
                  <a:gd name="T0" fmla="*/ 102 w 166"/>
                  <a:gd name="T1" fmla="*/ 0 h 162"/>
                  <a:gd name="T2" fmla="*/ 51 w 166"/>
                  <a:gd name="T3" fmla="*/ 33 h 162"/>
                  <a:gd name="T4" fmla="*/ 0 w 166"/>
                  <a:gd name="T5" fmla="*/ 66 h 162"/>
                  <a:gd name="T6" fmla="*/ 64 w 166"/>
                  <a:gd name="T7" fmla="*/ 162 h 162"/>
                  <a:gd name="T8" fmla="*/ 115 w 166"/>
                  <a:gd name="T9" fmla="*/ 129 h 162"/>
                  <a:gd name="T10" fmla="*/ 166 w 166"/>
                  <a:gd name="T11" fmla="*/ 96 h 162"/>
                  <a:gd name="T12" fmla="*/ 102 w 166"/>
                  <a:gd name="T13" fmla="*/ 0 h 1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2"/>
                  <a:gd name="T23" fmla="*/ 166 w 166"/>
                  <a:gd name="T24" fmla="*/ 162 h 1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2">
                    <a:moveTo>
                      <a:pt x="102" y="0"/>
                    </a:moveTo>
                    <a:lnTo>
                      <a:pt x="51" y="33"/>
                    </a:lnTo>
                    <a:lnTo>
                      <a:pt x="0" y="66"/>
                    </a:lnTo>
                    <a:lnTo>
                      <a:pt x="64" y="162"/>
                    </a:lnTo>
                    <a:lnTo>
                      <a:pt x="115" y="129"/>
                    </a:lnTo>
                    <a:lnTo>
                      <a:pt x="166" y="96"/>
                    </a:lnTo>
                    <a:lnTo>
                      <a:pt x="10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6" name="Freeform 1038"/>
              <p:cNvSpPr>
                <a:spLocks noChangeAspect="1"/>
              </p:cNvSpPr>
              <p:nvPr/>
            </p:nvSpPr>
            <p:spPr bwMode="auto">
              <a:xfrm>
                <a:off x="1155" y="1889"/>
                <a:ext cx="7" cy="6"/>
              </a:xfrm>
              <a:custGeom>
                <a:avLst/>
                <a:gdLst>
                  <a:gd name="T0" fmla="*/ 51 w 51"/>
                  <a:gd name="T1" fmla="*/ 0 h 37"/>
                  <a:gd name="T2" fmla="*/ 0 w 51"/>
                  <a:gd name="T3" fmla="*/ 33 h 37"/>
                  <a:gd name="T4" fmla="*/ 2 w 51"/>
                  <a:gd name="T5" fmla="*/ 37 h 37"/>
                  <a:gd name="T6" fmla="*/ 51 w 51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7"/>
                  <a:gd name="T14" fmla="*/ 51 w 51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7">
                    <a:moveTo>
                      <a:pt x="51" y="0"/>
                    </a:moveTo>
                    <a:lnTo>
                      <a:pt x="0" y="33"/>
                    </a:lnTo>
                    <a:lnTo>
                      <a:pt x="2" y="37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7" name="Line 1039"/>
              <p:cNvSpPr>
                <a:spLocks noChangeAspect="1" noChangeShapeType="1"/>
              </p:cNvSpPr>
              <p:nvPr/>
            </p:nvSpPr>
            <p:spPr bwMode="auto">
              <a:xfrm>
                <a:off x="1155" y="18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8" name="Freeform 1040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89" name="Freeform 1041"/>
              <p:cNvSpPr>
                <a:spLocks noChangeAspect="1"/>
              </p:cNvSpPr>
              <p:nvPr/>
            </p:nvSpPr>
            <p:spPr bwMode="auto">
              <a:xfrm>
                <a:off x="1155" y="1884"/>
                <a:ext cx="24" cy="24"/>
              </a:xfrm>
              <a:custGeom>
                <a:avLst/>
                <a:gdLst>
                  <a:gd name="T0" fmla="*/ 98 w 167"/>
                  <a:gd name="T1" fmla="*/ 0 h 167"/>
                  <a:gd name="T2" fmla="*/ 49 w 167"/>
                  <a:gd name="T3" fmla="*/ 36 h 167"/>
                  <a:gd name="T4" fmla="*/ 0 w 167"/>
                  <a:gd name="T5" fmla="*/ 73 h 167"/>
                  <a:gd name="T6" fmla="*/ 69 w 167"/>
                  <a:gd name="T7" fmla="*/ 167 h 167"/>
                  <a:gd name="T8" fmla="*/ 118 w 167"/>
                  <a:gd name="T9" fmla="*/ 131 h 167"/>
                  <a:gd name="T10" fmla="*/ 167 w 167"/>
                  <a:gd name="T11" fmla="*/ 94 h 167"/>
                  <a:gd name="T12" fmla="*/ 98 w 167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7"/>
                  <a:gd name="T22" fmla="*/ 0 h 167"/>
                  <a:gd name="T23" fmla="*/ 167 w 167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7" h="167">
                    <a:moveTo>
                      <a:pt x="98" y="0"/>
                    </a:moveTo>
                    <a:lnTo>
                      <a:pt x="49" y="36"/>
                    </a:lnTo>
                    <a:lnTo>
                      <a:pt x="0" y="73"/>
                    </a:lnTo>
                    <a:lnTo>
                      <a:pt x="69" y="167"/>
                    </a:lnTo>
                    <a:lnTo>
                      <a:pt x="118" y="131"/>
                    </a:lnTo>
                    <a:lnTo>
                      <a:pt x="167" y="94"/>
                    </a:lnTo>
                    <a:lnTo>
                      <a:pt x="9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0" name="Freeform 1042"/>
              <p:cNvSpPr>
                <a:spLocks noChangeAspect="1"/>
              </p:cNvSpPr>
              <p:nvPr/>
            </p:nvSpPr>
            <p:spPr bwMode="auto">
              <a:xfrm>
                <a:off x="1165" y="1903"/>
                <a:ext cx="7" cy="5"/>
              </a:xfrm>
              <a:custGeom>
                <a:avLst/>
                <a:gdLst>
                  <a:gd name="T0" fmla="*/ 49 w 49"/>
                  <a:gd name="T1" fmla="*/ 0 h 37"/>
                  <a:gd name="T2" fmla="*/ 0 w 49"/>
                  <a:gd name="T3" fmla="*/ 36 h 37"/>
                  <a:gd name="T4" fmla="*/ 1 w 49"/>
                  <a:gd name="T5" fmla="*/ 37 h 37"/>
                  <a:gd name="T6" fmla="*/ 49 w 49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7"/>
                  <a:gd name="T14" fmla="*/ 49 w 49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7">
                    <a:moveTo>
                      <a:pt x="49" y="0"/>
                    </a:moveTo>
                    <a:lnTo>
                      <a:pt x="0" y="36"/>
                    </a:lnTo>
                    <a:lnTo>
                      <a:pt x="1" y="37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1" name="Line 1043"/>
              <p:cNvSpPr>
                <a:spLocks noChangeAspect="1" noChangeShapeType="1"/>
              </p:cNvSpPr>
              <p:nvPr/>
            </p:nvSpPr>
            <p:spPr bwMode="auto">
              <a:xfrm>
                <a:off x="1165" y="190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2" name="Freeform 1044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3" name="Freeform 1045"/>
              <p:cNvSpPr>
                <a:spLocks noChangeAspect="1"/>
              </p:cNvSpPr>
              <p:nvPr/>
            </p:nvSpPr>
            <p:spPr bwMode="auto">
              <a:xfrm>
                <a:off x="1165" y="1898"/>
                <a:ext cx="24" cy="24"/>
              </a:xfrm>
              <a:custGeom>
                <a:avLst/>
                <a:gdLst>
                  <a:gd name="T0" fmla="*/ 96 w 169"/>
                  <a:gd name="T1" fmla="*/ 0 h 168"/>
                  <a:gd name="T2" fmla="*/ 48 w 169"/>
                  <a:gd name="T3" fmla="*/ 38 h 168"/>
                  <a:gd name="T4" fmla="*/ 0 w 169"/>
                  <a:gd name="T5" fmla="*/ 75 h 168"/>
                  <a:gd name="T6" fmla="*/ 73 w 169"/>
                  <a:gd name="T7" fmla="*/ 168 h 168"/>
                  <a:gd name="T8" fmla="*/ 121 w 169"/>
                  <a:gd name="T9" fmla="*/ 130 h 168"/>
                  <a:gd name="T10" fmla="*/ 169 w 169"/>
                  <a:gd name="T11" fmla="*/ 92 h 168"/>
                  <a:gd name="T12" fmla="*/ 96 w 169"/>
                  <a:gd name="T13" fmla="*/ 0 h 1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8"/>
                  <a:gd name="T23" fmla="*/ 169 w 169"/>
                  <a:gd name="T24" fmla="*/ 168 h 1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8">
                    <a:moveTo>
                      <a:pt x="96" y="0"/>
                    </a:moveTo>
                    <a:lnTo>
                      <a:pt x="48" y="38"/>
                    </a:lnTo>
                    <a:lnTo>
                      <a:pt x="0" y="75"/>
                    </a:lnTo>
                    <a:lnTo>
                      <a:pt x="73" y="168"/>
                    </a:lnTo>
                    <a:lnTo>
                      <a:pt x="121" y="130"/>
                    </a:lnTo>
                    <a:lnTo>
                      <a:pt x="169" y="92"/>
                    </a:lnTo>
                    <a:lnTo>
                      <a:pt x="9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4" name="Freeform 1046"/>
              <p:cNvSpPr>
                <a:spLocks noChangeAspect="1"/>
              </p:cNvSpPr>
              <p:nvPr/>
            </p:nvSpPr>
            <p:spPr bwMode="auto">
              <a:xfrm>
                <a:off x="1175" y="1916"/>
                <a:ext cx="7" cy="6"/>
              </a:xfrm>
              <a:custGeom>
                <a:avLst/>
                <a:gdLst>
                  <a:gd name="T0" fmla="*/ 48 w 48"/>
                  <a:gd name="T1" fmla="*/ 0 h 41"/>
                  <a:gd name="T2" fmla="*/ 0 w 48"/>
                  <a:gd name="T3" fmla="*/ 38 h 41"/>
                  <a:gd name="T4" fmla="*/ 2 w 48"/>
                  <a:gd name="T5" fmla="*/ 41 h 41"/>
                  <a:gd name="T6" fmla="*/ 48 w 48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1"/>
                  <a:gd name="T14" fmla="*/ 48 w 48"/>
                  <a:gd name="T15" fmla="*/ 41 h 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1">
                    <a:moveTo>
                      <a:pt x="48" y="0"/>
                    </a:moveTo>
                    <a:lnTo>
                      <a:pt x="0" y="38"/>
                    </a:lnTo>
                    <a:lnTo>
                      <a:pt x="2" y="41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5" name="Line 1047"/>
              <p:cNvSpPr>
                <a:spLocks noChangeAspect="1" noChangeShapeType="1"/>
              </p:cNvSpPr>
              <p:nvPr/>
            </p:nvSpPr>
            <p:spPr bwMode="auto">
              <a:xfrm>
                <a:off x="1175" y="192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6" name="Freeform 1048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7" name="Freeform 1049"/>
              <p:cNvSpPr>
                <a:spLocks noChangeAspect="1"/>
              </p:cNvSpPr>
              <p:nvPr/>
            </p:nvSpPr>
            <p:spPr bwMode="auto">
              <a:xfrm>
                <a:off x="1176" y="1910"/>
                <a:ext cx="24" cy="25"/>
              </a:xfrm>
              <a:custGeom>
                <a:avLst/>
                <a:gdLst>
                  <a:gd name="T0" fmla="*/ 91 w 170"/>
                  <a:gd name="T1" fmla="*/ 0 h 170"/>
                  <a:gd name="T2" fmla="*/ 46 w 170"/>
                  <a:gd name="T3" fmla="*/ 41 h 170"/>
                  <a:gd name="T4" fmla="*/ 0 w 170"/>
                  <a:gd name="T5" fmla="*/ 82 h 170"/>
                  <a:gd name="T6" fmla="*/ 79 w 170"/>
                  <a:gd name="T7" fmla="*/ 170 h 170"/>
                  <a:gd name="T8" fmla="*/ 124 w 170"/>
                  <a:gd name="T9" fmla="*/ 129 h 170"/>
                  <a:gd name="T10" fmla="*/ 170 w 170"/>
                  <a:gd name="T11" fmla="*/ 88 h 170"/>
                  <a:gd name="T12" fmla="*/ 91 w 170"/>
                  <a:gd name="T13" fmla="*/ 0 h 17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0"/>
                  <a:gd name="T23" fmla="*/ 170 w 170"/>
                  <a:gd name="T24" fmla="*/ 170 h 17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0">
                    <a:moveTo>
                      <a:pt x="91" y="0"/>
                    </a:moveTo>
                    <a:lnTo>
                      <a:pt x="46" y="41"/>
                    </a:lnTo>
                    <a:lnTo>
                      <a:pt x="0" y="82"/>
                    </a:lnTo>
                    <a:lnTo>
                      <a:pt x="79" y="170"/>
                    </a:lnTo>
                    <a:lnTo>
                      <a:pt x="124" y="129"/>
                    </a:lnTo>
                    <a:lnTo>
                      <a:pt x="170" y="88"/>
                    </a:lnTo>
                    <a:lnTo>
                      <a:pt x="9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8" name="Freeform 1050"/>
              <p:cNvSpPr>
                <a:spLocks noChangeAspect="1"/>
              </p:cNvSpPr>
              <p:nvPr/>
            </p:nvSpPr>
            <p:spPr bwMode="auto">
              <a:xfrm>
                <a:off x="1187" y="1929"/>
                <a:ext cx="6" cy="6"/>
              </a:xfrm>
              <a:custGeom>
                <a:avLst/>
                <a:gdLst>
                  <a:gd name="T0" fmla="*/ 45 w 45"/>
                  <a:gd name="T1" fmla="*/ 0 h 43"/>
                  <a:gd name="T2" fmla="*/ 0 w 45"/>
                  <a:gd name="T3" fmla="*/ 41 h 43"/>
                  <a:gd name="T4" fmla="*/ 2 w 45"/>
                  <a:gd name="T5" fmla="*/ 43 h 43"/>
                  <a:gd name="T6" fmla="*/ 45 w 4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3"/>
                  <a:gd name="T14" fmla="*/ 45 w 45"/>
                  <a:gd name="T15" fmla="*/ 43 h 4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3">
                    <a:moveTo>
                      <a:pt x="45" y="0"/>
                    </a:moveTo>
                    <a:lnTo>
                      <a:pt x="0" y="41"/>
                    </a:lnTo>
                    <a:lnTo>
                      <a:pt x="2" y="43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99" name="Line 1051"/>
              <p:cNvSpPr>
                <a:spLocks noChangeAspect="1" noChangeShapeType="1"/>
              </p:cNvSpPr>
              <p:nvPr/>
            </p:nvSpPr>
            <p:spPr bwMode="auto">
              <a:xfrm>
                <a:off x="1187" y="193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0" name="Freeform 1052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1" name="Freeform 1053"/>
              <p:cNvSpPr>
                <a:spLocks noChangeAspect="1"/>
              </p:cNvSpPr>
              <p:nvPr/>
            </p:nvSpPr>
            <p:spPr bwMode="auto">
              <a:xfrm>
                <a:off x="1187" y="1922"/>
                <a:ext cx="25" cy="25"/>
              </a:xfrm>
              <a:custGeom>
                <a:avLst/>
                <a:gdLst>
                  <a:gd name="T0" fmla="*/ 86 w 171"/>
                  <a:gd name="T1" fmla="*/ 0 h 171"/>
                  <a:gd name="T2" fmla="*/ 43 w 171"/>
                  <a:gd name="T3" fmla="*/ 44 h 171"/>
                  <a:gd name="T4" fmla="*/ 0 w 171"/>
                  <a:gd name="T5" fmla="*/ 87 h 171"/>
                  <a:gd name="T6" fmla="*/ 84 w 171"/>
                  <a:gd name="T7" fmla="*/ 171 h 171"/>
                  <a:gd name="T8" fmla="*/ 127 w 171"/>
                  <a:gd name="T9" fmla="*/ 128 h 171"/>
                  <a:gd name="T10" fmla="*/ 171 w 171"/>
                  <a:gd name="T11" fmla="*/ 85 h 171"/>
                  <a:gd name="T12" fmla="*/ 86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6" y="0"/>
                    </a:moveTo>
                    <a:lnTo>
                      <a:pt x="43" y="44"/>
                    </a:lnTo>
                    <a:lnTo>
                      <a:pt x="0" y="87"/>
                    </a:lnTo>
                    <a:lnTo>
                      <a:pt x="84" y="171"/>
                    </a:lnTo>
                    <a:lnTo>
                      <a:pt x="127" y="128"/>
                    </a:lnTo>
                    <a:lnTo>
                      <a:pt x="171" y="85"/>
                    </a:lnTo>
                    <a:lnTo>
                      <a:pt x="86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2" name="Freeform 1054"/>
              <p:cNvSpPr>
                <a:spLocks noChangeAspect="1"/>
              </p:cNvSpPr>
              <p:nvPr/>
            </p:nvSpPr>
            <p:spPr bwMode="auto">
              <a:xfrm>
                <a:off x="1199" y="1941"/>
                <a:ext cx="6" cy="6"/>
              </a:xfrm>
              <a:custGeom>
                <a:avLst/>
                <a:gdLst>
                  <a:gd name="T0" fmla="*/ 43 w 43"/>
                  <a:gd name="T1" fmla="*/ 0 h 45"/>
                  <a:gd name="T2" fmla="*/ 0 w 43"/>
                  <a:gd name="T3" fmla="*/ 43 h 45"/>
                  <a:gd name="T4" fmla="*/ 2 w 43"/>
                  <a:gd name="T5" fmla="*/ 45 h 45"/>
                  <a:gd name="T6" fmla="*/ 43 w 43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"/>
                  <a:gd name="T13" fmla="*/ 0 h 45"/>
                  <a:gd name="T14" fmla="*/ 43 w 43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" h="45">
                    <a:moveTo>
                      <a:pt x="43" y="0"/>
                    </a:moveTo>
                    <a:lnTo>
                      <a:pt x="0" y="43"/>
                    </a:lnTo>
                    <a:lnTo>
                      <a:pt x="2" y="45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3" name="Line 1055"/>
              <p:cNvSpPr>
                <a:spLocks noChangeAspect="1" noChangeShapeType="1"/>
              </p:cNvSpPr>
              <p:nvPr/>
            </p:nvSpPr>
            <p:spPr bwMode="auto">
              <a:xfrm>
                <a:off x="1199" y="194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4" name="Freeform 1056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5" name="Freeform 1057"/>
              <p:cNvSpPr>
                <a:spLocks noChangeAspect="1"/>
              </p:cNvSpPr>
              <p:nvPr/>
            </p:nvSpPr>
            <p:spPr bwMode="auto">
              <a:xfrm>
                <a:off x="1199" y="1934"/>
                <a:ext cx="25" cy="25"/>
              </a:xfrm>
              <a:custGeom>
                <a:avLst/>
                <a:gdLst>
                  <a:gd name="T0" fmla="*/ 82 w 171"/>
                  <a:gd name="T1" fmla="*/ 0 h 171"/>
                  <a:gd name="T2" fmla="*/ 41 w 171"/>
                  <a:gd name="T3" fmla="*/ 46 h 171"/>
                  <a:gd name="T4" fmla="*/ 0 w 171"/>
                  <a:gd name="T5" fmla="*/ 91 h 171"/>
                  <a:gd name="T6" fmla="*/ 89 w 171"/>
                  <a:gd name="T7" fmla="*/ 171 h 171"/>
                  <a:gd name="T8" fmla="*/ 130 w 171"/>
                  <a:gd name="T9" fmla="*/ 126 h 171"/>
                  <a:gd name="T10" fmla="*/ 171 w 171"/>
                  <a:gd name="T11" fmla="*/ 80 h 171"/>
                  <a:gd name="T12" fmla="*/ 82 w 171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171"/>
                  <a:gd name="T23" fmla="*/ 171 w 171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171">
                    <a:moveTo>
                      <a:pt x="82" y="0"/>
                    </a:moveTo>
                    <a:lnTo>
                      <a:pt x="41" y="46"/>
                    </a:lnTo>
                    <a:lnTo>
                      <a:pt x="0" y="91"/>
                    </a:lnTo>
                    <a:lnTo>
                      <a:pt x="89" y="171"/>
                    </a:lnTo>
                    <a:lnTo>
                      <a:pt x="130" y="126"/>
                    </a:lnTo>
                    <a:lnTo>
                      <a:pt x="171" y="80"/>
                    </a:lnTo>
                    <a:lnTo>
                      <a:pt x="8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6" name="Freeform 1058"/>
              <p:cNvSpPr>
                <a:spLocks noChangeAspect="1"/>
              </p:cNvSpPr>
              <p:nvPr/>
            </p:nvSpPr>
            <p:spPr bwMode="auto">
              <a:xfrm>
                <a:off x="1212" y="1952"/>
                <a:ext cx="6" cy="7"/>
              </a:xfrm>
              <a:custGeom>
                <a:avLst/>
                <a:gdLst>
                  <a:gd name="T0" fmla="*/ 41 w 41"/>
                  <a:gd name="T1" fmla="*/ 0 h 47"/>
                  <a:gd name="T2" fmla="*/ 0 w 41"/>
                  <a:gd name="T3" fmla="*/ 45 h 47"/>
                  <a:gd name="T4" fmla="*/ 3 w 41"/>
                  <a:gd name="T5" fmla="*/ 47 h 47"/>
                  <a:gd name="T6" fmla="*/ 41 w 41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0"/>
                    </a:moveTo>
                    <a:lnTo>
                      <a:pt x="0" y="45"/>
                    </a:lnTo>
                    <a:lnTo>
                      <a:pt x="3" y="47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7" name="Line 1059"/>
              <p:cNvSpPr>
                <a:spLocks noChangeAspect="1" noChangeShapeType="1"/>
              </p:cNvSpPr>
              <p:nvPr/>
            </p:nvSpPr>
            <p:spPr bwMode="auto">
              <a:xfrm>
                <a:off x="1212" y="195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8" name="Freeform 1060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09" name="Freeform 1061"/>
              <p:cNvSpPr>
                <a:spLocks noChangeAspect="1"/>
              </p:cNvSpPr>
              <p:nvPr/>
            </p:nvSpPr>
            <p:spPr bwMode="auto">
              <a:xfrm>
                <a:off x="1213" y="1945"/>
                <a:ext cx="24" cy="25"/>
              </a:xfrm>
              <a:custGeom>
                <a:avLst/>
                <a:gdLst>
                  <a:gd name="T0" fmla="*/ 75 w 170"/>
                  <a:gd name="T1" fmla="*/ 0 h 171"/>
                  <a:gd name="T2" fmla="*/ 38 w 170"/>
                  <a:gd name="T3" fmla="*/ 48 h 171"/>
                  <a:gd name="T4" fmla="*/ 0 w 170"/>
                  <a:gd name="T5" fmla="*/ 95 h 171"/>
                  <a:gd name="T6" fmla="*/ 95 w 170"/>
                  <a:gd name="T7" fmla="*/ 171 h 171"/>
                  <a:gd name="T8" fmla="*/ 132 w 170"/>
                  <a:gd name="T9" fmla="*/ 123 h 171"/>
                  <a:gd name="T10" fmla="*/ 170 w 170"/>
                  <a:gd name="T11" fmla="*/ 75 h 171"/>
                  <a:gd name="T12" fmla="*/ 75 w 170"/>
                  <a:gd name="T13" fmla="*/ 0 h 1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0"/>
                  <a:gd name="T22" fmla="*/ 0 h 171"/>
                  <a:gd name="T23" fmla="*/ 170 w 170"/>
                  <a:gd name="T24" fmla="*/ 171 h 1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0" h="171">
                    <a:moveTo>
                      <a:pt x="75" y="0"/>
                    </a:moveTo>
                    <a:lnTo>
                      <a:pt x="38" y="48"/>
                    </a:lnTo>
                    <a:lnTo>
                      <a:pt x="0" y="95"/>
                    </a:lnTo>
                    <a:lnTo>
                      <a:pt x="95" y="171"/>
                    </a:lnTo>
                    <a:lnTo>
                      <a:pt x="132" y="123"/>
                    </a:lnTo>
                    <a:lnTo>
                      <a:pt x="170" y="75"/>
                    </a:lnTo>
                    <a:lnTo>
                      <a:pt x="7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0" name="Freeform 1062"/>
              <p:cNvSpPr>
                <a:spLocks noChangeAspect="1"/>
              </p:cNvSpPr>
              <p:nvPr/>
            </p:nvSpPr>
            <p:spPr bwMode="auto">
              <a:xfrm>
                <a:off x="1226" y="1963"/>
                <a:ext cx="5" cy="7"/>
              </a:xfrm>
              <a:custGeom>
                <a:avLst/>
                <a:gdLst>
                  <a:gd name="T0" fmla="*/ 37 w 37"/>
                  <a:gd name="T1" fmla="*/ 0 h 50"/>
                  <a:gd name="T2" fmla="*/ 0 w 37"/>
                  <a:gd name="T3" fmla="*/ 48 h 50"/>
                  <a:gd name="T4" fmla="*/ 2 w 37"/>
                  <a:gd name="T5" fmla="*/ 50 h 50"/>
                  <a:gd name="T6" fmla="*/ 37 w 37"/>
                  <a:gd name="T7" fmla="*/ 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0"/>
                    </a:moveTo>
                    <a:lnTo>
                      <a:pt x="0" y="48"/>
                    </a:lnTo>
                    <a:lnTo>
                      <a:pt x="2" y="50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1" name="Line 1063"/>
              <p:cNvSpPr>
                <a:spLocks noChangeAspect="1" noChangeShapeType="1"/>
              </p:cNvSpPr>
              <p:nvPr/>
            </p:nvSpPr>
            <p:spPr bwMode="auto">
              <a:xfrm>
                <a:off x="1226" y="19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2" name="Freeform 1064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3" name="Freeform 1065"/>
              <p:cNvSpPr>
                <a:spLocks noChangeAspect="1"/>
              </p:cNvSpPr>
              <p:nvPr/>
            </p:nvSpPr>
            <p:spPr bwMode="auto">
              <a:xfrm>
                <a:off x="1226" y="1956"/>
                <a:ext cx="25" cy="24"/>
              </a:xfrm>
              <a:custGeom>
                <a:avLst/>
                <a:gdLst>
                  <a:gd name="T0" fmla="*/ 71 w 169"/>
                  <a:gd name="T1" fmla="*/ 0 h 169"/>
                  <a:gd name="T2" fmla="*/ 35 w 169"/>
                  <a:gd name="T3" fmla="*/ 50 h 169"/>
                  <a:gd name="T4" fmla="*/ 0 w 169"/>
                  <a:gd name="T5" fmla="*/ 100 h 169"/>
                  <a:gd name="T6" fmla="*/ 99 w 169"/>
                  <a:gd name="T7" fmla="*/ 169 h 169"/>
                  <a:gd name="T8" fmla="*/ 134 w 169"/>
                  <a:gd name="T9" fmla="*/ 119 h 169"/>
                  <a:gd name="T10" fmla="*/ 169 w 169"/>
                  <a:gd name="T11" fmla="*/ 69 h 169"/>
                  <a:gd name="T12" fmla="*/ 71 w 169"/>
                  <a:gd name="T13" fmla="*/ 0 h 1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9"/>
                  <a:gd name="T23" fmla="*/ 169 w 169"/>
                  <a:gd name="T24" fmla="*/ 169 h 1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9">
                    <a:moveTo>
                      <a:pt x="71" y="0"/>
                    </a:moveTo>
                    <a:lnTo>
                      <a:pt x="35" y="50"/>
                    </a:lnTo>
                    <a:lnTo>
                      <a:pt x="0" y="100"/>
                    </a:lnTo>
                    <a:lnTo>
                      <a:pt x="99" y="169"/>
                    </a:lnTo>
                    <a:lnTo>
                      <a:pt x="134" y="119"/>
                    </a:lnTo>
                    <a:lnTo>
                      <a:pt x="169" y="69"/>
                    </a:lnTo>
                    <a:lnTo>
                      <a:pt x="7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4" name="Freeform 1066"/>
              <p:cNvSpPr>
                <a:spLocks noChangeAspect="1"/>
              </p:cNvSpPr>
              <p:nvPr/>
            </p:nvSpPr>
            <p:spPr bwMode="auto">
              <a:xfrm>
                <a:off x="1241" y="1973"/>
                <a:ext cx="5" cy="7"/>
              </a:xfrm>
              <a:custGeom>
                <a:avLst/>
                <a:gdLst>
                  <a:gd name="T0" fmla="*/ 35 w 35"/>
                  <a:gd name="T1" fmla="*/ 0 h 51"/>
                  <a:gd name="T2" fmla="*/ 0 w 35"/>
                  <a:gd name="T3" fmla="*/ 50 h 51"/>
                  <a:gd name="T4" fmla="*/ 3 w 35"/>
                  <a:gd name="T5" fmla="*/ 51 h 51"/>
                  <a:gd name="T6" fmla="*/ 35 w 35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51"/>
                  <a:gd name="T14" fmla="*/ 35 w 35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51">
                    <a:moveTo>
                      <a:pt x="35" y="0"/>
                    </a:moveTo>
                    <a:lnTo>
                      <a:pt x="0" y="50"/>
                    </a:lnTo>
                    <a:lnTo>
                      <a:pt x="3" y="5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5" name="Line 1067"/>
              <p:cNvSpPr>
                <a:spLocks noChangeAspect="1" noChangeShapeType="1"/>
              </p:cNvSpPr>
              <p:nvPr/>
            </p:nvSpPr>
            <p:spPr bwMode="auto">
              <a:xfrm>
                <a:off x="1241" y="198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6" name="Freeform 1068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7" name="Freeform 1069"/>
              <p:cNvSpPr>
                <a:spLocks noChangeAspect="1"/>
              </p:cNvSpPr>
              <p:nvPr/>
            </p:nvSpPr>
            <p:spPr bwMode="auto">
              <a:xfrm>
                <a:off x="1241" y="1965"/>
                <a:ext cx="24" cy="24"/>
              </a:xfrm>
              <a:custGeom>
                <a:avLst/>
                <a:gdLst>
                  <a:gd name="T0" fmla="*/ 64 w 169"/>
                  <a:gd name="T1" fmla="*/ 0 h 167"/>
                  <a:gd name="T2" fmla="*/ 32 w 169"/>
                  <a:gd name="T3" fmla="*/ 51 h 167"/>
                  <a:gd name="T4" fmla="*/ 0 w 169"/>
                  <a:gd name="T5" fmla="*/ 102 h 167"/>
                  <a:gd name="T6" fmla="*/ 105 w 169"/>
                  <a:gd name="T7" fmla="*/ 167 h 167"/>
                  <a:gd name="T8" fmla="*/ 137 w 169"/>
                  <a:gd name="T9" fmla="*/ 116 h 167"/>
                  <a:gd name="T10" fmla="*/ 169 w 169"/>
                  <a:gd name="T11" fmla="*/ 65 h 167"/>
                  <a:gd name="T12" fmla="*/ 64 w 169"/>
                  <a:gd name="T13" fmla="*/ 0 h 1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9"/>
                  <a:gd name="T22" fmla="*/ 0 h 167"/>
                  <a:gd name="T23" fmla="*/ 169 w 169"/>
                  <a:gd name="T24" fmla="*/ 167 h 16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9" h="167">
                    <a:moveTo>
                      <a:pt x="64" y="0"/>
                    </a:moveTo>
                    <a:lnTo>
                      <a:pt x="32" y="51"/>
                    </a:lnTo>
                    <a:lnTo>
                      <a:pt x="0" y="102"/>
                    </a:lnTo>
                    <a:lnTo>
                      <a:pt x="105" y="167"/>
                    </a:lnTo>
                    <a:lnTo>
                      <a:pt x="137" y="116"/>
                    </a:lnTo>
                    <a:lnTo>
                      <a:pt x="169" y="65"/>
                    </a:lnTo>
                    <a:lnTo>
                      <a:pt x="6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8" name="Freeform 1070"/>
              <p:cNvSpPr>
                <a:spLocks noChangeAspect="1"/>
              </p:cNvSpPr>
              <p:nvPr/>
            </p:nvSpPr>
            <p:spPr bwMode="auto">
              <a:xfrm>
                <a:off x="1256" y="1982"/>
                <a:ext cx="5" cy="8"/>
              </a:xfrm>
              <a:custGeom>
                <a:avLst/>
                <a:gdLst>
                  <a:gd name="T0" fmla="*/ 32 w 32"/>
                  <a:gd name="T1" fmla="*/ 0 h 54"/>
                  <a:gd name="T2" fmla="*/ 0 w 32"/>
                  <a:gd name="T3" fmla="*/ 51 h 54"/>
                  <a:gd name="T4" fmla="*/ 3 w 32"/>
                  <a:gd name="T5" fmla="*/ 54 h 54"/>
                  <a:gd name="T6" fmla="*/ 32 w 32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2"/>
                  <a:gd name="T13" fmla="*/ 0 h 54"/>
                  <a:gd name="T14" fmla="*/ 32 w 32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2" h="54">
                    <a:moveTo>
                      <a:pt x="32" y="0"/>
                    </a:moveTo>
                    <a:lnTo>
                      <a:pt x="0" y="51"/>
                    </a:lnTo>
                    <a:lnTo>
                      <a:pt x="3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19" name="Line 1071"/>
              <p:cNvSpPr>
                <a:spLocks noChangeAspect="1" noChangeShapeType="1"/>
              </p:cNvSpPr>
              <p:nvPr/>
            </p:nvSpPr>
            <p:spPr bwMode="auto">
              <a:xfrm>
                <a:off x="1256" y="198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0" name="Freeform 1072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1" name="Freeform 1073"/>
              <p:cNvSpPr>
                <a:spLocks noChangeAspect="1"/>
              </p:cNvSpPr>
              <p:nvPr/>
            </p:nvSpPr>
            <p:spPr bwMode="auto">
              <a:xfrm>
                <a:off x="1256" y="1974"/>
                <a:ext cx="24" cy="24"/>
              </a:xfrm>
              <a:custGeom>
                <a:avLst/>
                <a:gdLst>
                  <a:gd name="T0" fmla="*/ 57 w 166"/>
                  <a:gd name="T1" fmla="*/ 0 h 163"/>
                  <a:gd name="T2" fmla="*/ 29 w 166"/>
                  <a:gd name="T3" fmla="*/ 53 h 163"/>
                  <a:gd name="T4" fmla="*/ 0 w 166"/>
                  <a:gd name="T5" fmla="*/ 107 h 163"/>
                  <a:gd name="T6" fmla="*/ 109 w 166"/>
                  <a:gd name="T7" fmla="*/ 163 h 163"/>
                  <a:gd name="T8" fmla="*/ 138 w 166"/>
                  <a:gd name="T9" fmla="*/ 110 h 163"/>
                  <a:gd name="T10" fmla="*/ 166 w 166"/>
                  <a:gd name="T11" fmla="*/ 56 h 163"/>
                  <a:gd name="T12" fmla="*/ 57 w 166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163"/>
                  <a:gd name="T23" fmla="*/ 166 w 166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163">
                    <a:moveTo>
                      <a:pt x="57" y="0"/>
                    </a:moveTo>
                    <a:lnTo>
                      <a:pt x="29" y="53"/>
                    </a:lnTo>
                    <a:lnTo>
                      <a:pt x="0" y="107"/>
                    </a:lnTo>
                    <a:lnTo>
                      <a:pt x="109" y="163"/>
                    </a:lnTo>
                    <a:lnTo>
                      <a:pt x="138" y="110"/>
                    </a:lnTo>
                    <a:lnTo>
                      <a:pt x="166" y="56"/>
                    </a:lnTo>
                    <a:lnTo>
                      <a:pt x="5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2" name="Freeform 1074"/>
              <p:cNvSpPr>
                <a:spLocks noChangeAspect="1"/>
              </p:cNvSpPr>
              <p:nvPr/>
            </p:nvSpPr>
            <p:spPr bwMode="auto">
              <a:xfrm>
                <a:off x="1272" y="1990"/>
                <a:ext cx="4" cy="8"/>
              </a:xfrm>
              <a:custGeom>
                <a:avLst/>
                <a:gdLst>
                  <a:gd name="T0" fmla="*/ 29 w 29"/>
                  <a:gd name="T1" fmla="*/ 0 h 56"/>
                  <a:gd name="T2" fmla="*/ 0 w 29"/>
                  <a:gd name="T3" fmla="*/ 53 h 56"/>
                  <a:gd name="T4" fmla="*/ 4 w 29"/>
                  <a:gd name="T5" fmla="*/ 56 h 56"/>
                  <a:gd name="T6" fmla="*/ 29 w 29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6"/>
                  <a:gd name="T14" fmla="*/ 29 w 29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6">
                    <a:moveTo>
                      <a:pt x="29" y="0"/>
                    </a:moveTo>
                    <a:lnTo>
                      <a:pt x="0" y="53"/>
                    </a:lnTo>
                    <a:lnTo>
                      <a:pt x="4" y="56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3" name="Line 1075"/>
              <p:cNvSpPr>
                <a:spLocks noChangeAspect="1" noChangeShapeType="1"/>
              </p:cNvSpPr>
              <p:nvPr/>
            </p:nvSpPr>
            <p:spPr bwMode="auto">
              <a:xfrm>
                <a:off x="1272" y="19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4" name="Freeform 1076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5" name="Freeform 1077"/>
              <p:cNvSpPr>
                <a:spLocks noChangeAspect="1"/>
              </p:cNvSpPr>
              <p:nvPr/>
            </p:nvSpPr>
            <p:spPr bwMode="auto">
              <a:xfrm>
                <a:off x="1273" y="1982"/>
                <a:ext cx="23" cy="23"/>
              </a:xfrm>
              <a:custGeom>
                <a:avLst/>
                <a:gdLst>
                  <a:gd name="T0" fmla="*/ 50 w 165"/>
                  <a:gd name="T1" fmla="*/ 0 h 163"/>
                  <a:gd name="T2" fmla="*/ 25 w 165"/>
                  <a:gd name="T3" fmla="*/ 56 h 163"/>
                  <a:gd name="T4" fmla="*/ 0 w 165"/>
                  <a:gd name="T5" fmla="*/ 112 h 163"/>
                  <a:gd name="T6" fmla="*/ 115 w 165"/>
                  <a:gd name="T7" fmla="*/ 163 h 163"/>
                  <a:gd name="T8" fmla="*/ 140 w 165"/>
                  <a:gd name="T9" fmla="*/ 107 h 163"/>
                  <a:gd name="T10" fmla="*/ 165 w 165"/>
                  <a:gd name="T11" fmla="*/ 51 h 163"/>
                  <a:gd name="T12" fmla="*/ 50 w 165"/>
                  <a:gd name="T13" fmla="*/ 0 h 1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5"/>
                  <a:gd name="T22" fmla="*/ 0 h 163"/>
                  <a:gd name="T23" fmla="*/ 165 w 165"/>
                  <a:gd name="T24" fmla="*/ 163 h 1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5" h="163">
                    <a:moveTo>
                      <a:pt x="50" y="0"/>
                    </a:moveTo>
                    <a:lnTo>
                      <a:pt x="25" y="56"/>
                    </a:lnTo>
                    <a:lnTo>
                      <a:pt x="0" y="112"/>
                    </a:lnTo>
                    <a:lnTo>
                      <a:pt x="115" y="163"/>
                    </a:lnTo>
                    <a:lnTo>
                      <a:pt x="140" y="107"/>
                    </a:lnTo>
                    <a:lnTo>
                      <a:pt x="165" y="51"/>
                    </a:lnTo>
                    <a:lnTo>
                      <a:pt x="5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6" name="Freeform 1078"/>
              <p:cNvSpPr>
                <a:spLocks noChangeAspect="1"/>
              </p:cNvSpPr>
              <p:nvPr/>
            </p:nvSpPr>
            <p:spPr bwMode="auto">
              <a:xfrm>
                <a:off x="1289" y="1997"/>
                <a:ext cx="4" cy="9"/>
              </a:xfrm>
              <a:custGeom>
                <a:avLst/>
                <a:gdLst>
                  <a:gd name="T0" fmla="*/ 25 w 25"/>
                  <a:gd name="T1" fmla="*/ 0 h 57"/>
                  <a:gd name="T2" fmla="*/ 0 w 25"/>
                  <a:gd name="T3" fmla="*/ 56 h 57"/>
                  <a:gd name="T4" fmla="*/ 4 w 25"/>
                  <a:gd name="T5" fmla="*/ 57 h 57"/>
                  <a:gd name="T6" fmla="*/ 25 w 25"/>
                  <a:gd name="T7" fmla="*/ 0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57"/>
                  <a:gd name="T14" fmla="*/ 25 w 25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57">
                    <a:moveTo>
                      <a:pt x="25" y="0"/>
                    </a:moveTo>
                    <a:lnTo>
                      <a:pt x="0" y="56"/>
                    </a:lnTo>
                    <a:lnTo>
                      <a:pt x="4" y="57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7" name="Line 1079"/>
              <p:cNvSpPr>
                <a:spLocks noChangeAspect="1" noChangeShapeType="1"/>
              </p:cNvSpPr>
              <p:nvPr/>
            </p:nvSpPr>
            <p:spPr bwMode="auto">
              <a:xfrm>
                <a:off x="1289" y="200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8" name="Freeform 1080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29" name="Freeform 1081"/>
              <p:cNvSpPr>
                <a:spLocks noChangeAspect="1"/>
              </p:cNvSpPr>
              <p:nvPr/>
            </p:nvSpPr>
            <p:spPr bwMode="auto">
              <a:xfrm>
                <a:off x="1290" y="1989"/>
                <a:ext cx="22" cy="23"/>
              </a:xfrm>
              <a:custGeom>
                <a:avLst/>
                <a:gdLst>
                  <a:gd name="T0" fmla="*/ 41 w 160"/>
                  <a:gd name="T1" fmla="*/ 0 h 156"/>
                  <a:gd name="T2" fmla="*/ 21 w 160"/>
                  <a:gd name="T3" fmla="*/ 57 h 156"/>
                  <a:gd name="T4" fmla="*/ 0 w 160"/>
                  <a:gd name="T5" fmla="*/ 114 h 156"/>
                  <a:gd name="T6" fmla="*/ 120 w 160"/>
                  <a:gd name="T7" fmla="*/ 156 h 156"/>
                  <a:gd name="T8" fmla="*/ 140 w 160"/>
                  <a:gd name="T9" fmla="*/ 99 h 156"/>
                  <a:gd name="T10" fmla="*/ 160 w 160"/>
                  <a:gd name="T11" fmla="*/ 42 h 156"/>
                  <a:gd name="T12" fmla="*/ 41 w 160"/>
                  <a:gd name="T13" fmla="*/ 0 h 15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56"/>
                  <a:gd name="T23" fmla="*/ 160 w 160"/>
                  <a:gd name="T24" fmla="*/ 156 h 15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56">
                    <a:moveTo>
                      <a:pt x="41" y="0"/>
                    </a:moveTo>
                    <a:lnTo>
                      <a:pt x="21" y="57"/>
                    </a:lnTo>
                    <a:lnTo>
                      <a:pt x="0" y="114"/>
                    </a:lnTo>
                    <a:lnTo>
                      <a:pt x="120" y="156"/>
                    </a:lnTo>
                    <a:lnTo>
                      <a:pt x="140" y="99"/>
                    </a:lnTo>
                    <a:lnTo>
                      <a:pt x="160" y="42"/>
                    </a:lnTo>
                    <a:lnTo>
                      <a:pt x="4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0" name="Freeform 1082"/>
              <p:cNvSpPr>
                <a:spLocks noChangeAspect="1"/>
              </p:cNvSpPr>
              <p:nvPr/>
            </p:nvSpPr>
            <p:spPr bwMode="auto">
              <a:xfrm>
                <a:off x="1307" y="2003"/>
                <a:ext cx="3" cy="9"/>
              </a:xfrm>
              <a:custGeom>
                <a:avLst/>
                <a:gdLst>
                  <a:gd name="T0" fmla="*/ 20 w 20"/>
                  <a:gd name="T1" fmla="*/ 0 h 60"/>
                  <a:gd name="T2" fmla="*/ 0 w 20"/>
                  <a:gd name="T3" fmla="*/ 57 h 60"/>
                  <a:gd name="T4" fmla="*/ 4 w 20"/>
                  <a:gd name="T5" fmla="*/ 60 h 60"/>
                  <a:gd name="T6" fmla="*/ 20 w 2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"/>
                  <a:gd name="T13" fmla="*/ 0 h 60"/>
                  <a:gd name="T14" fmla="*/ 20 w 2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" h="60">
                    <a:moveTo>
                      <a:pt x="20" y="0"/>
                    </a:moveTo>
                    <a:lnTo>
                      <a:pt x="0" y="57"/>
                    </a:lnTo>
                    <a:lnTo>
                      <a:pt x="4" y="60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1" name="Line 1083"/>
              <p:cNvSpPr>
                <a:spLocks noChangeAspect="1" noChangeShapeType="1"/>
              </p:cNvSpPr>
              <p:nvPr/>
            </p:nvSpPr>
            <p:spPr bwMode="auto">
              <a:xfrm>
                <a:off x="1307" y="201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2" name="Freeform 1084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3" name="Freeform 1085"/>
              <p:cNvSpPr>
                <a:spLocks noChangeAspect="1"/>
              </p:cNvSpPr>
              <p:nvPr/>
            </p:nvSpPr>
            <p:spPr bwMode="auto">
              <a:xfrm>
                <a:off x="1307" y="1995"/>
                <a:ext cx="22" cy="22"/>
              </a:xfrm>
              <a:custGeom>
                <a:avLst/>
                <a:gdLst>
                  <a:gd name="T0" fmla="*/ 32 w 155"/>
                  <a:gd name="T1" fmla="*/ 0 h 153"/>
                  <a:gd name="T2" fmla="*/ 16 w 155"/>
                  <a:gd name="T3" fmla="*/ 59 h 153"/>
                  <a:gd name="T4" fmla="*/ 0 w 155"/>
                  <a:gd name="T5" fmla="*/ 119 h 153"/>
                  <a:gd name="T6" fmla="*/ 123 w 155"/>
                  <a:gd name="T7" fmla="*/ 153 h 153"/>
                  <a:gd name="T8" fmla="*/ 139 w 155"/>
                  <a:gd name="T9" fmla="*/ 93 h 153"/>
                  <a:gd name="T10" fmla="*/ 155 w 155"/>
                  <a:gd name="T11" fmla="*/ 34 h 153"/>
                  <a:gd name="T12" fmla="*/ 32 w 155"/>
                  <a:gd name="T13" fmla="*/ 0 h 15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5"/>
                  <a:gd name="T22" fmla="*/ 0 h 153"/>
                  <a:gd name="T23" fmla="*/ 155 w 155"/>
                  <a:gd name="T24" fmla="*/ 153 h 15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5" h="153">
                    <a:moveTo>
                      <a:pt x="32" y="0"/>
                    </a:moveTo>
                    <a:lnTo>
                      <a:pt x="16" y="59"/>
                    </a:lnTo>
                    <a:lnTo>
                      <a:pt x="0" y="119"/>
                    </a:lnTo>
                    <a:lnTo>
                      <a:pt x="123" y="153"/>
                    </a:lnTo>
                    <a:lnTo>
                      <a:pt x="139" y="93"/>
                    </a:lnTo>
                    <a:lnTo>
                      <a:pt x="155" y="34"/>
                    </a:lnTo>
                    <a:lnTo>
                      <a:pt x="32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4" name="Freeform 1086"/>
              <p:cNvSpPr>
                <a:spLocks noChangeAspect="1"/>
              </p:cNvSpPr>
              <p:nvPr/>
            </p:nvSpPr>
            <p:spPr bwMode="auto">
              <a:xfrm>
                <a:off x="1325" y="2008"/>
                <a:ext cx="2" cy="9"/>
              </a:xfrm>
              <a:custGeom>
                <a:avLst/>
                <a:gdLst>
                  <a:gd name="T0" fmla="*/ 16 w 16"/>
                  <a:gd name="T1" fmla="*/ 0 h 61"/>
                  <a:gd name="T2" fmla="*/ 0 w 16"/>
                  <a:gd name="T3" fmla="*/ 60 h 61"/>
                  <a:gd name="T4" fmla="*/ 4 w 16"/>
                  <a:gd name="T5" fmla="*/ 61 h 61"/>
                  <a:gd name="T6" fmla="*/ 16 w 16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61"/>
                  <a:gd name="T14" fmla="*/ 16 w 16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61">
                    <a:moveTo>
                      <a:pt x="16" y="0"/>
                    </a:moveTo>
                    <a:lnTo>
                      <a:pt x="0" y="60"/>
                    </a:lnTo>
                    <a:lnTo>
                      <a:pt x="4" y="6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5" name="Line 1087"/>
              <p:cNvSpPr>
                <a:spLocks noChangeAspect="1" noChangeShapeType="1"/>
              </p:cNvSpPr>
              <p:nvPr/>
            </p:nvSpPr>
            <p:spPr bwMode="auto">
              <a:xfrm>
                <a:off x="1325" y="20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6" name="Freeform 1088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7" name="Freeform 1089"/>
              <p:cNvSpPr>
                <a:spLocks noChangeAspect="1"/>
              </p:cNvSpPr>
              <p:nvPr/>
            </p:nvSpPr>
            <p:spPr bwMode="auto">
              <a:xfrm>
                <a:off x="1325" y="2000"/>
                <a:ext cx="22" cy="20"/>
              </a:xfrm>
              <a:custGeom>
                <a:avLst/>
                <a:gdLst>
                  <a:gd name="T0" fmla="*/ 23 w 148"/>
                  <a:gd name="T1" fmla="*/ 0 h 145"/>
                  <a:gd name="T2" fmla="*/ 12 w 148"/>
                  <a:gd name="T3" fmla="*/ 60 h 145"/>
                  <a:gd name="T4" fmla="*/ 0 w 148"/>
                  <a:gd name="T5" fmla="*/ 121 h 145"/>
                  <a:gd name="T6" fmla="*/ 125 w 148"/>
                  <a:gd name="T7" fmla="*/ 145 h 145"/>
                  <a:gd name="T8" fmla="*/ 137 w 148"/>
                  <a:gd name="T9" fmla="*/ 84 h 145"/>
                  <a:gd name="T10" fmla="*/ 148 w 148"/>
                  <a:gd name="T11" fmla="*/ 24 h 145"/>
                  <a:gd name="T12" fmla="*/ 23 w 148"/>
                  <a:gd name="T13" fmla="*/ 0 h 1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8"/>
                  <a:gd name="T22" fmla="*/ 0 h 145"/>
                  <a:gd name="T23" fmla="*/ 148 w 148"/>
                  <a:gd name="T24" fmla="*/ 145 h 14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8" h="145">
                    <a:moveTo>
                      <a:pt x="23" y="0"/>
                    </a:moveTo>
                    <a:lnTo>
                      <a:pt x="12" y="60"/>
                    </a:lnTo>
                    <a:lnTo>
                      <a:pt x="0" y="121"/>
                    </a:lnTo>
                    <a:lnTo>
                      <a:pt x="125" y="145"/>
                    </a:lnTo>
                    <a:lnTo>
                      <a:pt x="137" y="84"/>
                    </a:lnTo>
                    <a:lnTo>
                      <a:pt x="148" y="24"/>
                    </a:lnTo>
                    <a:lnTo>
                      <a:pt x="2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8" name="Freeform 1090"/>
              <p:cNvSpPr>
                <a:spLocks noChangeAspect="1"/>
              </p:cNvSpPr>
              <p:nvPr/>
            </p:nvSpPr>
            <p:spPr bwMode="auto">
              <a:xfrm>
                <a:off x="1343" y="2012"/>
                <a:ext cx="2" cy="8"/>
              </a:xfrm>
              <a:custGeom>
                <a:avLst/>
                <a:gdLst>
                  <a:gd name="T0" fmla="*/ 12 w 12"/>
                  <a:gd name="T1" fmla="*/ 0 h 61"/>
                  <a:gd name="T2" fmla="*/ 0 w 12"/>
                  <a:gd name="T3" fmla="*/ 61 h 61"/>
                  <a:gd name="T4" fmla="*/ 5 w 12"/>
                  <a:gd name="T5" fmla="*/ 61 h 61"/>
                  <a:gd name="T6" fmla="*/ 12 w 12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1"/>
                  <a:gd name="T14" fmla="*/ 12 w 12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1">
                    <a:moveTo>
                      <a:pt x="12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39" name="Line 1091"/>
              <p:cNvSpPr>
                <a:spLocks noChangeAspect="1" noChangeShapeType="1"/>
              </p:cNvSpPr>
              <p:nvPr/>
            </p:nvSpPr>
            <p:spPr bwMode="auto">
              <a:xfrm>
                <a:off x="1343" y="202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0" name="Freeform 1092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1" name="Freeform 1093"/>
              <p:cNvSpPr>
                <a:spLocks noChangeAspect="1"/>
              </p:cNvSpPr>
              <p:nvPr/>
            </p:nvSpPr>
            <p:spPr bwMode="auto">
              <a:xfrm>
                <a:off x="1344" y="2003"/>
                <a:ext cx="20" cy="20"/>
              </a:xfrm>
              <a:custGeom>
                <a:avLst/>
                <a:gdLst>
                  <a:gd name="T0" fmla="*/ 14 w 142"/>
                  <a:gd name="T1" fmla="*/ 0 h 136"/>
                  <a:gd name="T2" fmla="*/ 7 w 142"/>
                  <a:gd name="T3" fmla="*/ 60 h 136"/>
                  <a:gd name="T4" fmla="*/ 0 w 142"/>
                  <a:gd name="T5" fmla="*/ 121 h 136"/>
                  <a:gd name="T6" fmla="*/ 128 w 142"/>
                  <a:gd name="T7" fmla="*/ 136 h 136"/>
                  <a:gd name="T8" fmla="*/ 135 w 142"/>
                  <a:gd name="T9" fmla="*/ 75 h 136"/>
                  <a:gd name="T10" fmla="*/ 142 w 142"/>
                  <a:gd name="T11" fmla="*/ 15 h 136"/>
                  <a:gd name="T12" fmla="*/ 14 w 142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2"/>
                  <a:gd name="T22" fmla="*/ 0 h 136"/>
                  <a:gd name="T23" fmla="*/ 142 w 142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2" h="136">
                    <a:moveTo>
                      <a:pt x="14" y="0"/>
                    </a:moveTo>
                    <a:lnTo>
                      <a:pt x="7" y="60"/>
                    </a:lnTo>
                    <a:lnTo>
                      <a:pt x="0" y="121"/>
                    </a:lnTo>
                    <a:lnTo>
                      <a:pt x="128" y="136"/>
                    </a:lnTo>
                    <a:lnTo>
                      <a:pt x="135" y="75"/>
                    </a:lnTo>
                    <a:lnTo>
                      <a:pt x="142" y="15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2" name="Freeform 1094"/>
              <p:cNvSpPr>
                <a:spLocks noChangeAspect="1"/>
              </p:cNvSpPr>
              <p:nvPr/>
            </p:nvSpPr>
            <p:spPr bwMode="auto">
              <a:xfrm>
                <a:off x="1362" y="2014"/>
                <a:ext cx="1" cy="9"/>
              </a:xfrm>
              <a:custGeom>
                <a:avLst/>
                <a:gdLst>
                  <a:gd name="T0" fmla="*/ 7 w 7"/>
                  <a:gd name="T1" fmla="*/ 0 h 61"/>
                  <a:gd name="T2" fmla="*/ 0 w 7"/>
                  <a:gd name="T3" fmla="*/ 61 h 61"/>
                  <a:gd name="T4" fmla="*/ 5 w 7"/>
                  <a:gd name="T5" fmla="*/ 61 h 61"/>
                  <a:gd name="T6" fmla="*/ 7 w 7"/>
                  <a:gd name="T7" fmla="*/ 0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1"/>
                  <a:gd name="T14" fmla="*/ 7 w 7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1">
                    <a:moveTo>
                      <a:pt x="7" y="0"/>
                    </a:moveTo>
                    <a:lnTo>
                      <a:pt x="0" y="61"/>
                    </a:lnTo>
                    <a:lnTo>
                      <a:pt x="5" y="6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3" name="Line 1095"/>
              <p:cNvSpPr>
                <a:spLocks noChangeAspect="1" noChangeShapeType="1"/>
              </p:cNvSpPr>
              <p:nvPr/>
            </p:nvSpPr>
            <p:spPr bwMode="auto">
              <a:xfrm>
                <a:off x="1362" y="202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4" name="Freeform 1096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5" name="Freeform 1097"/>
              <p:cNvSpPr>
                <a:spLocks noChangeAspect="1"/>
              </p:cNvSpPr>
              <p:nvPr/>
            </p:nvSpPr>
            <p:spPr bwMode="auto">
              <a:xfrm>
                <a:off x="1363" y="2005"/>
                <a:ext cx="19" cy="18"/>
              </a:xfrm>
              <a:custGeom>
                <a:avLst/>
                <a:gdLst>
                  <a:gd name="T0" fmla="*/ 4 w 133"/>
                  <a:gd name="T1" fmla="*/ 0 h 126"/>
                  <a:gd name="T2" fmla="*/ 2 w 133"/>
                  <a:gd name="T3" fmla="*/ 60 h 126"/>
                  <a:gd name="T4" fmla="*/ 0 w 133"/>
                  <a:gd name="T5" fmla="*/ 121 h 126"/>
                  <a:gd name="T6" fmla="*/ 128 w 133"/>
                  <a:gd name="T7" fmla="*/ 126 h 126"/>
                  <a:gd name="T8" fmla="*/ 131 w 133"/>
                  <a:gd name="T9" fmla="*/ 66 h 126"/>
                  <a:gd name="T10" fmla="*/ 133 w 133"/>
                  <a:gd name="T11" fmla="*/ 6 h 126"/>
                  <a:gd name="T12" fmla="*/ 4 w 133"/>
                  <a:gd name="T13" fmla="*/ 0 h 1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"/>
                  <a:gd name="T22" fmla="*/ 0 h 126"/>
                  <a:gd name="T23" fmla="*/ 133 w 133"/>
                  <a:gd name="T24" fmla="*/ 126 h 1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" h="126">
                    <a:moveTo>
                      <a:pt x="4" y="0"/>
                    </a:moveTo>
                    <a:lnTo>
                      <a:pt x="2" y="60"/>
                    </a:lnTo>
                    <a:lnTo>
                      <a:pt x="0" y="121"/>
                    </a:lnTo>
                    <a:lnTo>
                      <a:pt x="128" y="126"/>
                    </a:lnTo>
                    <a:lnTo>
                      <a:pt x="131" y="66"/>
                    </a:lnTo>
                    <a:lnTo>
                      <a:pt x="133" y="6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6" name="Freeform 1098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3 w 63"/>
                  <a:gd name="T1" fmla="*/ 60 h 120"/>
                  <a:gd name="T2" fmla="*/ 5 w 63"/>
                  <a:gd name="T3" fmla="*/ 0 h 120"/>
                  <a:gd name="T4" fmla="*/ 17 w 63"/>
                  <a:gd name="T5" fmla="*/ 1 h 120"/>
                  <a:gd name="T6" fmla="*/ 30 w 63"/>
                  <a:gd name="T7" fmla="*/ 5 h 120"/>
                  <a:gd name="T8" fmla="*/ 40 w 63"/>
                  <a:gd name="T9" fmla="*/ 12 h 120"/>
                  <a:gd name="T10" fmla="*/ 49 w 63"/>
                  <a:gd name="T11" fmla="*/ 21 h 120"/>
                  <a:gd name="T12" fmla="*/ 56 w 63"/>
                  <a:gd name="T13" fmla="*/ 31 h 120"/>
                  <a:gd name="T14" fmla="*/ 62 w 63"/>
                  <a:gd name="T15" fmla="*/ 44 h 120"/>
                  <a:gd name="T16" fmla="*/ 63 w 63"/>
                  <a:gd name="T17" fmla="*/ 56 h 120"/>
                  <a:gd name="T18" fmla="*/ 63 w 63"/>
                  <a:gd name="T19" fmla="*/ 69 h 120"/>
                  <a:gd name="T20" fmla="*/ 59 w 63"/>
                  <a:gd name="T21" fmla="*/ 82 h 120"/>
                  <a:gd name="T22" fmla="*/ 54 w 63"/>
                  <a:gd name="T23" fmla="*/ 93 h 120"/>
                  <a:gd name="T24" fmla="*/ 46 w 63"/>
                  <a:gd name="T25" fmla="*/ 103 h 120"/>
                  <a:gd name="T26" fmla="*/ 37 w 63"/>
                  <a:gd name="T27" fmla="*/ 111 h 120"/>
                  <a:gd name="T28" fmla="*/ 25 w 63"/>
                  <a:gd name="T29" fmla="*/ 117 h 120"/>
                  <a:gd name="T30" fmla="*/ 13 w 63"/>
                  <a:gd name="T31" fmla="*/ 120 h 120"/>
                  <a:gd name="T32" fmla="*/ 0 w 63"/>
                  <a:gd name="T33" fmla="*/ 120 h 120"/>
                  <a:gd name="T34" fmla="*/ 3 w 63"/>
                  <a:gd name="T35" fmla="*/ 60 h 12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20"/>
                  <a:gd name="T56" fmla="*/ 63 w 63"/>
                  <a:gd name="T57" fmla="*/ 120 h 12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20">
                    <a:moveTo>
                      <a:pt x="3" y="60"/>
                    </a:moveTo>
                    <a:lnTo>
                      <a:pt x="5" y="0"/>
                    </a:ln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  <a:lnTo>
                      <a:pt x="3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7" name="Freeform 1099"/>
              <p:cNvSpPr>
                <a:spLocks noChangeAspect="1"/>
              </p:cNvSpPr>
              <p:nvPr/>
            </p:nvSpPr>
            <p:spPr bwMode="auto">
              <a:xfrm>
                <a:off x="1381" y="2006"/>
                <a:ext cx="9" cy="17"/>
              </a:xfrm>
              <a:custGeom>
                <a:avLst/>
                <a:gdLst>
                  <a:gd name="T0" fmla="*/ 5 w 63"/>
                  <a:gd name="T1" fmla="*/ 0 h 120"/>
                  <a:gd name="T2" fmla="*/ 17 w 63"/>
                  <a:gd name="T3" fmla="*/ 1 h 120"/>
                  <a:gd name="T4" fmla="*/ 30 w 63"/>
                  <a:gd name="T5" fmla="*/ 5 h 120"/>
                  <a:gd name="T6" fmla="*/ 40 w 63"/>
                  <a:gd name="T7" fmla="*/ 12 h 120"/>
                  <a:gd name="T8" fmla="*/ 49 w 63"/>
                  <a:gd name="T9" fmla="*/ 21 h 120"/>
                  <a:gd name="T10" fmla="*/ 56 w 63"/>
                  <a:gd name="T11" fmla="*/ 31 h 120"/>
                  <a:gd name="T12" fmla="*/ 62 w 63"/>
                  <a:gd name="T13" fmla="*/ 44 h 120"/>
                  <a:gd name="T14" fmla="*/ 63 w 63"/>
                  <a:gd name="T15" fmla="*/ 56 h 120"/>
                  <a:gd name="T16" fmla="*/ 63 w 63"/>
                  <a:gd name="T17" fmla="*/ 69 h 120"/>
                  <a:gd name="T18" fmla="*/ 59 w 63"/>
                  <a:gd name="T19" fmla="*/ 82 h 120"/>
                  <a:gd name="T20" fmla="*/ 54 w 63"/>
                  <a:gd name="T21" fmla="*/ 93 h 120"/>
                  <a:gd name="T22" fmla="*/ 46 w 63"/>
                  <a:gd name="T23" fmla="*/ 103 h 120"/>
                  <a:gd name="T24" fmla="*/ 37 w 63"/>
                  <a:gd name="T25" fmla="*/ 111 h 120"/>
                  <a:gd name="T26" fmla="*/ 25 w 63"/>
                  <a:gd name="T27" fmla="*/ 117 h 120"/>
                  <a:gd name="T28" fmla="*/ 13 w 63"/>
                  <a:gd name="T29" fmla="*/ 120 h 120"/>
                  <a:gd name="T30" fmla="*/ 0 w 63"/>
                  <a:gd name="T31" fmla="*/ 120 h 12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3"/>
                  <a:gd name="T49" fmla="*/ 0 h 120"/>
                  <a:gd name="T50" fmla="*/ 63 w 63"/>
                  <a:gd name="T51" fmla="*/ 120 h 12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3" h="120">
                    <a:moveTo>
                      <a:pt x="5" y="0"/>
                    </a:moveTo>
                    <a:lnTo>
                      <a:pt x="17" y="1"/>
                    </a:lnTo>
                    <a:lnTo>
                      <a:pt x="30" y="5"/>
                    </a:lnTo>
                    <a:lnTo>
                      <a:pt x="40" y="12"/>
                    </a:lnTo>
                    <a:lnTo>
                      <a:pt x="49" y="21"/>
                    </a:lnTo>
                    <a:lnTo>
                      <a:pt x="56" y="31"/>
                    </a:lnTo>
                    <a:lnTo>
                      <a:pt x="62" y="44"/>
                    </a:lnTo>
                    <a:lnTo>
                      <a:pt x="63" y="56"/>
                    </a:lnTo>
                    <a:lnTo>
                      <a:pt x="63" y="69"/>
                    </a:lnTo>
                    <a:lnTo>
                      <a:pt x="59" y="82"/>
                    </a:lnTo>
                    <a:lnTo>
                      <a:pt x="54" y="93"/>
                    </a:lnTo>
                    <a:lnTo>
                      <a:pt x="46" y="103"/>
                    </a:lnTo>
                    <a:lnTo>
                      <a:pt x="37" y="111"/>
                    </a:lnTo>
                    <a:lnTo>
                      <a:pt x="25" y="117"/>
                    </a:lnTo>
                    <a:lnTo>
                      <a:pt x="13" y="120"/>
                    </a:lnTo>
                    <a:lnTo>
                      <a:pt x="0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8" name="Freeform 1100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17 w 77"/>
                  <a:gd name="T1" fmla="*/ 58 h 118"/>
                  <a:gd name="T2" fmla="*/ 34 w 77"/>
                  <a:gd name="T3" fmla="*/ 0 h 118"/>
                  <a:gd name="T4" fmla="*/ 45 w 77"/>
                  <a:gd name="T5" fmla="*/ 4 h 118"/>
                  <a:gd name="T6" fmla="*/ 57 w 77"/>
                  <a:gd name="T7" fmla="*/ 11 h 118"/>
                  <a:gd name="T8" fmla="*/ 65 w 77"/>
                  <a:gd name="T9" fmla="*/ 20 h 118"/>
                  <a:gd name="T10" fmla="*/ 72 w 77"/>
                  <a:gd name="T11" fmla="*/ 32 h 118"/>
                  <a:gd name="T12" fmla="*/ 76 w 77"/>
                  <a:gd name="T13" fmla="*/ 43 h 118"/>
                  <a:gd name="T14" fmla="*/ 77 w 77"/>
                  <a:gd name="T15" fmla="*/ 56 h 118"/>
                  <a:gd name="T16" fmla="*/ 77 w 77"/>
                  <a:gd name="T17" fmla="*/ 68 h 118"/>
                  <a:gd name="T18" fmla="*/ 74 w 77"/>
                  <a:gd name="T19" fmla="*/ 81 h 118"/>
                  <a:gd name="T20" fmla="*/ 67 w 77"/>
                  <a:gd name="T21" fmla="*/ 92 h 118"/>
                  <a:gd name="T22" fmla="*/ 59 w 77"/>
                  <a:gd name="T23" fmla="*/ 102 h 118"/>
                  <a:gd name="T24" fmla="*/ 49 w 77"/>
                  <a:gd name="T25" fmla="*/ 109 h 118"/>
                  <a:gd name="T26" fmla="*/ 37 w 77"/>
                  <a:gd name="T27" fmla="*/ 115 h 118"/>
                  <a:gd name="T28" fmla="*/ 25 w 77"/>
                  <a:gd name="T29" fmla="*/ 118 h 118"/>
                  <a:gd name="T30" fmla="*/ 12 w 77"/>
                  <a:gd name="T31" fmla="*/ 118 h 118"/>
                  <a:gd name="T32" fmla="*/ 0 w 77"/>
                  <a:gd name="T33" fmla="*/ 116 h 118"/>
                  <a:gd name="T34" fmla="*/ 17 w 77"/>
                  <a:gd name="T35" fmla="*/ 58 h 11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7"/>
                  <a:gd name="T55" fmla="*/ 0 h 118"/>
                  <a:gd name="T56" fmla="*/ 77 w 77"/>
                  <a:gd name="T57" fmla="*/ 118 h 11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7" h="118">
                    <a:moveTo>
                      <a:pt x="17" y="58"/>
                    </a:moveTo>
                    <a:lnTo>
                      <a:pt x="34" y="0"/>
                    </a:ln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  <a:lnTo>
                      <a:pt x="17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49" name="Freeform 1101"/>
              <p:cNvSpPr>
                <a:spLocks noChangeAspect="1"/>
              </p:cNvSpPr>
              <p:nvPr/>
            </p:nvSpPr>
            <p:spPr bwMode="auto">
              <a:xfrm>
                <a:off x="1477" y="1142"/>
                <a:ext cx="11" cy="16"/>
              </a:xfrm>
              <a:custGeom>
                <a:avLst/>
                <a:gdLst>
                  <a:gd name="T0" fmla="*/ 34 w 77"/>
                  <a:gd name="T1" fmla="*/ 0 h 118"/>
                  <a:gd name="T2" fmla="*/ 45 w 77"/>
                  <a:gd name="T3" fmla="*/ 4 h 118"/>
                  <a:gd name="T4" fmla="*/ 57 w 77"/>
                  <a:gd name="T5" fmla="*/ 11 h 118"/>
                  <a:gd name="T6" fmla="*/ 65 w 77"/>
                  <a:gd name="T7" fmla="*/ 20 h 118"/>
                  <a:gd name="T8" fmla="*/ 72 w 77"/>
                  <a:gd name="T9" fmla="*/ 32 h 118"/>
                  <a:gd name="T10" fmla="*/ 76 w 77"/>
                  <a:gd name="T11" fmla="*/ 43 h 118"/>
                  <a:gd name="T12" fmla="*/ 77 w 77"/>
                  <a:gd name="T13" fmla="*/ 56 h 118"/>
                  <a:gd name="T14" fmla="*/ 77 w 77"/>
                  <a:gd name="T15" fmla="*/ 68 h 118"/>
                  <a:gd name="T16" fmla="*/ 74 w 77"/>
                  <a:gd name="T17" fmla="*/ 81 h 118"/>
                  <a:gd name="T18" fmla="*/ 67 w 77"/>
                  <a:gd name="T19" fmla="*/ 92 h 118"/>
                  <a:gd name="T20" fmla="*/ 59 w 77"/>
                  <a:gd name="T21" fmla="*/ 102 h 118"/>
                  <a:gd name="T22" fmla="*/ 49 w 77"/>
                  <a:gd name="T23" fmla="*/ 109 h 118"/>
                  <a:gd name="T24" fmla="*/ 37 w 77"/>
                  <a:gd name="T25" fmla="*/ 115 h 118"/>
                  <a:gd name="T26" fmla="*/ 25 w 77"/>
                  <a:gd name="T27" fmla="*/ 118 h 118"/>
                  <a:gd name="T28" fmla="*/ 12 w 77"/>
                  <a:gd name="T29" fmla="*/ 118 h 118"/>
                  <a:gd name="T30" fmla="*/ 0 w 77"/>
                  <a:gd name="T31" fmla="*/ 116 h 1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7"/>
                  <a:gd name="T49" fmla="*/ 0 h 118"/>
                  <a:gd name="T50" fmla="*/ 77 w 77"/>
                  <a:gd name="T51" fmla="*/ 118 h 1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7" h="118">
                    <a:moveTo>
                      <a:pt x="34" y="0"/>
                    </a:moveTo>
                    <a:lnTo>
                      <a:pt x="45" y="4"/>
                    </a:lnTo>
                    <a:lnTo>
                      <a:pt x="57" y="11"/>
                    </a:lnTo>
                    <a:lnTo>
                      <a:pt x="65" y="20"/>
                    </a:lnTo>
                    <a:lnTo>
                      <a:pt x="72" y="32"/>
                    </a:lnTo>
                    <a:lnTo>
                      <a:pt x="76" y="43"/>
                    </a:lnTo>
                    <a:lnTo>
                      <a:pt x="77" y="56"/>
                    </a:lnTo>
                    <a:lnTo>
                      <a:pt x="77" y="68"/>
                    </a:lnTo>
                    <a:lnTo>
                      <a:pt x="74" y="81"/>
                    </a:lnTo>
                    <a:lnTo>
                      <a:pt x="67" y="92"/>
                    </a:lnTo>
                    <a:lnTo>
                      <a:pt x="59" y="102"/>
                    </a:lnTo>
                    <a:lnTo>
                      <a:pt x="49" y="109"/>
                    </a:lnTo>
                    <a:lnTo>
                      <a:pt x="37" y="115"/>
                    </a:lnTo>
                    <a:lnTo>
                      <a:pt x="25" y="118"/>
                    </a:lnTo>
                    <a:lnTo>
                      <a:pt x="12" y="118"/>
                    </a:lnTo>
                    <a:lnTo>
                      <a:pt x="0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0" name="Freeform 1102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1" name="Freeform 1103"/>
              <p:cNvSpPr>
                <a:spLocks noChangeAspect="1"/>
              </p:cNvSpPr>
              <p:nvPr/>
            </p:nvSpPr>
            <p:spPr bwMode="auto">
              <a:xfrm>
                <a:off x="1462" y="1137"/>
                <a:ext cx="20" cy="21"/>
              </a:xfrm>
              <a:custGeom>
                <a:avLst/>
                <a:gdLst>
                  <a:gd name="T0" fmla="*/ 106 w 140"/>
                  <a:gd name="T1" fmla="*/ 147 h 147"/>
                  <a:gd name="T2" fmla="*/ 123 w 140"/>
                  <a:gd name="T3" fmla="*/ 89 h 147"/>
                  <a:gd name="T4" fmla="*/ 140 w 140"/>
                  <a:gd name="T5" fmla="*/ 31 h 147"/>
                  <a:gd name="T6" fmla="*/ 34 w 140"/>
                  <a:gd name="T7" fmla="*/ 0 h 147"/>
                  <a:gd name="T8" fmla="*/ 17 w 140"/>
                  <a:gd name="T9" fmla="*/ 58 h 147"/>
                  <a:gd name="T10" fmla="*/ 0 w 140"/>
                  <a:gd name="T11" fmla="*/ 116 h 147"/>
                  <a:gd name="T12" fmla="*/ 106 w 140"/>
                  <a:gd name="T13" fmla="*/ 147 h 14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0"/>
                  <a:gd name="T22" fmla="*/ 0 h 147"/>
                  <a:gd name="T23" fmla="*/ 140 w 140"/>
                  <a:gd name="T24" fmla="*/ 147 h 14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0" h="147">
                    <a:moveTo>
                      <a:pt x="106" y="147"/>
                    </a:moveTo>
                    <a:lnTo>
                      <a:pt x="123" y="89"/>
                    </a:lnTo>
                    <a:lnTo>
                      <a:pt x="140" y="31"/>
                    </a:lnTo>
                    <a:lnTo>
                      <a:pt x="34" y="0"/>
                    </a:lnTo>
                    <a:lnTo>
                      <a:pt x="17" y="58"/>
                    </a:lnTo>
                    <a:lnTo>
                      <a:pt x="0" y="116"/>
                    </a:lnTo>
                    <a:lnTo>
                      <a:pt x="106" y="14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2" name="Freeform 1104"/>
              <p:cNvSpPr>
                <a:spLocks noChangeAspect="1"/>
              </p:cNvSpPr>
              <p:nvPr/>
            </p:nvSpPr>
            <p:spPr bwMode="auto">
              <a:xfrm>
                <a:off x="1464" y="1137"/>
                <a:ext cx="3" cy="8"/>
              </a:xfrm>
              <a:custGeom>
                <a:avLst/>
                <a:gdLst>
                  <a:gd name="T0" fmla="*/ 0 w 17"/>
                  <a:gd name="T1" fmla="*/ 59 h 59"/>
                  <a:gd name="T2" fmla="*/ 17 w 17"/>
                  <a:gd name="T3" fmla="*/ 1 h 59"/>
                  <a:gd name="T4" fmla="*/ 14 w 17"/>
                  <a:gd name="T5" fmla="*/ 0 h 59"/>
                  <a:gd name="T6" fmla="*/ 0 w 17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"/>
                  <a:gd name="T13" fmla="*/ 0 h 59"/>
                  <a:gd name="T14" fmla="*/ 17 w 17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" h="59">
                    <a:moveTo>
                      <a:pt x="0" y="59"/>
                    </a:moveTo>
                    <a:lnTo>
                      <a:pt x="17" y="1"/>
                    </a:lnTo>
                    <a:lnTo>
                      <a:pt x="14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3" name="Line 110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66" y="113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4" name="Freeform 1106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5" name="Freeform 1107"/>
              <p:cNvSpPr>
                <a:spLocks noChangeAspect="1"/>
              </p:cNvSpPr>
              <p:nvPr/>
            </p:nvSpPr>
            <p:spPr bwMode="auto">
              <a:xfrm>
                <a:off x="1447" y="1133"/>
                <a:ext cx="19" cy="21"/>
              </a:xfrm>
              <a:custGeom>
                <a:avLst/>
                <a:gdLst>
                  <a:gd name="T0" fmla="*/ 109 w 136"/>
                  <a:gd name="T1" fmla="*/ 144 h 144"/>
                  <a:gd name="T2" fmla="*/ 122 w 136"/>
                  <a:gd name="T3" fmla="*/ 85 h 144"/>
                  <a:gd name="T4" fmla="*/ 136 w 136"/>
                  <a:gd name="T5" fmla="*/ 26 h 144"/>
                  <a:gd name="T6" fmla="*/ 27 w 136"/>
                  <a:gd name="T7" fmla="*/ 0 h 144"/>
                  <a:gd name="T8" fmla="*/ 13 w 136"/>
                  <a:gd name="T9" fmla="*/ 59 h 144"/>
                  <a:gd name="T10" fmla="*/ 0 w 136"/>
                  <a:gd name="T11" fmla="*/ 118 h 144"/>
                  <a:gd name="T12" fmla="*/ 109 w 136"/>
                  <a:gd name="T13" fmla="*/ 144 h 14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4"/>
                  <a:gd name="T23" fmla="*/ 136 w 136"/>
                  <a:gd name="T24" fmla="*/ 144 h 14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4">
                    <a:moveTo>
                      <a:pt x="109" y="144"/>
                    </a:moveTo>
                    <a:lnTo>
                      <a:pt x="122" y="85"/>
                    </a:lnTo>
                    <a:lnTo>
                      <a:pt x="136" y="26"/>
                    </a:lnTo>
                    <a:lnTo>
                      <a:pt x="27" y="0"/>
                    </a:lnTo>
                    <a:lnTo>
                      <a:pt x="13" y="59"/>
                    </a:lnTo>
                    <a:lnTo>
                      <a:pt x="0" y="118"/>
                    </a:lnTo>
                    <a:lnTo>
                      <a:pt x="109" y="1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6" name="Freeform 1108"/>
              <p:cNvSpPr>
                <a:spLocks noChangeAspect="1"/>
              </p:cNvSpPr>
              <p:nvPr/>
            </p:nvSpPr>
            <p:spPr bwMode="auto">
              <a:xfrm>
                <a:off x="1449" y="1133"/>
                <a:ext cx="2" cy="9"/>
              </a:xfrm>
              <a:custGeom>
                <a:avLst/>
                <a:gdLst>
                  <a:gd name="T0" fmla="*/ 0 w 14"/>
                  <a:gd name="T1" fmla="*/ 60 h 60"/>
                  <a:gd name="T2" fmla="*/ 14 w 14"/>
                  <a:gd name="T3" fmla="*/ 1 h 60"/>
                  <a:gd name="T4" fmla="*/ 10 w 14"/>
                  <a:gd name="T5" fmla="*/ 0 h 60"/>
                  <a:gd name="T6" fmla="*/ 0 w 1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"/>
                  <a:gd name="T13" fmla="*/ 0 h 60"/>
                  <a:gd name="T14" fmla="*/ 14 w 1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" h="60">
                    <a:moveTo>
                      <a:pt x="0" y="60"/>
                    </a:moveTo>
                    <a:lnTo>
                      <a:pt x="14" y="1"/>
                    </a:lnTo>
                    <a:lnTo>
                      <a:pt x="10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7" name="Line 1109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450" y="11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8" name="Freeform 1110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59" name="Freeform 1111"/>
              <p:cNvSpPr>
                <a:spLocks noChangeAspect="1"/>
              </p:cNvSpPr>
              <p:nvPr/>
            </p:nvSpPr>
            <p:spPr bwMode="auto">
              <a:xfrm>
                <a:off x="1432" y="1130"/>
                <a:ext cx="18" cy="20"/>
              </a:xfrm>
              <a:custGeom>
                <a:avLst/>
                <a:gdLst>
                  <a:gd name="T0" fmla="*/ 110 w 130"/>
                  <a:gd name="T1" fmla="*/ 140 h 140"/>
                  <a:gd name="T2" fmla="*/ 120 w 130"/>
                  <a:gd name="T3" fmla="*/ 80 h 140"/>
                  <a:gd name="T4" fmla="*/ 130 w 130"/>
                  <a:gd name="T5" fmla="*/ 20 h 140"/>
                  <a:gd name="T6" fmla="*/ 20 w 130"/>
                  <a:gd name="T7" fmla="*/ 0 h 140"/>
                  <a:gd name="T8" fmla="*/ 10 w 130"/>
                  <a:gd name="T9" fmla="*/ 61 h 140"/>
                  <a:gd name="T10" fmla="*/ 0 w 130"/>
                  <a:gd name="T11" fmla="*/ 121 h 140"/>
                  <a:gd name="T12" fmla="*/ 110 w 130"/>
                  <a:gd name="T13" fmla="*/ 140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40"/>
                  <a:gd name="T23" fmla="*/ 130 w 130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40">
                    <a:moveTo>
                      <a:pt x="110" y="140"/>
                    </a:moveTo>
                    <a:lnTo>
                      <a:pt x="120" y="80"/>
                    </a:lnTo>
                    <a:lnTo>
                      <a:pt x="130" y="20"/>
                    </a:lnTo>
                    <a:lnTo>
                      <a:pt x="20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0" y="14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0" name="Freeform 1112"/>
              <p:cNvSpPr>
                <a:spLocks noChangeAspect="1"/>
              </p:cNvSpPr>
              <p:nvPr/>
            </p:nvSpPr>
            <p:spPr bwMode="auto">
              <a:xfrm>
                <a:off x="1433" y="1130"/>
                <a:ext cx="2" cy="9"/>
              </a:xfrm>
              <a:custGeom>
                <a:avLst/>
                <a:gdLst>
                  <a:gd name="T0" fmla="*/ 0 w 10"/>
                  <a:gd name="T1" fmla="*/ 61 h 61"/>
                  <a:gd name="T2" fmla="*/ 10 w 10"/>
                  <a:gd name="T3" fmla="*/ 0 h 61"/>
                  <a:gd name="T4" fmla="*/ 9 w 10"/>
                  <a:gd name="T5" fmla="*/ 0 h 61"/>
                  <a:gd name="T6" fmla="*/ 0 w 10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61"/>
                  <a:gd name="T14" fmla="*/ 10 w 10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61">
                    <a:moveTo>
                      <a:pt x="0" y="61"/>
                    </a:moveTo>
                    <a:lnTo>
                      <a:pt x="10" y="0"/>
                    </a:lnTo>
                    <a:lnTo>
                      <a:pt x="9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1" name="Line 1113"/>
              <p:cNvSpPr>
                <a:spLocks noChangeAspect="1" noChangeShapeType="1"/>
              </p:cNvSpPr>
              <p:nvPr/>
            </p:nvSpPr>
            <p:spPr bwMode="auto">
              <a:xfrm flipH="1">
                <a:off x="1434" y="11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2" name="Freeform 1114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3" name="Freeform 1115"/>
              <p:cNvSpPr>
                <a:spLocks noChangeAspect="1"/>
              </p:cNvSpPr>
              <p:nvPr/>
            </p:nvSpPr>
            <p:spPr bwMode="auto">
              <a:xfrm>
                <a:off x="1416" y="1128"/>
                <a:ext cx="18" cy="20"/>
              </a:xfrm>
              <a:custGeom>
                <a:avLst/>
                <a:gdLst>
                  <a:gd name="T0" fmla="*/ 112 w 130"/>
                  <a:gd name="T1" fmla="*/ 137 h 137"/>
                  <a:gd name="T2" fmla="*/ 121 w 130"/>
                  <a:gd name="T3" fmla="*/ 77 h 137"/>
                  <a:gd name="T4" fmla="*/ 130 w 130"/>
                  <a:gd name="T5" fmla="*/ 16 h 137"/>
                  <a:gd name="T6" fmla="*/ 19 w 130"/>
                  <a:gd name="T7" fmla="*/ 0 h 137"/>
                  <a:gd name="T8" fmla="*/ 10 w 130"/>
                  <a:gd name="T9" fmla="*/ 61 h 137"/>
                  <a:gd name="T10" fmla="*/ 0 w 130"/>
                  <a:gd name="T11" fmla="*/ 121 h 137"/>
                  <a:gd name="T12" fmla="*/ 112 w 130"/>
                  <a:gd name="T13" fmla="*/ 137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0"/>
                  <a:gd name="T22" fmla="*/ 0 h 137"/>
                  <a:gd name="T23" fmla="*/ 130 w 130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0" h="137">
                    <a:moveTo>
                      <a:pt x="112" y="137"/>
                    </a:moveTo>
                    <a:lnTo>
                      <a:pt x="121" y="77"/>
                    </a:lnTo>
                    <a:lnTo>
                      <a:pt x="130" y="16"/>
                    </a:lnTo>
                    <a:lnTo>
                      <a:pt x="19" y="0"/>
                    </a:lnTo>
                    <a:lnTo>
                      <a:pt x="10" y="61"/>
                    </a:lnTo>
                    <a:lnTo>
                      <a:pt x="0" y="121"/>
                    </a:lnTo>
                    <a:lnTo>
                      <a:pt x="112" y="13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4" name="Freeform 1116"/>
              <p:cNvSpPr>
                <a:spLocks noChangeAspect="1"/>
              </p:cNvSpPr>
              <p:nvPr/>
            </p:nvSpPr>
            <p:spPr bwMode="auto">
              <a:xfrm>
                <a:off x="1417" y="1128"/>
                <a:ext cx="2" cy="9"/>
              </a:xfrm>
              <a:custGeom>
                <a:avLst/>
                <a:gdLst>
                  <a:gd name="T0" fmla="*/ 0 w 9"/>
                  <a:gd name="T1" fmla="*/ 61 h 61"/>
                  <a:gd name="T2" fmla="*/ 9 w 9"/>
                  <a:gd name="T3" fmla="*/ 0 h 61"/>
                  <a:gd name="T4" fmla="*/ 4 w 9"/>
                  <a:gd name="T5" fmla="*/ 0 h 61"/>
                  <a:gd name="T6" fmla="*/ 0 w 9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61"/>
                  <a:gd name="T14" fmla="*/ 9 w 9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61">
                    <a:moveTo>
                      <a:pt x="0" y="61"/>
                    </a:moveTo>
                    <a:lnTo>
                      <a:pt x="9" y="0"/>
                    </a:lnTo>
                    <a:lnTo>
                      <a:pt x="4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5" name="Line 1117"/>
              <p:cNvSpPr>
                <a:spLocks noChangeAspect="1" noChangeShapeType="1"/>
              </p:cNvSpPr>
              <p:nvPr/>
            </p:nvSpPr>
            <p:spPr bwMode="auto">
              <a:xfrm flipH="1">
                <a:off x="1418" y="11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6" name="Freeform 1118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7" name="Freeform 1119"/>
              <p:cNvSpPr>
                <a:spLocks noChangeAspect="1"/>
              </p:cNvSpPr>
              <p:nvPr/>
            </p:nvSpPr>
            <p:spPr bwMode="auto">
              <a:xfrm>
                <a:off x="1400" y="1127"/>
                <a:ext cx="18" cy="18"/>
              </a:xfrm>
              <a:custGeom>
                <a:avLst/>
                <a:gdLst>
                  <a:gd name="T0" fmla="*/ 113 w 122"/>
                  <a:gd name="T1" fmla="*/ 130 h 130"/>
                  <a:gd name="T2" fmla="*/ 118 w 122"/>
                  <a:gd name="T3" fmla="*/ 70 h 130"/>
                  <a:gd name="T4" fmla="*/ 122 w 122"/>
                  <a:gd name="T5" fmla="*/ 9 h 130"/>
                  <a:gd name="T6" fmla="*/ 10 w 122"/>
                  <a:gd name="T7" fmla="*/ 0 h 130"/>
                  <a:gd name="T8" fmla="*/ 5 w 122"/>
                  <a:gd name="T9" fmla="*/ 60 h 130"/>
                  <a:gd name="T10" fmla="*/ 0 w 122"/>
                  <a:gd name="T11" fmla="*/ 121 h 130"/>
                  <a:gd name="T12" fmla="*/ 113 w 122"/>
                  <a:gd name="T13" fmla="*/ 130 h 1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2"/>
                  <a:gd name="T22" fmla="*/ 0 h 130"/>
                  <a:gd name="T23" fmla="*/ 122 w 122"/>
                  <a:gd name="T24" fmla="*/ 130 h 13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2" h="130">
                    <a:moveTo>
                      <a:pt x="113" y="130"/>
                    </a:moveTo>
                    <a:lnTo>
                      <a:pt x="118" y="70"/>
                    </a:lnTo>
                    <a:lnTo>
                      <a:pt x="122" y="9"/>
                    </a:lnTo>
                    <a:lnTo>
                      <a:pt x="10" y="0"/>
                    </a:lnTo>
                    <a:lnTo>
                      <a:pt x="5" y="60"/>
                    </a:lnTo>
                    <a:lnTo>
                      <a:pt x="0" y="121"/>
                    </a:lnTo>
                    <a:lnTo>
                      <a:pt x="113" y="13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8" name="Freeform 1120"/>
              <p:cNvSpPr>
                <a:spLocks noChangeAspect="1"/>
              </p:cNvSpPr>
              <p:nvPr/>
            </p:nvSpPr>
            <p:spPr bwMode="auto">
              <a:xfrm>
                <a:off x="1401" y="1127"/>
                <a:ext cx="1" cy="8"/>
              </a:xfrm>
              <a:custGeom>
                <a:avLst/>
                <a:gdLst>
                  <a:gd name="T0" fmla="*/ 0 w 5"/>
                  <a:gd name="T1" fmla="*/ 60 h 60"/>
                  <a:gd name="T2" fmla="*/ 5 w 5"/>
                  <a:gd name="T3" fmla="*/ 0 h 60"/>
                  <a:gd name="T4" fmla="*/ 2 w 5"/>
                  <a:gd name="T5" fmla="*/ 0 h 60"/>
                  <a:gd name="T6" fmla="*/ 0 w 5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"/>
                  <a:gd name="T13" fmla="*/ 0 h 60"/>
                  <a:gd name="T14" fmla="*/ 5 w 5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" h="60">
                    <a:moveTo>
                      <a:pt x="0" y="60"/>
                    </a:moveTo>
                    <a:lnTo>
                      <a:pt x="5" y="0"/>
                    </a:lnTo>
                    <a:lnTo>
                      <a:pt x="2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69" name="Line 1121"/>
              <p:cNvSpPr>
                <a:spLocks noChangeAspect="1" noChangeShapeType="1"/>
              </p:cNvSpPr>
              <p:nvPr/>
            </p:nvSpPr>
            <p:spPr bwMode="auto">
              <a:xfrm flipH="1">
                <a:off x="1401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0" name="Freeform 1122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1" name="Freeform 1123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6" cy="18"/>
              </a:xfrm>
              <a:custGeom>
                <a:avLst/>
                <a:gdLst>
                  <a:gd name="T0" fmla="*/ 114 w 118"/>
                  <a:gd name="T1" fmla="*/ 125 h 125"/>
                  <a:gd name="T2" fmla="*/ 116 w 118"/>
                  <a:gd name="T3" fmla="*/ 64 h 125"/>
                  <a:gd name="T4" fmla="*/ 118 w 118"/>
                  <a:gd name="T5" fmla="*/ 4 h 125"/>
                  <a:gd name="T6" fmla="*/ 5 w 118"/>
                  <a:gd name="T7" fmla="*/ 0 h 125"/>
                  <a:gd name="T8" fmla="*/ 2 w 118"/>
                  <a:gd name="T9" fmla="*/ 60 h 125"/>
                  <a:gd name="T10" fmla="*/ 0 w 118"/>
                  <a:gd name="T11" fmla="*/ 120 h 125"/>
                  <a:gd name="T12" fmla="*/ 114 w 118"/>
                  <a:gd name="T13" fmla="*/ 125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8"/>
                  <a:gd name="T22" fmla="*/ 0 h 125"/>
                  <a:gd name="T23" fmla="*/ 118 w 118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8" h="125">
                    <a:moveTo>
                      <a:pt x="114" y="125"/>
                    </a:moveTo>
                    <a:lnTo>
                      <a:pt x="116" y="64"/>
                    </a:lnTo>
                    <a:lnTo>
                      <a:pt x="118" y="4"/>
                    </a:lnTo>
                    <a:lnTo>
                      <a:pt x="5" y="0"/>
                    </a:lnTo>
                    <a:lnTo>
                      <a:pt x="2" y="60"/>
                    </a:lnTo>
                    <a:lnTo>
                      <a:pt x="0" y="120"/>
                    </a:lnTo>
                    <a:lnTo>
                      <a:pt x="114" y="12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2" name="Freeform 1124"/>
              <p:cNvSpPr>
                <a:spLocks noChangeAspect="1"/>
              </p:cNvSpPr>
              <p:nvPr/>
            </p:nvSpPr>
            <p:spPr bwMode="auto">
              <a:xfrm>
                <a:off x="1385" y="1126"/>
                <a:ext cx="1" cy="9"/>
              </a:xfrm>
              <a:custGeom>
                <a:avLst/>
                <a:gdLst>
                  <a:gd name="T0" fmla="*/ 1 w 4"/>
                  <a:gd name="T1" fmla="*/ 60 h 60"/>
                  <a:gd name="T2" fmla="*/ 4 w 4"/>
                  <a:gd name="T3" fmla="*/ 0 h 60"/>
                  <a:gd name="T4" fmla="*/ 0 w 4"/>
                  <a:gd name="T5" fmla="*/ 0 h 60"/>
                  <a:gd name="T6" fmla="*/ 1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1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3" name="Line 1125"/>
              <p:cNvSpPr>
                <a:spLocks noChangeAspect="1" noChangeShapeType="1"/>
              </p:cNvSpPr>
              <p:nvPr/>
            </p:nvSpPr>
            <p:spPr bwMode="auto">
              <a:xfrm flipH="1">
                <a:off x="1385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4" name="Freeform 1126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5" name="Freeform 1127"/>
              <p:cNvSpPr>
                <a:spLocks noChangeAspect="1"/>
              </p:cNvSpPr>
              <p:nvPr/>
            </p:nvSpPr>
            <p:spPr bwMode="auto">
              <a:xfrm>
                <a:off x="1369" y="1126"/>
                <a:ext cx="16" cy="18"/>
              </a:xfrm>
              <a:custGeom>
                <a:avLst/>
                <a:gdLst>
                  <a:gd name="T0" fmla="*/ 116 w 116"/>
                  <a:gd name="T1" fmla="*/ 120 h 123"/>
                  <a:gd name="T2" fmla="*/ 114 w 116"/>
                  <a:gd name="T3" fmla="*/ 60 h 123"/>
                  <a:gd name="T4" fmla="*/ 113 w 116"/>
                  <a:gd name="T5" fmla="*/ 0 h 123"/>
                  <a:gd name="T6" fmla="*/ 0 w 116"/>
                  <a:gd name="T7" fmla="*/ 2 h 123"/>
                  <a:gd name="T8" fmla="*/ 1 w 116"/>
                  <a:gd name="T9" fmla="*/ 62 h 123"/>
                  <a:gd name="T10" fmla="*/ 2 w 116"/>
                  <a:gd name="T11" fmla="*/ 123 h 123"/>
                  <a:gd name="T12" fmla="*/ 116 w 116"/>
                  <a:gd name="T13" fmla="*/ 120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6"/>
                  <a:gd name="T22" fmla="*/ 0 h 123"/>
                  <a:gd name="T23" fmla="*/ 116 w 116"/>
                  <a:gd name="T24" fmla="*/ 123 h 1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6" h="123">
                    <a:moveTo>
                      <a:pt x="116" y="120"/>
                    </a:moveTo>
                    <a:lnTo>
                      <a:pt x="114" y="60"/>
                    </a:lnTo>
                    <a:lnTo>
                      <a:pt x="113" y="0"/>
                    </a:lnTo>
                    <a:lnTo>
                      <a:pt x="0" y="2"/>
                    </a:lnTo>
                    <a:lnTo>
                      <a:pt x="1" y="62"/>
                    </a:lnTo>
                    <a:lnTo>
                      <a:pt x="2" y="123"/>
                    </a:lnTo>
                    <a:lnTo>
                      <a:pt x="11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6" name="Freeform 1128"/>
              <p:cNvSpPr>
                <a:spLocks noChangeAspect="1"/>
              </p:cNvSpPr>
              <p:nvPr/>
            </p:nvSpPr>
            <p:spPr bwMode="auto">
              <a:xfrm>
                <a:off x="1368" y="1126"/>
                <a:ext cx="1" cy="9"/>
              </a:xfrm>
              <a:custGeom>
                <a:avLst/>
                <a:gdLst>
                  <a:gd name="T0" fmla="*/ 4 w 4"/>
                  <a:gd name="T1" fmla="*/ 60 h 60"/>
                  <a:gd name="T2" fmla="*/ 3 w 4"/>
                  <a:gd name="T3" fmla="*/ 0 h 60"/>
                  <a:gd name="T4" fmla="*/ 0 w 4"/>
                  <a:gd name="T5" fmla="*/ 0 h 60"/>
                  <a:gd name="T6" fmla="*/ 4 w 4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60"/>
                  <a:gd name="T14" fmla="*/ 4 w 4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60">
                    <a:moveTo>
                      <a:pt x="4" y="60"/>
                    </a:moveTo>
                    <a:lnTo>
                      <a:pt x="3" y="0"/>
                    </a:lnTo>
                    <a:lnTo>
                      <a:pt x="0" y="0"/>
                    </a:lnTo>
                    <a:lnTo>
                      <a:pt x="4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7" name="Line 1129"/>
              <p:cNvSpPr>
                <a:spLocks noChangeAspect="1" noChangeShapeType="1"/>
              </p:cNvSpPr>
              <p:nvPr/>
            </p:nvSpPr>
            <p:spPr bwMode="auto">
              <a:xfrm flipH="1">
                <a:off x="1368" y="112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8" name="Freeform 1130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79" name="Freeform 1131"/>
              <p:cNvSpPr>
                <a:spLocks noChangeAspect="1"/>
              </p:cNvSpPr>
              <p:nvPr/>
            </p:nvSpPr>
            <p:spPr bwMode="auto">
              <a:xfrm>
                <a:off x="1352" y="1126"/>
                <a:ext cx="17" cy="19"/>
              </a:xfrm>
              <a:custGeom>
                <a:avLst/>
                <a:gdLst>
                  <a:gd name="T0" fmla="*/ 119 w 119"/>
                  <a:gd name="T1" fmla="*/ 121 h 127"/>
                  <a:gd name="T2" fmla="*/ 116 w 119"/>
                  <a:gd name="T3" fmla="*/ 60 h 127"/>
                  <a:gd name="T4" fmla="*/ 112 w 119"/>
                  <a:gd name="T5" fmla="*/ 0 h 127"/>
                  <a:gd name="T6" fmla="*/ 0 w 119"/>
                  <a:gd name="T7" fmla="*/ 7 h 127"/>
                  <a:gd name="T8" fmla="*/ 3 w 119"/>
                  <a:gd name="T9" fmla="*/ 67 h 127"/>
                  <a:gd name="T10" fmla="*/ 7 w 119"/>
                  <a:gd name="T11" fmla="*/ 127 h 127"/>
                  <a:gd name="T12" fmla="*/ 119 w 119"/>
                  <a:gd name="T13" fmla="*/ 121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127"/>
                  <a:gd name="T23" fmla="*/ 119 w 119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127">
                    <a:moveTo>
                      <a:pt x="119" y="121"/>
                    </a:moveTo>
                    <a:lnTo>
                      <a:pt x="116" y="60"/>
                    </a:lnTo>
                    <a:lnTo>
                      <a:pt x="112" y="0"/>
                    </a:lnTo>
                    <a:lnTo>
                      <a:pt x="0" y="7"/>
                    </a:lnTo>
                    <a:lnTo>
                      <a:pt x="3" y="67"/>
                    </a:lnTo>
                    <a:lnTo>
                      <a:pt x="7" y="127"/>
                    </a:lnTo>
                    <a:lnTo>
                      <a:pt x="119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0" name="Freeform 1132"/>
              <p:cNvSpPr>
                <a:spLocks noChangeAspect="1"/>
              </p:cNvSpPr>
              <p:nvPr/>
            </p:nvSpPr>
            <p:spPr bwMode="auto">
              <a:xfrm>
                <a:off x="1352" y="1127"/>
                <a:ext cx="1" cy="9"/>
              </a:xfrm>
              <a:custGeom>
                <a:avLst/>
                <a:gdLst>
                  <a:gd name="T0" fmla="*/ 7 w 7"/>
                  <a:gd name="T1" fmla="*/ 60 h 60"/>
                  <a:gd name="T2" fmla="*/ 4 w 7"/>
                  <a:gd name="T3" fmla="*/ 0 h 60"/>
                  <a:gd name="T4" fmla="*/ 0 w 7"/>
                  <a:gd name="T5" fmla="*/ 0 h 60"/>
                  <a:gd name="T6" fmla="*/ 7 w 7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"/>
                  <a:gd name="T13" fmla="*/ 0 h 60"/>
                  <a:gd name="T14" fmla="*/ 7 w 7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" h="60">
                    <a:moveTo>
                      <a:pt x="7" y="60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7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1" name="Line 1133"/>
              <p:cNvSpPr>
                <a:spLocks noChangeAspect="1" noChangeShapeType="1"/>
              </p:cNvSpPr>
              <p:nvPr/>
            </p:nvSpPr>
            <p:spPr bwMode="auto">
              <a:xfrm flipH="1">
                <a:off x="1352" y="1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2" name="Freeform 1134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3" name="Freeform 1135"/>
              <p:cNvSpPr>
                <a:spLocks noChangeAspect="1"/>
              </p:cNvSpPr>
              <p:nvPr/>
            </p:nvSpPr>
            <p:spPr bwMode="auto">
              <a:xfrm>
                <a:off x="1336" y="1127"/>
                <a:ext cx="18" cy="20"/>
              </a:xfrm>
              <a:custGeom>
                <a:avLst/>
                <a:gdLst>
                  <a:gd name="T0" fmla="*/ 126 w 126"/>
                  <a:gd name="T1" fmla="*/ 120 h 134"/>
                  <a:gd name="T2" fmla="*/ 119 w 126"/>
                  <a:gd name="T3" fmla="*/ 60 h 134"/>
                  <a:gd name="T4" fmla="*/ 112 w 126"/>
                  <a:gd name="T5" fmla="*/ 0 h 134"/>
                  <a:gd name="T6" fmla="*/ 0 w 126"/>
                  <a:gd name="T7" fmla="*/ 13 h 134"/>
                  <a:gd name="T8" fmla="*/ 7 w 126"/>
                  <a:gd name="T9" fmla="*/ 74 h 134"/>
                  <a:gd name="T10" fmla="*/ 13 w 126"/>
                  <a:gd name="T11" fmla="*/ 134 h 134"/>
                  <a:gd name="T12" fmla="*/ 126 w 126"/>
                  <a:gd name="T13" fmla="*/ 120 h 13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6"/>
                  <a:gd name="T22" fmla="*/ 0 h 134"/>
                  <a:gd name="T23" fmla="*/ 126 w 126"/>
                  <a:gd name="T24" fmla="*/ 134 h 13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6" h="134">
                    <a:moveTo>
                      <a:pt x="126" y="120"/>
                    </a:moveTo>
                    <a:lnTo>
                      <a:pt x="119" y="60"/>
                    </a:lnTo>
                    <a:lnTo>
                      <a:pt x="112" y="0"/>
                    </a:lnTo>
                    <a:lnTo>
                      <a:pt x="0" y="13"/>
                    </a:lnTo>
                    <a:lnTo>
                      <a:pt x="7" y="74"/>
                    </a:lnTo>
                    <a:lnTo>
                      <a:pt x="13" y="134"/>
                    </a:lnTo>
                    <a:lnTo>
                      <a:pt x="126" y="12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4" name="Freeform 1136"/>
              <p:cNvSpPr>
                <a:spLocks noChangeAspect="1"/>
              </p:cNvSpPr>
              <p:nvPr/>
            </p:nvSpPr>
            <p:spPr bwMode="auto">
              <a:xfrm>
                <a:off x="1335" y="1129"/>
                <a:ext cx="2" cy="9"/>
              </a:xfrm>
              <a:custGeom>
                <a:avLst/>
                <a:gdLst>
                  <a:gd name="T0" fmla="*/ 11 w 11"/>
                  <a:gd name="T1" fmla="*/ 61 h 61"/>
                  <a:gd name="T2" fmla="*/ 4 w 11"/>
                  <a:gd name="T3" fmla="*/ 0 h 61"/>
                  <a:gd name="T4" fmla="*/ 0 w 11"/>
                  <a:gd name="T5" fmla="*/ 0 h 61"/>
                  <a:gd name="T6" fmla="*/ 11 w 11"/>
                  <a:gd name="T7" fmla="*/ 61 h 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"/>
                  <a:gd name="T13" fmla="*/ 0 h 61"/>
                  <a:gd name="T14" fmla="*/ 11 w 11"/>
                  <a:gd name="T15" fmla="*/ 61 h 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" h="61">
                    <a:moveTo>
                      <a:pt x="11" y="61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1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5" name="Line 1137"/>
              <p:cNvSpPr>
                <a:spLocks noChangeAspect="1" noChangeShapeType="1"/>
              </p:cNvSpPr>
              <p:nvPr/>
            </p:nvSpPr>
            <p:spPr bwMode="auto">
              <a:xfrm flipH="1">
                <a:off x="1335" y="112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6" name="Freeform 1138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7" name="Freeform 1139"/>
              <p:cNvSpPr>
                <a:spLocks noChangeAspect="1"/>
              </p:cNvSpPr>
              <p:nvPr/>
            </p:nvSpPr>
            <p:spPr bwMode="auto">
              <a:xfrm>
                <a:off x="1319" y="1129"/>
                <a:ext cx="19" cy="20"/>
              </a:xfrm>
              <a:custGeom>
                <a:avLst/>
                <a:gdLst>
                  <a:gd name="T0" fmla="*/ 131 w 131"/>
                  <a:gd name="T1" fmla="*/ 121 h 139"/>
                  <a:gd name="T2" fmla="*/ 121 w 131"/>
                  <a:gd name="T3" fmla="*/ 61 h 139"/>
                  <a:gd name="T4" fmla="*/ 110 w 131"/>
                  <a:gd name="T5" fmla="*/ 0 h 139"/>
                  <a:gd name="T6" fmla="*/ 0 w 131"/>
                  <a:gd name="T7" fmla="*/ 19 h 139"/>
                  <a:gd name="T8" fmla="*/ 10 w 131"/>
                  <a:gd name="T9" fmla="*/ 79 h 139"/>
                  <a:gd name="T10" fmla="*/ 21 w 131"/>
                  <a:gd name="T11" fmla="*/ 139 h 139"/>
                  <a:gd name="T12" fmla="*/ 131 w 131"/>
                  <a:gd name="T13" fmla="*/ 121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39"/>
                  <a:gd name="T23" fmla="*/ 131 w 131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39">
                    <a:moveTo>
                      <a:pt x="131" y="121"/>
                    </a:moveTo>
                    <a:lnTo>
                      <a:pt x="121" y="61"/>
                    </a:lnTo>
                    <a:lnTo>
                      <a:pt x="110" y="0"/>
                    </a:lnTo>
                    <a:lnTo>
                      <a:pt x="0" y="19"/>
                    </a:lnTo>
                    <a:lnTo>
                      <a:pt x="10" y="79"/>
                    </a:lnTo>
                    <a:lnTo>
                      <a:pt x="21" y="139"/>
                    </a:lnTo>
                    <a:lnTo>
                      <a:pt x="131" y="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8" name="Freeform 1140"/>
              <p:cNvSpPr>
                <a:spLocks noChangeAspect="1"/>
              </p:cNvSpPr>
              <p:nvPr/>
            </p:nvSpPr>
            <p:spPr bwMode="auto">
              <a:xfrm>
                <a:off x="1319" y="1132"/>
                <a:ext cx="2" cy="9"/>
              </a:xfrm>
              <a:custGeom>
                <a:avLst/>
                <a:gdLst>
                  <a:gd name="T0" fmla="*/ 12 w 12"/>
                  <a:gd name="T1" fmla="*/ 60 h 60"/>
                  <a:gd name="T2" fmla="*/ 2 w 12"/>
                  <a:gd name="T3" fmla="*/ 0 h 60"/>
                  <a:gd name="T4" fmla="*/ 0 w 12"/>
                  <a:gd name="T5" fmla="*/ 1 h 60"/>
                  <a:gd name="T6" fmla="*/ 12 w 1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"/>
                  <a:gd name="T13" fmla="*/ 0 h 60"/>
                  <a:gd name="T14" fmla="*/ 12 w 1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" h="60">
                    <a:moveTo>
                      <a:pt x="12" y="60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2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89" name="Line 1141"/>
              <p:cNvSpPr>
                <a:spLocks noChangeAspect="1" noChangeShapeType="1"/>
              </p:cNvSpPr>
              <p:nvPr/>
            </p:nvSpPr>
            <p:spPr bwMode="auto">
              <a:xfrm flipH="1">
                <a:off x="1319" y="113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0" name="Freeform 1142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1" name="Freeform 1143"/>
              <p:cNvSpPr>
                <a:spLocks noChangeAspect="1"/>
              </p:cNvSpPr>
              <p:nvPr/>
            </p:nvSpPr>
            <p:spPr bwMode="auto">
              <a:xfrm>
                <a:off x="1303" y="1132"/>
                <a:ext cx="20" cy="20"/>
              </a:xfrm>
              <a:custGeom>
                <a:avLst/>
                <a:gdLst>
                  <a:gd name="T0" fmla="*/ 135 w 135"/>
                  <a:gd name="T1" fmla="*/ 118 h 142"/>
                  <a:gd name="T2" fmla="*/ 122 w 135"/>
                  <a:gd name="T3" fmla="*/ 59 h 142"/>
                  <a:gd name="T4" fmla="*/ 110 w 135"/>
                  <a:gd name="T5" fmla="*/ 0 h 142"/>
                  <a:gd name="T6" fmla="*/ 0 w 135"/>
                  <a:gd name="T7" fmla="*/ 24 h 142"/>
                  <a:gd name="T8" fmla="*/ 12 w 135"/>
                  <a:gd name="T9" fmla="*/ 83 h 142"/>
                  <a:gd name="T10" fmla="*/ 25 w 135"/>
                  <a:gd name="T11" fmla="*/ 142 h 142"/>
                  <a:gd name="T12" fmla="*/ 135 w 135"/>
                  <a:gd name="T13" fmla="*/ 118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5"/>
                  <a:gd name="T22" fmla="*/ 0 h 142"/>
                  <a:gd name="T23" fmla="*/ 135 w 135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5" h="142">
                    <a:moveTo>
                      <a:pt x="135" y="118"/>
                    </a:moveTo>
                    <a:lnTo>
                      <a:pt x="122" y="59"/>
                    </a:lnTo>
                    <a:lnTo>
                      <a:pt x="110" y="0"/>
                    </a:lnTo>
                    <a:lnTo>
                      <a:pt x="0" y="24"/>
                    </a:lnTo>
                    <a:lnTo>
                      <a:pt x="12" y="83"/>
                    </a:lnTo>
                    <a:lnTo>
                      <a:pt x="25" y="142"/>
                    </a:lnTo>
                    <a:lnTo>
                      <a:pt x="135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2" name="Freeform 1144"/>
              <p:cNvSpPr>
                <a:spLocks noChangeAspect="1"/>
              </p:cNvSpPr>
              <p:nvPr/>
            </p:nvSpPr>
            <p:spPr bwMode="auto">
              <a:xfrm>
                <a:off x="1303" y="1136"/>
                <a:ext cx="2" cy="8"/>
              </a:xfrm>
              <a:custGeom>
                <a:avLst/>
                <a:gdLst>
                  <a:gd name="T0" fmla="*/ 16 w 16"/>
                  <a:gd name="T1" fmla="*/ 59 h 59"/>
                  <a:gd name="T2" fmla="*/ 4 w 16"/>
                  <a:gd name="T3" fmla="*/ 0 h 59"/>
                  <a:gd name="T4" fmla="*/ 0 w 16"/>
                  <a:gd name="T5" fmla="*/ 0 h 59"/>
                  <a:gd name="T6" fmla="*/ 16 w 16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"/>
                  <a:gd name="T13" fmla="*/ 0 h 59"/>
                  <a:gd name="T14" fmla="*/ 16 w 16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" h="59">
                    <a:moveTo>
                      <a:pt x="16" y="59"/>
                    </a:moveTo>
                    <a:lnTo>
                      <a:pt x="4" y="0"/>
                    </a:lnTo>
                    <a:lnTo>
                      <a:pt x="0" y="0"/>
                    </a:lnTo>
                    <a:lnTo>
                      <a:pt x="1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3" name="Line 1145"/>
              <p:cNvSpPr>
                <a:spLocks noChangeAspect="1" noChangeShapeType="1"/>
              </p:cNvSpPr>
              <p:nvPr/>
            </p:nvSpPr>
            <p:spPr bwMode="auto">
              <a:xfrm flipH="1">
                <a:off x="1303" y="113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4" name="Freeform 1146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5" name="Freeform 1147"/>
              <p:cNvSpPr>
                <a:spLocks noChangeAspect="1"/>
              </p:cNvSpPr>
              <p:nvPr/>
            </p:nvSpPr>
            <p:spPr bwMode="auto">
              <a:xfrm>
                <a:off x="1287" y="1136"/>
                <a:ext cx="20" cy="20"/>
              </a:xfrm>
              <a:custGeom>
                <a:avLst/>
                <a:gdLst>
                  <a:gd name="T0" fmla="*/ 139 w 139"/>
                  <a:gd name="T1" fmla="*/ 118 h 146"/>
                  <a:gd name="T2" fmla="*/ 123 w 139"/>
                  <a:gd name="T3" fmla="*/ 59 h 146"/>
                  <a:gd name="T4" fmla="*/ 107 w 139"/>
                  <a:gd name="T5" fmla="*/ 0 h 146"/>
                  <a:gd name="T6" fmla="*/ 0 w 139"/>
                  <a:gd name="T7" fmla="*/ 28 h 146"/>
                  <a:gd name="T8" fmla="*/ 16 w 139"/>
                  <a:gd name="T9" fmla="*/ 87 h 146"/>
                  <a:gd name="T10" fmla="*/ 32 w 139"/>
                  <a:gd name="T11" fmla="*/ 146 h 146"/>
                  <a:gd name="T12" fmla="*/ 139 w 139"/>
                  <a:gd name="T13" fmla="*/ 118 h 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9"/>
                  <a:gd name="T22" fmla="*/ 0 h 146"/>
                  <a:gd name="T23" fmla="*/ 139 w 139"/>
                  <a:gd name="T24" fmla="*/ 146 h 1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9" h="146">
                    <a:moveTo>
                      <a:pt x="139" y="118"/>
                    </a:moveTo>
                    <a:lnTo>
                      <a:pt x="123" y="59"/>
                    </a:lnTo>
                    <a:lnTo>
                      <a:pt x="107" y="0"/>
                    </a:lnTo>
                    <a:lnTo>
                      <a:pt x="0" y="28"/>
                    </a:lnTo>
                    <a:lnTo>
                      <a:pt x="16" y="87"/>
                    </a:lnTo>
                    <a:lnTo>
                      <a:pt x="32" y="146"/>
                    </a:lnTo>
                    <a:lnTo>
                      <a:pt x="139" y="11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6" name="Freeform 1148"/>
              <p:cNvSpPr>
                <a:spLocks noChangeAspect="1"/>
              </p:cNvSpPr>
              <p:nvPr/>
            </p:nvSpPr>
            <p:spPr bwMode="auto">
              <a:xfrm>
                <a:off x="1287" y="1140"/>
                <a:ext cx="3" cy="8"/>
              </a:xfrm>
              <a:custGeom>
                <a:avLst/>
                <a:gdLst>
                  <a:gd name="T0" fmla="*/ 18 w 18"/>
                  <a:gd name="T1" fmla="*/ 59 h 59"/>
                  <a:gd name="T2" fmla="*/ 2 w 18"/>
                  <a:gd name="T3" fmla="*/ 0 h 59"/>
                  <a:gd name="T4" fmla="*/ 0 w 18"/>
                  <a:gd name="T5" fmla="*/ 1 h 59"/>
                  <a:gd name="T6" fmla="*/ 18 w 18"/>
                  <a:gd name="T7" fmla="*/ 59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59"/>
                  <a:gd name="T14" fmla="*/ 18 w 18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59">
                    <a:moveTo>
                      <a:pt x="18" y="59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18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7" name="Line 1149"/>
              <p:cNvSpPr>
                <a:spLocks noChangeAspect="1" noChangeShapeType="1"/>
              </p:cNvSpPr>
              <p:nvPr/>
            </p:nvSpPr>
            <p:spPr bwMode="auto">
              <a:xfrm flipH="1">
                <a:off x="1287" y="11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8" name="Freeform 1150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799" name="Freeform 1151"/>
              <p:cNvSpPr>
                <a:spLocks noChangeAspect="1"/>
              </p:cNvSpPr>
              <p:nvPr/>
            </p:nvSpPr>
            <p:spPr bwMode="auto">
              <a:xfrm>
                <a:off x="1272" y="1140"/>
                <a:ext cx="20" cy="21"/>
              </a:xfrm>
              <a:custGeom>
                <a:avLst/>
                <a:gdLst>
                  <a:gd name="T0" fmla="*/ 141 w 141"/>
                  <a:gd name="T1" fmla="*/ 116 h 149"/>
                  <a:gd name="T2" fmla="*/ 122 w 141"/>
                  <a:gd name="T3" fmla="*/ 58 h 149"/>
                  <a:gd name="T4" fmla="*/ 104 w 141"/>
                  <a:gd name="T5" fmla="*/ 0 h 149"/>
                  <a:gd name="T6" fmla="*/ 0 w 141"/>
                  <a:gd name="T7" fmla="*/ 33 h 149"/>
                  <a:gd name="T8" fmla="*/ 18 w 141"/>
                  <a:gd name="T9" fmla="*/ 91 h 149"/>
                  <a:gd name="T10" fmla="*/ 36 w 141"/>
                  <a:gd name="T11" fmla="*/ 149 h 149"/>
                  <a:gd name="T12" fmla="*/ 141 w 141"/>
                  <a:gd name="T13" fmla="*/ 116 h 1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49"/>
                  <a:gd name="T23" fmla="*/ 141 w 141"/>
                  <a:gd name="T24" fmla="*/ 149 h 1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49">
                    <a:moveTo>
                      <a:pt x="141" y="116"/>
                    </a:moveTo>
                    <a:lnTo>
                      <a:pt x="122" y="58"/>
                    </a:lnTo>
                    <a:lnTo>
                      <a:pt x="104" y="0"/>
                    </a:lnTo>
                    <a:lnTo>
                      <a:pt x="0" y="33"/>
                    </a:lnTo>
                    <a:lnTo>
                      <a:pt x="18" y="91"/>
                    </a:lnTo>
                    <a:lnTo>
                      <a:pt x="36" y="149"/>
                    </a:lnTo>
                    <a:lnTo>
                      <a:pt x="141" y="1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0" name="Freeform 1152"/>
              <p:cNvSpPr>
                <a:spLocks noChangeAspect="1"/>
              </p:cNvSpPr>
              <p:nvPr/>
            </p:nvSpPr>
            <p:spPr bwMode="auto">
              <a:xfrm>
                <a:off x="1272" y="1144"/>
                <a:ext cx="3" cy="9"/>
              </a:xfrm>
              <a:custGeom>
                <a:avLst/>
                <a:gdLst>
                  <a:gd name="T0" fmla="*/ 21 w 21"/>
                  <a:gd name="T1" fmla="*/ 58 h 58"/>
                  <a:gd name="T2" fmla="*/ 3 w 21"/>
                  <a:gd name="T3" fmla="*/ 0 h 58"/>
                  <a:gd name="T4" fmla="*/ 0 w 21"/>
                  <a:gd name="T5" fmla="*/ 1 h 58"/>
                  <a:gd name="T6" fmla="*/ 21 w 21"/>
                  <a:gd name="T7" fmla="*/ 58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"/>
                  <a:gd name="T13" fmla="*/ 0 h 58"/>
                  <a:gd name="T14" fmla="*/ 21 w 21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" h="58">
                    <a:moveTo>
                      <a:pt x="21" y="58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1" y="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1" name="Line 1153"/>
              <p:cNvSpPr>
                <a:spLocks noChangeAspect="1" noChangeShapeType="1"/>
              </p:cNvSpPr>
              <p:nvPr/>
            </p:nvSpPr>
            <p:spPr bwMode="auto">
              <a:xfrm flipH="1">
                <a:off x="1272" y="11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2" name="Freeform 1154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3" name="Freeform 1155"/>
              <p:cNvSpPr>
                <a:spLocks noChangeAspect="1"/>
              </p:cNvSpPr>
              <p:nvPr/>
            </p:nvSpPr>
            <p:spPr bwMode="auto">
              <a:xfrm>
                <a:off x="1257" y="1145"/>
                <a:ext cx="21" cy="21"/>
              </a:xfrm>
              <a:custGeom>
                <a:avLst/>
                <a:gdLst>
                  <a:gd name="T0" fmla="*/ 144 w 144"/>
                  <a:gd name="T1" fmla="*/ 114 h 152"/>
                  <a:gd name="T2" fmla="*/ 124 w 144"/>
                  <a:gd name="T3" fmla="*/ 57 h 152"/>
                  <a:gd name="T4" fmla="*/ 103 w 144"/>
                  <a:gd name="T5" fmla="*/ 0 h 152"/>
                  <a:gd name="T6" fmla="*/ 0 w 144"/>
                  <a:gd name="T7" fmla="*/ 38 h 152"/>
                  <a:gd name="T8" fmla="*/ 20 w 144"/>
                  <a:gd name="T9" fmla="*/ 95 h 152"/>
                  <a:gd name="T10" fmla="*/ 41 w 144"/>
                  <a:gd name="T11" fmla="*/ 152 h 152"/>
                  <a:gd name="T12" fmla="*/ 144 w 144"/>
                  <a:gd name="T13" fmla="*/ 114 h 1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"/>
                  <a:gd name="T22" fmla="*/ 0 h 152"/>
                  <a:gd name="T23" fmla="*/ 144 w 144"/>
                  <a:gd name="T24" fmla="*/ 152 h 1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" h="152">
                    <a:moveTo>
                      <a:pt x="144" y="114"/>
                    </a:moveTo>
                    <a:lnTo>
                      <a:pt x="124" y="57"/>
                    </a:lnTo>
                    <a:lnTo>
                      <a:pt x="103" y="0"/>
                    </a:lnTo>
                    <a:lnTo>
                      <a:pt x="0" y="38"/>
                    </a:lnTo>
                    <a:lnTo>
                      <a:pt x="20" y="95"/>
                    </a:lnTo>
                    <a:lnTo>
                      <a:pt x="41" y="152"/>
                    </a:lnTo>
                    <a:lnTo>
                      <a:pt x="144" y="11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4" name="Freeform 1156"/>
              <p:cNvSpPr>
                <a:spLocks noChangeAspect="1"/>
              </p:cNvSpPr>
              <p:nvPr/>
            </p:nvSpPr>
            <p:spPr bwMode="auto">
              <a:xfrm>
                <a:off x="1257" y="1150"/>
                <a:ext cx="3" cy="8"/>
              </a:xfrm>
              <a:custGeom>
                <a:avLst/>
                <a:gdLst>
                  <a:gd name="T0" fmla="*/ 24 w 24"/>
                  <a:gd name="T1" fmla="*/ 57 h 57"/>
                  <a:gd name="T2" fmla="*/ 4 w 24"/>
                  <a:gd name="T3" fmla="*/ 0 h 57"/>
                  <a:gd name="T4" fmla="*/ 0 w 24"/>
                  <a:gd name="T5" fmla="*/ 1 h 57"/>
                  <a:gd name="T6" fmla="*/ 24 w 24"/>
                  <a:gd name="T7" fmla="*/ 57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"/>
                  <a:gd name="T13" fmla="*/ 0 h 57"/>
                  <a:gd name="T14" fmla="*/ 24 w 24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" h="57">
                    <a:moveTo>
                      <a:pt x="24" y="57"/>
                    </a:moveTo>
                    <a:lnTo>
                      <a:pt x="4" y="0"/>
                    </a:lnTo>
                    <a:lnTo>
                      <a:pt x="0" y="1"/>
                    </a:lnTo>
                    <a:lnTo>
                      <a:pt x="24" y="5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5" name="Line 1157"/>
              <p:cNvSpPr>
                <a:spLocks noChangeAspect="1" noChangeShapeType="1"/>
              </p:cNvSpPr>
              <p:nvPr/>
            </p:nvSpPr>
            <p:spPr bwMode="auto">
              <a:xfrm flipH="1">
                <a:off x="1257" y="115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6" name="Freeform 1158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7" name="Freeform 1159"/>
              <p:cNvSpPr>
                <a:spLocks noChangeAspect="1"/>
              </p:cNvSpPr>
              <p:nvPr/>
            </p:nvSpPr>
            <p:spPr bwMode="auto">
              <a:xfrm>
                <a:off x="1243" y="1150"/>
                <a:ext cx="20" cy="22"/>
              </a:xfrm>
              <a:custGeom>
                <a:avLst/>
                <a:gdLst>
                  <a:gd name="T0" fmla="*/ 146 w 146"/>
                  <a:gd name="T1" fmla="*/ 112 h 155"/>
                  <a:gd name="T2" fmla="*/ 122 w 146"/>
                  <a:gd name="T3" fmla="*/ 56 h 155"/>
                  <a:gd name="T4" fmla="*/ 98 w 146"/>
                  <a:gd name="T5" fmla="*/ 0 h 155"/>
                  <a:gd name="T6" fmla="*/ 0 w 146"/>
                  <a:gd name="T7" fmla="*/ 43 h 155"/>
                  <a:gd name="T8" fmla="*/ 23 w 146"/>
                  <a:gd name="T9" fmla="*/ 99 h 155"/>
                  <a:gd name="T10" fmla="*/ 47 w 146"/>
                  <a:gd name="T11" fmla="*/ 155 h 155"/>
                  <a:gd name="T12" fmla="*/ 146 w 146"/>
                  <a:gd name="T13" fmla="*/ 112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6"/>
                  <a:gd name="T22" fmla="*/ 0 h 155"/>
                  <a:gd name="T23" fmla="*/ 146 w 146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6" h="155">
                    <a:moveTo>
                      <a:pt x="146" y="112"/>
                    </a:moveTo>
                    <a:lnTo>
                      <a:pt x="122" y="56"/>
                    </a:lnTo>
                    <a:lnTo>
                      <a:pt x="98" y="0"/>
                    </a:lnTo>
                    <a:lnTo>
                      <a:pt x="0" y="43"/>
                    </a:lnTo>
                    <a:lnTo>
                      <a:pt x="23" y="99"/>
                    </a:lnTo>
                    <a:lnTo>
                      <a:pt x="47" y="155"/>
                    </a:lnTo>
                    <a:lnTo>
                      <a:pt x="146" y="11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8" name="Freeform 1160"/>
              <p:cNvSpPr>
                <a:spLocks noChangeAspect="1"/>
              </p:cNvSpPr>
              <p:nvPr/>
            </p:nvSpPr>
            <p:spPr bwMode="auto">
              <a:xfrm>
                <a:off x="1242" y="1156"/>
                <a:ext cx="4" cy="8"/>
              </a:xfrm>
              <a:custGeom>
                <a:avLst/>
                <a:gdLst>
                  <a:gd name="T0" fmla="*/ 26 w 26"/>
                  <a:gd name="T1" fmla="*/ 56 h 56"/>
                  <a:gd name="T2" fmla="*/ 3 w 26"/>
                  <a:gd name="T3" fmla="*/ 0 h 56"/>
                  <a:gd name="T4" fmla="*/ 0 w 26"/>
                  <a:gd name="T5" fmla="*/ 1 h 56"/>
                  <a:gd name="T6" fmla="*/ 26 w 26"/>
                  <a:gd name="T7" fmla="*/ 56 h 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56"/>
                  <a:gd name="T14" fmla="*/ 26 w 26"/>
                  <a:gd name="T15" fmla="*/ 56 h 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56">
                    <a:moveTo>
                      <a:pt x="26" y="56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6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09" name="Line 1161"/>
              <p:cNvSpPr>
                <a:spLocks noChangeAspect="1" noChangeShapeType="1"/>
              </p:cNvSpPr>
              <p:nvPr/>
            </p:nvSpPr>
            <p:spPr bwMode="auto">
              <a:xfrm flipH="1">
                <a:off x="1242" y="115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0" name="Freeform 1162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1" name="Freeform 1163"/>
              <p:cNvSpPr>
                <a:spLocks noChangeAspect="1"/>
              </p:cNvSpPr>
              <p:nvPr/>
            </p:nvSpPr>
            <p:spPr bwMode="auto">
              <a:xfrm>
                <a:off x="1228" y="1156"/>
                <a:ext cx="22" cy="23"/>
              </a:xfrm>
              <a:custGeom>
                <a:avLst/>
                <a:gdLst>
                  <a:gd name="T0" fmla="*/ 149 w 149"/>
                  <a:gd name="T1" fmla="*/ 110 h 155"/>
                  <a:gd name="T2" fmla="*/ 122 w 149"/>
                  <a:gd name="T3" fmla="*/ 55 h 155"/>
                  <a:gd name="T4" fmla="*/ 96 w 149"/>
                  <a:gd name="T5" fmla="*/ 0 h 155"/>
                  <a:gd name="T6" fmla="*/ 0 w 149"/>
                  <a:gd name="T7" fmla="*/ 46 h 155"/>
                  <a:gd name="T8" fmla="*/ 26 w 149"/>
                  <a:gd name="T9" fmla="*/ 101 h 155"/>
                  <a:gd name="T10" fmla="*/ 52 w 149"/>
                  <a:gd name="T11" fmla="*/ 155 h 155"/>
                  <a:gd name="T12" fmla="*/ 149 w 149"/>
                  <a:gd name="T13" fmla="*/ 110 h 1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9"/>
                  <a:gd name="T22" fmla="*/ 0 h 155"/>
                  <a:gd name="T23" fmla="*/ 149 w 149"/>
                  <a:gd name="T24" fmla="*/ 155 h 1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9" h="155">
                    <a:moveTo>
                      <a:pt x="149" y="110"/>
                    </a:moveTo>
                    <a:lnTo>
                      <a:pt x="122" y="55"/>
                    </a:lnTo>
                    <a:lnTo>
                      <a:pt x="96" y="0"/>
                    </a:lnTo>
                    <a:lnTo>
                      <a:pt x="0" y="46"/>
                    </a:lnTo>
                    <a:lnTo>
                      <a:pt x="26" y="101"/>
                    </a:lnTo>
                    <a:lnTo>
                      <a:pt x="52" y="155"/>
                    </a:lnTo>
                    <a:lnTo>
                      <a:pt x="149" y="1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2" name="Freeform 1164"/>
              <p:cNvSpPr>
                <a:spLocks noChangeAspect="1"/>
              </p:cNvSpPr>
              <p:nvPr/>
            </p:nvSpPr>
            <p:spPr bwMode="auto">
              <a:xfrm>
                <a:off x="1228" y="1163"/>
                <a:ext cx="4" cy="8"/>
              </a:xfrm>
              <a:custGeom>
                <a:avLst/>
                <a:gdLst>
                  <a:gd name="T0" fmla="*/ 29 w 29"/>
                  <a:gd name="T1" fmla="*/ 55 h 55"/>
                  <a:gd name="T2" fmla="*/ 3 w 29"/>
                  <a:gd name="T3" fmla="*/ 0 h 55"/>
                  <a:gd name="T4" fmla="*/ 0 w 29"/>
                  <a:gd name="T5" fmla="*/ 1 h 55"/>
                  <a:gd name="T6" fmla="*/ 29 w 29"/>
                  <a:gd name="T7" fmla="*/ 55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55"/>
                  <a:gd name="T14" fmla="*/ 29 w 29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55">
                    <a:moveTo>
                      <a:pt x="29" y="55"/>
                    </a:moveTo>
                    <a:lnTo>
                      <a:pt x="3" y="0"/>
                    </a:lnTo>
                    <a:lnTo>
                      <a:pt x="0" y="1"/>
                    </a:lnTo>
                    <a:lnTo>
                      <a:pt x="29" y="5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3" name="Line 1165"/>
              <p:cNvSpPr>
                <a:spLocks noChangeAspect="1" noChangeShapeType="1"/>
              </p:cNvSpPr>
              <p:nvPr/>
            </p:nvSpPr>
            <p:spPr bwMode="auto">
              <a:xfrm flipH="1">
                <a:off x="1228" y="11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4" name="Freeform 1166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5" name="Freeform 1167"/>
              <p:cNvSpPr>
                <a:spLocks noChangeAspect="1"/>
              </p:cNvSpPr>
              <p:nvPr/>
            </p:nvSpPr>
            <p:spPr bwMode="auto">
              <a:xfrm>
                <a:off x="1215" y="1163"/>
                <a:ext cx="21" cy="23"/>
              </a:xfrm>
              <a:custGeom>
                <a:avLst/>
                <a:gdLst>
                  <a:gd name="T0" fmla="*/ 150 w 150"/>
                  <a:gd name="T1" fmla="*/ 107 h 157"/>
                  <a:gd name="T2" fmla="*/ 122 w 150"/>
                  <a:gd name="T3" fmla="*/ 54 h 157"/>
                  <a:gd name="T4" fmla="*/ 93 w 150"/>
                  <a:gd name="T5" fmla="*/ 0 h 157"/>
                  <a:gd name="T6" fmla="*/ 0 w 150"/>
                  <a:gd name="T7" fmla="*/ 50 h 157"/>
                  <a:gd name="T8" fmla="*/ 29 w 150"/>
                  <a:gd name="T9" fmla="*/ 104 h 157"/>
                  <a:gd name="T10" fmla="*/ 57 w 150"/>
                  <a:gd name="T11" fmla="*/ 157 h 157"/>
                  <a:gd name="T12" fmla="*/ 150 w 150"/>
                  <a:gd name="T13" fmla="*/ 107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0"/>
                  <a:gd name="T22" fmla="*/ 0 h 157"/>
                  <a:gd name="T23" fmla="*/ 150 w 150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0" h="157">
                    <a:moveTo>
                      <a:pt x="150" y="107"/>
                    </a:moveTo>
                    <a:lnTo>
                      <a:pt x="122" y="54"/>
                    </a:lnTo>
                    <a:lnTo>
                      <a:pt x="93" y="0"/>
                    </a:lnTo>
                    <a:lnTo>
                      <a:pt x="0" y="50"/>
                    </a:lnTo>
                    <a:lnTo>
                      <a:pt x="29" y="104"/>
                    </a:lnTo>
                    <a:lnTo>
                      <a:pt x="57" y="157"/>
                    </a:lnTo>
                    <a:lnTo>
                      <a:pt x="150" y="10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6" name="Freeform 1168"/>
              <p:cNvSpPr>
                <a:spLocks noChangeAspect="1"/>
              </p:cNvSpPr>
              <p:nvPr/>
            </p:nvSpPr>
            <p:spPr bwMode="auto">
              <a:xfrm>
                <a:off x="1214" y="1170"/>
                <a:ext cx="5" cy="8"/>
              </a:xfrm>
              <a:custGeom>
                <a:avLst/>
                <a:gdLst>
                  <a:gd name="T0" fmla="*/ 31 w 31"/>
                  <a:gd name="T1" fmla="*/ 54 h 54"/>
                  <a:gd name="T2" fmla="*/ 2 w 31"/>
                  <a:gd name="T3" fmla="*/ 0 h 54"/>
                  <a:gd name="T4" fmla="*/ 0 w 31"/>
                  <a:gd name="T5" fmla="*/ 1 h 54"/>
                  <a:gd name="T6" fmla="*/ 31 w 31"/>
                  <a:gd name="T7" fmla="*/ 54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54"/>
                  <a:gd name="T14" fmla="*/ 31 w 31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54">
                    <a:moveTo>
                      <a:pt x="31" y="54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1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7" name="Line 1169"/>
              <p:cNvSpPr>
                <a:spLocks noChangeAspect="1" noChangeShapeType="1"/>
              </p:cNvSpPr>
              <p:nvPr/>
            </p:nvSpPr>
            <p:spPr bwMode="auto">
              <a:xfrm flipH="1">
                <a:off x="1214" y="117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8" name="Freeform 1170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19" name="Freeform 1171"/>
              <p:cNvSpPr>
                <a:spLocks noChangeAspect="1"/>
              </p:cNvSpPr>
              <p:nvPr/>
            </p:nvSpPr>
            <p:spPr bwMode="auto">
              <a:xfrm>
                <a:off x="1201" y="1170"/>
                <a:ext cx="22" cy="23"/>
              </a:xfrm>
              <a:custGeom>
                <a:avLst/>
                <a:gdLst>
                  <a:gd name="T0" fmla="*/ 152 w 152"/>
                  <a:gd name="T1" fmla="*/ 105 h 157"/>
                  <a:gd name="T2" fmla="*/ 122 w 152"/>
                  <a:gd name="T3" fmla="*/ 53 h 157"/>
                  <a:gd name="T4" fmla="*/ 91 w 152"/>
                  <a:gd name="T5" fmla="*/ 0 h 157"/>
                  <a:gd name="T6" fmla="*/ 0 w 152"/>
                  <a:gd name="T7" fmla="*/ 53 h 157"/>
                  <a:gd name="T8" fmla="*/ 31 w 152"/>
                  <a:gd name="T9" fmla="*/ 105 h 157"/>
                  <a:gd name="T10" fmla="*/ 61 w 152"/>
                  <a:gd name="T11" fmla="*/ 157 h 157"/>
                  <a:gd name="T12" fmla="*/ 152 w 152"/>
                  <a:gd name="T13" fmla="*/ 105 h 1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7"/>
                  <a:gd name="T23" fmla="*/ 152 w 152"/>
                  <a:gd name="T24" fmla="*/ 157 h 1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7">
                    <a:moveTo>
                      <a:pt x="152" y="105"/>
                    </a:moveTo>
                    <a:lnTo>
                      <a:pt x="122" y="53"/>
                    </a:lnTo>
                    <a:lnTo>
                      <a:pt x="91" y="0"/>
                    </a:lnTo>
                    <a:lnTo>
                      <a:pt x="0" y="53"/>
                    </a:lnTo>
                    <a:lnTo>
                      <a:pt x="31" y="105"/>
                    </a:lnTo>
                    <a:lnTo>
                      <a:pt x="61" y="157"/>
                    </a:lnTo>
                    <a:lnTo>
                      <a:pt x="152" y="10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0" name="Freeform 1172"/>
              <p:cNvSpPr>
                <a:spLocks noChangeAspect="1"/>
              </p:cNvSpPr>
              <p:nvPr/>
            </p:nvSpPr>
            <p:spPr bwMode="auto">
              <a:xfrm>
                <a:off x="1201" y="1178"/>
                <a:ext cx="5" cy="7"/>
              </a:xfrm>
              <a:custGeom>
                <a:avLst/>
                <a:gdLst>
                  <a:gd name="T0" fmla="*/ 33 w 33"/>
                  <a:gd name="T1" fmla="*/ 52 h 52"/>
                  <a:gd name="T2" fmla="*/ 2 w 33"/>
                  <a:gd name="T3" fmla="*/ 0 h 52"/>
                  <a:gd name="T4" fmla="*/ 0 w 33"/>
                  <a:gd name="T5" fmla="*/ 1 h 52"/>
                  <a:gd name="T6" fmla="*/ 33 w 33"/>
                  <a:gd name="T7" fmla="*/ 52 h 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52"/>
                  <a:gd name="T14" fmla="*/ 33 w 33"/>
                  <a:gd name="T15" fmla="*/ 52 h 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52">
                    <a:moveTo>
                      <a:pt x="33" y="52"/>
                    </a:moveTo>
                    <a:lnTo>
                      <a:pt x="2" y="0"/>
                    </a:lnTo>
                    <a:lnTo>
                      <a:pt x="0" y="1"/>
                    </a:lnTo>
                    <a:lnTo>
                      <a:pt x="33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1" name="Line 1173"/>
              <p:cNvSpPr>
                <a:spLocks noChangeAspect="1" noChangeShapeType="1"/>
              </p:cNvSpPr>
              <p:nvPr/>
            </p:nvSpPr>
            <p:spPr bwMode="auto">
              <a:xfrm flipH="1">
                <a:off x="1201" y="11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2" name="Freeform 1174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3" name="Freeform 1175"/>
              <p:cNvSpPr>
                <a:spLocks noChangeAspect="1"/>
              </p:cNvSpPr>
              <p:nvPr/>
            </p:nvSpPr>
            <p:spPr bwMode="auto">
              <a:xfrm>
                <a:off x="1189" y="1178"/>
                <a:ext cx="22" cy="23"/>
              </a:xfrm>
              <a:custGeom>
                <a:avLst/>
                <a:gdLst>
                  <a:gd name="T0" fmla="*/ 153 w 153"/>
                  <a:gd name="T1" fmla="*/ 102 h 159"/>
                  <a:gd name="T2" fmla="*/ 120 w 153"/>
                  <a:gd name="T3" fmla="*/ 51 h 159"/>
                  <a:gd name="T4" fmla="*/ 87 w 153"/>
                  <a:gd name="T5" fmla="*/ 0 h 159"/>
                  <a:gd name="T6" fmla="*/ 0 w 153"/>
                  <a:gd name="T7" fmla="*/ 57 h 159"/>
                  <a:gd name="T8" fmla="*/ 33 w 153"/>
                  <a:gd name="T9" fmla="*/ 108 h 159"/>
                  <a:gd name="T10" fmla="*/ 66 w 153"/>
                  <a:gd name="T11" fmla="*/ 159 h 159"/>
                  <a:gd name="T12" fmla="*/ 153 w 153"/>
                  <a:gd name="T13" fmla="*/ 102 h 1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3"/>
                  <a:gd name="T22" fmla="*/ 0 h 159"/>
                  <a:gd name="T23" fmla="*/ 153 w 153"/>
                  <a:gd name="T24" fmla="*/ 159 h 1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3" h="159">
                    <a:moveTo>
                      <a:pt x="153" y="102"/>
                    </a:moveTo>
                    <a:lnTo>
                      <a:pt x="120" y="51"/>
                    </a:lnTo>
                    <a:lnTo>
                      <a:pt x="87" y="0"/>
                    </a:lnTo>
                    <a:lnTo>
                      <a:pt x="0" y="57"/>
                    </a:lnTo>
                    <a:lnTo>
                      <a:pt x="33" y="108"/>
                    </a:lnTo>
                    <a:lnTo>
                      <a:pt x="66" y="159"/>
                    </a:lnTo>
                    <a:lnTo>
                      <a:pt x="153" y="10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4" name="Freeform 1176"/>
              <p:cNvSpPr>
                <a:spLocks noChangeAspect="1"/>
              </p:cNvSpPr>
              <p:nvPr/>
            </p:nvSpPr>
            <p:spPr bwMode="auto">
              <a:xfrm>
                <a:off x="1189" y="1186"/>
                <a:ext cx="4" cy="8"/>
              </a:xfrm>
              <a:custGeom>
                <a:avLst/>
                <a:gdLst>
                  <a:gd name="T0" fmla="*/ 34 w 34"/>
                  <a:gd name="T1" fmla="*/ 51 h 51"/>
                  <a:gd name="T2" fmla="*/ 1 w 34"/>
                  <a:gd name="T3" fmla="*/ 0 h 51"/>
                  <a:gd name="T4" fmla="*/ 0 w 34"/>
                  <a:gd name="T5" fmla="*/ 1 h 51"/>
                  <a:gd name="T6" fmla="*/ 34 w 34"/>
                  <a:gd name="T7" fmla="*/ 51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"/>
                  <a:gd name="T13" fmla="*/ 0 h 51"/>
                  <a:gd name="T14" fmla="*/ 34 w 34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" h="51">
                    <a:moveTo>
                      <a:pt x="34" y="51"/>
                    </a:moveTo>
                    <a:lnTo>
                      <a:pt x="1" y="0"/>
                    </a:lnTo>
                    <a:lnTo>
                      <a:pt x="0" y="1"/>
                    </a:lnTo>
                    <a:lnTo>
                      <a:pt x="34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5" name="Line 1177"/>
              <p:cNvSpPr>
                <a:spLocks noChangeAspect="1" noChangeShapeType="1"/>
              </p:cNvSpPr>
              <p:nvPr/>
            </p:nvSpPr>
            <p:spPr bwMode="auto">
              <a:xfrm flipH="1">
                <a:off x="1189" y="118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6" name="Freeform 1178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7" name="Freeform 1179"/>
              <p:cNvSpPr>
                <a:spLocks noChangeAspect="1"/>
              </p:cNvSpPr>
              <p:nvPr/>
            </p:nvSpPr>
            <p:spPr bwMode="auto">
              <a:xfrm>
                <a:off x="1177" y="1186"/>
                <a:ext cx="21" cy="23"/>
              </a:xfrm>
              <a:custGeom>
                <a:avLst/>
                <a:gdLst>
                  <a:gd name="T0" fmla="*/ 152 w 152"/>
                  <a:gd name="T1" fmla="*/ 100 h 158"/>
                  <a:gd name="T2" fmla="*/ 118 w 152"/>
                  <a:gd name="T3" fmla="*/ 50 h 158"/>
                  <a:gd name="T4" fmla="*/ 84 w 152"/>
                  <a:gd name="T5" fmla="*/ 0 h 158"/>
                  <a:gd name="T6" fmla="*/ 0 w 152"/>
                  <a:gd name="T7" fmla="*/ 58 h 158"/>
                  <a:gd name="T8" fmla="*/ 34 w 152"/>
                  <a:gd name="T9" fmla="*/ 108 h 158"/>
                  <a:gd name="T10" fmla="*/ 68 w 152"/>
                  <a:gd name="T11" fmla="*/ 158 h 158"/>
                  <a:gd name="T12" fmla="*/ 152 w 152"/>
                  <a:gd name="T13" fmla="*/ 100 h 15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58"/>
                  <a:gd name="T23" fmla="*/ 152 w 152"/>
                  <a:gd name="T24" fmla="*/ 158 h 15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58">
                    <a:moveTo>
                      <a:pt x="152" y="100"/>
                    </a:moveTo>
                    <a:lnTo>
                      <a:pt x="118" y="50"/>
                    </a:lnTo>
                    <a:lnTo>
                      <a:pt x="84" y="0"/>
                    </a:lnTo>
                    <a:lnTo>
                      <a:pt x="0" y="58"/>
                    </a:lnTo>
                    <a:lnTo>
                      <a:pt x="34" y="108"/>
                    </a:lnTo>
                    <a:lnTo>
                      <a:pt x="68" y="158"/>
                    </a:lnTo>
                    <a:lnTo>
                      <a:pt x="152" y="10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8" name="Freeform 1180"/>
              <p:cNvSpPr>
                <a:spLocks noChangeAspect="1"/>
              </p:cNvSpPr>
              <p:nvPr/>
            </p:nvSpPr>
            <p:spPr bwMode="auto">
              <a:xfrm>
                <a:off x="1176" y="1195"/>
                <a:ext cx="5" cy="7"/>
              </a:xfrm>
              <a:custGeom>
                <a:avLst/>
                <a:gdLst>
                  <a:gd name="T0" fmla="*/ 37 w 37"/>
                  <a:gd name="T1" fmla="*/ 50 h 50"/>
                  <a:gd name="T2" fmla="*/ 3 w 37"/>
                  <a:gd name="T3" fmla="*/ 0 h 50"/>
                  <a:gd name="T4" fmla="*/ 0 w 37"/>
                  <a:gd name="T5" fmla="*/ 2 h 50"/>
                  <a:gd name="T6" fmla="*/ 37 w 37"/>
                  <a:gd name="T7" fmla="*/ 50 h 5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50"/>
                  <a:gd name="T14" fmla="*/ 37 w 37"/>
                  <a:gd name="T15" fmla="*/ 50 h 5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50">
                    <a:moveTo>
                      <a:pt x="37" y="50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37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29" name="Line 1181"/>
              <p:cNvSpPr>
                <a:spLocks noChangeAspect="1" noChangeShapeType="1"/>
              </p:cNvSpPr>
              <p:nvPr/>
            </p:nvSpPr>
            <p:spPr bwMode="auto">
              <a:xfrm flipH="1">
                <a:off x="1176" y="1195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0" name="Freeform 1182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1" name="Freeform 1183"/>
              <p:cNvSpPr>
                <a:spLocks noChangeAspect="1"/>
              </p:cNvSpPr>
              <p:nvPr/>
            </p:nvSpPr>
            <p:spPr bwMode="auto">
              <a:xfrm>
                <a:off x="1154" y="1195"/>
                <a:ext cx="33" cy="32"/>
              </a:xfrm>
              <a:custGeom>
                <a:avLst/>
                <a:gdLst>
                  <a:gd name="T0" fmla="*/ 232 w 232"/>
                  <a:gd name="T1" fmla="*/ 96 h 221"/>
                  <a:gd name="T2" fmla="*/ 194 w 232"/>
                  <a:gd name="T3" fmla="*/ 48 h 221"/>
                  <a:gd name="T4" fmla="*/ 157 w 232"/>
                  <a:gd name="T5" fmla="*/ 0 h 221"/>
                  <a:gd name="T6" fmla="*/ 0 w 232"/>
                  <a:gd name="T7" fmla="*/ 126 h 221"/>
                  <a:gd name="T8" fmla="*/ 37 w 232"/>
                  <a:gd name="T9" fmla="*/ 173 h 221"/>
                  <a:gd name="T10" fmla="*/ 75 w 232"/>
                  <a:gd name="T11" fmla="*/ 221 h 221"/>
                  <a:gd name="T12" fmla="*/ 232 w 232"/>
                  <a:gd name="T13" fmla="*/ 9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2"/>
                  <a:gd name="T22" fmla="*/ 0 h 221"/>
                  <a:gd name="T23" fmla="*/ 232 w 232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2" h="221">
                    <a:moveTo>
                      <a:pt x="232" y="96"/>
                    </a:moveTo>
                    <a:lnTo>
                      <a:pt x="194" y="48"/>
                    </a:lnTo>
                    <a:lnTo>
                      <a:pt x="157" y="0"/>
                    </a:lnTo>
                    <a:lnTo>
                      <a:pt x="0" y="126"/>
                    </a:lnTo>
                    <a:lnTo>
                      <a:pt x="37" y="173"/>
                    </a:lnTo>
                    <a:lnTo>
                      <a:pt x="75" y="221"/>
                    </a:lnTo>
                    <a:lnTo>
                      <a:pt x="232" y="9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2" name="Freeform 1184"/>
              <p:cNvSpPr>
                <a:spLocks noChangeAspect="1"/>
              </p:cNvSpPr>
              <p:nvPr/>
            </p:nvSpPr>
            <p:spPr bwMode="auto">
              <a:xfrm>
                <a:off x="1153" y="1213"/>
                <a:ext cx="6" cy="7"/>
              </a:xfrm>
              <a:custGeom>
                <a:avLst/>
                <a:gdLst>
                  <a:gd name="T0" fmla="*/ 41 w 41"/>
                  <a:gd name="T1" fmla="*/ 47 h 47"/>
                  <a:gd name="T2" fmla="*/ 4 w 41"/>
                  <a:gd name="T3" fmla="*/ 0 h 47"/>
                  <a:gd name="T4" fmla="*/ 0 w 41"/>
                  <a:gd name="T5" fmla="*/ 3 h 47"/>
                  <a:gd name="T6" fmla="*/ 41 w 41"/>
                  <a:gd name="T7" fmla="*/ 47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"/>
                  <a:gd name="T13" fmla="*/ 0 h 47"/>
                  <a:gd name="T14" fmla="*/ 41 w 41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" h="47">
                    <a:moveTo>
                      <a:pt x="41" y="47"/>
                    </a:moveTo>
                    <a:lnTo>
                      <a:pt x="4" y="0"/>
                    </a:lnTo>
                    <a:lnTo>
                      <a:pt x="0" y="3"/>
                    </a:lnTo>
                    <a:lnTo>
                      <a:pt x="41" y="4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3" name="Line 1185"/>
              <p:cNvSpPr>
                <a:spLocks noChangeAspect="1" noChangeShapeType="1"/>
              </p:cNvSpPr>
              <p:nvPr/>
            </p:nvSpPr>
            <p:spPr bwMode="auto">
              <a:xfrm flipH="1">
                <a:off x="1153" y="121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4" name="Freeform 1186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5" name="Freeform 1187"/>
              <p:cNvSpPr>
                <a:spLocks noChangeAspect="1"/>
              </p:cNvSpPr>
              <p:nvPr/>
            </p:nvSpPr>
            <p:spPr bwMode="auto">
              <a:xfrm>
                <a:off x="1132" y="1213"/>
                <a:ext cx="33" cy="32"/>
              </a:xfrm>
              <a:custGeom>
                <a:avLst/>
                <a:gdLst>
                  <a:gd name="T0" fmla="*/ 227 w 227"/>
                  <a:gd name="T1" fmla="*/ 89 h 223"/>
                  <a:gd name="T2" fmla="*/ 186 w 227"/>
                  <a:gd name="T3" fmla="*/ 44 h 223"/>
                  <a:gd name="T4" fmla="*/ 145 w 227"/>
                  <a:gd name="T5" fmla="*/ 0 h 223"/>
                  <a:gd name="T6" fmla="*/ 0 w 227"/>
                  <a:gd name="T7" fmla="*/ 134 h 223"/>
                  <a:gd name="T8" fmla="*/ 41 w 227"/>
                  <a:gd name="T9" fmla="*/ 179 h 223"/>
                  <a:gd name="T10" fmla="*/ 82 w 227"/>
                  <a:gd name="T11" fmla="*/ 223 h 223"/>
                  <a:gd name="T12" fmla="*/ 227 w 227"/>
                  <a:gd name="T13" fmla="*/ 89 h 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7"/>
                  <a:gd name="T22" fmla="*/ 0 h 223"/>
                  <a:gd name="T23" fmla="*/ 227 w 227"/>
                  <a:gd name="T24" fmla="*/ 223 h 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7" h="223">
                    <a:moveTo>
                      <a:pt x="227" y="89"/>
                    </a:moveTo>
                    <a:lnTo>
                      <a:pt x="186" y="44"/>
                    </a:lnTo>
                    <a:lnTo>
                      <a:pt x="145" y="0"/>
                    </a:lnTo>
                    <a:lnTo>
                      <a:pt x="0" y="134"/>
                    </a:lnTo>
                    <a:lnTo>
                      <a:pt x="41" y="179"/>
                    </a:lnTo>
                    <a:lnTo>
                      <a:pt x="82" y="223"/>
                    </a:lnTo>
                    <a:lnTo>
                      <a:pt x="227" y="8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6" name="Freeform 1188"/>
              <p:cNvSpPr>
                <a:spLocks noChangeAspect="1"/>
              </p:cNvSpPr>
              <p:nvPr/>
            </p:nvSpPr>
            <p:spPr bwMode="auto">
              <a:xfrm>
                <a:off x="1132" y="1233"/>
                <a:ext cx="6" cy="6"/>
              </a:xfrm>
              <a:custGeom>
                <a:avLst/>
                <a:gdLst>
                  <a:gd name="T0" fmla="*/ 44 w 44"/>
                  <a:gd name="T1" fmla="*/ 45 h 45"/>
                  <a:gd name="T2" fmla="*/ 3 w 44"/>
                  <a:gd name="T3" fmla="*/ 0 h 45"/>
                  <a:gd name="T4" fmla="*/ 0 w 44"/>
                  <a:gd name="T5" fmla="*/ 3 h 45"/>
                  <a:gd name="T6" fmla="*/ 44 w 44"/>
                  <a:gd name="T7" fmla="*/ 45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45"/>
                  <a:gd name="T14" fmla="*/ 44 w 44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45">
                    <a:moveTo>
                      <a:pt x="44" y="45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4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7" name="Line 1189"/>
              <p:cNvSpPr>
                <a:spLocks noChangeAspect="1" noChangeShapeType="1"/>
              </p:cNvSpPr>
              <p:nvPr/>
            </p:nvSpPr>
            <p:spPr bwMode="auto">
              <a:xfrm flipH="1">
                <a:off x="1132" y="123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8" name="Freeform 1190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39" name="Freeform 1191"/>
              <p:cNvSpPr>
                <a:spLocks noChangeAspect="1"/>
              </p:cNvSpPr>
              <p:nvPr/>
            </p:nvSpPr>
            <p:spPr bwMode="auto">
              <a:xfrm>
                <a:off x="1113" y="1233"/>
                <a:ext cx="32" cy="32"/>
              </a:xfrm>
              <a:custGeom>
                <a:avLst/>
                <a:gdLst>
                  <a:gd name="T0" fmla="*/ 220 w 220"/>
                  <a:gd name="T1" fmla="*/ 84 h 224"/>
                  <a:gd name="T2" fmla="*/ 176 w 220"/>
                  <a:gd name="T3" fmla="*/ 42 h 224"/>
                  <a:gd name="T4" fmla="*/ 132 w 220"/>
                  <a:gd name="T5" fmla="*/ 0 h 224"/>
                  <a:gd name="T6" fmla="*/ 0 w 220"/>
                  <a:gd name="T7" fmla="*/ 140 h 224"/>
                  <a:gd name="T8" fmla="*/ 44 w 220"/>
                  <a:gd name="T9" fmla="*/ 182 h 224"/>
                  <a:gd name="T10" fmla="*/ 88 w 220"/>
                  <a:gd name="T11" fmla="*/ 224 h 224"/>
                  <a:gd name="T12" fmla="*/ 220 w 220"/>
                  <a:gd name="T13" fmla="*/ 84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0"/>
                  <a:gd name="T22" fmla="*/ 0 h 224"/>
                  <a:gd name="T23" fmla="*/ 220 w 220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0" h="224">
                    <a:moveTo>
                      <a:pt x="220" y="84"/>
                    </a:moveTo>
                    <a:lnTo>
                      <a:pt x="176" y="42"/>
                    </a:lnTo>
                    <a:lnTo>
                      <a:pt x="132" y="0"/>
                    </a:lnTo>
                    <a:lnTo>
                      <a:pt x="0" y="140"/>
                    </a:lnTo>
                    <a:lnTo>
                      <a:pt x="44" y="182"/>
                    </a:lnTo>
                    <a:lnTo>
                      <a:pt x="88" y="224"/>
                    </a:lnTo>
                    <a:lnTo>
                      <a:pt x="220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0" name="Freeform 1192"/>
              <p:cNvSpPr>
                <a:spLocks noChangeAspect="1"/>
              </p:cNvSpPr>
              <p:nvPr/>
            </p:nvSpPr>
            <p:spPr bwMode="auto">
              <a:xfrm>
                <a:off x="1113" y="1253"/>
                <a:ext cx="6" cy="6"/>
              </a:xfrm>
              <a:custGeom>
                <a:avLst/>
                <a:gdLst>
                  <a:gd name="T0" fmla="*/ 47 w 47"/>
                  <a:gd name="T1" fmla="*/ 42 h 42"/>
                  <a:gd name="T2" fmla="*/ 3 w 47"/>
                  <a:gd name="T3" fmla="*/ 0 h 42"/>
                  <a:gd name="T4" fmla="*/ 0 w 47"/>
                  <a:gd name="T5" fmla="*/ 3 h 42"/>
                  <a:gd name="T6" fmla="*/ 47 w 47"/>
                  <a:gd name="T7" fmla="*/ 42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2"/>
                  <a:gd name="T14" fmla="*/ 47 w 47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2">
                    <a:moveTo>
                      <a:pt x="47" y="42"/>
                    </a:moveTo>
                    <a:lnTo>
                      <a:pt x="3" y="0"/>
                    </a:lnTo>
                    <a:lnTo>
                      <a:pt x="0" y="3"/>
                    </a:lnTo>
                    <a:lnTo>
                      <a:pt x="47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1" name="Line 1193"/>
              <p:cNvSpPr>
                <a:spLocks noChangeAspect="1" noChangeShapeType="1"/>
              </p:cNvSpPr>
              <p:nvPr/>
            </p:nvSpPr>
            <p:spPr bwMode="auto">
              <a:xfrm flipH="1">
                <a:off x="1113" y="125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2" name="Freeform 1194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3" name="Freeform 1195"/>
              <p:cNvSpPr>
                <a:spLocks noChangeAspect="1"/>
              </p:cNvSpPr>
              <p:nvPr/>
            </p:nvSpPr>
            <p:spPr bwMode="auto">
              <a:xfrm>
                <a:off x="1096" y="1253"/>
                <a:ext cx="30" cy="32"/>
              </a:xfrm>
              <a:custGeom>
                <a:avLst/>
                <a:gdLst>
                  <a:gd name="T0" fmla="*/ 214 w 214"/>
                  <a:gd name="T1" fmla="*/ 77 h 224"/>
                  <a:gd name="T2" fmla="*/ 167 w 214"/>
                  <a:gd name="T3" fmla="*/ 39 h 224"/>
                  <a:gd name="T4" fmla="*/ 120 w 214"/>
                  <a:gd name="T5" fmla="*/ 0 h 224"/>
                  <a:gd name="T6" fmla="*/ 0 w 214"/>
                  <a:gd name="T7" fmla="*/ 147 h 224"/>
                  <a:gd name="T8" fmla="*/ 47 w 214"/>
                  <a:gd name="T9" fmla="*/ 186 h 224"/>
                  <a:gd name="T10" fmla="*/ 93 w 214"/>
                  <a:gd name="T11" fmla="*/ 224 h 224"/>
                  <a:gd name="T12" fmla="*/ 214 w 214"/>
                  <a:gd name="T13" fmla="*/ 77 h 2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4"/>
                  <a:gd name="T22" fmla="*/ 0 h 224"/>
                  <a:gd name="T23" fmla="*/ 214 w 214"/>
                  <a:gd name="T24" fmla="*/ 224 h 2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4" h="224">
                    <a:moveTo>
                      <a:pt x="214" y="77"/>
                    </a:moveTo>
                    <a:lnTo>
                      <a:pt x="167" y="39"/>
                    </a:lnTo>
                    <a:lnTo>
                      <a:pt x="120" y="0"/>
                    </a:lnTo>
                    <a:lnTo>
                      <a:pt x="0" y="147"/>
                    </a:lnTo>
                    <a:lnTo>
                      <a:pt x="47" y="186"/>
                    </a:lnTo>
                    <a:lnTo>
                      <a:pt x="93" y="224"/>
                    </a:lnTo>
                    <a:lnTo>
                      <a:pt x="214" y="7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4" name="Freeform 1196"/>
              <p:cNvSpPr>
                <a:spLocks noChangeAspect="1"/>
              </p:cNvSpPr>
              <p:nvPr/>
            </p:nvSpPr>
            <p:spPr bwMode="auto">
              <a:xfrm>
                <a:off x="1095" y="1274"/>
                <a:ext cx="7" cy="6"/>
              </a:xfrm>
              <a:custGeom>
                <a:avLst/>
                <a:gdLst>
                  <a:gd name="T0" fmla="*/ 49 w 49"/>
                  <a:gd name="T1" fmla="*/ 39 h 39"/>
                  <a:gd name="T2" fmla="*/ 2 w 49"/>
                  <a:gd name="T3" fmla="*/ 0 h 39"/>
                  <a:gd name="T4" fmla="*/ 0 w 49"/>
                  <a:gd name="T5" fmla="*/ 3 h 39"/>
                  <a:gd name="T6" fmla="*/ 49 w 49"/>
                  <a:gd name="T7" fmla="*/ 39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39"/>
                  <a:gd name="T14" fmla="*/ 49 w 49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39">
                    <a:moveTo>
                      <a:pt x="49" y="39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4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5" name="Line 1197"/>
              <p:cNvSpPr>
                <a:spLocks noChangeAspect="1" noChangeShapeType="1"/>
              </p:cNvSpPr>
              <p:nvPr/>
            </p:nvSpPr>
            <p:spPr bwMode="auto">
              <a:xfrm flipH="1">
                <a:off x="1095" y="1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6" name="Freeform 1198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7" name="Freeform 1199"/>
              <p:cNvSpPr>
                <a:spLocks noChangeAspect="1"/>
              </p:cNvSpPr>
              <p:nvPr/>
            </p:nvSpPr>
            <p:spPr bwMode="auto">
              <a:xfrm>
                <a:off x="1080" y="1275"/>
                <a:ext cx="29" cy="32"/>
              </a:xfrm>
              <a:custGeom>
                <a:avLst/>
                <a:gdLst>
                  <a:gd name="T0" fmla="*/ 206 w 206"/>
                  <a:gd name="T1" fmla="*/ 71 h 222"/>
                  <a:gd name="T2" fmla="*/ 158 w 206"/>
                  <a:gd name="T3" fmla="*/ 36 h 222"/>
                  <a:gd name="T4" fmla="*/ 109 w 206"/>
                  <a:gd name="T5" fmla="*/ 0 h 222"/>
                  <a:gd name="T6" fmla="*/ 0 w 206"/>
                  <a:gd name="T7" fmla="*/ 152 h 222"/>
                  <a:gd name="T8" fmla="*/ 48 w 206"/>
                  <a:gd name="T9" fmla="*/ 187 h 222"/>
                  <a:gd name="T10" fmla="*/ 97 w 206"/>
                  <a:gd name="T11" fmla="*/ 222 h 222"/>
                  <a:gd name="T12" fmla="*/ 206 w 206"/>
                  <a:gd name="T13" fmla="*/ 71 h 2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6"/>
                  <a:gd name="T22" fmla="*/ 0 h 222"/>
                  <a:gd name="T23" fmla="*/ 206 w 206"/>
                  <a:gd name="T24" fmla="*/ 222 h 2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6" h="222">
                    <a:moveTo>
                      <a:pt x="206" y="71"/>
                    </a:moveTo>
                    <a:lnTo>
                      <a:pt x="158" y="36"/>
                    </a:lnTo>
                    <a:lnTo>
                      <a:pt x="109" y="0"/>
                    </a:lnTo>
                    <a:lnTo>
                      <a:pt x="0" y="152"/>
                    </a:lnTo>
                    <a:lnTo>
                      <a:pt x="48" y="187"/>
                    </a:lnTo>
                    <a:lnTo>
                      <a:pt x="97" y="222"/>
                    </a:lnTo>
                    <a:lnTo>
                      <a:pt x="206" y="7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8" name="Freeform 1200"/>
              <p:cNvSpPr>
                <a:spLocks noChangeAspect="1"/>
              </p:cNvSpPr>
              <p:nvPr/>
            </p:nvSpPr>
            <p:spPr bwMode="auto">
              <a:xfrm>
                <a:off x="1079" y="1297"/>
                <a:ext cx="8" cy="5"/>
              </a:xfrm>
              <a:custGeom>
                <a:avLst/>
                <a:gdLst>
                  <a:gd name="T0" fmla="*/ 51 w 51"/>
                  <a:gd name="T1" fmla="*/ 35 h 35"/>
                  <a:gd name="T2" fmla="*/ 3 w 51"/>
                  <a:gd name="T3" fmla="*/ 0 h 35"/>
                  <a:gd name="T4" fmla="*/ 0 w 51"/>
                  <a:gd name="T5" fmla="*/ 2 h 35"/>
                  <a:gd name="T6" fmla="*/ 51 w 51"/>
                  <a:gd name="T7" fmla="*/ 35 h 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35"/>
                  <a:gd name="T14" fmla="*/ 51 w 51"/>
                  <a:gd name="T15" fmla="*/ 35 h 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35">
                    <a:moveTo>
                      <a:pt x="51" y="35"/>
                    </a:moveTo>
                    <a:lnTo>
                      <a:pt x="3" y="0"/>
                    </a:lnTo>
                    <a:lnTo>
                      <a:pt x="0" y="2"/>
                    </a:lnTo>
                    <a:lnTo>
                      <a:pt x="51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49" name="Line 1201"/>
              <p:cNvSpPr>
                <a:spLocks noChangeAspect="1" noChangeShapeType="1"/>
              </p:cNvSpPr>
              <p:nvPr/>
            </p:nvSpPr>
            <p:spPr bwMode="auto">
              <a:xfrm flipH="1">
                <a:off x="1079" y="1297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0" name="Freeform 1202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1" name="Freeform 1203"/>
              <p:cNvSpPr>
                <a:spLocks noChangeAspect="1"/>
              </p:cNvSpPr>
              <p:nvPr/>
            </p:nvSpPr>
            <p:spPr bwMode="auto">
              <a:xfrm>
                <a:off x="1065" y="1297"/>
                <a:ext cx="29" cy="31"/>
              </a:xfrm>
              <a:custGeom>
                <a:avLst/>
                <a:gdLst>
                  <a:gd name="T0" fmla="*/ 203 w 203"/>
                  <a:gd name="T1" fmla="*/ 66 h 221"/>
                  <a:gd name="T2" fmla="*/ 151 w 203"/>
                  <a:gd name="T3" fmla="*/ 33 h 221"/>
                  <a:gd name="T4" fmla="*/ 100 w 203"/>
                  <a:gd name="T5" fmla="*/ 0 h 221"/>
                  <a:gd name="T6" fmla="*/ 0 w 203"/>
                  <a:gd name="T7" fmla="*/ 155 h 221"/>
                  <a:gd name="T8" fmla="*/ 51 w 203"/>
                  <a:gd name="T9" fmla="*/ 188 h 221"/>
                  <a:gd name="T10" fmla="*/ 103 w 203"/>
                  <a:gd name="T11" fmla="*/ 221 h 221"/>
                  <a:gd name="T12" fmla="*/ 203 w 203"/>
                  <a:gd name="T13" fmla="*/ 66 h 2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21"/>
                  <a:gd name="T23" fmla="*/ 203 w 203"/>
                  <a:gd name="T24" fmla="*/ 221 h 2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21">
                    <a:moveTo>
                      <a:pt x="203" y="66"/>
                    </a:moveTo>
                    <a:lnTo>
                      <a:pt x="151" y="33"/>
                    </a:lnTo>
                    <a:lnTo>
                      <a:pt x="100" y="0"/>
                    </a:lnTo>
                    <a:lnTo>
                      <a:pt x="0" y="155"/>
                    </a:lnTo>
                    <a:lnTo>
                      <a:pt x="51" y="188"/>
                    </a:lnTo>
                    <a:lnTo>
                      <a:pt x="103" y="221"/>
                    </a:lnTo>
                    <a:lnTo>
                      <a:pt x="203" y="6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2" name="Freeform 1204"/>
              <p:cNvSpPr>
                <a:spLocks noChangeAspect="1"/>
              </p:cNvSpPr>
              <p:nvPr/>
            </p:nvSpPr>
            <p:spPr bwMode="auto">
              <a:xfrm>
                <a:off x="1065" y="1319"/>
                <a:ext cx="7" cy="5"/>
              </a:xfrm>
              <a:custGeom>
                <a:avLst/>
                <a:gdLst>
                  <a:gd name="T0" fmla="*/ 53 w 53"/>
                  <a:gd name="T1" fmla="*/ 33 h 33"/>
                  <a:gd name="T2" fmla="*/ 2 w 53"/>
                  <a:gd name="T3" fmla="*/ 0 h 33"/>
                  <a:gd name="T4" fmla="*/ 0 w 53"/>
                  <a:gd name="T5" fmla="*/ 3 h 33"/>
                  <a:gd name="T6" fmla="*/ 53 w 53"/>
                  <a:gd name="T7" fmla="*/ 33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33"/>
                  <a:gd name="T14" fmla="*/ 53 w 53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33">
                    <a:moveTo>
                      <a:pt x="53" y="33"/>
                    </a:moveTo>
                    <a:lnTo>
                      <a:pt x="2" y="0"/>
                    </a:lnTo>
                    <a:lnTo>
                      <a:pt x="0" y="3"/>
                    </a:lnTo>
                    <a:lnTo>
                      <a:pt x="53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3" name="Line 1205"/>
              <p:cNvSpPr>
                <a:spLocks noChangeAspect="1" noChangeShapeType="1"/>
              </p:cNvSpPr>
              <p:nvPr/>
            </p:nvSpPr>
            <p:spPr bwMode="auto">
              <a:xfrm flipH="1">
                <a:off x="1065" y="1319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4" name="Freeform 1206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5" name="Freeform 1207"/>
              <p:cNvSpPr>
                <a:spLocks noChangeAspect="1"/>
              </p:cNvSpPr>
              <p:nvPr/>
            </p:nvSpPr>
            <p:spPr bwMode="auto">
              <a:xfrm>
                <a:off x="1052" y="1319"/>
                <a:ext cx="28" cy="32"/>
              </a:xfrm>
              <a:custGeom>
                <a:avLst/>
                <a:gdLst>
                  <a:gd name="T0" fmla="*/ 196 w 196"/>
                  <a:gd name="T1" fmla="*/ 59 h 219"/>
                  <a:gd name="T2" fmla="*/ 142 w 196"/>
                  <a:gd name="T3" fmla="*/ 30 h 219"/>
                  <a:gd name="T4" fmla="*/ 89 w 196"/>
                  <a:gd name="T5" fmla="*/ 0 h 219"/>
                  <a:gd name="T6" fmla="*/ 0 w 196"/>
                  <a:gd name="T7" fmla="*/ 160 h 219"/>
                  <a:gd name="T8" fmla="*/ 54 w 196"/>
                  <a:gd name="T9" fmla="*/ 189 h 219"/>
                  <a:gd name="T10" fmla="*/ 107 w 196"/>
                  <a:gd name="T11" fmla="*/ 219 h 219"/>
                  <a:gd name="T12" fmla="*/ 196 w 196"/>
                  <a:gd name="T13" fmla="*/ 59 h 2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6"/>
                  <a:gd name="T22" fmla="*/ 0 h 219"/>
                  <a:gd name="T23" fmla="*/ 196 w 196"/>
                  <a:gd name="T24" fmla="*/ 219 h 2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6" h="219">
                    <a:moveTo>
                      <a:pt x="196" y="59"/>
                    </a:moveTo>
                    <a:lnTo>
                      <a:pt x="142" y="30"/>
                    </a:lnTo>
                    <a:lnTo>
                      <a:pt x="89" y="0"/>
                    </a:lnTo>
                    <a:lnTo>
                      <a:pt x="0" y="160"/>
                    </a:lnTo>
                    <a:lnTo>
                      <a:pt x="54" y="189"/>
                    </a:lnTo>
                    <a:lnTo>
                      <a:pt x="107" y="219"/>
                    </a:lnTo>
                    <a:lnTo>
                      <a:pt x="196" y="5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6" name="Freeform 1208"/>
              <p:cNvSpPr>
                <a:spLocks noChangeAspect="1"/>
              </p:cNvSpPr>
              <p:nvPr/>
            </p:nvSpPr>
            <p:spPr bwMode="auto">
              <a:xfrm>
                <a:off x="1052" y="1342"/>
                <a:ext cx="8" cy="4"/>
              </a:xfrm>
              <a:custGeom>
                <a:avLst/>
                <a:gdLst>
                  <a:gd name="T0" fmla="*/ 55 w 55"/>
                  <a:gd name="T1" fmla="*/ 29 h 29"/>
                  <a:gd name="T2" fmla="*/ 1 w 55"/>
                  <a:gd name="T3" fmla="*/ 0 h 29"/>
                  <a:gd name="T4" fmla="*/ 0 w 55"/>
                  <a:gd name="T5" fmla="*/ 2 h 29"/>
                  <a:gd name="T6" fmla="*/ 55 w 55"/>
                  <a:gd name="T7" fmla="*/ 29 h 2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29"/>
                  <a:gd name="T14" fmla="*/ 55 w 55"/>
                  <a:gd name="T15" fmla="*/ 29 h 2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29">
                    <a:moveTo>
                      <a:pt x="55" y="29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5" y="2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7" name="Line 1209"/>
              <p:cNvSpPr>
                <a:spLocks noChangeAspect="1" noChangeShapeType="1"/>
              </p:cNvSpPr>
              <p:nvPr/>
            </p:nvSpPr>
            <p:spPr bwMode="auto">
              <a:xfrm flipH="1">
                <a:off x="1052" y="13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8" name="Freeform 1210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59" name="Freeform 1211"/>
              <p:cNvSpPr>
                <a:spLocks noChangeAspect="1"/>
              </p:cNvSpPr>
              <p:nvPr/>
            </p:nvSpPr>
            <p:spPr bwMode="auto">
              <a:xfrm>
                <a:off x="1040" y="1343"/>
                <a:ext cx="27" cy="30"/>
              </a:xfrm>
              <a:custGeom>
                <a:avLst/>
                <a:gdLst>
                  <a:gd name="T0" fmla="*/ 189 w 189"/>
                  <a:gd name="T1" fmla="*/ 54 h 216"/>
                  <a:gd name="T2" fmla="*/ 135 w 189"/>
                  <a:gd name="T3" fmla="*/ 27 h 216"/>
                  <a:gd name="T4" fmla="*/ 80 w 189"/>
                  <a:gd name="T5" fmla="*/ 0 h 216"/>
                  <a:gd name="T6" fmla="*/ 0 w 189"/>
                  <a:gd name="T7" fmla="*/ 161 h 216"/>
                  <a:gd name="T8" fmla="*/ 54 w 189"/>
                  <a:gd name="T9" fmla="*/ 189 h 216"/>
                  <a:gd name="T10" fmla="*/ 109 w 189"/>
                  <a:gd name="T11" fmla="*/ 216 h 216"/>
                  <a:gd name="T12" fmla="*/ 189 w 189"/>
                  <a:gd name="T13" fmla="*/ 54 h 2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216"/>
                  <a:gd name="T23" fmla="*/ 189 w 189"/>
                  <a:gd name="T24" fmla="*/ 216 h 2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216">
                    <a:moveTo>
                      <a:pt x="189" y="54"/>
                    </a:moveTo>
                    <a:lnTo>
                      <a:pt x="135" y="27"/>
                    </a:lnTo>
                    <a:lnTo>
                      <a:pt x="80" y="0"/>
                    </a:lnTo>
                    <a:lnTo>
                      <a:pt x="0" y="161"/>
                    </a:lnTo>
                    <a:lnTo>
                      <a:pt x="54" y="189"/>
                    </a:lnTo>
                    <a:lnTo>
                      <a:pt x="109" y="216"/>
                    </a:lnTo>
                    <a:lnTo>
                      <a:pt x="189" y="5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0" name="Freeform 1212"/>
              <p:cNvSpPr>
                <a:spLocks noChangeAspect="1"/>
              </p:cNvSpPr>
              <p:nvPr/>
            </p:nvSpPr>
            <p:spPr bwMode="auto">
              <a:xfrm>
                <a:off x="1040" y="1366"/>
                <a:ext cx="8" cy="4"/>
              </a:xfrm>
              <a:custGeom>
                <a:avLst/>
                <a:gdLst>
                  <a:gd name="T0" fmla="*/ 56 w 56"/>
                  <a:gd name="T1" fmla="*/ 28 h 28"/>
                  <a:gd name="T2" fmla="*/ 2 w 56"/>
                  <a:gd name="T3" fmla="*/ 0 h 28"/>
                  <a:gd name="T4" fmla="*/ 0 w 56"/>
                  <a:gd name="T5" fmla="*/ 4 h 28"/>
                  <a:gd name="T6" fmla="*/ 56 w 56"/>
                  <a:gd name="T7" fmla="*/ 28 h 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8"/>
                  <a:gd name="T14" fmla="*/ 56 w 56"/>
                  <a:gd name="T15" fmla="*/ 28 h 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8">
                    <a:moveTo>
                      <a:pt x="56" y="28"/>
                    </a:moveTo>
                    <a:lnTo>
                      <a:pt x="2" y="0"/>
                    </a:lnTo>
                    <a:lnTo>
                      <a:pt x="0" y="4"/>
                    </a:lnTo>
                    <a:lnTo>
                      <a:pt x="56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1" name="Line 1213"/>
              <p:cNvSpPr>
                <a:spLocks noChangeAspect="1" noChangeShapeType="1"/>
              </p:cNvSpPr>
              <p:nvPr/>
            </p:nvSpPr>
            <p:spPr bwMode="auto">
              <a:xfrm flipH="1">
                <a:off x="1040" y="1366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2" name="Freeform 1214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3" name="Freeform 1215"/>
              <p:cNvSpPr>
                <a:spLocks noChangeAspect="1"/>
              </p:cNvSpPr>
              <p:nvPr/>
            </p:nvSpPr>
            <p:spPr bwMode="auto">
              <a:xfrm>
                <a:off x="1030" y="1366"/>
                <a:ext cx="26" cy="31"/>
              </a:xfrm>
              <a:custGeom>
                <a:avLst/>
                <a:gdLst>
                  <a:gd name="T0" fmla="*/ 183 w 183"/>
                  <a:gd name="T1" fmla="*/ 48 h 213"/>
                  <a:gd name="T2" fmla="*/ 127 w 183"/>
                  <a:gd name="T3" fmla="*/ 24 h 213"/>
                  <a:gd name="T4" fmla="*/ 71 w 183"/>
                  <a:gd name="T5" fmla="*/ 0 h 213"/>
                  <a:gd name="T6" fmla="*/ 0 w 183"/>
                  <a:gd name="T7" fmla="*/ 165 h 213"/>
                  <a:gd name="T8" fmla="*/ 55 w 183"/>
                  <a:gd name="T9" fmla="*/ 189 h 213"/>
                  <a:gd name="T10" fmla="*/ 111 w 183"/>
                  <a:gd name="T11" fmla="*/ 213 h 213"/>
                  <a:gd name="T12" fmla="*/ 183 w 183"/>
                  <a:gd name="T13" fmla="*/ 48 h 2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13"/>
                  <a:gd name="T23" fmla="*/ 183 w 183"/>
                  <a:gd name="T24" fmla="*/ 213 h 2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13">
                    <a:moveTo>
                      <a:pt x="183" y="48"/>
                    </a:moveTo>
                    <a:lnTo>
                      <a:pt x="127" y="24"/>
                    </a:lnTo>
                    <a:lnTo>
                      <a:pt x="71" y="0"/>
                    </a:lnTo>
                    <a:lnTo>
                      <a:pt x="0" y="165"/>
                    </a:lnTo>
                    <a:lnTo>
                      <a:pt x="55" y="189"/>
                    </a:lnTo>
                    <a:lnTo>
                      <a:pt x="111" y="213"/>
                    </a:lnTo>
                    <a:lnTo>
                      <a:pt x="183" y="4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4" name="Freeform 1216"/>
              <p:cNvSpPr>
                <a:spLocks noChangeAspect="1"/>
              </p:cNvSpPr>
              <p:nvPr/>
            </p:nvSpPr>
            <p:spPr bwMode="auto">
              <a:xfrm>
                <a:off x="1030" y="1390"/>
                <a:ext cx="8" cy="3"/>
              </a:xfrm>
              <a:custGeom>
                <a:avLst/>
                <a:gdLst>
                  <a:gd name="T0" fmla="*/ 56 w 56"/>
                  <a:gd name="T1" fmla="*/ 24 h 24"/>
                  <a:gd name="T2" fmla="*/ 1 w 56"/>
                  <a:gd name="T3" fmla="*/ 0 h 24"/>
                  <a:gd name="T4" fmla="*/ 0 w 56"/>
                  <a:gd name="T5" fmla="*/ 2 h 24"/>
                  <a:gd name="T6" fmla="*/ 56 w 56"/>
                  <a:gd name="T7" fmla="*/ 24 h 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24"/>
                  <a:gd name="T14" fmla="*/ 56 w 56"/>
                  <a:gd name="T15" fmla="*/ 24 h 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24">
                    <a:moveTo>
                      <a:pt x="56" y="24"/>
                    </a:moveTo>
                    <a:lnTo>
                      <a:pt x="1" y="0"/>
                    </a:lnTo>
                    <a:lnTo>
                      <a:pt x="0" y="2"/>
                    </a:lnTo>
                    <a:lnTo>
                      <a:pt x="56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5" name="Line 1217"/>
              <p:cNvSpPr>
                <a:spLocks noChangeAspect="1" noChangeShapeType="1"/>
              </p:cNvSpPr>
              <p:nvPr/>
            </p:nvSpPr>
            <p:spPr bwMode="auto">
              <a:xfrm flipH="1">
                <a:off x="1030" y="13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6" name="Freeform 1218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7" name="Freeform 1219"/>
              <p:cNvSpPr>
                <a:spLocks noChangeAspect="1"/>
              </p:cNvSpPr>
              <p:nvPr/>
            </p:nvSpPr>
            <p:spPr bwMode="auto">
              <a:xfrm>
                <a:off x="1021" y="1390"/>
                <a:ext cx="25" cy="30"/>
              </a:xfrm>
              <a:custGeom>
                <a:avLst/>
                <a:gdLst>
                  <a:gd name="T0" fmla="*/ 177 w 177"/>
                  <a:gd name="T1" fmla="*/ 44 h 210"/>
                  <a:gd name="T2" fmla="*/ 120 w 177"/>
                  <a:gd name="T3" fmla="*/ 22 h 210"/>
                  <a:gd name="T4" fmla="*/ 64 w 177"/>
                  <a:gd name="T5" fmla="*/ 0 h 210"/>
                  <a:gd name="T6" fmla="*/ 0 w 177"/>
                  <a:gd name="T7" fmla="*/ 166 h 210"/>
                  <a:gd name="T8" fmla="*/ 57 w 177"/>
                  <a:gd name="T9" fmla="*/ 188 h 210"/>
                  <a:gd name="T10" fmla="*/ 114 w 177"/>
                  <a:gd name="T11" fmla="*/ 210 h 210"/>
                  <a:gd name="T12" fmla="*/ 177 w 177"/>
                  <a:gd name="T13" fmla="*/ 44 h 2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7"/>
                  <a:gd name="T22" fmla="*/ 0 h 210"/>
                  <a:gd name="T23" fmla="*/ 177 w 177"/>
                  <a:gd name="T24" fmla="*/ 210 h 2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7" h="210">
                    <a:moveTo>
                      <a:pt x="177" y="44"/>
                    </a:moveTo>
                    <a:lnTo>
                      <a:pt x="120" y="22"/>
                    </a:lnTo>
                    <a:lnTo>
                      <a:pt x="64" y="0"/>
                    </a:lnTo>
                    <a:lnTo>
                      <a:pt x="0" y="166"/>
                    </a:lnTo>
                    <a:lnTo>
                      <a:pt x="57" y="188"/>
                    </a:lnTo>
                    <a:lnTo>
                      <a:pt x="114" y="210"/>
                    </a:lnTo>
                    <a:lnTo>
                      <a:pt x="177" y="4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8" name="Freeform 1220"/>
              <p:cNvSpPr>
                <a:spLocks noChangeAspect="1"/>
              </p:cNvSpPr>
              <p:nvPr/>
            </p:nvSpPr>
            <p:spPr bwMode="auto">
              <a:xfrm>
                <a:off x="1021" y="1414"/>
                <a:ext cx="8" cy="3"/>
              </a:xfrm>
              <a:custGeom>
                <a:avLst/>
                <a:gdLst>
                  <a:gd name="T0" fmla="*/ 58 w 58"/>
                  <a:gd name="T1" fmla="*/ 22 h 22"/>
                  <a:gd name="T2" fmla="*/ 1 w 58"/>
                  <a:gd name="T3" fmla="*/ 0 h 22"/>
                  <a:gd name="T4" fmla="*/ 0 w 58"/>
                  <a:gd name="T5" fmla="*/ 4 h 22"/>
                  <a:gd name="T6" fmla="*/ 58 w 58"/>
                  <a:gd name="T7" fmla="*/ 22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8"/>
                  <a:gd name="T13" fmla="*/ 0 h 22"/>
                  <a:gd name="T14" fmla="*/ 58 w 58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8" h="22">
                    <a:moveTo>
                      <a:pt x="58" y="22"/>
                    </a:moveTo>
                    <a:lnTo>
                      <a:pt x="1" y="0"/>
                    </a:lnTo>
                    <a:lnTo>
                      <a:pt x="0" y="4"/>
                    </a:lnTo>
                    <a:lnTo>
                      <a:pt x="58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69" name="Line 1221"/>
              <p:cNvSpPr>
                <a:spLocks noChangeAspect="1" noChangeShapeType="1"/>
              </p:cNvSpPr>
              <p:nvPr/>
            </p:nvSpPr>
            <p:spPr bwMode="auto">
              <a:xfrm flipH="1">
                <a:off x="1021" y="14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0" name="Freeform 1222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1" name="Freeform 1223"/>
              <p:cNvSpPr>
                <a:spLocks noChangeAspect="1"/>
              </p:cNvSpPr>
              <p:nvPr/>
            </p:nvSpPr>
            <p:spPr bwMode="auto">
              <a:xfrm>
                <a:off x="1013" y="1414"/>
                <a:ext cx="24" cy="30"/>
              </a:xfrm>
              <a:custGeom>
                <a:avLst/>
                <a:gdLst>
                  <a:gd name="T0" fmla="*/ 171 w 171"/>
                  <a:gd name="T1" fmla="*/ 36 h 206"/>
                  <a:gd name="T2" fmla="*/ 113 w 171"/>
                  <a:gd name="T3" fmla="*/ 18 h 206"/>
                  <a:gd name="T4" fmla="*/ 55 w 171"/>
                  <a:gd name="T5" fmla="*/ 0 h 206"/>
                  <a:gd name="T6" fmla="*/ 0 w 171"/>
                  <a:gd name="T7" fmla="*/ 169 h 206"/>
                  <a:gd name="T8" fmla="*/ 58 w 171"/>
                  <a:gd name="T9" fmla="*/ 188 h 206"/>
                  <a:gd name="T10" fmla="*/ 116 w 171"/>
                  <a:gd name="T11" fmla="*/ 206 h 206"/>
                  <a:gd name="T12" fmla="*/ 171 w 171"/>
                  <a:gd name="T13" fmla="*/ 36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1"/>
                  <a:gd name="T22" fmla="*/ 0 h 206"/>
                  <a:gd name="T23" fmla="*/ 171 w 171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1" h="206">
                    <a:moveTo>
                      <a:pt x="171" y="36"/>
                    </a:moveTo>
                    <a:lnTo>
                      <a:pt x="113" y="18"/>
                    </a:lnTo>
                    <a:lnTo>
                      <a:pt x="55" y="0"/>
                    </a:lnTo>
                    <a:lnTo>
                      <a:pt x="0" y="169"/>
                    </a:lnTo>
                    <a:lnTo>
                      <a:pt x="58" y="188"/>
                    </a:lnTo>
                    <a:lnTo>
                      <a:pt x="116" y="206"/>
                    </a:lnTo>
                    <a:lnTo>
                      <a:pt x="171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2" name="Freeform 1224"/>
              <p:cNvSpPr>
                <a:spLocks noChangeAspect="1"/>
              </p:cNvSpPr>
              <p:nvPr/>
            </p:nvSpPr>
            <p:spPr bwMode="auto">
              <a:xfrm>
                <a:off x="1013" y="1438"/>
                <a:ext cx="8" cy="3"/>
              </a:xfrm>
              <a:custGeom>
                <a:avLst/>
                <a:gdLst>
                  <a:gd name="T0" fmla="*/ 59 w 59"/>
                  <a:gd name="T1" fmla="*/ 19 h 19"/>
                  <a:gd name="T2" fmla="*/ 1 w 59"/>
                  <a:gd name="T3" fmla="*/ 0 h 19"/>
                  <a:gd name="T4" fmla="*/ 0 w 59"/>
                  <a:gd name="T5" fmla="*/ 3 h 19"/>
                  <a:gd name="T6" fmla="*/ 59 w 59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"/>
                  <a:gd name="T13" fmla="*/ 0 h 19"/>
                  <a:gd name="T14" fmla="*/ 59 w 59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" h="19">
                    <a:moveTo>
                      <a:pt x="59" y="19"/>
                    </a:moveTo>
                    <a:lnTo>
                      <a:pt x="1" y="0"/>
                    </a:lnTo>
                    <a:lnTo>
                      <a:pt x="0" y="3"/>
                    </a:lnTo>
                    <a:lnTo>
                      <a:pt x="59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3" name="Line 1225"/>
              <p:cNvSpPr>
                <a:spLocks noChangeAspect="1" noChangeShapeType="1"/>
              </p:cNvSpPr>
              <p:nvPr/>
            </p:nvSpPr>
            <p:spPr bwMode="auto">
              <a:xfrm flipH="1">
                <a:off x="1013" y="143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4" name="Freeform 1226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5" name="Freeform 1227"/>
              <p:cNvSpPr>
                <a:spLocks noChangeAspect="1"/>
              </p:cNvSpPr>
              <p:nvPr/>
            </p:nvSpPr>
            <p:spPr bwMode="auto">
              <a:xfrm>
                <a:off x="1006" y="1439"/>
                <a:ext cx="23" cy="29"/>
              </a:xfrm>
              <a:custGeom>
                <a:avLst/>
                <a:gdLst>
                  <a:gd name="T0" fmla="*/ 166 w 166"/>
                  <a:gd name="T1" fmla="*/ 32 h 202"/>
                  <a:gd name="T2" fmla="*/ 107 w 166"/>
                  <a:gd name="T3" fmla="*/ 16 h 202"/>
                  <a:gd name="T4" fmla="*/ 48 w 166"/>
                  <a:gd name="T5" fmla="*/ 0 h 202"/>
                  <a:gd name="T6" fmla="*/ 0 w 166"/>
                  <a:gd name="T7" fmla="*/ 171 h 202"/>
                  <a:gd name="T8" fmla="*/ 60 w 166"/>
                  <a:gd name="T9" fmla="*/ 186 h 202"/>
                  <a:gd name="T10" fmla="*/ 119 w 166"/>
                  <a:gd name="T11" fmla="*/ 202 h 202"/>
                  <a:gd name="T12" fmla="*/ 166 w 166"/>
                  <a:gd name="T13" fmla="*/ 32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6"/>
                  <a:gd name="T22" fmla="*/ 0 h 202"/>
                  <a:gd name="T23" fmla="*/ 166 w 166"/>
                  <a:gd name="T24" fmla="*/ 202 h 2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6" h="202">
                    <a:moveTo>
                      <a:pt x="166" y="32"/>
                    </a:moveTo>
                    <a:lnTo>
                      <a:pt x="107" y="16"/>
                    </a:lnTo>
                    <a:lnTo>
                      <a:pt x="48" y="0"/>
                    </a:lnTo>
                    <a:lnTo>
                      <a:pt x="0" y="171"/>
                    </a:lnTo>
                    <a:lnTo>
                      <a:pt x="60" y="186"/>
                    </a:lnTo>
                    <a:lnTo>
                      <a:pt x="119" y="202"/>
                    </a:lnTo>
                    <a:lnTo>
                      <a:pt x="166" y="3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6" name="Freeform 1228"/>
              <p:cNvSpPr>
                <a:spLocks noChangeAspect="1"/>
              </p:cNvSpPr>
              <p:nvPr/>
            </p:nvSpPr>
            <p:spPr bwMode="auto">
              <a:xfrm>
                <a:off x="1006" y="1463"/>
                <a:ext cx="8" cy="2"/>
              </a:xfrm>
              <a:custGeom>
                <a:avLst/>
                <a:gdLst>
                  <a:gd name="T0" fmla="*/ 60 w 60"/>
                  <a:gd name="T1" fmla="*/ 15 h 15"/>
                  <a:gd name="T2" fmla="*/ 0 w 60"/>
                  <a:gd name="T3" fmla="*/ 0 h 15"/>
                  <a:gd name="T4" fmla="*/ 0 w 60"/>
                  <a:gd name="T5" fmla="*/ 2 h 15"/>
                  <a:gd name="T6" fmla="*/ 60 w 60"/>
                  <a:gd name="T7" fmla="*/ 15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5"/>
                  <a:gd name="T14" fmla="*/ 60 w 60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5">
                    <a:moveTo>
                      <a:pt x="60" y="15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7" name="Line 1229"/>
              <p:cNvSpPr>
                <a:spLocks noChangeAspect="1" noChangeShapeType="1"/>
              </p:cNvSpPr>
              <p:nvPr/>
            </p:nvSpPr>
            <p:spPr bwMode="auto">
              <a:xfrm>
                <a:off x="1006" y="14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8" name="Freeform 1230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79" name="Freeform 1231"/>
              <p:cNvSpPr>
                <a:spLocks noChangeAspect="1"/>
              </p:cNvSpPr>
              <p:nvPr/>
            </p:nvSpPr>
            <p:spPr bwMode="auto">
              <a:xfrm>
                <a:off x="1000" y="1464"/>
                <a:ext cx="23" cy="28"/>
              </a:xfrm>
              <a:custGeom>
                <a:avLst/>
                <a:gdLst>
                  <a:gd name="T0" fmla="*/ 159 w 159"/>
                  <a:gd name="T1" fmla="*/ 27 h 199"/>
                  <a:gd name="T2" fmla="*/ 100 w 159"/>
                  <a:gd name="T3" fmla="*/ 13 h 199"/>
                  <a:gd name="T4" fmla="*/ 40 w 159"/>
                  <a:gd name="T5" fmla="*/ 0 h 199"/>
                  <a:gd name="T6" fmla="*/ 0 w 159"/>
                  <a:gd name="T7" fmla="*/ 172 h 199"/>
                  <a:gd name="T8" fmla="*/ 59 w 159"/>
                  <a:gd name="T9" fmla="*/ 185 h 199"/>
                  <a:gd name="T10" fmla="*/ 118 w 159"/>
                  <a:gd name="T11" fmla="*/ 199 h 199"/>
                  <a:gd name="T12" fmla="*/ 159 w 159"/>
                  <a:gd name="T13" fmla="*/ 27 h 19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9"/>
                  <a:gd name="T22" fmla="*/ 0 h 199"/>
                  <a:gd name="T23" fmla="*/ 159 w 159"/>
                  <a:gd name="T24" fmla="*/ 199 h 19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9" h="199">
                    <a:moveTo>
                      <a:pt x="159" y="27"/>
                    </a:moveTo>
                    <a:lnTo>
                      <a:pt x="100" y="13"/>
                    </a:lnTo>
                    <a:lnTo>
                      <a:pt x="40" y="0"/>
                    </a:lnTo>
                    <a:lnTo>
                      <a:pt x="0" y="172"/>
                    </a:lnTo>
                    <a:lnTo>
                      <a:pt x="59" y="185"/>
                    </a:lnTo>
                    <a:lnTo>
                      <a:pt x="118" y="199"/>
                    </a:lnTo>
                    <a:lnTo>
                      <a:pt x="159" y="2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0" name="Freeform 1232"/>
              <p:cNvSpPr>
                <a:spLocks noChangeAspect="1"/>
              </p:cNvSpPr>
              <p:nvPr/>
            </p:nvSpPr>
            <p:spPr bwMode="auto">
              <a:xfrm>
                <a:off x="1000" y="1488"/>
                <a:ext cx="8" cy="2"/>
              </a:xfrm>
              <a:custGeom>
                <a:avLst/>
                <a:gdLst>
                  <a:gd name="T0" fmla="*/ 61 w 61"/>
                  <a:gd name="T1" fmla="*/ 13 h 13"/>
                  <a:gd name="T2" fmla="*/ 2 w 61"/>
                  <a:gd name="T3" fmla="*/ 0 h 13"/>
                  <a:gd name="T4" fmla="*/ 0 w 61"/>
                  <a:gd name="T5" fmla="*/ 2 h 13"/>
                  <a:gd name="T6" fmla="*/ 61 w 61"/>
                  <a:gd name="T7" fmla="*/ 13 h 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13"/>
                  <a:gd name="T14" fmla="*/ 61 w 61"/>
                  <a:gd name="T15" fmla="*/ 13 h 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13">
                    <a:moveTo>
                      <a:pt x="61" y="13"/>
                    </a:moveTo>
                    <a:lnTo>
                      <a:pt x="2" y="0"/>
                    </a:lnTo>
                    <a:lnTo>
                      <a:pt x="0" y="2"/>
                    </a:lnTo>
                    <a:lnTo>
                      <a:pt x="61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1" name="Line 1233"/>
              <p:cNvSpPr>
                <a:spLocks noChangeAspect="1" noChangeShapeType="1"/>
              </p:cNvSpPr>
              <p:nvPr/>
            </p:nvSpPr>
            <p:spPr bwMode="auto">
              <a:xfrm flipH="1">
                <a:off x="1000" y="148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2" name="Freeform 1234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3" name="Freeform 1235"/>
              <p:cNvSpPr>
                <a:spLocks noChangeAspect="1"/>
              </p:cNvSpPr>
              <p:nvPr/>
            </p:nvSpPr>
            <p:spPr bwMode="auto">
              <a:xfrm>
                <a:off x="995" y="1488"/>
                <a:ext cx="22" cy="29"/>
              </a:xfrm>
              <a:custGeom>
                <a:avLst/>
                <a:gdLst>
                  <a:gd name="T0" fmla="*/ 152 w 152"/>
                  <a:gd name="T1" fmla="*/ 23 h 197"/>
                  <a:gd name="T2" fmla="*/ 92 w 152"/>
                  <a:gd name="T3" fmla="*/ 11 h 197"/>
                  <a:gd name="T4" fmla="*/ 31 w 152"/>
                  <a:gd name="T5" fmla="*/ 0 h 197"/>
                  <a:gd name="T6" fmla="*/ 0 w 152"/>
                  <a:gd name="T7" fmla="*/ 174 h 197"/>
                  <a:gd name="T8" fmla="*/ 60 w 152"/>
                  <a:gd name="T9" fmla="*/ 186 h 197"/>
                  <a:gd name="T10" fmla="*/ 120 w 152"/>
                  <a:gd name="T11" fmla="*/ 197 h 197"/>
                  <a:gd name="T12" fmla="*/ 152 w 152"/>
                  <a:gd name="T13" fmla="*/ 23 h 1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2"/>
                  <a:gd name="T22" fmla="*/ 0 h 197"/>
                  <a:gd name="T23" fmla="*/ 152 w 152"/>
                  <a:gd name="T24" fmla="*/ 197 h 1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2" h="197">
                    <a:moveTo>
                      <a:pt x="152" y="23"/>
                    </a:moveTo>
                    <a:lnTo>
                      <a:pt x="92" y="11"/>
                    </a:lnTo>
                    <a:lnTo>
                      <a:pt x="31" y="0"/>
                    </a:lnTo>
                    <a:lnTo>
                      <a:pt x="0" y="174"/>
                    </a:lnTo>
                    <a:lnTo>
                      <a:pt x="60" y="186"/>
                    </a:lnTo>
                    <a:lnTo>
                      <a:pt x="120" y="197"/>
                    </a:lnTo>
                    <a:lnTo>
                      <a:pt x="152" y="2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884" name="Freeform 1236"/>
              <p:cNvSpPr>
                <a:spLocks noChangeAspect="1"/>
              </p:cNvSpPr>
              <p:nvPr/>
            </p:nvSpPr>
            <p:spPr bwMode="auto">
              <a:xfrm>
                <a:off x="995" y="1513"/>
                <a:ext cx="9" cy="2"/>
              </a:xfrm>
              <a:custGeom>
                <a:avLst/>
                <a:gdLst>
                  <a:gd name="T0" fmla="*/ 60 w 60"/>
                  <a:gd name="T1" fmla="*/ 12 h 12"/>
                  <a:gd name="T2" fmla="*/ 0 w 60"/>
                  <a:gd name="T3" fmla="*/ 0 h 12"/>
                  <a:gd name="T4" fmla="*/ 0 w 60"/>
                  <a:gd name="T5" fmla="*/ 2 h 12"/>
                  <a:gd name="T6" fmla="*/ 60 w 60"/>
                  <a:gd name="T7" fmla="*/ 12 h 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"/>
                  <a:gd name="T13" fmla="*/ 0 h 12"/>
                  <a:gd name="T14" fmla="*/ 60 w 60"/>
                  <a:gd name="T15" fmla="*/ 12 h 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" h="12">
                    <a:moveTo>
                      <a:pt x="60" y="12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6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417" name="Line 1237"/>
            <p:cNvSpPr>
              <a:spLocks noChangeAspect="1" noChangeShapeType="1"/>
            </p:cNvSpPr>
            <p:nvPr/>
          </p:nvSpPr>
          <p:spPr bwMode="auto">
            <a:xfrm>
              <a:off x="831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8" name="Freeform 1238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9" name="Freeform 1239"/>
            <p:cNvSpPr>
              <a:spLocks noChangeAspect="1"/>
            </p:cNvSpPr>
            <p:nvPr/>
          </p:nvSpPr>
          <p:spPr bwMode="auto">
            <a:xfrm>
              <a:off x="827" y="1458"/>
              <a:ext cx="21" cy="27"/>
            </a:xfrm>
            <a:custGeom>
              <a:avLst/>
              <a:gdLst>
                <a:gd name="T0" fmla="*/ 147 w 147"/>
                <a:gd name="T1" fmla="*/ 19 h 193"/>
                <a:gd name="T2" fmla="*/ 87 w 147"/>
                <a:gd name="T3" fmla="*/ 10 h 193"/>
                <a:gd name="T4" fmla="*/ 27 w 147"/>
                <a:gd name="T5" fmla="*/ 0 h 193"/>
                <a:gd name="T6" fmla="*/ 0 w 147"/>
                <a:gd name="T7" fmla="*/ 175 h 193"/>
                <a:gd name="T8" fmla="*/ 61 w 147"/>
                <a:gd name="T9" fmla="*/ 184 h 193"/>
                <a:gd name="T10" fmla="*/ 121 w 147"/>
                <a:gd name="T11" fmla="*/ 193 h 193"/>
                <a:gd name="T12" fmla="*/ 147 w 147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93"/>
                <a:gd name="T23" fmla="*/ 147 w 147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93">
                  <a:moveTo>
                    <a:pt x="147" y="19"/>
                  </a:moveTo>
                  <a:lnTo>
                    <a:pt x="87" y="10"/>
                  </a:lnTo>
                  <a:lnTo>
                    <a:pt x="27" y="0"/>
                  </a:lnTo>
                  <a:lnTo>
                    <a:pt x="0" y="175"/>
                  </a:lnTo>
                  <a:lnTo>
                    <a:pt x="61" y="184"/>
                  </a:lnTo>
                  <a:lnTo>
                    <a:pt x="121" y="193"/>
                  </a:lnTo>
                  <a:lnTo>
                    <a:pt x="147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0" name="Freeform 1240"/>
            <p:cNvSpPr>
              <a:spLocks noChangeAspect="1"/>
            </p:cNvSpPr>
            <p:nvPr/>
          </p:nvSpPr>
          <p:spPr bwMode="auto">
            <a:xfrm>
              <a:off x="827" y="1483"/>
              <a:ext cx="9" cy="1"/>
            </a:xfrm>
            <a:custGeom>
              <a:avLst/>
              <a:gdLst>
                <a:gd name="T0" fmla="*/ 61 w 61"/>
                <a:gd name="T1" fmla="*/ 9 h 9"/>
                <a:gd name="T2" fmla="*/ 0 w 61"/>
                <a:gd name="T3" fmla="*/ 0 h 9"/>
                <a:gd name="T4" fmla="*/ 0 w 61"/>
                <a:gd name="T5" fmla="*/ 3 h 9"/>
                <a:gd name="T6" fmla="*/ 61 w 61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9"/>
                <a:gd name="T14" fmla="*/ 61 w 61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9">
                  <a:moveTo>
                    <a:pt x="61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1" name="Line 1241"/>
            <p:cNvSpPr>
              <a:spLocks noChangeAspect="1" noChangeShapeType="1"/>
            </p:cNvSpPr>
            <p:nvPr/>
          </p:nvSpPr>
          <p:spPr bwMode="auto">
            <a:xfrm>
              <a:off x="827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2" name="Freeform 1242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3" name="Freeform 1243"/>
            <p:cNvSpPr>
              <a:spLocks noChangeAspect="1"/>
            </p:cNvSpPr>
            <p:nvPr/>
          </p:nvSpPr>
          <p:spPr bwMode="auto">
            <a:xfrm>
              <a:off x="825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8 w 139"/>
                <a:gd name="T5" fmla="*/ 0 h 188"/>
                <a:gd name="T6" fmla="*/ 0 w 139"/>
                <a:gd name="T7" fmla="*/ 176 h 188"/>
                <a:gd name="T8" fmla="*/ 60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8" y="0"/>
                  </a:lnTo>
                  <a:lnTo>
                    <a:pt x="0" y="176"/>
                  </a:lnTo>
                  <a:lnTo>
                    <a:pt x="60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4" name="Freeform 1244"/>
            <p:cNvSpPr>
              <a:spLocks noChangeAspect="1"/>
            </p:cNvSpPr>
            <p:nvPr/>
          </p:nvSpPr>
          <p:spPr bwMode="auto">
            <a:xfrm>
              <a:off x="825" y="1508"/>
              <a:ext cx="8" cy="1"/>
            </a:xfrm>
            <a:custGeom>
              <a:avLst/>
              <a:gdLst>
                <a:gd name="T0" fmla="*/ 60 w 60"/>
                <a:gd name="T1" fmla="*/ 6 h 6"/>
                <a:gd name="T2" fmla="*/ 0 w 60"/>
                <a:gd name="T3" fmla="*/ 0 h 6"/>
                <a:gd name="T4" fmla="*/ 0 w 60"/>
                <a:gd name="T5" fmla="*/ 3 h 6"/>
                <a:gd name="T6" fmla="*/ 60 w 60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5" name="Line 1245"/>
            <p:cNvSpPr>
              <a:spLocks noChangeAspect="1" noChangeShapeType="1"/>
            </p:cNvSpPr>
            <p:nvPr/>
          </p:nvSpPr>
          <p:spPr bwMode="auto">
            <a:xfrm>
              <a:off x="825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6" name="Freeform 1246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7" name="Freeform 1247"/>
            <p:cNvSpPr>
              <a:spLocks noChangeAspect="1"/>
            </p:cNvSpPr>
            <p:nvPr/>
          </p:nvSpPr>
          <p:spPr bwMode="auto">
            <a:xfrm>
              <a:off x="823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1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0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1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0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8" name="Freeform 1248"/>
            <p:cNvSpPr>
              <a:spLocks noChangeAspect="1"/>
            </p:cNvSpPr>
            <p:nvPr/>
          </p:nvSpPr>
          <p:spPr bwMode="auto">
            <a:xfrm>
              <a:off x="823" y="1533"/>
              <a:ext cx="9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29" name="Line 1249"/>
            <p:cNvSpPr>
              <a:spLocks noChangeAspect="1" noChangeShapeType="1"/>
            </p:cNvSpPr>
            <p:nvPr/>
          </p:nvSpPr>
          <p:spPr bwMode="auto">
            <a:xfrm>
              <a:off x="823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0" name="Freeform 1250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1" name="Freeform 1251"/>
            <p:cNvSpPr>
              <a:spLocks noChangeAspect="1"/>
            </p:cNvSpPr>
            <p:nvPr/>
          </p:nvSpPr>
          <p:spPr bwMode="auto">
            <a:xfrm>
              <a:off x="823" y="1533"/>
              <a:ext cx="17" cy="25"/>
            </a:xfrm>
            <a:custGeom>
              <a:avLst/>
              <a:gdLst>
                <a:gd name="T0" fmla="*/ 125 w 125"/>
                <a:gd name="T1" fmla="*/ 3 h 179"/>
                <a:gd name="T2" fmla="*/ 65 w 125"/>
                <a:gd name="T3" fmla="*/ 1 h 179"/>
                <a:gd name="T4" fmla="*/ 5 w 125"/>
                <a:gd name="T5" fmla="*/ 0 h 179"/>
                <a:gd name="T6" fmla="*/ 0 w 125"/>
                <a:gd name="T7" fmla="*/ 177 h 179"/>
                <a:gd name="T8" fmla="*/ 61 w 125"/>
                <a:gd name="T9" fmla="*/ 178 h 179"/>
                <a:gd name="T10" fmla="*/ 121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5" y="1"/>
                  </a:lnTo>
                  <a:lnTo>
                    <a:pt x="5" y="0"/>
                  </a:lnTo>
                  <a:lnTo>
                    <a:pt x="0" y="177"/>
                  </a:lnTo>
                  <a:lnTo>
                    <a:pt x="61" y="178"/>
                  </a:lnTo>
                  <a:lnTo>
                    <a:pt x="121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2" name="Freeform 1252"/>
            <p:cNvSpPr>
              <a:spLocks noChangeAspect="1"/>
            </p:cNvSpPr>
            <p:nvPr/>
          </p:nvSpPr>
          <p:spPr bwMode="auto">
            <a:xfrm>
              <a:off x="823" y="1558"/>
              <a:ext cx="8" cy="1"/>
            </a:xfrm>
            <a:custGeom>
              <a:avLst/>
              <a:gdLst>
                <a:gd name="T0" fmla="*/ 61 w 61"/>
                <a:gd name="T1" fmla="*/ 1 h 2"/>
                <a:gd name="T2" fmla="*/ 0 w 61"/>
                <a:gd name="T3" fmla="*/ 0 h 2"/>
                <a:gd name="T4" fmla="*/ 0 w 61"/>
                <a:gd name="T5" fmla="*/ 2 h 2"/>
                <a:gd name="T6" fmla="*/ 61 w 61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2"/>
                <a:gd name="T14" fmla="*/ 61 w 6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2">
                  <a:moveTo>
                    <a:pt x="61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3" name="Line 1253"/>
            <p:cNvSpPr>
              <a:spLocks noChangeAspect="1" noChangeShapeType="1"/>
            </p:cNvSpPr>
            <p:nvPr/>
          </p:nvSpPr>
          <p:spPr bwMode="auto">
            <a:xfrm>
              <a:off x="823" y="15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4" name="Freeform 1254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5" name="Freeform 1255"/>
            <p:cNvSpPr>
              <a:spLocks noChangeAspect="1"/>
            </p:cNvSpPr>
            <p:nvPr/>
          </p:nvSpPr>
          <p:spPr bwMode="auto">
            <a:xfrm>
              <a:off x="823" y="1558"/>
              <a:ext cx="17" cy="26"/>
            </a:xfrm>
            <a:custGeom>
              <a:avLst/>
              <a:gdLst>
                <a:gd name="T0" fmla="*/ 121 w 123"/>
                <a:gd name="T1" fmla="*/ 0 h 179"/>
                <a:gd name="T2" fmla="*/ 61 w 123"/>
                <a:gd name="T3" fmla="*/ 1 h 179"/>
                <a:gd name="T4" fmla="*/ 0 w 123"/>
                <a:gd name="T5" fmla="*/ 2 h 179"/>
                <a:gd name="T6" fmla="*/ 3 w 123"/>
                <a:gd name="T7" fmla="*/ 179 h 179"/>
                <a:gd name="T8" fmla="*/ 63 w 123"/>
                <a:gd name="T9" fmla="*/ 177 h 179"/>
                <a:gd name="T10" fmla="*/ 123 w 123"/>
                <a:gd name="T11" fmla="*/ 176 h 179"/>
                <a:gd name="T12" fmla="*/ 121 w 123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"/>
                <a:gd name="T22" fmla="*/ 0 h 179"/>
                <a:gd name="T23" fmla="*/ 123 w 123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" h="179">
                  <a:moveTo>
                    <a:pt x="121" y="0"/>
                  </a:moveTo>
                  <a:lnTo>
                    <a:pt x="61" y="1"/>
                  </a:lnTo>
                  <a:lnTo>
                    <a:pt x="0" y="2"/>
                  </a:lnTo>
                  <a:lnTo>
                    <a:pt x="3" y="179"/>
                  </a:lnTo>
                  <a:lnTo>
                    <a:pt x="63" y="177"/>
                  </a:lnTo>
                  <a:lnTo>
                    <a:pt x="123" y="176"/>
                  </a:lnTo>
                  <a:lnTo>
                    <a:pt x="12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6" name="Freeform 1256"/>
            <p:cNvSpPr>
              <a:spLocks noChangeAspect="1"/>
            </p:cNvSpPr>
            <p:nvPr/>
          </p:nvSpPr>
          <p:spPr bwMode="auto">
            <a:xfrm>
              <a:off x="823" y="1583"/>
              <a:ext cx="9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7" name="Line 1257"/>
            <p:cNvSpPr>
              <a:spLocks noChangeAspect="1" noChangeShapeType="1"/>
            </p:cNvSpPr>
            <p:nvPr/>
          </p:nvSpPr>
          <p:spPr bwMode="auto">
            <a:xfrm>
              <a:off x="823" y="15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8" name="Freeform 1258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9" name="Freeform 1259"/>
            <p:cNvSpPr>
              <a:spLocks noChangeAspect="1"/>
            </p:cNvSpPr>
            <p:nvPr/>
          </p:nvSpPr>
          <p:spPr bwMode="auto">
            <a:xfrm>
              <a:off x="823" y="1583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0" name="Freeform 1260"/>
            <p:cNvSpPr>
              <a:spLocks noChangeAspect="1"/>
            </p:cNvSpPr>
            <p:nvPr/>
          </p:nvSpPr>
          <p:spPr bwMode="auto">
            <a:xfrm>
              <a:off x="824" y="1609"/>
              <a:ext cx="9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1" name="Line 1261"/>
            <p:cNvSpPr>
              <a:spLocks noChangeAspect="1" noChangeShapeType="1"/>
            </p:cNvSpPr>
            <p:nvPr/>
          </p:nvSpPr>
          <p:spPr bwMode="auto">
            <a:xfrm>
              <a:off x="824" y="160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2" name="Freeform 1262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3" name="Freeform 1263"/>
            <p:cNvSpPr>
              <a:spLocks noChangeAspect="1"/>
            </p:cNvSpPr>
            <p:nvPr/>
          </p:nvSpPr>
          <p:spPr bwMode="auto">
            <a:xfrm>
              <a:off x="824" y="1608"/>
              <a:ext cx="20" cy="27"/>
            </a:xfrm>
            <a:custGeom>
              <a:avLst/>
              <a:gdLst>
                <a:gd name="T0" fmla="*/ 120 w 136"/>
                <a:gd name="T1" fmla="*/ 0 h 187"/>
                <a:gd name="T2" fmla="*/ 60 w 136"/>
                <a:gd name="T3" fmla="*/ 6 h 187"/>
                <a:gd name="T4" fmla="*/ 0 w 136"/>
                <a:gd name="T5" fmla="*/ 12 h 187"/>
                <a:gd name="T6" fmla="*/ 16 w 136"/>
                <a:gd name="T7" fmla="*/ 187 h 187"/>
                <a:gd name="T8" fmla="*/ 76 w 136"/>
                <a:gd name="T9" fmla="*/ 181 h 187"/>
                <a:gd name="T10" fmla="*/ 136 w 136"/>
                <a:gd name="T11" fmla="*/ 175 h 187"/>
                <a:gd name="T12" fmla="*/ 120 w 136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87"/>
                <a:gd name="T23" fmla="*/ 136 w 136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6" y="187"/>
                  </a:lnTo>
                  <a:lnTo>
                    <a:pt x="76" y="181"/>
                  </a:lnTo>
                  <a:lnTo>
                    <a:pt x="136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4" name="Freeform 1264"/>
            <p:cNvSpPr>
              <a:spLocks noChangeAspect="1"/>
            </p:cNvSpPr>
            <p:nvPr/>
          </p:nvSpPr>
          <p:spPr bwMode="auto">
            <a:xfrm>
              <a:off x="827" y="1634"/>
              <a:ext cx="8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5" name="Line 1265"/>
            <p:cNvSpPr>
              <a:spLocks noChangeAspect="1" noChangeShapeType="1"/>
            </p:cNvSpPr>
            <p:nvPr/>
          </p:nvSpPr>
          <p:spPr bwMode="auto">
            <a:xfrm>
              <a:off x="827" y="163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6" name="Freeform 1266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7" name="Freeform 1267"/>
            <p:cNvSpPr>
              <a:spLocks noChangeAspect="1"/>
            </p:cNvSpPr>
            <p:nvPr/>
          </p:nvSpPr>
          <p:spPr bwMode="auto">
            <a:xfrm>
              <a:off x="827" y="1633"/>
              <a:ext cx="20" cy="27"/>
            </a:xfrm>
            <a:custGeom>
              <a:avLst/>
              <a:gdLst>
                <a:gd name="T0" fmla="*/ 120 w 144"/>
                <a:gd name="T1" fmla="*/ 0 h 191"/>
                <a:gd name="T2" fmla="*/ 60 w 144"/>
                <a:gd name="T3" fmla="*/ 8 h 191"/>
                <a:gd name="T4" fmla="*/ 0 w 144"/>
                <a:gd name="T5" fmla="*/ 16 h 191"/>
                <a:gd name="T6" fmla="*/ 23 w 144"/>
                <a:gd name="T7" fmla="*/ 191 h 191"/>
                <a:gd name="T8" fmla="*/ 84 w 144"/>
                <a:gd name="T9" fmla="*/ 183 h 191"/>
                <a:gd name="T10" fmla="*/ 144 w 144"/>
                <a:gd name="T11" fmla="*/ 176 h 191"/>
                <a:gd name="T12" fmla="*/ 120 w 144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4"/>
                <a:gd name="T22" fmla="*/ 0 h 191"/>
                <a:gd name="T23" fmla="*/ 144 w 144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4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4" y="183"/>
                  </a:lnTo>
                  <a:lnTo>
                    <a:pt x="144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8" name="Freeform 1268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61 w 121"/>
                <a:gd name="T1" fmla="*/ 7 h 68"/>
                <a:gd name="T2" fmla="*/ 121 w 121"/>
                <a:gd name="T3" fmla="*/ 0 h 68"/>
                <a:gd name="T4" fmla="*/ 121 w 121"/>
                <a:gd name="T5" fmla="*/ 12 h 68"/>
                <a:gd name="T6" fmla="*/ 119 w 121"/>
                <a:gd name="T7" fmla="*/ 25 h 68"/>
                <a:gd name="T8" fmla="*/ 114 w 121"/>
                <a:gd name="T9" fmla="*/ 36 h 68"/>
                <a:gd name="T10" fmla="*/ 107 w 121"/>
                <a:gd name="T11" fmla="*/ 47 h 68"/>
                <a:gd name="T12" fmla="*/ 98 w 121"/>
                <a:gd name="T13" fmla="*/ 55 h 68"/>
                <a:gd name="T14" fmla="*/ 87 w 121"/>
                <a:gd name="T15" fmla="*/ 62 h 68"/>
                <a:gd name="T16" fmla="*/ 75 w 121"/>
                <a:gd name="T17" fmla="*/ 67 h 68"/>
                <a:gd name="T18" fmla="*/ 63 w 121"/>
                <a:gd name="T19" fmla="*/ 68 h 68"/>
                <a:gd name="T20" fmla="*/ 49 w 121"/>
                <a:gd name="T21" fmla="*/ 68 h 68"/>
                <a:gd name="T22" fmla="*/ 38 w 121"/>
                <a:gd name="T23" fmla="*/ 64 h 68"/>
                <a:gd name="T24" fmla="*/ 27 w 121"/>
                <a:gd name="T25" fmla="*/ 58 h 68"/>
                <a:gd name="T26" fmla="*/ 16 w 121"/>
                <a:gd name="T27" fmla="*/ 50 h 68"/>
                <a:gd name="T28" fmla="*/ 10 w 121"/>
                <a:gd name="T29" fmla="*/ 39 h 68"/>
                <a:gd name="T30" fmla="*/ 4 w 121"/>
                <a:gd name="T31" fmla="*/ 28 h 68"/>
                <a:gd name="T32" fmla="*/ 0 w 121"/>
                <a:gd name="T33" fmla="*/ 15 h 68"/>
                <a:gd name="T34" fmla="*/ 61 w 121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68"/>
                <a:gd name="T56" fmla="*/ 121 w 121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68">
                  <a:moveTo>
                    <a:pt x="61" y="7"/>
                  </a:moveTo>
                  <a:lnTo>
                    <a:pt x="121" y="0"/>
                  </a:ln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  <a:lnTo>
                    <a:pt x="6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9" name="Freeform 1269"/>
            <p:cNvSpPr>
              <a:spLocks noChangeAspect="1"/>
            </p:cNvSpPr>
            <p:nvPr/>
          </p:nvSpPr>
          <p:spPr bwMode="auto">
            <a:xfrm>
              <a:off x="830" y="1658"/>
              <a:ext cx="17" cy="9"/>
            </a:xfrm>
            <a:custGeom>
              <a:avLst/>
              <a:gdLst>
                <a:gd name="T0" fmla="*/ 121 w 121"/>
                <a:gd name="T1" fmla="*/ 0 h 68"/>
                <a:gd name="T2" fmla="*/ 121 w 121"/>
                <a:gd name="T3" fmla="*/ 12 h 68"/>
                <a:gd name="T4" fmla="*/ 119 w 121"/>
                <a:gd name="T5" fmla="*/ 25 h 68"/>
                <a:gd name="T6" fmla="*/ 114 w 121"/>
                <a:gd name="T7" fmla="*/ 36 h 68"/>
                <a:gd name="T8" fmla="*/ 107 w 121"/>
                <a:gd name="T9" fmla="*/ 47 h 68"/>
                <a:gd name="T10" fmla="*/ 98 w 121"/>
                <a:gd name="T11" fmla="*/ 55 h 68"/>
                <a:gd name="T12" fmla="*/ 87 w 121"/>
                <a:gd name="T13" fmla="*/ 62 h 68"/>
                <a:gd name="T14" fmla="*/ 75 w 121"/>
                <a:gd name="T15" fmla="*/ 67 h 68"/>
                <a:gd name="T16" fmla="*/ 63 w 121"/>
                <a:gd name="T17" fmla="*/ 68 h 68"/>
                <a:gd name="T18" fmla="*/ 49 w 121"/>
                <a:gd name="T19" fmla="*/ 68 h 68"/>
                <a:gd name="T20" fmla="*/ 38 w 121"/>
                <a:gd name="T21" fmla="*/ 64 h 68"/>
                <a:gd name="T22" fmla="*/ 27 w 121"/>
                <a:gd name="T23" fmla="*/ 58 h 68"/>
                <a:gd name="T24" fmla="*/ 16 w 121"/>
                <a:gd name="T25" fmla="*/ 50 h 68"/>
                <a:gd name="T26" fmla="*/ 10 w 121"/>
                <a:gd name="T27" fmla="*/ 39 h 68"/>
                <a:gd name="T28" fmla="*/ 4 w 121"/>
                <a:gd name="T29" fmla="*/ 28 h 68"/>
                <a:gd name="T30" fmla="*/ 0 w 121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1"/>
                <a:gd name="T49" fmla="*/ 0 h 68"/>
                <a:gd name="T50" fmla="*/ 121 w 121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1" h="68">
                  <a:moveTo>
                    <a:pt x="121" y="0"/>
                  </a:moveTo>
                  <a:lnTo>
                    <a:pt x="121" y="12"/>
                  </a:lnTo>
                  <a:lnTo>
                    <a:pt x="119" y="25"/>
                  </a:lnTo>
                  <a:lnTo>
                    <a:pt x="114" y="36"/>
                  </a:lnTo>
                  <a:lnTo>
                    <a:pt x="107" y="47"/>
                  </a:lnTo>
                  <a:lnTo>
                    <a:pt x="98" y="55"/>
                  </a:lnTo>
                  <a:lnTo>
                    <a:pt x="87" y="62"/>
                  </a:lnTo>
                  <a:lnTo>
                    <a:pt x="75" y="67"/>
                  </a:lnTo>
                  <a:lnTo>
                    <a:pt x="63" y="68"/>
                  </a:lnTo>
                  <a:lnTo>
                    <a:pt x="49" y="68"/>
                  </a:lnTo>
                  <a:lnTo>
                    <a:pt x="38" y="64"/>
                  </a:lnTo>
                  <a:lnTo>
                    <a:pt x="27" y="58"/>
                  </a:lnTo>
                  <a:lnTo>
                    <a:pt x="16" y="50"/>
                  </a:lnTo>
                  <a:lnTo>
                    <a:pt x="10" y="39"/>
                  </a:lnTo>
                  <a:lnTo>
                    <a:pt x="4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0" name="Freeform 1270"/>
            <p:cNvSpPr>
              <a:spLocks noChangeAspect="1"/>
            </p:cNvSpPr>
            <p:nvPr/>
          </p:nvSpPr>
          <p:spPr bwMode="auto">
            <a:xfrm>
              <a:off x="1808" y="1168"/>
              <a:ext cx="297" cy="790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8 w 2084"/>
                <a:gd name="T5" fmla="*/ 19 h 5536"/>
                <a:gd name="T6" fmla="*/ 1701 w 2084"/>
                <a:gd name="T7" fmla="*/ 44 h 5536"/>
                <a:gd name="T8" fmla="*/ 1579 w 2084"/>
                <a:gd name="T9" fmla="*/ 78 h 5536"/>
                <a:gd name="T10" fmla="*/ 1461 w 2084"/>
                <a:gd name="T11" fmla="*/ 120 h 5536"/>
                <a:gd name="T12" fmla="*/ 1346 w 2084"/>
                <a:gd name="T13" fmla="*/ 171 h 5536"/>
                <a:gd name="T14" fmla="*/ 1237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8 w 2084"/>
                <a:gd name="T27" fmla="*/ 690 h 5536"/>
                <a:gd name="T28" fmla="*/ 614 w 2084"/>
                <a:gd name="T29" fmla="*/ 781 h 5536"/>
                <a:gd name="T30" fmla="*/ 546 w 2084"/>
                <a:gd name="T31" fmla="*/ 875 h 5536"/>
                <a:gd name="T32" fmla="*/ 481 w 2084"/>
                <a:gd name="T33" fmla="*/ 973 h 5536"/>
                <a:gd name="T34" fmla="*/ 422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6 w 2084"/>
                <a:gd name="T49" fmla="*/ 2060 h 5536"/>
                <a:gd name="T50" fmla="*/ 30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30 w 2084"/>
                <a:gd name="T59" fmla="*/ 3242 h 5536"/>
                <a:gd name="T60" fmla="*/ 66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2 w 2084"/>
                <a:gd name="T75" fmla="*/ 4462 h 5536"/>
                <a:gd name="T76" fmla="*/ 481 w 2084"/>
                <a:gd name="T77" fmla="*/ 4563 h 5536"/>
                <a:gd name="T78" fmla="*/ 546 w 2084"/>
                <a:gd name="T79" fmla="*/ 4659 h 5536"/>
                <a:gd name="T80" fmla="*/ 615 w 2084"/>
                <a:gd name="T81" fmla="*/ 4754 h 5536"/>
                <a:gd name="T82" fmla="*/ 688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7 w 2084"/>
                <a:gd name="T95" fmla="*/ 5307 h 5536"/>
                <a:gd name="T96" fmla="*/ 1346 w 2084"/>
                <a:gd name="T97" fmla="*/ 5364 h 5536"/>
                <a:gd name="T98" fmla="*/ 1461 w 2084"/>
                <a:gd name="T99" fmla="*/ 5415 h 5536"/>
                <a:gd name="T100" fmla="*/ 1579 w 2084"/>
                <a:gd name="T101" fmla="*/ 5457 h 5536"/>
                <a:gd name="T102" fmla="*/ 1703 w 2084"/>
                <a:gd name="T103" fmla="*/ 5491 h 5536"/>
                <a:gd name="T104" fmla="*/ 1828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8" y="19"/>
                  </a:lnTo>
                  <a:lnTo>
                    <a:pt x="1701" y="44"/>
                  </a:lnTo>
                  <a:lnTo>
                    <a:pt x="1579" y="78"/>
                  </a:lnTo>
                  <a:lnTo>
                    <a:pt x="1461" y="120"/>
                  </a:lnTo>
                  <a:lnTo>
                    <a:pt x="1346" y="171"/>
                  </a:lnTo>
                  <a:lnTo>
                    <a:pt x="1237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6" y="875"/>
                  </a:lnTo>
                  <a:lnTo>
                    <a:pt x="481" y="973"/>
                  </a:lnTo>
                  <a:lnTo>
                    <a:pt x="422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2" y="4462"/>
                  </a:lnTo>
                  <a:lnTo>
                    <a:pt x="481" y="4563"/>
                  </a:lnTo>
                  <a:lnTo>
                    <a:pt x="546" y="4659"/>
                  </a:lnTo>
                  <a:lnTo>
                    <a:pt x="615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7" y="5307"/>
                  </a:lnTo>
                  <a:lnTo>
                    <a:pt x="1346" y="5364"/>
                  </a:lnTo>
                  <a:lnTo>
                    <a:pt x="1461" y="5415"/>
                  </a:lnTo>
                  <a:lnTo>
                    <a:pt x="1579" y="5457"/>
                  </a:lnTo>
                  <a:lnTo>
                    <a:pt x="1703" y="5491"/>
                  </a:lnTo>
                  <a:lnTo>
                    <a:pt x="1828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1" name="Line 1271"/>
            <p:cNvSpPr>
              <a:spLocks noChangeAspect="1" noChangeShapeType="1"/>
            </p:cNvSpPr>
            <p:nvPr/>
          </p:nvSpPr>
          <p:spPr bwMode="auto">
            <a:xfrm>
              <a:off x="718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2" name="Line 1272"/>
            <p:cNvSpPr>
              <a:spLocks noChangeAspect="1" noChangeShapeType="1"/>
            </p:cNvSpPr>
            <p:nvPr/>
          </p:nvSpPr>
          <p:spPr bwMode="auto">
            <a:xfrm>
              <a:off x="817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3" name="Line 1273"/>
            <p:cNvSpPr>
              <a:spLocks noChangeAspect="1" noChangeShapeType="1"/>
            </p:cNvSpPr>
            <p:nvPr/>
          </p:nvSpPr>
          <p:spPr bwMode="auto">
            <a:xfrm>
              <a:off x="837" y="1562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4" name="Freeform 1274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62 h 122"/>
                <a:gd name="T2" fmla="*/ 0 w 60"/>
                <a:gd name="T3" fmla="*/ 0 h 122"/>
                <a:gd name="T4" fmla="*/ 12 w 60"/>
                <a:gd name="T5" fmla="*/ 3 h 122"/>
                <a:gd name="T6" fmla="*/ 25 w 60"/>
                <a:gd name="T7" fmla="*/ 6 h 122"/>
                <a:gd name="T8" fmla="*/ 35 w 60"/>
                <a:gd name="T9" fmla="*/ 13 h 122"/>
                <a:gd name="T10" fmla="*/ 45 w 60"/>
                <a:gd name="T11" fmla="*/ 21 h 122"/>
                <a:gd name="T12" fmla="*/ 52 w 60"/>
                <a:gd name="T13" fmla="*/ 31 h 122"/>
                <a:gd name="T14" fmla="*/ 58 w 60"/>
                <a:gd name="T15" fmla="*/ 43 h 122"/>
                <a:gd name="T16" fmla="*/ 60 w 60"/>
                <a:gd name="T17" fmla="*/ 55 h 122"/>
                <a:gd name="T18" fmla="*/ 60 w 60"/>
                <a:gd name="T19" fmla="*/ 69 h 122"/>
                <a:gd name="T20" fmla="*/ 58 w 60"/>
                <a:gd name="T21" fmla="*/ 81 h 122"/>
                <a:gd name="T22" fmla="*/ 52 w 60"/>
                <a:gd name="T23" fmla="*/ 93 h 122"/>
                <a:gd name="T24" fmla="*/ 45 w 60"/>
                <a:gd name="T25" fmla="*/ 103 h 122"/>
                <a:gd name="T26" fmla="*/ 35 w 60"/>
                <a:gd name="T27" fmla="*/ 111 h 122"/>
                <a:gd name="T28" fmla="*/ 25 w 60"/>
                <a:gd name="T29" fmla="*/ 118 h 122"/>
                <a:gd name="T30" fmla="*/ 12 w 60"/>
                <a:gd name="T31" fmla="*/ 121 h 122"/>
                <a:gd name="T32" fmla="*/ 0 w 60"/>
                <a:gd name="T33" fmla="*/ 122 h 122"/>
                <a:gd name="T34" fmla="*/ 0 w 60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122"/>
                <a:gd name="T56" fmla="*/ 60 w 60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122">
                  <a:moveTo>
                    <a:pt x="0" y="62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5" name="Freeform 1275"/>
            <p:cNvSpPr>
              <a:spLocks noChangeAspect="1"/>
            </p:cNvSpPr>
            <p:nvPr/>
          </p:nvSpPr>
          <p:spPr bwMode="auto">
            <a:xfrm>
              <a:off x="4355" y="1949"/>
              <a:ext cx="9" cy="17"/>
            </a:xfrm>
            <a:custGeom>
              <a:avLst/>
              <a:gdLst>
                <a:gd name="T0" fmla="*/ 0 w 60"/>
                <a:gd name="T1" fmla="*/ 0 h 122"/>
                <a:gd name="T2" fmla="*/ 12 w 60"/>
                <a:gd name="T3" fmla="*/ 3 h 122"/>
                <a:gd name="T4" fmla="*/ 25 w 60"/>
                <a:gd name="T5" fmla="*/ 6 h 122"/>
                <a:gd name="T6" fmla="*/ 35 w 60"/>
                <a:gd name="T7" fmla="*/ 13 h 122"/>
                <a:gd name="T8" fmla="*/ 45 w 60"/>
                <a:gd name="T9" fmla="*/ 21 h 122"/>
                <a:gd name="T10" fmla="*/ 52 w 60"/>
                <a:gd name="T11" fmla="*/ 31 h 122"/>
                <a:gd name="T12" fmla="*/ 58 w 60"/>
                <a:gd name="T13" fmla="*/ 43 h 122"/>
                <a:gd name="T14" fmla="*/ 60 w 60"/>
                <a:gd name="T15" fmla="*/ 55 h 122"/>
                <a:gd name="T16" fmla="*/ 60 w 60"/>
                <a:gd name="T17" fmla="*/ 69 h 122"/>
                <a:gd name="T18" fmla="*/ 58 w 60"/>
                <a:gd name="T19" fmla="*/ 81 h 122"/>
                <a:gd name="T20" fmla="*/ 52 w 60"/>
                <a:gd name="T21" fmla="*/ 93 h 122"/>
                <a:gd name="T22" fmla="*/ 45 w 60"/>
                <a:gd name="T23" fmla="*/ 103 h 122"/>
                <a:gd name="T24" fmla="*/ 35 w 60"/>
                <a:gd name="T25" fmla="*/ 111 h 122"/>
                <a:gd name="T26" fmla="*/ 25 w 60"/>
                <a:gd name="T27" fmla="*/ 118 h 122"/>
                <a:gd name="T28" fmla="*/ 12 w 60"/>
                <a:gd name="T29" fmla="*/ 121 h 122"/>
                <a:gd name="T30" fmla="*/ 0 w 60"/>
                <a:gd name="T31" fmla="*/ 122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122"/>
                <a:gd name="T50" fmla="*/ 60 w 60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122">
                  <a:moveTo>
                    <a:pt x="0" y="0"/>
                  </a:moveTo>
                  <a:lnTo>
                    <a:pt x="12" y="3"/>
                  </a:lnTo>
                  <a:lnTo>
                    <a:pt x="25" y="6"/>
                  </a:lnTo>
                  <a:lnTo>
                    <a:pt x="35" y="13"/>
                  </a:lnTo>
                  <a:lnTo>
                    <a:pt x="45" y="21"/>
                  </a:lnTo>
                  <a:lnTo>
                    <a:pt x="52" y="31"/>
                  </a:lnTo>
                  <a:lnTo>
                    <a:pt x="58" y="43"/>
                  </a:lnTo>
                  <a:lnTo>
                    <a:pt x="60" y="55"/>
                  </a:lnTo>
                  <a:lnTo>
                    <a:pt x="60" y="69"/>
                  </a:lnTo>
                  <a:lnTo>
                    <a:pt x="58" y="81"/>
                  </a:lnTo>
                  <a:lnTo>
                    <a:pt x="52" y="93"/>
                  </a:lnTo>
                  <a:lnTo>
                    <a:pt x="45" y="103"/>
                  </a:lnTo>
                  <a:lnTo>
                    <a:pt x="35" y="111"/>
                  </a:lnTo>
                  <a:lnTo>
                    <a:pt x="25" y="118"/>
                  </a:lnTo>
                  <a:lnTo>
                    <a:pt x="12" y="121"/>
                  </a:lnTo>
                  <a:lnTo>
                    <a:pt x="0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6" name="Freeform 1276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7" name="Freeform 1277"/>
            <p:cNvSpPr>
              <a:spLocks noChangeAspect="1"/>
            </p:cNvSpPr>
            <p:nvPr/>
          </p:nvSpPr>
          <p:spPr bwMode="auto">
            <a:xfrm>
              <a:off x="1218" y="1949"/>
              <a:ext cx="3137" cy="17"/>
            </a:xfrm>
            <a:custGeom>
              <a:avLst/>
              <a:gdLst>
                <a:gd name="T0" fmla="*/ 21971 w 21971"/>
                <a:gd name="T1" fmla="*/ 122 h 122"/>
                <a:gd name="T2" fmla="*/ 21971 w 21971"/>
                <a:gd name="T3" fmla="*/ 62 h 122"/>
                <a:gd name="T4" fmla="*/ 21971 w 21971"/>
                <a:gd name="T5" fmla="*/ 0 h 122"/>
                <a:gd name="T6" fmla="*/ 0 w 21971"/>
                <a:gd name="T7" fmla="*/ 0 h 122"/>
                <a:gd name="T8" fmla="*/ 0 w 21971"/>
                <a:gd name="T9" fmla="*/ 62 h 122"/>
                <a:gd name="T10" fmla="*/ 0 w 21971"/>
                <a:gd name="T11" fmla="*/ 122 h 122"/>
                <a:gd name="T12" fmla="*/ 21971 w 21971"/>
                <a:gd name="T13" fmla="*/ 122 h 1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71"/>
                <a:gd name="T22" fmla="*/ 0 h 122"/>
                <a:gd name="T23" fmla="*/ 21971 w 21971"/>
                <a:gd name="T24" fmla="*/ 122 h 1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71" h="122">
                  <a:moveTo>
                    <a:pt x="21971" y="122"/>
                  </a:moveTo>
                  <a:lnTo>
                    <a:pt x="21971" y="62"/>
                  </a:lnTo>
                  <a:lnTo>
                    <a:pt x="21971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0" y="122"/>
                  </a:lnTo>
                  <a:lnTo>
                    <a:pt x="21971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8" name="Freeform 1278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62 h 122"/>
                <a:gd name="T2" fmla="*/ 61 w 61"/>
                <a:gd name="T3" fmla="*/ 122 h 122"/>
                <a:gd name="T4" fmla="*/ 48 w 61"/>
                <a:gd name="T5" fmla="*/ 121 h 122"/>
                <a:gd name="T6" fmla="*/ 36 w 61"/>
                <a:gd name="T7" fmla="*/ 118 h 122"/>
                <a:gd name="T8" fmla="*/ 25 w 61"/>
                <a:gd name="T9" fmla="*/ 111 h 122"/>
                <a:gd name="T10" fmla="*/ 15 w 61"/>
                <a:gd name="T11" fmla="*/ 103 h 122"/>
                <a:gd name="T12" fmla="*/ 8 w 61"/>
                <a:gd name="T13" fmla="*/ 93 h 122"/>
                <a:gd name="T14" fmla="*/ 3 w 61"/>
                <a:gd name="T15" fmla="*/ 81 h 122"/>
                <a:gd name="T16" fmla="*/ 0 w 61"/>
                <a:gd name="T17" fmla="*/ 69 h 122"/>
                <a:gd name="T18" fmla="*/ 0 w 61"/>
                <a:gd name="T19" fmla="*/ 55 h 122"/>
                <a:gd name="T20" fmla="*/ 3 w 61"/>
                <a:gd name="T21" fmla="*/ 43 h 122"/>
                <a:gd name="T22" fmla="*/ 8 w 61"/>
                <a:gd name="T23" fmla="*/ 31 h 122"/>
                <a:gd name="T24" fmla="*/ 15 w 61"/>
                <a:gd name="T25" fmla="*/ 21 h 122"/>
                <a:gd name="T26" fmla="*/ 25 w 61"/>
                <a:gd name="T27" fmla="*/ 13 h 122"/>
                <a:gd name="T28" fmla="*/ 36 w 61"/>
                <a:gd name="T29" fmla="*/ 6 h 122"/>
                <a:gd name="T30" fmla="*/ 48 w 61"/>
                <a:gd name="T31" fmla="*/ 3 h 122"/>
                <a:gd name="T32" fmla="*/ 61 w 61"/>
                <a:gd name="T33" fmla="*/ 0 h 122"/>
                <a:gd name="T34" fmla="*/ 61 w 61"/>
                <a:gd name="T35" fmla="*/ 62 h 1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1"/>
                <a:gd name="T55" fmla="*/ 0 h 122"/>
                <a:gd name="T56" fmla="*/ 61 w 61"/>
                <a:gd name="T57" fmla="*/ 122 h 1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1" h="122">
                  <a:moveTo>
                    <a:pt x="61" y="62"/>
                  </a:moveTo>
                  <a:lnTo>
                    <a:pt x="61" y="122"/>
                  </a:ln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  <a:lnTo>
                    <a:pt x="61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9" name="Freeform 1279"/>
            <p:cNvSpPr>
              <a:spLocks noChangeAspect="1"/>
            </p:cNvSpPr>
            <p:nvPr/>
          </p:nvSpPr>
          <p:spPr bwMode="auto">
            <a:xfrm>
              <a:off x="1209" y="1949"/>
              <a:ext cx="9" cy="17"/>
            </a:xfrm>
            <a:custGeom>
              <a:avLst/>
              <a:gdLst>
                <a:gd name="T0" fmla="*/ 61 w 61"/>
                <a:gd name="T1" fmla="*/ 122 h 122"/>
                <a:gd name="T2" fmla="*/ 48 w 61"/>
                <a:gd name="T3" fmla="*/ 121 h 122"/>
                <a:gd name="T4" fmla="*/ 36 w 61"/>
                <a:gd name="T5" fmla="*/ 118 h 122"/>
                <a:gd name="T6" fmla="*/ 25 w 61"/>
                <a:gd name="T7" fmla="*/ 111 h 122"/>
                <a:gd name="T8" fmla="*/ 15 w 61"/>
                <a:gd name="T9" fmla="*/ 103 h 122"/>
                <a:gd name="T10" fmla="*/ 8 w 61"/>
                <a:gd name="T11" fmla="*/ 93 h 122"/>
                <a:gd name="T12" fmla="*/ 3 w 61"/>
                <a:gd name="T13" fmla="*/ 81 h 122"/>
                <a:gd name="T14" fmla="*/ 0 w 61"/>
                <a:gd name="T15" fmla="*/ 69 h 122"/>
                <a:gd name="T16" fmla="*/ 0 w 61"/>
                <a:gd name="T17" fmla="*/ 55 h 122"/>
                <a:gd name="T18" fmla="*/ 3 w 61"/>
                <a:gd name="T19" fmla="*/ 43 h 122"/>
                <a:gd name="T20" fmla="*/ 8 w 61"/>
                <a:gd name="T21" fmla="*/ 31 h 122"/>
                <a:gd name="T22" fmla="*/ 15 w 61"/>
                <a:gd name="T23" fmla="*/ 21 h 122"/>
                <a:gd name="T24" fmla="*/ 25 w 61"/>
                <a:gd name="T25" fmla="*/ 13 h 122"/>
                <a:gd name="T26" fmla="*/ 36 w 61"/>
                <a:gd name="T27" fmla="*/ 6 h 122"/>
                <a:gd name="T28" fmla="*/ 48 w 61"/>
                <a:gd name="T29" fmla="*/ 3 h 122"/>
                <a:gd name="T30" fmla="*/ 61 w 61"/>
                <a:gd name="T31" fmla="*/ 0 h 1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122"/>
                <a:gd name="T50" fmla="*/ 61 w 61"/>
                <a:gd name="T51" fmla="*/ 122 h 1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122">
                  <a:moveTo>
                    <a:pt x="61" y="122"/>
                  </a:moveTo>
                  <a:lnTo>
                    <a:pt x="48" y="121"/>
                  </a:lnTo>
                  <a:lnTo>
                    <a:pt x="36" y="118"/>
                  </a:lnTo>
                  <a:lnTo>
                    <a:pt x="25" y="111"/>
                  </a:lnTo>
                  <a:lnTo>
                    <a:pt x="15" y="103"/>
                  </a:lnTo>
                  <a:lnTo>
                    <a:pt x="8" y="93"/>
                  </a:lnTo>
                  <a:lnTo>
                    <a:pt x="3" y="81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3" y="43"/>
                  </a:lnTo>
                  <a:lnTo>
                    <a:pt x="8" y="31"/>
                  </a:lnTo>
                  <a:lnTo>
                    <a:pt x="15" y="21"/>
                  </a:lnTo>
                  <a:lnTo>
                    <a:pt x="25" y="13"/>
                  </a:lnTo>
                  <a:lnTo>
                    <a:pt x="36" y="6"/>
                  </a:lnTo>
                  <a:lnTo>
                    <a:pt x="48" y="3"/>
                  </a:lnTo>
                  <a:lnTo>
                    <a:pt x="6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0" name="Line 1280"/>
            <p:cNvSpPr>
              <a:spLocks noChangeAspect="1" noChangeShapeType="1"/>
            </p:cNvSpPr>
            <p:nvPr/>
          </p:nvSpPr>
          <p:spPr bwMode="auto">
            <a:xfrm>
              <a:off x="4146" y="1562"/>
              <a:ext cx="1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1" name="Line 1281"/>
            <p:cNvSpPr>
              <a:spLocks noChangeAspect="1" noChangeShapeType="1"/>
            </p:cNvSpPr>
            <p:nvPr/>
          </p:nvSpPr>
          <p:spPr bwMode="auto">
            <a:xfrm>
              <a:off x="4279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2" name="Line 1282"/>
            <p:cNvSpPr>
              <a:spLocks noChangeAspect="1" noChangeShapeType="1"/>
            </p:cNvSpPr>
            <p:nvPr/>
          </p:nvSpPr>
          <p:spPr bwMode="auto">
            <a:xfrm>
              <a:off x="4298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3" name="Line 1283"/>
            <p:cNvSpPr>
              <a:spLocks noChangeAspect="1" noChangeShapeType="1"/>
            </p:cNvSpPr>
            <p:nvPr/>
          </p:nvSpPr>
          <p:spPr bwMode="auto">
            <a:xfrm>
              <a:off x="4456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4" name="Line 1284"/>
            <p:cNvSpPr>
              <a:spLocks noChangeAspect="1" noChangeShapeType="1"/>
            </p:cNvSpPr>
            <p:nvPr/>
          </p:nvSpPr>
          <p:spPr bwMode="auto">
            <a:xfrm>
              <a:off x="4476" y="1562"/>
              <a:ext cx="14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5" name="Line 1285"/>
            <p:cNvSpPr>
              <a:spLocks noChangeAspect="1" noChangeShapeType="1"/>
            </p:cNvSpPr>
            <p:nvPr/>
          </p:nvSpPr>
          <p:spPr bwMode="auto">
            <a:xfrm>
              <a:off x="4634" y="156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6" name="Line 1286"/>
            <p:cNvSpPr>
              <a:spLocks noChangeAspect="1" noChangeShapeType="1"/>
            </p:cNvSpPr>
            <p:nvPr/>
          </p:nvSpPr>
          <p:spPr bwMode="auto">
            <a:xfrm>
              <a:off x="4653" y="1562"/>
              <a:ext cx="1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7" name="Freeform 1287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17 w 78"/>
                <a:gd name="T1" fmla="*/ 58 h 118"/>
                <a:gd name="T2" fmla="*/ 34 w 78"/>
                <a:gd name="T3" fmla="*/ 0 h 118"/>
                <a:gd name="T4" fmla="*/ 46 w 78"/>
                <a:gd name="T5" fmla="*/ 4 h 118"/>
                <a:gd name="T6" fmla="*/ 56 w 78"/>
                <a:gd name="T7" fmla="*/ 11 h 118"/>
                <a:gd name="T8" fmla="*/ 65 w 78"/>
                <a:gd name="T9" fmla="*/ 20 h 118"/>
                <a:gd name="T10" fmla="*/ 72 w 78"/>
                <a:gd name="T11" fmla="*/ 32 h 118"/>
                <a:gd name="T12" fmla="*/ 76 w 78"/>
                <a:gd name="T13" fmla="*/ 43 h 118"/>
                <a:gd name="T14" fmla="*/ 78 w 78"/>
                <a:gd name="T15" fmla="*/ 56 h 118"/>
                <a:gd name="T16" fmla="*/ 78 w 78"/>
                <a:gd name="T17" fmla="*/ 68 h 118"/>
                <a:gd name="T18" fmla="*/ 74 w 78"/>
                <a:gd name="T19" fmla="*/ 81 h 118"/>
                <a:gd name="T20" fmla="*/ 67 w 78"/>
                <a:gd name="T21" fmla="*/ 92 h 118"/>
                <a:gd name="T22" fmla="*/ 59 w 78"/>
                <a:gd name="T23" fmla="*/ 102 h 118"/>
                <a:gd name="T24" fmla="*/ 49 w 78"/>
                <a:gd name="T25" fmla="*/ 109 h 118"/>
                <a:gd name="T26" fmla="*/ 38 w 78"/>
                <a:gd name="T27" fmla="*/ 115 h 118"/>
                <a:gd name="T28" fmla="*/ 25 w 78"/>
                <a:gd name="T29" fmla="*/ 118 h 118"/>
                <a:gd name="T30" fmla="*/ 13 w 78"/>
                <a:gd name="T31" fmla="*/ 118 h 118"/>
                <a:gd name="T32" fmla="*/ 0 w 78"/>
                <a:gd name="T33" fmla="*/ 116 h 118"/>
                <a:gd name="T34" fmla="*/ 17 w 78"/>
                <a:gd name="T35" fmla="*/ 58 h 1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8"/>
                <a:gd name="T55" fmla="*/ 0 h 118"/>
                <a:gd name="T56" fmla="*/ 78 w 78"/>
                <a:gd name="T57" fmla="*/ 118 h 1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8" h="118">
                  <a:moveTo>
                    <a:pt x="17" y="58"/>
                  </a:moveTo>
                  <a:lnTo>
                    <a:pt x="34" y="0"/>
                  </a:ln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  <a:lnTo>
                    <a:pt x="1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8" name="Freeform 1288"/>
            <p:cNvSpPr>
              <a:spLocks noChangeAspect="1"/>
            </p:cNvSpPr>
            <p:nvPr/>
          </p:nvSpPr>
          <p:spPr bwMode="auto">
            <a:xfrm>
              <a:off x="4451" y="1086"/>
              <a:ext cx="11" cy="16"/>
            </a:xfrm>
            <a:custGeom>
              <a:avLst/>
              <a:gdLst>
                <a:gd name="T0" fmla="*/ 34 w 78"/>
                <a:gd name="T1" fmla="*/ 0 h 118"/>
                <a:gd name="T2" fmla="*/ 46 w 78"/>
                <a:gd name="T3" fmla="*/ 4 h 118"/>
                <a:gd name="T4" fmla="*/ 56 w 78"/>
                <a:gd name="T5" fmla="*/ 11 h 118"/>
                <a:gd name="T6" fmla="*/ 65 w 78"/>
                <a:gd name="T7" fmla="*/ 20 h 118"/>
                <a:gd name="T8" fmla="*/ 72 w 78"/>
                <a:gd name="T9" fmla="*/ 32 h 118"/>
                <a:gd name="T10" fmla="*/ 76 w 78"/>
                <a:gd name="T11" fmla="*/ 43 h 118"/>
                <a:gd name="T12" fmla="*/ 78 w 78"/>
                <a:gd name="T13" fmla="*/ 56 h 118"/>
                <a:gd name="T14" fmla="*/ 78 w 78"/>
                <a:gd name="T15" fmla="*/ 68 h 118"/>
                <a:gd name="T16" fmla="*/ 74 w 78"/>
                <a:gd name="T17" fmla="*/ 81 h 118"/>
                <a:gd name="T18" fmla="*/ 67 w 78"/>
                <a:gd name="T19" fmla="*/ 92 h 118"/>
                <a:gd name="T20" fmla="*/ 59 w 78"/>
                <a:gd name="T21" fmla="*/ 102 h 118"/>
                <a:gd name="T22" fmla="*/ 49 w 78"/>
                <a:gd name="T23" fmla="*/ 109 h 118"/>
                <a:gd name="T24" fmla="*/ 38 w 78"/>
                <a:gd name="T25" fmla="*/ 115 h 118"/>
                <a:gd name="T26" fmla="*/ 25 w 78"/>
                <a:gd name="T27" fmla="*/ 118 h 118"/>
                <a:gd name="T28" fmla="*/ 13 w 78"/>
                <a:gd name="T29" fmla="*/ 118 h 118"/>
                <a:gd name="T30" fmla="*/ 0 w 78"/>
                <a:gd name="T31" fmla="*/ 116 h 1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8"/>
                <a:gd name="T49" fmla="*/ 0 h 118"/>
                <a:gd name="T50" fmla="*/ 78 w 78"/>
                <a:gd name="T51" fmla="*/ 118 h 1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8" h="118">
                  <a:moveTo>
                    <a:pt x="34" y="0"/>
                  </a:moveTo>
                  <a:lnTo>
                    <a:pt x="46" y="4"/>
                  </a:lnTo>
                  <a:lnTo>
                    <a:pt x="56" y="11"/>
                  </a:lnTo>
                  <a:lnTo>
                    <a:pt x="65" y="20"/>
                  </a:lnTo>
                  <a:lnTo>
                    <a:pt x="72" y="32"/>
                  </a:lnTo>
                  <a:lnTo>
                    <a:pt x="76" y="43"/>
                  </a:lnTo>
                  <a:lnTo>
                    <a:pt x="78" y="56"/>
                  </a:lnTo>
                  <a:lnTo>
                    <a:pt x="78" y="68"/>
                  </a:lnTo>
                  <a:lnTo>
                    <a:pt x="74" y="81"/>
                  </a:lnTo>
                  <a:lnTo>
                    <a:pt x="67" y="92"/>
                  </a:lnTo>
                  <a:lnTo>
                    <a:pt x="59" y="102"/>
                  </a:lnTo>
                  <a:lnTo>
                    <a:pt x="49" y="109"/>
                  </a:lnTo>
                  <a:lnTo>
                    <a:pt x="38" y="115"/>
                  </a:lnTo>
                  <a:lnTo>
                    <a:pt x="25" y="118"/>
                  </a:lnTo>
                  <a:lnTo>
                    <a:pt x="13" y="118"/>
                  </a:lnTo>
                  <a:lnTo>
                    <a:pt x="0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9" name="Freeform 1289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0" name="Freeform 1290"/>
            <p:cNvSpPr>
              <a:spLocks noChangeAspect="1"/>
            </p:cNvSpPr>
            <p:nvPr/>
          </p:nvSpPr>
          <p:spPr bwMode="auto">
            <a:xfrm>
              <a:off x="4436" y="1081"/>
              <a:ext cx="20" cy="21"/>
            </a:xfrm>
            <a:custGeom>
              <a:avLst/>
              <a:gdLst>
                <a:gd name="T0" fmla="*/ 107 w 141"/>
                <a:gd name="T1" fmla="*/ 147 h 147"/>
                <a:gd name="T2" fmla="*/ 124 w 141"/>
                <a:gd name="T3" fmla="*/ 89 h 147"/>
                <a:gd name="T4" fmla="*/ 141 w 141"/>
                <a:gd name="T5" fmla="*/ 31 h 147"/>
                <a:gd name="T6" fmla="*/ 35 w 141"/>
                <a:gd name="T7" fmla="*/ 0 h 147"/>
                <a:gd name="T8" fmla="*/ 17 w 141"/>
                <a:gd name="T9" fmla="*/ 58 h 147"/>
                <a:gd name="T10" fmla="*/ 0 w 141"/>
                <a:gd name="T11" fmla="*/ 116 h 147"/>
                <a:gd name="T12" fmla="*/ 107 w 141"/>
                <a:gd name="T13" fmla="*/ 147 h 1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7"/>
                <a:gd name="T23" fmla="*/ 141 w 141"/>
                <a:gd name="T24" fmla="*/ 147 h 1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7">
                  <a:moveTo>
                    <a:pt x="107" y="147"/>
                  </a:moveTo>
                  <a:lnTo>
                    <a:pt x="124" y="89"/>
                  </a:lnTo>
                  <a:lnTo>
                    <a:pt x="141" y="31"/>
                  </a:lnTo>
                  <a:lnTo>
                    <a:pt x="35" y="0"/>
                  </a:lnTo>
                  <a:lnTo>
                    <a:pt x="17" y="58"/>
                  </a:lnTo>
                  <a:lnTo>
                    <a:pt x="0" y="116"/>
                  </a:lnTo>
                  <a:lnTo>
                    <a:pt x="107" y="1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1" name="Freeform 1291"/>
            <p:cNvSpPr>
              <a:spLocks noChangeAspect="1"/>
            </p:cNvSpPr>
            <p:nvPr/>
          </p:nvSpPr>
          <p:spPr bwMode="auto">
            <a:xfrm>
              <a:off x="4438" y="1081"/>
              <a:ext cx="3" cy="8"/>
            </a:xfrm>
            <a:custGeom>
              <a:avLst/>
              <a:gdLst>
                <a:gd name="T0" fmla="*/ 0 w 18"/>
                <a:gd name="T1" fmla="*/ 59 h 59"/>
                <a:gd name="T2" fmla="*/ 18 w 18"/>
                <a:gd name="T3" fmla="*/ 1 h 59"/>
                <a:gd name="T4" fmla="*/ 14 w 18"/>
                <a:gd name="T5" fmla="*/ 0 h 59"/>
                <a:gd name="T6" fmla="*/ 0 w 18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59"/>
                <a:gd name="T14" fmla="*/ 18 w 18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59">
                  <a:moveTo>
                    <a:pt x="0" y="59"/>
                  </a:moveTo>
                  <a:lnTo>
                    <a:pt x="18" y="1"/>
                  </a:lnTo>
                  <a:lnTo>
                    <a:pt x="14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2" name="Line 1292"/>
            <p:cNvSpPr>
              <a:spLocks noChangeAspect="1" noChangeShapeType="1"/>
            </p:cNvSpPr>
            <p:nvPr/>
          </p:nvSpPr>
          <p:spPr bwMode="auto">
            <a:xfrm flipH="1" flipV="1">
              <a:off x="4440" y="108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3" name="Freeform 1293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4" name="Freeform 1294"/>
            <p:cNvSpPr>
              <a:spLocks noChangeAspect="1"/>
            </p:cNvSpPr>
            <p:nvPr/>
          </p:nvSpPr>
          <p:spPr bwMode="auto">
            <a:xfrm>
              <a:off x="4421" y="1077"/>
              <a:ext cx="19" cy="21"/>
            </a:xfrm>
            <a:custGeom>
              <a:avLst/>
              <a:gdLst>
                <a:gd name="T0" fmla="*/ 109 w 136"/>
                <a:gd name="T1" fmla="*/ 144 h 144"/>
                <a:gd name="T2" fmla="*/ 122 w 136"/>
                <a:gd name="T3" fmla="*/ 85 h 144"/>
                <a:gd name="T4" fmla="*/ 136 w 136"/>
                <a:gd name="T5" fmla="*/ 26 h 144"/>
                <a:gd name="T6" fmla="*/ 27 w 136"/>
                <a:gd name="T7" fmla="*/ 0 h 144"/>
                <a:gd name="T8" fmla="*/ 13 w 136"/>
                <a:gd name="T9" fmla="*/ 59 h 144"/>
                <a:gd name="T10" fmla="*/ 0 w 136"/>
                <a:gd name="T11" fmla="*/ 118 h 144"/>
                <a:gd name="T12" fmla="*/ 109 w 136"/>
                <a:gd name="T13" fmla="*/ 144 h 1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6"/>
                <a:gd name="T22" fmla="*/ 0 h 144"/>
                <a:gd name="T23" fmla="*/ 136 w 136"/>
                <a:gd name="T24" fmla="*/ 144 h 1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6" h="144">
                  <a:moveTo>
                    <a:pt x="109" y="144"/>
                  </a:moveTo>
                  <a:lnTo>
                    <a:pt x="122" y="85"/>
                  </a:lnTo>
                  <a:lnTo>
                    <a:pt x="136" y="26"/>
                  </a:lnTo>
                  <a:lnTo>
                    <a:pt x="27" y="0"/>
                  </a:lnTo>
                  <a:lnTo>
                    <a:pt x="13" y="59"/>
                  </a:lnTo>
                  <a:lnTo>
                    <a:pt x="0" y="118"/>
                  </a:lnTo>
                  <a:lnTo>
                    <a:pt x="109" y="1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5" name="Freeform 1295"/>
            <p:cNvSpPr>
              <a:spLocks noChangeAspect="1"/>
            </p:cNvSpPr>
            <p:nvPr/>
          </p:nvSpPr>
          <p:spPr bwMode="auto">
            <a:xfrm>
              <a:off x="4422" y="1077"/>
              <a:ext cx="2" cy="9"/>
            </a:xfrm>
            <a:custGeom>
              <a:avLst/>
              <a:gdLst>
                <a:gd name="T0" fmla="*/ 0 w 14"/>
                <a:gd name="T1" fmla="*/ 60 h 60"/>
                <a:gd name="T2" fmla="*/ 14 w 14"/>
                <a:gd name="T3" fmla="*/ 1 h 60"/>
                <a:gd name="T4" fmla="*/ 11 w 14"/>
                <a:gd name="T5" fmla="*/ 0 h 60"/>
                <a:gd name="T6" fmla="*/ 0 w 1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0"/>
                <a:gd name="T14" fmla="*/ 14 w 1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0">
                  <a:moveTo>
                    <a:pt x="0" y="60"/>
                  </a:moveTo>
                  <a:lnTo>
                    <a:pt x="14" y="1"/>
                  </a:lnTo>
                  <a:lnTo>
                    <a:pt x="11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6" name="Line 1296"/>
            <p:cNvSpPr>
              <a:spLocks noChangeAspect="1" noChangeShapeType="1"/>
            </p:cNvSpPr>
            <p:nvPr/>
          </p:nvSpPr>
          <p:spPr bwMode="auto">
            <a:xfrm flipH="1" flipV="1">
              <a:off x="4424" y="10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7" name="Freeform 1297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8" name="Freeform 1298"/>
            <p:cNvSpPr>
              <a:spLocks noChangeAspect="1"/>
            </p:cNvSpPr>
            <p:nvPr/>
          </p:nvSpPr>
          <p:spPr bwMode="auto">
            <a:xfrm>
              <a:off x="4405" y="1074"/>
              <a:ext cx="19" cy="20"/>
            </a:xfrm>
            <a:custGeom>
              <a:avLst/>
              <a:gdLst>
                <a:gd name="T0" fmla="*/ 110 w 131"/>
                <a:gd name="T1" fmla="*/ 140 h 140"/>
                <a:gd name="T2" fmla="*/ 120 w 131"/>
                <a:gd name="T3" fmla="*/ 80 h 140"/>
                <a:gd name="T4" fmla="*/ 131 w 131"/>
                <a:gd name="T5" fmla="*/ 20 h 140"/>
                <a:gd name="T6" fmla="*/ 20 w 131"/>
                <a:gd name="T7" fmla="*/ 0 h 140"/>
                <a:gd name="T8" fmla="*/ 10 w 131"/>
                <a:gd name="T9" fmla="*/ 61 h 140"/>
                <a:gd name="T10" fmla="*/ 0 w 131"/>
                <a:gd name="T11" fmla="*/ 121 h 140"/>
                <a:gd name="T12" fmla="*/ 110 w 131"/>
                <a:gd name="T13" fmla="*/ 14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40"/>
                <a:gd name="T23" fmla="*/ 131 w 131"/>
                <a:gd name="T24" fmla="*/ 140 h 1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40">
                  <a:moveTo>
                    <a:pt x="110" y="140"/>
                  </a:moveTo>
                  <a:lnTo>
                    <a:pt x="120" y="80"/>
                  </a:lnTo>
                  <a:lnTo>
                    <a:pt x="131" y="20"/>
                  </a:lnTo>
                  <a:lnTo>
                    <a:pt x="20" y="0"/>
                  </a:lnTo>
                  <a:lnTo>
                    <a:pt x="10" y="61"/>
                  </a:lnTo>
                  <a:lnTo>
                    <a:pt x="0" y="121"/>
                  </a:lnTo>
                  <a:lnTo>
                    <a:pt x="110" y="14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79" name="Freeform 1299"/>
            <p:cNvSpPr>
              <a:spLocks noChangeAspect="1"/>
            </p:cNvSpPr>
            <p:nvPr/>
          </p:nvSpPr>
          <p:spPr bwMode="auto">
            <a:xfrm>
              <a:off x="4407" y="1074"/>
              <a:ext cx="1" cy="9"/>
            </a:xfrm>
            <a:custGeom>
              <a:avLst/>
              <a:gdLst>
                <a:gd name="T0" fmla="*/ 0 w 10"/>
                <a:gd name="T1" fmla="*/ 61 h 61"/>
                <a:gd name="T2" fmla="*/ 10 w 10"/>
                <a:gd name="T3" fmla="*/ 0 h 61"/>
                <a:gd name="T4" fmla="*/ 9 w 10"/>
                <a:gd name="T5" fmla="*/ 0 h 61"/>
                <a:gd name="T6" fmla="*/ 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0" y="61"/>
                  </a:moveTo>
                  <a:lnTo>
                    <a:pt x="10" y="0"/>
                  </a:lnTo>
                  <a:lnTo>
                    <a:pt x="9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0" name="Line 1300"/>
            <p:cNvSpPr>
              <a:spLocks noChangeAspect="1" noChangeShapeType="1"/>
            </p:cNvSpPr>
            <p:nvPr/>
          </p:nvSpPr>
          <p:spPr bwMode="auto">
            <a:xfrm flipH="1">
              <a:off x="4408" y="10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1" name="Freeform 1301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2" name="Freeform 1302"/>
            <p:cNvSpPr>
              <a:spLocks noChangeAspect="1"/>
            </p:cNvSpPr>
            <p:nvPr/>
          </p:nvSpPr>
          <p:spPr bwMode="auto">
            <a:xfrm>
              <a:off x="4390" y="1072"/>
              <a:ext cx="18" cy="20"/>
            </a:xfrm>
            <a:custGeom>
              <a:avLst/>
              <a:gdLst>
                <a:gd name="T0" fmla="*/ 111 w 129"/>
                <a:gd name="T1" fmla="*/ 137 h 137"/>
                <a:gd name="T2" fmla="*/ 120 w 129"/>
                <a:gd name="T3" fmla="*/ 77 h 137"/>
                <a:gd name="T4" fmla="*/ 129 w 129"/>
                <a:gd name="T5" fmla="*/ 16 h 137"/>
                <a:gd name="T6" fmla="*/ 18 w 129"/>
                <a:gd name="T7" fmla="*/ 0 h 137"/>
                <a:gd name="T8" fmla="*/ 9 w 129"/>
                <a:gd name="T9" fmla="*/ 61 h 137"/>
                <a:gd name="T10" fmla="*/ 0 w 129"/>
                <a:gd name="T11" fmla="*/ 121 h 137"/>
                <a:gd name="T12" fmla="*/ 111 w 129"/>
                <a:gd name="T13" fmla="*/ 13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37"/>
                <a:gd name="T23" fmla="*/ 129 w 129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37">
                  <a:moveTo>
                    <a:pt x="111" y="137"/>
                  </a:moveTo>
                  <a:lnTo>
                    <a:pt x="120" y="77"/>
                  </a:lnTo>
                  <a:lnTo>
                    <a:pt x="129" y="16"/>
                  </a:lnTo>
                  <a:lnTo>
                    <a:pt x="18" y="0"/>
                  </a:lnTo>
                  <a:lnTo>
                    <a:pt x="9" y="61"/>
                  </a:lnTo>
                  <a:lnTo>
                    <a:pt x="0" y="121"/>
                  </a:lnTo>
                  <a:lnTo>
                    <a:pt x="111" y="13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3" name="Freeform 1303"/>
            <p:cNvSpPr>
              <a:spLocks noChangeAspect="1"/>
            </p:cNvSpPr>
            <p:nvPr/>
          </p:nvSpPr>
          <p:spPr bwMode="auto">
            <a:xfrm>
              <a:off x="4391" y="1072"/>
              <a:ext cx="1" cy="9"/>
            </a:xfrm>
            <a:custGeom>
              <a:avLst/>
              <a:gdLst>
                <a:gd name="T0" fmla="*/ 0 w 9"/>
                <a:gd name="T1" fmla="*/ 61 h 61"/>
                <a:gd name="T2" fmla="*/ 9 w 9"/>
                <a:gd name="T3" fmla="*/ 0 h 61"/>
                <a:gd name="T4" fmla="*/ 4 w 9"/>
                <a:gd name="T5" fmla="*/ 0 h 61"/>
                <a:gd name="T6" fmla="*/ 0 w 9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"/>
                <a:gd name="T13" fmla="*/ 0 h 61"/>
                <a:gd name="T14" fmla="*/ 9 w 9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" h="61">
                  <a:moveTo>
                    <a:pt x="0" y="61"/>
                  </a:moveTo>
                  <a:lnTo>
                    <a:pt x="9" y="0"/>
                  </a:lnTo>
                  <a:lnTo>
                    <a:pt x="4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4" name="Line 1304"/>
            <p:cNvSpPr>
              <a:spLocks noChangeAspect="1" noChangeShapeType="1"/>
            </p:cNvSpPr>
            <p:nvPr/>
          </p:nvSpPr>
          <p:spPr bwMode="auto">
            <a:xfrm flipH="1">
              <a:off x="4391" y="107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5" name="Freeform 1305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6" name="Freeform 1306"/>
            <p:cNvSpPr>
              <a:spLocks noChangeAspect="1"/>
            </p:cNvSpPr>
            <p:nvPr/>
          </p:nvSpPr>
          <p:spPr bwMode="auto">
            <a:xfrm>
              <a:off x="4374" y="1071"/>
              <a:ext cx="17" cy="18"/>
            </a:xfrm>
            <a:custGeom>
              <a:avLst/>
              <a:gdLst>
                <a:gd name="T0" fmla="*/ 112 w 121"/>
                <a:gd name="T1" fmla="*/ 130 h 130"/>
                <a:gd name="T2" fmla="*/ 117 w 121"/>
                <a:gd name="T3" fmla="*/ 70 h 130"/>
                <a:gd name="T4" fmla="*/ 121 w 121"/>
                <a:gd name="T5" fmla="*/ 9 h 130"/>
                <a:gd name="T6" fmla="*/ 9 w 121"/>
                <a:gd name="T7" fmla="*/ 0 h 130"/>
                <a:gd name="T8" fmla="*/ 4 w 121"/>
                <a:gd name="T9" fmla="*/ 60 h 130"/>
                <a:gd name="T10" fmla="*/ 0 w 121"/>
                <a:gd name="T11" fmla="*/ 121 h 130"/>
                <a:gd name="T12" fmla="*/ 112 w 121"/>
                <a:gd name="T13" fmla="*/ 130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1"/>
                <a:gd name="T22" fmla="*/ 0 h 130"/>
                <a:gd name="T23" fmla="*/ 121 w 121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1" h="130">
                  <a:moveTo>
                    <a:pt x="112" y="130"/>
                  </a:moveTo>
                  <a:lnTo>
                    <a:pt x="117" y="70"/>
                  </a:lnTo>
                  <a:lnTo>
                    <a:pt x="121" y="9"/>
                  </a:lnTo>
                  <a:lnTo>
                    <a:pt x="9" y="0"/>
                  </a:lnTo>
                  <a:lnTo>
                    <a:pt x="4" y="60"/>
                  </a:lnTo>
                  <a:lnTo>
                    <a:pt x="0" y="121"/>
                  </a:lnTo>
                  <a:lnTo>
                    <a:pt x="112" y="13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7" name="Freeform 1307"/>
            <p:cNvSpPr>
              <a:spLocks noChangeAspect="1"/>
            </p:cNvSpPr>
            <p:nvPr/>
          </p:nvSpPr>
          <p:spPr bwMode="auto">
            <a:xfrm>
              <a:off x="4375" y="1071"/>
              <a:ext cx="1" cy="8"/>
            </a:xfrm>
            <a:custGeom>
              <a:avLst/>
              <a:gdLst>
                <a:gd name="T0" fmla="*/ 0 w 5"/>
                <a:gd name="T1" fmla="*/ 60 h 60"/>
                <a:gd name="T2" fmla="*/ 5 w 5"/>
                <a:gd name="T3" fmla="*/ 0 h 60"/>
                <a:gd name="T4" fmla="*/ 2 w 5"/>
                <a:gd name="T5" fmla="*/ 0 h 60"/>
                <a:gd name="T6" fmla="*/ 0 w 5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60"/>
                <a:gd name="T14" fmla="*/ 5 w 5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60">
                  <a:moveTo>
                    <a:pt x="0" y="60"/>
                  </a:moveTo>
                  <a:lnTo>
                    <a:pt x="5" y="0"/>
                  </a:lnTo>
                  <a:lnTo>
                    <a:pt x="2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8" name="Line 1308"/>
            <p:cNvSpPr>
              <a:spLocks noChangeAspect="1" noChangeShapeType="1"/>
            </p:cNvSpPr>
            <p:nvPr/>
          </p:nvSpPr>
          <p:spPr bwMode="auto">
            <a:xfrm flipH="1">
              <a:off x="437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9" name="Freeform 1309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0" name="Freeform 1310"/>
            <p:cNvSpPr>
              <a:spLocks noChangeAspect="1"/>
            </p:cNvSpPr>
            <p:nvPr/>
          </p:nvSpPr>
          <p:spPr bwMode="auto">
            <a:xfrm>
              <a:off x="4358" y="1070"/>
              <a:ext cx="17" cy="18"/>
            </a:xfrm>
            <a:custGeom>
              <a:avLst/>
              <a:gdLst>
                <a:gd name="T0" fmla="*/ 114 w 118"/>
                <a:gd name="T1" fmla="*/ 125 h 125"/>
                <a:gd name="T2" fmla="*/ 116 w 118"/>
                <a:gd name="T3" fmla="*/ 64 h 125"/>
                <a:gd name="T4" fmla="*/ 118 w 118"/>
                <a:gd name="T5" fmla="*/ 4 h 125"/>
                <a:gd name="T6" fmla="*/ 5 w 118"/>
                <a:gd name="T7" fmla="*/ 0 h 125"/>
                <a:gd name="T8" fmla="*/ 3 w 118"/>
                <a:gd name="T9" fmla="*/ 60 h 125"/>
                <a:gd name="T10" fmla="*/ 0 w 118"/>
                <a:gd name="T11" fmla="*/ 120 h 125"/>
                <a:gd name="T12" fmla="*/ 114 w 118"/>
                <a:gd name="T13" fmla="*/ 125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25"/>
                <a:gd name="T23" fmla="*/ 118 w 118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25">
                  <a:moveTo>
                    <a:pt x="114" y="125"/>
                  </a:moveTo>
                  <a:lnTo>
                    <a:pt x="116" y="64"/>
                  </a:lnTo>
                  <a:lnTo>
                    <a:pt x="118" y="4"/>
                  </a:lnTo>
                  <a:lnTo>
                    <a:pt x="5" y="0"/>
                  </a:lnTo>
                  <a:lnTo>
                    <a:pt x="3" y="60"/>
                  </a:lnTo>
                  <a:lnTo>
                    <a:pt x="0" y="120"/>
                  </a:lnTo>
                  <a:lnTo>
                    <a:pt x="114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1" name="Freeform 1311"/>
            <p:cNvSpPr>
              <a:spLocks noChangeAspect="1"/>
            </p:cNvSpPr>
            <p:nvPr/>
          </p:nvSpPr>
          <p:spPr bwMode="auto">
            <a:xfrm>
              <a:off x="4358" y="1070"/>
              <a:ext cx="1" cy="9"/>
            </a:xfrm>
            <a:custGeom>
              <a:avLst/>
              <a:gdLst>
                <a:gd name="T0" fmla="*/ 2 w 4"/>
                <a:gd name="T1" fmla="*/ 60 h 60"/>
                <a:gd name="T2" fmla="*/ 4 w 4"/>
                <a:gd name="T3" fmla="*/ 0 h 60"/>
                <a:gd name="T4" fmla="*/ 0 w 4"/>
                <a:gd name="T5" fmla="*/ 0 h 60"/>
                <a:gd name="T6" fmla="*/ 2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2" y="60"/>
                  </a:moveTo>
                  <a:lnTo>
                    <a:pt x="4" y="0"/>
                  </a:lnTo>
                  <a:lnTo>
                    <a:pt x="0" y="0"/>
                  </a:lnTo>
                  <a:lnTo>
                    <a:pt x="2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2" name="Line 1312"/>
            <p:cNvSpPr>
              <a:spLocks noChangeAspect="1" noChangeShapeType="1"/>
            </p:cNvSpPr>
            <p:nvPr/>
          </p:nvSpPr>
          <p:spPr bwMode="auto">
            <a:xfrm flipH="1">
              <a:off x="4358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3" name="Freeform 1313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4" name="Freeform 1314"/>
            <p:cNvSpPr>
              <a:spLocks noChangeAspect="1"/>
            </p:cNvSpPr>
            <p:nvPr/>
          </p:nvSpPr>
          <p:spPr bwMode="auto">
            <a:xfrm>
              <a:off x="4342" y="1070"/>
              <a:ext cx="17" cy="18"/>
            </a:xfrm>
            <a:custGeom>
              <a:avLst/>
              <a:gdLst>
                <a:gd name="T0" fmla="*/ 116 w 116"/>
                <a:gd name="T1" fmla="*/ 120 h 123"/>
                <a:gd name="T2" fmla="*/ 115 w 116"/>
                <a:gd name="T3" fmla="*/ 60 h 123"/>
                <a:gd name="T4" fmla="*/ 113 w 116"/>
                <a:gd name="T5" fmla="*/ 0 h 123"/>
                <a:gd name="T6" fmla="*/ 0 w 116"/>
                <a:gd name="T7" fmla="*/ 2 h 123"/>
                <a:gd name="T8" fmla="*/ 1 w 116"/>
                <a:gd name="T9" fmla="*/ 62 h 123"/>
                <a:gd name="T10" fmla="*/ 2 w 116"/>
                <a:gd name="T11" fmla="*/ 123 h 123"/>
                <a:gd name="T12" fmla="*/ 116 w 116"/>
                <a:gd name="T13" fmla="*/ 120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23"/>
                <a:gd name="T23" fmla="*/ 116 w 116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23">
                  <a:moveTo>
                    <a:pt x="116" y="120"/>
                  </a:moveTo>
                  <a:lnTo>
                    <a:pt x="115" y="60"/>
                  </a:lnTo>
                  <a:lnTo>
                    <a:pt x="113" y="0"/>
                  </a:lnTo>
                  <a:lnTo>
                    <a:pt x="0" y="2"/>
                  </a:lnTo>
                  <a:lnTo>
                    <a:pt x="1" y="62"/>
                  </a:lnTo>
                  <a:lnTo>
                    <a:pt x="2" y="123"/>
                  </a:lnTo>
                  <a:lnTo>
                    <a:pt x="11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5" name="Freeform 1315"/>
            <p:cNvSpPr>
              <a:spLocks noChangeAspect="1"/>
            </p:cNvSpPr>
            <p:nvPr/>
          </p:nvSpPr>
          <p:spPr bwMode="auto">
            <a:xfrm>
              <a:off x="4342" y="1070"/>
              <a:ext cx="1" cy="9"/>
            </a:xfrm>
            <a:custGeom>
              <a:avLst/>
              <a:gdLst>
                <a:gd name="T0" fmla="*/ 4 w 4"/>
                <a:gd name="T1" fmla="*/ 60 h 60"/>
                <a:gd name="T2" fmla="*/ 3 w 4"/>
                <a:gd name="T3" fmla="*/ 0 h 60"/>
                <a:gd name="T4" fmla="*/ 0 w 4"/>
                <a:gd name="T5" fmla="*/ 0 h 60"/>
                <a:gd name="T6" fmla="*/ 4 w 4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60"/>
                <a:gd name="T14" fmla="*/ 4 w 4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60">
                  <a:moveTo>
                    <a:pt x="4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4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6" name="Line 1316"/>
            <p:cNvSpPr>
              <a:spLocks noChangeAspect="1" noChangeShapeType="1"/>
            </p:cNvSpPr>
            <p:nvPr/>
          </p:nvSpPr>
          <p:spPr bwMode="auto">
            <a:xfrm flipH="1">
              <a:off x="4342" y="107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7" name="Freeform 1317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8" name="Freeform 1318"/>
            <p:cNvSpPr>
              <a:spLocks noChangeAspect="1"/>
            </p:cNvSpPr>
            <p:nvPr/>
          </p:nvSpPr>
          <p:spPr bwMode="auto">
            <a:xfrm>
              <a:off x="4326" y="1070"/>
              <a:ext cx="17" cy="19"/>
            </a:xfrm>
            <a:custGeom>
              <a:avLst/>
              <a:gdLst>
                <a:gd name="T0" fmla="*/ 119 w 119"/>
                <a:gd name="T1" fmla="*/ 121 h 127"/>
                <a:gd name="T2" fmla="*/ 116 w 119"/>
                <a:gd name="T3" fmla="*/ 60 h 127"/>
                <a:gd name="T4" fmla="*/ 112 w 119"/>
                <a:gd name="T5" fmla="*/ 0 h 127"/>
                <a:gd name="T6" fmla="*/ 0 w 119"/>
                <a:gd name="T7" fmla="*/ 7 h 127"/>
                <a:gd name="T8" fmla="*/ 3 w 119"/>
                <a:gd name="T9" fmla="*/ 67 h 127"/>
                <a:gd name="T10" fmla="*/ 7 w 119"/>
                <a:gd name="T11" fmla="*/ 127 h 127"/>
                <a:gd name="T12" fmla="*/ 119 w 119"/>
                <a:gd name="T13" fmla="*/ 121 h 1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127"/>
                <a:gd name="T23" fmla="*/ 119 w 119"/>
                <a:gd name="T24" fmla="*/ 127 h 1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127">
                  <a:moveTo>
                    <a:pt x="119" y="121"/>
                  </a:moveTo>
                  <a:lnTo>
                    <a:pt x="116" y="60"/>
                  </a:lnTo>
                  <a:lnTo>
                    <a:pt x="112" y="0"/>
                  </a:lnTo>
                  <a:lnTo>
                    <a:pt x="0" y="7"/>
                  </a:lnTo>
                  <a:lnTo>
                    <a:pt x="3" y="67"/>
                  </a:lnTo>
                  <a:lnTo>
                    <a:pt x="7" y="127"/>
                  </a:lnTo>
                  <a:lnTo>
                    <a:pt x="119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99" name="Freeform 1319"/>
            <p:cNvSpPr>
              <a:spLocks noChangeAspect="1"/>
            </p:cNvSpPr>
            <p:nvPr/>
          </p:nvSpPr>
          <p:spPr bwMode="auto">
            <a:xfrm>
              <a:off x="4325" y="1071"/>
              <a:ext cx="1" cy="9"/>
            </a:xfrm>
            <a:custGeom>
              <a:avLst/>
              <a:gdLst>
                <a:gd name="T0" fmla="*/ 6 w 6"/>
                <a:gd name="T1" fmla="*/ 60 h 60"/>
                <a:gd name="T2" fmla="*/ 3 w 6"/>
                <a:gd name="T3" fmla="*/ 0 h 60"/>
                <a:gd name="T4" fmla="*/ 0 w 6"/>
                <a:gd name="T5" fmla="*/ 0 h 60"/>
                <a:gd name="T6" fmla="*/ 6 w 6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60"/>
                <a:gd name="T14" fmla="*/ 6 w 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60">
                  <a:moveTo>
                    <a:pt x="6" y="6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6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0" name="Line 1320"/>
            <p:cNvSpPr>
              <a:spLocks noChangeAspect="1" noChangeShapeType="1"/>
            </p:cNvSpPr>
            <p:nvPr/>
          </p:nvSpPr>
          <p:spPr bwMode="auto">
            <a:xfrm flipH="1">
              <a:off x="4325" y="107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1" name="Freeform 1321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2" name="Freeform 1322"/>
            <p:cNvSpPr>
              <a:spLocks noChangeAspect="1"/>
            </p:cNvSpPr>
            <p:nvPr/>
          </p:nvSpPr>
          <p:spPr bwMode="auto">
            <a:xfrm>
              <a:off x="4309" y="1071"/>
              <a:ext cx="18" cy="20"/>
            </a:xfrm>
            <a:custGeom>
              <a:avLst/>
              <a:gdLst>
                <a:gd name="T0" fmla="*/ 126 w 126"/>
                <a:gd name="T1" fmla="*/ 120 h 134"/>
                <a:gd name="T2" fmla="*/ 119 w 126"/>
                <a:gd name="T3" fmla="*/ 60 h 134"/>
                <a:gd name="T4" fmla="*/ 113 w 126"/>
                <a:gd name="T5" fmla="*/ 0 h 134"/>
                <a:gd name="T6" fmla="*/ 0 w 126"/>
                <a:gd name="T7" fmla="*/ 13 h 134"/>
                <a:gd name="T8" fmla="*/ 7 w 126"/>
                <a:gd name="T9" fmla="*/ 74 h 134"/>
                <a:gd name="T10" fmla="*/ 14 w 126"/>
                <a:gd name="T11" fmla="*/ 134 h 134"/>
                <a:gd name="T12" fmla="*/ 126 w 126"/>
                <a:gd name="T13" fmla="*/ 120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34"/>
                <a:gd name="T23" fmla="*/ 126 w 126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34">
                  <a:moveTo>
                    <a:pt x="126" y="120"/>
                  </a:moveTo>
                  <a:lnTo>
                    <a:pt x="119" y="60"/>
                  </a:lnTo>
                  <a:lnTo>
                    <a:pt x="113" y="0"/>
                  </a:lnTo>
                  <a:lnTo>
                    <a:pt x="0" y="13"/>
                  </a:lnTo>
                  <a:lnTo>
                    <a:pt x="7" y="74"/>
                  </a:lnTo>
                  <a:lnTo>
                    <a:pt x="14" y="134"/>
                  </a:lnTo>
                  <a:lnTo>
                    <a:pt x="126" y="1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3" name="Freeform 1323"/>
            <p:cNvSpPr>
              <a:spLocks noChangeAspect="1"/>
            </p:cNvSpPr>
            <p:nvPr/>
          </p:nvSpPr>
          <p:spPr bwMode="auto">
            <a:xfrm>
              <a:off x="4309" y="1073"/>
              <a:ext cx="1" cy="9"/>
            </a:xfrm>
            <a:custGeom>
              <a:avLst/>
              <a:gdLst>
                <a:gd name="T0" fmla="*/ 10 w 10"/>
                <a:gd name="T1" fmla="*/ 61 h 61"/>
                <a:gd name="T2" fmla="*/ 3 w 10"/>
                <a:gd name="T3" fmla="*/ 0 h 61"/>
                <a:gd name="T4" fmla="*/ 0 w 10"/>
                <a:gd name="T5" fmla="*/ 0 h 61"/>
                <a:gd name="T6" fmla="*/ 10 w 10"/>
                <a:gd name="T7" fmla="*/ 61 h 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"/>
                <a:gd name="T13" fmla="*/ 0 h 61"/>
                <a:gd name="T14" fmla="*/ 10 w 10"/>
                <a:gd name="T15" fmla="*/ 61 h 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" h="61">
                  <a:moveTo>
                    <a:pt x="10" y="61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4" name="Line 1324"/>
            <p:cNvSpPr>
              <a:spLocks noChangeAspect="1" noChangeShapeType="1"/>
            </p:cNvSpPr>
            <p:nvPr/>
          </p:nvSpPr>
          <p:spPr bwMode="auto">
            <a:xfrm flipH="1">
              <a:off x="4309" y="107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5" name="Freeform 1325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6" name="Freeform 1326"/>
            <p:cNvSpPr>
              <a:spLocks noChangeAspect="1"/>
            </p:cNvSpPr>
            <p:nvPr/>
          </p:nvSpPr>
          <p:spPr bwMode="auto">
            <a:xfrm>
              <a:off x="4293" y="1073"/>
              <a:ext cx="19" cy="20"/>
            </a:xfrm>
            <a:custGeom>
              <a:avLst/>
              <a:gdLst>
                <a:gd name="T0" fmla="*/ 131 w 131"/>
                <a:gd name="T1" fmla="*/ 121 h 139"/>
                <a:gd name="T2" fmla="*/ 121 w 131"/>
                <a:gd name="T3" fmla="*/ 61 h 139"/>
                <a:gd name="T4" fmla="*/ 111 w 131"/>
                <a:gd name="T5" fmla="*/ 0 h 139"/>
                <a:gd name="T6" fmla="*/ 0 w 131"/>
                <a:gd name="T7" fmla="*/ 19 h 139"/>
                <a:gd name="T8" fmla="*/ 11 w 131"/>
                <a:gd name="T9" fmla="*/ 79 h 139"/>
                <a:gd name="T10" fmla="*/ 21 w 131"/>
                <a:gd name="T11" fmla="*/ 139 h 139"/>
                <a:gd name="T12" fmla="*/ 131 w 131"/>
                <a:gd name="T13" fmla="*/ 121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1"/>
                <a:gd name="T22" fmla="*/ 0 h 139"/>
                <a:gd name="T23" fmla="*/ 131 w 131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1" h="139">
                  <a:moveTo>
                    <a:pt x="131" y="121"/>
                  </a:moveTo>
                  <a:lnTo>
                    <a:pt x="121" y="61"/>
                  </a:lnTo>
                  <a:lnTo>
                    <a:pt x="111" y="0"/>
                  </a:lnTo>
                  <a:lnTo>
                    <a:pt x="0" y="19"/>
                  </a:lnTo>
                  <a:lnTo>
                    <a:pt x="11" y="79"/>
                  </a:lnTo>
                  <a:lnTo>
                    <a:pt x="21" y="139"/>
                  </a:lnTo>
                  <a:lnTo>
                    <a:pt x="131" y="1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7" name="Freeform 1327"/>
            <p:cNvSpPr>
              <a:spLocks noChangeAspect="1"/>
            </p:cNvSpPr>
            <p:nvPr/>
          </p:nvSpPr>
          <p:spPr bwMode="auto">
            <a:xfrm>
              <a:off x="4293" y="1076"/>
              <a:ext cx="1" cy="9"/>
            </a:xfrm>
            <a:custGeom>
              <a:avLst/>
              <a:gdLst>
                <a:gd name="T0" fmla="*/ 13 w 13"/>
                <a:gd name="T1" fmla="*/ 60 h 60"/>
                <a:gd name="T2" fmla="*/ 2 w 13"/>
                <a:gd name="T3" fmla="*/ 0 h 60"/>
                <a:gd name="T4" fmla="*/ 0 w 13"/>
                <a:gd name="T5" fmla="*/ 1 h 60"/>
                <a:gd name="T6" fmla="*/ 13 w 13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60"/>
                <a:gd name="T14" fmla="*/ 13 w 13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60">
                  <a:moveTo>
                    <a:pt x="13" y="60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13" y="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8" name="Line 1328"/>
            <p:cNvSpPr>
              <a:spLocks noChangeAspect="1" noChangeShapeType="1"/>
            </p:cNvSpPr>
            <p:nvPr/>
          </p:nvSpPr>
          <p:spPr bwMode="auto">
            <a:xfrm flipH="1">
              <a:off x="4293" y="107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09" name="Freeform 1329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0" name="Freeform 1330"/>
            <p:cNvSpPr>
              <a:spLocks noChangeAspect="1"/>
            </p:cNvSpPr>
            <p:nvPr/>
          </p:nvSpPr>
          <p:spPr bwMode="auto">
            <a:xfrm>
              <a:off x="4277" y="1076"/>
              <a:ext cx="19" cy="20"/>
            </a:xfrm>
            <a:custGeom>
              <a:avLst/>
              <a:gdLst>
                <a:gd name="T0" fmla="*/ 134 w 134"/>
                <a:gd name="T1" fmla="*/ 118 h 142"/>
                <a:gd name="T2" fmla="*/ 122 w 134"/>
                <a:gd name="T3" fmla="*/ 59 h 142"/>
                <a:gd name="T4" fmla="*/ 109 w 134"/>
                <a:gd name="T5" fmla="*/ 0 h 142"/>
                <a:gd name="T6" fmla="*/ 0 w 134"/>
                <a:gd name="T7" fmla="*/ 24 h 142"/>
                <a:gd name="T8" fmla="*/ 12 w 134"/>
                <a:gd name="T9" fmla="*/ 83 h 142"/>
                <a:gd name="T10" fmla="*/ 25 w 134"/>
                <a:gd name="T11" fmla="*/ 142 h 142"/>
                <a:gd name="T12" fmla="*/ 134 w 134"/>
                <a:gd name="T13" fmla="*/ 118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4"/>
                <a:gd name="T22" fmla="*/ 0 h 142"/>
                <a:gd name="T23" fmla="*/ 134 w 134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4" h="142">
                  <a:moveTo>
                    <a:pt x="134" y="118"/>
                  </a:moveTo>
                  <a:lnTo>
                    <a:pt x="122" y="59"/>
                  </a:lnTo>
                  <a:lnTo>
                    <a:pt x="109" y="0"/>
                  </a:lnTo>
                  <a:lnTo>
                    <a:pt x="0" y="24"/>
                  </a:lnTo>
                  <a:lnTo>
                    <a:pt x="12" y="83"/>
                  </a:lnTo>
                  <a:lnTo>
                    <a:pt x="25" y="142"/>
                  </a:lnTo>
                  <a:lnTo>
                    <a:pt x="134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1" name="Freeform 1331"/>
            <p:cNvSpPr>
              <a:spLocks noChangeAspect="1"/>
            </p:cNvSpPr>
            <p:nvPr/>
          </p:nvSpPr>
          <p:spPr bwMode="auto">
            <a:xfrm>
              <a:off x="4277" y="1080"/>
              <a:ext cx="2" cy="8"/>
            </a:xfrm>
            <a:custGeom>
              <a:avLst/>
              <a:gdLst>
                <a:gd name="T0" fmla="*/ 15 w 15"/>
                <a:gd name="T1" fmla="*/ 59 h 59"/>
                <a:gd name="T2" fmla="*/ 3 w 15"/>
                <a:gd name="T3" fmla="*/ 0 h 59"/>
                <a:gd name="T4" fmla="*/ 0 w 15"/>
                <a:gd name="T5" fmla="*/ 0 h 59"/>
                <a:gd name="T6" fmla="*/ 15 w 15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9"/>
                <a:gd name="T14" fmla="*/ 15 w 1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9">
                  <a:moveTo>
                    <a:pt x="15" y="5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2" name="Line 1332"/>
            <p:cNvSpPr>
              <a:spLocks noChangeAspect="1" noChangeShapeType="1"/>
            </p:cNvSpPr>
            <p:nvPr/>
          </p:nvSpPr>
          <p:spPr bwMode="auto">
            <a:xfrm flipH="1">
              <a:off x="4277" y="108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3" name="Freeform 1333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4" name="Freeform 1334"/>
            <p:cNvSpPr>
              <a:spLocks noChangeAspect="1"/>
            </p:cNvSpPr>
            <p:nvPr/>
          </p:nvSpPr>
          <p:spPr bwMode="auto">
            <a:xfrm>
              <a:off x="4261" y="1080"/>
              <a:ext cx="20" cy="20"/>
            </a:xfrm>
            <a:custGeom>
              <a:avLst/>
              <a:gdLst>
                <a:gd name="T0" fmla="*/ 139 w 139"/>
                <a:gd name="T1" fmla="*/ 118 h 146"/>
                <a:gd name="T2" fmla="*/ 123 w 139"/>
                <a:gd name="T3" fmla="*/ 59 h 146"/>
                <a:gd name="T4" fmla="*/ 108 w 139"/>
                <a:gd name="T5" fmla="*/ 0 h 146"/>
                <a:gd name="T6" fmla="*/ 0 w 139"/>
                <a:gd name="T7" fmla="*/ 28 h 146"/>
                <a:gd name="T8" fmla="*/ 16 w 139"/>
                <a:gd name="T9" fmla="*/ 87 h 146"/>
                <a:gd name="T10" fmla="*/ 31 w 139"/>
                <a:gd name="T11" fmla="*/ 146 h 146"/>
                <a:gd name="T12" fmla="*/ 139 w 139"/>
                <a:gd name="T13" fmla="*/ 118 h 1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46"/>
                <a:gd name="T23" fmla="*/ 139 w 139"/>
                <a:gd name="T24" fmla="*/ 146 h 1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46">
                  <a:moveTo>
                    <a:pt x="139" y="118"/>
                  </a:moveTo>
                  <a:lnTo>
                    <a:pt x="123" y="59"/>
                  </a:lnTo>
                  <a:lnTo>
                    <a:pt x="108" y="0"/>
                  </a:lnTo>
                  <a:lnTo>
                    <a:pt x="0" y="28"/>
                  </a:lnTo>
                  <a:lnTo>
                    <a:pt x="16" y="87"/>
                  </a:lnTo>
                  <a:lnTo>
                    <a:pt x="31" y="146"/>
                  </a:lnTo>
                  <a:lnTo>
                    <a:pt x="139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5" name="Freeform 1335"/>
            <p:cNvSpPr>
              <a:spLocks noChangeAspect="1"/>
            </p:cNvSpPr>
            <p:nvPr/>
          </p:nvSpPr>
          <p:spPr bwMode="auto">
            <a:xfrm>
              <a:off x="4261" y="1084"/>
              <a:ext cx="2" cy="8"/>
            </a:xfrm>
            <a:custGeom>
              <a:avLst/>
              <a:gdLst>
                <a:gd name="T0" fmla="*/ 19 w 19"/>
                <a:gd name="T1" fmla="*/ 59 h 59"/>
                <a:gd name="T2" fmla="*/ 3 w 19"/>
                <a:gd name="T3" fmla="*/ 0 h 59"/>
                <a:gd name="T4" fmla="*/ 0 w 19"/>
                <a:gd name="T5" fmla="*/ 1 h 59"/>
                <a:gd name="T6" fmla="*/ 19 w 1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59"/>
                <a:gd name="T14" fmla="*/ 19 w 1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59">
                  <a:moveTo>
                    <a:pt x="19" y="59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1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6" name="Line 1336"/>
            <p:cNvSpPr>
              <a:spLocks noChangeAspect="1" noChangeShapeType="1"/>
            </p:cNvSpPr>
            <p:nvPr/>
          </p:nvSpPr>
          <p:spPr bwMode="auto">
            <a:xfrm flipH="1">
              <a:off x="4261" y="10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7" name="Freeform 1337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8" name="Freeform 1338"/>
            <p:cNvSpPr>
              <a:spLocks noChangeAspect="1"/>
            </p:cNvSpPr>
            <p:nvPr/>
          </p:nvSpPr>
          <p:spPr bwMode="auto">
            <a:xfrm>
              <a:off x="4246" y="1084"/>
              <a:ext cx="20" cy="21"/>
            </a:xfrm>
            <a:custGeom>
              <a:avLst/>
              <a:gdLst>
                <a:gd name="T0" fmla="*/ 141 w 141"/>
                <a:gd name="T1" fmla="*/ 116 h 149"/>
                <a:gd name="T2" fmla="*/ 123 w 141"/>
                <a:gd name="T3" fmla="*/ 58 h 149"/>
                <a:gd name="T4" fmla="*/ 104 w 141"/>
                <a:gd name="T5" fmla="*/ 0 h 149"/>
                <a:gd name="T6" fmla="*/ 0 w 141"/>
                <a:gd name="T7" fmla="*/ 33 h 149"/>
                <a:gd name="T8" fmla="*/ 18 w 141"/>
                <a:gd name="T9" fmla="*/ 91 h 149"/>
                <a:gd name="T10" fmla="*/ 36 w 141"/>
                <a:gd name="T11" fmla="*/ 149 h 149"/>
                <a:gd name="T12" fmla="*/ 141 w 141"/>
                <a:gd name="T13" fmla="*/ 116 h 1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149"/>
                <a:gd name="T23" fmla="*/ 141 w 141"/>
                <a:gd name="T24" fmla="*/ 149 h 1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149">
                  <a:moveTo>
                    <a:pt x="141" y="116"/>
                  </a:moveTo>
                  <a:lnTo>
                    <a:pt x="123" y="58"/>
                  </a:lnTo>
                  <a:lnTo>
                    <a:pt x="104" y="0"/>
                  </a:lnTo>
                  <a:lnTo>
                    <a:pt x="0" y="33"/>
                  </a:lnTo>
                  <a:lnTo>
                    <a:pt x="18" y="91"/>
                  </a:lnTo>
                  <a:lnTo>
                    <a:pt x="36" y="149"/>
                  </a:lnTo>
                  <a:lnTo>
                    <a:pt x="141" y="1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9" name="Freeform 1339"/>
            <p:cNvSpPr>
              <a:spLocks noChangeAspect="1"/>
            </p:cNvSpPr>
            <p:nvPr/>
          </p:nvSpPr>
          <p:spPr bwMode="auto">
            <a:xfrm>
              <a:off x="4245" y="1088"/>
              <a:ext cx="3" cy="9"/>
            </a:xfrm>
            <a:custGeom>
              <a:avLst/>
              <a:gdLst>
                <a:gd name="T0" fmla="*/ 21 w 21"/>
                <a:gd name="T1" fmla="*/ 58 h 58"/>
                <a:gd name="T2" fmla="*/ 3 w 21"/>
                <a:gd name="T3" fmla="*/ 0 h 58"/>
                <a:gd name="T4" fmla="*/ 0 w 21"/>
                <a:gd name="T5" fmla="*/ 1 h 58"/>
                <a:gd name="T6" fmla="*/ 21 w 21"/>
                <a:gd name="T7" fmla="*/ 58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"/>
                <a:gd name="T13" fmla="*/ 0 h 58"/>
                <a:gd name="T14" fmla="*/ 21 w 21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" h="58">
                  <a:moveTo>
                    <a:pt x="21" y="58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1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0" name="Line 1340"/>
            <p:cNvSpPr>
              <a:spLocks noChangeAspect="1" noChangeShapeType="1"/>
            </p:cNvSpPr>
            <p:nvPr/>
          </p:nvSpPr>
          <p:spPr bwMode="auto">
            <a:xfrm flipH="1">
              <a:off x="4245" y="108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1" name="Freeform 1341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2" name="Freeform 1342"/>
            <p:cNvSpPr>
              <a:spLocks noChangeAspect="1"/>
            </p:cNvSpPr>
            <p:nvPr/>
          </p:nvSpPr>
          <p:spPr bwMode="auto">
            <a:xfrm>
              <a:off x="4231" y="1089"/>
              <a:ext cx="20" cy="21"/>
            </a:xfrm>
            <a:custGeom>
              <a:avLst/>
              <a:gdLst>
                <a:gd name="T0" fmla="*/ 143 w 143"/>
                <a:gd name="T1" fmla="*/ 114 h 152"/>
                <a:gd name="T2" fmla="*/ 123 w 143"/>
                <a:gd name="T3" fmla="*/ 57 h 152"/>
                <a:gd name="T4" fmla="*/ 102 w 143"/>
                <a:gd name="T5" fmla="*/ 0 h 152"/>
                <a:gd name="T6" fmla="*/ 0 w 143"/>
                <a:gd name="T7" fmla="*/ 38 h 152"/>
                <a:gd name="T8" fmla="*/ 21 w 143"/>
                <a:gd name="T9" fmla="*/ 95 h 152"/>
                <a:gd name="T10" fmla="*/ 41 w 143"/>
                <a:gd name="T11" fmla="*/ 152 h 152"/>
                <a:gd name="T12" fmla="*/ 143 w 143"/>
                <a:gd name="T13" fmla="*/ 114 h 1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52"/>
                <a:gd name="T23" fmla="*/ 143 w 143"/>
                <a:gd name="T24" fmla="*/ 152 h 1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52">
                  <a:moveTo>
                    <a:pt x="143" y="114"/>
                  </a:moveTo>
                  <a:lnTo>
                    <a:pt x="123" y="57"/>
                  </a:lnTo>
                  <a:lnTo>
                    <a:pt x="102" y="0"/>
                  </a:lnTo>
                  <a:lnTo>
                    <a:pt x="0" y="38"/>
                  </a:lnTo>
                  <a:lnTo>
                    <a:pt x="21" y="95"/>
                  </a:lnTo>
                  <a:lnTo>
                    <a:pt x="41" y="152"/>
                  </a:lnTo>
                  <a:lnTo>
                    <a:pt x="143" y="1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3" name="Freeform 1343"/>
            <p:cNvSpPr>
              <a:spLocks noChangeAspect="1"/>
            </p:cNvSpPr>
            <p:nvPr/>
          </p:nvSpPr>
          <p:spPr bwMode="auto">
            <a:xfrm>
              <a:off x="4230" y="1094"/>
              <a:ext cx="4" cy="8"/>
            </a:xfrm>
            <a:custGeom>
              <a:avLst/>
              <a:gdLst>
                <a:gd name="T0" fmla="*/ 24 w 24"/>
                <a:gd name="T1" fmla="*/ 57 h 57"/>
                <a:gd name="T2" fmla="*/ 3 w 24"/>
                <a:gd name="T3" fmla="*/ 0 h 57"/>
                <a:gd name="T4" fmla="*/ 0 w 24"/>
                <a:gd name="T5" fmla="*/ 1 h 57"/>
                <a:gd name="T6" fmla="*/ 24 w 24"/>
                <a:gd name="T7" fmla="*/ 57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57"/>
                <a:gd name="T14" fmla="*/ 24 w 24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57">
                  <a:moveTo>
                    <a:pt x="24" y="57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4" name="Line 1344"/>
            <p:cNvSpPr>
              <a:spLocks noChangeAspect="1" noChangeShapeType="1"/>
            </p:cNvSpPr>
            <p:nvPr/>
          </p:nvSpPr>
          <p:spPr bwMode="auto">
            <a:xfrm flipH="1">
              <a:off x="4230" y="109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5" name="Freeform 1345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6" name="Freeform 1346"/>
            <p:cNvSpPr>
              <a:spLocks noChangeAspect="1"/>
            </p:cNvSpPr>
            <p:nvPr/>
          </p:nvSpPr>
          <p:spPr bwMode="auto">
            <a:xfrm>
              <a:off x="4216" y="1094"/>
              <a:ext cx="21" cy="22"/>
            </a:xfrm>
            <a:custGeom>
              <a:avLst/>
              <a:gdLst>
                <a:gd name="T0" fmla="*/ 148 w 148"/>
                <a:gd name="T1" fmla="*/ 112 h 155"/>
                <a:gd name="T2" fmla="*/ 124 w 148"/>
                <a:gd name="T3" fmla="*/ 56 h 155"/>
                <a:gd name="T4" fmla="*/ 100 w 148"/>
                <a:gd name="T5" fmla="*/ 0 h 155"/>
                <a:gd name="T6" fmla="*/ 0 w 148"/>
                <a:gd name="T7" fmla="*/ 43 h 155"/>
                <a:gd name="T8" fmla="*/ 24 w 148"/>
                <a:gd name="T9" fmla="*/ 99 h 155"/>
                <a:gd name="T10" fmla="*/ 48 w 148"/>
                <a:gd name="T11" fmla="*/ 155 h 155"/>
                <a:gd name="T12" fmla="*/ 148 w 148"/>
                <a:gd name="T13" fmla="*/ 112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5"/>
                <a:gd name="T23" fmla="*/ 148 w 148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5">
                  <a:moveTo>
                    <a:pt x="148" y="112"/>
                  </a:moveTo>
                  <a:lnTo>
                    <a:pt x="124" y="56"/>
                  </a:lnTo>
                  <a:lnTo>
                    <a:pt x="100" y="0"/>
                  </a:lnTo>
                  <a:lnTo>
                    <a:pt x="0" y="43"/>
                  </a:lnTo>
                  <a:lnTo>
                    <a:pt x="24" y="99"/>
                  </a:lnTo>
                  <a:lnTo>
                    <a:pt x="48" y="155"/>
                  </a:lnTo>
                  <a:lnTo>
                    <a:pt x="148" y="1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7" name="Freeform 1347"/>
            <p:cNvSpPr>
              <a:spLocks noChangeAspect="1"/>
            </p:cNvSpPr>
            <p:nvPr/>
          </p:nvSpPr>
          <p:spPr bwMode="auto">
            <a:xfrm>
              <a:off x="4216" y="1100"/>
              <a:ext cx="4" cy="8"/>
            </a:xfrm>
            <a:custGeom>
              <a:avLst/>
              <a:gdLst>
                <a:gd name="T0" fmla="*/ 27 w 27"/>
                <a:gd name="T1" fmla="*/ 56 h 56"/>
                <a:gd name="T2" fmla="*/ 3 w 27"/>
                <a:gd name="T3" fmla="*/ 0 h 56"/>
                <a:gd name="T4" fmla="*/ 0 w 27"/>
                <a:gd name="T5" fmla="*/ 1 h 56"/>
                <a:gd name="T6" fmla="*/ 27 w 27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"/>
                <a:gd name="T13" fmla="*/ 0 h 56"/>
                <a:gd name="T14" fmla="*/ 27 w 27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" h="56">
                  <a:moveTo>
                    <a:pt x="27" y="56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27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8" name="Line 1348"/>
            <p:cNvSpPr>
              <a:spLocks noChangeAspect="1" noChangeShapeType="1"/>
            </p:cNvSpPr>
            <p:nvPr/>
          </p:nvSpPr>
          <p:spPr bwMode="auto">
            <a:xfrm flipH="1">
              <a:off x="4216" y="110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9" name="Freeform 1349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0" name="Freeform 1350"/>
            <p:cNvSpPr>
              <a:spLocks noChangeAspect="1"/>
            </p:cNvSpPr>
            <p:nvPr/>
          </p:nvSpPr>
          <p:spPr bwMode="auto">
            <a:xfrm>
              <a:off x="4202" y="1100"/>
              <a:ext cx="21" cy="23"/>
            </a:xfrm>
            <a:custGeom>
              <a:avLst/>
              <a:gdLst>
                <a:gd name="T0" fmla="*/ 149 w 149"/>
                <a:gd name="T1" fmla="*/ 110 h 155"/>
                <a:gd name="T2" fmla="*/ 123 w 149"/>
                <a:gd name="T3" fmla="*/ 55 h 155"/>
                <a:gd name="T4" fmla="*/ 96 w 149"/>
                <a:gd name="T5" fmla="*/ 0 h 155"/>
                <a:gd name="T6" fmla="*/ 0 w 149"/>
                <a:gd name="T7" fmla="*/ 46 h 155"/>
                <a:gd name="T8" fmla="*/ 26 w 149"/>
                <a:gd name="T9" fmla="*/ 101 h 155"/>
                <a:gd name="T10" fmla="*/ 52 w 149"/>
                <a:gd name="T11" fmla="*/ 155 h 155"/>
                <a:gd name="T12" fmla="*/ 149 w 149"/>
                <a:gd name="T13" fmla="*/ 110 h 1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9"/>
                <a:gd name="T22" fmla="*/ 0 h 155"/>
                <a:gd name="T23" fmla="*/ 149 w 149"/>
                <a:gd name="T24" fmla="*/ 155 h 1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9" h="155">
                  <a:moveTo>
                    <a:pt x="149" y="110"/>
                  </a:moveTo>
                  <a:lnTo>
                    <a:pt x="123" y="55"/>
                  </a:lnTo>
                  <a:lnTo>
                    <a:pt x="96" y="0"/>
                  </a:lnTo>
                  <a:lnTo>
                    <a:pt x="0" y="46"/>
                  </a:lnTo>
                  <a:lnTo>
                    <a:pt x="26" y="101"/>
                  </a:lnTo>
                  <a:lnTo>
                    <a:pt x="52" y="155"/>
                  </a:lnTo>
                  <a:lnTo>
                    <a:pt x="149" y="1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1" name="Freeform 1351"/>
            <p:cNvSpPr>
              <a:spLocks noChangeAspect="1"/>
            </p:cNvSpPr>
            <p:nvPr/>
          </p:nvSpPr>
          <p:spPr bwMode="auto">
            <a:xfrm>
              <a:off x="4202" y="1107"/>
              <a:ext cx="4" cy="8"/>
            </a:xfrm>
            <a:custGeom>
              <a:avLst/>
              <a:gdLst>
                <a:gd name="T0" fmla="*/ 28 w 28"/>
                <a:gd name="T1" fmla="*/ 55 h 55"/>
                <a:gd name="T2" fmla="*/ 2 w 28"/>
                <a:gd name="T3" fmla="*/ 0 h 55"/>
                <a:gd name="T4" fmla="*/ 0 w 28"/>
                <a:gd name="T5" fmla="*/ 1 h 55"/>
                <a:gd name="T6" fmla="*/ 28 w 28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"/>
                <a:gd name="T13" fmla="*/ 0 h 55"/>
                <a:gd name="T14" fmla="*/ 28 w 28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" h="55">
                  <a:moveTo>
                    <a:pt x="28" y="55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2" name="Line 1352"/>
            <p:cNvSpPr>
              <a:spLocks noChangeAspect="1" noChangeShapeType="1"/>
            </p:cNvSpPr>
            <p:nvPr/>
          </p:nvSpPr>
          <p:spPr bwMode="auto">
            <a:xfrm flipH="1">
              <a:off x="4202" y="11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3" name="Freeform 1353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4" name="Freeform 1354"/>
            <p:cNvSpPr>
              <a:spLocks noChangeAspect="1"/>
            </p:cNvSpPr>
            <p:nvPr/>
          </p:nvSpPr>
          <p:spPr bwMode="auto">
            <a:xfrm>
              <a:off x="4188" y="1107"/>
              <a:ext cx="22" cy="23"/>
            </a:xfrm>
            <a:custGeom>
              <a:avLst/>
              <a:gdLst>
                <a:gd name="T0" fmla="*/ 150 w 150"/>
                <a:gd name="T1" fmla="*/ 107 h 157"/>
                <a:gd name="T2" fmla="*/ 122 w 150"/>
                <a:gd name="T3" fmla="*/ 54 h 157"/>
                <a:gd name="T4" fmla="*/ 94 w 150"/>
                <a:gd name="T5" fmla="*/ 0 h 157"/>
                <a:gd name="T6" fmla="*/ 0 w 150"/>
                <a:gd name="T7" fmla="*/ 50 h 157"/>
                <a:gd name="T8" fmla="*/ 29 w 150"/>
                <a:gd name="T9" fmla="*/ 104 h 157"/>
                <a:gd name="T10" fmla="*/ 57 w 150"/>
                <a:gd name="T11" fmla="*/ 157 h 157"/>
                <a:gd name="T12" fmla="*/ 150 w 150"/>
                <a:gd name="T13" fmla="*/ 107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157"/>
                <a:gd name="T23" fmla="*/ 150 w 150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157">
                  <a:moveTo>
                    <a:pt x="150" y="107"/>
                  </a:moveTo>
                  <a:lnTo>
                    <a:pt x="122" y="54"/>
                  </a:lnTo>
                  <a:lnTo>
                    <a:pt x="94" y="0"/>
                  </a:lnTo>
                  <a:lnTo>
                    <a:pt x="0" y="50"/>
                  </a:lnTo>
                  <a:lnTo>
                    <a:pt x="29" y="104"/>
                  </a:lnTo>
                  <a:lnTo>
                    <a:pt x="57" y="157"/>
                  </a:lnTo>
                  <a:lnTo>
                    <a:pt x="150" y="1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5" name="Freeform 1355"/>
            <p:cNvSpPr>
              <a:spLocks noChangeAspect="1"/>
            </p:cNvSpPr>
            <p:nvPr/>
          </p:nvSpPr>
          <p:spPr bwMode="auto">
            <a:xfrm>
              <a:off x="4188" y="1114"/>
              <a:ext cx="4" cy="8"/>
            </a:xfrm>
            <a:custGeom>
              <a:avLst/>
              <a:gdLst>
                <a:gd name="T0" fmla="*/ 31 w 31"/>
                <a:gd name="T1" fmla="*/ 54 h 54"/>
                <a:gd name="T2" fmla="*/ 2 w 31"/>
                <a:gd name="T3" fmla="*/ 0 h 54"/>
                <a:gd name="T4" fmla="*/ 0 w 31"/>
                <a:gd name="T5" fmla="*/ 1 h 54"/>
                <a:gd name="T6" fmla="*/ 31 w 3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54"/>
                <a:gd name="T14" fmla="*/ 31 w 3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54">
                  <a:moveTo>
                    <a:pt x="31" y="54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1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6" name="Line 1356"/>
            <p:cNvSpPr>
              <a:spLocks noChangeAspect="1" noChangeShapeType="1"/>
            </p:cNvSpPr>
            <p:nvPr/>
          </p:nvSpPr>
          <p:spPr bwMode="auto">
            <a:xfrm flipH="1">
              <a:off x="4188" y="111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7" name="Freeform 1357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8" name="Freeform 1358"/>
            <p:cNvSpPr>
              <a:spLocks noChangeAspect="1"/>
            </p:cNvSpPr>
            <p:nvPr/>
          </p:nvSpPr>
          <p:spPr bwMode="auto">
            <a:xfrm>
              <a:off x="4175" y="1114"/>
              <a:ext cx="22" cy="23"/>
            </a:xfrm>
            <a:custGeom>
              <a:avLst/>
              <a:gdLst>
                <a:gd name="T0" fmla="*/ 153 w 153"/>
                <a:gd name="T1" fmla="*/ 105 h 157"/>
                <a:gd name="T2" fmla="*/ 122 w 153"/>
                <a:gd name="T3" fmla="*/ 53 h 157"/>
                <a:gd name="T4" fmla="*/ 91 w 153"/>
                <a:gd name="T5" fmla="*/ 0 h 157"/>
                <a:gd name="T6" fmla="*/ 0 w 153"/>
                <a:gd name="T7" fmla="*/ 53 h 157"/>
                <a:gd name="T8" fmla="*/ 31 w 153"/>
                <a:gd name="T9" fmla="*/ 105 h 157"/>
                <a:gd name="T10" fmla="*/ 62 w 153"/>
                <a:gd name="T11" fmla="*/ 157 h 157"/>
                <a:gd name="T12" fmla="*/ 153 w 153"/>
                <a:gd name="T13" fmla="*/ 105 h 1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7"/>
                <a:gd name="T23" fmla="*/ 153 w 153"/>
                <a:gd name="T24" fmla="*/ 157 h 1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7">
                  <a:moveTo>
                    <a:pt x="153" y="105"/>
                  </a:moveTo>
                  <a:lnTo>
                    <a:pt x="122" y="53"/>
                  </a:lnTo>
                  <a:lnTo>
                    <a:pt x="91" y="0"/>
                  </a:lnTo>
                  <a:lnTo>
                    <a:pt x="0" y="53"/>
                  </a:lnTo>
                  <a:lnTo>
                    <a:pt x="31" y="105"/>
                  </a:lnTo>
                  <a:lnTo>
                    <a:pt x="62" y="157"/>
                  </a:lnTo>
                  <a:lnTo>
                    <a:pt x="153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9" name="Freeform 1359"/>
            <p:cNvSpPr>
              <a:spLocks noChangeAspect="1"/>
            </p:cNvSpPr>
            <p:nvPr/>
          </p:nvSpPr>
          <p:spPr bwMode="auto">
            <a:xfrm>
              <a:off x="4175" y="1122"/>
              <a:ext cx="4" cy="7"/>
            </a:xfrm>
            <a:custGeom>
              <a:avLst/>
              <a:gdLst>
                <a:gd name="T0" fmla="*/ 33 w 33"/>
                <a:gd name="T1" fmla="*/ 52 h 52"/>
                <a:gd name="T2" fmla="*/ 2 w 33"/>
                <a:gd name="T3" fmla="*/ 0 h 52"/>
                <a:gd name="T4" fmla="*/ 0 w 33"/>
                <a:gd name="T5" fmla="*/ 1 h 52"/>
                <a:gd name="T6" fmla="*/ 33 w 33"/>
                <a:gd name="T7" fmla="*/ 52 h 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"/>
                <a:gd name="T13" fmla="*/ 0 h 52"/>
                <a:gd name="T14" fmla="*/ 33 w 33"/>
                <a:gd name="T15" fmla="*/ 52 h 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" h="52">
                  <a:moveTo>
                    <a:pt x="33" y="52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0" name="Line 1360"/>
            <p:cNvSpPr>
              <a:spLocks noChangeAspect="1" noChangeShapeType="1"/>
            </p:cNvSpPr>
            <p:nvPr/>
          </p:nvSpPr>
          <p:spPr bwMode="auto">
            <a:xfrm flipH="1">
              <a:off x="4175" y="112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1" name="Freeform 1361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2" name="Freeform 1362"/>
            <p:cNvSpPr>
              <a:spLocks noChangeAspect="1"/>
            </p:cNvSpPr>
            <p:nvPr/>
          </p:nvSpPr>
          <p:spPr bwMode="auto">
            <a:xfrm>
              <a:off x="4162" y="1122"/>
              <a:ext cx="22" cy="23"/>
            </a:xfrm>
            <a:custGeom>
              <a:avLst/>
              <a:gdLst>
                <a:gd name="T0" fmla="*/ 152 w 152"/>
                <a:gd name="T1" fmla="*/ 102 h 159"/>
                <a:gd name="T2" fmla="*/ 119 w 152"/>
                <a:gd name="T3" fmla="*/ 51 h 159"/>
                <a:gd name="T4" fmla="*/ 86 w 152"/>
                <a:gd name="T5" fmla="*/ 0 h 159"/>
                <a:gd name="T6" fmla="*/ 0 w 152"/>
                <a:gd name="T7" fmla="*/ 57 h 159"/>
                <a:gd name="T8" fmla="*/ 33 w 152"/>
                <a:gd name="T9" fmla="*/ 108 h 159"/>
                <a:gd name="T10" fmla="*/ 65 w 152"/>
                <a:gd name="T11" fmla="*/ 159 h 159"/>
                <a:gd name="T12" fmla="*/ 152 w 152"/>
                <a:gd name="T13" fmla="*/ 102 h 1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159"/>
                <a:gd name="T23" fmla="*/ 152 w 152"/>
                <a:gd name="T24" fmla="*/ 159 h 1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159">
                  <a:moveTo>
                    <a:pt x="152" y="102"/>
                  </a:moveTo>
                  <a:lnTo>
                    <a:pt x="119" y="51"/>
                  </a:lnTo>
                  <a:lnTo>
                    <a:pt x="86" y="0"/>
                  </a:lnTo>
                  <a:lnTo>
                    <a:pt x="0" y="57"/>
                  </a:lnTo>
                  <a:lnTo>
                    <a:pt x="33" y="108"/>
                  </a:lnTo>
                  <a:lnTo>
                    <a:pt x="65" y="159"/>
                  </a:lnTo>
                  <a:lnTo>
                    <a:pt x="152" y="1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3" name="Freeform 1363"/>
            <p:cNvSpPr>
              <a:spLocks noChangeAspect="1"/>
            </p:cNvSpPr>
            <p:nvPr/>
          </p:nvSpPr>
          <p:spPr bwMode="auto">
            <a:xfrm>
              <a:off x="4162" y="1130"/>
              <a:ext cx="5" cy="8"/>
            </a:xfrm>
            <a:custGeom>
              <a:avLst/>
              <a:gdLst>
                <a:gd name="T0" fmla="*/ 35 w 35"/>
                <a:gd name="T1" fmla="*/ 51 h 51"/>
                <a:gd name="T2" fmla="*/ 2 w 35"/>
                <a:gd name="T3" fmla="*/ 0 h 51"/>
                <a:gd name="T4" fmla="*/ 0 w 35"/>
                <a:gd name="T5" fmla="*/ 1 h 51"/>
                <a:gd name="T6" fmla="*/ 35 w 35"/>
                <a:gd name="T7" fmla="*/ 51 h 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51"/>
                <a:gd name="T14" fmla="*/ 35 w 35"/>
                <a:gd name="T15" fmla="*/ 51 h 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51">
                  <a:moveTo>
                    <a:pt x="35" y="51"/>
                  </a:moveTo>
                  <a:lnTo>
                    <a:pt x="2" y="0"/>
                  </a:lnTo>
                  <a:lnTo>
                    <a:pt x="0" y="1"/>
                  </a:lnTo>
                  <a:lnTo>
                    <a:pt x="35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4" name="Line 1364"/>
            <p:cNvSpPr>
              <a:spLocks noChangeAspect="1" noChangeShapeType="1"/>
            </p:cNvSpPr>
            <p:nvPr/>
          </p:nvSpPr>
          <p:spPr bwMode="auto">
            <a:xfrm flipH="1">
              <a:off x="4162" y="113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5" name="Freeform 1365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6" name="Freeform 1366"/>
            <p:cNvSpPr>
              <a:spLocks noChangeAspect="1"/>
            </p:cNvSpPr>
            <p:nvPr/>
          </p:nvSpPr>
          <p:spPr bwMode="auto">
            <a:xfrm>
              <a:off x="4150" y="1130"/>
              <a:ext cx="22" cy="23"/>
            </a:xfrm>
            <a:custGeom>
              <a:avLst/>
              <a:gdLst>
                <a:gd name="T0" fmla="*/ 153 w 153"/>
                <a:gd name="T1" fmla="*/ 100 h 158"/>
                <a:gd name="T2" fmla="*/ 119 w 153"/>
                <a:gd name="T3" fmla="*/ 50 h 158"/>
                <a:gd name="T4" fmla="*/ 84 w 153"/>
                <a:gd name="T5" fmla="*/ 0 h 158"/>
                <a:gd name="T6" fmla="*/ 0 w 153"/>
                <a:gd name="T7" fmla="*/ 58 h 158"/>
                <a:gd name="T8" fmla="*/ 34 w 153"/>
                <a:gd name="T9" fmla="*/ 108 h 158"/>
                <a:gd name="T10" fmla="*/ 69 w 153"/>
                <a:gd name="T11" fmla="*/ 158 h 158"/>
                <a:gd name="T12" fmla="*/ 153 w 153"/>
                <a:gd name="T13" fmla="*/ 100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58"/>
                <a:gd name="T23" fmla="*/ 153 w 1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58">
                  <a:moveTo>
                    <a:pt x="153" y="100"/>
                  </a:moveTo>
                  <a:lnTo>
                    <a:pt x="119" y="50"/>
                  </a:lnTo>
                  <a:lnTo>
                    <a:pt x="84" y="0"/>
                  </a:lnTo>
                  <a:lnTo>
                    <a:pt x="0" y="58"/>
                  </a:lnTo>
                  <a:lnTo>
                    <a:pt x="34" y="108"/>
                  </a:lnTo>
                  <a:lnTo>
                    <a:pt x="69" y="158"/>
                  </a:lnTo>
                  <a:lnTo>
                    <a:pt x="153" y="10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7" name="Freeform 1367"/>
            <p:cNvSpPr>
              <a:spLocks noChangeAspect="1"/>
            </p:cNvSpPr>
            <p:nvPr/>
          </p:nvSpPr>
          <p:spPr bwMode="auto">
            <a:xfrm>
              <a:off x="4150" y="1139"/>
              <a:ext cx="5" cy="7"/>
            </a:xfrm>
            <a:custGeom>
              <a:avLst/>
              <a:gdLst>
                <a:gd name="T0" fmla="*/ 37 w 37"/>
                <a:gd name="T1" fmla="*/ 50 h 50"/>
                <a:gd name="T2" fmla="*/ 3 w 37"/>
                <a:gd name="T3" fmla="*/ 0 h 50"/>
                <a:gd name="T4" fmla="*/ 0 w 37"/>
                <a:gd name="T5" fmla="*/ 2 h 50"/>
                <a:gd name="T6" fmla="*/ 37 w 37"/>
                <a:gd name="T7" fmla="*/ 50 h 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50"/>
                <a:gd name="T14" fmla="*/ 37 w 37"/>
                <a:gd name="T15" fmla="*/ 50 h 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50">
                  <a:moveTo>
                    <a:pt x="37" y="50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3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8" name="Line 1368"/>
            <p:cNvSpPr>
              <a:spLocks noChangeAspect="1" noChangeShapeType="1"/>
            </p:cNvSpPr>
            <p:nvPr/>
          </p:nvSpPr>
          <p:spPr bwMode="auto">
            <a:xfrm flipH="1">
              <a:off x="4150" y="113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9" name="Freeform 1369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0" name="Freeform 1370"/>
            <p:cNvSpPr>
              <a:spLocks noChangeAspect="1"/>
            </p:cNvSpPr>
            <p:nvPr/>
          </p:nvSpPr>
          <p:spPr bwMode="auto">
            <a:xfrm>
              <a:off x="4127" y="1139"/>
              <a:ext cx="33" cy="32"/>
            </a:xfrm>
            <a:custGeom>
              <a:avLst/>
              <a:gdLst>
                <a:gd name="T0" fmla="*/ 232 w 232"/>
                <a:gd name="T1" fmla="*/ 96 h 221"/>
                <a:gd name="T2" fmla="*/ 194 w 232"/>
                <a:gd name="T3" fmla="*/ 48 h 221"/>
                <a:gd name="T4" fmla="*/ 157 w 232"/>
                <a:gd name="T5" fmla="*/ 0 h 221"/>
                <a:gd name="T6" fmla="*/ 0 w 232"/>
                <a:gd name="T7" fmla="*/ 126 h 221"/>
                <a:gd name="T8" fmla="*/ 38 w 232"/>
                <a:gd name="T9" fmla="*/ 173 h 221"/>
                <a:gd name="T10" fmla="*/ 75 w 232"/>
                <a:gd name="T11" fmla="*/ 221 h 221"/>
                <a:gd name="T12" fmla="*/ 232 w 232"/>
                <a:gd name="T13" fmla="*/ 9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2"/>
                <a:gd name="T22" fmla="*/ 0 h 221"/>
                <a:gd name="T23" fmla="*/ 232 w 232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2" h="221">
                  <a:moveTo>
                    <a:pt x="232" y="96"/>
                  </a:moveTo>
                  <a:lnTo>
                    <a:pt x="194" y="48"/>
                  </a:lnTo>
                  <a:lnTo>
                    <a:pt x="157" y="0"/>
                  </a:lnTo>
                  <a:lnTo>
                    <a:pt x="0" y="126"/>
                  </a:lnTo>
                  <a:lnTo>
                    <a:pt x="38" y="173"/>
                  </a:lnTo>
                  <a:lnTo>
                    <a:pt x="75" y="221"/>
                  </a:lnTo>
                  <a:lnTo>
                    <a:pt x="232" y="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1" name="Freeform 1371"/>
            <p:cNvSpPr>
              <a:spLocks noChangeAspect="1"/>
            </p:cNvSpPr>
            <p:nvPr/>
          </p:nvSpPr>
          <p:spPr bwMode="auto">
            <a:xfrm>
              <a:off x="4127" y="1157"/>
              <a:ext cx="6" cy="7"/>
            </a:xfrm>
            <a:custGeom>
              <a:avLst/>
              <a:gdLst>
                <a:gd name="T0" fmla="*/ 41 w 41"/>
                <a:gd name="T1" fmla="*/ 47 h 47"/>
                <a:gd name="T2" fmla="*/ 3 w 41"/>
                <a:gd name="T3" fmla="*/ 0 h 47"/>
                <a:gd name="T4" fmla="*/ 0 w 41"/>
                <a:gd name="T5" fmla="*/ 3 h 47"/>
                <a:gd name="T6" fmla="*/ 41 w 41"/>
                <a:gd name="T7" fmla="*/ 47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"/>
                <a:gd name="T13" fmla="*/ 0 h 47"/>
                <a:gd name="T14" fmla="*/ 41 w 41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" h="47">
                  <a:moveTo>
                    <a:pt x="41" y="47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1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2" name="Line 1372"/>
            <p:cNvSpPr>
              <a:spLocks noChangeAspect="1" noChangeShapeType="1"/>
            </p:cNvSpPr>
            <p:nvPr/>
          </p:nvSpPr>
          <p:spPr bwMode="auto">
            <a:xfrm flipH="1">
              <a:off x="4127" y="11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3" name="Freeform 1373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4" name="Freeform 1374"/>
            <p:cNvSpPr>
              <a:spLocks noChangeAspect="1"/>
            </p:cNvSpPr>
            <p:nvPr/>
          </p:nvSpPr>
          <p:spPr bwMode="auto">
            <a:xfrm>
              <a:off x="4106" y="1157"/>
              <a:ext cx="32" cy="32"/>
            </a:xfrm>
            <a:custGeom>
              <a:avLst/>
              <a:gdLst>
                <a:gd name="T0" fmla="*/ 226 w 226"/>
                <a:gd name="T1" fmla="*/ 89 h 223"/>
                <a:gd name="T2" fmla="*/ 186 w 226"/>
                <a:gd name="T3" fmla="*/ 44 h 223"/>
                <a:gd name="T4" fmla="*/ 145 w 226"/>
                <a:gd name="T5" fmla="*/ 0 h 223"/>
                <a:gd name="T6" fmla="*/ 0 w 226"/>
                <a:gd name="T7" fmla="*/ 134 h 223"/>
                <a:gd name="T8" fmla="*/ 41 w 226"/>
                <a:gd name="T9" fmla="*/ 179 h 223"/>
                <a:gd name="T10" fmla="*/ 82 w 226"/>
                <a:gd name="T11" fmla="*/ 223 h 223"/>
                <a:gd name="T12" fmla="*/ 226 w 226"/>
                <a:gd name="T13" fmla="*/ 89 h 2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6"/>
                <a:gd name="T22" fmla="*/ 0 h 223"/>
                <a:gd name="T23" fmla="*/ 226 w 226"/>
                <a:gd name="T24" fmla="*/ 223 h 2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6" h="223">
                  <a:moveTo>
                    <a:pt x="226" y="89"/>
                  </a:moveTo>
                  <a:lnTo>
                    <a:pt x="186" y="44"/>
                  </a:lnTo>
                  <a:lnTo>
                    <a:pt x="145" y="0"/>
                  </a:lnTo>
                  <a:lnTo>
                    <a:pt x="0" y="134"/>
                  </a:lnTo>
                  <a:lnTo>
                    <a:pt x="41" y="179"/>
                  </a:lnTo>
                  <a:lnTo>
                    <a:pt x="82" y="223"/>
                  </a:lnTo>
                  <a:lnTo>
                    <a:pt x="226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5" name="Freeform 1375"/>
            <p:cNvSpPr>
              <a:spLocks noChangeAspect="1"/>
            </p:cNvSpPr>
            <p:nvPr/>
          </p:nvSpPr>
          <p:spPr bwMode="auto">
            <a:xfrm>
              <a:off x="4106" y="1177"/>
              <a:ext cx="6" cy="6"/>
            </a:xfrm>
            <a:custGeom>
              <a:avLst/>
              <a:gdLst>
                <a:gd name="T0" fmla="*/ 44 w 44"/>
                <a:gd name="T1" fmla="*/ 45 h 45"/>
                <a:gd name="T2" fmla="*/ 3 w 44"/>
                <a:gd name="T3" fmla="*/ 0 h 45"/>
                <a:gd name="T4" fmla="*/ 0 w 44"/>
                <a:gd name="T5" fmla="*/ 3 h 45"/>
                <a:gd name="T6" fmla="*/ 44 w 44"/>
                <a:gd name="T7" fmla="*/ 45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45"/>
                <a:gd name="T14" fmla="*/ 44 w 44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45">
                  <a:moveTo>
                    <a:pt x="44" y="45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44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6" name="Line 1376"/>
            <p:cNvSpPr>
              <a:spLocks noChangeAspect="1" noChangeShapeType="1"/>
            </p:cNvSpPr>
            <p:nvPr/>
          </p:nvSpPr>
          <p:spPr bwMode="auto">
            <a:xfrm flipH="1">
              <a:off x="4106" y="11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7" name="Freeform 1377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8" name="Freeform 1378"/>
            <p:cNvSpPr>
              <a:spLocks noChangeAspect="1"/>
            </p:cNvSpPr>
            <p:nvPr/>
          </p:nvSpPr>
          <p:spPr bwMode="auto">
            <a:xfrm>
              <a:off x="4087" y="1177"/>
              <a:ext cx="31" cy="32"/>
            </a:xfrm>
            <a:custGeom>
              <a:avLst/>
              <a:gdLst>
                <a:gd name="T0" fmla="*/ 222 w 222"/>
                <a:gd name="T1" fmla="*/ 84 h 224"/>
                <a:gd name="T2" fmla="*/ 177 w 222"/>
                <a:gd name="T3" fmla="*/ 42 h 224"/>
                <a:gd name="T4" fmla="*/ 133 w 222"/>
                <a:gd name="T5" fmla="*/ 0 h 224"/>
                <a:gd name="T6" fmla="*/ 0 w 222"/>
                <a:gd name="T7" fmla="*/ 140 h 224"/>
                <a:gd name="T8" fmla="*/ 44 w 222"/>
                <a:gd name="T9" fmla="*/ 182 h 224"/>
                <a:gd name="T10" fmla="*/ 89 w 222"/>
                <a:gd name="T11" fmla="*/ 224 h 224"/>
                <a:gd name="T12" fmla="*/ 222 w 222"/>
                <a:gd name="T13" fmla="*/ 84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224"/>
                <a:gd name="T23" fmla="*/ 222 w 222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224">
                  <a:moveTo>
                    <a:pt x="222" y="84"/>
                  </a:moveTo>
                  <a:lnTo>
                    <a:pt x="177" y="42"/>
                  </a:lnTo>
                  <a:lnTo>
                    <a:pt x="133" y="0"/>
                  </a:lnTo>
                  <a:lnTo>
                    <a:pt x="0" y="140"/>
                  </a:lnTo>
                  <a:lnTo>
                    <a:pt x="44" y="182"/>
                  </a:lnTo>
                  <a:lnTo>
                    <a:pt x="89" y="224"/>
                  </a:lnTo>
                  <a:lnTo>
                    <a:pt x="222" y="8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9" name="Freeform 1379"/>
            <p:cNvSpPr>
              <a:spLocks noChangeAspect="1"/>
            </p:cNvSpPr>
            <p:nvPr/>
          </p:nvSpPr>
          <p:spPr bwMode="auto">
            <a:xfrm>
              <a:off x="4086" y="1197"/>
              <a:ext cx="7" cy="6"/>
            </a:xfrm>
            <a:custGeom>
              <a:avLst/>
              <a:gdLst>
                <a:gd name="T0" fmla="*/ 46 w 46"/>
                <a:gd name="T1" fmla="*/ 42 h 42"/>
                <a:gd name="T2" fmla="*/ 2 w 46"/>
                <a:gd name="T3" fmla="*/ 0 h 42"/>
                <a:gd name="T4" fmla="*/ 0 w 46"/>
                <a:gd name="T5" fmla="*/ 3 h 42"/>
                <a:gd name="T6" fmla="*/ 46 w 46"/>
                <a:gd name="T7" fmla="*/ 42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"/>
                <a:gd name="T13" fmla="*/ 0 h 42"/>
                <a:gd name="T14" fmla="*/ 46 w 46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" h="42">
                  <a:moveTo>
                    <a:pt x="46" y="42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0" name="Line 1380"/>
            <p:cNvSpPr>
              <a:spLocks noChangeAspect="1" noChangeShapeType="1"/>
            </p:cNvSpPr>
            <p:nvPr/>
          </p:nvSpPr>
          <p:spPr bwMode="auto">
            <a:xfrm flipH="1">
              <a:off x="4086" y="119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1" name="Freeform 1381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2" name="Freeform 1382"/>
            <p:cNvSpPr>
              <a:spLocks noChangeAspect="1"/>
            </p:cNvSpPr>
            <p:nvPr/>
          </p:nvSpPr>
          <p:spPr bwMode="auto">
            <a:xfrm>
              <a:off x="4069" y="1197"/>
              <a:ext cx="31" cy="32"/>
            </a:xfrm>
            <a:custGeom>
              <a:avLst/>
              <a:gdLst>
                <a:gd name="T0" fmla="*/ 214 w 214"/>
                <a:gd name="T1" fmla="*/ 77 h 224"/>
                <a:gd name="T2" fmla="*/ 167 w 214"/>
                <a:gd name="T3" fmla="*/ 39 h 224"/>
                <a:gd name="T4" fmla="*/ 121 w 214"/>
                <a:gd name="T5" fmla="*/ 0 h 224"/>
                <a:gd name="T6" fmla="*/ 0 w 214"/>
                <a:gd name="T7" fmla="*/ 147 h 224"/>
                <a:gd name="T8" fmla="*/ 47 w 214"/>
                <a:gd name="T9" fmla="*/ 186 h 224"/>
                <a:gd name="T10" fmla="*/ 93 w 214"/>
                <a:gd name="T11" fmla="*/ 224 h 224"/>
                <a:gd name="T12" fmla="*/ 214 w 214"/>
                <a:gd name="T13" fmla="*/ 77 h 2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4"/>
                <a:gd name="T22" fmla="*/ 0 h 224"/>
                <a:gd name="T23" fmla="*/ 214 w 214"/>
                <a:gd name="T24" fmla="*/ 224 h 2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4" h="224">
                  <a:moveTo>
                    <a:pt x="214" y="77"/>
                  </a:moveTo>
                  <a:lnTo>
                    <a:pt x="167" y="39"/>
                  </a:lnTo>
                  <a:lnTo>
                    <a:pt x="121" y="0"/>
                  </a:lnTo>
                  <a:lnTo>
                    <a:pt x="0" y="147"/>
                  </a:lnTo>
                  <a:lnTo>
                    <a:pt x="47" y="186"/>
                  </a:lnTo>
                  <a:lnTo>
                    <a:pt x="93" y="224"/>
                  </a:lnTo>
                  <a:lnTo>
                    <a:pt x="214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3" name="Freeform 1383"/>
            <p:cNvSpPr>
              <a:spLocks noChangeAspect="1"/>
            </p:cNvSpPr>
            <p:nvPr/>
          </p:nvSpPr>
          <p:spPr bwMode="auto">
            <a:xfrm>
              <a:off x="4069" y="1218"/>
              <a:ext cx="7" cy="6"/>
            </a:xfrm>
            <a:custGeom>
              <a:avLst/>
              <a:gdLst>
                <a:gd name="T0" fmla="*/ 49 w 49"/>
                <a:gd name="T1" fmla="*/ 39 h 39"/>
                <a:gd name="T2" fmla="*/ 2 w 49"/>
                <a:gd name="T3" fmla="*/ 0 h 39"/>
                <a:gd name="T4" fmla="*/ 0 w 49"/>
                <a:gd name="T5" fmla="*/ 3 h 39"/>
                <a:gd name="T6" fmla="*/ 49 w 49"/>
                <a:gd name="T7" fmla="*/ 39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9"/>
                <a:gd name="T14" fmla="*/ 49 w 4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9">
                  <a:moveTo>
                    <a:pt x="49" y="3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49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4" name="Line 1384"/>
            <p:cNvSpPr>
              <a:spLocks noChangeAspect="1" noChangeShapeType="1"/>
            </p:cNvSpPr>
            <p:nvPr/>
          </p:nvSpPr>
          <p:spPr bwMode="auto">
            <a:xfrm flipH="1">
              <a:off x="4069" y="121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5" name="Freeform 1385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6" name="Freeform 1386"/>
            <p:cNvSpPr>
              <a:spLocks noChangeAspect="1"/>
            </p:cNvSpPr>
            <p:nvPr/>
          </p:nvSpPr>
          <p:spPr bwMode="auto">
            <a:xfrm>
              <a:off x="4053" y="1219"/>
              <a:ext cx="30" cy="32"/>
            </a:xfrm>
            <a:custGeom>
              <a:avLst/>
              <a:gdLst>
                <a:gd name="T0" fmla="*/ 207 w 207"/>
                <a:gd name="T1" fmla="*/ 71 h 222"/>
                <a:gd name="T2" fmla="*/ 158 w 207"/>
                <a:gd name="T3" fmla="*/ 36 h 222"/>
                <a:gd name="T4" fmla="*/ 109 w 207"/>
                <a:gd name="T5" fmla="*/ 0 h 222"/>
                <a:gd name="T6" fmla="*/ 0 w 207"/>
                <a:gd name="T7" fmla="*/ 152 h 222"/>
                <a:gd name="T8" fmla="*/ 49 w 207"/>
                <a:gd name="T9" fmla="*/ 187 h 222"/>
                <a:gd name="T10" fmla="*/ 98 w 207"/>
                <a:gd name="T11" fmla="*/ 222 h 222"/>
                <a:gd name="T12" fmla="*/ 207 w 207"/>
                <a:gd name="T13" fmla="*/ 71 h 2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222"/>
                <a:gd name="T23" fmla="*/ 207 w 207"/>
                <a:gd name="T24" fmla="*/ 222 h 2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222">
                  <a:moveTo>
                    <a:pt x="207" y="71"/>
                  </a:moveTo>
                  <a:lnTo>
                    <a:pt x="158" y="36"/>
                  </a:lnTo>
                  <a:lnTo>
                    <a:pt x="109" y="0"/>
                  </a:lnTo>
                  <a:lnTo>
                    <a:pt x="0" y="152"/>
                  </a:lnTo>
                  <a:lnTo>
                    <a:pt x="49" y="187"/>
                  </a:lnTo>
                  <a:lnTo>
                    <a:pt x="98" y="222"/>
                  </a:lnTo>
                  <a:lnTo>
                    <a:pt x="207" y="7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7" name="Freeform 1387"/>
            <p:cNvSpPr>
              <a:spLocks noChangeAspect="1"/>
            </p:cNvSpPr>
            <p:nvPr/>
          </p:nvSpPr>
          <p:spPr bwMode="auto">
            <a:xfrm>
              <a:off x="4053" y="1241"/>
              <a:ext cx="7" cy="5"/>
            </a:xfrm>
            <a:custGeom>
              <a:avLst/>
              <a:gdLst>
                <a:gd name="T0" fmla="*/ 51 w 51"/>
                <a:gd name="T1" fmla="*/ 35 h 35"/>
                <a:gd name="T2" fmla="*/ 2 w 51"/>
                <a:gd name="T3" fmla="*/ 0 h 35"/>
                <a:gd name="T4" fmla="*/ 0 w 51"/>
                <a:gd name="T5" fmla="*/ 2 h 35"/>
                <a:gd name="T6" fmla="*/ 51 w 51"/>
                <a:gd name="T7" fmla="*/ 35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5"/>
                <a:gd name="T14" fmla="*/ 51 w 51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5">
                  <a:moveTo>
                    <a:pt x="51" y="35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8" name="Line 1388"/>
            <p:cNvSpPr>
              <a:spLocks noChangeAspect="1" noChangeShapeType="1"/>
            </p:cNvSpPr>
            <p:nvPr/>
          </p:nvSpPr>
          <p:spPr bwMode="auto">
            <a:xfrm flipH="1">
              <a:off x="4053" y="124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69" name="Freeform 1389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0" name="Freeform 1390"/>
            <p:cNvSpPr>
              <a:spLocks noChangeAspect="1"/>
            </p:cNvSpPr>
            <p:nvPr/>
          </p:nvSpPr>
          <p:spPr bwMode="auto">
            <a:xfrm>
              <a:off x="4039" y="1241"/>
              <a:ext cx="29" cy="31"/>
            </a:xfrm>
            <a:custGeom>
              <a:avLst/>
              <a:gdLst>
                <a:gd name="T0" fmla="*/ 201 w 201"/>
                <a:gd name="T1" fmla="*/ 66 h 221"/>
                <a:gd name="T2" fmla="*/ 150 w 201"/>
                <a:gd name="T3" fmla="*/ 33 h 221"/>
                <a:gd name="T4" fmla="*/ 99 w 201"/>
                <a:gd name="T5" fmla="*/ 0 h 221"/>
                <a:gd name="T6" fmla="*/ 0 w 201"/>
                <a:gd name="T7" fmla="*/ 155 h 221"/>
                <a:gd name="T8" fmla="*/ 51 w 201"/>
                <a:gd name="T9" fmla="*/ 188 h 221"/>
                <a:gd name="T10" fmla="*/ 102 w 201"/>
                <a:gd name="T11" fmla="*/ 221 h 221"/>
                <a:gd name="T12" fmla="*/ 201 w 201"/>
                <a:gd name="T13" fmla="*/ 66 h 2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1"/>
                <a:gd name="T22" fmla="*/ 0 h 221"/>
                <a:gd name="T23" fmla="*/ 201 w 201"/>
                <a:gd name="T24" fmla="*/ 221 h 2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1" h="221">
                  <a:moveTo>
                    <a:pt x="201" y="66"/>
                  </a:moveTo>
                  <a:lnTo>
                    <a:pt x="150" y="33"/>
                  </a:lnTo>
                  <a:lnTo>
                    <a:pt x="99" y="0"/>
                  </a:lnTo>
                  <a:lnTo>
                    <a:pt x="0" y="155"/>
                  </a:lnTo>
                  <a:lnTo>
                    <a:pt x="51" y="188"/>
                  </a:lnTo>
                  <a:lnTo>
                    <a:pt x="102" y="221"/>
                  </a:lnTo>
                  <a:lnTo>
                    <a:pt x="201" y="6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1" name="Freeform 1391"/>
            <p:cNvSpPr>
              <a:spLocks noChangeAspect="1"/>
            </p:cNvSpPr>
            <p:nvPr/>
          </p:nvSpPr>
          <p:spPr bwMode="auto">
            <a:xfrm>
              <a:off x="4038" y="1263"/>
              <a:ext cx="8" cy="5"/>
            </a:xfrm>
            <a:custGeom>
              <a:avLst/>
              <a:gdLst>
                <a:gd name="T0" fmla="*/ 54 w 54"/>
                <a:gd name="T1" fmla="*/ 33 h 33"/>
                <a:gd name="T2" fmla="*/ 3 w 54"/>
                <a:gd name="T3" fmla="*/ 0 h 33"/>
                <a:gd name="T4" fmla="*/ 0 w 54"/>
                <a:gd name="T5" fmla="*/ 3 h 33"/>
                <a:gd name="T6" fmla="*/ 54 w 5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33"/>
                <a:gd name="T14" fmla="*/ 54 w 5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33">
                  <a:moveTo>
                    <a:pt x="54" y="33"/>
                  </a:moveTo>
                  <a:lnTo>
                    <a:pt x="3" y="0"/>
                  </a:lnTo>
                  <a:lnTo>
                    <a:pt x="0" y="3"/>
                  </a:lnTo>
                  <a:lnTo>
                    <a:pt x="54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2" name="Line 1392"/>
            <p:cNvSpPr>
              <a:spLocks noChangeAspect="1" noChangeShapeType="1"/>
            </p:cNvSpPr>
            <p:nvPr/>
          </p:nvSpPr>
          <p:spPr bwMode="auto">
            <a:xfrm flipH="1">
              <a:off x="4038" y="12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3" name="Freeform 1393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4" name="Freeform 1394"/>
            <p:cNvSpPr>
              <a:spLocks noChangeAspect="1"/>
            </p:cNvSpPr>
            <p:nvPr/>
          </p:nvSpPr>
          <p:spPr bwMode="auto">
            <a:xfrm>
              <a:off x="4026" y="1263"/>
              <a:ext cx="28" cy="32"/>
            </a:xfrm>
            <a:custGeom>
              <a:avLst/>
              <a:gdLst>
                <a:gd name="T0" fmla="*/ 196 w 196"/>
                <a:gd name="T1" fmla="*/ 59 h 219"/>
                <a:gd name="T2" fmla="*/ 143 w 196"/>
                <a:gd name="T3" fmla="*/ 30 h 219"/>
                <a:gd name="T4" fmla="*/ 89 w 196"/>
                <a:gd name="T5" fmla="*/ 0 h 219"/>
                <a:gd name="T6" fmla="*/ 0 w 196"/>
                <a:gd name="T7" fmla="*/ 160 h 219"/>
                <a:gd name="T8" fmla="*/ 53 w 196"/>
                <a:gd name="T9" fmla="*/ 189 h 219"/>
                <a:gd name="T10" fmla="*/ 106 w 196"/>
                <a:gd name="T11" fmla="*/ 219 h 219"/>
                <a:gd name="T12" fmla="*/ 196 w 196"/>
                <a:gd name="T13" fmla="*/ 59 h 2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219"/>
                <a:gd name="T23" fmla="*/ 196 w 196"/>
                <a:gd name="T24" fmla="*/ 219 h 2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219">
                  <a:moveTo>
                    <a:pt x="196" y="59"/>
                  </a:moveTo>
                  <a:lnTo>
                    <a:pt x="143" y="30"/>
                  </a:lnTo>
                  <a:lnTo>
                    <a:pt x="89" y="0"/>
                  </a:lnTo>
                  <a:lnTo>
                    <a:pt x="0" y="160"/>
                  </a:lnTo>
                  <a:lnTo>
                    <a:pt x="53" y="189"/>
                  </a:lnTo>
                  <a:lnTo>
                    <a:pt x="106" y="219"/>
                  </a:lnTo>
                  <a:lnTo>
                    <a:pt x="196" y="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5" name="Freeform 1395"/>
            <p:cNvSpPr>
              <a:spLocks noChangeAspect="1"/>
            </p:cNvSpPr>
            <p:nvPr/>
          </p:nvSpPr>
          <p:spPr bwMode="auto">
            <a:xfrm>
              <a:off x="4025" y="1286"/>
              <a:ext cx="8" cy="4"/>
            </a:xfrm>
            <a:custGeom>
              <a:avLst/>
              <a:gdLst>
                <a:gd name="T0" fmla="*/ 55 w 55"/>
                <a:gd name="T1" fmla="*/ 29 h 29"/>
                <a:gd name="T2" fmla="*/ 2 w 55"/>
                <a:gd name="T3" fmla="*/ 0 h 29"/>
                <a:gd name="T4" fmla="*/ 0 w 55"/>
                <a:gd name="T5" fmla="*/ 2 h 29"/>
                <a:gd name="T6" fmla="*/ 55 w 55"/>
                <a:gd name="T7" fmla="*/ 29 h 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9"/>
                <a:gd name="T14" fmla="*/ 55 w 55"/>
                <a:gd name="T15" fmla="*/ 29 h 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9">
                  <a:moveTo>
                    <a:pt x="55" y="29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5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6" name="Line 1396"/>
            <p:cNvSpPr>
              <a:spLocks noChangeAspect="1" noChangeShapeType="1"/>
            </p:cNvSpPr>
            <p:nvPr/>
          </p:nvSpPr>
          <p:spPr bwMode="auto">
            <a:xfrm flipH="1">
              <a:off x="4025" y="128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7" name="Freeform 1397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8" name="Freeform 1398"/>
            <p:cNvSpPr>
              <a:spLocks noChangeAspect="1"/>
            </p:cNvSpPr>
            <p:nvPr/>
          </p:nvSpPr>
          <p:spPr bwMode="auto">
            <a:xfrm>
              <a:off x="4014" y="1287"/>
              <a:ext cx="27" cy="30"/>
            </a:xfrm>
            <a:custGeom>
              <a:avLst/>
              <a:gdLst>
                <a:gd name="T0" fmla="*/ 190 w 190"/>
                <a:gd name="T1" fmla="*/ 54 h 216"/>
                <a:gd name="T2" fmla="*/ 135 w 190"/>
                <a:gd name="T3" fmla="*/ 27 h 216"/>
                <a:gd name="T4" fmla="*/ 80 w 190"/>
                <a:gd name="T5" fmla="*/ 0 h 216"/>
                <a:gd name="T6" fmla="*/ 0 w 190"/>
                <a:gd name="T7" fmla="*/ 161 h 216"/>
                <a:gd name="T8" fmla="*/ 54 w 190"/>
                <a:gd name="T9" fmla="*/ 189 h 216"/>
                <a:gd name="T10" fmla="*/ 109 w 190"/>
                <a:gd name="T11" fmla="*/ 216 h 216"/>
                <a:gd name="T12" fmla="*/ 190 w 190"/>
                <a:gd name="T13" fmla="*/ 54 h 2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"/>
                <a:gd name="T22" fmla="*/ 0 h 216"/>
                <a:gd name="T23" fmla="*/ 190 w 190"/>
                <a:gd name="T24" fmla="*/ 216 h 2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" h="216">
                  <a:moveTo>
                    <a:pt x="190" y="54"/>
                  </a:moveTo>
                  <a:lnTo>
                    <a:pt x="135" y="27"/>
                  </a:lnTo>
                  <a:lnTo>
                    <a:pt x="80" y="0"/>
                  </a:lnTo>
                  <a:lnTo>
                    <a:pt x="0" y="161"/>
                  </a:lnTo>
                  <a:lnTo>
                    <a:pt x="54" y="189"/>
                  </a:lnTo>
                  <a:lnTo>
                    <a:pt x="109" y="216"/>
                  </a:lnTo>
                  <a:lnTo>
                    <a:pt x="190" y="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79" name="Freeform 1399"/>
            <p:cNvSpPr>
              <a:spLocks noChangeAspect="1"/>
            </p:cNvSpPr>
            <p:nvPr/>
          </p:nvSpPr>
          <p:spPr bwMode="auto">
            <a:xfrm>
              <a:off x="4014" y="1310"/>
              <a:ext cx="8" cy="4"/>
            </a:xfrm>
            <a:custGeom>
              <a:avLst/>
              <a:gdLst>
                <a:gd name="T0" fmla="*/ 55 w 55"/>
                <a:gd name="T1" fmla="*/ 28 h 28"/>
                <a:gd name="T2" fmla="*/ 1 w 55"/>
                <a:gd name="T3" fmla="*/ 0 h 28"/>
                <a:gd name="T4" fmla="*/ 0 w 55"/>
                <a:gd name="T5" fmla="*/ 4 h 28"/>
                <a:gd name="T6" fmla="*/ 55 w 55"/>
                <a:gd name="T7" fmla="*/ 28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28"/>
                <a:gd name="T14" fmla="*/ 55 w 55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28">
                  <a:moveTo>
                    <a:pt x="55" y="28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5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0" name="Line 1400"/>
            <p:cNvSpPr>
              <a:spLocks noChangeAspect="1" noChangeShapeType="1"/>
            </p:cNvSpPr>
            <p:nvPr/>
          </p:nvSpPr>
          <p:spPr bwMode="auto">
            <a:xfrm flipH="1">
              <a:off x="4014" y="13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1" name="Freeform 1401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2" name="Freeform 1402"/>
            <p:cNvSpPr>
              <a:spLocks noChangeAspect="1"/>
            </p:cNvSpPr>
            <p:nvPr/>
          </p:nvSpPr>
          <p:spPr bwMode="auto">
            <a:xfrm>
              <a:off x="4004" y="1310"/>
              <a:ext cx="26" cy="31"/>
            </a:xfrm>
            <a:custGeom>
              <a:avLst/>
              <a:gdLst>
                <a:gd name="T0" fmla="*/ 183 w 183"/>
                <a:gd name="T1" fmla="*/ 48 h 213"/>
                <a:gd name="T2" fmla="*/ 127 w 183"/>
                <a:gd name="T3" fmla="*/ 24 h 213"/>
                <a:gd name="T4" fmla="*/ 72 w 183"/>
                <a:gd name="T5" fmla="*/ 0 h 213"/>
                <a:gd name="T6" fmla="*/ 0 w 183"/>
                <a:gd name="T7" fmla="*/ 165 h 213"/>
                <a:gd name="T8" fmla="*/ 56 w 183"/>
                <a:gd name="T9" fmla="*/ 189 h 213"/>
                <a:gd name="T10" fmla="*/ 111 w 183"/>
                <a:gd name="T11" fmla="*/ 213 h 213"/>
                <a:gd name="T12" fmla="*/ 183 w 183"/>
                <a:gd name="T13" fmla="*/ 48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213"/>
                <a:gd name="T23" fmla="*/ 183 w 183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213">
                  <a:moveTo>
                    <a:pt x="183" y="48"/>
                  </a:moveTo>
                  <a:lnTo>
                    <a:pt x="127" y="24"/>
                  </a:lnTo>
                  <a:lnTo>
                    <a:pt x="72" y="0"/>
                  </a:lnTo>
                  <a:lnTo>
                    <a:pt x="0" y="165"/>
                  </a:lnTo>
                  <a:lnTo>
                    <a:pt x="56" y="189"/>
                  </a:lnTo>
                  <a:lnTo>
                    <a:pt x="111" y="213"/>
                  </a:lnTo>
                  <a:lnTo>
                    <a:pt x="183" y="4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3" name="Freeform 1403"/>
            <p:cNvSpPr>
              <a:spLocks noChangeAspect="1"/>
            </p:cNvSpPr>
            <p:nvPr/>
          </p:nvSpPr>
          <p:spPr bwMode="auto">
            <a:xfrm>
              <a:off x="4003" y="1334"/>
              <a:ext cx="9" cy="3"/>
            </a:xfrm>
            <a:custGeom>
              <a:avLst/>
              <a:gdLst>
                <a:gd name="T0" fmla="*/ 57 w 57"/>
                <a:gd name="T1" fmla="*/ 24 h 24"/>
                <a:gd name="T2" fmla="*/ 1 w 57"/>
                <a:gd name="T3" fmla="*/ 0 h 24"/>
                <a:gd name="T4" fmla="*/ 0 w 57"/>
                <a:gd name="T5" fmla="*/ 2 h 24"/>
                <a:gd name="T6" fmla="*/ 57 w 57"/>
                <a:gd name="T7" fmla="*/ 24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24"/>
                <a:gd name="T14" fmla="*/ 57 w 57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24">
                  <a:moveTo>
                    <a:pt x="57" y="24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57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4" name="Line 1404"/>
            <p:cNvSpPr>
              <a:spLocks noChangeAspect="1" noChangeShapeType="1"/>
            </p:cNvSpPr>
            <p:nvPr/>
          </p:nvSpPr>
          <p:spPr bwMode="auto">
            <a:xfrm flipH="1">
              <a:off x="4003" y="13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5" name="Freeform 1405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6" name="Freeform 1406"/>
            <p:cNvSpPr>
              <a:spLocks noChangeAspect="1"/>
            </p:cNvSpPr>
            <p:nvPr/>
          </p:nvSpPr>
          <p:spPr bwMode="auto">
            <a:xfrm>
              <a:off x="3994" y="1334"/>
              <a:ext cx="26" cy="30"/>
            </a:xfrm>
            <a:custGeom>
              <a:avLst/>
              <a:gdLst>
                <a:gd name="T0" fmla="*/ 178 w 178"/>
                <a:gd name="T1" fmla="*/ 44 h 210"/>
                <a:gd name="T2" fmla="*/ 121 w 178"/>
                <a:gd name="T3" fmla="*/ 22 h 210"/>
                <a:gd name="T4" fmla="*/ 64 w 178"/>
                <a:gd name="T5" fmla="*/ 0 h 210"/>
                <a:gd name="T6" fmla="*/ 0 w 178"/>
                <a:gd name="T7" fmla="*/ 166 h 210"/>
                <a:gd name="T8" fmla="*/ 57 w 178"/>
                <a:gd name="T9" fmla="*/ 188 h 210"/>
                <a:gd name="T10" fmla="*/ 114 w 178"/>
                <a:gd name="T11" fmla="*/ 210 h 210"/>
                <a:gd name="T12" fmla="*/ 178 w 178"/>
                <a:gd name="T13" fmla="*/ 44 h 2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"/>
                <a:gd name="T22" fmla="*/ 0 h 210"/>
                <a:gd name="T23" fmla="*/ 178 w 178"/>
                <a:gd name="T24" fmla="*/ 210 h 2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" h="210">
                  <a:moveTo>
                    <a:pt x="178" y="44"/>
                  </a:moveTo>
                  <a:lnTo>
                    <a:pt x="121" y="22"/>
                  </a:lnTo>
                  <a:lnTo>
                    <a:pt x="64" y="0"/>
                  </a:lnTo>
                  <a:lnTo>
                    <a:pt x="0" y="166"/>
                  </a:lnTo>
                  <a:lnTo>
                    <a:pt x="57" y="188"/>
                  </a:lnTo>
                  <a:lnTo>
                    <a:pt x="114" y="210"/>
                  </a:lnTo>
                  <a:lnTo>
                    <a:pt x="178" y="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7" name="Freeform 1407"/>
            <p:cNvSpPr>
              <a:spLocks noChangeAspect="1"/>
            </p:cNvSpPr>
            <p:nvPr/>
          </p:nvSpPr>
          <p:spPr bwMode="auto">
            <a:xfrm>
              <a:off x="3994" y="1358"/>
              <a:ext cx="8" cy="3"/>
            </a:xfrm>
            <a:custGeom>
              <a:avLst/>
              <a:gdLst>
                <a:gd name="T0" fmla="*/ 58 w 58"/>
                <a:gd name="T1" fmla="*/ 22 h 22"/>
                <a:gd name="T2" fmla="*/ 1 w 58"/>
                <a:gd name="T3" fmla="*/ 0 h 22"/>
                <a:gd name="T4" fmla="*/ 0 w 58"/>
                <a:gd name="T5" fmla="*/ 4 h 22"/>
                <a:gd name="T6" fmla="*/ 58 w 58"/>
                <a:gd name="T7" fmla="*/ 22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8"/>
                <a:gd name="T13" fmla="*/ 0 h 22"/>
                <a:gd name="T14" fmla="*/ 58 w 58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8" h="22">
                  <a:moveTo>
                    <a:pt x="58" y="22"/>
                  </a:moveTo>
                  <a:lnTo>
                    <a:pt x="1" y="0"/>
                  </a:lnTo>
                  <a:lnTo>
                    <a:pt x="0" y="4"/>
                  </a:lnTo>
                  <a:lnTo>
                    <a:pt x="5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8" name="Line 1408"/>
            <p:cNvSpPr>
              <a:spLocks noChangeAspect="1" noChangeShapeType="1"/>
            </p:cNvSpPr>
            <p:nvPr/>
          </p:nvSpPr>
          <p:spPr bwMode="auto">
            <a:xfrm flipH="1">
              <a:off x="3994" y="13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89" name="Freeform 1409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0" name="Freeform 1410"/>
            <p:cNvSpPr>
              <a:spLocks noChangeAspect="1"/>
            </p:cNvSpPr>
            <p:nvPr/>
          </p:nvSpPr>
          <p:spPr bwMode="auto">
            <a:xfrm>
              <a:off x="3986" y="1358"/>
              <a:ext cx="25" cy="30"/>
            </a:xfrm>
            <a:custGeom>
              <a:avLst/>
              <a:gdLst>
                <a:gd name="T0" fmla="*/ 170 w 170"/>
                <a:gd name="T1" fmla="*/ 36 h 206"/>
                <a:gd name="T2" fmla="*/ 112 w 170"/>
                <a:gd name="T3" fmla="*/ 18 h 206"/>
                <a:gd name="T4" fmla="*/ 54 w 170"/>
                <a:gd name="T5" fmla="*/ 0 h 206"/>
                <a:gd name="T6" fmla="*/ 0 w 170"/>
                <a:gd name="T7" fmla="*/ 169 h 206"/>
                <a:gd name="T8" fmla="*/ 57 w 170"/>
                <a:gd name="T9" fmla="*/ 188 h 206"/>
                <a:gd name="T10" fmla="*/ 115 w 170"/>
                <a:gd name="T11" fmla="*/ 206 h 206"/>
                <a:gd name="T12" fmla="*/ 170 w 170"/>
                <a:gd name="T13" fmla="*/ 36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0"/>
                <a:gd name="T22" fmla="*/ 0 h 206"/>
                <a:gd name="T23" fmla="*/ 170 w 170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0" h="206">
                  <a:moveTo>
                    <a:pt x="170" y="36"/>
                  </a:moveTo>
                  <a:lnTo>
                    <a:pt x="112" y="18"/>
                  </a:lnTo>
                  <a:lnTo>
                    <a:pt x="54" y="0"/>
                  </a:lnTo>
                  <a:lnTo>
                    <a:pt x="0" y="169"/>
                  </a:lnTo>
                  <a:lnTo>
                    <a:pt x="57" y="188"/>
                  </a:lnTo>
                  <a:lnTo>
                    <a:pt x="115" y="206"/>
                  </a:lnTo>
                  <a:lnTo>
                    <a:pt x="170" y="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1" name="Freeform 1411"/>
            <p:cNvSpPr>
              <a:spLocks noChangeAspect="1"/>
            </p:cNvSpPr>
            <p:nvPr/>
          </p:nvSpPr>
          <p:spPr bwMode="auto">
            <a:xfrm>
              <a:off x="3986" y="1382"/>
              <a:ext cx="9" cy="3"/>
            </a:xfrm>
            <a:custGeom>
              <a:avLst/>
              <a:gdLst>
                <a:gd name="T0" fmla="*/ 59 w 59"/>
                <a:gd name="T1" fmla="*/ 19 h 19"/>
                <a:gd name="T2" fmla="*/ 2 w 59"/>
                <a:gd name="T3" fmla="*/ 0 h 19"/>
                <a:gd name="T4" fmla="*/ 0 w 59"/>
                <a:gd name="T5" fmla="*/ 3 h 19"/>
                <a:gd name="T6" fmla="*/ 59 w 59"/>
                <a:gd name="T7" fmla="*/ 19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9"/>
                <a:gd name="T14" fmla="*/ 59 w 59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9">
                  <a:moveTo>
                    <a:pt x="59" y="19"/>
                  </a:moveTo>
                  <a:lnTo>
                    <a:pt x="2" y="0"/>
                  </a:lnTo>
                  <a:lnTo>
                    <a:pt x="0" y="3"/>
                  </a:lnTo>
                  <a:lnTo>
                    <a:pt x="59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2" name="Line 1412"/>
            <p:cNvSpPr>
              <a:spLocks noChangeAspect="1" noChangeShapeType="1"/>
            </p:cNvSpPr>
            <p:nvPr/>
          </p:nvSpPr>
          <p:spPr bwMode="auto">
            <a:xfrm flipH="1">
              <a:off x="3986" y="138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3" name="Freeform 1413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4" name="Freeform 1414"/>
            <p:cNvSpPr>
              <a:spLocks noChangeAspect="1"/>
            </p:cNvSpPr>
            <p:nvPr/>
          </p:nvSpPr>
          <p:spPr bwMode="auto">
            <a:xfrm>
              <a:off x="3979" y="1383"/>
              <a:ext cx="24" cy="29"/>
            </a:xfrm>
            <a:custGeom>
              <a:avLst/>
              <a:gdLst>
                <a:gd name="T0" fmla="*/ 166 w 166"/>
                <a:gd name="T1" fmla="*/ 32 h 202"/>
                <a:gd name="T2" fmla="*/ 106 w 166"/>
                <a:gd name="T3" fmla="*/ 16 h 202"/>
                <a:gd name="T4" fmla="*/ 47 w 166"/>
                <a:gd name="T5" fmla="*/ 0 h 202"/>
                <a:gd name="T6" fmla="*/ 0 w 166"/>
                <a:gd name="T7" fmla="*/ 171 h 202"/>
                <a:gd name="T8" fmla="*/ 59 w 166"/>
                <a:gd name="T9" fmla="*/ 186 h 202"/>
                <a:gd name="T10" fmla="*/ 118 w 166"/>
                <a:gd name="T11" fmla="*/ 202 h 202"/>
                <a:gd name="T12" fmla="*/ 166 w 166"/>
                <a:gd name="T13" fmla="*/ 32 h 2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6"/>
                <a:gd name="T22" fmla="*/ 0 h 202"/>
                <a:gd name="T23" fmla="*/ 166 w 166"/>
                <a:gd name="T24" fmla="*/ 202 h 2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6" h="202">
                  <a:moveTo>
                    <a:pt x="166" y="32"/>
                  </a:moveTo>
                  <a:lnTo>
                    <a:pt x="106" y="16"/>
                  </a:lnTo>
                  <a:lnTo>
                    <a:pt x="47" y="0"/>
                  </a:lnTo>
                  <a:lnTo>
                    <a:pt x="0" y="171"/>
                  </a:lnTo>
                  <a:lnTo>
                    <a:pt x="59" y="186"/>
                  </a:lnTo>
                  <a:lnTo>
                    <a:pt x="118" y="202"/>
                  </a:lnTo>
                  <a:lnTo>
                    <a:pt x="166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5" name="Freeform 1415"/>
            <p:cNvSpPr>
              <a:spLocks noChangeAspect="1"/>
            </p:cNvSpPr>
            <p:nvPr/>
          </p:nvSpPr>
          <p:spPr bwMode="auto">
            <a:xfrm>
              <a:off x="3979" y="1407"/>
              <a:ext cx="9" cy="2"/>
            </a:xfrm>
            <a:custGeom>
              <a:avLst/>
              <a:gdLst>
                <a:gd name="T0" fmla="*/ 59 w 59"/>
                <a:gd name="T1" fmla="*/ 15 h 15"/>
                <a:gd name="T2" fmla="*/ 0 w 59"/>
                <a:gd name="T3" fmla="*/ 0 h 15"/>
                <a:gd name="T4" fmla="*/ 0 w 59"/>
                <a:gd name="T5" fmla="*/ 2 h 15"/>
                <a:gd name="T6" fmla="*/ 59 w 59"/>
                <a:gd name="T7" fmla="*/ 15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"/>
                <a:gd name="T13" fmla="*/ 0 h 15"/>
                <a:gd name="T14" fmla="*/ 59 w 59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" h="15">
                  <a:moveTo>
                    <a:pt x="59" y="15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5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6" name="Line 1416"/>
            <p:cNvSpPr>
              <a:spLocks noChangeAspect="1" noChangeShapeType="1"/>
            </p:cNvSpPr>
            <p:nvPr/>
          </p:nvSpPr>
          <p:spPr bwMode="auto">
            <a:xfrm>
              <a:off x="3979" y="1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7" name="Freeform 1417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8" name="Freeform 1418"/>
            <p:cNvSpPr>
              <a:spLocks noChangeAspect="1"/>
            </p:cNvSpPr>
            <p:nvPr/>
          </p:nvSpPr>
          <p:spPr bwMode="auto">
            <a:xfrm>
              <a:off x="3974" y="1408"/>
              <a:ext cx="22" cy="28"/>
            </a:xfrm>
            <a:custGeom>
              <a:avLst/>
              <a:gdLst>
                <a:gd name="T0" fmla="*/ 158 w 158"/>
                <a:gd name="T1" fmla="*/ 27 h 199"/>
                <a:gd name="T2" fmla="*/ 99 w 158"/>
                <a:gd name="T3" fmla="*/ 13 h 199"/>
                <a:gd name="T4" fmla="*/ 40 w 158"/>
                <a:gd name="T5" fmla="*/ 0 h 199"/>
                <a:gd name="T6" fmla="*/ 0 w 158"/>
                <a:gd name="T7" fmla="*/ 172 h 199"/>
                <a:gd name="T8" fmla="*/ 59 w 158"/>
                <a:gd name="T9" fmla="*/ 185 h 199"/>
                <a:gd name="T10" fmla="*/ 118 w 158"/>
                <a:gd name="T11" fmla="*/ 199 h 199"/>
                <a:gd name="T12" fmla="*/ 158 w 158"/>
                <a:gd name="T13" fmla="*/ 27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199"/>
                <a:gd name="T23" fmla="*/ 158 w 158"/>
                <a:gd name="T24" fmla="*/ 199 h 19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199">
                  <a:moveTo>
                    <a:pt x="158" y="27"/>
                  </a:moveTo>
                  <a:lnTo>
                    <a:pt x="99" y="13"/>
                  </a:lnTo>
                  <a:lnTo>
                    <a:pt x="40" y="0"/>
                  </a:lnTo>
                  <a:lnTo>
                    <a:pt x="0" y="172"/>
                  </a:lnTo>
                  <a:lnTo>
                    <a:pt x="59" y="185"/>
                  </a:lnTo>
                  <a:lnTo>
                    <a:pt x="118" y="199"/>
                  </a:lnTo>
                  <a:lnTo>
                    <a:pt x="158" y="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99" name="Freeform 1419"/>
            <p:cNvSpPr>
              <a:spLocks noChangeAspect="1"/>
            </p:cNvSpPr>
            <p:nvPr/>
          </p:nvSpPr>
          <p:spPr bwMode="auto">
            <a:xfrm>
              <a:off x="3974" y="1432"/>
              <a:ext cx="8" cy="2"/>
            </a:xfrm>
            <a:custGeom>
              <a:avLst/>
              <a:gdLst>
                <a:gd name="T0" fmla="*/ 60 w 60"/>
                <a:gd name="T1" fmla="*/ 13 h 13"/>
                <a:gd name="T2" fmla="*/ 1 w 60"/>
                <a:gd name="T3" fmla="*/ 0 h 13"/>
                <a:gd name="T4" fmla="*/ 0 w 60"/>
                <a:gd name="T5" fmla="*/ 2 h 13"/>
                <a:gd name="T6" fmla="*/ 60 w 60"/>
                <a:gd name="T7" fmla="*/ 13 h 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3"/>
                <a:gd name="T14" fmla="*/ 60 w 60"/>
                <a:gd name="T15" fmla="*/ 13 h 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3">
                  <a:moveTo>
                    <a:pt x="60" y="13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0" name="Line 1420"/>
            <p:cNvSpPr>
              <a:spLocks noChangeAspect="1" noChangeShapeType="1"/>
            </p:cNvSpPr>
            <p:nvPr/>
          </p:nvSpPr>
          <p:spPr bwMode="auto">
            <a:xfrm flipH="1">
              <a:off x="3974" y="143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1" name="Freeform 1421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2" name="Freeform 1422"/>
            <p:cNvSpPr>
              <a:spLocks noChangeAspect="1"/>
            </p:cNvSpPr>
            <p:nvPr/>
          </p:nvSpPr>
          <p:spPr bwMode="auto">
            <a:xfrm>
              <a:off x="3969" y="1432"/>
              <a:ext cx="22" cy="29"/>
            </a:xfrm>
            <a:custGeom>
              <a:avLst/>
              <a:gdLst>
                <a:gd name="T0" fmla="*/ 153 w 153"/>
                <a:gd name="T1" fmla="*/ 23 h 197"/>
                <a:gd name="T2" fmla="*/ 93 w 153"/>
                <a:gd name="T3" fmla="*/ 11 h 197"/>
                <a:gd name="T4" fmla="*/ 33 w 153"/>
                <a:gd name="T5" fmla="*/ 0 h 197"/>
                <a:gd name="T6" fmla="*/ 0 w 153"/>
                <a:gd name="T7" fmla="*/ 174 h 197"/>
                <a:gd name="T8" fmla="*/ 60 w 153"/>
                <a:gd name="T9" fmla="*/ 186 h 197"/>
                <a:gd name="T10" fmla="*/ 120 w 153"/>
                <a:gd name="T11" fmla="*/ 197 h 197"/>
                <a:gd name="T12" fmla="*/ 153 w 153"/>
                <a:gd name="T13" fmla="*/ 23 h 19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197"/>
                <a:gd name="T23" fmla="*/ 153 w 153"/>
                <a:gd name="T24" fmla="*/ 197 h 19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197">
                  <a:moveTo>
                    <a:pt x="153" y="23"/>
                  </a:moveTo>
                  <a:lnTo>
                    <a:pt x="93" y="11"/>
                  </a:lnTo>
                  <a:lnTo>
                    <a:pt x="33" y="0"/>
                  </a:lnTo>
                  <a:lnTo>
                    <a:pt x="0" y="174"/>
                  </a:lnTo>
                  <a:lnTo>
                    <a:pt x="60" y="186"/>
                  </a:lnTo>
                  <a:lnTo>
                    <a:pt x="120" y="197"/>
                  </a:lnTo>
                  <a:lnTo>
                    <a:pt x="153" y="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3" name="Freeform 1423"/>
            <p:cNvSpPr>
              <a:spLocks noChangeAspect="1"/>
            </p:cNvSpPr>
            <p:nvPr/>
          </p:nvSpPr>
          <p:spPr bwMode="auto">
            <a:xfrm>
              <a:off x="3969" y="1457"/>
              <a:ext cx="8" cy="2"/>
            </a:xfrm>
            <a:custGeom>
              <a:avLst/>
              <a:gdLst>
                <a:gd name="T0" fmla="*/ 60 w 60"/>
                <a:gd name="T1" fmla="*/ 12 h 12"/>
                <a:gd name="T2" fmla="*/ 0 w 60"/>
                <a:gd name="T3" fmla="*/ 0 h 12"/>
                <a:gd name="T4" fmla="*/ 0 w 60"/>
                <a:gd name="T5" fmla="*/ 2 h 12"/>
                <a:gd name="T6" fmla="*/ 60 w 60"/>
                <a:gd name="T7" fmla="*/ 12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12"/>
                <a:gd name="T14" fmla="*/ 60 w 6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12">
                  <a:moveTo>
                    <a:pt x="60" y="1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4" name="Line 1424"/>
            <p:cNvSpPr>
              <a:spLocks noChangeAspect="1" noChangeShapeType="1"/>
            </p:cNvSpPr>
            <p:nvPr/>
          </p:nvSpPr>
          <p:spPr bwMode="auto">
            <a:xfrm>
              <a:off x="3969" y="145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5" name="Freeform 1425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6" name="Freeform 1426"/>
            <p:cNvSpPr>
              <a:spLocks noChangeAspect="1"/>
            </p:cNvSpPr>
            <p:nvPr/>
          </p:nvSpPr>
          <p:spPr bwMode="auto">
            <a:xfrm>
              <a:off x="3965" y="1458"/>
              <a:ext cx="21" cy="27"/>
            </a:xfrm>
            <a:custGeom>
              <a:avLst/>
              <a:gdLst>
                <a:gd name="T0" fmla="*/ 146 w 146"/>
                <a:gd name="T1" fmla="*/ 19 h 193"/>
                <a:gd name="T2" fmla="*/ 86 w 146"/>
                <a:gd name="T3" fmla="*/ 10 h 193"/>
                <a:gd name="T4" fmla="*/ 26 w 146"/>
                <a:gd name="T5" fmla="*/ 0 h 193"/>
                <a:gd name="T6" fmla="*/ 0 w 146"/>
                <a:gd name="T7" fmla="*/ 175 h 193"/>
                <a:gd name="T8" fmla="*/ 60 w 146"/>
                <a:gd name="T9" fmla="*/ 184 h 193"/>
                <a:gd name="T10" fmla="*/ 120 w 146"/>
                <a:gd name="T11" fmla="*/ 193 h 193"/>
                <a:gd name="T12" fmla="*/ 146 w 146"/>
                <a:gd name="T13" fmla="*/ 19 h 1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193"/>
                <a:gd name="T23" fmla="*/ 146 w 146"/>
                <a:gd name="T24" fmla="*/ 193 h 1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193">
                  <a:moveTo>
                    <a:pt x="146" y="19"/>
                  </a:moveTo>
                  <a:lnTo>
                    <a:pt x="86" y="10"/>
                  </a:lnTo>
                  <a:lnTo>
                    <a:pt x="26" y="0"/>
                  </a:lnTo>
                  <a:lnTo>
                    <a:pt x="0" y="175"/>
                  </a:lnTo>
                  <a:lnTo>
                    <a:pt x="60" y="184"/>
                  </a:lnTo>
                  <a:lnTo>
                    <a:pt x="120" y="193"/>
                  </a:lnTo>
                  <a:lnTo>
                    <a:pt x="146" y="1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7" name="Freeform 1427"/>
            <p:cNvSpPr>
              <a:spLocks noChangeAspect="1"/>
            </p:cNvSpPr>
            <p:nvPr/>
          </p:nvSpPr>
          <p:spPr bwMode="auto">
            <a:xfrm>
              <a:off x="3965" y="1483"/>
              <a:ext cx="9" cy="1"/>
            </a:xfrm>
            <a:custGeom>
              <a:avLst/>
              <a:gdLst>
                <a:gd name="T0" fmla="*/ 60 w 60"/>
                <a:gd name="T1" fmla="*/ 9 h 9"/>
                <a:gd name="T2" fmla="*/ 0 w 60"/>
                <a:gd name="T3" fmla="*/ 0 h 9"/>
                <a:gd name="T4" fmla="*/ 0 w 60"/>
                <a:gd name="T5" fmla="*/ 3 h 9"/>
                <a:gd name="T6" fmla="*/ 60 w 60"/>
                <a:gd name="T7" fmla="*/ 9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9"/>
                <a:gd name="T14" fmla="*/ 60 w 60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9">
                  <a:moveTo>
                    <a:pt x="60" y="9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8" name="Line 1428"/>
            <p:cNvSpPr>
              <a:spLocks noChangeAspect="1" noChangeShapeType="1"/>
            </p:cNvSpPr>
            <p:nvPr/>
          </p:nvSpPr>
          <p:spPr bwMode="auto">
            <a:xfrm>
              <a:off x="3965" y="148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9" name="Freeform 1429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0" name="Freeform 1430"/>
            <p:cNvSpPr>
              <a:spLocks noChangeAspect="1"/>
            </p:cNvSpPr>
            <p:nvPr/>
          </p:nvSpPr>
          <p:spPr bwMode="auto">
            <a:xfrm>
              <a:off x="3962" y="1483"/>
              <a:ext cx="20" cy="27"/>
            </a:xfrm>
            <a:custGeom>
              <a:avLst/>
              <a:gdLst>
                <a:gd name="T0" fmla="*/ 139 w 139"/>
                <a:gd name="T1" fmla="*/ 11 h 188"/>
                <a:gd name="T2" fmla="*/ 79 w 139"/>
                <a:gd name="T3" fmla="*/ 6 h 188"/>
                <a:gd name="T4" fmla="*/ 19 w 139"/>
                <a:gd name="T5" fmla="*/ 0 h 188"/>
                <a:gd name="T6" fmla="*/ 0 w 139"/>
                <a:gd name="T7" fmla="*/ 176 h 188"/>
                <a:gd name="T8" fmla="*/ 61 w 139"/>
                <a:gd name="T9" fmla="*/ 182 h 188"/>
                <a:gd name="T10" fmla="*/ 121 w 139"/>
                <a:gd name="T11" fmla="*/ 188 h 188"/>
                <a:gd name="T12" fmla="*/ 139 w 139"/>
                <a:gd name="T13" fmla="*/ 11 h 1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"/>
                <a:gd name="T22" fmla="*/ 0 h 188"/>
                <a:gd name="T23" fmla="*/ 139 w 139"/>
                <a:gd name="T24" fmla="*/ 188 h 1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" h="188">
                  <a:moveTo>
                    <a:pt x="139" y="11"/>
                  </a:moveTo>
                  <a:lnTo>
                    <a:pt x="79" y="6"/>
                  </a:lnTo>
                  <a:lnTo>
                    <a:pt x="19" y="0"/>
                  </a:lnTo>
                  <a:lnTo>
                    <a:pt x="0" y="176"/>
                  </a:lnTo>
                  <a:lnTo>
                    <a:pt x="61" y="182"/>
                  </a:lnTo>
                  <a:lnTo>
                    <a:pt x="121" y="188"/>
                  </a:lnTo>
                  <a:lnTo>
                    <a:pt x="139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1" name="Freeform 1431"/>
            <p:cNvSpPr>
              <a:spLocks noChangeAspect="1"/>
            </p:cNvSpPr>
            <p:nvPr/>
          </p:nvSpPr>
          <p:spPr bwMode="auto">
            <a:xfrm>
              <a:off x="3962" y="1508"/>
              <a:ext cx="9" cy="1"/>
            </a:xfrm>
            <a:custGeom>
              <a:avLst/>
              <a:gdLst>
                <a:gd name="T0" fmla="*/ 61 w 61"/>
                <a:gd name="T1" fmla="*/ 6 h 6"/>
                <a:gd name="T2" fmla="*/ 0 w 61"/>
                <a:gd name="T3" fmla="*/ 0 h 6"/>
                <a:gd name="T4" fmla="*/ 0 w 61"/>
                <a:gd name="T5" fmla="*/ 3 h 6"/>
                <a:gd name="T6" fmla="*/ 61 w 61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"/>
                <a:gd name="T13" fmla="*/ 0 h 6"/>
                <a:gd name="T14" fmla="*/ 61 w 61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" h="6">
                  <a:moveTo>
                    <a:pt x="61" y="6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2" name="Line 1432"/>
            <p:cNvSpPr>
              <a:spLocks noChangeAspect="1" noChangeShapeType="1"/>
            </p:cNvSpPr>
            <p:nvPr/>
          </p:nvSpPr>
          <p:spPr bwMode="auto">
            <a:xfrm>
              <a:off x="3962" y="150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3" name="Freeform 1433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4" name="Freeform 1434"/>
            <p:cNvSpPr>
              <a:spLocks noChangeAspect="1"/>
            </p:cNvSpPr>
            <p:nvPr/>
          </p:nvSpPr>
          <p:spPr bwMode="auto">
            <a:xfrm>
              <a:off x="3961" y="1509"/>
              <a:ext cx="19" cy="25"/>
            </a:xfrm>
            <a:custGeom>
              <a:avLst/>
              <a:gdLst>
                <a:gd name="T0" fmla="*/ 132 w 132"/>
                <a:gd name="T1" fmla="*/ 7 h 182"/>
                <a:gd name="T2" fmla="*/ 72 w 132"/>
                <a:gd name="T3" fmla="*/ 3 h 182"/>
                <a:gd name="T4" fmla="*/ 11 w 132"/>
                <a:gd name="T5" fmla="*/ 0 h 182"/>
                <a:gd name="T6" fmla="*/ 0 w 132"/>
                <a:gd name="T7" fmla="*/ 175 h 182"/>
                <a:gd name="T8" fmla="*/ 60 w 132"/>
                <a:gd name="T9" fmla="*/ 178 h 182"/>
                <a:gd name="T10" fmla="*/ 121 w 132"/>
                <a:gd name="T11" fmla="*/ 182 h 182"/>
                <a:gd name="T12" fmla="*/ 132 w 132"/>
                <a:gd name="T13" fmla="*/ 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2"/>
                <a:gd name="T22" fmla="*/ 0 h 182"/>
                <a:gd name="T23" fmla="*/ 132 w 132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2" h="182">
                  <a:moveTo>
                    <a:pt x="132" y="7"/>
                  </a:moveTo>
                  <a:lnTo>
                    <a:pt x="72" y="3"/>
                  </a:lnTo>
                  <a:lnTo>
                    <a:pt x="11" y="0"/>
                  </a:lnTo>
                  <a:lnTo>
                    <a:pt x="0" y="175"/>
                  </a:lnTo>
                  <a:lnTo>
                    <a:pt x="60" y="178"/>
                  </a:lnTo>
                  <a:lnTo>
                    <a:pt x="121" y="182"/>
                  </a:lnTo>
                  <a:lnTo>
                    <a:pt x="132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5" name="Freeform 1435"/>
            <p:cNvSpPr>
              <a:spLocks noChangeAspect="1"/>
            </p:cNvSpPr>
            <p:nvPr/>
          </p:nvSpPr>
          <p:spPr bwMode="auto">
            <a:xfrm>
              <a:off x="3961" y="1533"/>
              <a:ext cx="8" cy="1"/>
            </a:xfrm>
            <a:custGeom>
              <a:avLst/>
              <a:gdLst>
                <a:gd name="T0" fmla="*/ 60 w 60"/>
                <a:gd name="T1" fmla="*/ 3 h 3"/>
                <a:gd name="T2" fmla="*/ 0 w 60"/>
                <a:gd name="T3" fmla="*/ 0 h 3"/>
                <a:gd name="T4" fmla="*/ 0 w 60"/>
                <a:gd name="T5" fmla="*/ 2 h 3"/>
                <a:gd name="T6" fmla="*/ 60 w 60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3"/>
                <a:gd name="T14" fmla="*/ 60 w 60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3">
                  <a:moveTo>
                    <a:pt x="60" y="3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6" name="Line 1436"/>
            <p:cNvSpPr>
              <a:spLocks noChangeAspect="1" noChangeShapeType="1"/>
            </p:cNvSpPr>
            <p:nvPr/>
          </p:nvSpPr>
          <p:spPr bwMode="auto">
            <a:xfrm>
              <a:off x="3961" y="153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7" name="Freeform 1437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8" name="Freeform 1438"/>
            <p:cNvSpPr>
              <a:spLocks noChangeAspect="1"/>
            </p:cNvSpPr>
            <p:nvPr/>
          </p:nvSpPr>
          <p:spPr bwMode="auto">
            <a:xfrm>
              <a:off x="3960" y="1534"/>
              <a:ext cx="18" cy="25"/>
            </a:xfrm>
            <a:custGeom>
              <a:avLst/>
              <a:gdLst>
                <a:gd name="T0" fmla="*/ 125 w 125"/>
                <a:gd name="T1" fmla="*/ 3 h 179"/>
                <a:gd name="T2" fmla="*/ 64 w 125"/>
                <a:gd name="T3" fmla="*/ 1 h 179"/>
                <a:gd name="T4" fmla="*/ 4 w 125"/>
                <a:gd name="T5" fmla="*/ 0 h 179"/>
                <a:gd name="T6" fmla="*/ 0 w 125"/>
                <a:gd name="T7" fmla="*/ 177 h 179"/>
                <a:gd name="T8" fmla="*/ 60 w 125"/>
                <a:gd name="T9" fmla="*/ 178 h 179"/>
                <a:gd name="T10" fmla="*/ 120 w 125"/>
                <a:gd name="T11" fmla="*/ 179 h 179"/>
                <a:gd name="T12" fmla="*/ 125 w 125"/>
                <a:gd name="T13" fmla="*/ 3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79"/>
                <a:gd name="T23" fmla="*/ 125 w 125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79">
                  <a:moveTo>
                    <a:pt x="125" y="3"/>
                  </a:moveTo>
                  <a:lnTo>
                    <a:pt x="64" y="1"/>
                  </a:lnTo>
                  <a:lnTo>
                    <a:pt x="4" y="0"/>
                  </a:lnTo>
                  <a:lnTo>
                    <a:pt x="0" y="177"/>
                  </a:lnTo>
                  <a:lnTo>
                    <a:pt x="60" y="178"/>
                  </a:lnTo>
                  <a:lnTo>
                    <a:pt x="120" y="179"/>
                  </a:lnTo>
                  <a:lnTo>
                    <a:pt x="125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9" name="Freeform 1439"/>
            <p:cNvSpPr>
              <a:spLocks noChangeAspect="1"/>
            </p:cNvSpPr>
            <p:nvPr/>
          </p:nvSpPr>
          <p:spPr bwMode="auto">
            <a:xfrm>
              <a:off x="3960" y="1559"/>
              <a:ext cx="9" cy="1"/>
            </a:xfrm>
            <a:custGeom>
              <a:avLst/>
              <a:gdLst>
                <a:gd name="T0" fmla="*/ 60 w 60"/>
                <a:gd name="T1" fmla="*/ 1 h 2"/>
                <a:gd name="T2" fmla="*/ 0 w 60"/>
                <a:gd name="T3" fmla="*/ 0 h 2"/>
                <a:gd name="T4" fmla="*/ 0 w 60"/>
                <a:gd name="T5" fmla="*/ 2 h 2"/>
                <a:gd name="T6" fmla="*/ 60 w 60"/>
                <a:gd name="T7" fmla="*/ 1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2"/>
                <a:gd name="T14" fmla="*/ 60 w 60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2">
                  <a:moveTo>
                    <a:pt x="60" y="1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6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0" name="Line 1440"/>
            <p:cNvSpPr>
              <a:spLocks noChangeAspect="1" noChangeShapeType="1"/>
            </p:cNvSpPr>
            <p:nvPr/>
          </p:nvSpPr>
          <p:spPr bwMode="auto">
            <a:xfrm>
              <a:off x="3960" y="155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1" name="Freeform 1441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2" name="Freeform 1442"/>
            <p:cNvSpPr>
              <a:spLocks noChangeAspect="1"/>
            </p:cNvSpPr>
            <p:nvPr/>
          </p:nvSpPr>
          <p:spPr bwMode="auto">
            <a:xfrm>
              <a:off x="3960" y="1559"/>
              <a:ext cx="18" cy="26"/>
            </a:xfrm>
            <a:custGeom>
              <a:avLst/>
              <a:gdLst>
                <a:gd name="T0" fmla="*/ 120 w 122"/>
                <a:gd name="T1" fmla="*/ 0 h 179"/>
                <a:gd name="T2" fmla="*/ 60 w 122"/>
                <a:gd name="T3" fmla="*/ 1 h 179"/>
                <a:gd name="T4" fmla="*/ 0 w 122"/>
                <a:gd name="T5" fmla="*/ 2 h 179"/>
                <a:gd name="T6" fmla="*/ 2 w 122"/>
                <a:gd name="T7" fmla="*/ 179 h 179"/>
                <a:gd name="T8" fmla="*/ 62 w 122"/>
                <a:gd name="T9" fmla="*/ 177 h 179"/>
                <a:gd name="T10" fmla="*/ 122 w 122"/>
                <a:gd name="T11" fmla="*/ 176 h 179"/>
                <a:gd name="T12" fmla="*/ 120 w 122"/>
                <a:gd name="T13" fmla="*/ 0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2"/>
                <a:gd name="T22" fmla="*/ 0 h 179"/>
                <a:gd name="T23" fmla="*/ 122 w 122"/>
                <a:gd name="T24" fmla="*/ 179 h 1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2" h="179">
                  <a:moveTo>
                    <a:pt x="120" y="0"/>
                  </a:moveTo>
                  <a:lnTo>
                    <a:pt x="60" y="1"/>
                  </a:lnTo>
                  <a:lnTo>
                    <a:pt x="0" y="2"/>
                  </a:lnTo>
                  <a:lnTo>
                    <a:pt x="2" y="179"/>
                  </a:lnTo>
                  <a:lnTo>
                    <a:pt x="62" y="177"/>
                  </a:lnTo>
                  <a:lnTo>
                    <a:pt x="122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3" name="Freeform 1443"/>
            <p:cNvSpPr>
              <a:spLocks noChangeAspect="1"/>
            </p:cNvSpPr>
            <p:nvPr/>
          </p:nvSpPr>
          <p:spPr bwMode="auto">
            <a:xfrm>
              <a:off x="3961" y="1584"/>
              <a:ext cx="8" cy="1"/>
            </a:xfrm>
            <a:custGeom>
              <a:avLst/>
              <a:gdLst>
                <a:gd name="T0" fmla="*/ 60 w 60"/>
                <a:gd name="T1" fmla="*/ 0 h 4"/>
                <a:gd name="T2" fmla="*/ 0 w 60"/>
                <a:gd name="T3" fmla="*/ 2 h 4"/>
                <a:gd name="T4" fmla="*/ 0 w 60"/>
                <a:gd name="T5" fmla="*/ 4 h 4"/>
                <a:gd name="T6" fmla="*/ 60 w 60"/>
                <a:gd name="T7" fmla="*/ 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4"/>
                <a:gd name="T14" fmla="*/ 60 w 60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4">
                  <a:moveTo>
                    <a:pt x="60" y="0"/>
                  </a:moveTo>
                  <a:lnTo>
                    <a:pt x="0" y="2"/>
                  </a:lnTo>
                  <a:lnTo>
                    <a:pt x="0" y="4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4" name="Line 1444"/>
            <p:cNvSpPr>
              <a:spLocks noChangeAspect="1" noChangeShapeType="1"/>
            </p:cNvSpPr>
            <p:nvPr/>
          </p:nvSpPr>
          <p:spPr bwMode="auto">
            <a:xfrm>
              <a:off x="3961" y="158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5" name="Freeform 1445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6" name="Freeform 1446"/>
            <p:cNvSpPr>
              <a:spLocks noChangeAspect="1"/>
            </p:cNvSpPr>
            <p:nvPr/>
          </p:nvSpPr>
          <p:spPr bwMode="auto">
            <a:xfrm>
              <a:off x="3961" y="1584"/>
              <a:ext cx="18" cy="26"/>
            </a:xfrm>
            <a:custGeom>
              <a:avLst/>
              <a:gdLst>
                <a:gd name="T0" fmla="*/ 120 w 129"/>
                <a:gd name="T1" fmla="*/ 0 h 183"/>
                <a:gd name="T2" fmla="*/ 60 w 129"/>
                <a:gd name="T3" fmla="*/ 3 h 183"/>
                <a:gd name="T4" fmla="*/ 0 w 129"/>
                <a:gd name="T5" fmla="*/ 7 h 183"/>
                <a:gd name="T6" fmla="*/ 9 w 129"/>
                <a:gd name="T7" fmla="*/ 183 h 183"/>
                <a:gd name="T8" fmla="*/ 69 w 129"/>
                <a:gd name="T9" fmla="*/ 180 h 183"/>
                <a:gd name="T10" fmla="*/ 129 w 129"/>
                <a:gd name="T11" fmla="*/ 176 h 183"/>
                <a:gd name="T12" fmla="*/ 120 w 129"/>
                <a:gd name="T13" fmla="*/ 0 h 1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3"/>
                <a:gd name="T23" fmla="*/ 129 w 129"/>
                <a:gd name="T24" fmla="*/ 183 h 1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3">
                  <a:moveTo>
                    <a:pt x="120" y="0"/>
                  </a:moveTo>
                  <a:lnTo>
                    <a:pt x="60" y="3"/>
                  </a:lnTo>
                  <a:lnTo>
                    <a:pt x="0" y="7"/>
                  </a:lnTo>
                  <a:lnTo>
                    <a:pt x="9" y="183"/>
                  </a:lnTo>
                  <a:lnTo>
                    <a:pt x="69" y="180"/>
                  </a:lnTo>
                  <a:lnTo>
                    <a:pt x="129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7" name="Freeform 1447"/>
            <p:cNvSpPr>
              <a:spLocks noChangeAspect="1"/>
            </p:cNvSpPr>
            <p:nvPr/>
          </p:nvSpPr>
          <p:spPr bwMode="auto">
            <a:xfrm>
              <a:off x="3962" y="1610"/>
              <a:ext cx="8" cy="1"/>
            </a:xfrm>
            <a:custGeom>
              <a:avLst/>
              <a:gdLst>
                <a:gd name="T0" fmla="*/ 60 w 60"/>
                <a:gd name="T1" fmla="*/ 0 h 6"/>
                <a:gd name="T2" fmla="*/ 0 w 60"/>
                <a:gd name="T3" fmla="*/ 3 h 6"/>
                <a:gd name="T4" fmla="*/ 0 w 60"/>
                <a:gd name="T5" fmla="*/ 6 h 6"/>
                <a:gd name="T6" fmla="*/ 60 w 60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6"/>
                <a:gd name="T14" fmla="*/ 60 w 60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6">
                  <a:moveTo>
                    <a:pt x="60" y="0"/>
                  </a:moveTo>
                  <a:lnTo>
                    <a:pt x="0" y="3"/>
                  </a:lnTo>
                  <a:lnTo>
                    <a:pt x="0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8" name="Line 1448"/>
            <p:cNvSpPr>
              <a:spLocks noChangeAspect="1" noChangeShapeType="1"/>
            </p:cNvSpPr>
            <p:nvPr/>
          </p:nvSpPr>
          <p:spPr bwMode="auto">
            <a:xfrm>
              <a:off x="3962" y="161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9" name="Freeform 1449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0" name="Freeform 1450"/>
            <p:cNvSpPr>
              <a:spLocks noChangeAspect="1"/>
            </p:cNvSpPr>
            <p:nvPr/>
          </p:nvSpPr>
          <p:spPr bwMode="auto">
            <a:xfrm>
              <a:off x="3962" y="1609"/>
              <a:ext cx="19" cy="27"/>
            </a:xfrm>
            <a:custGeom>
              <a:avLst/>
              <a:gdLst>
                <a:gd name="T0" fmla="*/ 120 w 137"/>
                <a:gd name="T1" fmla="*/ 0 h 187"/>
                <a:gd name="T2" fmla="*/ 60 w 137"/>
                <a:gd name="T3" fmla="*/ 6 h 187"/>
                <a:gd name="T4" fmla="*/ 0 w 137"/>
                <a:gd name="T5" fmla="*/ 12 h 187"/>
                <a:gd name="T6" fmla="*/ 17 w 137"/>
                <a:gd name="T7" fmla="*/ 187 h 187"/>
                <a:gd name="T8" fmla="*/ 77 w 137"/>
                <a:gd name="T9" fmla="*/ 181 h 187"/>
                <a:gd name="T10" fmla="*/ 137 w 137"/>
                <a:gd name="T11" fmla="*/ 175 h 187"/>
                <a:gd name="T12" fmla="*/ 120 w 13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"/>
                <a:gd name="T22" fmla="*/ 0 h 187"/>
                <a:gd name="T23" fmla="*/ 137 w 13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" h="187">
                  <a:moveTo>
                    <a:pt x="120" y="0"/>
                  </a:moveTo>
                  <a:lnTo>
                    <a:pt x="60" y="6"/>
                  </a:lnTo>
                  <a:lnTo>
                    <a:pt x="0" y="12"/>
                  </a:lnTo>
                  <a:lnTo>
                    <a:pt x="17" y="187"/>
                  </a:lnTo>
                  <a:lnTo>
                    <a:pt x="77" y="181"/>
                  </a:lnTo>
                  <a:lnTo>
                    <a:pt x="137" y="175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1" name="Freeform 1451"/>
            <p:cNvSpPr>
              <a:spLocks noChangeAspect="1"/>
            </p:cNvSpPr>
            <p:nvPr/>
          </p:nvSpPr>
          <p:spPr bwMode="auto">
            <a:xfrm>
              <a:off x="3964" y="1635"/>
              <a:ext cx="9" cy="1"/>
            </a:xfrm>
            <a:custGeom>
              <a:avLst/>
              <a:gdLst>
                <a:gd name="T0" fmla="*/ 60 w 60"/>
                <a:gd name="T1" fmla="*/ 0 h 8"/>
                <a:gd name="T2" fmla="*/ 0 w 60"/>
                <a:gd name="T3" fmla="*/ 6 h 8"/>
                <a:gd name="T4" fmla="*/ 0 w 60"/>
                <a:gd name="T5" fmla="*/ 8 h 8"/>
                <a:gd name="T6" fmla="*/ 60 w 60"/>
                <a:gd name="T7" fmla="*/ 0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"/>
                <a:gd name="T13" fmla="*/ 0 h 8"/>
                <a:gd name="T14" fmla="*/ 60 w 60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" h="8">
                  <a:moveTo>
                    <a:pt x="60" y="0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2" name="Line 1452"/>
            <p:cNvSpPr>
              <a:spLocks noChangeAspect="1" noChangeShapeType="1"/>
            </p:cNvSpPr>
            <p:nvPr/>
          </p:nvSpPr>
          <p:spPr bwMode="auto">
            <a:xfrm>
              <a:off x="3964" y="163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3" name="Freeform 1453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4" name="Freeform 1454"/>
            <p:cNvSpPr>
              <a:spLocks noChangeAspect="1"/>
            </p:cNvSpPr>
            <p:nvPr/>
          </p:nvSpPr>
          <p:spPr bwMode="auto">
            <a:xfrm>
              <a:off x="3964" y="1634"/>
              <a:ext cx="21" cy="27"/>
            </a:xfrm>
            <a:custGeom>
              <a:avLst/>
              <a:gdLst>
                <a:gd name="T0" fmla="*/ 120 w 143"/>
                <a:gd name="T1" fmla="*/ 0 h 191"/>
                <a:gd name="T2" fmla="*/ 60 w 143"/>
                <a:gd name="T3" fmla="*/ 8 h 191"/>
                <a:gd name="T4" fmla="*/ 0 w 143"/>
                <a:gd name="T5" fmla="*/ 16 h 191"/>
                <a:gd name="T6" fmla="*/ 23 w 143"/>
                <a:gd name="T7" fmla="*/ 191 h 191"/>
                <a:gd name="T8" fmla="*/ 83 w 143"/>
                <a:gd name="T9" fmla="*/ 183 h 191"/>
                <a:gd name="T10" fmla="*/ 143 w 143"/>
                <a:gd name="T11" fmla="*/ 176 h 191"/>
                <a:gd name="T12" fmla="*/ 120 w 143"/>
                <a:gd name="T13" fmla="*/ 0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3"/>
                <a:gd name="T22" fmla="*/ 0 h 191"/>
                <a:gd name="T23" fmla="*/ 143 w 143"/>
                <a:gd name="T24" fmla="*/ 191 h 19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3" h="191">
                  <a:moveTo>
                    <a:pt x="120" y="0"/>
                  </a:moveTo>
                  <a:lnTo>
                    <a:pt x="60" y="8"/>
                  </a:lnTo>
                  <a:lnTo>
                    <a:pt x="0" y="16"/>
                  </a:lnTo>
                  <a:lnTo>
                    <a:pt x="23" y="191"/>
                  </a:lnTo>
                  <a:lnTo>
                    <a:pt x="83" y="183"/>
                  </a:lnTo>
                  <a:lnTo>
                    <a:pt x="143" y="176"/>
                  </a:lnTo>
                  <a:lnTo>
                    <a:pt x="12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5" name="Freeform 1455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60 w 120"/>
                <a:gd name="T1" fmla="*/ 7 h 68"/>
                <a:gd name="T2" fmla="*/ 120 w 120"/>
                <a:gd name="T3" fmla="*/ 0 h 68"/>
                <a:gd name="T4" fmla="*/ 120 w 120"/>
                <a:gd name="T5" fmla="*/ 12 h 68"/>
                <a:gd name="T6" fmla="*/ 118 w 120"/>
                <a:gd name="T7" fmla="*/ 25 h 68"/>
                <a:gd name="T8" fmla="*/ 113 w 120"/>
                <a:gd name="T9" fmla="*/ 37 h 68"/>
                <a:gd name="T10" fmla="*/ 106 w 120"/>
                <a:gd name="T11" fmla="*/ 47 h 68"/>
                <a:gd name="T12" fmla="*/ 96 w 120"/>
                <a:gd name="T13" fmla="*/ 56 h 68"/>
                <a:gd name="T14" fmla="*/ 86 w 120"/>
                <a:gd name="T15" fmla="*/ 62 h 68"/>
                <a:gd name="T16" fmla="*/ 74 w 120"/>
                <a:gd name="T17" fmla="*/ 67 h 68"/>
                <a:gd name="T18" fmla="*/ 61 w 120"/>
                <a:gd name="T19" fmla="*/ 68 h 68"/>
                <a:gd name="T20" fmla="*/ 49 w 120"/>
                <a:gd name="T21" fmla="*/ 68 h 68"/>
                <a:gd name="T22" fmla="*/ 36 w 120"/>
                <a:gd name="T23" fmla="*/ 63 h 68"/>
                <a:gd name="T24" fmla="*/ 26 w 120"/>
                <a:gd name="T25" fmla="*/ 58 h 68"/>
                <a:gd name="T26" fmla="*/ 16 w 120"/>
                <a:gd name="T27" fmla="*/ 50 h 68"/>
                <a:gd name="T28" fmla="*/ 8 w 120"/>
                <a:gd name="T29" fmla="*/ 39 h 68"/>
                <a:gd name="T30" fmla="*/ 3 w 120"/>
                <a:gd name="T31" fmla="*/ 28 h 68"/>
                <a:gd name="T32" fmla="*/ 0 w 120"/>
                <a:gd name="T33" fmla="*/ 15 h 68"/>
                <a:gd name="T34" fmla="*/ 60 w 120"/>
                <a:gd name="T35" fmla="*/ 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68"/>
                <a:gd name="T56" fmla="*/ 120 w 120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68">
                  <a:moveTo>
                    <a:pt x="60" y="7"/>
                  </a:moveTo>
                  <a:lnTo>
                    <a:pt x="120" y="0"/>
                  </a:ln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  <a:lnTo>
                    <a:pt x="6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6" name="Freeform 1456"/>
            <p:cNvSpPr>
              <a:spLocks noChangeAspect="1"/>
            </p:cNvSpPr>
            <p:nvPr/>
          </p:nvSpPr>
          <p:spPr bwMode="auto">
            <a:xfrm>
              <a:off x="3968" y="1659"/>
              <a:ext cx="17" cy="9"/>
            </a:xfrm>
            <a:custGeom>
              <a:avLst/>
              <a:gdLst>
                <a:gd name="T0" fmla="*/ 120 w 120"/>
                <a:gd name="T1" fmla="*/ 0 h 68"/>
                <a:gd name="T2" fmla="*/ 120 w 120"/>
                <a:gd name="T3" fmla="*/ 12 h 68"/>
                <a:gd name="T4" fmla="*/ 118 w 120"/>
                <a:gd name="T5" fmla="*/ 25 h 68"/>
                <a:gd name="T6" fmla="*/ 113 w 120"/>
                <a:gd name="T7" fmla="*/ 37 h 68"/>
                <a:gd name="T8" fmla="*/ 106 w 120"/>
                <a:gd name="T9" fmla="*/ 47 h 68"/>
                <a:gd name="T10" fmla="*/ 96 w 120"/>
                <a:gd name="T11" fmla="*/ 56 h 68"/>
                <a:gd name="T12" fmla="*/ 86 w 120"/>
                <a:gd name="T13" fmla="*/ 62 h 68"/>
                <a:gd name="T14" fmla="*/ 74 w 120"/>
                <a:gd name="T15" fmla="*/ 67 h 68"/>
                <a:gd name="T16" fmla="*/ 61 w 120"/>
                <a:gd name="T17" fmla="*/ 68 h 68"/>
                <a:gd name="T18" fmla="*/ 49 w 120"/>
                <a:gd name="T19" fmla="*/ 68 h 68"/>
                <a:gd name="T20" fmla="*/ 36 w 120"/>
                <a:gd name="T21" fmla="*/ 63 h 68"/>
                <a:gd name="T22" fmla="*/ 26 w 120"/>
                <a:gd name="T23" fmla="*/ 58 h 68"/>
                <a:gd name="T24" fmla="*/ 16 w 120"/>
                <a:gd name="T25" fmla="*/ 50 h 68"/>
                <a:gd name="T26" fmla="*/ 8 w 120"/>
                <a:gd name="T27" fmla="*/ 39 h 68"/>
                <a:gd name="T28" fmla="*/ 3 w 120"/>
                <a:gd name="T29" fmla="*/ 28 h 68"/>
                <a:gd name="T30" fmla="*/ 0 w 120"/>
                <a:gd name="T31" fmla="*/ 15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0"/>
                <a:gd name="T49" fmla="*/ 0 h 68"/>
                <a:gd name="T50" fmla="*/ 120 w 120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0" h="68">
                  <a:moveTo>
                    <a:pt x="120" y="0"/>
                  </a:moveTo>
                  <a:lnTo>
                    <a:pt x="120" y="12"/>
                  </a:lnTo>
                  <a:lnTo>
                    <a:pt x="118" y="25"/>
                  </a:lnTo>
                  <a:lnTo>
                    <a:pt x="113" y="37"/>
                  </a:lnTo>
                  <a:lnTo>
                    <a:pt x="106" y="47"/>
                  </a:lnTo>
                  <a:lnTo>
                    <a:pt x="96" y="56"/>
                  </a:lnTo>
                  <a:lnTo>
                    <a:pt x="86" y="62"/>
                  </a:lnTo>
                  <a:lnTo>
                    <a:pt x="74" y="67"/>
                  </a:lnTo>
                  <a:lnTo>
                    <a:pt x="61" y="68"/>
                  </a:lnTo>
                  <a:lnTo>
                    <a:pt x="49" y="68"/>
                  </a:lnTo>
                  <a:lnTo>
                    <a:pt x="36" y="63"/>
                  </a:lnTo>
                  <a:lnTo>
                    <a:pt x="26" y="58"/>
                  </a:lnTo>
                  <a:lnTo>
                    <a:pt x="16" y="50"/>
                  </a:lnTo>
                  <a:lnTo>
                    <a:pt x="8" y="39"/>
                  </a:lnTo>
                  <a:lnTo>
                    <a:pt x="3" y="28"/>
                  </a:lnTo>
                  <a:lnTo>
                    <a:pt x="0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7" name="Freeform 1457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8" name="Freeform 1458"/>
            <p:cNvSpPr>
              <a:spLocks noChangeAspect="1"/>
            </p:cNvSpPr>
            <p:nvPr/>
          </p:nvSpPr>
          <p:spPr bwMode="auto">
            <a:xfrm>
              <a:off x="1298" y="1070"/>
              <a:ext cx="134" cy="62"/>
            </a:xfrm>
            <a:custGeom>
              <a:avLst/>
              <a:gdLst>
                <a:gd name="T0" fmla="*/ 0 w 934"/>
                <a:gd name="T1" fmla="*/ 297 h 436"/>
                <a:gd name="T2" fmla="*/ 934 w 934"/>
                <a:gd name="T3" fmla="*/ 436 h 436"/>
                <a:gd name="T4" fmla="*/ 94 w 934"/>
                <a:gd name="T5" fmla="*/ 0 h 436"/>
                <a:gd name="T6" fmla="*/ 0 w 934"/>
                <a:gd name="T7" fmla="*/ 297 h 4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34"/>
                <a:gd name="T13" fmla="*/ 0 h 436"/>
                <a:gd name="T14" fmla="*/ 934 w 934"/>
                <a:gd name="T15" fmla="*/ 436 h 4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34" h="436">
                  <a:moveTo>
                    <a:pt x="0" y="297"/>
                  </a:moveTo>
                  <a:lnTo>
                    <a:pt x="934" y="436"/>
                  </a:lnTo>
                  <a:lnTo>
                    <a:pt x="94" y="0"/>
                  </a:lnTo>
                  <a:lnTo>
                    <a:pt x="0" y="2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9" name="Freeform 1459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0" name="Rectangle 1460"/>
            <p:cNvSpPr>
              <a:spLocks noChangeAspect="1" noChangeArrowheads="1"/>
            </p:cNvSpPr>
            <p:nvPr/>
          </p:nvSpPr>
          <p:spPr bwMode="auto">
            <a:xfrm>
              <a:off x="748" y="935"/>
              <a:ext cx="5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51641" name="Freeform 1461"/>
            <p:cNvSpPr>
              <a:spLocks noChangeAspect="1"/>
            </p:cNvSpPr>
            <p:nvPr/>
          </p:nvSpPr>
          <p:spPr bwMode="auto">
            <a:xfrm>
              <a:off x="3953" y="1645"/>
              <a:ext cx="44" cy="135"/>
            </a:xfrm>
            <a:custGeom>
              <a:avLst/>
              <a:gdLst>
                <a:gd name="T0" fmla="*/ 0 w 308"/>
                <a:gd name="T1" fmla="*/ 42 h 946"/>
                <a:gd name="T2" fmla="*/ 279 w 308"/>
                <a:gd name="T3" fmla="*/ 946 h 946"/>
                <a:gd name="T4" fmla="*/ 308 w 308"/>
                <a:gd name="T5" fmla="*/ 0 h 946"/>
                <a:gd name="T6" fmla="*/ 0 w 308"/>
                <a:gd name="T7" fmla="*/ 42 h 9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8"/>
                <a:gd name="T13" fmla="*/ 0 h 946"/>
                <a:gd name="T14" fmla="*/ 308 w 308"/>
                <a:gd name="T15" fmla="*/ 946 h 9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8" h="946">
                  <a:moveTo>
                    <a:pt x="0" y="42"/>
                  </a:moveTo>
                  <a:lnTo>
                    <a:pt x="279" y="946"/>
                  </a:lnTo>
                  <a:lnTo>
                    <a:pt x="308" y="0"/>
                  </a:lnTo>
                  <a:lnTo>
                    <a:pt x="0" y="4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2" name="Freeform 1462"/>
            <p:cNvSpPr>
              <a:spLocks noChangeAspect="1"/>
            </p:cNvSpPr>
            <p:nvPr/>
          </p:nvSpPr>
          <p:spPr bwMode="auto">
            <a:xfrm>
              <a:off x="1985" y="1168"/>
              <a:ext cx="298" cy="791"/>
            </a:xfrm>
            <a:custGeom>
              <a:avLst/>
              <a:gdLst>
                <a:gd name="T0" fmla="*/ 2085 w 2085"/>
                <a:gd name="T1" fmla="*/ 0 h 5536"/>
                <a:gd name="T2" fmla="*/ 1955 w 2085"/>
                <a:gd name="T3" fmla="*/ 4 h 5536"/>
                <a:gd name="T4" fmla="*/ 1828 w 2085"/>
                <a:gd name="T5" fmla="*/ 19 h 5536"/>
                <a:gd name="T6" fmla="*/ 1702 w 2085"/>
                <a:gd name="T7" fmla="*/ 44 h 5536"/>
                <a:gd name="T8" fmla="*/ 1579 w 2085"/>
                <a:gd name="T9" fmla="*/ 78 h 5536"/>
                <a:gd name="T10" fmla="*/ 1460 w 2085"/>
                <a:gd name="T11" fmla="*/ 120 h 5536"/>
                <a:gd name="T12" fmla="*/ 1346 w 2085"/>
                <a:gd name="T13" fmla="*/ 171 h 5536"/>
                <a:gd name="T14" fmla="*/ 1236 w 2085"/>
                <a:gd name="T15" fmla="*/ 229 h 5536"/>
                <a:gd name="T16" fmla="*/ 1131 w 2085"/>
                <a:gd name="T17" fmla="*/ 292 h 5536"/>
                <a:gd name="T18" fmla="*/ 1032 w 2085"/>
                <a:gd name="T19" fmla="*/ 363 h 5536"/>
                <a:gd name="T20" fmla="*/ 938 w 2085"/>
                <a:gd name="T21" fmla="*/ 438 h 5536"/>
                <a:gd name="T22" fmla="*/ 849 w 2085"/>
                <a:gd name="T23" fmla="*/ 518 h 5536"/>
                <a:gd name="T24" fmla="*/ 766 w 2085"/>
                <a:gd name="T25" fmla="*/ 602 h 5536"/>
                <a:gd name="T26" fmla="*/ 688 w 2085"/>
                <a:gd name="T27" fmla="*/ 690 h 5536"/>
                <a:gd name="T28" fmla="*/ 614 w 2085"/>
                <a:gd name="T29" fmla="*/ 781 h 5536"/>
                <a:gd name="T30" fmla="*/ 545 w 2085"/>
                <a:gd name="T31" fmla="*/ 875 h 5536"/>
                <a:gd name="T32" fmla="*/ 481 w 2085"/>
                <a:gd name="T33" fmla="*/ 973 h 5536"/>
                <a:gd name="T34" fmla="*/ 421 w 2085"/>
                <a:gd name="T35" fmla="*/ 1073 h 5536"/>
                <a:gd name="T36" fmla="*/ 365 w 2085"/>
                <a:gd name="T37" fmla="*/ 1175 h 5536"/>
                <a:gd name="T38" fmla="*/ 314 w 2085"/>
                <a:gd name="T39" fmla="*/ 1279 h 5536"/>
                <a:gd name="T40" fmla="*/ 268 w 2085"/>
                <a:gd name="T41" fmla="*/ 1386 h 5536"/>
                <a:gd name="T42" fmla="*/ 224 w 2085"/>
                <a:gd name="T43" fmla="*/ 1495 h 5536"/>
                <a:gd name="T44" fmla="*/ 185 w 2085"/>
                <a:gd name="T45" fmla="*/ 1605 h 5536"/>
                <a:gd name="T46" fmla="*/ 117 w 2085"/>
                <a:gd name="T47" fmla="*/ 1830 h 5536"/>
                <a:gd name="T48" fmla="*/ 66 w 2085"/>
                <a:gd name="T49" fmla="*/ 2060 h 5536"/>
                <a:gd name="T50" fmla="*/ 30 w 2085"/>
                <a:gd name="T51" fmla="*/ 2294 h 5536"/>
                <a:gd name="T52" fmla="*/ 7 w 2085"/>
                <a:gd name="T53" fmla="*/ 2530 h 5536"/>
                <a:gd name="T54" fmla="*/ 0 w 2085"/>
                <a:gd name="T55" fmla="*/ 2767 h 5536"/>
                <a:gd name="T56" fmla="*/ 7 w 2085"/>
                <a:gd name="T57" fmla="*/ 3005 h 5536"/>
                <a:gd name="T58" fmla="*/ 30 w 2085"/>
                <a:gd name="T59" fmla="*/ 3242 h 5536"/>
                <a:gd name="T60" fmla="*/ 66 w 2085"/>
                <a:gd name="T61" fmla="*/ 3475 h 5536"/>
                <a:gd name="T62" fmla="*/ 117 w 2085"/>
                <a:gd name="T63" fmla="*/ 3705 h 5536"/>
                <a:gd name="T64" fmla="*/ 185 w 2085"/>
                <a:gd name="T65" fmla="*/ 3931 h 5536"/>
                <a:gd name="T66" fmla="*/ 224 w 2085"/>
                <a:gd name="T67" fmla="*/ 4040 h 5536"/>
                <a:gd name="T68" fmla="*/ 268 w 2085"/>
                <a:gd name="T69" fmla="*/ 4149 h 5536"/>
                <a:gd name="T70" fmla="*/ 314 w 2085"/>
                <a:gd name="T71" fmla="*/ 4255 h 5536"/>
                <a:gd name="T72" fmla="*/ 365 w 2085"/>
                <a:gd name="T73" fmla="*/ 4360 h 5536"/>
                <a:gd name="T74" fmla="*/ 421 w 2085"/>
                <a:gd name="T75" fmla="*/ 4462 h 5536"/>
                <a:gd name="T76" fmla="*/ 481 w 2085"/>
                <a:gd name="T77" fmla="*/ 4563 h 5536"/>
                <a:gd name="T78" fmla="*/ 545 w 2085"/>
                <a:gd name="T79" fmla="*/ 4659 h 5536"/>
                <a:gd name="T80" fmla="*/ 614 w 2085"/>
                <a:gd name="T81" fmla="*/ 4754 h 5536"/>
                <a:gd name="T82" fmla="*/ 688 w 2085"/>
                <a:gd name="T83" fmla="*/ 4846 h 5536"/>
                <a:gd name="T84" fmla="*/ 766 w 2085"/>
                <a:gd name="T85" fmla="*/ 4934 h 5536"/>
                <a:gd name="T86" fmla="*/ 849 w 2085"/>
                <a:gd name="T87" fmla="*/ 5018 h 5536"/>
                <a:gd name="T88" fmla="*/ 938 w 2085"/>
                <a:gd name="T89" fmla="*/ 5098 h 5536"/>
                <a:gd name="T90" fmla="*/ 1032 w 2085"/>
                <a:gd name="T91" fmla="*/ 5173 h 5536"/>
                <a:gd name="T92" fmla="*/ 1131 w 2085"/>
                <a:gd name="T93" fmla="*/ 5242 h 5536"/>
                <a:gd name="T94" fmla="*/ 1236 w 2085"/>
                <a:gd name="T95" fmla="*/ 5307 h 5536"/>
                <a:gd name="T96" fmla="*/ 1346 w 2085"/>
                <a:gd name="T97" fmla="*/ 5364 h 5536"/>
                <a:gd name="T98" fmla="*/ 1460 w 2085"/>
                <a:gd name="T99" fmla="*/ 5415 h 5536"/>
                <a:gd name="T100" fmla="*/ 1579 w 2085"/>
                <a:gd name="T101" fmla="*/ 5457 h 5536"/>
                <a:gd name="T102" fmla="*/ 1702 w 2085"/>
                <a:gd name="T103" fmla="*/ 5491 h 5536"/>
                <a:gd name="T104" fmla="*/ 1828 w 2085"/>
                <a:gd name="T105" fmla="*/ 5515 h 5536"/>
                <a:gd name="T106" fmla="*/ 1955 w 2085"/>
                <a:gd name="T107" fmla="*/ 5530 h 5536"/>
                <a:gd name="T108" fmla="*/ 2085 w 2085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5"/>
                <a:gd name="T166" fmla="*/ 0 h 5536"/>
                <a:gd name="T167" fmla="*/ 2085 w 2085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5" h="5536">
                  <a:moveTo>
                    <a:pt x="2085" y="0"/>
                  </a:moveTo>
                  <a:lnTo>
                    <a:pt x="1955" y="4"/>
                  </a:lnTo>
                  <a:lnTo>
                    <a:pt x="1828" y="19"/>
                  </a:lnTo>
                  <a:lnTo>
                    <a:pt x="1702" y="44"/>
                  </a:lnTo>
                  <a:lnTo>
                    <a:pt x="1579" y="78"/>
                  </a:lnTo>
                  <a:lnTo>
                    <a:pt x="1460" y="120"/>
                  </a:lnTo>
                  <a:lnTo>
                    <a:pt x="1346" y="171"/>
                  </a:lnTo>
                  <a:lnTo>
                    <a:pt x="1236" y="229"/>
                  </a:lnTo>
                  <a:lnTo>
                    <a:pt x="1131" y="292"/>
                  </a:lnTo>
                  <a:lnTo>
                    <a:pt x="1032" y="363"/>
                  </a:lnTo>
                  <a:lnTo>
                    <a:pt x="938" y="438"/>
                  </a:lnTo>
                  <a:lnTo>
                    <a:pt x="849" y="518"/>
                  </a:lnTo>
                  <a:lnTo>
                    <a:pt x="766" y="602"/>
                  </a:lnTo>
                  <a:lnTo>
                    <a:pt x="688" y="690"/>
                  </a:lnTo>
                  <a:lnTo>
                    <a:pt x="614" y="781"/>
                  </a:lnTo>
                  <a:lnTo>
                    <a:pt x="545" y="875"/>
                  </a:lnTo>
                  <a:lnTo>
                    <a:pt x="481" y="973"/>
                  </a:lnTo>
                  <a:lnTo>
                    <a:pt x="421" y="1073"/>
                  </a:lnTo>
                  <a:lnTo>
                    <a:pt x="365" y="1175"/>
                  </a:lnTo>
                  <a:lnTo>
                    <a:pt x="314" y="1279"/>
                  </a:lnTo>
                  <a:lnTo>
                    <a:pt x="268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7" y="1830"/>
                  </a:lnTo>
                  <a:lnTo>
                    <a:pt x="66" y="2060"/>
                  </a:lnTo>
                  <a:lnTo>
                    <a:pt x="30" y="2294"/>
                  </a:lnTo>
                  <a:lnTo>
                    <a:pt x="7" y="2530"/>
                  </a:lnTo>
                  <a:lnTo>
                    <a:pt x="0" y="2767"/>
                  </a:lnTo>
                  <a:lnTo>
                    <a:pt x="7" y="3005"/>
                  </a:lnTo>
                  <a:lnTo>
                    <a:pt x="30" y="3242"/>
                  </a:lnTo>
                  <a:lnTo>
                    <a:pt x="66" y="3475"/>
                  </a:lnTo>
                  <a:lnTo>
                    <a:pt x="117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8" y="4149"/>
                  </a:lnTo>
                  <a:lnTo>
                    <a:pt x="314" y="4255"/>
                  </a:lnTo>
                  <a:lnTo>
                    <a:pt x="365" y="4360"/>
                  </a:lnTo>
                  <a:lnTo>
                    <a:pt x="421" y="4462"/>
                  </a:lnTo>
                  <a:lnTo>
                    <a:pt x="481" y="4563"/>
                  </a:lnTo>
                  <a:lnTo>
                    <a:pt x="545" y="4659"/>
                  </a:lnTo>
                  <a:lnTo>
                    <a:pt x="614" y="4754"/>
                  </a:lnTo>
                  <a:lnTo>
                    <a:pt x="688" y="4846"/>
                  </a:lnTo>
                  <a:lnTo>
                    <a:pt x="766" y="4934"/>
                  </a:lnTo>
                  <a:lnTo>
                    <a:pt x="849" y="5018"/>
                  </a:lnTo>
                  <a:lnTo>
                    <a:pt x="938" y="5098"/>
                  </a:lnTo>
                  <a:lnTo>
                    <a:pt x="1032" y="5173"/>
                  </a:lnTo>
                  <a:lnTo>
                    <a:pt x="1131" y="5242"/>
                  </a:lnTo>
                  <a:lnTo>
                    <a:pt x="1236" y="5307"/>
                  </a:lnTo>
                  <a:lnTo>
                    <a:pt x="1346" y="5364"/>
                  </a:lnTo>
                  <a:lnTo>
                    <a:pt x="1460" y="5415"/>
                  </a:lnTo>
                  <a:lnTo>
                    <a:pt x="1579" y="5457"/>
                  </a:lnTo>
                  <a:lnTo>
                    <a:pt x="1702" y="5491"/>
                  </a:lnTo>
                  <a:lnTo>
                    <a:pt x="1828" y="5515"/>
                  </a:lnTo>
                  <a:lnTo>
                    <a:pt x="1955" y="5530"/>
                  </a:lnTo>
                  <a:lnTo>
                    <a:pt x="2085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3" name="Freeform 1463"/>
            <p:cNvSpPr>
              <a:spLocks noChangeAspect="1"/>
            </p:cNvSpPr>
            <p:nvPr/>
          </p:nvSpPr>
          <p:spPr bwMode="auto">
            <a:xfrm>
              <a:off x="2163" y="1168"/>
              <a:ext cx="298" cy="791"/>
            </a:xfrm>
            <a:custGeom>
              <a:avLst/>
              <a:gdLst>
                <a:gd name="T0" fmla="*/ 2084 w 2084"/>
                <a:gd name="T1" fmla="*/ 0 h 5536"/>
                <a:gd name="T2" fmla="*/ 1956 w 2084"/>
                <a:gd name="T3" fmla="*/ 4 h 5536"/>
                <a:gd name="T4" fmla="*/ 1827 w 2084"/>
                <a:gd name="T5" fmla="*/ 19 h 5536"/>
                <a:gd name="T6" fmla="*/ 1702 w 2084"/>
                <a:gd name="T7" fmla="*/ 44 h 5536"/>
                <a:gd name="T8" fmla="*/ 1580 w 2084"/>
                <a:gd name="T9" fmla="*/ 78 h 5536"/>
                <a:gd name="T10" fmla="*/ 1460 w 2084"/>
                <a:gd name="T11" fmla="*/ 120 h 5536"/>
                <a:gd name="T12" fmla="*/ 1345 w 2084"/>
                <a:gd name="T13" fmla="*/ 171 h 5536"/>
                <a:gd name="T14" fmla="*/ 1236 w 2084"/>
                <a:gd name="T15" fmla="*/ 229 h 5536"/>
                <a:gd name="T16" fmla="*/ 1132 w 2084"/>
                <a:gd name="T17" fmla="*/ 292 h 5536"/>
                <a:gd name="T18" fmla="*/ 1032 w 2084"/>
                <a:gd name="T19" fmla="*/ 363 h 5536"/>
                <a:gd name="T20" fmla="*/ 939 w 2084"/>
                <a:gd name="T21" fmla="*/ 438 h 5536"/>
                <a:gd name="T22" fmla="*/ 850 w 2084"/>
                <a:gd name="T23" fmla="*/ 518 h 5536"/>
                <a:gd name="T24" fmla="*/ 766 w 2084"/>
                <a:gd name="T25" fmla="*/ 602 h 5536"/>
                <a:gd name="T26" fmla="*/ 687 w 2084"/>
                <a:gd name="T27" fmla="*/ 690 h 5536"/>
                <a:gd name="T28" fmla="*/ 615 w 2084"/>
                <a:gd name="T29" fmla="*/ 781 h 5536"/>
                <a:gd name="T30" fmla="*/ 545 w 2084"/>
                <a:gd name="T31" fmla="*/ 875 h 5536"/>
                <a:gd name="T32" fmla="*/ 480 w 2084"/>
                <a:gd name="T33" fmla="*/ 973 h 5536"/>
                <a:gd name="T34" fmla="*/ 421 w 2084"/>
                <a:gd name="T35" fmla="*/ 1073 h 5536"/>
                <a:gd name="T36" fmla="*/ 366 w 2084"/>
                <a:gd name="T37" fmla="*/ 1175 h 5536"/>
                <a:gd name="T38" fmla="*/ 315 w 2084"/>
                <a:gd name="T39" fmla="*/ 1279 h 5536"/>
                <a:gd name="T40" fmla="*/ 267 w 2084"/>
                <a:gd name="T41" fmla="*/ 1386 h 5536"/>
                <a:gd name="T42" fmla="*/ 224 w 2084"/>
                <a:gd name="T43" fmla="*/ 1495 h 5536"/>
                <a:gd name="T44" fmla="*/ 185 w 2084"/>
                <a:gd name="T45" fmla="*/ 1605 h 5536"/>
                <a:gd name="T46" fmla="*/ 118 w 2084"/>
                <a:gd name="T47" fmla="*/ 1830 h 5536"/>
                <a:gd name="T48" fmla="*/ 67 w 2084"/>
                <a:gd name="T49" fmla="*/ 2060 h 5536"/>
                <a:gd name="T50" fmla="*/ 29 w 2084"/>
                <a:gd name="T51" fmla="*/ 2294 h 5536"/>
                <a:gd name="T52" fmla="*/ 8 w 2084"/>
                <a:gd name="T53" fmla="*/ 2530 h 5536"/>
                <a:gd name="T54" fmla="*/ 0 w 2084"/>
                <a:gd name="T55" fmla="*/ 2767 h 5536"/>
                <a:gd name="T56" fmla="*/ 8 w 2084"/>
                <a:gd name="T57" fmla="*/ 3005 h 5536"/>
                <a:gd name="T58" fmla="*/ 29 w 2084"/>
                <a:gd name="T59" fmla="*/ 3242 h 5536"/>
                <a:gd name="T60" fmla="*/ 67 w 2084"/>
                <a:gd name="T61" fmla="*/ 3475 h 5536"/>
                <a:gd name="T62" fmla="*/ 118 w 2084"/>
                <a:gd name="T63" fmla="*/ 3705 h 5536"/>
                <a:gd name="T64" fmla="*/ 185 w 2084"/>
                <a:gd name="T65" fmla="*/ 3931 h 5536"/>
                <a:gd name="T66" fmla="*/ 224 w 2084"/>
                <a:gd name="T67" fmla="*/ 4040 h 5536"/>
                <a:gd name="T68" fmla="*/ 267 w 2084"/>
                <a:gd name="T69" fmla="*/ 4149 h 5536"/>
                <a:gd name="T70" fmla="*/ 315 w 2084"/>
                <a:gd name="T71" fmla="*/ 4255 h 5536"/>
                <a:gd name="T72" fmla="*/ 366 w 2084"/>
                <a:gd name="T73" fmla="*/ 4360 h 5536"/>
                <a:gd name="T74" fmla="*/ 421 w 2084"/>
                <a:gd name="T75" fmla="*/ 4462 h 5536"/>
                <a:gd name="T76" fmla="*/ 480 w 2084"/>
                <a:gd name="T77" fmla="*/ 4563 h 5536"/>
                <a:gd name="T78" fmla="*/ 545 w 2084"/>
                <a:gd name="T79" fmla="*/ 4659 h 5536"/>
                <a:gd name="T80" fmla="*/ 615 w 2084"/>
                <a:gd name="T81" fmla="*/ 4754 h 5536"/>
                <a:gd name="T82" fmla="*/ 687 w 2084"/>
                <a:gd name="T83" fmla="*/ 4846 h 5536"/>
                <a:gd name="T84" fmla="*/ 766 w 2084"/>
                <a:gd name="T85" fmla="*/ 4934 h 5536"/>
                <a:gd name="T86" fmla="*/ 850 w 2084"/>
                <a:gd name="T87" fmla="*/ 5018 h 5536"/>
                <a:gd name="T88" fmla="*/ 939 w 2084"/>
                <a:gd name="T89" fmla="*/ 5098 h 5536"/>
                <a:gd name="T90" fmla="*/ 1032 w 2084"/>
                <a:gd name="T91" fmla="*/ 5173 h 5536"/>
                <a:gd name="T92" fmla="*/ 1132 w 2084"/>
                <a:gd name="T93" fmla="*/ 5242 h 5536"/>
                <a:gd name="T94" fmla="*/ 1236 w 2084"/>
                <a:gd name="T95" fmla="*/ 5307 h 5536"/>
                <a:gd name="T96" fmla="*/ 1345 w 2084"/>
                <a:gd name="T97" fmla="*/ 5364 h 5536"/>
                <a:gd name="T98" fmla="*/ 1460 w 2084"/>
                <a:gd name="T99" fmla="*/ 5415 h 5536"/>
                <a:gd name="T100" fmla="*/ 1580 w 2084"/>
                <a:gd name="T101" fmla="*/ 5457 h 5536"/>
                <a:gd name="T102" fmla="*/ 1702 w 2084"/>
                <a:gd name="T103" fmla="*/ 5491 h 5536"/>
                <a:gd name="T104" fmla="*/ 1827 w 2084"/>
                <a:gd name="T105" fmla="*/ 5515 h 5536"/>
                <a:gd name="T106" fmla="*/ 1956 w 2084"/>
                <a:gd name="T107" fmla="*/ 5530 h 5536"/>
                <a:gd name="T108" fmla="*/ 2084 w 2084"/>
                <a:gd name="T109" fmla="*/ 5536 h 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84"/>
                <a:gd name="T166" fmla="*/ 0 h 5536"/>
                <a:gd name="T167" fmla="*/ 2084 w 2084"/>
                <a:gd name="T168" fmla="*/ 5536 h 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84" h="5536">
                  <a:moveTo>
                    <a:pt x="2084" y="0"/>
                  </a:moveTo>
                  <a:lnTo>
                    <a:pt x="1956" y="4"/>
                  </a:lnTo>
                  <a:lnTo>
                    <a:pt x="1827" y="19"/>
                  </a:lnTo>
                  <a:lnTo>
                    <a:pt x="1702" y="44"/>
                  </a:lnTo>
                  <a:lnTo>
                    <a:pt x="1580" y="78"/>
                  </a:lnTo>
                  <a:lnTo>
                    <a:pt x="1460" y="120"/>
                  </a:lnTo>
                  <a:lnTo>
                    <a:pt x="1345" y="171"/>
                  </a:lnTo>
                  <a:lnTo>
                    <a:pt x="1236" y="229"/>
                  </a:lnTo>
                  <a:lnTo>
                    <a:pt x="1132" y="292"/>
                  </a:lnTo>
                  <a:lnTo>
                    <a:pt x="1032" y="363"/>
                  </a:lnTo>
                  <a:lnTo>
                    <a:pt x="939" y="438"/>
                  </a:lnTo>
                  <a:lnTo>
                    <a:pt x="850" y="518"/>
                  </a:lnTo>
                  <a:lnTo>
                    <a:pt x="766" y="602"/>
                  </a:lnTo>
                  <a:lnTo>
                    <a:pt x="687" y="690"/>
                  </a:lnTo>
                  <a:lnTo>
                    <a:pt x="615" y="781"/>
                  </a:lnTo>
                  <a:lnTo>
                    <a:pt x="545" y="875"/>
                  </a:lnTo>
                  <a:lnTo>
                    <a:pt x="480" y="973"/>
                  </a:lnTo>
                  <a:lnTo>
                    <a:pt x="421" y="1073"/>
                  </a:lnTo>
                  <a:lnTo>
                    <a:pt x="366" y="1175"/>
                  </a:lnTo>
                  <a:lnTo>
                    <a:pt x="315" y="1279"/>
                  </a:lnTo>
                  <a:lnTo>
                    <a:pt x="267" y="1386"/>
                  </a:lnTo>
                  <a:lnTo>
                    <a:pt x="224" y="1495"/>
                  </a:lnTo>
                  <a:lnTo>
                    <a:pt x="185" y="1605"/>
                  </a:lnTo>
                  <a:lnTo>
                    <a:pt x="118" y="1830"/>
                  </a:lnTo>
                  <a:lnTo>
                    <a:pt x="67" y="2060"/>
                  </a:lnTo>
                  <a:lnTo>
                    <a:pt x="29" y="2294"/>
                  </a:lnTo>
                  <a:lnTo>
                    <a:pt x="8" y="2530"/>
                  </a:lnTo>
                  <a:lnTo>
                    <a:pt x="0" y="2767"/>
                  </a:lnTo>
                  <a:lnTo>
                    <a:pt x="8" y="3005"/>
                  </a:lnTo>
                  <a:lnTo>
                    <a:pt x="29" y="3242"/>
                  </a:lnTo>
                  <a:lnTo>
                    <a:pt x="67" y="3475"/>
                  </a:lnTo>
                  <a:lnTo>
                    <a:pt x="118" y="3705"/>
                  </a:lnTo>
                  <a:lnTo>
                    <a:pt x="185" y="3931"/>
                  </a:lnTo>
                  <a:lnTo>
                    <a:pt x="224" y="4040"/>
                  </a:lnTo>
                  <a:lnTo>
                    <a:pt x="267" y="4149"/>
                  </a:lnTo>
                  <a:lnTo>
                    <a:pt x="315" y="4255"/>
                  </a:lnTo>
                  <a:lnTo>
                    <a:pt x="366" y="4360"/>
                  </a:lnTo>
                  <a:lnTo>
                    <a:pt x="421" y="4462"/>
                  </a:lnTo>
                  <a:lnTo>
                    <a:pt x="480" y="4563"/>
                  </a:lnTo>
                  <a:lnTo>
                    <a:pt x="545" y="4659"/>
                  </a:lnTo>
                  <a:lnTo>
                    <a:pt x="615" y="4754"/>
                  </a:lnTo>
                  <a:lnTo>
                    <a:pt x="687" y="4846"/>
                  </a:lnTo>
                  <a:lnTo>
                    <a:pt x="766" y="4934"/>
                  </a:lnTo>
                  <a:lnTo>
                    <a:pt x="850" y="5018"/>
                  </a:lnTo>
                  <a:lnTo>
                    <a:pt x="939" y="5098"/>
                  </a:lnTo>
                  <a:lnTo>
                    <a:pt x="1032" y="5173"/>
                  </a:lnTo>
                  <a:lnTo>
                    <a:pt x="1132" y="5242"/>
                  </a:lnTo>
                  <a:lnTo>
                    <a:pt x="1236" y="5307"/>
                  </a:lnTo>
                  <a:lnTo>
                    <a:pt x="1345" y="5364"/>
                  </a:lnTo>
                  <a:lnTo>
                    <a:pt x="1460" y="5415"/>
                  </a:lnTo>
                  <a:lnTo>
                    <a:pt x="1580" y="5457"/>
                  </a:lnTo>
                  <a:lnTo>
                    <a:pt x="1702" y="5491"/>
                  </a:lnTo>
                  <a:lnTo>
                    <a:pt x="1827" y="5515"/>
                  </a:lnTo>
                  <a:lnTo>
                    <a:pt x="1956" y="5530"/>
                  </a:lnTo>
                  <a:lnTo>
                    <a:pt x="2084" y="55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4" name="Line 1464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16" cy="56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5" name="Line 1465"/>
            <p:cNvSpPr>
              <a:spLocks noChangeAspect="1" noChangeShapeType="1"/>
            </p:cNvSpPr>
            <p:nvPr/>
          </p:nvSpPr>
          <p:spPr bwMode="auto">
            <a:xfrm>
              <a:off x="921" y="1514"/>
              <a:ext cx="3137" cy="56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6" name="Line 1466"/>
            <p:cNvSpPr>
              <a:spLocks noChangeAspect="1" noChangeShapeType="1"/>
            </p:cNvSpPr>
            <p:nvPr/>
          </p:nvSpPr>
          <p:spPr bwMode="auto">
            <a:xfrm>
              <a:off x="936" y="1695"/>
              <a:ext cx="3156" cy="57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7" name="Line 1467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3138" cy="1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8" name="Line 1468"/>
            <p:cNvSpPr>
              <a:spLocks noChangeAspect="1" noChangeShapeType="1"/>
            </p:cNvSpPr>
            <p:nvPr/>
          </p:nvSpPr>
          <p:spPr bwMode="auto">
            <a:xfrm>
              <a:off x="4631" y="1410"/>
              <a:ext cx="4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9" name="Line 1469"/>
            <p:cNvSpPr>
              <a:spLocks noChangeAspect="1" noChangeShapeType="1"/>
            </p:cNvSpPr>
            <p:nvPr/>
          </p:nvSpPr>
          <p:spPr bwMode="auto">
            <a:xfrm>
              <a:off x="4615" y="1761"/>
              <a:ext cx="2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0" name="Freeform 1470"/>
            <p:cNvSpPr>
              <a:spLocks noChangeAspect="1"/>
            </p:cNvSpPr>
            <p:nvPr/>
          </p:nvSpPr>
          <p:spPr bwMode="auto">
            <a:xfrm>
              <a:off x="1743" y="1466"/>
              <a:ext cx="22" cy="104"/>
            </a:xfrm>
            <a:custGeom>
              <a:avLst/>
              <a:gdLst>
                <a:gd name="T0" fmla="*/ 0 w 160"/>
                <a:gd name="T1" fmla="*/ 731 h 731"/>
                <a:gd name="T2" fmla="*/ 92 w 160"/>
                <a:gd name="T3" fmla="*/ 368 h 731"/>
                <a:gd name="T4" fmla="*/ 160 w 160"/>
                <a:gd name="T5" fmla="*/ 0 h 731"/>
                <a:gd name="T6" fmla="*/ 0 60000 65536"/>
                <a:gd name="T7" fmla="*/ 0 60000 65536"/>
                <a:gd name="T8" fmla="*/ 0 60000 65536"/>
                <a:gd name="T9" fmla="*/ 0 w 160"/>
                <a:gd name="T10" fmla="*/ 0 h 731"/>
                <a:gd name="T11" fmla="*/ 160 w 160"/>
                <a:gd name="T12" fmla="*/ 731 h 7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731">
                  <a:moveTo>
                    <a:pt x="0" y="731"/>
                  </a:moveTo>
                  <a:lnTo>
                    <a:pt x="92" y="368"/>
                  </a:lnTo>
                  <a:lnTo>
                    <a:pt x="16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1" name="Freeform 1471"/>
            <p:cNvSpPr>
              <a:spLocks noChangeAspect="1"/>
            </p:cNvSpPr>
            <p:nvPr/>
          </p:nvSpPr>
          <p:spPr bwMode="auto">
            <a:xfrm>
              <a:off x="1747" y="1134"/>
              <a:ext cx="20" cy="105"/>
            </a:xfrm>
            <a:custGeom>
              <a:avLst/>
              <a:gdLst>
                <a:gd name="T0" fmla="*/ 146 w 146"/>
                <a:gd name="T1" fmla="*/ 733 h 733"/>
                <a:gd name="T2" fmla="*/ 85 w 146"/>
                <a:gd name="T3" fmla="*/ 364 h 733"/>
                <a:gd name="T4" fmla="*/ 0 w 146"/>
                <a:gd name="T5" fmla="*/ 0 h 733"/>
                <a:gd name="T6" fmla="*/ 0 60000 65536"/>
                <a:gd name="T7" fmla="*/ 0 60000 65536"/>
                <a:gd name="T8" fmla="*/ 0 60000 65536"/>
                <a:gd name="T9" fmla="*/ 0 w 146"/>
                <a:gd name="T10" fmla="*/ 0 h 733"/>
                <a:gd name="T11" fmla="*/ 146 w 146"/>
                <a:gd name="T12" fmla="*/ 733 h 7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" h="733">
                  <a:moveTo>
                    <a:pt x="146" y="733"/>
                  </a:moveTo>
                  <a:lnTo>
                    <a:pt x="85" y="36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2" name="Line 1472"/>
            <p:cNvSpPr>
              <a:spLocks noChangeAspect="1" noChangeShapeType="1"/>
            </p:cNvSpPr>
            <p:nvPr/>
          </p:nvSpPr>
          <p:spPr bwMode="auto">
            <a:xfrm flipV="1">
              <a:off x="1774" y="1345"/>
              <a:ext cx="1" cy="15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3" name="Freeform 1473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4" name="Freeform 1474"/>
            <p:cNvSpPr>
              <a:spLocks noChangeAspect="1"/>
            </p:cNvSpPr>
            <p:nvPr/>
          </p:nvSpPr>
          <p:spPr bwMode="auto">
            <a:xfrm>
              <a:off x="1748" y="1360"/>
              <a:ext cx="35" cy="108"/>
            </a:xfrm>
            <a:custGeom>
              <a:avLst/>
              <a:gdLst>
                <a:gd name="T0" fmla="*/ 0 w 246"/>
                <a:gd name="T1" fmla="*/ 734 h 756"/>
                <a:gd name="T2" fmla="*/ 246 w 246"/>
                <a:gd name="T3" fmla="*/ 756 h 756"/>
                <a:gd name="T4" fmla="*/ 185 w 246"/>
                <a:gd name="T5" fmla="*/ 0 h 756"/>
                <a:gd name="T6" fmla="*/ 0 w 246"/>
                <a:gd name="T7" fmla="*/ 734 h 7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"/>
                <a:gd name="T13" fmla="*/ 0 h 756"/>
                <a:gd name="T14" fmla="*/ 246 w 246"/>
                <a:gd name="T15" fmla="*/ 756 h 7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" h="756">
                  <a:moveTo>
                    <a:pt x="0" y="734"/>
                  </a:moveTo>
                  <a:lnTo>
                    <a:pt x="246" y="756"/>
                  </a:lnTo>
                  <a:lnTo>
                    <a:pt x="185" y="0"/>
                  </a:lnTo>
                  <a:lnTo>
                    <a:pt x="0" y="73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5" name="Freeform 1475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6" name="Freeform 1476"/>
            <p:cNvSpPr>
              <a:spLocks noChangeAspect="1"/>
            </p:cNvSpPr>
            <p:nvPr/>
          </p:nvSpPr>
          <p:spPr bwMode="auto">
            <a:xfrm>
              <a:off x="1750" y="1237"/>
              <a:ext cx="35" cy="108"/>
            </a:xfrm>
            <a:custGeom>
              <a:avLst/>
              <a:gdLst>
                <a:gd name="T0" fmla="*/ 248 w 248"/>
                <a:gd name="T1" fmla="*/ 0 h 754"/>
                <a:gd name="T2" fmla="*/ 0 w 248"/>
                <a:gd name="T3" fmla="*/ 16 h 754"/>
                <a:gd name="T4" fmla="*/ 173 w 248"/>
                <a:gd name="T5" fmla="*/ 754 h 754"/>
                <a:gd name="T6" fmla="*/ 248 w 248"/>
                <a:gd name="T7" fmla="*/ 0 h 7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8"/>
                <a:gd name="T13" fmla="*/ 0 h 754"/>
                <a:gd name="T14" fmla="*/ 248 w 248"/>
                <a:gd name="T15" fmla="*/ 754 h 7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8" h="754">
                  <a:moveTo>
                    <a:pt x="248" y="0"/>
                  </a:moveTo>
                  <a:lnTo>
                    <a:pt x="0" y="16"/>
                  </a:lnTo>
                  <a:lnTo>
                    <a:pt x="173" y="754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7" name="Line 1477"/>
            <p:cNvSpPr>
              <a:spLocks noChangeAspect="1" noChangeShapeType="1"/>
            </p:cNvSpPr>
            <p:nvPr/>
          </p:nvSpPr>
          <p:spPr bwMode="auto">
            <a:xfrm>
              <a:off x="1774" y="1350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8" name="Line 1478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9" name="Line 1479"/>
            <p:cNvSpPr>
              <a:spLocks noChangeAspect="1" noChangeShapeType="1"/>
            </p:cNvSpPr>
            <p:nvPr/>
          </p:nvSpPr>
          <p:spPr bwMode="auto">
            <a:xfrm>
              <a:off x="967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0" name="Line 1480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1" name="Rectangle 1481"/>
            <p:cNvSpPr>
              <a:spLocks noChangeAspect="1" noChangeArrowheads="1"/>
            </p:cNvSpPr>
            <p:nvPr/>
          </p:nvSpPr>
          <p:spPr bwMode="auto">
            <a:xfrm>
              <a:off x="1690" y="1507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A</a:t>
              </a:r>
              <a:endParaRPr lang="en-US" altLang="zh-CN" sz="2400"/>
            </a:p>
          </p:txBody>
        </p:sp>
        <p:sp>
          <p:nvSpPr>
            <p:cNvPr id="51662" name="Rectangle 1482"/>
            <p:cNvSpPr>
              <a:spLocks noChangeAspect="1" noChangeArrowheads="1"/>
            </p:cNvSpPr>
            <p:nvPr/>
          </p:nvSpPr>
          <p:spPr bwMode="auto">
            <a:xfrm>
              <a:off x="1992" y="1509"/>
              <a:ext cx="1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D</a:t>
              </a:r>
              <a:endParaRPr lang="en-US" altLang="zh-CN" sz="2400"/>
            </a:p>
          </p:txBody>
        </p:sp>
        <p:sp>
          <p:nvSpPr>
            <p:cNvPr id="51663" name="Rectangle 1483"/>
            <p:cNvSpPr>
              <a:spLocks noChangeAspect="1" noChangeArrowheads="1"/>
            </p:cNvSpPr>
            <p:nvPr/>
          </p:nvSpPr>
          <p:spPr bwMode="auto">
            <a:xfrm>
              <a:off x="1732" y="169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B</a:t>
              </a:r>
              <a:endParaRPr lang="en-US" altLang="zh-CN" sz="2400"/>
            </a:p>
          </p:txBody>
        </p:sp>
        <p:sp>
          <p:nvSpPr>
            <p:cNvPr id="51664" name="Rectangle 1484"/>
            <p:cNvSpPr>
              <a:spLocks noChangeAspect="1" noChangeArrowheads="1"/>
            </p:cNvSpPr>
            <p:nvPr/>
          </p:nvSpPr>
          <p:spPr bwMode="auto">
            <a:xfrm>
              <a:off x="1898" y="1689"/>
              <a:ext cx="1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FF"/>
                  </a:solidFill>
                </a:rPr>
                <a:t>C</a:t>
              </a:r>
              <a:endParaRPr lang="en-US" altLang="zh-CN" sz="2400"/>
            </a:p>
          </p:txBody>
        </p:sp>
        <p:sp>
          <p:nvSpPr>
            <p:cNvPr id="51665" name="Line 1485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6" name="Line 1486"/>
            <p:cNvSpPr>
              <a:spLocks noChangeAspect="1" noChangeShapeType="1"/>
            </p:cNvSpPr>
            <p:nvPr/>
          </p:nvSpPr>
          <p:spPr bwMode="auto">
            <a:xfrm flipH="1" flipV="1">
              <a:off x="4105" y="1345"/>
              <a:ext cx="250" cy="218"/>
            </a:xfrm>
            <a:prstGeom prst="line">
              <a:avLst/>
            </a:prstGeom>
            <a:noFill/>
            <a:ln w="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7" name="Line 1487"/>
            <p:cNvSpPr>
              <a:spLocks noChangeAspect="1" noChangeShapeType="1"/>
            </p:cNvSpPr>
            <p:nvPr/>
          </p:nvSpPr>
          <p:spPr bwMode="auto">
            <a:xfrm flipH="1" flipV="1">
              <a:off x="4083" y="1401"/>
              <a:ext cx="272" cy="162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8" name="Freeform 1488"/>
            <p:cNvSpPr>
              <a:spLocks noChangeAspect="1"/>
            </p:cNvSpPr>
            <p:nvPr/>
          </p:nvSpPr>
          <p:spPr bwMode="auto">
            <a:xfrm>
              <a:off x="4185" y="1337"/>
              <a:ext cx="199" cy="78"/>
            </a:xfrm>
            <a:custGeom>
              <a:avLst/>
              <a:gdLst>
                <a:gd name="T0" fmla="*/ 1393 w 1393"/>
                <a:gd name="T1" fmla="*/ 12 h 544"/>
                <a:gd name="T2" fmla="*/ 1239 w 1393"/>
                <a:gd name="T3" fmla="*/ 0 h 544"/>
                <a:gd name="T4" fmla="*/ 1083 w 1393"/>
                <a:gd name="T5" fmla="*/ 3 h 544"/>
                <a:gd name="T6" fmla="*/ 929 w 1393"/>
                <a:gd name="T7" fmla="*/ 22 h 544"/>
                <a:gd name="T8" fmla="*/ 777 w 1393"/>
                <a:gd name="T9" fmla="*/ 55 h 544"/>
                <a:gd name="T10" fmla="*/ 629 w 1393"/>
                <a:gd name="T11" fmla="*/ 102 h 544"/>
                <a:gd name="T12" fmla="*/ 487 w 1393"/>
                <a:gd name="T13" fmla="*/ 165 h 544"/>
                <a:gd name="T14" fmla="*/ 352 w 1393"/>
                <a:gd name="T15" fmla="*/ 241 h 544"/>
                <a:gd name="T16" fmla="*/ 225 w 1393"/>
                <a:gd name="T17" fmla="*/ 330 h 544"/>
                <a:gd name="T18" fmla="*/ 107 w 1393"/>
                <a:gd name="T19" fmla="*/ 431 h 544"/>
                <a:gd name="T20" fmla="*/ 0 w 1393"/>
                <a:gd name="T21" fmla="*/ 544 h 5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93"/>
                <a:gd name="T34" fmla="*/ 0 h 544"/>
                <a:gd name="T35" fmla="*/ 1393 w 1393"/>
                <a:gd name="T36" fmla="*/ 544 h 5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93" h="544">
                  <a:moveTo>
                    <a:pt x="1393" y="12"/>
                  </a:moveTo>
                  <a:lnTo>
                    <a:pt x="1239" y="0"/>
                  </a:lnTo>
                  <a:lnTo>
                    <a:pt x="1083" y="3"/>
                  </a:lnTo>
                  <a:lnTo>
                    <a:pt x="929" y="22"/>
                  </a:lnTo>
                  <a:lnTo>
                    <a:pt x="777" y="55"/>
                  </a:lnTo>
                  <a:lnTo>
                    <a:pt x="629" y="102"/>
                  </a:lnTo>
                  <a:lnTo>
                    <a:pt x="487" y="165"/>
                  </a:lnTo>
                  <a:lnTo>
                    <a:pt x="352" y="241"/>
                  </a:lnTo>
                  <a:lnTo>
                    <a:pt x="225" y="330"/>
                  </a:lnTo>
                  <a:lnTo>
                    <a:pt x="107" y="431"/>
                  </a:lnTo>
                  <a:lnTo>
                    <a:pt x="0" y="544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9" name="Line 1489"/>
            <p:cNvSpPr>
              <a:spLocks noChangeAspect="1" noChangeShapeType="1"/>
            </p:cNvSpPr>
            <p:nvPr/>
          </p:nvSpPr>
          <p:spPr bwMode="auto">
            <a:xfrm>
              <a:off x="4384" y="1339"/>
              <a:ext cx="76" cy="10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0" name="Freeform 1490"/>
            <p:cNvSpPr>
              <a:spLocks noChangeAspect="1"/>
            </p:cNvSpPr>
            <p:nvPr/>
          </p:nvSpPr>
          <p:spPr bwMode="auto">
            <a:xfrm>
              <a:off x="4272" y="1337"/>
              <a:ext cx="106" cy="16"/>
            </a:xfrm>
            <a:custGeom>
              <a:avLst/>
              <a:gdLst>
                <a:gd name="T0" fmla="*/ 739 w 739"/>
                <a:gd name="T1" fmla="*/ 8 h 112"/>
                <a:gd name="T2" fmla="*/ 587 w 739"/>
                <a:gd name="T3" fmla="*/ 0 h 112"/>
                <a:gd name="T4" fmla="*/ 437 w 739"/>
                <a:gd name="T5" fmla="*/ 7 h 112"/>
                <a:gd name="T6" fmla="*/ 288 w 739"/>
                <a:gd name="T7" fmla="*/ 28 h 112"/>
                <a:gd name="T8" fmla="*/ 142 w 739"/>
                <a:gd name="T9" fmla="*/ 63 h 112"/>
                <a:gd name="T10" fmla="*/ 0 w 739"/>
                <a:gd name="T11" fmla="*/ 112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39"/>
                <a:gd name="T19" fmla="*/ 0 h 112"/>
                <a:gd name="T20" fmla="*/ 739 w 739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39" h="112">
                  <a:moveTo>
                    <a:pt x="739" y="8"/>
                  </a:moveTo>
                  <a:lnTo>
                    <a:pt x="587" y="0"/>
                  </a:lnTo>
                  <a:lnTo>
                    <a:pt x="437" y="7"/>
                  </a:lnTo>
                  <a:lnTo>
                    <a:pt x="288" y="28"/>
                  </a:lnTo>
                  <a:lnTo>
                    <a:pt x="142" y="63"/>
                  </a:lnTo>
                  <a:lnTo>
                    <a:pt x="0" y="112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1" name="Freeform 1491"/>
            <p:cNvSpPr>
              <a:spLocks noChangeAspect="1"/>
            </p:cNvSpPr>
            <p:nvPr/>
          </p:nvSpPr>
          <p:spPr bwMode="auto">
            <a:xfrm>
              <a:off x="4130" y="1550"/>
              <a:ext cx="19" cy="105"/>
            </a:xfrm>
            <a:custGeom>
              <a:avLst/>
              <a:gdLst>
                <a:gd name="T0" fmla="*/ 1 w 134"/>
                <a:gd name="T1" fmla="*/ 0 h 736"/>
                <a:gd name="T2" fmla="*/ 0 w 134"/>
                <a:gd name="T3" fmla="*/ 151 h 736"/>
                <a:gd name="T4" fmla="*/ 13 w 134"/>
                <a:gd name="T5" fmla="*/ 301 h 736"/>
                <a:gd name="T6" fmla="*/ 39 w 134"/>
                <a:gd name="T7" fmla="*/ 449 h 736"/>
                <a:gd name="T8" fmla="*/ 80 w 134"/>
                <a:gd name="T9" fmla="*/ 595 h 736"/>
                <a:gd name="T10" fmla="*/ 134 w 134"/>
                <a:gd name="T11" fmla="*/ 736 h 7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4"/>
                <a:gd name="T19" fmla="*/ 0 h 736"/>
                <a:gd name="T20" fmla="*/ 134 w 134"/>
                <a:gd name="T21" fmla="*/ 736 h 7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4" h="736">
                  <a:moveTo>
                    <a:pt x="1" y="0"/>
                  </a:moveTo>
                  <a:lnTo>
                    <a:pt x="0" y="151"/>
                  </a:lnTo>
                  <a:lnTo>
                    <a:pt x="13" y="301"/>
                  </a:lnTo>
                  <a:lnTo>
                    <a:pt x="39" y="449"/>
                  </a:lnTo>
                  <a:lnTo>
                    <a:pt x="80" y="595"/>
                  </a:lnTo>
                  <a:lnTo>
                    <a:pt x="134" y="736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2" name="Freeform 1492"/>
            <p:cNvSpPr>
              <a:spLocks noChangeAspect="1"/>
            </p:cNvSpPr>
            <p:nvPr/>
          </p:nvSpPr>
          <p:spPr bwMode="auto">
            <a:xfrm>
              <a:off x="4161" y="1415"/>
              <a:ext cx="24" cy="33"/>
            </a:xfrm>
            <a:custGeom>
              <a:avLst/>
              <a:gdLst>
                <a:gd name="T0" fmla="*/ 166 w 166"/>
                <a:gd name="T1" fmla="*/ 0 h 229"/>
                <a:gd name="T2" fmla="*/ 77 w 166"/>
                <a:gd name="T3" fmla="*/ 110 h 229"/>
                <a:gd name="T4" fmla="*/ 0 w 166"/>
                <a:gd name="T5" fmla="*/ 229 h 229"/>
                <a:gd name="T6" fmla="*/ 0 60000 65536"/>
                <a:gd name="T7" fmla="*/ 0 60000 65536"/>
                <a:gd name="T8" fmla="*/ 0 60000 65536"/>
                <a:gd name="T9" fmla="*/ 0 w 166"/>
                <a:gd name="T10" fmla="*/ 0 h 229"/>
                <a:gd name="T11" fmla="*/ 166 w 166"/>
                <a:gd name="T12" fmla="*/ 229 h 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" h="229">
                  <a:moveTo>
                    <a:pt x="166" y="0"/>
                  </a:moveTo>
                  <a:lnTo>
                    <a:pt x="77" y="110"/>
                  </a:lnTo>
                  <a:lnTo>
                    <a:pt x="0" y="229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3" name="Freeform 1493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4" name="Freeform 1494"/>
            <p:cNvSpPr>
              <a:spLocks noChangeAspect="1"/>
            </p:cNvSpPr>
            <p:nvPr/>
          </p:nvSpPr>
          <p:spPr bwMode="auto">
            <a:xfrm>
              <a:off x="4185" y="1339"/>
              <a:ext cx="97" cy="76"/>
            </a:xfrm>
            <a:custGeom>
              <a:avLst/>
              <a:gdLst>
                <a:gd name="T0" fmla="*/ 679 w 679"/>
                <a:gd name="T1" fmla="*/ 203 h 534"/>
                <a:gd name="T2" fmla="*/ 536 w 679"/>
                <a:gd name="T3" fmla="*/ 0 h 534"/>
                <a:gd name="T4" fmla="*/ 0 w 679"/>
                <a:gd name="T5" fmla="*/ 534 h 534"/>
                <a:gd name="T6" fmla="*/ 679 w 679"/>
                <a:gd name="T7" fmla="*/ 203 h 5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9"/>
                <a:gd name="T13" fmla="*/ 0 h 534"/>
                <a:gd name="T14" fmla="*/ 679 w 679"/>
                <a:gd name="T15" fmla="*/ 534 h 5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9" h="534">
                  <a:moveTo>
                    <a:pt x="679" y="203"/>
                  </a:moveTo>
                  <a:lnTo>
                    <a:pt x="536" y="0"/>
                  </a:lnTo>
                  <a:lnTo>
                    <a:pt x="0" y="534"/>
                  </a:lnTo>
                  <a:lnTo>
                    <a:pt x="679" y="203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5" name="Freeform 1495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6" name="Freeform 1496"/>
            <p:cNvSpPr>
              <a:spLocks noChangeAspect="1"/>
            </p:cNvSpPr>
            <p:nvPr/>
          </p:nvSpPr>
          <p:spPr bwMode="auto">
            <a:xfrm>
              <a:off x="4113" y="1448"/>
              <a:ext cx="48" cy="107"/>
            </a:xfrm>
            <a:custGeom>
              <a:avLst/>
              <a:gdLst>
                <a:gd name="T0" fmla="*/ 0 w 338"/>
                <a:gd name="T1" fmla="*/ 678 h 751"/>
                <a:gd name="T2" fmla="*/ 238 w 338"/>
                <a:gd name="T3" fmla="*/ 751 h 751"/>
                <a:gd name="T4" fmla="*/ 338 w 338"/>
                <a:gd name="T5" fmla="*/ 0 h 751"/>
                <a:gd name="T6" fmla="*/ 0 w 338"/>
                <a:gd name="T7" fmla="*/ 678 h 7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8"/>
                <a:gd name="T13" fmla="*/ 0 h 751"/>
                <a:gd name="T14" fmla="*/ 338 w 338"/>
                <a:gd name="T15" fmla="*/ 751 h 7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8" h="751">
                  <a:moveTo>
                    <a:pt x="0" y="678"/>
                  </a:moveTo>
                  <a:lnTo>
                    <a:pt x="238" y="751"/>
                  </a:lnTo>
                  <a:lnTo>
                    <a:pt x="338" y="0"/>
                  </a:lnTo>
                  <a:lnTo>
                    <a:pt x="0" y="67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7" name="Line 1497"/>
            <p:cNvSpPr>
              <a:spLocks noChangeAspect="1" noChangeShapeType="1"/>
            </p:cNvSpPr>
            <p:nvPr/>
          </p:nvSpPr>
          <p:spPr bwMode="auto">
            <a:xfrm>
              <a:off x="4169" y="1436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8" name="Line 1498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9" name="Line 1499"/>
            <p:cNvSpPr>
              <a:spLocks noChangeAspect="1" noChangeShapeType="1"/>
            </p:cNvSpPr>
            <p:nvPr/>
          </p:nvSpPr>
          <p:spPr bwMode="auto">
            <a:xfrm>
              <a:off x="4355" y="1563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0" name="Line 1500"/>
            <p:cNvSpPr>
              <a:spLocks noChangeAspect="1" noChangeShapeType="1"/>
            </p:cNvSpPr>
            <p:nvPr/>
          </p:nvSpPr>
          <p:spPr bwMode="auto">
            <a:xfrm>
              <a:off x="4083" y="1401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1" name="Rectangle 1501"/>
            <p:cNvSpPr>
              <a:spLocks noChangeAspect="1" noChangeArrowheads="1"/>
            </p:cNvSpPr>
            <p:nvPr/>
          </p:nvSpPr>
          <p:spPr bwMode="auto">
            <a:xfrm>
              <a:off x="3923" y="890"/>
              <a:ext cx="3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b="0" i="1">
                  <a:solidFill>
                    <a:srgbClr val="000000"/>
                  </a:solidFill>
                </a:rPr>
                <a:t>M</a:t>
              </a:r>
              <a:r>
                <a:rPr lang="en-US" altLang="zh-CN" sz="2400" b="0" baseline="-25000">
                  <a:solidFill>
                    <a:srgbClr val="000000"/>
                  </a:solidFill>
                </a:rPr>
                <a:t>e</a:t>
              </a:r>
              <a:endParaRPr lang="en-US" altLang="zh-CN" sz="2400"/>
            </a:p>
          </p:txBody>
        </p:sp>
        <p:sp>
          <p:nvSpPr>
            <p:cNvPr id="51682" name="Line 1502"/>
            <p:cNvSpPr>
              <a:spLocks noChangeAspect="1" noChangeShapeType="1"/>
            </p:cNvSpPr>
            <p:nvPr/>
          </p:nvSpPr>
          <p:spPr bwMode="auto">
            <a:xfrm>
              <a:off x="4105" y="1345"/>
              <a:ext cx="1" cy="1"/>
            </a:xfrm>
            <a:prstGeom prst="line">
              <a:avLst/>
            </a:prstGeom>
            <a:noFill/>
            <a:ln w="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3" name="Text Box 1503"/>
            <p:cNvSpPr txBox="1">
              <a:spLocks noChangeArrowheads="1"/>
            </p:cNvSpPr>
            <p:nvPr/>
          </p:nvSpPr>
          <p:spPr bwMode="auto">
            <a:xfrm>
              <a:off x="4286" y="1294"/>
              <a:ext cx="3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j</a:t>
              </a:r>
            </a:p>
          </p:txBody>
        </p:sp>
        <p:sp>
          <p:nvSpPr>
            <p:cNvPr id="51684" name="Text Box 1504"/>
            <p:cNvSpPr txBox="1">
              <a:spLocks noChangeArrowheads="1"/>
            </p:cNvSpPr>
            <p:nvPr/>
          </p:nvSpPr>
          <p:spPr bwMode="auto">
            <a:xfrm>
              <a:off x="1564" y="1263"/>
              <a:ext cx="2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rgbClr val="0000CC"/>
                  </a:solidFill>
                  <a:latin typeface="Symbol" panose="05050102010706020507" pitchFamily="18" charset="2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778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utoUpdateAnimBg="0"/>
      <p:bldP spid="1146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601883" y="3509881"/>
            <a:ext cx="108570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b="0" dirty="0">
                <a:latin typeface="黑体" panose="02010609060101010101" pitchFamily="49" charset="-122"/>
              </a:rPr>
              <a:t>当等直圆杆相距 </a:t>
            </a:r>
            <a:r>
              <a:rPr lang="en-US" altLang="zh-CN" sz="2400" b="0" i="1" dirty="0"/>
              <a:t>l </a:t>
            </a:r>
            <a:r>
              <a:rPr lang="zh-CN" altLang="en-US" sz="2400" b="0" dirty="0">
                <a:latin typeface="黑体" panose="02010609060101010101" pitchFamily="49" charset="-122"/>
              </a:rPr>
              <a:t>的两横截面之间，扭矩</a:t>
            </a:r>
            <a:r>
              <a:rPr lang="en-US" altLang="zh-CN" sz="2400" b="0" i="1" dirty="0"/>
              <a:t>T</a:t>
            </a:r>
            <a:r>
              <a:rPr lang="zh-CN" altLang="en-US" sz="2400" b="0" dirty="0">
                <a:latin typeface="黑体" panose="02010609060101010101" pitchFamily="49" charset="-122"/>
              </a:rPr>
              <a:t>及材料的切变模量</a:t>
            </a:r>
            <a:r>
              <a:rPr lang="en-US" altLang="zh-CN" sz="2400" b="0" i="1" dirty="0"/>
              <a:t>G</a:t>
            </a:r>
            <a:r>
              <a:rPr lang="zh-CN" altLang="en-US" sz="2400" b="0" dirty="0">
                <a:latin typeface="黑体" panose="02010609060101010101" pitchFamily="49" charset="-122"/>
              </a:rPr>
              <a:t>为常量时有</a:t>
            </a: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867859"/>
              </p:ext>
            </p:extLst>
          </p:nvPr>
        </p:nvGraphicFramePr>
        <p:xfrm>
          <a:off x="5591175" y="4652964"/>
          <a:ext cx="109378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公式" r:id="rId3" imgW="545760" imgH="444240" progId="Equation.3">
                  <p:embed/>
                </p:oleObj>
              </mc:Choice>
              <mc:Fallback>
                <p:oleObj name="公式" r:id="rId3" imgW="545760" imgH="444240" progId="Equation.3">
                  <p:embed/>
                  <p:pic>
                    <p:nvPicPr>
                      <p:cNvPr id="163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4652964"/>
                        <a:ext cx="1093788" cy="89058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493838" y="520701"/>
            <a:ext cx="8850313" cy="1754187"/>
            <a:chOff x="-19" y="328"/>
            <a:chExt cx="5575" cy="1105"/>
          </a:xfrm>
        </p:grpSpPr>
        <p:sp>
          <p:nvSpPr>
            <p:cNvPr id="16394" name="Text Box 14"/>
            <p:cNvSpPr txBox="1">
              <a:spLocks noChangeArrowheads="1"/>
            </p:cNvSpPr>
            <p:nvPr/>
          </p:nvSpPr>
          <p:spPr bwMode="auto">
            <a:xfrm>
              <a:off x="-19" y="328"/>
              <a:ext cx="5575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0" dirty="0"/>
                <a:t>        </a:t>
              </a:r>
              <a:r>
                <a:rPr lang="zh-CN" altLang="en-US" sz="2400" b="0" dirty="0"/>
                <a:t>由前已得到的扭转角沿杆长的变化率</a:t>
              </a:r>
              <a:r>
                <a:rPr lang="en-US" altLang="zh-CN" sz="2400" b="0" dirty="0"/>
                <a:t>(</a:t>
              </a:r>
              <a:r>
                <a:rPr lang="zh-CN" altLang="en-US" sz="2400" b="0" dirty="0"/>
                <a:t>亦称</a:t>
              </a:r>
              <a:r>
                <a:rPr lang="zh-CN" altLang="en-US" sz="2400" b="0" dirty="0">
                  <a:solidFill>
                    <a:srgbClr val="0000CC"/>
                  </a:solidFill>
                </a:rPr>
                <a:t>单位长度扭转角</a:t>
              </a:r>
              <a:r>
                <a:rPr lang="en-US" altLang="zh-CN" sz="2400" b="0" dirty="0"/>
                <a:t>)</a:t>
              </a:r>
              <a:r>
                <a:rPr lang="zh-CN" altLang="en-US" sz="2400" b="0" dirty="0"/>
                <a:t>为                         可知，杆的相距 </a:t>
              </a:r>
              <a:r>
                <a:rPr lang="en-US" altLang="zh-CN" sz="2400" b="0" i="1" dirty="0"/>
                <a:t>l </a:t>
              </a:r>
              <a:r>
                <a:rPr lang="zh-CN" altLang="en-US" sz="2400" b="0" dirty="0"/>
                <a:t>的两横截面之间的相对扭转角</a:t>
              </a:r>
              <a:r>
                <a:rPr lang="en-US" altLang="zh-CN" sz="2400" b="0" i="1" dirty="0">
                  <a:latin typeface="Symbol" panose="05050102010706020507" pitchFamily="18" charset="2"/>
                </a:rPr>
                <a:t>j</a:t>
              </a:r>
              <a:r>
                <a:rPr lang="zh-CN" altLang="en-US" sz="2400" b="0" dirty="0"/>
                <a:t>为</a:t>
              </a:r>
            </a:p>
          </p:txBody>
        </p:sp>
        <p:graphicFrame>
          <p:nvGraphicFramePr>
            <p:cNvPr id="1638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7717505"/>
                </p:ext>
              </p:extLst>
            </p:nvPr>
          </p:nvGraphicFramePr>
          <p:xfrm>
            <a:off x="327" y="702"/>
            <a:ext cx="1163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公式" r:id="rId5" imgW="952200" imgH="444240" progId="Equation.3">
                    <p:embed/>
                  </p:oleObj>
                </mc:Choice>
                <mc:Fallback>
                  <p:oleObj name="公式" r:id="rId5" imgW="952200" imgH="444240" progId="Equation.3">
                    <p:embed/>
                    <p:pic>
                      <p:nvPicPr>
                        <p:cNvPr id="16388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" y="702"/>
                          <a:ext cx="1163" cy="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38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85441"/>
              </p:ext>
            </p:extLst>
          </p:nvPr>
        </p:nvGraphicFramePr>
        <p:xfrm>
          <a:off x="4992688" y="2349500"/>
          <a:ext cx="2616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公式" r:id="rId7" imgW="1307880" imgH="444240" progId="Equation.3">
                  <p:embed/>
                </p:oleObj>
              </mc:Choice>
              <mc:Fallback>
                <p:oleObj name="公式" r:id="rId7" imgW="1307880" imgH="444240" progId="Equation.3">
                  <p:embed/>
                  <p:pic>
                    <p:nvPicPr>
                      <p:cNvPr id="1638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2349500"/>
                        <a:ext cx="2616200" cy="8890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6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2828746" y="5072062"/>
            <a:ext cx="539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0000CC"/>
                </a:solidFill>
                <a:latin typeface="黑体" panose="02010609060101010101" pitchFamily="49" charset="-122"/>
              </a:rPr>
              <a:t>解：</a:t>
            </a:r>
            <a:r>
              <a:rPr lang="zh-CN" altLang="en-US" sz="2400" b="0">
                <a:latin typeface="黑体" panose="02010609060101010101" pitchFamily="49" charset="-122"/>
              </a:rPr>
              <a:t> </a:t>
            </a:r>
            <a:r>
              <a:rPr lang="en-US" altLang="zh-CN" sz="2400" b="0"/>
              <a:t>1.  </a:t>
            </a:r>
            <a:r>
              <a:rPr lang="zh-CN" altLang="en-US" sz="2400" b="0">
                <a:latin typeface="黑体" panose="02010609060101010101" pitchFamily="49" charset="-122"/>
              </a:rPr>
              <a:t>各段轴的横截面上的扭矩：</a:t>
            </a:r>
          </a:p>
        </p:txBody>
      </p:sp>
      <p:graphicFrame>
        <p:nvGraphicFramePr>
          <p:cNvPr id="11573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117933"/>
              </p:ext>
            </p:extLst>
          </p:nvPr>
        </p:nvGraphicFramePr>
        <p:xfrm>
          <a:off x="2967923" y="5873047"/>
          <a:ext cx="4319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公式" r:id="rId3" imgW="2158920" imgH="215640" progId="Equation.3">
                  <p:embed/>
                </p:oleObj>
              </mc:Choice>
              <mc:Fallback>
                <p:oleObj name="公式" r:id="rId3" imgW="2158920" imgH="215640" progId="Equation.3">
                  <p:embed/>
                  <p:pic>
                    <p:nvPicPr>
                      <p:cNvPr id="11573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923" y="5873047"/>
                        <a:ext cx="4319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625033" y="549275"/>
            <a:ext cx="101509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dirty="0" smtClean="0">
                <a:latin typeface="黑体" panose="02010609060101010101" pitchFamily="49" charset="-122"/>
              </a:rPr>
              <a:t>例题</a:t>
            </a:r>
            <a:r>
              <a:rPr lang="en-US" altLang="zh-CN" sz="2400" dirty="0" smtClean="0"/>
              <a:t>5</a:t>
            </a:r>
            <a:r>
              <a:rPr lang="en-US" altLang="zh-CN" sz="2400" dirty="0" smtClean="0">
                <a:latin typeface="黑体" panose="02010609060101010101" pitchFamily="49" charset="-122"/>
              </a:rPr>
              <a:t>-</a:t>
            </a:r>
            <a:r>
              <a:rPr lang="en-US" altLang="zh-CN" sz="2400" dirty="0" smtClean="0"/>
              <a:t>5</a:t>
            </a:r>
            <a:r>
              <a:rPr lang="en-US" altLang="zh-CN" sz="2400" b="0" dirty="0" smtClean="0">
                <a:latin typeface="黑体" panose="02010609060101010101" pitchFamily="49" charset="-122"/>
              </a:rPr>
              <a:t> </a:t>
            </a:r>
            <a:r>
              <a:rPr lang="zh-CN" altLang="en-US" sz="2400" b="0" dirty="0">
                <a:latin typeface="黑体" panose="02010609060101010101" pitchFamily="49" charset="-122"/>
              </a:rPr>
              <a:t>图示钢制实心圆截面轴，已知：</a:t>
            </a:r>
            <a:r>
              <a:rPr lang="en-US" altLang="zh-CN" sz="2400" b="0" i="1" dirty="0"/>
              <a:t>M</a:t>
            </a:r>
            <a:r>
              <a:rPr lang="en-US" altLang="zh-CN" sz="2400" b="0" baseline="-25000" dirty="0"/>
              <a:t>1</a:t>
            </a:r>
            <a:r>
              <a:rPr lang="en-US" altLang="zh-CN" sz="2400" b="0" dirty="0"/>
              <a:t>=1 592 </a:t>
            </a:r>
            <a:r>
              <a:rPr lang="en-US" altLang="zh-CN" sz="2400" b="0" dirty="0" err="1"/>
              <a:t>N</a:t>
            </a:r>
            <a:r>
              <a:rPr lang="en-US" altLang="zh-CN" sz="2400" b="0" dirty="0" err="1">
                <a:cs typeface="Times New Roman" panose="02020603050405020304" pitchFamily="18" charset="0"/>
              </a:rPr>
              <a:t>·</a:t>
            </a:r>
            <a:r>
              <a:rPr lang="en-US" altLang="zh-CN" sz="2400" b="0" dirty="0" err="1"/>
              <a:t>m</a:t>
            </a:r>
            <a:r>
              <a:rPr lang="zh-CN" altLang="en-US" sz="2400" b="0" dirty="0"/>
              <a:t>，</a:t>
            </a:r>
            <a:r>
              <a:rPr lang="en-US" altLang="zh-CN" sz="2400" b="0" i="1" dirty="0"/>
              <a:t>M</a:t>
            </a:r>
            <a:r>
              <a:rPr lang="en-US" altLang="zh-CN" sz="2400" b="0" baseline="-25000" dirty="0"/>
              <a:t>2 </a:t>
            </a:r>
            <a:r>
              <a:rPr lang="en-US" altLang="zh-CN" sz="2400" b="0" dirty="0"/>
              <a:t>= 955 </a:t>
            </a:r>
            <a:r>
              <a:rPr lang="en-US" altLang="zh-CN" sz="2400" b="0" dirty="0" err="1"/>
              <a:t>N·m</a:t>
            </a:r>
            <a:r>
              <a:rPr lang="zh-CN" altLang="en-US" sz="2400" b="0" dirty="0"/>
              <a:t>，</a:t>
            </a:r>
            <a:r>
              <a:rPr lang="en-US" altLang="zh-CN" sz="2400" b="0" i="1" dirty="0"/>
              <a:t>M</a:t>
            </a:r>
            <a:r>
              <a:rPr lang="en-US" altLang="zh-CN" sz="2400" b="0" baseline="-25000" dirty="0"/>
              <a:t>3 </a:t>
            </a:r>
            <a:r>
              <a:rPr lang="en-US" altLang="zh-CN" sz="2400" b="0" dirty="0"/>
              <a:t>= 637 </a:t>
            </a:r>
            <a:r>
              <a:rPr lang="en-US" altLang="zh-CN" sz="2400" b="0" dirty="0" err="1"/>
              <a:t>N·m</a:t>
            </a:r>
            <a:r>
              <a:rPr lang="zh-CN" altLang="en-US" sz="2400" b="0" dirty="0"/>
              <a:t>，</a:t>
            </a:r>
            <a:r>
              <a:rPr lang="en-US" altLang="zh-CN" sz="2400" b="0" i="1" dirty="0" err="1"/>
              <a:t>l</a:t>
            </a:r>
            <a:r>
              <a:rPr lang="en-US" altLang="zh-CN" sz="2400" b="0" i="1" baseline="-25000" dirty="0" err="1"/>
              <a:t>AB</a:t>
            </a:r>
            <a:r>
              <a:rPr lang="en-US" altLang="zh-CN" sz="2400" b="0" i="1" baseline="-25000" dirty="0"/>
              <a:t> </a:t>
            </a:r>
            <a:r>
              <a:rPr lang="en-US" altLang="zh-CN" sz="2400" b="0" dirty="0"/>
              <a:t>= 300 mm</a:t>
            </a:r>
            <a:r>
              <a:rPr lang="zh-CN" altLang="en-US" sz="2400" b="0" dirty="0"/>
              <a:t>，</a:t>
            </a:r>
            <a:r>
              <a:rPr lang="en-US" altLang="zh-CN" sz="2400" b="0" i="1" dirty="0" err="1"/>
              <a:t>l</a:t>
            </a:r>
            <a:r>
              <a:rPr lang="en-US" altLang="zh-CN" sz="2400" b="0" i="1" baseline="-25000" dirty="0" err="1"/>
              <a:t>AC</a:t>
            </a:r>
            <a:r>
              <a:rPr lang="en-US" altLang="zh-CN" sz="2400" b="0" i="1" baseline="-25000" dirty="0"/>
              <a:t> </a:t>
            </a:r>
            <a:r>
              <a:rPr lang="en-US" altLang="zh-CN" sz="2400" b="0" dirty="0"/>
              <a:t>= 500 mm</a:t>
            </a:r>
            <a:r>
              <a:rPr lang="zh-CN" altLang="en-US" sz="2400" b="0" dirty="0"/>
              <a:t>，</a:t>
            </a:r>
            <a:r>
              <a:rPr lang="en-US" altLang="zh-CN" sz="2400" b="0" i="1" dirty="0"/>
              <a:t>d </a:t>
            </a:r>
            <a:r>
              <a:rPr lang="en-US" altLang="zh-CN" sz="2400" b="0" dirty="0"/>
              <a:t>= 70 mm </a:t>
            </a:r>
            <a:r>
              <a:rPr lang="zh-CN" altLang="en-US" sz="2400" b="0" dirty="0"/>
              <a:t>，</a:t>
            </a:r>
            <a:r>
              <a:rPr lang="zh-CN" altLang="en-US" sz="2400" b="0" dirty="0">
                <a:latin typeface="黑体" panose="02010609060101010101" pitchFamily="49" charset="-122"/>
              </a:rPr>
              <a:t>钢的切变模量</a:t>
            </a:r>
            <a:r>
              <a:rPr lang="en-US" altLang="zh-CN" sz="2400" b="0" i="1" dirty="0"/>
              <a:t>G </a:t>
            </a:r>
            <a:r>
              <a:rPr lang="en-US" altLang="zh-CN" sz="2400" b="0" dirty="0"/>
              <a:t>= 80 </a:t>
            </a:r>
            <a:r>
              <a:rPr lang="en-US" altLang="zh-CN" sz="2400" b="0" dirty="0" err="1"/>
              <a:t>GPa</a:t>
            </a:r>
            <a:r>
              <a:rPr lang="zh-CN" altLang="en-US" sz="2400" b="0" dirty="0">
                <a:latin typeface="黑体" panose="02010609060101010101" pitchFamily="49" charset="-122"/>
              </a:rPr>
              <a:t>。试求横截面</a:t>
            </a:r>
            <a:r>
              <a:rPr lang="en-US" altLang="zh-CN" sz="2400" b="0" i="1" dirty="0"/>
              <a:t>C</a:t>
            </a:r>
            <a:r>
              <a:rPr lang="zh-CN" altLang="en-US" sz="2400" b="0" dirty="0">
                <a:latin typeface="黑体" panose="02010609060101010101" pitchFamily="49" charset="-122"/>
              </a:rPr>
              <a:t>相对于</a:t>
            </a:r>
            <a:r>
              <a:rPr lang="en-US" altLang="zh-CN" sz="2400" b="0" i="1" dirty="0"/>
              <a:t>B</a:t>
            </a:r>
            <a:r>
              <a:rPr lang="zh-CN" altLang="en-US" sz="2400" b="0" dirty="0">
                <a:latin typeface="黑体" panose="02010609060101010101" pitchFamily="49" charset="-122"/>
              </a:rPr>
              <a:t>的扭转角</a:t>
            </a:r>
            <a:r>
              <a:rPr lang="en-US" altLang="zh-CN" sz="2400" b="0" i="1" dirty="0" err="1">
                <a:latin typeface="Symbol" panose="05050102010706020507" pitchFamily="18" charset="2"/>
              </a:rPr>
              <a:t>j</a:t>
            </a:r>
            <a:r>
              <a:rPr lang="en-US" altLang="zh-CN" sz="2400" b="0" i="1" baseline="-25000" dirty="0" err="1"/>
              <a:t>CB</a:t>
            </a:r>
            <a:r>
              <a:rPr lang="zh-CN" altLang="en-US" sz="2400" b="0" dirty="0">
                <a:latin typeface="黑体" panose="02010609060101010101" pitchFamily="49" charset="-122"/>
              </a:rPr>
              <a:t>。</a:t>
            </a:r>
          </a:p>
        </p:txBody>
      </p:sp>
      <p:pic>
        <p:nvPicPr>
          <p:cNvPr id="115739" name="Picture 27" descr="未命名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1" y="2908369"/>
            <a:ext cx="61214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29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6" grpId="0" autoUpdateAnimBg="0"/>
      <p:bldP spid="1157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0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388777"/>
              </p:ext>
            </p:extLst>
          </p:nvPr>
        </p:nvGraphicFramePr>
        <p:xfrm>
          <a:off x="2129742" y="4180922"/>
          <a:ext cx="7342077" cy="119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公式" r:id="rId3" imgW="3759120" imgH="609480" progId="Equation.3">
                  <p:embed/>
                </p:oleObj>
              </mc:Choice>
              <mc:Fallback>
                <p:oleObj name="公式" r:id="rId3" imgW="3759120" imgH="609480" progId="Equation.3">
                  <p:embed/>
                  <p:pic>
                    <p:nvPicPr>
                      <p:cNvPr id="1730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9742" y="4180922"/>
                        <a:ext cx="7342077" cy="1191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1924050" y="5437489"/>
            <a:ext cx="537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 dirty="0"/>
              <a:t>3.  </a:t>
            </a:r>
            <a:r>
              <a:rPr lang="zh-CN" altLang="en-US" sz="2400" b="0" dirty="0"/>
              <a:t>横截面</a:t>
            </a:r>
            <a:r>
              <a:rPr lang="en-US" altLang="zh-CN" sz="2400" b="0" i="1" dirty="0"/>
              <a:t>C</a:t>
            </a:r>
            <a:r>
              <a:rPr lang="zh-CN" altLang="en-US" sz="2400" b="0" dirty="0"/>
              <a:t>相对于</a:t>
            </a:r>
            <a:r>
              <a:rPr lang="en-US" altLang="zh-CN" sz="2400" b="0" i="1" dirty="0"/>
              <a:t>B</a:t>
            </a:r>
            <a:r>
              <a:rPr lang="zh-CN" altLang="en-US" sz="2400" b="0" dirty="0"/>
              <a:t>的扭转角：</a:t>
            </a:r>
          </a:p>
        </p:txBody>
      </p:sp>
      <p:graphicFrame>
        <p:nvGraphicFramePr>
          <p:cNvPr id="173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387465"/>
              </p:ext>
            </p:extLst>
          </p:nvPr>
        </p:nvGraphicFramePr>
        <p:xfrm>
          <a:off x="1924050" y="6078779"/>
          <a:ext cx="84550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公式" r:id="rId5" imgW="4228920" imgH="241200" progId="Equation.3">
                  <p:embed/>
                </p:oleObj>
              </mc:Choice>
              <mc:Fallback>
                <p:oleObj name="公式" r:id="rId5" imgW="4228920" imgH="241200" progId="Equation.3">
                  <p:embed/>
                  <p:pic>
                    <p:nvPicPr>
                      <p:cNvPr id="1730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6078779"/>
                        <a:ext cx="84550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0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539850"/>
              </p:ext>
            </p:extLst>
          </p:nvPr>
        </p:nvGraphicFramePr>
        <p:xfrm>
          <a:off x="2210765" y="2777632"/>
          <a:ext cx="7160246" cy="1193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公式" r:id="rId7" imgW="3657600" imgH="609480" progId="Equation.3">
                  <p:embed/>
                </p:oleObj>
              </mc:Choice>
              <mc:Fallback>
                <p:oleObj name="公式" r:id="rId7" imgW="3657600" imgH="609480" progId="Equation.3">
                  <p:embed/>
                  <p:pic>
                    <p:nvPicPr>
                      <p:cNvPr id="1730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765" y="2777632"/>
                        <a:ext cx="7160246" cy="1193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70" name="Text Box 14"/>
          <p:cNvSpPr txBox="1">
            <a:spLocks noChangeArrowheads="1"/>
          </p:cNvSpPr>
          <p:nvPr/>
        </p:nvSpPr>
        <p:spPr bwMode="auto">
          <a:xfrm>
            <a:off x="2481262" y="2123281"/>
            <a:ext cx="6465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 dirty="0"/>
              <a:t>2.</a:t>
            </a:r>
            <a:r>
              <a:rPr lang="en-US" altLang="zh-CN" sz="2400" b="0" dirty="0">
                <a:latin typeface="黑体" panose="02010609060101010101" pitchFamily="49" charset="-122"/>
              </a:rPr>
              <a:t> </a:t>
            </a:r>
            <a:r>
              <a:rPr lang="zh-CN" altLang="en-US" sz="2400" b="0" dirty="0">
                <a:latin typeface="黑体" panose="02010609060101010101" pitchFamily="49" charset="-122"/>
              </a:rPr>
              <a:t>各段轴的两个端面间的相对扭转角：</a:t>
            </a:r>
          </a:p>
        </p:txBody>
      </p:sp>
      <p:pic>
        <p:nvPicPr>
          <p:cNvPr id="173072" name="Picture 16" descr="未命名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241059"/>
            <a:ext cx="6624638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59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utoUpdateAnimBg="0"/>
      <p:bldP spid="1730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2133600" y="811213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黑体" panose="02010609060101010101" pitchFamily="49" charset="-122"/>
              </a:rPr>
              <a:t>2. </a:t>
            </a:r>
            <a:r>
              <a:rPr lang="zh-CN" altLang="en-US" sz="2400" dirty="0">
                <a:latin typeface="黑体" panose="02010609060101010101" pitchFamily="49" charset="-122"/>
              </a:rPr>
              <a:t>刚度条件</a:t>
            </a:r>
          </a:p>
        </p:txBody>
      </p: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1160594" y="1914346"/>
            <a:ext cx="100121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0" dirty="0">
                <a:latin typeface="黑体" panose="02010609060101010101" pitchFamily="49" charset="-122"/>
              </a:rPr>
              <a:t>式中的许可单位长度扭转角</a:t>
            </a:r>
            <a:r>
              <a:rPr lang="en-US" altLang="zh-CN" sz="2400" b="0" dirty="0">
                <a:latin typeface="黑体" panose="02010609060101010101" pitchFamily="49" charset="-122"/>
              </a:rPr>
              <a:t>[</a:t>
            </a:r>
            <a:r>
              <a:rPr lang="en-US" altLang="zh-CN" sz="2400" b="0" i="1" dirty="0">
                <a:latin typeface="Symbol" panose="05050102010706020507" pitchFamily="18" charset="2"/>
              </a:rPr>
              <a:t>j</a:t>
            </a:r>
            <a:r>
              <a:rPr lang="en-US" altLang="zh-CN" sz="2400" b="0" i="1" dirty="0">
                <a:cs typeface="Times New Roman" panose="02020603050405020304" pitchFamily="18" charset="0"/>
              </a:rPr>
              <a:t>'</a:t>
            </a:r>
            <a:r>
              <a:rPr lang="en-US" altLang="zh-CN" sz="2400" b="0" dirty="0">
                <a:latin typeface="黑体" panose="02010609060101010101" pitchFamily="49" charset="-122"/>
              </a:rPr>
              <a:t>]</a:t>
            </a:r>
            <a:r>
              <a:rPr lang="zh-CN" altLang="en-US" sz="2400" b="0" dirty="0">
                <a:latin typeface="黑体" panose="02010609060101010101" pitchFamily="49" charset="-122"/>
              </a:rPr>
              <a:t>的常用单位是</a:t>
            </a:r>
            <a:r>
              <a:rPr lang="en-US" altLang="zh-CN" sz="2400" b="0" dirty="0">
                <a:latin typeface="黑体" panose="02010609060101010101" pitchFamily="49" charset="-122"/>
              </a:rPr>
              <a:t>(</a:t>
            </a:r>
            <a:r>
              <a:rPr lang="en-US" altLang="zh-CN" sz="2400" b="0" baseline="30000" dirty="0">
                <a:latin typeface="Arial" panose="020B0604020202020204" pitchFamily="34" charset="0"/>
              </a:rPr>
              <a:t>°</a:t>
            </a:r>
            <a:r>
              <a:rPr lang="en-US" altLang="zh-CN" sz="2400" b="0" dirty="0">
                <a:latin typeface="黑体" panose="02010609060101010101" pitchFamily="49" charset="-122"/>
              </a:rPr>
              <a:t>)</a:t>
            </a:r>
            <a:r>
              <a:rPr lang="en-US" altLang="zh-CN" sz="2400" b="0" dirty="0"/>
              <a:t>/m</a:t>
            </a:r>
            <a:r>
              <a:rPr lang="zh-CN" altLang="en-US" sz="2400" b="0" dirty="0">
                <a:latin typeface="黑体" panose="02010609060101010101" pitchFamily="49" charset="-122"/>
              </a:rPr>
              <a:t>。此时，等直圆杆在扭转时的刚度条件表示为：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2782889" y="4365625"/>
            <a:ext cx="6669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0" dirty="0">
                <a:latin typeface="黑体" panose="02010609060101010101" pitchFamily="49" charset="-122"/>
              </a:rPr>
              <a:t>对于精密机器的轴</a:t>
            </a:r>
            <a:r>
              <a:rPr lang="en-US" altLang="zh-CN" sz="2400" b="0" dirty="0">
                <a:latin typeface="黑体" panose="02010609060101010101" pitchFamily="49" charset="-122"/>
              </a:rPr>
              <a:t>[</a:t>
            </a:r>
            <a:r>
              <a:rPr lang="en-US" altLang="zh-CN" sz="2400" b="0" i="1" dirty="0">
                <a:latin typeface="Symbol" panose="05050102010706020507" pitchFamily="18" charset="2"/>
              </a:rPr>
              <a:t>j</a:t>
            </a:r>
            <a:r>
              <a:rPr lang="en-US" altLang="zh-CN" sz="2400" b="0" i="1" dirty="0">
                <a:latin typeface="Arial" panose="020B0604020202020204" pitchFamily="34" charset="0"/>
              </a:rPr>
              <a:t>'</a:t>
            </a:r>
            <a:r>
              <a:rPr lang="en-US" altLang="zh-CN" sz="2400" b="0" dirty="0">
                <a:latin typeface="黑体" panose="02010609060101010101" pitchFamily="49" charset="-122"/>
              </a:rPr>
              <a:t>]≈</a:t>
            </a:r>
            <a:r>
              <a:rPr lang="en-US" altLang="zh-CN" sz="2400" b="0" dirty="0"/>
              <a:t>0.15</a:t>
            </a:r>
            <a:r>
              <a:rPr lang="en-US" altLang="zh-CN" sz="2400" b="0" dirty="0">
                <a:latin typeface="Arial" panose="020B0604020202020204" pitchFamily="34" charset="0"/>
              </a:rPr>
              <a:t>~</a:t>
            </a:r>
            <a:r>
              <a:rPr lang="en-US" altLang="zh-CN" sz="2400" b="0" dirty="0"/>
              <a:t>0.30  </a:t>
            </a:r>
            <a:r>
              <a:rPr lang="en-US" altLang="zh-CN" sz="2400" b="0" dirty="0">
                <a:latin typeface="Arial" panose="020B0604020202020204" pitchFamily="34" charset="0"/>
              </a:rPr>
              <a:t>(°)</a:t>
            </a:r>
            <a:r>
              <a:rPr lang="en-US" altLang="zh-CN" sz="2400" b="0" dirty="0"/>
              <a:t>/m</a:t>
            </a:r>
            <a:r>
              <a:rPr lang="zh-CN" altLang="en-US" sz="2400" b="0" dirty="0">
                <a:latin typeface="黑体" panose="02010609060101010101" pitchFamily="49" charset="-122"/>
              </a:rPr>
              <a:t>；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2782888" y="5013325"/>
            <a:ext cx="5732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b="0">
                <a:latin typeface="黑体" panose="02010609060101010101" pitchFamily="49" charset="-122"/>
              </a:rPr>
              <a:t>对于一般的传动轴</a:t>
            </a:r>
            <a:r>
              <a:rPr lang="en-US" altLang="zh-CN" sz="2400" b="0">
                <a:latin typeface="黑体" panose="02010609060101010101" pitchFamily="49" charset="-122"/>
              </a:rPr>
              <a:t>[</a:t>
            </a:r>
            <a:r>
              <a:rPr lang="en-US" altLang="zh-CN" sz="2400" b="0" i="1">
                <a:latin typeface="Symbol" panose="05050102010706020507" pitchFamily="18" charset="2"/>
              </a:rPr>
              <a:t>j</a:t>
            </a:r>
            <a:r>
              <a:rPr lang="en-US" altLang="zh-CN" sz="2400" b="0" i="1">
                <a:latin typeface="Arial" panose="020B0604020202020204" pitchFamily="34" charset="0"/>
              </a:rPr>
              <a:t>'</a:t>
            </a:r>
            <a:r>
              <a:rPr lang="en-US" altLang="zh-CN" sz="2400" b="0">
                <a:latin typeface="黑体" panose="02010609060101010101" pitchFamily="49" charset="-122"/>
              </a:rPr>
              <a:t>]≈</a:t>
            </a:r>
            <a:r>
              <a:rPr lang="en-US" altLang="zh-CN" sz="2400" b="0"/>
              <a:t>2</a:t>
            </a:r>
            <a:r>
              <a:rPr lang="en-US" altLang="zh-CN" sz="2400" b="0">
                <a:latin typeface="黑体" panose="02010609060101010101" pitchFamily="49" charset="-122"/>
              </a:rPr>
              <a:t> </a:t>
            </a:r>
            <a:r>
              <a:rPr lang="en-US" altLang="zh-CN" sz="2400" b="0">
                <a:latin typeface="Arial" panose="020B0604020202020204" pitchFamily="34" charset="0"/>
              </a:rPr>
              <a:t>(</a:t>
            </a:r>
            <a:r>
              <a:rPr lang="en-US" altLang="zh-CN" sz="2400" b="0">
                <a:latin typeface="黑体" panose="02010609060101010101" pitchFamily="49" charset="-122"/>
              </a:rPr>
              <a:t>°</a:t>
            </a:r>
            <a:r>
              <a:rPr lang="en-US" altLang="zh-CN" sz="2400" b="0">
                <a:latin typeface="Arial" panose="020B0604020202020204" pitchFamily="34" charset="0"/>
              </a:rPr>
              <a:t>)</a:t>
            </a:r>
            <a:r>
              <a:rPr lang="en-US" altLang="zh-CN" sz="2400" b="0">
                <a:latin typeface="黑体" panose="02010609060101010101" pitchFamily="49" charset="-122"/>
              </a:rPr>
              <a:t>/</a:t>
            </a:r>
            <a:r>
              <a:rPr lang="en-US" altLang="zh-CN" sz="2400" b="0"/>
              <a:t>m</a:t>
            </a:r>
            <a:r>
              <a:rPr lang="zh-CN" altLang="en-US" sz="2400" b="0">
                <a:latin typeface="黑体" panose="02010609060101010101" pitchFamily="49" charset="-122"/>
              </a:rPr>
              <a:t>。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00664" y="1247776"/>
            <a:ext cx="3044825" cy="530225"/>
            <a:chOff x="2472" y="754"/>
            <a:chExt cx="1918" cy="334"/>
          </a:xfrm>
        </p:grpSpPr>
        <p:graphicFrame>
          <p:nvGraphicFramePr>
            <p:cNvPr id="19459" name="Object 6"/>
            <p:cNvGraphicFramePr>
              <a:graphicFrameLocks noChangeAspect="1"/>
            </p:cNvGraphicFramePr>
            <p:nvPr/>
          </p:nvGraphicFramePr>
          <p:xfrm>
            <a:off x="2472" y="800"/>
            <a:ext cx="84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公式" r:id="rId3" imgW="672840" imgH="228600" progId="Equation.3">
                    <p:embed/>
                  </p:oleObj>
                </mc:Choice>
                <mc:Fallback>
                  <p:oleObj name="公式" r:id="rId3" imgW="672840" imgH="228600" progId="Equation.3">
                    <p:embed/>
                    <p:pic>
                      <p:nvPicPr>
                        <p:cNvPr id="1945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800"/>
                          <a:ext cx="847" cy="288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0" name="Text Box 26"/>
            <p:cNvSpPr txBox="1">
              <a:spLocks noChangeArrowheads="1"/>
            </p:cNvSpPr>
            <p:nvPr/>
          </p:nvSpPr>
          <p:spPr bwMode="auto">
            <a:xfrm>
              <a:off x="4274" y="75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lg"/>
                  <a:tailEnd type="none" w="sm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zh-CN" sz="2400" b="0"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087939" y="3209925"/>
            <a:ext cx="3476625" cy="939800"/>
            <a:chOff x="2245" y="2022"/>
            <a:chExt cx="2190" cy="592"/>
          </a:xfrm>
        </p:grpSpPr>
        <p:graphicFrame>
          <p:nvGraphicFramePr>
            <p:cNvPr id="19458" name="Object 10"/>
            <p:cNvGraphicFramePr>
              <a:graphicFrameLocks noChangeAspect="1"/>
            </p:cNvGraphicFramePr>
            <p:nvPr/>
          </p:nvGraphicFramePr>
          <p:xfrm>
            <a:off x="2245" y="2022"/>
            <a:ext cx="1359" cy="5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公式" r:id="rId5" imgW="1079280" imgH="469800" progId="Equation.3">
                    <p:embed/>
                  </p:oleObj>
                </mc:Choice>
                <mc:Fallback>
                  <p:oleObj name="公式" r:id="rId5" imgW="1079280" imgH="469800" progId="Equation.3">
                    <p:embed/>
                    <p:pic>
                      <p:nvPicPr>
                        <p:cNvPr id="1945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022"/>
                          <a:ext cx="1359" cy="592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9" name="Text Box 27"/>
            <p:cNvSpPr txBox="1">
              <a:spLocks noChangeArrowheads="1"/>
            </p:cNvSpPr>
            <p:nvPr/>
          </p:nvSpPr>
          <p:spPr bwMode="auto">
            <a:xfrm>
              <a:off x="4319" y="216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lg"/>
                  <a:tailEnd type="none" w="sm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endParaRPr lang="zh-CN" altLang="zh-CN" sz="2400" b="0"/>
            </a:p>
          </p:txBody>
        </p:sp>
      </p:grpSp>
    </p:spTree>
    <p:extLst>
      <p:ext uri="{BB962C8B-B14F-4D97-AF65-F5344CB8AC3E}">
        <p14:creationId xmlns:p14="http://schemas.microsoft.com/office/powerpoint/2010/main" val="390848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16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autoUpdateAnimBg="0"/>
      <p:bldP spid="116758" grpId="0" autoUpdateAnimBg="0"/>
      <p:bldP spid="116759" grpId="0" autoUpdateAnimBg="0"/>
      <p:bldP spid="1167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502520" y="2734519"/>
            <a:ext cx="533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00CC"/>
                </a:solidFill>
              </a:rPr>
              <a:t>解</a:t>
            </a:r>
            <a:r>
              <a:rPr lang="en-US" altLang="zh-CN" sz="2400" dirty="0">
                <a:solidFill>
                  <a:srgbClr val="0000CC"/>
                </a:solidFill>
              </a:rPr>
              <a:t>:</a:t>
            </a:r>
            <a:r>
              <a:rPr lang="en-US" altLang="zh-CN" sz="2400" b="0" dirty="0"/>
              <a:t>   1.  </a:t>
            </a:r>
            <a:r>
              <a:rPr lang="zh-CN" altLang="en-US" sz="2400" b="0" dirty="0"/>
              <a:t>按强度条件求所需外直径</a:t>
            </a:r>
            <a:r>
              <a:rPr lang="en-US" altLang="zh-CN" sz="2400" b="0" i="1" dirty="0"/>
              <a:t>D</a:t>
            </a:r>
          </a:p>
        </p:txBody>
      </p:sp>
      <p:graphicFrame>
        <p:nvGraphicFramePr>
          <p:cNvPr id="1177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108799"/>
              </p:ext>
            </p:extLst>
          </p:nvPr>
        </p:nvGraphicFramePr>
        <p:xfrm>
          <a:off x="1502520" y="3561927"/>
          <a:ext cx="7861399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公式" r:id="rId3" imgW="3377880" imgH="469800" progId="Equation.3">
                  <p:embed/>
                </p:oleObj>
              </mc:Choice>
              <mc:Fallback>
                <p:oleObj name="公式" r:id="rId3" imgW="3377880" imgH="469800" progId="Equation.3">
                  <p:embed/>
                  <p:pic>
                    <p:nvPicPr>
                      <p:cNvPr id="1177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520" y="3561927"/>
                        <a:ext cx="7861399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063279"/>
              </p:ext>
            </p:extLst>
          </p:nvPr>
        </p:nvGraphicFramePr>
        <p:xfrm>
          <a:off x="1346944" y="4698821"/>
          <a:ext cx="7866504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公式" r:id="rId5" imgW="3504960" imgH="685800" progId="Equation.3">
                  <p:embed/>
                </p:oleObj>
              </mc:Choice>
              <mc:Fallback>
                <p:oleObj name="公式" r:id="rId5" imgW="3504960" imgH="685800" progId="Equation.3">
                  <p:embed/>
                  <p:pic>
                    <p:nvPicPr>
                      <p:cNvPr id="1177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944" y="4698821"/>
                        <a:ext cx="7866504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532435" y="416688"/>
            <a:ext cx="1094965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dirty="0" smtClean="0">
                <a:latin typeface="黑体" panose="02010609060101010101" pitchFamily="49" charset="-122"/>
              </a:rPr>
              <a:t>例题</a:t>
            </a:r>
            <a:r>
              <a:rPr lang="en-US" altLang="zh-CN" sz="2400" dirty="0" smtClean="0"/>
              <a:t>5-6</a:t>
            </a:r>
            <a:r>
              <a:rPr lang="en-US" altLang="zh-CN" sz="2400" b="0" dirty="0" smtClean="0">
                <a:latin typeface="黑体" panose="02010609060101010101" pitchFamily="49" charset="-122"/>
              </a:rPr>
              <a:t> </a:t>
            </a:r>
            <a:r>
              <a:rPr lang="zh-CN" altLang="en-US" sz="2400" b="0" dirty="0">
                <a:latin typeface="黑体" panose="02010609060101010101" pitchFamily="49" charset="-122"/>
              </a:rPr>
              <a:t>由</a:t>
            </a:r>
            <a:r>
              <a:rPr lang="en-US" altLang="zh-CN" sz="2400" b="0" dirty="0"/>
              <a:t>45</a:t>
            </a:r>
            <a:r>
              <a:rPr lang="zh-CN" altLang="en-US" sz="2400" b="0" dirty="0"/>
              <a:t>号 </a:t>
            </a:r>
            <a:r>
              <a:rPr lang="zh-CN" altLang="en-US" sz="2400" b="0" dirty="0">
                <a:latin typeface="黑体" panose="02010609060101010101" pitchFamily="49" charset="-122"/>
              </a:rPr>
              <a:t>钢制成的某空心圆截面轴，内、外直径之比</a:t>
            </a:r>
            <a:r>
              <a:rPr lang="en-US" altLang="zh-CN" sz="2400" b="0" i="1" dirty="0">
                <a:latin typeface="Symbol" panose="05050102010706020507" pitchFamily="18" charset="2"/>
              </a:rPr>
              <a:t>a </a:t>
            </a:r>
            <a:r>
              <a:rPr lang="en-US" altLang="zh-CN" sz="2400" b="0" dirty="0">
                <a:latin typeface="黑体" panose="02010609060101010101" pitchFamily="49" charset="-122"/>
              </a:rPr>
              <a:t>= </a:t>
            </a:r>
            <a:r>
              <a:rPr lang="en-US" altLang="zh-CN" sz="2400" b="0" dirty="0"/>
              <a:t>0.5 </a:t>
            </a:r>
            <a:r>
              <a:rPr lang="zh-CN" altLang="en-US" sz="2400" b="0" dirty="0">
                <a:latin typeface="黑体" panose="02010609060101010101" pitchFamily="49" charset="-122"/>
              </a:rPr>
              <a:t>。已知材料的许用切应力</a:t>
            </a:r>
            <a:r>
              <a:rPr lang="en-US" altLang="zh-CN" sz="2400" b="0" dirty="0"/>
              <a:t>[</a:t>
            </a:r>
            <a:r>
              <a:rPr lang="en-US" altLang="zh-CN" sz="2400" b="0" i="1" dirty="0">
                <a:latin typeface="Symbol" panose="05050102010706020507" pitchFamily="18" charset="2"/>
              </a:rPr>
              <a:t>t </a:t>
            </a:r>
            <a:r>
              <a:rPr lang="en-US" altLang="zh-CN" sz="2400" b="0" dirty="0"/>
              <a:t>] = 40 MPa</a:t>
            </a:r>
            <a:r>
              <a:rPr lang="zh-CN" altLang="en-US" sz="2400" b="0" dirty="0">
                <a:latin typeface="黑体" panose="02010609060101010101" pitchFamily="49" charset="-122"/>
              </a:rPr>
              <a:t>，切变模量</a:t>
            </a:r>
            <a:r>
              <a:rPr lang="en-US" altLang="zh-CN" sz="2400" b="0" i="1" dirty="0"/>
              <a:t>G</a:t>
            </a:r>
            <a:r>
              <a:rPr lang="en-US" altLang="zh-CN" sz="2400" b="0" dirty="0"/>
              <a:t>= 80 </a:t>
            </a:r>
            <a:r>
              <a:rPr lang="en-US" altLang="zh-CN" sz="2400" b="0" dirty="0" err="1"/>
              <a:t>GPa</a:t>
            </a:r>
            <a:r>
              <a:rPr lang="zh-CN" altLang="en-US" sz="2400" b="0" dirty="0">
                <a:latin typeface="黑体" panose="02010609060101010101" pitchFamily="49" charset="-122"/>
              </a:rPr>
              <a:t>。轴的横截面上扭矩的最大者为</a:t>
            </a:r>
            <a:r>
              <a:rPr lang="en-US" altLang="zh-CN" sz="2400" b="0" i="1" dirty="0" err="1"/>
              <a:t>T</a:t>
            </a:r>
            <a:r>
              <a:rPr lang="en-US" altLang="zh-CN" sz="2400" b="0" baseline="-25000" dirty="0" err="1"/>
              <a:t>max</a:t>
            </a:r>
            <a:r>
              <a:rPr lang="en-US" altLang="zh-CN" sz="2400" b="0" baseline="-25000" dirty="0"/>
              <a:t> </a:t>
            </a:r>
            <a:r>
              <a:rPr lang="en-US" altLang="zh-CN" sz="2400" b="0" dirty="0"/>
              <a:t>= 9.56 </a:t>
            </a:r>
            <a:r>
              <a:rPr lang="en-US" altLang="zh-CN" sz="2400" b="0" dirty="0" err="1"/>
              <a:t>kN</a:t>
            </a:r>
            <a:r>
              <a:rPr lang="en-US" altLang="zh-CN" sz="2400" b="0" dirty="0" err="1">
                <a:cs typeface="Times New Roman" panose="02020603050405020304" pitchFamily="18" charset="0"/>
              </a:rPr>
              <a:t>·</a:t>
            </a:r>
            <a:r>
              <a:rPr lang="en-US" altLang="zh-CN" sz="2400" b="0" dirty="0" err="1"/>
              <a:t>m</a:t>
            </a:r>
            <a:r>
              <a:rPr lang="zh-CN" altLang="en-US" sz="2400" b="0" dirty="0">
                <a:latin typeface="黑体" panose="02010609060101010101" pitchFamily="49" charset="-122"/>
              </a:rPr>
              <a:t>，轴的许可单位长度扭转角</a:t>
            </a:r>
            <a:r>
              <a:rPr lang="en-US" altLang="zh-CN" sz="2400" b="0" dirty="0">
                <a:latin typeface="黑体" panose="02010609060101010101" pitchFamily="49" charset="-122"/>
              </a:rPr>
              <a:t>[</a:t>
            </a:r>
            <a:r>
              <a:rPr lang="en-US" altLang="zh-CN" sz="2400" b="0" i="1" dirty="0">
                <a:latin typeface="Symbol" panose="05050102010706020507" pitchFamily="18" charset="2"/>
              </a:rPr>
              <a:t>j</a:t>
            </a:r>
            <a:r>
              <a:rPr lang="en-US" altLang="zh-CN" sz="2400" b="0" i="1" dirty="0">
                <a:latin typeface="Arial" panose="020B0604020202020204" pitchFamily="34" charset="0"/>
              </a:rPr>
              <a:t>'</a:t>
            </a:r>
            <a:r>
              <a:rPr lang="en-US" altLang="zh-CN" sz="2400" b="0" dirty="0">
                <a:latin typeface="黑体" panose="02010609060101010101" pitchFamily="49" charset="-122"/>
              </a:rPr>
              <a:t>]=</a:t>
            </a:r>
            <a:r>
              <a:rPr lang="en-US" altLang="zh-CN" sz="2400" b="0" dirty="0"/>
              <a:t>0.3 </a:t>
            </a:r>
            <a:r>
              <a:rPr lang="en-US" altLang="zh-CN" sz="2400" b="0" dirty="0">
                <a:latin typeface="Arial" panose="020B0604020202020204" pitchFamily="34" charset="0"/>
              </a:rPr>
              <a:t>(</a:t>
            </a:r>
            <a:r>
              <a:rPr lang="en-US" altLang="zh-CN" sz="2400" b="0" baseline="30000" dirty="0"/>
              <a:t>°</a:t>
            </a:r>
            <a:r>
              <a:rPr lang="en-US" altLang="zh-CN" sz="2400" b="0" dirty="0">
                <a:latin typeface="Arial" panose="020B0604020202020204" pitchFamily="34" charset="0"/>
              </a:rPr>
              <a:t>)</a:t>
            </a:r>
            <a:r>
              <a:rPr lang="en-US" altLang="zh-CN" sz="2400" b="0" dirty="0"/>
              <a:t>/m</a:t>
            </a:r>
            <a:r>
              <a:rPr lang="zh-CN" altLang="en-US" sz="2400" b="0" dirty="0">
                <a:latin typeface="黑体" panose="02010609060101010101" pitchFamily="49" charset="-122"/>
              </a:rPr>
              <a:t>。试选择轴的直径。</a:t>
            </a:r>
          </a:p>
        </p:txBody>
      </p:sp>
    </p:spTree>
    <p:extLst>
      <p:ext uri="{BB962C8B-B14F-4D97-AF65-F5344CB8AC3E}">
        <p14:creationId xmlns:p14="http://schemas.microsoft.com/office/powerpoint/2010/main" val="126162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177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2147165" y="273050"/>
            <a:ext cx="4957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b="0"/>
              <a:t>2.  </a:t>
            </a:r>
            <a:r>
              <a:rPr lang="zh-CN" altLang="en-US" sz="2400" b="0"/>
              <a:t>按刚度条件求所需外直径</a:t>
            </a:r>
            <a:r>
              <a:rPr lang="en-US" altLang="zh-CN" sz="2400" b="0" i="1"/>
              <a:t>D</a:t>
            </a:r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70799"/>
              </p:ext>
            </p:extLst>
          </p:nvPr>
        </p:nvGraphicFramePr>
        <p:xfrm>
          <a:off x="1875200" y="965200"/>
          <a:ext cx="69580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公式" r:id="rId3" imgW="3479760" imgH="469800" progId="Equation.3">
                  <p:embed/>
                </p:oleObj>
              </mc:Choice>
              <mc:Fallback>
                <p:oleObj name="公式" r:id="rId3" imgW="3479760" imgH="469800" progId="Equation.3">
                  <p:embed/>
                  <p:pic>
                    <p:nvPicPr>
                      <p:cNvPr id="164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5200" y="965200"/>
                        <a:ext cx="6958012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744701"/>
              </p:ext>
            </p:extLst>
          </p:nvPr>
        </p:nvGraphicFramePr>
        <p:xfrm>
          <a:off x="1272172" y="2015325"/>
          <a:ext cx="8495716" cy="269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公式" r:id="rId5" imgW="3848040" imgH="1371600" progId="Equation.3">
                  <p:embed/>
                </p:oleObj>
              </mc:Choice>
              <mc:Fallback>
                <p:oleObj name="公式" r:id="rId5" imgW="3848040" imgH="1371600" progId="Equation.3">
                  <p:embed/>
                  <p:pic>
                    <p:nvPicPr>
                      <p:cNvPr id="164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2172" y="2015325"/>
                        <a:ext cx="8495716" cy="2695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64095"/>
              </p:ext>
            </p:extLst>
          </p:nvPr>
        </p:nvGraphicFramePr>
        <p:xfrm>
          <a:off x="3202359" y="5711825"/>
          <a:ext cx="1806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公式" r:id="rId7" imgW="901440" imgH="203040" progId="Equation.3">
                  <p:embed/>
                </p:oleObj>
              </mc:Choice>
              <mc:Fallback>
                <p:oleObj name="公式" r:id="rId7" imgW="901440" imgH="203040" progId="Equation.3">
                  <p:embed/>
                  <p:pic>
                    <p:nvPicPr>
                      <p:cNvPr id="164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359" y="5711825"/>
                        <a:ext cx="1806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798653" y="4917896"/>
            <a:ext cx="1035934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/>
              <a:t>3.  </a:t>
            </a:r>
            <a:r>
              <a:rPr lang="zh-CN" altLang="en-US" sz="2400" b="0" dirty="0"/>
              <a:t>空心圆截面轴所需外直径为</a:t>
            </a:r>
            <a:r>
              <a:rPr lang="en-US" altLang="zh-CN" sz="2400" b="0" i="1" dirty="0"/>
              <a:t>D</a:t>
            </a:r>
            <a:r>
              <a:rPr lang="en-US" altLang="zh-CN" sz="2400" b="0" dirty="0"/>
              <a:t>≥125.5 mm(</a:t>
            </a:r>
            <a:r>
              <a:rPr lang="zh-CN" altLang="en-US" sz="2400" b="0" dirty="0"/>
              <a:t>由刚度条件控制</a:t>
            </a:r>
            <a:r>
              <a:rPr lang="en-US" altLang="zh-CN" sz="2400" b="0" dirty="0"/>
              <a:t>)</a:t>
            </a:r>
            <a:r>
              <a:rPr lang="zh-CN" altLang="en-US" sz="2400" b="0" dirty="0"/>
              <a:t>，内直径则根据</a:t>
            </a:r>
            <a:r>
              <a:rPr lang="en-US" altLang="zh-CN" sz="2400" b="0" i="1" dirty="0">
                <a:latin typeface="Symbol" panose="05050102010706020507" pitchFamily="18" charset="2"/>
              </a:rPr>
              <a:t>a </a:t>
            </a:r>
            <a:r>
              <a:rPr lang="en-US" altLang="zh-CN" sz="2400" b="0" dirty="0"/>
              <a:t>= </a:t>
            </a:r>
            <a:r>
              <a:rPr lang="en-US" altLang="zh-CN" sz="2400" b="0" i="1" dirty="0"/>
              <a:t>d</a:t>
            </a:r>
            <a:r>
              <a:rPr lang="en-US" altLang="zh-CN" sz="2400" b="0" dirty="0"/>
              <a:t>/</a:t>
            </a:r>
            <a:r>
              <a:rPr lang="en-US" altLang="zh-CN" sz="2400" b="0" i="1" dirty="0"/>
              <a:t>D </a:t>
            </a:r>
            <a:r>
              <a:rPr lang="en-US" altLang="zh-CN" sz="2400" b="0" dirty="0"/>
              <a:t>= 0.5</a:t>
            </a:r>
            <a:r>
              <a:rPr lang="zh-CN" altLang="en-US" sz="2400" b="0" dirty="0"/>
              <a:t>知</a:t>
            </a:r>
          </a:p>
        </p:txBody>
      </p:sp>
    </p:spTree>
    <p:extLst>
      <p:ext uri="{BB962C8B-B14F-4D97-AF65-F5344CB8AC3E}">
        <p14:creationId xmlns:p14="http://schemas.microsoft.com/office/powerpoint/2010/main" val="1137821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  <p:bldP spid="1648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409</Words>
  <Application>Microsoft Office PowerPoint</Application>
  <PresentationFormat>宽屏</PresentationFormat>
  <Paragraphs>27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 Unicode MS</vt:lpstr>
      <vt:lpstr>等线</vt:lpstr>
      <vt:lpstr>等线 Light</vt:lpstr>
      <vt:lpstr>黑体</vt:lpstr>
      <vt:lpstr>宋体</vt:lpstr>
      <vt:lpstr>微软雅黑</vt:lpstr>
      <vt:lpstr>Arial</vt:lpstr>
      <vt:lpstr>Calibri</vt:lpstr>
      <vt:lpstr>Symbol</vt:lpstr>
      <vt:lpstr>Times New Roman</vt:lpstr>
      <vt:lpstr>Office 主题​​</vt:lpstr>
      <vt:lpstr>母版1</vt:lpstr>
      <vt:lpstr>Microsoft 公式 3.0</vt:lpstr>
      <vt:lpstr>第五节  等直圆杆扭转时的变形·刚度条件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created xsi:type="dcterms:W3CDTF">2018-05-13T13:54:11Z</dcterms:created>
  <dcterms:modified xsi:type="dcterms:W3CDTF">2018-11-03T15:25:50Z</dcterms:modified>
</cp:coreProperties>
</file>