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handoutMasterIdLst>
    <p:handoutMasterId r:id="rId23"/>
  </p:handoutMasterIdLst>
  <p:sldIdLst>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4" autoAdjust="0"/>
  </p:normalViewPr>
  <p:slideViewPr>
    <p:cSldViewPr snapToGrid="0">
      <p:cViewPr varScale="1">
        <p:scale>
          <a:sx n="83" d="100"/>
          <a:sy n="83" d="100"/>
        </p:scale>
        <p:origin x="726" y="78"/>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1A8228-CE69-4F9F-9A0E-DE599145465A}" type="datetimeFigureOut">
              <a:rPr lang="zh-CN" altLang="en-US" smtClean="0"/>
              <a:t>2018/11/3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4895C-62C0-4367-B0DA-E517E4F856E1}" type="slidenum">
              <a:rPr lang="zh-CN" altLang="en-US" smtClean="0"/>
              <a:t>‹#›</a:t>
            </a:fld>
            <a:endParaRPr lang="zh-CN" altLang="en-US"/>
          </a:p>
        </p:txBody>
      </p:sp>
    </p:spTree>
    <p:extLst>
      <p:ext uri="{BB962C8B-B14F-4D97-AF65-F5344CB8AC3E}">
        <p14:creationId xmlns:p14="http://schemas.microsoft.com/office/powerpoint/2010/main" val="98947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E6F6-59F3-4FB8-8971-1FF446C3BC28}" type="datetimeFigureOut">
              <a:rPr lang="zh-CN" altLang="en-US" smtClean="0"/>
              <a:t>2018/11/3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EC588-DE3F-4E44-81BF-D4F63E66DAFF}" type="slidenum">
              <a:rPr lang="zh-CN" altLang="en-US" smtClean="0"/>
              <a:t>‹#›</a:t>
            </a:fld>
            <a:endParaRPr lang="zh-CN" altLang="en-US"/>
          </a:p>
        </p:txBody>
      </p:sp>
    </p:spTree>
    <p:extLst>
      <p:ext uri="{BB962C8B-B14F-4D97-AF65-F5344CB8AC3E}">
        <p14:creationId xmlns:p14="http://schemas.microsoft.com/office/powerpoint/2010/main" val="294908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253067"/>
            <a:ext cx="9144000" cy="1538287"/>
          </a:xfrm>
        </p:spPr>
        <p:txBody>
          <a:bodyPr anchor="b">
            <a:normAutofit/>
          </a:bodyPr>
          <a:lstStyle>
            <a:lvl1pPr algn="ctr">
              <a:defRPr sz="4800" b="1">
                <a:solidFill>
                  <a:srgbClr val="FF0000"/>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310467"/>
            <a:ext cx="9144000" cy="1947333"/>
          </a:xfrm>
        </p:spPr>
        <p:txBody>
          <a:bodyPr>
            <a:normAutofit/>
          </a:bodyPr>
          <a:lstStyle>
            <a:lvl1pPr marL="0" indent="0" algn="ctr">
              <a:buNone/>
              <a:defRPr sz="2800" b="1">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lvl1pPr>
              <a:defRPr b="1">
                <a:solidFill>
                  <a:srgbClr val="FF0000"/>
                </a:solidFill>
                <a:latin typeface="微软雅黑" panose="020B0503020204020204" pitchFamily="34" charset="-122"/>
                <a:ea typeface="微软雅黑" panose="020B0503020204020204" pitchFamily="34" charset="-122"/>
              </a:defRPr>
            </a:lvl1pPr>
          </a:lstStyle>
          <a:p>
            <a:fld id="{C4766EA1-517E-4094-8277-07DA461049FF}" type="datetimeFigureOut">
              <a:rPr lang="zh-CN" altLang="en-US" smtClean="0"/>
              <a:pPr/>
              <a:t>2018/11/3</a:t>
            </a:fld>
            <a:endParaRPr lang="zh-CN" altLang="en-US" dirty="0"/>
          </a:p>
        </p:txBody>
      </p:sp>
      <p:sp>
        <p:nvSpPr>
          <p:cNvPr id="5" name="页脚占位符 4"/>
          <p:cNvSpPr>
            <a:spLocks noGrp="1"/>
          </p:cNvSpPr>
          <p:nvPr>
            <p:ph type="ftr" sz="quarter" idx="11"/>
          </p:nvPr>
        </p:nvSpPr>
        <p:spPr>
          <a:xfrm>
            <a:off x="9448800" y="76200"/>
            <a:ext cx="1879600" cy="305858"/>
          </a:xfrm>
        </p:spPr>
        <p:txBody>
          <a:bodyPr/>
          <a:lstStyle>
            <a:lvl1pPr>
              <a:defRPr sz="1800">
                <a:solidFill>
                  <a:srgbClr val="00B0F0"/>
                </a:solidFill>
              </a:defRPr>
            </a:lvl1pPr>
          </a:lstStyle>
          <a:p>
            <a:r>
              <a:rPr lang="zh-CN" altLang="en-US" b="1" dirty="0" smtClean="0">
                <a:latin typeface="微软雅黑" panose="020B0503020204020204" pitchFamily="34" charset="-122"/>
                <a:ea typeface="微软雅黑" panose="020B0503020204020204" pitchFamily="34" charset="-122"/>
              </a:rPr>
              <a:t>虾蟹增养殖技术</a:t>
            </a:r>
            <a:endParaRPr lang="zh-CN" altLang="en-US" b="1" dirty="0">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a:xfrm>
            <a:off x="11328400" y="76201"/>
            <a:ext cx="711199" cy="305858"/>
          </a:xfrm>
        </p:spPr>
        <p:txBody>
          <a:bodyPr/>
          <a:lstStyle>
            <a:lvl1pPr>
              <a:defRPr sz="1400" b="1">
                <a:latin typeface="微软雅黑" panose="020B0503020204020204" pitchFamily="34" charset="-122"/>
                <a:ea typeface="微软雅黑" panose="020B0503020204020204" pitchFamily="34" charset="-122"/>
              </a:defRPr>
            </a:lvl1pPr>
          </a:lstStyle>
          <a:p>
            <a:fld id="{9DB78BDE-CC97-4205-BFE1-A2371EE1DBB6}" type="slidenum">
              <a:rPr lang="zh-CN" altLang="en-US" smtClean="0"/>
              <a:pPr/>
              <a:t>‹#›</a:t>
            </a:fld>
            <a:endParaRPr lang="zh-CN" altLang="en-US" dirty="0"/>
          </a:p>
        </p:txBody>
      </p:sp>
    </p:spTree>
    <p:extLst>
      <p:ext uri="{BB962C8B-B14F-4D97-AF65-F5344CB8AC3E}">
        <p14:creationId xmlns:p14="http://schemas.microsoft.com/office/powerpoint/2010/main" val="14154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91459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254975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19"/>
            <a:endParaRPr lang="zh-CN" altLang="en-US" sz="1867">
              <a:solidFill>
                <a:srgbClr val="FFFFFF"/>
              </a:solidFill>
            </a:endParaRPr>
          </a:p>
        </p:txBody>
      </p:sp>
      <p:sp>
        <p:nvSpPr>
          <p:cNvPr id="10" name="TextBox 15"/>
          <p:cNvSpPr txBox="1"/>
          <p:nvPr userDrawn="1"/>
        </p:nvSpPr>
        <p:spPr>
          <a:xfrm>
            <a:off x="11089578" y="98090"/>
            <a:ext cx="712836" cy="300060"/>
          </a:xfrm>
          <a:prstGeom prst="rect">
            <a:avLst/>
          </a:prstGeom>
          <a:noFill/>
        </p:spPr>
        <p:txBody>
          <a:bodyPr wrap="square" lIns="68559" tIns="34279" rIns="68559" bIns="34279" rtlCol="0">
            <a:spAutoFit/>
          </a:bodyPr>
          <a:lstStyle/>
          <a:p>
            <a:pPr algn="ctr" defTabSz="913719"/>
            <a:fld id="{2EEF1883-7A0E-4F66-9932-E581691AD397}" type="slidenum">
              <a:rPr lang="zh-CN" altLang="en-US" sz="1500" smtClean="0">
                <a:solidFill>
                  <a:srgbClr val="FFFFFF"/>
                </a:solidFill>
                <a:latin typeface="Arial Unicode MS" pitchFamily="34" charset="-122"/>
                <a:ea typeface="Arial Unicode MS" pitchFamily="34" charset="-122"/>
                <a:cs typeface="Arial Unicode MS" pitchFamily="34" charset="-122"/>
              </a:rPr>
              <a:pPr algn="ctr" defTabSz="913719"/>
              <a:t>‹#›</a:t>
            </a:fld>
            <a:endParaRPr lang="zh-CN" altLang="en-US" sz="1467"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906934" y="44203"/>
            <a:ext cx="2116666" cy="458908"/>
          </a:xfrm>
          <a:prstGeom prst="rect">
            <a:avLst/>
          </a:prstGeom>
          <a:noFill/>
        </p:spPr>
        <p:txBody>
          <a:bodyPr wrap="square" rtlCol="0">
            <a:spAutoFit/>
          </a:bodyPr>
          <a:lstStyle/>
          <a:p>
            <a:pPr algn="ctr">
              <a:lnSpc>
                <a:spcPct val="150000"/>
              </a:lnSpc>
            </a:pPr>
            <a:r>
              <a:rPr lang="zh-CN" altLang="en-US" sz="1800" b="1" smtClean="0">
                <a:solidFill>
                  <a:srgbClr val="3487EC"/>
                </a:solidFill>
                <a:latin typeface="微软雅黑" panose="020B0503020204020204" pitchFamily="34" charset="-122"/>
                <a:ea typeface="微软雅黑" panose="020B0503020204020204" pitchFamily="34" charset="-122"/>
              </a:rPr>
              <a:t>建筑力学</a:t>
            </a:r>
            <a:endParaRPr lang="zh-CN" altLang="en-US" sz="1800" b="1" dirty="0">
              <a:solidFill>
                <a:srgbClr val="3487EC"/>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3" y="229719"/>
            <a:ext cx="982639" cy="466319"/>
          </a:xfrm>
          <a:prstGeom prst="rect">
            <a:avLst/>
          </a:prstGeom>
          <a:solidFill>
            <a:srgbClr val="1C8C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000">
              <a:lnSpc>
                <a:spcPct val="150000"/>
              </a:lnSpc>
              <a:spcBef>
                <a:spcPts val="0"/>
              </a:spcBef>
              <a:defRPr b="1">
                <a:latin typeface="微软雅黑" panose="020B0503020204020204" pitchFamily="34" charset="-122"/>
                <a:ea typeface="微软雅黑" panose="020B0503020204020204" pitchFamily="34" charset="-122"/>
              </a:defRPr>
            </a:lvl1pPr>
            <a:lvl2pPr marL="0" indent="297000">
              <a:lnSpc>
                <a:spcPct val="150000"/>
              </a:lnSpc>
              <a:spcBef>
                <a:spcPts val="0"/>
              </a:spcBef>
              <a:defRPr b="1">
                <a:latin typeface="微软雅黑" panose="020B0503020204020204" pitchFamily="34" charset="-122"/>
                <a:ea typeface="微软雅黑" panose="020B0503020204020204" pitchFamily="34" charset="-122"/>
              </a:defRPr>
            </a:lvl2pPr>
            <a:lvl3pPr marL="0" indent="297000">
              <a:lnSpc>
                <a:spcPct val="150000"/>
              </a:lnSpc>
              <a:spcBef>
                <a:spcPts val="0"/>
              </a:spcBef>
              <a:defRPr b="1">
                <a:latin typeface="微软雅黑" panose="020B0503020204020204" pitchFamily="34" charset="-122"/>
                <a:ea typeface="微软雅黑" panose="020B0503020204020204" pitchFamily="34" charset="-122"/>
              </a:defRPr>
            </a:lvl3pPr>
            <a:lvl4pPr marL="0" indent="297000">
              <a:lnSpc>
                <a:spcPct val="150000"/>
              </a:lnSpc>
              <a:spcBef>
                <a:spcPts val="0"/>
              </a:spcBef>
              <a:defRPr b="1">
                <a:latin typeface="微软雅黑" panose="020B0503020204020204" pitchFamily="34" charset="-122"/>
                <a:ea typeface="微软雅黑" panose="020B0503020204020204" pitchFamily="34" charset="-122"/>
              </a:defRPr>
            </a:lvl4pPr>
            <a:lvl5pPr marL="0" indent="29700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8773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首页">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749833"/>
            <a:ext cx="9144000" cy="926567"/>
          </a:xfrm>
        </p:spPr>
        <p:txBody>
          <a:bodyPr anchor="b">
            <a:normAutofit/>
          </a:bodyPr>
          <a:lstStyle>
            <a:lvl1pPr algn="ctr">
              <a:defRPr sz="44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2362200"/>
            <a:ext cx="9144000" cy="28956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r>
              <a:rPr lang="en-US" altLang="zh-CN" dirty="0" smtClean="0"/>
              <a:t>2</a:t>
            </a:r>
            <a:endParaRPr lang="zh-CN" altLang="en-US" dirty="0"/>
          </a:p>
        </p:txBody>
      </p:sp>
    </p:spTree>
    <p:extLst>
      <p:ext uri="{BB962C8B-B14F-4D97-AF65-F5344CB8AC3E}">
        <p14:creationId xmlns:p14="http://schemas.microsoft.com/office/powerpoint/2010/main" val="4203632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19"/>
            <a:endParaRPr lang="zh-CN" altLang="en-US" sz="1867">
              <a:solidFill>
                <a:srgbClr val="FFFFFF"/>
              </a:solidFill>
            </a:endParaRPr>
          </a:p>
        </p:txBody>
      </p:sp>
      <p:sp>
        <p:nvSpPr>
          <p:cNvPr id="10" name="TextBox 15"/>
          <p:cNvSpPr txBox="1"/>
          <p:nvPr userDrawn="1"/>
        </p:nvSpPr>
        <p:spPr>
          <a:xfrm>
            <a:off x="11089578" y="98090"/>
            <a:ext cx="712836" cy="300060"/>
          </a:xfrm>
          <a:prstGeom prst="rect">
            <a:avLst/>
          </a:prstGeom>
          <a:noFill/>
        </p:spPr>
        <p:txBody>
          <a:bodyPr wrap="square" lIns="68559" tIns="34279" rIns="68559" bIns="34279" rtlCol="0">
            <a:spAutoFit/>
          </a:bodyPr>
          <a:lstStyle/>
          <a:p>
            <a:pPr algn="ctr" defTabSz="913719"/>
            <a:fld id="{2EEF1883-7A0E-4F66-9932-E581691AD397}" type="slidenum">
              <a:rPr lang="zh-CN" altLang="en-US" sz="1500" smtClean="0">
                <a:solidFill>
                  <a:srgbClr val="FFFFFF"/>
                </a:solidFill>
                <a:latin typeface="Arial Unicode MS" pitchFamily="34" charset="-122"/>
                <a:ea typeface="Arial Unicode MS" pitchFamily="34" charset="-122"/>
                <a:cs typeface="Arial Unicode MS" pitchFamily="34" charset="-122"/>
              </a:rPr>
              <a:pPr algn="ctr" defTabSz="913719"/>
              <a:t>‹#›</a:t>
            </a:fld>
            <a:endParaRPr lang="zh-CN" altLang="en-US" sz="1467"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306392" y="149496"/>
            <a:ext cx="3191151" cy="307777"/>
          </a:xfrm>
          <a:prstGeom prst="rect">
            <a:avLst/>
          </a:prstGeom>
          <a:noFill/>
        </p:spPr>
        <p:txBody>
          <a:bodyPr wrap="square" rtlCol="0">
            <a:spAutoFit/>
          </a:bodyPr>
          <a:lstStyle/>
          <a:p>
            <a:pPr algn="ctr"/>
            <a:r>
              <a:rPr lang="zh-CN" altLang="en-US" sz="1400" b="1" dirty="0" smtClean="0">
                <a:solidFill>
                  <a:srgbClr val="1C8CA1"/>
                </a:solidFill>
                <a:ea typeface="微软雅黑" pitchFamily="34" charset="-122"/>
              </a:rPr>
              <a:t>中国</a:t>
            </a:r>
            <a:r>
              <a:rPr lang="en-US" altLang="zh-CN" sz="1400" b="1" dirty="0" smtClean="0">
                <a:solidFill>
                  <a:srgbClr val="1C8CA1"/>
                </a:solidFill>
                <a:ea typeface="微软雅黑" pitchFamily="34" charset="-122"/>
              </a:rPr>
              <a:t>——</a:t>
            </a:r>
            <a:r>
              <a:rPr lang="zh-CN" altLang="en-US" sz="1400" b="1" dirty="0" smtClean="0">
                <a:solidFill>
                  <a:srgbClr val="1C8CA1"/>
                </a:solidFill>
                <a:ea typeface="微软雅黑" pitchFamily="34" charset="-122"/>
              </a:rPr>
              <a:t>对虾养殖现状</a:t>
            </a:r>
            <a:endParaRPr lang="zh-CN" altLang="en-US" sz="1400" b="1" dirty="0">
              <a:solidFill>
                <a:srgbClr val="1C8CA1"/>
              </a:solidFill>
              <a:ea typeface="微软雅黑" pitchFamily="34" charset="-122"/>
            </a:endParaRPr>
          </a:p>
        </p:txBody>
      </p:sp>
      <p:sp>
        <p:nvSpPr>
          <p:cNvPr id="8" name="矩形 7"/>
          <p:cNvSpPr/>
          <p:nvPr userDrawn="1"/>
        </p:nvSpPr>
        <p:spPr>
          <a:xfrm>
            <a:off x="3" y="229719"/>
            <a:ext cx="982639" cy="466319"/>
          </a:xfrm>
          <a:prstGeom prst="rect">
            <a:avLst/>
          </a:prstGeom>
          <a:solidFill>
            <a:srgbClr val="1C8C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000">
              <a:lnSpc>
                <a:spcPct val="150000"/>
              </a:lnSpc>
              <a:spcBef>
                <a:spcPts val="0"/>
              </a:spcBef>
              <a:defRPr b="1">
                <a:latin typeface="微软雅黑" panose="020B0503020204020204" pitchFamily="34" charset="-122"/>
                <a:ea typeface="微软雅黑" panose="020B0503020204020204" pitchFamily="34" charset="-122"/>
              </a:defRPr>
            </a:lvl1pPr>
            <a:lvl2pPr marL="0" indent="297000">
              <a:lnSpc>
                <a:spcPct val="150000"/>
              </a:lnSpc>
              <a:spcBef>
                <a:spcPts val="0"/>
              </a:spcBef>
              <a:defRPr b="1">
                <a:latin typeface="微软雅黑" panose="020B0503020204020204" pitchFamily="34" charset="-122"/>
                <a:ea typeface="微软雅黑" panose="020B0503020204020204" pitchFamily="34" charset="-122"/>
              </a:defRPr>
            </a:lvl2pPr>
            <a:lvl3pPr marL="0" indent="297000">
              <a:lnSpc>
                <a:spcPct val="150000"/>
              </a:lnSpc>
              <a:spcBef>
                <a:spcPts val="0"/>
              </a:spcBef>
              <a:defRPr b="1">
                <a:latin typeface="微软雅黑" panose="020B0503020204020204" pitchFamily="34" charset="-122"/>
                <a:ea typeface="微软雅黑" panose="020B0503020204020204" pitchFamily="34" charset="-122"/>
              </a:defRPr>
            </a:lvl3pPr>
            <a:lvl4pPr marL="0" indent="297000">
              <a:lnSpc>
                <a:spcPct val="150000"/>
              </a:lnSpc>
              <a:spcBef>
                <a:spcPts val="0"/>
              </a:spcBef>
              <a:defRPr b="1">
                <a:latin typeface="微软雅黑" panose="020B0503020204020204" pitchFamily="34" charset="-122"/>
                <a:ea typeface="微软雅黑" panose="020B0503020204020204" pitchFamily="34" charset="-122"/>
              </a:defRPr>
            </a:lvl4pPr>
            <a:lvl5pPr marL="0" indent="29700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248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CAEF1-0B6E-4C36-9D04-803C1FF1FC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50DC60-F6D8-4565-9393-EEBD33C6A61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7B47D969-7E47-4DA5-9833-40F6B44D7397}"/>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689A03E9-5C6B-41BA-8191-7BD8CFA8EB59}"/>
              </a:ext>
            </a:extLst>
          </p:cNvPr>
          <p:cNvSpPr>
            <a:spLocks noGrp="1" noChangeArrowheads="1"/>
          </p:cNvSpPr>
          <p:nvPr>
            <p:ph type="sldNum" sz="quarter" idx="11"/>
          </p:nvPr>
        </p:nvSpPr>
        <p:spPr>
          <a:ln/>
        </p:spPr>
        <p:txBody>
          <a:bodyPr/>
          <a:lstStyle>
            <a:lvl1pPr>
              <a:defRPr/>
            </a:lvl1pPr>
          </a:lstStyle>
          <a:p>
            <a:pPr>
              <a:defRPr/>
            </a:pPr>
            <a:fld id="{87793700-8BED-410C-9C02-E350547825D2}" type="slidenum">
              <a:rPr lang="en-US" altLang="zh-CN"/>
              <a:pPr>
                <a:defRPr/>
              </a:pPr>
              <a:t>‹#›</a:t>
            </a:fld>
            <a:endParaRPr lang="en-US" altLang="zh-CN"/>
          </a:p>
        </p:txBody>
      </p:sp>
      <p:sp>
        <p:nvSpPr>
          <p:cNvPr id="6" name="Rectangle 16">
            <a:extLst>
              <a:ext uri="{FF2B5EF4-FFF2-40B4-BE49-F238E27FC236}">
                <a16:creationId xmlns:a16="http://schemas.microsoft.com/office/drawing/2014/main" id="{92602773-E6E5-437A-BA88-95B71A5B65CD}"/>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52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401944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84101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577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55024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63448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0715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89235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72251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6EA1-517E-4094-8277-07DA461049FF}" type="datetimeFigureOut">
              <a:rPr lang="zh-CN" altLang="en-US" smtClean="0"/>
              <a:t>2018/11/3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98172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10092"/>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2187574"/>
            <a:ext cx="10515600" cy="393382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3DD89-DA72-4956-8961-85B6562EBFBE}" type="datetimeFigureOut">
              <a:rPr lang="zh-CN" altLang="en-US" smtClean="0"/>
              <a:pPr/>
              <a:t>2018/11/3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1032847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1pPr>
      <a:lvl2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2pPr>
      <a:lvl3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3pPr>
      <a:lvl4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4pPr>
      <a:lvl5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31.jpe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Documents%20and%20Settings\5\&#26700;&#38754;\&#26448;&#26009;&#21147;&#23398;&#30005;&#23376;&#25945;&#26696;&#23450;&#31295;\&#26448;&#26009;&#21147;&#23398;&#30005;&#23376;&#25945;&#26696;&#65288;&#31532;&#19968;&#29256;&#65289;\&#26448;&#26009;&#21147;&#23398;&#30005;&#23376;&#25945;&#26696;&#65288;&#31532;&#19968;&#29256;&#65289;\&#32032;&#26448;&#24211;\&#20302;&#30899;&#38050;&#25197;&#36716;&#35797;&#39564;&#24320;&#22987;.MPG" TargetMode="External"/><Relationship Id="rId1" Type="http://schemas.openxmlformats.org/officeDocument/2006/relationships/video" Target="file:///C:\Documents%20and%20Settings\5\&#26700;&#38754;\&#26448;&#26009;&#21147;&#23398;&#30005;&#23376;&#25945;&#26696;&#23450;&#31295;\&#26448;&#26009;&#21147;&#23398;&#30005;&#23376;&#25945;&#26696;&#65288;&#31532;&#19968;&#29256;&#65289;\&#26448;&#26009;&#21147;&#23398;&#30005;&#23376;&#25945;&#26696;&#65288;&#31532;&#19968;&#29256;&#65289;\&#32032;&#26448;&#24211;\D2.MPG"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ideo" Target="file:///C:\Documents%20and%20Settings\5\&#26700;&#38754;\&#26448;&#26009;&#21147;&#23398;&#30005;&#23376;&#25945;&#26696;&#23450;&#31295;\&#26448;&#26009;&#21147;&#23398;&#30005;&#23376;&#25945;&#26696;&#65288;&#31532;&#19968;&#29256;&#65289;\&#26448;&#26009;&#21147;&#23398;&#30005;&#23376;&#25945;&#26696;&#65288;&#31532;&#19968;&#29256;&#65289;\&#32032;&#26448;&#24211;\&#38136;&#38081;&#25197;&#36716;&#30772;&#22351;.MPG" TargetMode="Externa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oleObject" Target="../embeddings/oleObject30.bin"/><Relationship Id="rId7"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31.bin"/><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image" Target="../media/image10.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15.jpeg"/><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7.bin"/><Relationship Id="rId18" Type="http://schemas.openxmlformats.org/officeDocument/2006/relationships/oleObject" Target="../embeddings/oleObject20.bin"/><Relationship Id="rId3" Type="http://schemas.openxmlformats.org/officeDocument/2006/relationships/oleObject" Target="../embeddings/oleObject12.bin"/><Relationship Id="rId21" Type="http://schemas.openxmlformats.org/officeDocument/2006/relationships/oleObject" Target="../embeddings/oleObject22.bin"/><Relationship Id="rId7" Type="http://schemas.openxmlformats.org/officeDocument/2006/relationships/oleObject" Target="../embeddings/oleObject14.bin"/><Relationship Id="rId12" Type="http://schemas.openxmlformats.org/officeDocument/2006/relationships/image" Target="../media/image20.wmf"/><Relationship Id="rId17" Type="http://schemas.openxmlformats.org/officeDocument/2006/relationships/oleObject" Target="../embeddings/oleObject19.bin"/><Relationship Id="rId2" Type="http://schemas.openxmlformats.org/officeDocument/2006/relationships/slideLayout" Target="../slideLayouts/slideLayout12.xml"/><Relationship Id="rId16" Type="http://schemas.openxmlformats.org/officeDocument/2006/relationships/image" Target="../media/image22.wmf"/><Relationship Id="rId20"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9.wmf"/><Relationship Id="rId19" Type="http://schemas.openxmlformats.org/officeDocument/2006/relationships/oleObject" Target="../embeddings/oleObject21.bin"/><Relationship Id="rId4" Type="http://schemas.openxmlformats.org/officeDocument/2006/relationships/image" Target="../media/image16.wmf"/><Relationship Id="rId9" Type="http://schemas.openxmlformats.org/officeDocument/2006/relationships/oleObject" Target="../embeddings/oleObject15.bin"/><Relationship Id="rId14" Type="http://schemas.openxmlformats.org/officeDocument/2006/relationships/image" Target="../media/image21.wmf"/><Relationship Id="rId22"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3.bin"/><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image" Target="../media/image28.jpeg"/><Relationship Id="rId4" Type="http://schemas.openxmlformats.org/officeDocument/2006/relationships/image" Target="../media/image25.wmf"/><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960699" y="2027498"/>
            <a:ext cx="10012101" cy="2193403"/>
          </a:xfrm>
        </p:spPr>
        <p:txBody>
          <a:bodyPr>
            <a:normAutofit fontScale="90000"/>
          </a:bodyPr>
          <a:lstStyle/>
          <a:p>
            <a:pPr>
              <a:lnSpc>
                <a:spcPct val="150000"/>
              </a:lnSpc>
            </a:pPr>
            <a:r>
              <a:rPr lang="zh-CN" altLang="en-US" sz="5400" dirty="0"/>
              <a:t>第四节 等直圆杆（实心）扭转时的应力</a:t>
            </a:r>
            <a:r>
              <a:rPr lang="en-US" altLang="zh-CN" sz="5400" dirty="0"/>
              <a:t>·</a:t>
            </a:r>
            <a:r>
              <a:rPr lang="zh-CN" altLang="en-US" sz="5400" dirty="0"/>
              <a:t>强度条件</a:t>
            </a:r>
            <a:endParaRPr lang="en-US" altLang="zh-CN" sz="5400" dirty="0"/>
          </a:p>
        </p:txBody>
      </p:sp>
      <p:sp>
        <p:nvSpPr>
          <p:cNvPr id="3077" name="Rectangle 5"/>
          <p:cNvSpPr>
            <a:spLocks noGrp="1" noRot="1" noChangeArrowheads="1"/>
          </p:cNvSpPr>
          <p:nvPr>
            <p:ph idx="1"/>
          </p:nvPr>
        </p:nvSpPr>
        <p:spPr>
          <a:xfrm>
            <a:off x="3276600" y="3124200"/>
            <a:ext cx="6172200" cy="2286000"/>
          </a:xfrm>
        </p:spPr>
        <p:txBody>
          <a:bodyPr>
            <a:noAutofit/>
          </a:bodyPr>
          <a:lstStyle/>
          <a:p>
            <a:pPr indent="0" algn="ctr">
              <a:buNone/>
            </a:pPr>
            <a:r>
              <a:rPr lang="en-US" altLang="zh-CN" sz="2400" dirty="0" smtClean="0">
                <a:solidFill>
                  <a:srgbClr val="0000FF"/>
                </a:solidFill>
              </a:rPr>
              <a:t>  </a:t>
            </a:r>
            <a:endParaRPr lang="en-US" altLang="zh-CN" sz="2400" dirty="0">
              <a:solidFill>
                <a:srgbClr val="0000FF"/>
              </a:solidFill>
            </a:endParaRPr>
          </a:p>
        </p:txBody>
      </p:sp>
    </p:spTree>
    <p:extLst>
      <p:ext uri="{BB962C8B-B14F-4D97-AF65-F5344CB8AC3E}">
        <p14:creationId xmlns:p14="http://schemas.microsoft.com/office/powerpoint/2010/main" val="1925741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5" name="Text Box 7"/>
          <p:cNvSpPr txBox="1">
            <a:spLocks noChangeArrowheads="1"/>
          </p:cNvSpPr>
          <p:nvPr/>
        </p:nvSpPr>
        <p:spPr bwMode="auto">
          <a:xfrm>
            <a:off x="2279651" y="692150"/>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b="0">
                <a:latin typeface="黑体" panose="02010609060101010101" pitchFamily="49" charset="-122"/>
              </a:rPr>
              <a:t>空心圆截面：</a:t>
            </a:r>
          </a:p>
        </p:txBody>
      </p:sp>
      <p:graphicFrame>
        <p:nvGraphicFramePr>
          <p:cNvPr id="145416" name="Object 8"/>
          <p:cNvGraphicFramePr>
            <a:graphicFrameLocks noChangeAspect="1"/>
          </p:cNvGraphicFramePr>
          <p:nvPr/>
        </p:nvGraphicFramePr>
        <p:xfrm>
          <a:off x="2309814" y="1196975"/>
          <a:ext cx="4217987" cy="2616200"/>
        </p:xfrm>
        <a:graphic>
          <a:graphicData uri="http://schemas.openxmlformats.org/presentationml/2006/ole">
            <mc:AlternateContent xmlns:mc="http://schemas.openxmlformats.org/markup-compatibility/2006">
              <mc:Choice xmlns:v="urn:schemas-microsoft-com:vml" Requires="v">
                <p:oleObj spid="_x0000_s7174" name="公式" r:id="rId3" imgW="2108160" imgH="1307880" progId="Equation.3">
                  <p:embed/>
                </p:oleObj>
              </mc:Choice>
              <mc:Fallback>
                <p:oleObj name="公式" r:id="rId3" imgW="2108160" imgH="1307880" progId="Equation.3">
                  <p:embed/>
                  <p:pic>
                    <p:nvPicPr>
                      <p:cNvPr id="14541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4" y="1196975"/>
                        <a:ext cx="4217987" cy="261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5424" name="Picture 16" descr="未命名"/>
          <p:cNvPicPr>
            <a:picLocks noChangeAspect="1" noChangeArrowheads="1"/>
          </p:cNvPicPr>
          <p:nvPr/>
        </p:nvPicPr>
        <p:blipFill>
          <a:blip r:embed="rId5">
            <a:clrChange>
              <a:clrFrom>
                <a:srgbClr val="FDFDFD"/>
              </a:clrFrom>
              <a:clrTo>
                <a:srgbClr val="FDFDFD">
                  <a:alpha val="0"/>
                </a:srgbClr>
              </a:clrTo>
            </a:clrChange>
            <a:lum contrast="24000"/>
            <a:extLst>
              <a:ext uri="{28A0092B-C50C-407E-A947-70E740481C1C}">
                <a14:useLocalDpi xmlns:a14="http://schemas.microsoft.com/office/drawing/2010/main" val="0"/>
              </a:ext>
            </a:extLst>
          </a:blip>
          <a:srcRect/>
          <a:stretch>
            <a:fillRect/>
          </a:stretch>
        </p:blipFill>
        <p:spPr bwMode="auto">
          <a:xfrm>
            <a:off x="6672264" y="981076"/>
            <a:ext cx="34559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5427" name="Object 19"/>
          <p:cNvGraphicFramePr>
            <a:graphicFrameLocks noChangeAspect="1"/>
          </p:cNvGraphicFramePr>
          <p:nvPr/>
        </p:nvGraphicFramePr>
        <p:xfrm>
          <a:off x="2424114" y="4149725"/>
          <a:ext cx="4776787" cy="838200"/>
        </p:xfrm>
        <a:graphic>
          <a:graphicData uri="http://schemas.openxmlformats.org/presentationml/2006/ole">
            <mc:AlternateContent xmlns:mc="http://schemas.openxmlformats.org/markup-compatibility/2006">
              <mc:Choice xmlns:v="urn:schemas-microsoft-com:vml" Requires="v">
                <p:oleObj spid="_x0000_s7175" name="公式" r:id="rId6" imgW="2387520" imgH="419040" progId="Equation.3">
                  <p:embed/>
                </p:oleObj>
              </mc:Choice>
              <mc:Fallback>
                <p:oleObj name="公式" r:id="rId6" imgW="2387520" imgH="419040" progId="Equation.3">
                  <p:embed/>
                  <p:pic>
                    <p:nvPicPr>
                      <p:cNvPr id="145427"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4114" y="4149725"/>
                        <a:ext cx="4776787"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0450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arn(inHorizontal)">
                                      <p:cBhvr>
                                        <p:cTn id="7" dur="500"/>
                                        <p:tgtEl>
                                          <p:spTgt spid="145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5424"/>
                                        </p:tgtEl>
                                        <p:attrNameLst>
                                          <p:attrName>style.visibility</p:attrName>
                                        </p:attrNameLst>
                                      </p:cBhvr>
                                      <p:to>
                                        <p:strVal val="visible"/>
                                      </p:to>
                                    </p:set>
                                    <p:animEffect transition="in" filter="checkerboard(across)">
                                      <p:cBhvr>
                                        <p:cTn id="12" dur="500"/>
                                        <p:tgtEl>
                                          <p:spTgt spid="1454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5416"/>
                                        </p:tgtEl>
                                        <p:attrNameLst>
                                          <p:attrName>style.visibility</p:attrName>
                                        </p:attrNameLst>
                                      </p:cBhvr>
                                      <p:to>
                                        <p:strVal val="visible"/>
                                      </p:to>
                                    </p:set>
                                    <p:animEffect transition="in" filter="box(in)">
                                      <p:cBhvr>
                                        <p:cTn id="17" dur="500"/>
                                        <p:tgtEl>
                                          <p:spTgt spid="145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5427"/>
                                        </p:tgtEl>
                                        <p:attrNameLst>
                                          <p:attrName>style.visibility</p:attrName>
                                        </p:attrNameLst>
                                      </p:cBhvr>
                                      <p:to>
                                        <p:strVal val="visible"/>
                                      </p:to>
                                    </p:set>
                                    <p:animEffect transition="in" filter="box(in)">
                                      <p:cBhvr>
                                        <p:cTn id="22" dur="500"/>
                                        <p:tgtEl>
                                          <p:spTgt spid="145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426" y="546894"/>
            <a:ext cx="5888994" cy="1143000"/>
          </a:xfrm>
          <a:noFill/>
        </p:spPr>
        <p:txBody>
          <a:bodyPr/>
          <a:lstStyle/>
          <a:p>
            <a:pPr eaLnBrk="1" hangingPunct="1"/>
            <a:r>
              <a:rPr lang="zh-CN" altLang="en-US" sz="3200" dirty="0">
                <a:ea typeface="黑体" panose="02010609060101010101" pitchFamily="49" charset="-122"/>
              </a:rPr>
              <a:t>低碳钢扭转试验开始</a:t>
            </a:r>
          </a:p>
        </p:txBody>
      </p:sp>
      <p:pic>
        <p:nvPicPr>
          <p:cNvPr id="265237" name="D2.MPG">
            <a:hlinkClick r:id="" action="ppaction://media"/>
          </p:cNvPr>
          <p:cNvPicPr>
            <a:picLocks noGrp="1" noRot="1" noChangeAspect="1" noChangeArrowheads="1"/>
          </p:cNvPicPr>
          <p:nvPr>
            <p:ph sz="half" idx="4294967295"/>
            <a:videoFile r:link="rId1"/>
          </p:nvPr>
        </p:nvPicPr>
        <p:blipFill>
          <a:blip r:embed="rId4">
            <a:extLst>
              <a:ext uri="{28A0092B-C50C-407E-A947-70E740481C1C}">
                <a14:useLocalDpi xmlns:a14="http://schemas.microsoft.com/office/drawing/2010/main" val="0"/>
              </a:ext>
            </a:extLst>
          </a:blip>
          <a:srcRect l="2737" t="43196" r="4805" b="17993"/>
          <a:stretch>
            <a:fillRect/>
          </a:stretch>
        </p:blipFill>
        <p:spPr>
          <a:xfrm>
            <a:off x="2566987" y="4119090"/>
            <a:ext cx="7489825" cy="2573337"/>
          </a:xfrm>
          <a:prstGeom prst="rect">
            <a:avLst/>
          </a:prstGeom>
        </p:spPr>
      </p:pic>
      <p:sp>
        <p:nvSpPr>
          <p:cNvPr id="45059" name="Rectangle 23"/>
          <p:cNvSpPr>
            <a:spLocks noChangeArrowheads="1"/>
          </p:cNvSpPr>
          <p:nvPr/>
        </p:nvSpPr>
        <p:spPr bwMode="auto">
          <a:xfrm>
            <a:off x="6311900" y="765175"/>
            <a:ext cx="40322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algn="ctr" eaLnBrk="1" hangingPunct="1">
              <a:spcBef>
                <a:spcPct val="0"/>
              </a:spcBef>
            </a:pPr>
            <a:r>
              <a:rPr lang="zh-CN" altLang="en-US" sz="3200" b="0" dirty="0">
                <a:solidFill>
                  <a:schemeClr val="tx2"/>
                </a:solidFill>
                <a:latin typeface="Arial" panose="020B0604020202020204" pitchFamily="34" charset="0"/>
              </a:rPr>
              <a:t>低碳钢扭转试验结束</a:t>
            </a:r>
          </a:p>
        </p:txBody>
      </p:sp>
      <p:pic>
        <p:nvPicPr>
          <p:cNvPr id="10" name="低碳钢扭转试验开始.MPG">
            <a:hlinkClick r:id="" action="ppaction://media"/>
          </p:cNvPr>
          <p:cNvPicPr>
            <a:picLocks noGrp="1" noRot="1" noChangeAspect="1" noChangeArrowheads="1"/>
          </p:cNvPicPr>
          <p:nvPr>
            <p:ph sz="half" idx="1"/>
            <a:videoFile r:link="rId2"/>
          </p:nvPr>
        </p:nvPicPr>
        <p:blipFill>
          <a:blip r:embed="rId5">
            <a:extLst>
              <a:ext uri="{28A0092B-C50C-407E-A947-70E740481C1C}">
                <a14:useLocalDpi xmlns:a14="http://schemas.microsoft.com/office/drawing/2010/main" val="0"/>
              </a:ext>
            </a:extLst>
          </a:blip>
          <a:srcRect t="41537" b="17451"/>
          <a:stretch>
            <a:fillRect/>
          </a:stretch>
        </p:blipFill>
        <p:spPr>
          <a:xfrm>
            <a:off x="2566987" y="1691803"/>
            <a:ext cx="7488237" cy="2427287"/>
          </a:xfrm>
        </p:spPr>
      </p:pic>
    </p:spTree>
    <p:extLst>
      <p:ext uri="{BB962C8B-B14F-4D97-AF65-F5344CB8AC3E}">
        <p14:creationId xmlns:p14="http://schemas.microsoft.com/office/powerpoint/2010/main" val="382547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52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5237"/>
                                        </p:tgtEl>
                                      </p:cBhvr>
                                    </p:cmd>
                                  </p:childTnLst>
                                </p:cTn>
                              </p:par>
                            </p:childTnLst>
                          </p:cTn>
                        </p:par>
                      </p:childTnLst>
                    </p:cTn>
                  </p:par>
                </p:childTnLst>
              </p:cTn>
              <p:nextCondLst>
                <p:cond evt="onClick" delay="0">
                  <p:tgtEl>
                    <p:spTgt spid="265237"/>
                  </p:tgtEl>
                </p:cond>
              </p:nextCondLst>
            </p:seq>
            <p:video>
              <p:cMediaNode>
                <p:cTn id="7" fill="hold" display="0">
                  <p:stCondLst>
                    <p:cond delay="indefinite"/>
                  </p:stCondLst>
                  <p:endCondLst>
                    <p:cond evt="onNext" delay="0">
                      <p:tgtEl>
                        <p:sldTgt/>
                      </p:tgtEl>
                    </p:cond>
                    <p:cond evt="onPrev" delay="0">
                      <p:tgtEl>
                        <p:sldTgt/>
                      </p:tgtEl>
                    </p:cond>
                  </p:endCondLst>
                </p:cTn>
                <p:tgtEl>
                  <p:spTgt spid="265237"/>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pPr eaLnBrk="1" hangingPunct="1"/>
            <a:r>
              <a:rPr lang="zh-CN" altLang="en-US" sz="3200">
                <a:ea typeface="黑体" panose="02010609060101010101" pitchFamily="49" charset="-122"/>
              </a:rPr>
              <a:t>低碳钢扭转破坏断口 </a:t>
            </a:r>
          </a:p>
        </p:txBody>
      </p:sp>
      <p:pic>
        <p:nvPicPr>
          <p:cNvPr id="8" name="Picture 6" descr="DSC000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9947" b="3894"/>
          <a:stretch>
            <a:fillRect/>
          </a:stretch>
        </p:blipFill>
        <p:spPr>
          <a:xfrm>
            <a:off x="1858380" y="2336691"/>
            <a:ext cx="8630062" cy="2987663"/>
          </a:xfrm>
        </p:spPr>
      </p:pic>
    </p:spTree>
    <p:extLst>
      <p:ext uri="{BB962C8B-B14F-4D97-AF65-F5344CB8AC3E}">
        <p14:creationId xmlns:p14="http://schemas.microsoft.com/office/powerpoint/2010/main" val="202573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994" y="358678"/>
            <a:ext cx="10972800" cy="1143000"/>
          </a:xfrm>
          <a:noFill/>
        </p:spPr>
        <p:txBody>
          <a:bodyPr/>
          <a:lstStyle/>
          <a:p>
            <a:pPr eaLnBrk="1" hangingPunct="1"/>
            <a:r>
              <a:rPr lang="zh-CN" altLang="en-US" sz="3200" dirty="0">
                <a:ea typeface="黑体" panose="02010609060101010101" pitchFamily="49" charset="-122"/>
              </a:rPr>
              <a:t>铸铁扭转破坏试验过程</a:t>
            </a:r>
          </a:p>
        </p:txBody>
      </p:sp>
      <p:pic>
        <p:nvPicPr>
          <p:cNvPr id="47108" name="Picture 10" descr="DSC00031"/>
          <p:cNvPicPr>
            <a:picLocks noChangeAspect="1" noChangeArrowheads="1"/>
          </p:cNvPicPr>
          <p:nvPr/>
        </p:nvPicPr>
        <p:blipFill>
          <a:blip r:embed="rId3">
            <a:extLst>
              <a:ext uri="{28A0092B-C50C-407E-A947-70E740481C1C}">
                <a14:useLocalDpi xmlns:a14="http://schemas.microsoft.com/office/drawing/2010/main" val="0"/>
              </a:ext>
            </a:extLst>
          </a:blip>
          <a:srcRect t="27675" b="19818"/>
          <a:stretch>
            <a:fillRect/>
          </a:stretch>
        </p:blipFill>
        <p:spPr bwMode="auto">
          <a:xfrm>
            <a:off x="2753730" y="4373746"/>
            <a:ext cx="60340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1"/>
          <p:cNvSpPr>
            <a:spLocks noChangeArrowheads="1"/>
          </p:cNvSpPr>
          <p:nvPr/>
        </p:nvSpPr>
        <p:spPr bwMode="auto">
          <a:xfrm>
            <a:off x="1655974" y="3667308"/>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algn="ctr" eaLnBrk="1" hangingPunct="1">
              <a:spcBef>
                <a:spcPct val="0"/>
              </a:spcBef>
            </a:pPr>
            <a:r>
              <a:rPr lang="zh-CN" altLang="en-US" sz="3200" b="0" dirty="0">
                <a:solidFill>
                  <a:schemeClr val="tx2"/>
                </a:solidFill>
                <a:latin typeface="Arial" panose="020B0604020202020204" pitchFamily="34" charset="0"/>
              </a:rPr>
              <a:t>铸铁扭转破坏断口</a:t>
            </a:r>
          </a:p>
        </p:txBody>
      </p:sp>
      <p:pic>
        <p:nvPicPr>
          <p:cNvPr id="10" name="铸铁扭转破坏.MPG">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t="28877" b="21297"/>
          <a:stretch>
            <a:fillRect/>
          </a:stretch>
        </p:blipFill>
        <p:spPr>
          <a:xfrm>
            <a:off x="2753730" y="1252060"/>
            <a:ext cx="5926238" cy="2415248"/>
          </a:xfrm>
        </p:spPr>
      </p:pic>
    </p:spTree>
    <p:extLst>
      <p:ext uri="{BB962C8B-B14F-4D97-AF65-F5344CB8AC3E}">
        <p14:creationId xmlns:p14="http://schemas.microsoft.com/office/powerpoint/2010/main" val="148350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1493134" y="765176"/>
            <a:ext cx="8635116"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dirty="0">
                <a:solidFill>
                  <a:srgbClr val="0000CC"/>
                </a:solidFill>
                <a:latin typeface="微软雅黑" panose="020B0503020204020204" pitchFamily="34" charset="-122"/>
                <a:ea typeface="微软雅黑" panose="020B0503020204020204" pitchFamily="34" charset="-122"/>
              </a:rPr>
              <a:t>       </a:t>
            </a:r>
            <a:r>
              <a:rPr lang="zh-CN" altLang="en-US" sz="2400" dirty="0">
                <a:solidFill>
                  <a:srgbClr val="0000CC"/>
                </a:solidFill>
                <a:latin typeface="微软雅黑" panose="020B0503020204020204" pitchFamily="34" charset="-122"/>
                <a:ea typeface="微软雅黑" panose="020B0503020204020204" pitchFamily="34" charset="-122"/>
              </a:rPr>
              <a:t>思考：</a:t>
            </a:r>
            <a:r>
              <a:rPr lang="zh-CN" altLang="en-US" sz="2400" dirty="0">
                <a:latin typeface="微软雅黑" panose="020B0503020204020204" pitchFamily="34" charset="-122"/>
                <a:ea typeface="微软雅黑" panose="020B0503020204020204" pitchFamily="34" charset="-122"/>
              </a:rPr>
              <a:t>低碳钢和铸铁的圆截面试件其扭转破坏的断口分别如图</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及图</a:t>
            </a: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所示，试问为什么它们的断口形式不同？</a:t>
            </a:r>
          </a:p>
        </p:txBody>
      </p:sp>
      <p:pic>
        <p:nvPicPr>
          <p:cNvPr id="258051" name="Picture 3"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8925" y="3003692"/>
            <a:ext cx="612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02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randombar(horizontal)">
                                      <p:cBhvr>
                                        <p:cTn id="7" dur="500"/>
                                        <p:tgtEl>
                                          <p:spTgt spid="258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5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Text Box 6"/>
          <p:cNvSpPr txBox="1">
            <a:spLocks noChangeArrowheads="1"/>
          </p:cNvSpPr>
          <p:nvPr/>
        </p:nvSpPr>
        <p:spPr bwMode="auto">
          <a:xfrm>
            <a:off x="2209800" y="692150"/>
            <a:ext cx="2662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400">
                <a:latin typeface="黑体" panose="02010609060101010101" pitchFamily="49" charset="-122"/>
              </a:rPr>
              <a:t>2.</a:t>
            </a:r>
            <a:r>
              <a:rPr lang="en-US" altLang="zh-CN" sz="2400" b="0">
                <a:latin typeface="黑体" panose="02010609060101010101" pitchFamily="49" charset="-122"/>
              </a:rPr>
              <a:t> </a:t>
            </a:r>
            <a:r>
              <a:rPr lang="zh-CN" altLang="en-US" sz="2400">
                <a:latin typeface="黑体" panose="02010609060101010101" pitchFamily="49" charset="-122"/>
              </a:rPr>
              <a:t>强度条件</a:t>
            </a:r>
          </a:p>
        </p:txBody>
      </p:sp>
      <p:graphicFrame>
        <p:nvGraphicFramePr>
          <p:cNvPr id="111623" name="Object 7"/>
          <p:cNvGraphicFramePr>
            <a:graphicFrameLocks noChangeAspect="1"/>
          </p:cNvGraphicFramePr>
          <p:nvPr/>
        </p:nvGraphicFramePr>
        <p:xfrm>
          <a:off x="5519738" y="1412875"/>
          <a:ext cx="1193800" cy="457200"/>
        </p:xfrm>
        <a:graphic>
          <a:graphicData uri="http://schemas.openxmlformats.org/presentationml/2006/ole">
            <mc:AlternateContent xmlns:mc="http://schemas.openxmlformats.org/markup-compatibility/2006">
              <mc:Choice xmlns:v="urn:schemas-microsoft-com:vml" Requires="v">
                <p:oleObj spid="_x0000_s8198" name="公式" r:id="rId3" imgW="596880" imgH="228600" progId="Equation.3">
                  <p:embed/>
                </p:oleObj>
              </mc:Choice>
              <mc:Fallback>
                <p:oleObj name="公式" r:id="rId3" imgW="596880" imgH="228600" progId="Equation.3">
                  <p:embed/>
                  <p:pic>
                    <p:nvPicPr>
                      <p:cNvPr id="11162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1412875"/>
                        <a:ext cx="1193800" cy="4572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4" name="Text Box 8"/>
          <p:cNvSpPr txBox="1">
            <a:spLocks noChangeArrowheads="1"/>
          </p:cNvSpPr>
          <p:nvPr/>
        </p:nvSpPr>
        <p:spPr bwMode="auto">
          <a:xfrm>
            <a:off x="2279650" y="2179638"/>
            <a:ext cx="687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dirty="0">
                <a:latin typeface="微软雅黑" panose="020B0503020204020204" pitchFamily="34" charset="-122"/>
                <a:ea typeface="微软雅黑" panose="020B0503020204020204" pitchFamily="34" charset="-122"/>
              </a:rPr>
              <a:t>此处</a:t>
            </a:r>
            <a:r>
              <a:rPr lang="en-US"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t</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为材料的许用切应力。对于等直圆轴亦即</a:t>
            </a:r>
          </a:p>
        </p:txBody>
      </p:sp>
      <p:graphicFrame>
        <p:nvGraphicFramePr>
          <p:cNvPr id="111626" name="Object 10"/>
          <p:cNvGraphicFramePr>
            <a:graphicFrameLocks noChangeAspect="1"/>
          </p:cNvGraphicFramePr>
          <p:nvPr/>
        </p:nvGraphicFramePr>
        <p:xfrm>
          <a:off x="5664201" y="2781301"/>
          <a:ext cx="1243013" cy="887413"/>
        </p:xfrm>
        <a:graphic>
          <a:graphicData uri="http://schemas.openxmlformats.org/presentationml/2006/ole">
            <mc:AlternateContent xmlns:mc="http://schemas.openxmlformats.org/markup-compatibility/2006">
              <mc:Choice xmlns:v="urn:schemas-microsoft-com:vml" Requires="v">
                <p:oleObj spid="_x0000_s8199" name="公式" r:id="rId5" imgW="622080" imgH="444240" progId="Equation.3">
                  <p:embed/>
                </p:oleObj>
              </mc:Choice>
              <mc:Fallback>
                <p:oleObj name="公式" r:id="rId5" imgW="622080" imgH="444240" progId="Equation.3">
                  <p:embed/>
                  <p:pic>
                    <p:nvPicPr>
                      <p:cNvPr id="11162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1" y="2781301"/>
                        <a:ext cx="1243013" cy="8874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33" name="Text Box 17"/>
          <p:cNvSpPr txBox="1">
            <a:spLocks noChangeArrowheads="1"/>
          </p:cNvSpPr>
          <p:nvPr/>
        </p:nvSpPr>
        <p:spPr bwMode="auto">
          <a:xfrm>
            <a:off x="551214" y="4146189"/>
            <a:ext cx="112318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b="0" dirty="0">
                <a:latin typeface="黑体" panose="02010609060101010101" pitchFamily="49" charset="-122"/>
              </a:rPr>
              <a:t>    </a:t>
            </a:r>
            <a:r>
              <a:rPr lang="zh-CN" altLang="en-US" sz="2400" dirty="0">
                <a:latin typeface="微软雅黑" panose="020B0503020204020204" pitchFamily="34" charset="-122"/>
                <a:ea typeface="微软雅黑" panose="020B0503020204020204" pitchFamily="34" charset="-122"/>
              </a:rPr>
              <a:t>铸铁等脆性材料制成的等直圆杆扭转时虽沿斜截面因拉伸而发生脆性断裂，但因斜截面上的拉应力与横截面上的切应力有固定关系，故仍可以切应力和许用切应力来表达强度条件。</a:t>
            </a:r>
          </a:p>
        </p:txBody>
      </p:sp>
    </p:spTree>
    <p:extLst>
      <p:ext uri="{BB962C8B-B14F-4D97-AF65-F5344CB8AC3E}">
        <p14:creationId xmlns:p14="http://schemas.microsoft.com/office/powerpoint/2010/main" val="140470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barn(outHorizontal)">
                                      <p:cBhvr>
                                        <p:cTn id="7" dur="5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outHorizontal)">
                                      <p:cBhvr>
                                        <p:cTn id="12" dur="500"/>
                                        <p:tgtEl>
                                          <p:spTgt spid="111623"/>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1624"/>
                                        </p:tgtEl>
                                        <p:attrNameLst>
                                          <p:attrName>style.visibility</p:attrName>
                                        </p:attrNameLst>
                                      </p:cBhvr>
                                      <p:to>
                                        <p:strVal val="visible"/>
                                      </p:to>
                                    </p:set>
                                    <p:animEffect transition="in" filter="wipe(up)">
                                      <p:cBhvr>
                                        <p:cTn id="16" dur="500"/>
                                        <p:tgtEl>
                                          <p:spTgt spid="1116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111626"/>
                                        </p:tgtEl>
                                        <p:attrNameLst>
                                          <p:attrName>style.visibility</p:attrName>
                                        </p:attrNameLst>
                                      </p:cBhvr>
                                      <p:to>
                                        <p:strVal val="visible"/>
                                      </p:to>
                                    </p:set>
                                    <p:animEffect transition="in" filter="randombar(horizontal)">
                                      <p:cBhvr>
                                        <p:cTn id="21" dur="500"/>
                                        <p:tgtEl>
                                          <p:spTgt spid="1116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1633"/>
                                        </p:tgtEl>
                                        <p:attrNameLst>
                                          <p:attrName>style.visibility</p:attrName>
                                        </p:attrNameLst>
                                      </p:cBhvr>
                                      <p:to>
                                        <p:strVal val="visible"/>
                                      </p:to>
                                    </p:set>
                                    <p:animEffect transition="in" filter="dissolve">
                                      <p:cBhvr>
                                        <p:cTn id="26" dur="500"/>
                                        <p:tgtEl>
                                          <p:spTgt spid="11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utoUpdateAnimBg="0"/>
      <p:bldP spid="111624" grpId="0" autoUpdateAnimBg="0"/>
      <p:bldP spid="11163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5" name="Picture 25"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22"/>
          <a:stretch>
            <a:fillRect/>
          </a:stretch>
        </p:blipFill>
        <p:spPr bwMode="auto">
          <a:xfrm>
            <a:off x="3088184" y="3461735"/>
            <a:ext cx="6399990" cy="231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7" name="Text Box 27"/>
          <p:cNvSpPr txBox="1">
            <a:spLocks noChangeArrowheads="1"/>
          </p:cNvSpPr>
          <p:nvPr/>
        </p:nvSpPr>
        <p:spPr bwMode="auto">
          <a:xfrm>
            <a:off x="601884" y="988591"/>
            <a:ext cx="1086862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b="0"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例题</a:t>
            </a:r>
            <a:r>
              <a:rPr lang="en-US" altLang="zh-CN" dirty="0" smtClean="0">
                <a:latin typeface="微软雅黑" panose="020B0503020204020204" pitchFamily="34" charset="-122"/>
                <a:ea typeface="微软雅黑" panose="020B0503020204020204" pitchFamily="34" charset="-122"/>
              </a:rPr>
              <a:t>5-4 </a:t>
            </a:r>
            <a:r>
              <a:rPr lang="zh-CN" altLang="en-US" dirty="0">
                <a:latin typeface="微软雅黑" panose="020B0503020204020204" pitchFamily="34" charset="-122"/>
                <a:ea typeface="微软雅黑" panose="020B0503020204020204" pitchFamily="34" charset="-122"/>
              </a:rPr>
              <a:t>图示阶梯状圆轴，</a:t>
            </a:r>
            <a:r>
              <a:rPr lang="en-US" altLang="zh-CN" i="1" dirty="0">
                <a:latin typeface="微软雅黑" panose="020B0503020204020204" pitchFamily="34" charset="-122"/>
                <a:ea typeface="微软雅黑" panose="020B0503020204020204" pitchFamily="34" charset="-122"/>
              </a:rPr>
              <a:t>AB</a:t>
            </a:r>
            <a:r>
              <a:rPr lang="zh-CN" altLang="en-US" dirty="0">
                <a:latin typeface="微软雅黑" panose="020B0503020204020204" pitchFamily="34" charset="-122"/>
                <a:ea typeface="微软雅黑" panose="020B0503020204020204" pitchFamily="34" charset="-122"/>
              </a:rPr>
              <a:t>段直径</a:t>
            </a:r>
            <a:r>
              <a:rPr lang="en-US" altLang="zh-CN" i="1" dirty="0">
                <a:latin typeface="微软雅黑" panose="020B0503020204020204" pitchFamily="34" charset="-122"/>
                <a:ea typeface="微软雅黑" panose="020B0503020204020204" pitchFamily="34" charset="-122"/>
              </a:rPr>
              <a:t>d</a:t>
            </a:r>
            <a:r>
              <a:rPr lang="en-US" altLang="zh-CN" baseline="-25000" dirty="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=120 mm</a:t>
            </a:r>
            <a:r>
              <a:rPr lang="zh-CN" altLang="en-US"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BC</a:t>
            </a:r>
            <a:r>
              <a:rPr lang="zh-CN" altLang="en-US" dirty="0">
                <a:latin typeface="微软雅黑" panose="020B0503020204020204" pitchFamily="34" charset="-122"/>
                <a:ea typeface="微软雅黑" panose="020B0503020204020204" pitchFamily="34" charset="-122"/>
              </a:rPr>
              <a:t>段直径</a:t>
            </a:r>
            <a:r>
              <a:rPr lang="en-US" altLang="zh-CN" i="1" dirty="0">
                <a:latin typeface="微软雅黑" panose="020B0503020204020204" pitchFamily="34" charset="-122"/>
                <a:ea typeface="微软雅黑" panose="020B0503020204020204" pitchFamily="34" charset="-122"/>
              </a:rPr>
              <a:t>d</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=100 mm</a:t>
            </a:r>
            <a:r>
              <a:rPr lang="zh-CN" altLang="en-US" dirty="0">
                <a:latin typeface="微软雅黑" panose="020B0503020204020204" pitchFamily="34" charset="-122"/>
                <a:ea typeface="微软雅黑" panose="020B0503020204020204" pitchFamily="34" charset="-122"/>
              </a:rPr>
              <a:t>。扭转力矩</a:t>
            </a:r>
            <a:r>
              <a:rPr lang="en-US" altLang="zh-CN" i="1" dirty="0">
                <a:latin typeface="微软雅黑" panose="020B0503020204020204" pitchFamily="34" charset="-122"/>
                <a:ea typeface="微软雅黑" panose="020B0503020204020204" pitchFamily="34" charset="-122"/>
              </a:rPr>
              <a:t>M</a:t>
            </a:r>
            <a:r>
              <a:rPr lang="en-US" altLang="zh-CN" i="1" baseline="-25000" dirty="0">
                <a:latin typeface="微软雅黑" panose="020B0503020204020204" pitchFamily="34" charset="-122"/>
                <a:ea typeface="微软雅黑" panose="020B0503020204020204" pitchFamily="34" charset="-122"/>
              </a:rPr>
              <a:t>A </a:t>
            </a:r>
            <a:r>
              <a:rPr lang="en-US" altLang="zh-CN" dirty="0">
                <a:latin typeface="微软雅黑" panose="020B0503020204020204" pitchFamily="34" charset="-122"/>
                <a:ea typeface="微软雅黑" panose="020B0503020204020204" pitchFamily="34" charset="-122"/>
              </a:rPr>
              <a:t>=22 </a:t>
            </a:r>
            <a:r>
              <a:rPr lang="en-US" altLang="zh-CN" dirty="0" err="1">
                <a:latin typeface="微软雅黑" panose="020B0503020204020204" pitchFamily="34" charset="-122"/>
                <a:ea typeface="微软雅黑" panose="020B0503020204020204" pitchFamily="34" charset="-122"/>
              </a:rPr>
              <a:t>kN</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err="1">
                <a:latin typeface="微软雅黑" panose="020B0503020204020204" pitchFamily="34" charset="-122"/>
                <a:ea typeface="微软雅黑" panose="020B0503020204020204" pitchFamily="34" charset="-122"/>
              </a:rPr>
              <a:t>m</a:t>
            </a:r>
            <a:r>
              <a:rPr lang="zh-CN" altLang="en-US"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M</a:t>
            </a:r>
            <a:r>
              <a:rPr lang="en-US" altLang="zh-CN" i="1" baseline="-25000" dirty="0">
                <a:latin typeface="微软雅黑" panose="020B0503020204020204" pitchFamily="34" charset="-122"/>
                <a:ea typeface="微软雅黑" panose="020B0503020204020204" pitchFamily="34" charset="-122"/>
              </a:rPr>
              <a:t>B </a:t>
            </a:r>
            <a:r>
              <a:rPr lang="en-US" altLang="zh-CN" dirty="0">
                <a:latin typeface="微软雅黑" panose="020B0503020204020204" pitchFamily="34" charset="-122"/>
                <a:ea typeface="微软雅黑" panose="020B0503020204020204" pitchFamily="34" charset="-122"/>
              </a:rPr>
              <a:t>=36 </a:t>
            </a:r>
            <a:r>
              <a:rPr lang="en-US" altLang="zh-CN" dirty="0" err="1">
                <a:latin typeface="微软雅黑" panose="020B0503020204020204" pitchFamily="34" charset="-122"/>
                <a:ea typeface="微软雅黑" panose="020B0503020204020204" pitchFamily="34" charset="-122"/>
              </a:rPr>
              <a:t>kN·m</a:t>
            </a:r>
            <a:r>
              <a:rPr lang="zh-CN" altLang="en-US"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M</a:t>
            </a:r>
            <a:r>
              <a:rPr lang="en-US" altLang="zh-CN" i="1" baseline="-25000" dirty="0">
                <a:latin typeface="微软雅黑" panose="020B0503020204020204" pitchFamily="34" charset="-122"/>
                <a:ea typeface="微软雅黑" panose="020B0503020204020204" pitchFamily="34" charset="-122"/>
              </a:rPr>
              <a:t>C </a:t>
            </a:r>
            <a:r>
              <a:rPr lang="en-US" altLang="zh-CN" dirty="0">
                <a:latin typeface="微软雅黑" panose="020B0503020204020204" pitchFamily="34" charset="-122"/>
                <a:ea typeface="微软雅黑" panose="020B0503020204020204" pitchFamily="34" charset="-122"/>
              </a:rPr>
              <a:t>=14 </a:t>
            </a:r>
            <a:r>
              <a:rPr lang="en-US" altLang="zh-CN" dirty="0" err="1">
                <a:latin typeface="微软雅黑" panose="020B0503020204020204" pitchFamily="34" charset="-122"/>
                <a:ea typeface="微软雅黑" panose="020B0503020204020204" pitchFamily="34" charset="-122"/>
              </a:rPr>
              <a:t>kN·m</a:t>
            </a:r>
            <a:r>
              <a:rPr lang="zh-CN" altLang="en-US" dirty="0">
                <a:latin typeface="微软雅黑" panose="020B0503020204020204" pitchFamily="34" charset="-122"/>
                <a:ea typeface="微软雅黑" panose="020B0503020204020204" pitchFamily="34" charset="-122"/>
              </a:rPr>
              <a:t>，材料的许用切应力</a:t>
            </a:r>
            <a:r>
              <a:rPr lang="en-US" altLang="zh-CN"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t </a:t>
            </a:r>
            <a:r>
              <a:rPr lang="en-US" altLang="zh-CN" dirty="0">
                <a:latin typeface="微软雅黑" panose="020B0503020204020204" pitchFamily="34" charset="-122"/>
                <a:ea typeface="微软雅黑" panose="020B0503020204020204" pitchFamily="34" charset="-122"/>
              </a:rPr>
              <a:t>]=80 MPa</a:t>
            </a:r>
            <a:r>
              <a:rPr lang="zh-CN" altLang="en-US" dirty="0">
                <a:latin typeface="微软雅黑" panose="020B0503020204020204" pitchFamily="34" charset="-122"/>
                <a:ea typeface="微软雅黑" panose="020B0503020204020204" pitchFamily="34" charset="-122"/>
              </a:rPr>
              <a:t>。试校核该轴的强度。</a:t>
            </a:r>
          </a:p>
        </p:txBody>
      </p:sp>
    </p:spTree>
    <p:extLst>
      <p:ext uri="{BB962C8B-B14F-4D97-AF65-F5344CB8AC3E}">
        <p14:creationId xmlns:p14="http://schemas.microsoft.com/office/powerpoint/2010/main" val="375280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67"/>
                                        </p:tgtEl>
                                        <p:attrNameLst>
                                          <p:attrName>style.visibility</p:attrName>
                                        </p:attrNameLst>
                                      </p:cBhvr>
                                      <p:to>
                                        <p:strVal val="visible"/>
                                      </p:to>
                                    </p:set>
                                    <p:animEffect transition="in" filter="checkerboard(across)">
                                      <p:cBhvr>
                                        <p:cTn id="7" dur="500"/>
                                        <p:tgtEl>
                                          <p:spTgt spid="112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65"/>
                                        </p:tgtEl>
                                        <p:attrNameLst>
                                          <p:attrName>style.visibility</p:attrName>
                                        </p:attrNameLst>
                                      </p:cBhvr>
                                      <p:to>
                                        <p:strVal val="visible"/>
                                      </p:to>
                                    </p:set>
                                    <p:animEffect transition="in" filter="randombar(horizontal)">
                                      <p:cBhvr>
                                        <p:cTn id="12" dur="500"/>
                                        <p:tgtEl>
                                          <p:spTgt spid="112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5922963" y="4411663"/>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400" b="0" i="1"/>
              <a:t>BC</a:t>
            </a:r>
            <a:r>
              <a:rPr lang="zh-CN" altLang="en-US" sz="2400" b="0"/>
              <a:t>段内</a:t>
            </a:r>
          </a:p>
        </p:txBody>
      </p:sp>
      <p:graphicFrame>
        <p:nvGraphicFramePr>
          <p:cNvPr id="113667" name="Object 3"/>
          <p:cNvGraphicFramePr>
            <a:graphicFrameLocks noChangeAspect="1"/>
          </p:cNvGraphicFramePr>
          <p:nvPr>
            <p:extLst>
              <p:ext uri="{D42A27DB-BD31-4B8C-83A1-F6EECF244321}">
                <p14:modId xmlns:p14="http://schemas.microsoft.com/office/powerpoint/2010/main" val="2943829311"/>
              </p:ext>
            </p:extLst>
          </p:nvPr>
        </p:nvGraphicFramePr>
        <p:xfrm>
          <a:off x="5951537" y="4673600"/>
          <a:ext cx="4569849" cy="1727200"/>
        </p:xfrm>
        <a:graphic>
          <a:graphicData uri="http://schemas.openxmlformats.org/presentationml/2006/ole">
            <mc:AlternateContent xmlns:mc="http://schemas.openxmlformats.org/markup-compatibility/2006">
              <mc:Choice xmlns:v="urn:schemas-microsoft-com:vml" Requires="v">
                <p:oleObj spid="_x0000_s9222" name="公式" r:id="rId3" imgW="2006280" imgH="863280" progId="Equation.3">
                  <p:embed/>
                </p:oleObj>
              </mc:Choice>
              <mc:Fallback>
                <p:oleObj name="公式" r:id="rId3" imgW="2006280" imgH="863280" progId="Equation.3">
                  <p:embed/>
                  <p:pic>
                    <p:nvPicPr>
                      <p:cNvPr id="1136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7" y="4673600"/>
                        <a:ext cx="4569849" cy="1727200"/>
                      </a:xfrm>
                      <a:prstGeom prst="rect">
                        <a:avLst/>
                      </a:prstGeom>
                      <a:noFill/>
                      <a:ln>
                        <a:noFill/>
                      </a:ln>
                      <a:effectLst/>
                    </p:spPr>
                  </p:pic>
                </p:oleObj>
              </mc:Fallback>
            </mc:AlternateContent>
          </a:graphicData>
        </a:graphic>
      </p:graphicFrame>
      <p:sp>
        <p:nvSpPr>
          <p:cNvPr id="113682" name="Text Box 18"/>
          <p:cNvSpPr txBox="1">
            <a:spLocks noChangeArrowheads="1"/>
          </p:cNvSpPr>
          <p:nvPr/>
        </p:nvSpPr>
        <p:spPr bwMode="auto">
          <a:xfrm>
            <a:off x="6024563" y="22050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400" b="0" i="1"/>
              <a:t>AB</a:t>
            </a:r>
            <a:r>
              <a:rPr lang="zh-CN" altLang="en-US" sz="2400" b="0"/>
              <a:t>段内</a:t>
            </a:r>
          </a:p>
        </p:txBody>
      </p:sp>
      <p:graphicFrame>
        <p:nvGraphicFramePr>
          <p:cNvPr id="113683" name="Object 19"/>
          <p:cNvGraphicFramePr>
            <a:graphicFrameLocks noChangeAspect="1"/>
          </p:cNvGraphicFramePr>
          <p:nvPr>
            <p:extLst>
              <p:ext uri="{D42A27DB-BD31-4B8C-83A1-F6EECF244321}">
                <p14:modId xmlns:p14="http://schemas.microsoft.com/office/powerpoint/2010/main" val="1084707668"/>
              </p:ext>
            </p:extLst>
          </p:nvPr>
        </p:nvGraphicFramePr>
        <p:xfrm>
          <a:off x="5994401" y="2544763"/>
          <a:ext cx="4526986" cy="1727200"/>
        </p:xfrm>
        <a:graphic>
          <a:graphicData uri="http://schemas.openxmlformats.org/presentationml/2006/ole">
            <mc:AlternateContent xmlns:mc="http://schemas.openxmlformats.org/markup-compatibility/2006">
              <mc:Choice xmlns:v="urn:schemas-microsoft-com:vml" Requires="v">
                <p:oleObj spid="_x0000_s9223" name="公式" r:id="rId5" imgW="2031840" imgH="863280" progId="Equation.3">
                  <p:embed/>
                </p:oleObj>
              </mc:Choice>
              <mc:Fallback>
                <p:oleObj name="公式" r:id="rId5" imgW="2031840" imgH="863280" progId="Equation.3">
                  <p:embed/>
                  <p:pic>
                    <p:nvPicPr>
                      <p:cNvPr id="113683"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401" y="2544763"/>
                        <a:ext cx="4526986" cy="1727200"/>
                      </a:xfrm>
                      <a:prstGeom prst="rect">
                        <a:avLst/>
                      </a:prstGeom>
                      <a:noFill/>
                      <a:ln>
                        <a:noFill/>
                      </a:ln>
                      <a:effectLst/>
                    </p:spPr>
                  </p:pic>
                </p:oleObj>
              </mc:Fallback>
            </mc:AlternateContent>
          </a:graphicData>
        </a:graphic>
      </p:graphicFrame>
      <p:sp>
        <p:nvSpPr>
          <p:cNvPr id="113684" name="Text Box 20"/>
          <p:cNvSpPr txBox="1">
            <a:spLocks noChangeArrowheads="1"/>
          </p:cNvSpPr>
          <p:nvPr/>
        </p:nvSpPr>
        <p:spPr bwMode="auto">
          <a:xfrm>
            <a:off x="6520727" y="485024"/>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dirty="0">
                <a:solidFill>
                  <a:srgbClr val="0000CC"/>
                </a:solidFill>
              </a:rPr>
              <a:t>解：</a:t>
            </a:r>
            <a:r>
              <a:rPr lang="en-US" altLang="zh-CN" sz="2400" b="0" dirty="0"/>
              <a:t>1.  </a:t>
            </a:r>
            <a:r>
              <a:rPr lang="zh-CN" altLang="en-US" sz="2400" b="0" dirty="0"/>
              <a:t>绘扭矩图</a:t>
            </a:r>
          </a:p>
        </p:txBody>
      </p:sp>
      <p:sp>
        <p:nvSpPr>
          <p:cNvPr id="113685" name="Text Box 21"/>
          <p:cNvSpPr txBox="1">
            <a:spLocks noChangeArrowheads="1"/>
          </p:cNvSpPr>
          <p:nvPr/>
        </p:nvSpPr>
        <p:spPr bwMode="auto">
          <a:xfrm>
            <a:off x="6002338" y="1125538"/>
            <a:ext cx="4704244"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en-US" altLang="zh-CN" sz="2400" b="0" dirty="0"/>
              <a:t>        2. </a:t>
            </a:r>
            <a:r>
              <a:rPr lang="zh-CN" altLang="en-US" sz="2400" b="0" dirty="0"/>
              <a:t>求每段轴的横截面上的最大切应力</a:t>
            </a:r>
          </a:p>
        </p:txBody>
      </p:sp>
      <p:pic>
        <p:nvPicPr>
          <p:cNvPr id="113686" name="Picture 22" descr="未命名"/>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613" y="1160946"/>
            <a:ext cx="40290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7" name="Picture 23" descr="未命名"/>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613" y="2907214"/>
            <a:ext cx="4103687" cy="17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9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84"/>
                                        </p:tgtEl>
                                        <p:attrNameLst>
                                          <p:attrName>style.visibility</p:attrName>
                                        </p:attrNameLst>
                                      </p:cBhvr>
                                      <p:to>
                                        <p:strVal val="visible"/>
                                      </p:to>
                                    </p:set>
                                    <p:animEffect transition="in" filter="checkerboard(across)">
                                      <p:cBhvr>
                                        <p:cTn id="7" dur="500"/>
                                        <p:tgtEl>
                                          <p:spTgt spid="113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3686"/>
                                        </p:tgtEl>
                                        <p:attrNameLst>
                                          <p:attrName>style.visibility</p:attrName>
                                        </p:attrNameLst>
                                      </p:cBhvr>
                                      <p:to>
                                        <p:strVal val="visible"/>
                                      </p:to>
                                    </p:set>
                                    <p:animEffect transition="in" filter="checkerboard(across)">
                                      <p:cBhvr>
                                        <p:cTn id="12" dur="500"/>
                                        <p:tgtEl>
                                          <p:spTgt spid="113686"/>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113687"/>
                                        </p:tgtEl>
                                        <p:attrNameLst>
                                          <p:attrName>style.visibility</p:attrName>
                                        </p:attrNameLst>
                                      </p:cBhvr>
                                      <p:to>
                                        <p:strVal val="visible"/>
                                      </p:to>
                                    </p:set>
                                    <p:animEffect transition="in" filter="checkerboard(across)">
                                      <p:cBhvr>
                                        <p:cTn id="16" dur="500"/>
                                        <p:tgtEl>
                                          <p:spTgt spid="1136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3685"/>
                                        </p:tgtEl>
                                        <p:attrNameLst>
                                          <p:attrName>style.visibility</p:attrName>
                                        </p:attrNameLst>
                                      </p:cBhvr>
                                      <p:to>
                                        <p:strVal val="visible"/>
                                      </p:to>
                                    </p:set>
                                    <p:animEffect transition="in" filter="randombar(horizontal)">
                                      <p:cBhvr>
                                        <p:cTn id="21" dur="500"/>
                                        <p:tgtEl>
                                          <p:spTgt spid="1136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3682"/>
                                        </p:tgtEl>
                                        <p:attrNameLst>
                                          <p:attrName>style.visibility</p:attrName>
                                        </p:attrNameLst>
                                      </p:cBhvr>
                                      <p:to>
                                        <p:strVal val="visible"/>
                                      </p:to>
                                    </p:set>
                                    <p:animEffect transition="in" filter="checkerboard(across)">
                                      <p:cBhvr>
                                        <p:cTn id="26" dur="500"/>
                                        <p:tgtEl>
                                          <p:spTgt spid="113682"/>
                                        </p:tgtEl>
                                      </p:cBhvr>
                                    </p:animEffect>
                                  </p:childTnLst>
                                </p:cTn>
                              </p:par>
                            </p:childTnLst>
                          </p:cTn>
                        </p:par>
                        <p:par>
                          <p:cTn id="27" fill="hold" nodeType="afterGroup">
                            <p:stCondLst>
                              <p:cond delay="500"/>
                            </p:stCondLst>
                            <p:childTnLst>
                              <p:par>
                                <p:cTn id="28" presetID="3" presetClass="entr" presetSubtype="10" fill="hold" nodeType="afterEffect">
                                  <p:stCondLst>
                                    <p:cond delay="0"/>
                                  </p:stCondLst>
                                  <p:childTnLst>
                                    <p:set>
                                      <p:cBhvr>
                                        <p:cTn id="29" dur="1" fill="hold">
                                          <p:stCondLst>
                                            <p:cond delay="0"/>
                                          </p:stCondLst>
                                        </p:cTn>
                                        <p:tgtEl>
                                          <p:spTgt spid="113683"/>
                                        </p:tgtEl>
                                        <p:attrNameLst>
                                          <p:attrName>style.visibility</p:attrName>
                                        </p:attrNameLst>
                                      </p:cBhvr>
                                      <p:to>
                                        <p:strVal val="visible"/>
                                      </p:to>
                                    </p:set>
                                    <p:animEffect transition="in" filter="blinds(horizontal)">
                                      <p:cBhvr>
                                        <p:cTn id="30" dur="500"/>
                                        <p:tgtEl>
                                          <p:spTgt spid="1136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3666"/>
                                        </p:tgtEl>
                                        <p:attrNameLst>
                                          <p:attrName>style.visibility</p:attrName>
                                        </p:attrNameLst>
                                      </p:cBhvr>
                                      <p:to>
                                        <p:strVal val="visible"/>
                                      </p:to>
                                    </p:set>
                                    <p:anim calcmode="lin" valueType="num">
                                      <p:cBhvr additive="base">
                                        <p:cTn id="35" dur="500" fill="hold"/>
                                        <p:tgtEl>
                                          <p:spTgt spid="113666"/>
                                        </p:tgtEl>
                                        <p:attrNameLst>
                                          <p:attrName>ppt_x</p:attrName>
                                        </p:attrNameLst>
                                      </p:cBhvr>
                                      <p:tavLst>
                                        <p:tav tm="0">
                                          <p:val>
                                            <p:strVal val="#ppt_x"/>
                                          </p:val>
                                        </p:tav>
                                        <p:tav tm="100000">
                                          <p:val>
                                            <p:strVal val="#ppt_x"/>
                                          </p:val>
                                        </p:tav>
                                      </p:tavLst>
                                    </p:anim>
                                    <p:anim calcmode="lin" valueType="num">
                                      <p:cBhvr additive="base">
                                        <p:cTn id="36" dur="500" fill="hold"/>
                                        <p:tgtEl>
                                          <p:spTgt spid="113666"/>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3" presetClass="entr" presetSubtype="16" fill="hold" nodeType="afterEffect">
                                  <p:stCondLst>
                                    <p:cond delay="0"/>
                                  </p:stCondLst>
                                  <p:childTnLst>
                                    <p:set>
                                      <p:cBhvr>
                                        <p:cTn id="39" dur="1" fill="hold">
                                          <p:stCondLst>
                                            <p:cond delay="0"/>
                                          </p:stCondLst>
                                        </p:cTn>
                                        <p:tgtEl>
                                          <p:spTgt spid="113667"/>
                                        </p:tgtEl>
                                        <p:attrNameLst>
                                          <p:attrName>style.visibility</p:attrName>
                                        </p:attrNameLst>
                                      </p:cBhvr>
                                      <p:to>
                                        <p:strVal val="visible"/>
                                      </p:to>
                                    </p:set>
                                    <p:anim calcmode="lin" valueType="num">
                                      <p:cBhvr>
                                        <p:cTn id="40" dur="500" fill="hold"/>
                                        <p:tgtEl>
                                          <p:spTgt spid="113667"/>
                                        </p:tgtEl>
                                        <p:attrNameLst>
                                          <p:attrName>ppt_w</p:attrName>
                                        </p:attrNameLst>
                                      </p:cBhvr>
                                      <p:tavLst>
                                        <p:tav tm="0">
                                          <p:val>
                                            <p:fltVal val="0"/>
                                          </p:val>
                                        </p:tav>
                                        <p:tav tm="100000">
                                          <p:val>
                                            <p:strVal val="#ppt_w"/>
                                          </p:val>
                                        </p:tav>
                                      </p:tavLst>
                                    </p:anim>
                                    <p:anim calcmode="lin" valueType="num">
                                      <p:cBhvr>
                                        <p:cTn id="41" dur="500" fill="hold"/>
                                        <p:tgtEl>
                                          <p:spTgt spid="1136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82" grpId="0" autoUpdateAnimBg="0"/>
      <p:bldP spid="113684" grpId="0" autoUpdateAnimBg="0"/>
      <p:bldP spid="11368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Text Box 4"/>
          <p:cNvSpPr txBox="1">
            <a:spLocks noChangeArrowheads="1"/>
          </p:cNvSpPr>
          <p:nvPr/>
        </p:nvSpPr>
        <p:spPr bwMode="auto">
          <a:xfrm>
            <a:off x="1301368" y="867460"/>
            <a:ext cx="2303462"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校核强度</a:t>
            </a:r>
          </a:p>
        </p:txBody>
      </p:sp>
      <p:sp>
        <p:nvSpPr>
          <p:cNvPr id="248840" name="Text Box 8"/>
          <p:cNvSpPr txBox="1">
            <a:spLocks noChangeArrowheads="1"/>
          </p:cNvSpPr>
          <p:nvPr/>
        </p:nvSpPr>
        <p:spPr bwMode="auto">
          <a:xfrm>
            <a:off x="1990846" y="4391165"/>
            <a:ext cx="88199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需要指出的是，阶梯状圆轴在两段的连接处仍有应力集中现象，在以上计算中对此并未考核。</a:t>
            </a:r>
          </a:p>
        </p:txBody>
      </p:sp>
      <p:sp>
        <p:nvSpPr>
          <p:cNvPr id="248841" name="Text Box 9"/>
          <p:cNvSpPr txBox="1">
            <a:spLocks noChangeArrowheads="1"/>
          </p:cNvSpPr>
          <p:nvPr/>
        </p:nvSpPr>
        <p:spPr bwMode="auto">
          <a:xfrm>
            <a:off x="532435" y="2103076"/>
            <a:ext cx="47107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i="1" dirty="0">
                <a:latin typeface="微软雅黑" panose="020B0503020204020204" pitchFamily="34" charset="-122"/>
                <a:ea typeface="微软雅黑" panose="020B0503020204020204" pitchFamily="34" charset="-122"/>
              </a:rPr>
              <a:t>    t</a:t>
            </a:r>
            <a:r>
              <a:rPr lang="en-US" altLang="zh-CN" sz="2400" baseline="-25000" dirty="0">
                <a:latin typeface="微软雅黑" panose="020B0503020204020204" pitchFamily="34" charset="-122"/>
                <a:ea typeface="微软雅黑" panose="020B0503020204020204" pitchFamily="34" charset="-122"/>
              </a:rPr>
              <a:t>2,max </a:t>
            </a:r>
            <a:r>
              <a:rPr lang="en-US" altLang="zh-CN" sz="2400" dirty="0">
                <a:latin typeface="微软雅黑" panose="020B0503020204020204" pitchFamily="34" charset="-122"/>
                <a:ea typeface="微软雅黑" panose="020B0503020204020204" pitchFamily="34" charset="-122"/>
              </a:rPr>
              <a:t>&gt;</a:t>
            </a:r>
            <a:r>
              <a:rPr lang="en-US" altLang="zh-CN" sz="2400" i="1" dirty="0">
                <a:latin typeface="微软雅黑" panose="020B0503020204020204" pitchFamily="34" charset="-122"/>
                <a:ea typeface="微软雅黑" panose="020B0503020204020204" pitchFamily="34" charset="-122"/>
              </a:rPr>
              <a:t>t</a:t>
            </a:r>
            <a:r>
              <a:rPr lang="en-US" altLang="zh-CN" sz="2400" baseline="-25000" dirty="0">
                <a:latin typeface="微软雅黑" panose="020B0503020204020204" pitchFamily="34" charset="-122"/>
                <a:ea typeface="微软雅黑" panose="020B0503020204020204" pitchFamily="34" charset="-122"/>
              </a:rPr>
              <a:t>1,max</a:t>
            </a:r>
            <a:r>
              <a:rPr lang="zh-CN" altLang="en-US" sz="2400" dirty="0">
                <a:latin typeface="微软雅黑" panose="020B0503020204020204" pitchFamily="34" charset="-122"/>
                <a:ea typeface="微软雅黑" panose="020B0503020204020204" pitchFamily="34" charset="-122"/>
              </a:rPr>
              <a:t>，但有</a:t>
            </a:r>
            <a:r>
              <a:rPr lang="en-US" altLang="zh-CN" sz="2400" i="1" dirty="0">
                <a:latin typeface="微软雅黑" panose="020B0503020204020204" pitchFamily="34" charset="-122"/>
                <a:ea typeface="微软雅黑" panose="020B0503020204020204" pitchFamily="34" charset="-122"/>
              </a:rPr>
              <a:t>t</a:t>
            </a:r>
            <a:r>
              <a:rPr lang="en-US" altLang="zh-CN" sz="2400" baseline="-25000" dirty="0">
                <a:latin typeface="微软雅黑" panose="020B0503020204020204" pitchFamily="34" charset="-122"/>
                <a:ea typeface="微软雅黑" panose="020B0503020204020204" pitchFamily="34" charset="-122"/>
              </a:rPr>
              <a:t>2,max</a:t>
            </a:r>
            <a:r>
              <a:rPr lang="en-US" altLang="zh-CN" sz="2400" dirty="0">
                <a:latin typeface="微软雅黑" panose="020B0503020204020204" pitchFamily="34" charset="-122"/>
                <a:ea typeface="微软雅黑" panose="020B0503020204020204" pitchFamily="34" charset="-122"/>
              </a:rPr>
              <a:t>&lt;[</a:t>
            </a:r>
            <a:r>
              <a:rPr lang="en-US" altLang="zh-CN" sz="2400" i="1" dirty="0">
                <a:latin typeface="微软雅黑" panose="020B0503020204020204" pitchFamily="34" charset="-122"/>
                <a:ea typeface="微软雅黑" panose="020B0503020204020204" pitchFamily="34" charset="-122"/>
              </a:rPr>
              <a:t>t </a:t>
            </a:r>
            <a:r>
              <a:rPr lang="en-US" altLang="zh-CN" sz="2400" dirty="0">
                <a:latin typeface="微软雅黑" panose="020B0503020204020204" pitchFamily="34" charset="-122"/>
                <a:ea typeface="微软雅黑" panose="020B0503020204020204" pitchFamily="34" charset="-122"/>
              </a:rPr>
              <a:t>] = 80MPa</a:t>
            </a:r>
            <a:r>
              <a:rPr lang="zh-CN" altLang="en-US" sz="2400" dirty="0">
                <a:latin typeface="微软雅黑" panose="020B0503020204020204" pitchFamily="34" charset="-122"/>
                <a:ea typeface="微软雅黑" panose="020B0503020204020204" pitchFamily="34" charset="-122"/>
              </a:rPr>
              <a:t>，故该轴满足强度条件。</a:t>
            </a:r>
          </a:p>
        </p:txBody>
      </p:sp>
      <p:pic>
        <p:nvPicPr>
          <p:cNvPr id="50181" name="Picture 12"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9024" y="872441"/>
            <a:ext cx="388778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3"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3306" y="2311470"/>
            <a:ext cx="39592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85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randombar(horizontal)">
                                      <p:cBhvr>
                                        <p:cTn id="7" dur="500"/>
                                        <p:tgtEl>
                                          <p:spTgt spid="248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48841"/>
                                        </p:tgtEl>
                                        <p:attrNameLst>
                                          <p:attrName>style.visibility</p:attrName>
                                        </p:attrNameLst>
                                      </p:cBhvr>
                                      <p:to>
                                        <p:strVal val="visible"/>
                                      </p:to>
                                    </p:set>
                                    <p:anim calcmode="lin" valueType="num">
                                      <p:cBhvr>
                                        <p:cTn id="12" dur="1000" fill="hold"/>
                                        <p:tgtEl>
                                          <p:spTgt spid="248841"/>
                                        </p:tgtEl>
                                        <p:attrNameLst>
                                          <p:attrName>ppt_w</p:attrName>
                                        </p:attrNameLst>
                                      </p:cBhvr>
                                      <p:tavLst>
                                        <p:tav tm="0">
                                          <p:val>
                                            <p:fltVal val="0"/>
                                          </p:val>
                                        </p:tav>
                                        <p:tav tm="100000">
                                          <p:val>
                                            <p:strVal val="#ppt_w"/>
                                          </p:val>
                                        </p:tav>
                                      </p:tavLst>
                                    </p:anim>
                                    <p:anim calcmode="lin" valueType="num">
                                      <p:cBhvr>
                                        <p:cTn id="13" dur="1000" fill="hold"/>
                                        <p:tgtEl>
                                          <p:spTgt spid="248841"/>
                                        </p:tgtEl>
                                        <p:attrNameLst>
                                          <p:attrName>ppt_h</p:attrName>
                                        </p:attrNameLst>
                                      </p:cBhvr>
                                      <p:tavLst>
                                        <p:tav tm="0">
                                          <p:val>
                                            <p:fltVal val="0"/>
                                          </p:val>
                                        </p:tav>
                                        <p:tav tm="100000">
                                          <p:val>
                                            <p:strVal val="#ppt_h"/>
                                          </p:val>
                                        </p:tav>
                                      </p:tavLst>
                                    </p:anim>
                                    <p:anim calcmode="lin" valueType="num">
                                      <p:cBhvr>
                                        <p:cTn id="14" dur="1000" fill="hold"/>
                                        <p:tgtEl>
                                          <p:spTgt spid="2488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488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8840"/>
                                        </p:tgtEl>
                                        <p:attrNameLst>
                                          <p:attrName>style.visibility</p:attrName>
                                        </p:attrNameLst>
                                      </p:cBhvr>
                                      <p:to>
                                        <p:strVal val="visible"/>
                                      </p:to>
                                    </p:set>
                                    <p:animEffect transition="in" filter="blinds(horizontal)">
                                      <p:cBhvr>
                                        <p:cTn id="20" dur="500"/>
                                        <p:tgtEl>
                                          <p:spTgt spid="248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utoUpdateAnimBg="0"/>
      <p:bldP spid="248840" grpId="0" autoUpdateAnimBg="0"/>
      <p:bldP spid="24884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Grp="1" noChangeArrowheads="1" noChangeShapeType="1" noTextEdit="1"/>
          </p:cNvSpPr>
          <p:nvPr/>
        </p:nvSpPr>
        <p:spPr bwMode="auto">
          <a:xfrm rot="20748082">
            <a:off x="1889472" y="2401481"/>
            <a:ext cx="7039095" cy="2236133"/>
          </a:xfrm>
          <a:prstGeom prst="rect">
            <a:avLst/>
          </a:prstGeom>
        </p:spPr>
        <p:txBody>
          <a:bodyPr wrap="none" fromWordArt="1">
            <a:scene3d>
              <a:camera prst="legacyPerspectiveFront">
                <a:rot lat="20519980" lon="1080000" rev="0"/>
              </a:camera>
              <a:lightRig rig="legacyHarsh2" dir="b"/>
            </a:scene3d>
            <a:sp3d extrusionH="430200" prstMaterial="legacyMatte">
              <a:bevelT w="13500" h="13500" prst="angle"/>
              <a:bevelB w="13500" h="13500" prst="angle"/>
              <a:extrusionClr>
                <a:srgbClr val="FF6600"/>
              </a:extrusionClr>
              <a:contourClr>
                <a:schemeClr val="accent2"/>
              </a:contourClr>
            </a:sp3d>
          </a:bodyPr>
          <a:lstStyle/>
          <a:p>
            <a:pPr algn="ctr">
              <a:defRPr/>
            </a:pPr>
            <a:r>
              <a:rPr lang="en-US" altLang="zh-CN" sz="14260" kern="10" dirty="0">
                <a:ln/>
                <a:solidFill>
                  <a:srgbClr val="FF0000">
                    <a:alpha val="78038"/>
                  </a:srgbClr>
                </a:solidFill>
                <a:latin typeface="微软雅黑" panose="020B0503020204020204" pitchFamily="34" charset="-122"/>
                <a:ea typeface="微软雅黑" panose="020B0503020204020204" pitchFamily="34" charset="-122"/>
              </a:rPr>
              <a:t>The End</a:t>
            </a:r>
            <a:endParaRPr lang="zh-CN" altLang="en-US" sz="14260" kern="10" dirty="0">
              <a:ln/>
              <a:solidFill>
                <a:srgbClr val="FF0000">
                  <a:alpha val="78038"/>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367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2020888" y="885633"/>
            <a:ext cx="3543300" cy="6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横截面上的应力</a:t>
            </a:r>
          </a:p>
        </p:txBody>
      </p:sp>
      <p:sp>
        <p:nvSpPr>
          <p:cNvPr id="101413" name="Text Box 37"/>
          <p:cNvSpPr txBox="1">
            <a:spLocks noChangeArrowheads="1"/>
          </p:cNvSpPr>
          <p:nvPr/>
        </p:nvSpPr>
        <p:spPr bwMode="auto">
          <a:xfrm>
            <a:off x="2297113" y="2420939"/>
            <a:ext cx="990600" cy="1525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表面变形情况</a:t>
            </a:r>
          </a:p>
        </p:txBody>
      </p:sp>
      <p:sp>
        <p:nvSpPr>
          <p:cNvPr id="101414" name="Line 38"/>
          <p:cNvSpPr>
            <a:spLocks noChangeShapeType="1"/>
          </p:cNvSpPr>
          <p:nvPr/>
        </p:nvSpPr>
        <p:spPr bwMode="auto">
          <a:xfrm>
            <a:off x="3317875" y="3284538"/>
            <a:ext cx="762000" cy="0"/>
          </a:xfrm>
          <a:prstGeom prst="line">
            <a:avLst/>
          </a:prstGeom>
          <a:noFill/>
          <a:ln w="381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01415" name="Text Box 39"/>
          <p:cNvSpPr txBox="1">
            <a:spLocks noChangeArrowheads="1"/>
          </p:cNvSpPr>
          <p:nvPr/>
        </p:nvSpPr>
        <p:spPr bwMode="auto">
          <a:xfrm>
            <a:off x="3276601" y="2743200"/>
            <a:ext cx="1033463"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推断</a:t>
            </a:r>
          </a:p>
        </p:txBody>
      </p:sp>
      <p:sp>
        <p:nvSpPr>
          <p:cNvPr id="101416" name="Text Box 40"/>
          <p:cNvSpPr txBox="1">
            <a:spLocks noChangeArrowheads="1"/>
          </p:cNvSpPr>
          <p:nvPr/>
        </p:nvSpPr>
        <p:spPr bwMode="auto">
          <a:xfrm>
            <a:off x="4084638" y="2420939"/>
            <a:ext cx="1219200" cy="1525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横截面的变形情况</a:t>
            </a:r>
          </a:p>
        </p:txBody>
      </p:sp>
      <p:sp>
        <p:nvSpPr>
          <p:cNvPr id="101417" name="Line 41"/>
          <p:cNvSpPr>
            <a:spLocks noChangeShapeType="1"/>
          </p:cNvSpPr>
          <p:nvPr/>
        </p:nvSpPr>
        <p:spPr bwMode="auto">
          <a:xfrm>
            <a:off x="5324476" y="3284538"/>
            <a:ext cx="555625" cy="0"/>
          </a:xfrm>
          <a:prstGeom prst="line">
            <a:avLst/>
          </a:prstGeom>
          <a:noFill/>
          <a:ln w="381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01418" name="Text Box 42"/>
          <p:cNvSpPr txBox="1">
            <a:spLocks noChangeArrowheads="1"/>
          </p:cNvSpPr>
          <p:nvPr/>
        </p:nvSpPr>
        <p:spPr bwMode="auto">
          <a:xfrm>
            <a:off x="2424114" y="3941763"/>
            <a:ext cx="271303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en-US" altLang="zh-CN" sz="2400">
                <a:solidFill>
                  <a:srgbClr val="0000CC"/>
                </a:solidFill>
                <a:latin typeface="黑体" panose="02010609060101010101" pitchFamily="49" charset="-122"/>
              </a:rPr>
              <a:t>(</a:t>
            </a:r>
            <a:r>
              <a:rPr lang="zh-CN" altLang="en-US" sz="2400">
                <a:solidFill>
                  <a:srgbClr val="0000CC"/>
                </a:solidFill>
                <a:latin typeface="黑体" panose="02010609060101010101" pitchFamily="49" charset="-122"/>
              </a:rPr>
              <a:t>问题的几何方面</a:t>
            </a:r>
            <a:r>
              <a:rPr lang="en-US" altLang="zh-CN" sz="2400">
                <a:solidFill>
                  <a:srgbClr val="0000CC"/>
                </a:solidFill>
                <a:latin typeface="黑体" panose="02010609060101010101" pitchFamily="49" charset="-122"/>
              </a:rPr>
              <a:t>)</a:t>
            </a:r>
          </a:p>
        </p:txBody>
      </p:sp>
      <p:sp>
        <p:nvSpPr>
          <p:cNvPr id="101419" name="Text Box 43"/>
          <p:cNvSpPr txBox="1">
            <a:spLocks noChangeArrowheads="1"/>
          </p:cNvSpPr>
          <p:nvPr/>
        </p:nvSpPr>
        <p:spPr bwMode="auto">
          <a:xfrm>
            <a:off x="5876925" y="2149475"/>
            <a:ext cx="1371600" cy="200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横截面上应变的变化规律</a:t>
            </a:r>
          </a:p>
        </p:txBody>
      </p:sp>
      <p:sp>
        <p:nvSpPr>
          <p:cNvPr id="101420" name="Line 44"/>
          <p:cNvSpPr>
            <a:spLocks noChangeShapeType="1"/>
          </p:cNvSpPr>
          <p:nvPr/>
        </p:nvSpPr>
        <p:spPr bwMode="auto">
          <a:xfrm>
            <a:off x="7273925" y="3300413"/>
            <a:ext cx="2135188" cy="0"/>
          </a:xfrm>
          <a:prstGeom prst="line">
            <a:avLst/>
          </a:prstGeom>
          <a:noFill/>
          <a:ln w="381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01421" name="Text Box 45"/>
          <p:cNvSpPr txBox="1">
            <a:spLocks noChangeArrowheads="1"/>
          </p:cNvSpPr>
          <p:nvPr/>
        </p:nvSpPr>
        <p:spPr bwMode="auto">
          <a:xfrm>
            <a:off x="2344738" y="4567239"/>
            <a:ext cx="1447800" cy="1525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横截面上应力变化规律</a:t>
            </a:r>
          </a:p>
        </p:txBody>
      </p:sp>
      <p:sp>
        <p:nvSpPr>
          <p:cNvPr id="101422" name="Text Box 46"/>
          <p:cNvSpPr txBox="1">
            <a:spLocks noChangeArrowheads="1"/>
          </p:cNvSpPr>
          <p:nvPr/>
        </p:nvSpPr>
        <p:spPr bwMode="auto">
          <a:xfrm>
            <a:off x="7248526" y="2717800"/>
            <a:ext cx="2443163"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黑体" panose="02010609060101010101" pitchFamily="49" charset="-122"/>
              </a:rPr>
              <a:t>应力</a:t>
            </a:r>
            <a:r>
              <a:rPr lang="en-US" altLang="zh-CN" sz="2400" b="0">
                <a:solidFill>
                  <a:srgbClr val="0000CC"/>
                </a:solidFill>
                <a:latin typeface="黑体" panose="02010609060101010101" pitchFamily="49" charset="-122"/>
              </a:rPr>
              <a:t>-</a:t>
            </a:r>
            <a:r>
              <a:rPr lang="zh-CN" altLang="en-US" sz="2400" b="0">
                <a:solidFill>
                  <a:srgbClr val="0000CC"/>
                </a:solidFill>
                <a:latin typeface="黑体" panose="02010609060101010101" pitchFamily="49" charset="-122"/>
              </a:rPr>
              <a:t>应变关系</a:t>
            </a:r>
          </a:p>
        </p:txBody>
      </p:sp>
      <p:sp>
        <p:nvSpPr>
          <p:cNvPr id="101423" name="Text Box 47"/>
          <p:cNvSpPr txBox="1">
            <a:spLocks noChangeArrowheads="1"/>
          </p:cNvSpPr>
          <p:nvPr/>
        </p:nvSpPr>
        <p:spPr bwMode="auto">
          <a:xfrm>
            <a:off x="1774826" y="6092825"/>
            <a:ext cx="266382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en-US" altLang="zh-CN" sz="2400">
                <a:solidFill>
                  <a:srgbClr val="0000CC"/>
                </a:solidFill>
                <a:latin typeface="黑体" panose="02010609060101010101" pitchFamily="49" charset="-122"/>
              </a:rPr>
              <a:t>(</a:t>
            </a:r>
            <a:r>
              <a:rPr lang="zh-CN" altLang="en-US" sz="2400">
                <a:solidFill>
                  <a:srgbClr val="0000CC"/>
                </a:solidFill>
                <a:latin typeface="黑体" panose="02010609060101010101" pitchFamily="49" charset="-122"/>
              </a:rPr>
              <a:t>问题的物理方面</a:t>
            </a:r>
            <a:r>
              <a:rPr lang="en-US" altLang="zh-CN" sz="2400">
                <a:solidFill>
                  <a:srgbClr val="0000CC"/>
                </a:solidFill>
                <a:latin typeface="黑体" panose="02010609060101010101" pitchFamily="49" charset="-122"/>
              </a:rPr>
              <a:t>)</a:t>
            </a:r>
          </a:p>
        </p:txBody>
      </p:sp>
      <p:sp>
        <p:nvSpPr>
          <p:cNvPr id="101424" name="Line 48"/>
          <p:cNvSpPr>
            <a:spLocks noChangeShapeType="1"/>
          </p:cNvSpPr>
          <p:nvPr/>
        </p:nvSpPr>
        <p:spPr bwMode="auto">
          <a:xfrm>
            <a:off x="3883026" y="5373688"/>
            <a:ext cx="2644775" cy="0"/>
          </a:xfrm>
          <a:prstGeom prst="line">
            <a:avLst/>
          </a:prstGeom>
          <a:noFill/>
          <a:ln w="381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01425" name="Text Box 49"/>
          <p:cNvSpPr txBox="1">
            <a:spLocks noChangeArrowheads="1"/>
          </p:cNvSpPr>
          <p:nvPr/>
        </p:nvSpPr>
        <p:spPr bwMode="auto">
          <a:xfrm>
            <a:off x="3863975" y="4764088"/>
            <a:ext cx="27368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Arial" panose="020B0604020202020204" pitchFamily="34" charset="0"/>
              </a:rPr>
              <a:t>内力与应力的关系</a:t>
            </a:r>
          </a:p>
        </p:txBody>
      </p:sp>
      <p:sp>
        <p:nvSpPr>
          <p:cNvPr id="101426" name="Text Box 50"/>
          <p:cNvSpPr txBox="1">
            <a:spLocks noChangeArrowheads="1"/>
          </p:cNvSpPr>
          <p:nvPr/>
        </p:nvSpPr>
        <p:spPr bwMode="auto">
          <a:xfrm>
            <a:off x="6672263" y="4797426"/>
            <a:ext cx="2157412" cy="105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zh-CN" altLang="en-US" sz="2400" b="0">
                <a:solidFill>
                  <a:srgbClr val="0000CC"/>
                </a:solidFill>
                <a:latin typeface="Arial" panose="020B0604020202020204" pitchFamily="34" charset="0"/>
              </a:rPr>
              <a:t>横截面上应力的计算公式</a:t>
            </a:r>
          </a:p>
        </p:txBody>
      </p:sp>
      <p:sp>
        <p:nvSpPr>
          <p:cNvPr id="101427" name="Text Box 51"/>
          <p:cNvSpPr txBox="1">
            <a:spLocks noChangeArrowheads="1"/>
          </p:cNvSpPr>
          <p:nvPr/>
        </p:nvSpPr>
        <p:spPr bwMode="auto">
          <a:xfrm>
            <a:off x="6311900" y="5805488"/>
            <a:ext cx="29527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30000"/>
              </a:lnSpc>
            </a:pPr>
            <a:r>
              <a:rPr lang="en-US" altLang="zh-CN" sz="2400">
                <a:solidFill>
                  <a:srgbClr val="0000CC"/>
                </a:solidFill>
                <a:latin typeface="黑体" panose="02010609060101010101" pitchFamily="49" charset="-122"/>
              </a:rPr>
              <a:t>(</a:t>
            </a:r>
            <a:r>
              <a:rPr lang="zh-CN" altLang="en-US" sz="2400">
                <a:solidFill>
                  <a:srgbClr val="0000CC"/>
                </a:solidFill>
                <a:latin typeface="黑体" panose="02010609060101010101" pitchFamily="49" charset="-122"/>
              </a:rPr>
              <a:t>问题的静力学方面</a:t>
            </a:r>
            <a:r>
              <a:rPr lang="en-US" altLang="zh-CN" sz="2400">
                <a:solidFill>
                  <a:srgbClr val="0000CC"/>
                </a:solidFill>
                <a:latin typeface="黑体" panose="02010609060101010101" pitchFamily="49" charset="-122"/>
              </a:rPr>
              <a:t>)</a:t>
            </a:r>
          </a:p>
        </p:txBody>
      </p:sp>
    </p:spTree>
    <p:extLst>
      <p:ext uri="{BB962C8B-B14F-4D97-AF65-F5344CB8AC3E}">
        <p14:creationId xmlns:p14="http://schemas.microsoft.com/office/powerpoint/2010/main" val="54423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box(in)">
                                      <p:cBhvr>
                                        <p:cTn id="7" dur="500"/>
                                        <p:tgtEl>
                                          <p:spTgt spid="101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01413"/>
                                        </p:tgtEl>
                                        <p:attrNameLst>
                                          <p:attrName>style.visibility</p:attrName>
                                        </p:attrNameLst>
                                      </p:cBhvr>
                                      <p:to>
                                        <p:strVal val="visible"/>
                                      </p:to>
                                    </p:set>
                                    <p:anim calcmode="lin" valueType="num">
                                      <p:cBhvr>
                                        <p:cTn id="12" dur="1000" fill="hold"/>
                                        <p:tgtEl>
                                          <p:spTgt spid="101413"/>
                                        </p:tgtEl>
                                        <p:attrNameLst>
                                          <p:attrName>ppt_w</p:attrName>
                                        </p:attrNameLst>
                                      </p:cBhvr>
                                      <p:tavLst>
                                        <p:tav tm="0">
                                          <p:val>
                                            <p:fltVal val="0"/>
                                          </p:val>
                                        </p:tav>
                                        <p:tav tm="100000">
                                          <p:val>
                                            <p:strVal val="#ppt_w"/>
                                          </p:val>
                                        </p:tav>
                                      </p:tavLst>
                                    </p:anim>
                                    <p:anim calcmode="lin" valueType="num">
                                      <p:cBhvr>
                                        <p:cTn id="13" dur="1000" fill="hold"/>
                                        <p:tgtEl>
                                          <p:spTgt spid="101413"/>
                                        </p:tgtEl>
                                        <p:attrNameLst>
                                          <p:attrName>ppt_h</p:attrName>
                                        </p:attrNameLst>
                                      </p:cBhvr>
                                      <p:tavLst>
                                        <p:tav tm="0">
                                          <p:val>
                                            <p:fltVal val="0"/>
                                          </p:val>
                                        </p:tav>
                                        <p:tav tm="100000">
                                          <p:val>
                                            <p:strVal val="#ppt_h"/>
                                          </p:val>
                                        </p:tav>
                                      </p:tavLst>
                                    </p:anim>
                                    <p:anim calcmode="lin" valueType="num">
                                      <p:cBhvr>
                                        <p:cTn id="14" dur="1000" fill="hold"/>
                                        <p:tgtEl>
                                          <p:spTgt spid="1014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14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101414"/>
                                        </p:tgtEl>
                                        <p:attrNameLst>
                                          <p:attrName>style.visibility</p:attrName>
                                        </p:attrNameLst>
                                      </p:cBhvr>
                                      <p:to>
                                        <p:strVal val="visible"/>
                                      </p:to>
                                    </p:set>
                                    <p:anim calcmode="lin" valueType="num">
                                      <p:cBhvr additive="base">
                                        <p:cTn id="20" dur="500" fill="hold"/>
                                        <p:tgtEl>
                                          <p:spTgt spid="101414"/>
                                        </p:tgtEl>
                                        <p:attrNameLst>
                                          <p:attrName>ppt_x</p:attrName>
                                        </p:attrNameLst>
                                      </p:cBhvr>
                                      <p:tavLst>
                                        <p:tav tm="0">
                                          <p:val>
                                            <p:strVal val="0-#ppt_w/2"/>
                                          </p:val>
                                        </p:tav>
                                        <p:tav tm="100000">
                                          <p:val>
                                            <p:strVal val="#ppt_x"/>
                                          </p:val>
                                        </p:tav>
                                      </p:tavLst>
                                    </p:anim>
                                    <p:anim calcmode="lin" valueType="num">
                                      <p:cBhvr additive="base">
                                        <p:cTn id="21" dur="500" fill="hold"/>
                                        <p:tgtEl>
                                          <p:spTgt spid="10141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01415"/>
                                        </p:tgtEl>
                                        <p:attrNameLst>
                                          <p:attrName>style.visibility</p:attrName>
                                        </p:attrNameLst>
                                      </p:cBhvr>
                                      <p:to>
                                        <p:strVal val="visible"/>
                                      </p:to>
                                    </p:set>
                                    <p:animEffect transition="in" filter="slide(fromBottom)">
                                      <p:cBhvr>
                                        <p:cTn id="25" dur="500"/>
                                        <p:tgtEl>
                                          <p:spTgt spid="1014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101416"/>
                                        </p:tgtEl>
                                        <p:attrNameLst>
                                          <p:attrName>style.visibility</p:attrName>
                                        </p:attrNameLst>
                                      </p:cBhvr>
                                      <p:to>
                                        <p:strVal val="visible"/>
                                      </p:to>
                                    </p:set>
                                    <p:animEffect transition="in" filter="barn(outHorizontal)">
                                      <p:cBhvr>
                                        <p:cTn id="30" dur="500"/>
                                        <p:tgtEl>
                                          <p:spTgt spid="101416"/>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01418"/>
                                        </p:tgtEl>
                                        <p:attrNameLst>
                                          <p:attrName>style.visibility</p:attrName>
                                        </p:attrNameLst>
                                      </p:cBhvr>
                                      <p:to>
                                        <p:strVal val="visible"/>
                                      </p:to>
                                    </p:set>
                                    <p:animEffect transition="in" filter="blinds(horizontal)">
                                      <p:cBhvr>
                                        <p:cTn id="34" dur="500"/>
                                        <p:tgtEl>
                                          <p:spTgt spid="101418"/>
                                        </p:tgtEl>
                                      </p:cBhvr>
                                    </p:animEffect>
                                  </p:childTnLst>
                                </p:cTn>
                              </p:par>
                            </p:childTnLst>
                          </p:cTn>
                        </p:par>
                        <p:par>
                          <p:cTn id="35" fill="hold" nodeType="afterGroup">
                            <p:stCondLst>
                              <p:cond delay="1000"/>
                            </p:stCondLst>
                            <p:childTnLst>
                              <p:par>
                                <p:cTn id="36" presetID="2" presetClass="entr" presetSubtype="8" fill="hold" nodeType="afterEffect">
                                  <p:stCondLst>
                                    <p:cond delay="0"/>
                                  </p:stCondLst>
                                  <p:childTnLst>
                                    <p:set>
                                      <p:cBhvr>
                                        <p:cTn id="37" dur="1" fill="hold">
                                          <p:stCondLst>
                                            <p:cond delay="0"/>
                                          </p:stCondLst>
                                        </p:cTn>
                                        <p:tgtEl>
                                          <p:spTgt spid="101417"/>
                                        </p:tgtEl>
                                        <p:attrNameLst>
                                          <p:attrName>style.visibility</p:attrName>
                                        </p:attrNameLst>
                                      </p:cBhvr>
                                      <p:to>
                                        <p:strVal val="visible"/>
                                      </p:to>
                                    </p:set>
                                    <p:anim calcmode="lin" valueType="num">
                                      <p:cBhvr additive="base">
                                        <p:cTn id="38" dur="500" fill="hold"/>
                                        <p:tgtEl>
                                          <p:spTgt spid="101417"/>
                                        </p:tgtEl>
                                        <p:attrNameLst>
                                          <p:attrName>ppt_x</p:attrName>
                                        </p:attrNameLst>
                                      </p:cBhvr>
                                      <p:tavLst>
                                        <p:tav tm="0">
                                          <p:val>
                                            <p:strVal val="0-#ppt_w/2"/>
                                          </p:val>
                                        </p:tav>
                                        <p:tav tm="100000">
                                          <p:val>
                                            <p:strVal val="#ppt_x"/>
                                          </p:val>
                                        </p:tav>
                                      </p:tavLst>
                                    </p:anim>
                                    <p:anim calcmode="lin" valueType="num">
                                      <p:cBhvr additive="base">
                                        <p:cTn id="39" dur="500" fill="hold"/>
                                        <p:tgtEl>
                                          <p:spTgt spid="10141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1419"/>
                                        </p:tgtEl>
                                        <p:attrNameLst>
                                          <p:attrName>style.visibility</p:attrName>
                                        </p:attrNameLst>
                                      </p:cBhvr>
                                      <p:to>
                                        <p:strVal val="visible"/>
                                      </p:to>
                                    </p:set>
                                    <p:animEffect transition="in" filter="box(in)">
                                      <p:cBhvr>
                                        <p:cTn id="44" dur="500"/>
                                        <p:tgtEl>
                                          <p:spTgt spid="1014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01420"/>
                                        </p:tgtEl>
                                        <p:attrNameLst>
                                          <p:attrName>style.visibility</p:attrName>
                                        </p:attrNameLst>
                                      </p:cBhvr>
                                      <p:to>
                                        <p:strVal val="visible"/>
                                      </p:to>
                                    </p:set>
                                    <p:anim calcmode="lin" valueType="num">
                                      <p:cBhvr additive="base">
                                        <p:cTn id="49" dur="500" fill="hold"/>
                                        <p:tgtEl>
                                          <p:spTgt spid="101420"/>
                                        </p:tgtEl>
                                        <p:attrNameLst>
                                          <p:attrName>ppt_x</p:attrName>
                                        </p:attrNameLst>
                                      </p:cBhvr>
                                      <p:tavLst>
                                        <p:tav tm="0">
                                          <p:val>
                                            <p:strVal val="0-#ppt_w/2"/>
                                          </p:val>
                                        </p:tav>
                                        <p:tav tm="100000">
                                          <p:val>
                                            <p:strVal val="#ppt_x"/>
                                          </p:val>
                                        </p:tav>
                                      </p:tavLst>
                                    </p:anim>
                                    <p:anim calcmode="lin" valueType="num">
                                      <p:cBhvr additive="base">
                                        <p:cTn id="50" dur="500" fill="hold"/>
                                        <p:tgtEl>
                                          <p:spTgt spid="101420"/>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4" presetClass="entr" presetSubtype="16" fill="hold" grpId="0" nodeType="afterEffect">
                                  <p:stCondLst>
                                    <p:cond delay="0"/>
                                  </p:stCondLst>
                                  <p:childTnLst>
                                    <p:set>
                                      <p:cBhvr>
                                        <p:cTn id="53" dur="1" fill="hold">
                                          <p:stCondLst>
                                            <p:cond delay="0"/>
                                          </p:stCondLst>
                                        </p:cTn>
                                        <p:tgtEl>
                                          <p:spTgt spid="101422"/>
                                        </p:tgtEl>
                                        <p:attrNameLst>
                                          <p:attrName>style.visibility</p:attrName>
                                        </p:attrNameLst>
                                      </p:cBhvr>
                                      <p:to>
                                        <p:strVal val="visible"/>
                                      </p:to>
                                    </p:set>
                                    <p:animEffect transition="in" filter="box(in)">
                                      <p:cBhvr>
                                        <p:cTn id="54" dur="500"/>
                                        <p:tgtEl>
                                          <p:spTgt spid="1014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01421"/>
                                        </p:tgtEl>
                                        <p:attrNameLst>
                                          <p:attrName>style.visibility</p:attrName>
                                        </p:attrNameLst>
                                      </p:cBhvr>
                                      <p:to>
                                        <p:strVal val="visible"/>
                                      </p:to>
                                    </p:set>
                                    <p:animEffect transition="in" filter="randombar(horizontal)">
                                      <p:cBhvr>
                                        <p:cTn id="59" dur="500"/>
                                        <p:tgtEl>
                                          <p:spTgt spid="101421"/>
                                        </p:tgtEl>
                                      </p:cBhvr>
                                    </p:animEffect>
                                  </p:childTnLst>
                                </p:cTn>
                              </p:par>
                            </p:childTnLst>
                          </p:cTn>
                        </p:par>
                        <p:par>
                          <p:cTn id="60" fill="hold" nodeType="afterGroup">
                            <p:stCondLst>
                              <p:cond delay="500"/>
                            </p:stCondLst>
                            <p:childTnLst>
                              <p:par>
                                <p:cTn id="61" presetID="16" presetClass="entr" presetSubtype="26" fill="hold" grpId="0" nodeType="afterEffect">
                                  <p:stCondLst>
                                    <p:cond delay="0"/>
                                  </p:stCondLst>
                                  <p:childTnLst>
                                    <p:set>
                                      <p:cBhvr>
                                        <p:cTn id="62" dur="1" fill="hold">
                                          <p:stCondLst>
                                            <p:cond delay="0"/>
                                          </p:stCondLst>
                                        </p:cTn>
                                        <p:tgtEl>
                                          <p:spTgt spid="101423"/>
                                        </p:tgtEl>
                                        <p:attrNameLst>
                                          <p:attrName>style.visibility</p:attrName>
                                        </p:attrNameLst>
                                      </p:cBhvr>
                                      <p:to>
                                        <p:strVal val="visible"/>
                                      </p:to>
                                    </p:set>
                                    <p:animEffect transition="in" filter="barn(inHorizontal)">
                                      <p:cBhvr>
                                        <p:cTn id="63" dur="500"/>
                                        <p:tgtEl>
                                          <p:spTgt spid="1014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nodeType="clickEffect">
                                  <p:stCondLst>
                                    <p:cond delay="0"/>
                                  </p:stCondLst>
                                  <p:childTnLst>
                                    <p:set>
                                      <p:cBhvr>
                                        <p:cTn id="67" dur="1" fill="hold">
                                          <p:stCondLst>
                                            <p:cond delay="0"/>
                                          </p:stCondLst>
                                        </p:cTn>
                                        <p:tgtEl>
                                          <p:spTgt spid="101424"/>
                                        </p:tgtEl>
                                        <p:attrNameLst>
                                          <p:attrName>style.visibility</p:attrName>
                                        </p:attrNameLst>
                                      </p:cBhvr>
                                      <p:to>
                                        <p:strVal val="visible"/>
                                      </p:to>
                                    </p:set>
                                    <p:anim calcmode="lin" valueType="num">
                                      <p:cBhvr additive="base">
                                        <p:cTn id="68" dur="500" fill="hold"/>
                                        <p:tgtEl>
                                          <p:spTgt spid="101424"/>
                                        </p:tgtEl>
                                        <p:attrNameLst>
                                          <p:attrName>ppt_x</p:attrName>
                                        </p:attrNameLst>
                                      </p:cBhvr>
                                      <p:tavLst>
                                        <p:tav tm="0">
                                          <p:val>
                                            <p:strVal val="0-#ppt_w/2"/>
                                          </p:val>
                                        </p:tav>
                                        <p:tav tm="100000">
                                          <p:val>
                                            <p:strVal val="#ppt_x"/>
                                          </p:val>
                                        </p:tav>
                                      </p:tavLst>
                                    </p:anim>
                                    <p:anim calcmode="lin" valueType="num">
                                      <p:cBhvr additive="base">
                                        <p:cTn id="69" dur="500" fill="hold"/>
                                        <p:tgtEl>
                                          <p:spTgt spid="101424"/>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101425"/>
                                        </p:tgtEl>
                                        <p:attrNameLst>
                                          <p:attrName>style.visibility</p:attrName>
                                        </p:attrNameLst>
                                      </p:cBhvr>
                                      <p:to>
                                        <p:strVal val="visible"/>
                                      </p:to>
                                    </p:set>
                                    <p:animEffect transition="in" filter="dissolve">
                                      <p:cBhvr>
                                        <p:cTn id="73" dur="500"/>
                                        <p:tgtEl>
                                          <p:spTgt spid="10142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6" fill="hold" grpId="0" nodeType="clickEffect">
                                  <p:stCondLst>
                                    <p:cond delay="0"/>
                                  </p:stCondLst>
                                  <p:childTnLst>
                                    <p:set>
                                      <p:cBhvr>
                                        <p:cTn id="77" dur="1" fill="hold">
                                          <p:stCondLst>
                                            <p:cond delay="0"/>
                                          </p:stCondLst>
                                        </p:cTn>
                                        <p:tgtEl>
                                          <p:spTgt spid="101426"/>
                                        </p:tgtEl>
                                        <p:attrNameLst>
                                          <p:attrName>style.visibility</p:attrName>
                                        </p:attrNameLst>
                                      </p:cBhvr>
                                      <p:to>
                                        <p:strVal val="visible"/>
                                      </p:to>
                                    </p:set>
                                    <p:animEffect transition="in" filter="barn(inHorizontal)">
                                      <p:cBhvr>
                                        <p:cTn id="78" dur="500"/>
                                        <p:tgtEl>
                                          <p:spTgt spid="101426"/>
                                        </p:tgtEl>
                                      </p:cBhvr>
                                    </p:animEffect>
                                  </p:childTnLst>
                                </p:cTn>
                              </p:par>
                            </p:childTnLst>
                          </p:cTn>
                        </p:par>
                        <p:par>
                          <p:cTn id="79" fill="hold" nodeType="afterGroup">
                            <p:stCondLst>
                              <p:cond delay="500"/>
                            </p:stCondLst>
                            <p:childTnLst>
                              <p:par>
                                <p:cTn id="80" presetID="22" presetClass="entr" presetSubtype="1" fill="hold" grpId="0" nodeType="afterEffect">
                                  <p:stCondLst>
                                    <p:cond delay="0"/>
                                  </p:stCondLst>
                                  <p:childTnLst>
                                    <p:set>
                                      <p:cBhvr>
                                        <p:cTn id="81" dur="1" fill="hold">
                                          <p:stCondLst>
                                            <p:cond delay="0"/>
                                          </p:stCondLst>
                                        </p:cTn>
                                        <p:tgtEl>
                                          <p:spTgt spid="101427"/>
                                        </p:tgtEl>
                                        <p:attrNameLst>
                                          <p:attrName>style.visibility</p:attrName>
                                        </p:attrNameLst>
                                      </p:cBhvr>
                                      <p:to>
                                        <p:strVal val="visible"/>
                                      </p:to>
                                    </p:set>
                                    <p:animEffect transition="in" filter="wipe(up)">
                                      <p:cBhvr>
                                        <p:cTn id="82" dur="500"/>
                                        <p:tgtEl>
                                          <p:spTgt spid="10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P spid="101413" grpId="0" animBg="1" autoUpdateAnimBg="0"/>
      <p:bldP spid="101415" grpId="0" autoUpdateAnimBg="0"/>
      <p:bldP spid="101416" grpId="0" animBg="1" autoUpdateAnimBg="0"/>
      <p:bldP spid="101418" grpId="0" autoUpdateAnimBg="0"/>
      <p:bldP spid="101419" grpId="0" animBg="1" autoUpdateAnimBg="0"/>
      <p:bldP spid="101421" grpId="0" animBg="1" autoUpdateAnimBg="0"/>
      <p:bldP spid="101422" grpId="0" autoUpdateAnimBg="0"/>
      <p:bldP spid="101423" grpId="0" autoUpdateAnimBg="0"/>
      <p:bldP spid="101425" grpId="0" autoUpdateAnimBg="0"/>
      <p:bldP spid="101426" grpId="0" animBg="1" autoUpdateAnimBg="0"/>
      <p:bldP spid="1014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590309" y="2858748"/>
            <a:ext cx="11401063"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40000"/>
              </a:lnSpc>
              <a:spcBef>
                <a:spcPct val="0"/>
              </a:spcBef>
            </a:pPr>
            <a:r>
              <a:rPr lang="en-US" altLang="zh-CN" sz="2400" b="0" dirty="0"/>
              <a:t> </a:t>
            </a:r>
            <a:r>
              <a:rPr lang="zh-CN" altLang="en-US" sz="2400" dirty="0">
                <a:solidFill>
                  <a:srgbClr val="CC3300"/>
                </a:solidFill>
                <a:latin typeface="微软雅黑" panose="020B0503020204020204" pitchFamily="34" charset="-122"/>
                <a:ea typeface="微软雅黑" panose="020B0503020204020204" pitchFamily="34" charset="-122"/>
              </a:rPr>
              <a:t>表面变形情况</a:t>
            </a:r>
            <a:r>
              <a:rPr lang="zh-CN" altLang="en-US" sz="2400" dirty="0">
                <a:latin typeface="微软雅黑" panose="020B0503020204020204" pitchFamily="34" charset="-122"/>
                <a:ea typeface="微软雅黑" panose="020B0503020204020204" pitchFamily="34" charset="-122"/>
              </a:rPr>
              <a:t>：</a:t>
            </a:r>
          </a:p>
          <a:p>
            <a:pPr eaLnBrk="1" hangingPunct="1">
              <a:lnSpc>
                <a:spcPct val="140000"/>
              </a:lnSpc>
              <a:spcBef>
                <a:spcPct val="0"/>
              </a:spcBef>
            </a:pPr>
            <a:r>
              <a:rPr lang="en-US" altLang="zh-CN" sz="2400" dirty="0">
                <a:latin typeface="微软雅黑" panose="020B0503020204020204" pitchFamily="34" charset="-122"/>
                <a:ea typeface="微软雅黑" panose="020B0503020204020204" pitchFamily="34" charset="-122"/>
              </a:rPr>
              <a:t>(a) </a:t>
            </a:r>
            <a:r>
              <a:rPr lang="zh-CN" altLang="en-US" sz="2400" dirty="0">
                <a:latin typeface="微软雅黑" panose="020B0503020204020204" pitchFamily="34" charset="-122"/>
                <a:ea typeface="微软雅黑" panose="020B0503020204020204" pitchFamily="34" charset="-122"/>
              </a:rPr>
              <a:t>相邻圆周线绕杆的轴线相对转动，但它们的大小和形状未变，小变形情况下它们的间距也未变；</a:t>
            </a:r>
          </a:p>
          <a:p>
            <a:pPr eaLnBrk="1" hangingPunct="1">
              <a:lnSpc>
                <a:spcPct val="140000"/>
              </a:lnSpc>
              <a:spcBef>
                <a:spcPct val="0"/>
              </a:spcBef>
            </a:pPr>
            <a:r>
              <a:rPr lang="en-US" altLang="zh-CN" sz="2400" dirty="0">
                <a:latin typeface="微软雅黑" panose="020B0503020204020204" pitchFamily="34" charset="-122"/>
                <a:ea typeface="微软雅黑" panose="020B0503020204020204" pitchFamily="34" charset="-122"/>
              </a:rPr>
              <a:t>(b) </a:t>
            </a:r>
            <a:r>
              <a:rPr lang="zh-CN" altLang="en-US" sz="2400" dirty="0">
                <a:latin typeface="微软雅黑" panose="020B0503020204020204" pitchFamily="34" charset="-122"/>
                <a:ea typeface="微软雅黑" panose="020B0503020204020204" pitchFamily="34" charset="-122"/>
              </a:rPr>
              <a:t>纵向线倾斜了一个角度</a:t>
            </a:r>
            <a:r>
              <a:rPr lang="en-US" altLang="zh-CN" sz="2400" i="1" dirty="0">
                <a:latin typeface="微软雅黑" panose="020B0503020204020204" pitchFamily="34" charset="-122"/>
                <a:ea typeface="微软雅黑" panose="020B0503020204020204" pitchFamily="34" charset="-122"/>
              </a:rPr>
              <a:t>g </a:t>
            </a:r>
            <a:endParaRPr lang="en-US" altLang="zh-CN" sz="2400" dirty="0">
              <a:latin typeface="微软雅黑" panose="020B0503020204020204" pitchFamily="34" charset="-122"/>
              <a:ea typeface="微软雅黑" panose="020B0503020204020204" pitchFamily="34" charset="-122"/>
            </a:endParaRPr>
          </a:p>
          <a:p>
            <a:pPr eaLnBrk="1" hangingPunct="1">
              <a:lnSpc>
                <a:spcPct val="140000"/>
              </a:lnSpc>
              <a:spcBef>
                <a:spcPct val="0"/>
              </a:spcBef>
            </a:pPr>
            <a:r>
              <a:rPr lang="zh-CN" altLang="en-US" sz="2400" dirty="0">
                <a:solidFill>
                  <a:srgbClr val="0000CC"/>
                </a:solidFill>
                <a:latin typeface="微软雅黑" panose="020B0503020204020204" pitchFamily="34" charset="-122"/>
                <a:ea typeface="微软雅黑" panose="020B0503020204020204" pitchFamily="34" charset="-122"/>
              </a:rPr>
              <a:t>平面假设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等直圆杆受扭转时横截面如同刚性平面绕杆的轴线转动，小变形情况下相邻横截面的间距不变。</a:t>
            </a:r>
          </a:p>
          <a:p>
            <a:pPr eaLnBrk="1" hangingPunct="1">
              <a:lnSpc>
                <a:spcPct val="140000"/>
              </a:lnSpc>
              <a:spcBef>
                <a:spcPct val="0"/>
              </a:spcBef>
            </a:pPr>
            <a:r>
              <a:rPr lang="zh-CN" altLang="en-US" sz="2400" dirty="0">
                <a:latin typeface="微软雅黑" panose="020B0503020204020204" pitchFamily="34" charset="-122"/>
                <a:ea typeface="微软雅黑" panose="020B0503020204020204" pitchFamily="34" charset="-122"/>
              </a:rPr>
              <a:t>推知：杆的横截面上只有切应力，且垂直于半径。</a:t>
            </a:r>
          </a:p>
        </p:txBody>
      </p:sp>
      <p:sp>
        <p:nvSpPr>
          <p:cNvPr id="102404" name="Text Box 4"/>
          <p:cNvSpPr txBox="1">
            <a:spLocks noChangeArrowheads="1"/>
          </p:cNvSpPr>
          <p:nvPr/>
        </p:nvSpPr>
        <p:spPr bwMode="auto">
          <a:xfrm>
            <a:off x="1689904" y="285920"/>
            <a:ext cx="2747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几何方面</a:t>
            </a:r>
          </a:p>
        </p:txBody>
      </p:sp>
      <p:pic>
        <p:nvPicPr>
          <p:cNvPr id="102417" name="Picture 17"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9150" y="1066800"/>
            <a:ext cx="59055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37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0-#ppt_w/2"/>
                                          </p:val>
                                        </p:tav>
                                        <p:tav tm="100000">
                                          <p:val>
                                            <p:strVal val="#ppt_x"/>
                                          </p:val>
                                        </p:tav>
                                      </p:tavLst>
                                    </p:anim>
                                    <p:anim calcmode="lin" valueType="num">
                                      <p:cBhvr additive="base">
                                        <p:cTn id="8"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02417"/>
                                        </p:tgtEl>
                                        <p:attrNameLst>
                                          <p:attrName>style.visibility</p:attrName>
                                        </p:attrNameLst>
                                      </p:cBhvr>
                                      <p:to>
                                        <p:strVal val="visible"/>
                                      </p:to>
                                    </p:set>
                                    <p:animEffect transition="in" filter="wedge">
                                      <p:cBhvr>
                                        <p:cTn id="13" dur="2000"/>
                                        <p:tgtEl>
                                          <p:spTgt spid="1024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02403">
                                            <p:txEl>
                                              <p:pRg st="0" end="0"/>
                                            </p:txEl>
                                          </p:spTgt>
                                        </p:tgtEl>
                                        <p:attrNameLst>
                                          <p:attrName>style.visibility</p:attrName>
                                        </p:attrNameLst>
                                      </p:cBhvr>
                                      <p:to>
                                        <p:strVal val="visible"/>
                                      </p:to>
                                    </p:set>
                                    <p:animEffect transition="in" filter="barn(outHorizontal)">
                                      <p:cBhvr>
                                        <p:cTn id="18" dur="500"/>
                                        <p:tgtEl>
                                          <p:spTgt spid="10240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102403">
                                            <p:txEl>
                                              <p:pRg st="1" end="1"/>
                                            </p:txEl>
                                          </p:spTgt>
                                        </p:tgtEl>
                                        <p:attrNameLst>
                                          <p:attrName>style.visibility</p:attrName>
                                        </p:attrNameLst>
                                      </p:cBhvr>
                                      <p:to>
                                        <p:strVal val="visible"/>
                                      </p:to>
                                    </p:set>
                                    <p:animEffect transition="in" filter="barn(outHorizontal)">
                                      <p:cBhvr>
                                        <p:cTn id="23" dur="500"/>
                                        <p:tgtEl>
                                          <p:spTgt spid="10240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102403">
                                            <p:txEl>
                                              <p:pRg st="2" end="2"/>
                                            </p:txEl>
                                          </p:spTgt>
                                        </p:tgtEl>
                                        <p:attrNameLst>
                                          <p:attrName>style.visibility</p:attrName>
                                        </p:attrNameLst>
                                      </p:cBhvr>
                                      <p:to>
                                        <p:strVal val="visible"/>
                                      </p:to>
                                    </p:set>
                                    <p:animEffect transition="in" filter="barn(outHorizontal)">
                                      <p:cBhvr>
                                        <p:cTn id="28" dur="500"/>
                                        <p:tgtEl>
                                          <p:spTgt spid="10240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102403">
                                            <p:txEl>
                                              <p:pRg st="3" end="3"/>
                                            </p:txEl>
                                          </p:spTgt>
                                        </p:tgtEl>
                                        <p:attrNameLst>
                                          <p:attrName>style.visibility</p:attrName>
                                        </p:attrNameLst>
                                      </p:cBhvr>
                                      <p:to>
                                        <p:strVal val="visible"/>
                                      </p:to>
                                    </p:set>
                                    <p:animEffect transition="in" filter="barn(outHorizontal)">
                                      <p:cBhvr>
                                        <p:cTn id="33" dur="500"/>
                                        <p:tgtEl>
                                          <p:spTgt spid="10240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102403">
                                            <p:txEl>
                                              <p:pRg st="4" end="4"/>
                                            </p:txEl>
                                          </p:spTgt>
                                        </p:tgtEl>
                                        <p:attrNameLst>
                                          <p:attrName>style.visibility</p:attrName>
                                        </p:attrNameLst>
                                      </p:cBhvr>
                                      <p:to>
                                        <p:strVal val="visible"/>
                                      </p:to>
                                    </p:set>
                                    <p:animEffect transition="in" filter="barn(outHorizontal)">
                                      <p:cBhvr>
                                        <p:cTn id="38"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P spid="10240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227992" y="512300"/>
            <a:ext cx="8608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dirty="0">
                <a:solidFill>
                  <a:srgbClr val="CC3300"/>
                </a:solidFill>
                <a:latin typeface="微软雅黑" panose="020B0503020204020204" pitchFamily="34" charset="-122"/>
                <a:ea typeface="微软雅黑" panose="020B0503020204020204" pitchFamily="34" charset="-122"/>
              </a:rPr>
              <a:t>横截面上一点处的切应变随点的位置的变化规律：</a:t>
            </a:r>
          </a:p>
        </p:txBody>
      </p:sp>
      <p:graphicFrame>
        <p:nvGraphicFramePr>
          <p:cNvPr id="144387" name="Object 3"/>
          <p:cNvGraphicFramePr>
            <a:graphicFrameLocks noChangeAspect="1"/>
          </p:cNvGraphicFramePr>
          <p:nvPr/>
        </p:nvGraphicFramePr>
        <p:xfrm>
          <a:off x="7680325" y="2636838"/>
          <a:ext cx="2286000" cy="1676400"/>
        </p:xfrm>
        <a:graphic>
          <a:graphicData uri="http://schemas.openxmlformats.org/presentationml/2006/ole">
            <mc:AlternateContent xmlns:mc="http://schemas.openxmlformats.org/markup-compatibility/2006">
              <mc:Choice xmlns:v="urn:schemas-microsoft-com:vml" Requires="v">
                <p:oleObj spid="_x0000_s1030" name="公式" r:id="rId3" imgW="1143000" imgH="838080" progId="Equation.3">
                  <p:embed/>
                </p:oleObj>
              </mc:Choice>
              <mc:Fallback>
                <p:oleObj name="公式" r:id="rId3" imgW="1143000" imgH="838080" progId="Equation.3">
                  <p:embed/>
                  <p:pic>
                    <p:nvPicPr>
                      <p:cNvPr id="144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2636838"/>
                        <a:ext cx="22860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0" name="Text Box 6"/>
          <p:cNvSpPr txBox="1">
            <a:spLocks noChangeArrowheads="1"/>
          </p:cNvSpPr>
          <p:nvPr/>
        </p:nvSpPr>
        <p:spPr bwMode="auto">
          <a:xfrm>
            <a:off x="7751763" y="472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b="0">
                <a:latin typeface="黑体" panose="02010609060101010101" pitchFamily="49" charset="-122"/>
              </a:rPr>
              <a:t>即</a:t>
            </a:r>
          </a:p>
        </p:txBody>
      </p:sp>
      <p:graphicFrame>
        <p:nvGraphicFramePr>
          <p:cNvPr id="144391" name="Object 7"/>
          <p:cNvGraphicFramePr>
            <a:graphicFrameLocks noChangeAspect="1"/>
          </p:cNvGraphicFramePr>
          <p:nvPr/>
        </p:nvGraphicFramePr>
        <p:xfrm>
          <a:off x="8183563" y="5373688"/>
          <a:ext cx="1371600" cy="787400"/>
        </p:xfrm>
        <a:graphic>
          <a:graphicData uri="http://schemas.openxmlformats.org/presentationml/2006/ole">
            <mc:AlternateContent xmlns:mc="http://schemas.openxmlformats.org/markup-compatibility/2006">
              <mc:Choice xmlns:v="urn:schemas-microsoft-com:vml" Requires="v">
                <p:oleObj spid="_x0000_s1031" name="公式" r:id="rId5" imgW="685800" imgH="393480" progId="Equation.3">
                  <p:embed/>
                </p:oleObj>
              </mc:Choice>
              <mc:Fallback>
                <p:oleObj name="公式" r:id="rId5" imgW="685800" imgH="393480" progId="Equation.3">
                  <p:embed/>
                  <p:pic>
                    <p:nvPicPr>
                      <p:cNvPr id="1443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563" y="5373688"/>
                        <a:ext cx="1371600" cy="7874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4410" name="Picture 26" descr="未命名"/>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11451" y="1125539"/>
            <a:ext cx="54721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85"/>
          <p:cNvGrpSpPr>
            <a:grpSpLocks/>
          </p:cNvGrpSpPr>
          <p:nvPr/>
        </p:nvGrpSpPr>
        <p:grpSpPr bwMode="auto">
          <a:xfrm>
            <a:off x="3000375" y="1916114"/>
            <a:ext cx="4032250" cy="2720975"/>
            <a:chOff x="158" y="1301"/>
            <a:chExt cx="2540" cy="1714"/>
          </a:xfrm>
        </p:grpSpPr>
        <p:sp>
          <p:nvSpPr>
            <p:cNvPr id="7329" name="Freeform 37"/>
            <p:cNvSpPr>
              <a:spLocks/>
            </p:cNvSpPr>
            <p:nvPr/>
          </p:nvSpPr>
          <p:spPr bwMode="auto">
            <a:xfrm>
              <a:off x="2031" y="2788"/>
              <a:ext cx="11" cy="22"/>
            </a:xfrm>
            <a:custGeom>
              <a:avLst/>
              <a:gdLst>
                <a:gd name="T0" fmla="*/ 0 w 59"/>
                <a:gd name="T1" fmla="*/ 59 h 119"/>
                <a:gd name="T2" fmla="*/ 0 w 59"/>
                <a:gd name="T3" fmla="*/ 0 h 119"/>
                <a:gd name="T4" fmla="*/ 13 w 59"/>
                <a:gd name="T5" fmla="*/ 1 h 119"/>
                <a:gd name="T6" fmla="*/ 25 w 59"/>
                <a:gd name="T7" fmla="*/ 5 h 119"/>
                <a:gd name="T8" fmla="*/ 35 w 59"/>
                <a:gd name="T9" fmla="*/ 11 h 119"/>
                <a:gd name="T10" fmla="*/ 44 w 59"/>
                <a:gd name="T11" fmla="*/ 19 h 119"/>
                <a:gd name="T12" fmla="*/ 51 w 59"/>
                <a:gd name="T13" fmla="*/ 30 h 119"/>
                <a:gd name="T14" fmla="*/ 56 w 59"/>
                <a:gd name="T15" fmla="*/ 41 h 119"/>
                <a:gd name="T16" fmla="*/ 59 w 59"/>
                <a:gd name="T17" fmla="*/ 53 h 119"/>
                <a:gd name="T18" fmla="*/ 59 w 59"/>
                <a:gd name="T19" fmla="*/ 65 h 119"/>
                <a:gd name="T20" fmla="*/ 56 w 59"/>
                <a:gd name="T21" fmla="*/ 78 h 119"/>
                <a:gd name="T22" fmla="*/ 51 w 59"/>
                <a:gd name="T23" fmla="*/ 89 h 119"/>
                <a:gd name="T24" fmla="*/ 44 w 59"/>
                <a:gd name="T25" fmla="*/ 99 h 119"/>
                <a:gd name="T26" fmla="*/ 35 w 59"/>
                <a:gd name="T27" fmla="*/ 107 h 119"/>
                <a:gd name="T28" fmla="*/ 25 w 59"/>
                <a:gd name="T29" fmla="*/ 113 h 119"/>
                <a:gd name="T30" fmla="*/ 13 w 59"/>
                <a:gd name="T31" fmla="*/ 117 h 119"/>
                <a:gd name="T32" fmla="*/ 0 w 59"/>
                <a:gd name="T33" fmla="*/ 119 h 119"/>
                <a:gd name="T34" fmla="*/ 0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59"/>
                  </a:moveTo>
                  <a:lnTo>
                    <a:pt x="0" y="0"/>
                  </a:lnTo>
                  <a:lnTo>
                    <a:pt x="13" y="1"/>
                  </a:lnTo>
                  <a:lnTo>
                    <a:pt x="25" y="5"/>
                  </a:lnTo>
                  <a:lnTo>
                    <a:pt x="35" y="11"/>
                  </a:lnTo>
                  <a:lnTo>
                    <a:pt x="44" y="19"/>
                  </a:lnTo>
                  <a:lnTo>
                    <a:pt x="51" y="30"/>
                  </a:lnTo>
                  <a:lnTo>
                    <a:pt x="56" y="41"/>
                  </a:lnTo>
                  <a:lnTo>
                    <a:pt x="59" y="53"/>
                  </a:lnTo>
                  <a:lnTo>
                    <a:pt x="59" y="65"/>
                  </a:lnTo>
                  <a:lnTo>
                    <a:pt x="56" y="78"/>
                  </a:lnTo>
                  <a:lnTo>
                    <a:pt x="51" y="89"/>
                  </a:lnTo>
                  <a:lnTo>
                    <a:pt x="44" y="99"/>
                  </a:lnTo>
                  <a:lnTo>
                    <a:pt x="35" y="107"/>
                  </a:lnTo>
                  <a:lnTo>
                    <a:pt x="25" y="113"/>
                  </a:lnTo>
                  <a:lnTo>
                    <a:pt x="13" y="117"/>
                  </a:lnTo>
                  <a:lnTo>
                    <a:pt x="0" y="11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30" name="Freeform 38"/>
            <p:cNvSpPr>
              <a:spLocks/>
            </p:cNvSpPr>
            <p:nvPr/>
          </p:nvSpPr>
          <p:spPr bwMode="auto">
            <a:xfrm>
              <a:off x="2031" y="2788"/>
              <a:ext cx="11" cy="22"/>
            </a:xfrm>
            <a:custGeom>
              <a:avLst/>
              <a:gdLst>
                <a:gd name="T0" fmla="*/ 0 w 59"/>
                <a:gd name="T1" fmla="*/ 0 h 119"/>
                <a:gd name="T2" fmla="*/ 13 w 59"/>
                <a:gd name="T3" fmla="*/ 1 h 119"/>
                <a:gd name="T4" fmla="*/ 25 w 59"/>
                <a:gd name="T5" fmla="*/ 5 h 119"/>
                <a:gd name="T6" fmla="*/ 35 w 59"/>
                <a:gd name="T7" fmla="*/ 11 h 119"/>
                <a:gd name="T8" fmla="*/ 44 w 59"/>
                <a:gd name="T9" fmla="*/ 19 h 119"/>
                <a:gd name="T10" fmla="*/ 51 w 59"/>
                <a:gd name="T11" fmla="*/ 30 h 119"/>
                <a:gd name="T12" fmla="*/ 56 w 59"/>
                <a:gd name="T13" fmla="*/ 41 h 119"/>
                <a:gd name="T14" fmla="*/ 59 w 59"/>
                <a:gd name="T15" fmla="*/ 53 h 119"/>
                <a:gd name="T16" fmla="*/ 59 w 59"/>
                <a:gd name="T17" fmla="*/ 65 h 119"/>
                <a:gd name="T18" fmla="*/ 56 w 59"/>
                <a:gd name="T19" fmla="*/ 78 h 119"/>
                <a:gd name="T20" fmla="*/ 51 w 59"/>
                <a:gd name="T21" fmla="*/ 89 h 119"/>
                <a:gd name="T22" fmla="*/ 44 w 59"/>
                <a:gd name="T23" fmla="*/ 99 h 119"/>
                <a:gd name="T24" fmla="*/ 35 w 59"/>
                <a:gd name="T25" fmla="*/ 107 h 119"/>
                <a:gd name="T26" fmla="*/ 25 w 59"/>
                <a:gd name="T27" fmla="*/ 113 h 119"/>
                <a:gd name="T28" fmla="*/ 13 w 59"/>
                <a:gd name="T29" fmla="*/ 117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3" y="1"/>
                  </a:lnTo>
                  <a:lnTo>
                    <a:pt x="25" y="5"/>
                  </a:lnTo>
                  <a:lnTo>
                    <a:pt x="35" y="11"/>
                  </a:lnTo>
                  <a:lnTo>
                    <a:pt x="44" y="19"/>
                  </a:lnTo>
                  <a:lnTo>
                    <a:pt x="51" y="30"/>
                  </a:lnTo>
                  <a:lnTo>
                    <a:pt x="56" y="41"/>
                  </a:lnTo>
                  <a:lnTo>
                    <a:pt x="59" y="53"/>
                  </a:lnTo>
                  <a:lnTo>
                    <a:pt x="59" y="65"/>
                  </a:lnTo>
                  <a:lnTo>
                    <a:pt x="56" y="78"/>
                  </a:lnTo>
                  <a:lnTo>
                    <a:pt x="51" y="89"/>
                  </a:lnTo>
                  <a:lnTo>
                    <a:pt x="44" y="99"/>
                  </a:lnTo>
                  <a:lnTo>
                    <a:pt x="35" y="107"/>
                  </a:lnTo>
                  <a:lnTo>
                    <a:pt x="25" y="113"/>
                  </a:lnTo>
                  <a:lnTo>
                    <a:pt x="13" y="117"/>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1" name="Freeform 39"/>
            <p:cNvSpPr>
              <a:spLocks/>
            </p:cNvSpPr>
            <p:nvPr/>
          </p:nvSpPr>
          <p:spPr bwMode="auto">
            <a:xfrm>
              <a:off x="887" y="2788"/>
              <a:ext cx="1144" cy="22"/>
            </a:xfrm>
            <a:custGeom>
              <a:avLst/>
              <a:gdLst>
                <a:gd name="T0" fmla="*/ 5922 w 5922"/>
                <a:gd name="T1" fmla="*/ 119 h 119"/>
                <a:gd name="T2" fmla="*/ 5922 w 5922"/>
                <a:gd name="T3" fmla="*/ 59 h 119"/>
                <a:gd name="T4" fmla="*/ 5922 w 5922"/>
                <a:gd name="T5" fmla="*/ 0 h 119"/>
                <a:gd name="T6" fmla="*/ 0 w 5922"/>
                <a:gd name="T7" fmla="*/ 0 h 119"/>
                <a:gd name="T8" fmla="*/ 0 w 5922"/>
                <a:gd name="T9" fmla="*/ 59 h 119"/>
                <a:gd name="T10" fmla="*/ 0 w 5922"/>
                <a:gd name="T11" fmla="*/ 119 h 119"/>
                <a:gd name="T12" fmla="*/ 5922 w 5922"/>
                <a:gd name="T13" fmla="*/ 119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5922" y="119"/>
                  </a:moveTo>
                  <a:lnTo>
                    <a:pt x="5922" y="59"/>
                  </a:lnTo>
                  <a:lnTo>
                    <a:pt x="5922" y="0"/>
                  </a:lnTo>
                  <a:lnTo>
                    <a:pt x="0" y="0"/>
                  </a:lnTo>
                  <a:lnTo>
                    <a:pt x="0" y="59"/>
                  </a:lnTo>
                  <a:lnTo>
                    <a:pt x="0" y="119"/>
                  </a:lnTo>
                  <a:lnTo>
                    <a:pt x="5922"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32" name="Freeform 40"/>
            <p:cNvSpPr>
              <a:spLocks/>
            </p:cNvSpPr>
            <p:nvPr/>
          </p:nvSpPr>
          <p:spPr bwMode="auto">
            <a:xfrm>
              <a:off x="887" y="2788"/>
              <a:ext cx="1144" cy="22"/>
            </a:xfrm>
            <a:custGeom>
              <a:avLst/>
              <a:gdLst>
                <a:gd name="T0" fmla="*/ 5922 w 5922"/>
                <a:gd name="T1" fmla="*/ 119 h 119"/>
                <a:gd name="T2" fmla="*/ 5922 w 5922"/>
                <a:gd name="T3" fmla="*/ 59 h 119"/>
                <a:gd name="T4" fmla="*/ 5922 w 5922"/>
                <a:gd name="T5" fmla="*/ 0 h 119"/>
                <a:gd name="T6" fmla="*/ 0 w 5922"/>
                <a:gd name="T7" fmla="*/ 0 h 119"/>
                <a:gd name="T8" fmla="*/ 0 w 5922"/>
                <a:gd name="T9" fmla="*/ 59 h 119"/>
                <a:gd name="T10" fmla="*/ 0 w 5922"/>
                <a:gd name="T11" fmla="*/ 119 h 119"/>
                <a:gd name="T12" fmla="*/ 5922 w 5922"/>
                <a:gd name="T13" fmla="*/ 119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5922" y="119"/>
                  </a:moveTo>
                  <a:lnTo>
                    <a:pt x="5922" y="59"/>
                  </a:lnTo>
                  <a:lnTo>
                    <a:pt x="5922" y="0"/>
                  </a:lnTo>
                  <a:lnTo>
                    <a:pt x="0" y="0"/>
                  </a:lnTo>
                  <a:lnTo>
                    <a:pt x="0" y="59"/>
                  </a:lnTo>
                  <a:lnTo>
                    <a:pt x="0" y="119"/>
                  </a:lnTo>
                  <a:lnTo>
                    <a:pt x="5922"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3" name="Freeform 41"/>
            <p:cNvSpPr>
              <a:spLocks/>
            </p:cNvSpPr>
            <p:nvPr/>
          </p:nvSpPr>
          <p:spPr bwMode="auto">
            <a:xfrm>
              <a:off x="875" y="2788"/>
              <a:ext cx="12" cy="22"/>
            </a:xfrm>
            <a:custGeom>
              <a:avLst/>
              <a:gdLst>
                <a:gd name="T0" fmla="*/ 59 w 59"/>
                <a:gd name="T1" fmla="*/ 59 h 119"/>
                <a:gd name="T2" fmla="*/ 59 w 59"/>
                <a:gd name="T3" fmla="*/ 119 h 119"/>
                <a:gd name="T4" fmla="*/ 47 w 59"/>
                <a:gd name="T5" fmla="*/ 117 h 119"/>
                <a:gd name="T6" fmla="*/ 35 w 59"/>
                <a:gd name="T7" fmla="*/ 113 h 119"/>
                <a:gd name="T8" fmla="*/ 25 w 59"/>
                <a:gd name="T9" fmla="*/ 107 h 119"/>
                <a:gd name="T10" fmla="*/ 16 w 59"/>
                <a:gd name="T11" fmla="*/ 99 h 119"/>
                <a:gd name="T12" fmla="*/ 8 w 59"/>
                <a:gd name="T13" fmla="*/ 89 h 119"/>
                <a:gd name="T14" fmla="*/ 3 w 59"/>
                <a:gd name="T15" fmla="*/ 78 h 119"/>
                <a:gd name="T16" fmla="*/ 0 w 59"/>
                <a:gd name="T17" fmla="*/ 65 h 119"/>
                <a:gd name="T18" fmla="*/ 0 w 59"/>
                <a:gd name="T19" fmla="*/ 53 h 119"/>
                <a:gd name="T20" fmla="*/ 3 w 59"/>
                <a:gd name="T21" fmla="*/ 41 h 119"/>
                <a:gd name="T22" fmla="*/ 8 w 59"/>
                <a:gd name="T23" fmla="*/ 30 h 119"/>
                <a:gd name="T24" fmla="*/ 16 w 59"/>
                <a:gd name="T25" fmla="*/ 19 h 119"/>
                <a:gd name="T26" fmla="*/ 25 w 59"/>
                <a:gd name="T27" fmla="*/ 11 h 119"/>
                <a:gd name="T28" fmla="*/ 35 w 59"/>
                <a:gd name="T29" fmla="*/ 5 h 119"/>
                <a:gd name="T30" fmla="*/ 47 w 59"/>
                <a:gd name="T31" fmla="*/ 1 h 119"/>
                <a:gd name="T32" fmla="*/ 59 w 59"/>
                <a:gd name="T33" fmla="*/ 0 h 119"/>
                <a:gd name="T34" fmla="*/ 59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59"/>
                  </a:moveTo>
                  <a:lnTo>
                    <a:pt x="59" y="119"/>
                  </a:lnTo>
                  <a:lnTo>
                    <a:pt x="47" y="117"/>
                  </a:lnTo>
                  <a:lnTo>
                    <a:pt x="35" y="113"/>
                  </a:lnTo>
                  <a:lnTo>
                    <a:pt x="25" y="107"/>
                  </a:lnTo>
                  <a:lnTo>
                    <a:pt x="16" y="99"/>
                  </a:lnTo>
                  <a:lnTo>
                    <a:pt x="8" y="89"/>
                  </a:lnTo>
                  <a:lnTo>
                    <a:pt x="3" y="78"/>
                  </a:lnTo>
                  <a:lnTo>
                    <a:pt x="0" y="65"/>
                  </a:lnTo>
                  <a:lnTo>
                    <a:pt x="0" y="53"/>
                  </a:lnTo>
                  <a:lnTo>
                    <a:pt x="3" y="41"/>
                  </a:lnTo>
                  <a:lnTo>
                    <a:pt x="8" y="30"/>
                  </a:lnTo>
                  <a:lnTo>
                    <a:pt x="16" y="19"/>
                  </a:lnTo>
                  <a:lnTo>
                    <a:pt x="25" y="11"/>
                  </a:lnTo>
                  <a:lnTo>
                    <a:pt x="35" y="5"/>
                  </a:lnTo>
                  <a:lnTo>
                    <a:pt x="47" y="1"/>
                  </a:lnTo>
                  <a:lnTo>
                    <a:pt x="59" y="0"/>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34" name="Freeform 42"/>
            <p:cNvSpPr>
              <a:spLocks/>
            </p:cNvSpPr>
            <p:nvPr/>
          </p:nvSpPr>
          <p:spPr bwMode="auto">
            <a:xfrm>
              <a:off x="875" y="2788"/>
              <a:ext cx="12" cy="22"/>
            </a:xfrm>
            <a:custGeom>
              <a:avLst/>
              <a:gdLst>
                <a:gd name="T0" fmla="*/ 59 w 59"/>
                <a:gd name="T1" fmla="*/ 119 h 119"/>
                <a:gd name="T2" fmla="*/ 47 w 59"/>
                <a:gd name="T3" fmla="*/ 117 h 119"/>
                <a:gd name="T4" fmla="*/ 35 w 59"/>
                <a:gd name="T5" fmla="*/ 113 h 119"/>
                <a:gd name="T6" fmla="*/ 25 w 59"/>
                <a:gd name="T7" fmla="*/ 107 h 119"/>
                <a:gd name="T8" fmla="*/ 16 w 59"/>
                <a:gd name="T9" fmla="*/ 99 h 119"/>
                <a:gd name="T10" fmla="*/ 8 w 59"/>
                <a:gd name="T11" fmla="*/ 89 h 119"/>
                <a:gd name="T12" fmla="*/ 3 w 59"/>
                <a:gd name="T13" fmla="*/ 78 h 119"/>
                <a:gd name="T14" fmla="*/ 0 w 59"/>
                <a:gd name="T15" fmla="*/ 65 h 119"/>
                <a:gd name="T16" fmla="*/ 0 w 59"/>
                <a:gd name="T17" fmla="*/ 53 h 119"/>
                <a:gd name="T18" fmla="*/ 3 w 59"/>
                <a:gd name="T19" fmla="*/ 41 h 119"/>
                <a:gd name="T20" fmla="*/ 8 w 59"/>
                <a:gd name="T21" fmla="*/ 30 h 119"/>
                <a:gd name="T22" fmla="*/ 16 w 59"/>
                <a:gd name="T23" fmla="*/ 19 h 119"/>
                <a:gd name="T24" fmla="*/ 25 w 59"/>
                <a:gd name="T25" fmla="*/ 11 h 119"/>
                <a:gd name="T26" fmla="*/ 35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7"/>
                  </a:lnTo>
                  <a:lnTo>
                    <a:pt x="35" y="113"/>
                  </a:lnTo>
                  <a:lnTo>
                    <a:pt x="25" y="107"/>
                  </a:lnTo>
                  <a:lnTo>
                    <a:pt x="16" y="99"/>
                  </a:lnTo>
                  <a:lnTo>
                    <a:pt x="8" y="89"/>
                  </a:lnTo>
                  <a:lnTo>
                    <a:pt x="3" y="78"/>
                  </a:lnTo>
                  <a:lnTo>
                    <a:pt x="0" y="65"/>
                  </a:lnTo>
                  <a:lnTo>
                    <a:pt x="0" y="53"/>
                  </a:lnTo>
                  <a:lnTo>
                    <a:pt x="3" y="41"/>
                  </a:lnTo>
                  <a:lnTo>
                    <a:pt x="8" y="30"/>
                  </a:lnTo>
                  <a:lnTo>
                    <a:pt x="16" y="19"/>
                  </a:lnTo>
                  <a:lnTo>
                    <a:pt x="25" y="11"/>
                  </a:lnTo>
                  <a:lnTo>
                    <a:pt x="35"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5" name="Freeform 43"/>
            <p:cNvSpPr>
              <a:spLocks/>
            </p:cNvSpPr>
            <p:nvPr/>
          </p:nvSpPr>
          <p:spPr bwMode="auto">
            <a:xfrm>
              <a:off x="886" y="1491"/>
              <a:ext cx="12" cy="24"/>
            </a:xfrm>
            <a:custGeom>
              <a:avLst/>
              <a:gdLst>
                <a:gd name="T0" fmla="*/ 4 w 62"/>
                <a:gd name="T1" fmla="*/ 60 h 119"/>
                <a:gd name="T2" fmla="*/ 0 w 62"/>
                <a:gd name="T3" fmla="*/ 0 h 119"/>
                <a:gd name="T4" fmla="*/ 12 w 62"/>
                <a:gd name="T5" fmla="*/ 1 h 119"/>
                <a:gd name="T6" fmla="*/ 24 w 62"/>
                <a:gd name="T7" fmla="*/ 3 h 119"/>
                <a:gd name="T8" fmla="*/ 34 w 62"/>
                <a:gd name="T9" fmla="*/ 9 h 119"/>
                <a:gd name="T10" fmla="*/ 44 w 62"/>
                <a:gd name="T11" fmla="*/ 17 h 119"/>
                <a:gd name="T12" fmla="*/ 52 w 62"/>
                <a:gd name="T13" fmla="*/ 26 h 119"/>
                <a:gd name="T14" fmla="*/ 58 w 62"/>
                <a:gd name="T15" fmla="*/ 37 h 119"/>
                <a:gd name="T16" fmla="*/ 61 w 62"/>
                <a:gd name="T17" fmla="*/ 49 h 119"/>
                <a:gd name="T18" fmla="*/ 62 w 62"/>
                <a:gd name="T19" fmla="*/ 62 h 119"/>
                <a:gd name="T20" fmla="*/ 60 w 62"/>
                <a:gd name="T21" fmla="*/ 74 h 119"/>
                <a:gd name="T22" fmla="*/ 56 w 62"/>
                <a:gd name="T23" fmla="*/ 85 h 119"/>
                <a:gd name="T24" fmla="*/ 50 w 62"/>
                <a:gd name="T25" fmla="*/ 95 h 119"/>
                <a:gd name="T26" fmla="*/ 42 w 62"/>
                <a:gd name="T27" fmla="*/ 105 h 119"/>
                <a:gd name="T28" fmla="*/ 32 w 62"/>
                <a:gd name="T29" fmla="*/ 112 h 119"/>
                <a:gd name="T30" fmla="*/ 20 w 62"/>
                <a:gd name="T31" fmla="*/ 117 h 119"/>
                <a:gd name="T32" fmla="*/ 8 w 62"/>
                <a:gd name="T33" fmla="*/ 119 h 119"/>
                <a:gd name="T34" fmla="*/ 4 w 62"/>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19"/>
                <a:gd name="T56" fmla="*/ 62 w 62"/>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19">
                  <a:moveTo>
                    <a:pt x="4" y="60"/>
                  </a:moveTo>
                  <a:lnTo>
                    <a:pt x="0" y="0"/>
                  </a:lnTo>
                  <a:lnTo>
                    <a:pt x="12" y="1"/>
                  </a:lnTo>
                  <a:lnTo>
                    <a:pt x="24" y="3"/>
                  </a:lnTo>
                  <a:lnTo>
                    <a:pt x="34" y="9"/>
                  </a:lnTo>
                  <a:lnTo>
                    <a:pt x="44" y="17"/>
                  </a:lnTo>
                  <a:lnTo>
                    <a:pt x="52" y="26"/>
                  </a:lnTo>
                  <a:lnTo>
                    <a:pt x="58" y="37"/>
                  </a:lnTo>
                  <a:lnTo>
                    <a:pt x="61" y="49"/>
                  </a:lnTo>
                  <a:lnTo>
                    <a:pt x="62" y="62"/>
                  </a:lnTo>
                  <a:lnTo>
                    <a:pt x="60" y="74"/>
                  </a:lnTo>
                  <a:lnTo>
                    <a:pt x="56" y="85"/>
                  </a:lnTo>
                  <a:lnTo>
                    <a:pt x="50" y="95"/>
                  </a:lnTo>
                  <a:lnTo>
                    <a:pt x="42" y="105"/>
                  </a:lnTo>
                  <a:lnTo>
                    <a:pt x="32" y="112"/>
                  </a:lnTo>
                  <a:lnTo>
                    <a:pt x="20" y="117"/>
                  </a:lnTo>
                  <a:lnTo>
                    <a:pt x="8" y="119"/>
                  </a:lnTo>
                  <a:lnTo>
                    <a:pt x="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36" name="Freeform 44"/>
            <p:cNvSpPr>
              <a:spLocks/>
            </p:cNvSpPr>
            <p:nvPr/>
          </p:nvSpPr>
          <p:spPr bwMode="auto">
            <a:xfrm>
              <a:off x="886" y="1491"/>
              <a:ext cx="12" cy="24"/>
            </a:xfrm>
            <a:custGeom>
              <a:avLst/>
              <a:gdLst>
                <a:gd name="T0" fmla="*/ 0 w 62"/>
                <a:gd name="T1" fmla="*/ 0 h 119"/>
                <a:gd name="T2" fmla="*/ 12 w 62"/>
                <a:gd name="T3" fmla="*/ 1 h 119"/>
                <a:gd name="T4" fmla="*/ 24 w 62"/>
                <a:gd name="T5" fmla="*/ 3 h 119"/>
                <a:gd name="T6" fmla="*/ 34 w 62"/>
                <a:gd name="T7" fmla="*/ 9 h 119"/>
                <a:gd name="T8" fmla="*/ 44 w 62"/>
                <a:gd name="T9" fmla="*/ 17 h 119"/>
                <a:gd name="T10" fmla="*/ 52 w 62"/>
                <a:gd name="T11" fmla="*/ 26 h 119"/>
                <a:gd name="T12" fmla="*/ 58 w 62"/>
                <a:gd name="T13" fmla="*/ 37 h 119"/>
                <a:gd name="T14" fmla="*/ 61 w 62"/>
                <a:gd name="T15" fmla="*/ 49 h 119"/>
                <a:gd name="T16" fmla="*/ 62 w 62"/>
                <a:gd name="T17" fmla="*/ 62 h 119"/>
                <a:gd name="T18" fmla="*/ 60 w 62"/>
                <a:gd name="T19" fmla="*/ 74 h 119"/>
                <a:gd name="T20" fmla="*/ 56 w 62"/>
                <a:gd name="T21" fmla="*/ 85 h 119"/>
                <a:gd name="T22" fmla="*/ 50 w 62"/>
                <a:gd name="T23" fmla="*/ 95 h 119"/>
                <a:gd name="T24" fmla="*/ 42 w 62"/>
                <a:gd name="T25" fmla="*/ 105 h 119"/>
                <a:gd name="T26" fmla="*/ 32 w 62"/>
                <a:gd name="T27" fmla="*/ 112 h 119"/>
                <a:gd name="T28" fmla="*/ 20 w 62"/>
                <a:gd name="T29" fmla="*/ 117 h 119"/>
                <a:gd name="T30" fmla="*/ 8 w 62"/>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19"/>
                <a:gd name="T50" fmla="*/ 62 w 6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19">
                  <a:moveTo>
                    <a:pt x="0" y="0"/>
                  </a:moveTo>
                  <a:lnTo>
                    <a:pt x="12" y="1"/>
                  </a:lnTo>
                  <a:lnTo>
                    <a:pt x="24" y="3"/>
                  </a:lnTo>
                  <a:lnTo>
                    <a:pt x="34" y="9"/>
                  </a:lnTo>
                  <a:lnTo>
                    <a:pt x="44" y="17"/>
                  </a:lnTo>
                  <a:lnTo>
                    <a:pt x="52" y="26"/>
                  </a:lnTo>
                  <a:lnTo>
                    <a:pt x="58" y="37"/>
                  </a:lnTo>
                  <a:lnTo>
                    <a:pt x="61" y="49"/>
                  </a:lnTo>
                  <a:lnTo>
                    <a:pt x="62" y="62"/>
                  </a:lnTo>
                  <a:lnTo>
                    <a:pt x="60" y="74"/>
                  </a:lnTo>
                  <a:lnTo>
                    <a:pt x="56" y="85"/>
                  </a:lnTo>
                  <a:lnTo>
                    <a:pt x="50" y="95"/>
                  </a:lnTo>
                  <a:lnTo>
                    <a:pt x="42" y="105"/>
                  </a:lnTo>
                  <a:lnTo>
                    <a:pt x="32" y="112"/>
                  </a:lnTo>
                  <a:lnTo>
                    <a:pt x="20" y="117"/>
                  </a:lnTo>
                  <a:lnTo>
                    <a:pt x="8"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7" name="Freeform 45"/>
            <p:cNvSpPr>
              <a:spLocks/>
            </p:cNvSpPr>
            <p:nvPr/>
          </p:nvSpPr>
          <p:spPr bwMode="auto">
            <a:xfrm>
              <a:off x="827" y="1491"/>
              <a:ext cx="61" cy="28"/>
            </a:xfrm>
            <a:custGeom>
              <a:avLst/>
              <a:gdLst>
                <a:gd name="T0" fmla="*/ 314 w 314"/>
                <a:gd name="T1" fmla="*/ 119 h 142"/>
                <a:gd name="T2" fmla="*/ 310 w 314"/>
                <a:gd name="T3" fmla="*/ 60 h 142"/>
                <a:gd name="T4" fmla="*/ 306 w 314"/>
                <a:gd name="T5" fmla="*/ 0 h 142"/>
                <a:gd name="T6" fmla="*/ 0 w 314"/>
                <a:gd name="T7" fmla="*/ 24 h 142"/>
                <a:gd name="T8" fmla="*/ 4 w 314"/>
                <a:gd name="T9" fmla="*/ 83 h 142"/>
                <a:gd name="T10" fmla="*/ 8 w 314"/>
                <a:gd name="T11" fmla="*/ 142 h 142"/>
                <a:gd name="T12" fmla="*/ 314 w 314"/>
                <a:gd name="T13" fmla="*/ 119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14" y="119"/>
                  </a:moveTo>
                  <a:lnTo>
                    <a:pt x="310" y="60"/>
                  </a:lnTo>
                  <a:lnTo>
                    <a:pt x="306" y="0"/>
                  </a:lnTo>
                  <a:lnTo>
                    <a:pt x="0" y="24"/>
                  </a:lnTo>
                  <a:lnTo>
                    <a:pt x="4" y="83"/>
                  </a:lnTo>
                  <a:lnTo>
                    <a:pt x="8" y="142"/>
                  </a:lnTo>
                  <a:lnTo>
                    <a:pt x="314"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38" name="Freeform 46"/>
            <p:cNvSpPr>
              <a:spLocks/>
            </p:cNvSpPr>
            <p:nvPr/>
          </p:nvSpPr>
          <p:spPr bwMode="auto">
            <a:xfrm>
              <a:off x="827" y="1491"/>
              <a:ext cx="61" cy="28"/>
            </a:xfrm>
            <a:custGeom>
              <a:avLst/>
              <a:gdLst>
                <a:gd name="T0" fmla="*/ 314 w 314"/>
                <a:gd name="T1" fmla="*/ 119 h 142"/>
                <a:gd name="T2" fmla="*/ 310 w 314"/>
                <a:gd name="T3" fmla="*/ 60 h 142"/>
                <a:gd name="T4" fmla="*/ 306 w 314"/>
                <a:gd name="T5" fmla="*/ 0 h 142"/>
                <a:gd name="T6" fmla="*/ 0 w 314"/>
                <a:gd name="T7" fmla="*/ 24 h 142"/>
                <a:gd name="T8" fmla="*/ 4 w 314"/>
                <a:gd name="T9" fmla="*/ 83 h 142"/>
                <a:gd name="T10" fmla="*/ 8 w 314"/>
                <a:gd name="T11" fmla="*/ 142 h 142"/>
                <a:gd name="T12" fmla="*/ 314 w 314"/>
                <a:gd name="T13" fmla="*/ 119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14" y="119"/>
                  </a:moveTo>
                  <a:lnTo>
                    <a:pt x="310" y="60"/>
                  </a:lnTo>
                  <a:lnTo>
                    <a:pt x="306" y="0"/>
                  </a:lnTo>
                  <a:lnTo>
                    <a:pt x="0" y="24"/>
                  </a:lnTo>
                  <a:lnTo>
                    <a:pt x="4" y="83"/>
                  </a:lnTo>
                  <a:lnTo>
                    <a:pt x="8" y="142"/>
                  </a:lnTo>
                  <a:lnTo>
                    <a:pt x="314"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9" name="Freeform 47"/>
            <p:cNvSpPr>
              <a:spLocks/>
            </p:cNvSpPr>
            <p:nvPr/>
          </p:nvSpPr>
          <p:spPr bwMode="auto">
            <a:xfrm>
              <a:off x="825" y="1496"/>
              <a:ext cx="3" cy="12"/>
            </a:xfrm>
            <a:custGeom>
              <a:avLst/>
              <a:gdLst>
                <a:gd name="T0" fmla="*/ 13 w 13"/>
                <a:gd name="T1" fmla="*/ 59 h 59"/>
                <a:gd name="T2" fmla="*/ 9 w 13"/>
                <a:gd name="T3" fmla="*/ 0 h 59"/>
                <a:gd name="T4" fmla="*/ 0 w 13"/>
                <a:gd name="T5" fmla="*/ 2 h 59"/>
                <a:gd name="T6" fmla="*/ 13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59"/>
                  </a:moveTo>
                  <a:lnTo>
                    <a:pt x="9" y="0"/>
                  </a:lnTo>
                  <a:lnTo>
                    <a:pt x="0" y="2"/>
                  </a:lnTo>
                  <a:lnTo>
                    <a:pt x="1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40" name="Line 48"/>
            <p:cNvSpPr>
              <a:spLocks noChangeShapeType="1"/>
            </p:cNvSpPr>
            <p:nvPr/>
          </p:nvSpPr>
          <p:spPr bwMode="auto">
            <a:xfrm flipH="1">
              <a:off x="825" y="149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41" name="Freeform 49"/>
            <p:cNvSpPr>
              <a:spLocks/>
            </p:cNvSpPr>
            <p:nvPr/>
          </p:nvSpPr>
          <p:spPr bwMode="auto">
            <a:xfrm>
              <a:off x="768" y="1497"/>
              <a:ext cx="62" cy="36"/>
            </a:xfrm>
            <a:custGeom>
              <a:avLst/>
              <a:gdLst>
                <a:gd name="T0" fmla="*/ 322 w 322"/>
                <a:gd name="T1" fmla="*/ 114 h 185"/>
                <a:gd name="T2" fmla="*/ 309 w 322"/>
                <a:gd name="T3" fmla="*/ 57 h 185"/>
                <a:gd name="T4" fmla="*/ 296 w 322"/>
                <a:gd name="T5" fmla="*/ 0 h 185"/>
                <a:gd name="T6" fmla="*/ 0 w 322"/>
                <a:gd name="T7" fmla="*/ 70 h 185"/>
                <a:gd name="T8" fmla="*/ 14 w 322"/>
                <a:gd name="T9" fmla="*/ 128 h 185"/>
                <a:gd name="T10" fmla="*/ 27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4" y="128"/>
                  </a:lnTo>
                  <a:lnTo>
                    <a:pt x="27" y="185"/>
                  </a:lnTo>
                  <a:lnTo>
                    <a:pt x="32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42" name="Freeform 50"/>
            <p:cNvSpPr>
              <a:spLocks/>
            </p:cNvSpPr>
            <p:nvPr/>
          </p:nvSpPr>
          <p:spPr bwMode="auto">
            <a:xfrm>
              <a:off x="768" y="1497"/>
              <a:ext cx="62" cy="36"/>
            </a:xfrm>
            <a:custGeom>
              <a:avLst/>
              <a:gdLst>
                <a:gd name="T0" fmla="*/ 322 w 322"/>
                <a:gd name="T1" fmla="*/ 114 h 185"/>
                <a:gd name="T2" fmla="*/ 309 w 322"/>
                <a:gd name="T3" fmla="*/ 57 h 185"/>
                <a:gd name="T4" fmla="*/ 296 w 322"/>
                <a:gd name="T5" fmla="*/ 0 h 185"/>
                <a:gd name="T6" fmla="*/ 0 w 322"/>
                <a:gd name="T7" fmla="*/ 70 h 185"/>
                <a:gd name="T8" fmla="*/ 14 w 322"/>
                <a:gd name="T9" fmla="*/ 128 h 185"/>
                <a:gd name="T10" fmla="*/ 27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4" y="128"/>
                  </a:lnTo>
                  <a:lnTo>
                    <a:pt x="27" y="185"/>
                  </a:lnTo>
                  <a:lnTo>
                    <a:pt x="322"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43" name="Freeform 51"/>
            <p:cNvSpPr>
              <a:spLocks/>
            </p:cNvSpPr>
            <p:nvPr/>
          </p:nvSpPr>
          <p:spPr bwMode="auto">
            <a:xfrm>
              <a:off x="766" y="1510"/>
              <a:ext cx="5" cy="12"/>
            </a:xfrm>
            <a:custGeom>
              <a:avLst/>
              <a:gdLst>
                <a:gd name="T0" fmla="*/ 22 w 22"/>
                <a:gd name="T1" fmla="*/ 58 h 58"/>
                <a:gd name="T2" fmla="*/ 8 w 22"/>
                <a:gd name="T3" fmla="*/ 0 h 58"/>
                <a:gd name="T4" fmla="*/ 0 w 22"/>
                <a:gd name="T5" fmla="*/ 2 h 58"/>
                <a:gd name="T6" fmla="*/ 22 w 22"/>
                <a:gd name="T7" fmla="*/ 58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22" y="58"/>
                  </a:moveTo>
                  <a:lnTo>
                    <a:pt x="8" y="0"/>
                  </a:lnTo>
                  <a:lnTo>
                    <a:pt x="0" y="2"/>
                  </a:lnTo>
                  <a:lnTo>
                    <a:pt x="2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44" name="Line 52"/>
            <p:cNvSpPr>
              <a:spLocks noChangeShapeType="1"/>
            </p:cNvSpPr>
            <p:nvPr/>
          </p:nvSpPr>
          <p:spPr bwMode="auto">
            <a:xfrm flipH="1">
              <a:off x="766"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45" name="Freeform 53"/>
            <p:cNvSpPr>
              <a:spLocks/>
            </p:cNvSpPr>
            <p:nvPr/>
          </p:nvSpPr>
          <p:spPr bwMode="auto">
            <a:xfrm>
              <a:off x="713" y="1511"/>
              <a:ext cx="62" cy="43"/>
            </a:xfrm>
            <a:custGeom>
              <a:avLst/>
              <a:gdLst>
                <a:gd name="T0" fmla="*/ 321 w 321"/>
                <a:gd name="T1" fmla="*/ 111 h 223"/>
                <a:gd name="T2" fmla="*/ 300 w 321"/>
                <a:gd name="T3" fmla="*/ 56 h 223"/>
                <a:gd name="T4" fmla="*/ 278 w 321"/>
                <a:gd name="T5" fmla="*/ 0 h 223"/>
                <a:gd name="T6" fmla="*/ 0 w 321"/>
                <a:gd name="T7" fmla="*/ 113 h 223"/>
                <a:gd name="T8" fmla="*/ 21 w 321"/>
                <a:gd name="T9" fmla="*/ 168 h 223"/>
                <a:gd name="T10" fmla="*/ 42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8" y="0"/>
                  </a:lnTo>
                  <a:lnTo>
                    <a:pt x="0" y="113"/>
                  </a:lnTo>
                  <a:lnTo>
                    <a:pt x="21" y="168"/>
                  </a:lnTo>
                  <a:lnTo>
                    <a:pt x="42" y="223"/>
                  </a:lnTo>
                  <a:lnTo>
                    <a:pt x="32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46" name="Freeform 54"/>
            <p:cNvSpPr>
              <a:spLocks/>
            </p:cNvSpPr>
            <p:nvPr/>
          </p:nvSpPr>
          <p:spPr bwMode="auto">
            <a:xfrm>
              <a:off x="713" y="1511"/>
              <a:ext cx="62" cy="43"/>
            </a:xfrm>
            <a:custGeom>
              <a:avLst/>
              <a:gdLst>
                <a:gd name="T0" fmla="*/ 321 w 321"/>
                <a:gd name="T1" fmla="*/ 111 h 223"/>
                <a:gd name="T2" fmla="*/ 300 w 321"/>
                <a:gd name="T3" fmla="*/ 56 h 223"/>
                <a:gd name="T4" fmla="*/ 278 w 321"/>
                <a:gd name="T5" fmla="*/ 0 h 223"/>
                <a:gd name="T6" fmla="*/ 0 w 321"/>
                <a:gd name="T7" fmla="*/ 113 h 223"/>
                <a:gd name="T8" fmla="*/ 21 w 321"/>
                <a:gd name="T9" fmla="*/ 168 h 223"/>
                <a:gd name="T10" fmla="*/ 42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8" y="0"/>
                  </a:lnTo>
                  <a:lnTo>
                    <a:pt x="0" y="113"/>
                  </a:lnTo>
                  <a:lnTo>
                    <a:pt x="21" y="168"/>
                  </a:lnTo>
                  <a:lnTo>
                    <a:pt x="42" y="223"/>
                  </a:lnTo>
                  <a:lnTo>
                    <a:pt x="321"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47" name="Freeform 55"/>
            <p:cNvSpPr>
              <a:spLocks/>
            </p:cNvSpPr>
            <p:nvPr/>
          </p:nvSpPr>
          <p:spPr bwMode="auto">
            <a:xfrm>
              <a:off x="711" y="1533"/>
              <a:ext cx="6" cy="11"/>
            </a:xfrm>
            <a:custGeom>
              <a:avLst/>
              <a:gdLst>
                <a:gd name="T0" fmla="*/ 29 w 29"/>
                <a:gd name="T1" fmla="*/ 55 h 55"/>
                <a:gd name="T2" fmla="*/ 8 w 29"/>
                <a:gd name="T3" fmla="*/ 0 h 55"/>
                <a:gd name="T4" fmla="*/ 0 w 29"/>
                <a:gd name="T5" fmla="*/ 4 h 55"/>
                <a:gd name="T6" fmla="*/ 29 w 29"/>
                <a:gd name="T7" fmla="*/ 55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29" y="55"/>
                  </a:moveTo>
                  <a:lnTo>
                    <a:pt x="8" y="0"/>
                  </a:lnTo>
                  <a:lnTo>
                    <a:pt x="0" y="4"/>
                  </a:lnTo>
                  <a:lnTo>
                    <a:pt x="2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48" name="Line 56"/>
            <p:cNvSpPr>
              <a:spLocks noChangeShapeType="1"/>
            </p:cNvSpPr>
            <p:nvPr/>
          </p:nvSpPr>
          <p:spPr bwMode="auto">
            <a:xfrm flipH="1">
              <a:off x="711"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49" name="Freeform 57"/>
            <p:cNvSpPr>
              <a:spLocks/>
            </p:cNvSpPr>
            <p:nvPr/>
          </p:nvSpPr>
          <p:spPr bwMode="auto">
            <a:xfrm>
              <a:off x="662" y="1533"/>
              <a:ext cx="60" cy="49"/>
            </a:xfrm>
            <a:custGeom>
              <a:avLst/>
              <a:gdLst>
                <a:gd name="T0" fmla="*/ 313 w 313"/>
                <a:gd name="T1" fmla="*/ 102 h 248"/>
                <a:gd name="T2" fmla="*/ 284 w 313"/>
                <a:gd name="T3" fmla="*/ 51 h 248"/>
                <a:gd name="T4" fmla="*/ 255 w 313"/>
                <a:gd name="T5" fmla="*/ 0 h 248"/>
                <a:gd name="T6" fmla="*/ 0 w 313"/>
                <a:gd name="T7" fmla="*/ 146 h 248"/>
                <a:gd name="T8" fmla="*/ 29 w 313"/>
                <a:gd name="T9" fmla="*/ 197 h 248"/>
                <a:gd name="T10" fmla="*/ 58 w 313"/>
                <a:gd name="T11" fmla="*/ 248 h 248"/>
                <a:gd name="T12" fmla="*/ 313 w 313"/>
                <a:gd name="T13" fmla="*/ 102 h 248"/>
                <a:gd name="T14" fmla="*/ 0 60000 65536"/>
                <a:gd name="T15" fmla="*/ 0 60000 65536"/>
                <a:gd name="T16" fmla="*/ 0 60000 65536"/>
                <a:gd name="T17" fmla="*/ 0 60000 65536"/>
                <a:gd name="T18" fmla="*/ 0 60000 65536"/>
                <a:gd name="T19" fmla="*/ 0 60000 65536"/>
                <a:gd name="T20" fmla="*/ 0 60000 65536"/>
                <a:gd name="T21" fmla="*/ 0 w 313"/>
                <a:gd name="T22" fmla="*/ 0 h 248"/>
                <a:gd name="T23" fmla="*/ 313 w 313"/>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8">
                  <a:moveTo>
                    <a:pt x="313" y="102"/>
                  </a:moveTo>
                  <a:lnTo>
                    <a:pt x="284" y="51"/>
                  </a:lnTo>
                  <a:lnTo>
                    <a:pt x="255" y="0"/>
                  </a:lnTo>
                  <a:lnTo>
                    <a:pt x="0" y="146"/>
                  </a:lnTo>
                  <a:lnTo>
                    <a:pt x="29" y="197"/>
                  </a:lnTo>
                  <a:lnTo>
                    <a:pt x="58" y="248"/>
                  </a:lnTo>
                  <a:lnTo>
                    <a:pt x="31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50" name="Freeform 58"/>
            <p:cNvSpPr>
              <a:spLocks/>
            </p:cNvSpPr>
            <p:nvPr/>
          </p:nvSpPr>
          <p:spPr bwMode="auto">
            <a:xfrm>
              <a:off x="662" y="1533"/>
              <a:ext cx="60" cy="49"/>
            </a:xfrm>
            <a:custGeom>
              <a:avLst/>
              <a:gdLst>
                <a:gd name="T0" fmla="*/ 313 w 313"/>
                <a:gd name="T1" fmla="*/ 102 h 248"/>
                <a:gd name="T2" fmla="*/ 284 w 313"/>
                <a:gd name="T3" fmla="*/ 51 h 248"/>
                <a:gd name="T4" fmla="*/ 255 w 313"/>
                <a:gd name="T5" fmla="*/ 0 h 248"/>
                <a:gd name="T6" fmla="*/ 0 w 313"/>
                <a:gd name="T7" fmla="*/ 146 h 248"/>
                <a:gd name="T8" fmla="*/ 29 w 313"/>
                <a:gd name="T9" fmla="*/ 197 h 248"/>
                <a:gd name="T10" fmla="*/ 58 w 313"/>
                <a:gd name="T11" fmla="*/ 248 h 248"/>
                <a:gd name="T12" fmla="*/ 313 w 313"/>
                <a:gd name="T13" fmla="*/ 102 h 248"/>
                <a:gd name="T14" fmla="*/ 0 60000 65536"/>
                <a:gd name="T15" fmla="*/ 0 60000 65536"/>
                <a:gd name="T16" fmla="*/ 0 60000 65536"/>
                <a:gd name="T17" fmla="*/ 0 60000 65536"/>
                <a:gd name="T18" fmla="*/ 0 60000 65536"/>
                <a:gd name="T19" fmla="*/ 0 60000 65536"/>
                <a:gd name="T20" fmla="*/ 0 60000 65536"/>
                <a:gd name="T21" fmla="*/ 0 w 313"/>
                <a:gd name="T22" fmla="*/ 0 h 248"/>
                <a:gd name="T23" fmla="*/ 313 w 313"/>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8">
                  <a:moveTo>
                    <a:pt x="313" y="102"/>
                  </a:moveTo>
                  <a:lnTo>
                    <a:pt x="284" y="51"/>
                  </a:lnTo>
                  <a:lnTo>
                    <a:pt x="255" y="0"/>
                  </a:lnTo>
                  <a:lnTo>
                    <a:pt x="0" y="146"/>
                  </a:lnTo>
                  <a:lnTo>
                    <a:pt x="29" y="197"/>
                  </a:lnTo>
                  <a:lnTo>
                    <a:pt x="58" y="248"/>
                  </a:lnTo>
                  <a:lnTo>
                    <a:pt x="313"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1" name="Freeform 59"/>
            <p:cNvSpPr>
              <a:spLocks/>
            </p:cNvSpPr>
            <p:nvPr/>
          </p:nvSpPr>
          <p:spPr bwMode="auto">
            <a:xfrm>
              <a:off x="660" y="1562"/>
              <a:ext cx="7" cy="10"/>
            </a:xfrm>
            <a:custGeom>
              <a:avLst/>
              <a:gdLst>
                <a:gd name="T0" fmla="*/ 37 w 37"/>
                <a:gd name="T1" fmla="*/ 51 h 51"/>
                <a:gd name="T2" fmla="*/ 8 w 37"/>
                <a:gd name="T3" fmla="*/ 0 h 51"/>
                <a:gd name="T4" fmla="*/ 0 w 37"/>
                <a:gd name="T5" fmla="*/ 6 h 51"/>
                <a:gd name="T6" fmla="*/ 37 w 37"/>
                <a:gd name="T7" fmla="*/ 51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51"/>
                  </a:moveTo>
                  <a:lnTo>
                    <a:pt x="8" y="0"/>
                  </a:lnTo>
                  <a:lnTo>
                    <a:pt x="0" y="6"/>
                  </a:lnTo>
                  <a:lnTo>
                    <a:pt x="3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52" name="Line 60"/>
            <p:cNvSpPr>
              <a:spLocks noChangeShapeType="1"/>
            </p:cNvSpPr>
            <p:nvPr/>
          </p:nvSpPr>
          <p:spPr bwMode="auto">
            <a:xfrm flipH="1">
              <a:off x="660"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53" name="Freeform 61"/>
            <p:cNvSpPr>
              <a:spLocks/>
            </p:cNvSpPr>
            <p:nvPr/>
          </p:nvSpPr>
          <p:spPr bwMode="auto">
            <a:xfrm>
              <a:off x="576" y="1563"/>
              <a:ext cx="99" cy="90"/>
            </a:xfrm>
            <a:custGeom>
              <a:avLst/>
              <a:gdLst>
                <a:gd name="T0" fmla="*/ 509 w 509"/>
                <a:gd name="T1" fmla="*/ 90 h 463"/>
                <a:gd name="T2" fmla="*/ 472 w 509"/>
                <a:gd name="T3" fmla="*/ 45 h 463"/>
                <a:gd name="T4" fmla="*/ 435 w 509"/>
                <a:gd name="T5" fmla="*/ 0 h 463"/>
                <a:gd name="T6" fmla="*/ 0 w 509"/>
                <a:gd name="T7" fmla="*/ 373 h 463"/>
                <a:gd name="T8" fmla="*/ 37 w 509"/>
                <a:gd name="T9" fmla="*/ 418 h 463"/>
                <a:gd name="T10" fmla="*/ 74 w 509"/>
                <a:gd name="T11" fmla="*/ 463 h 463"/>
                <a:gd name="T12" fmla="*/ 509 w 509"/>
                <a:gd name="T13" fmla="*/ 90 h 463"/>
                <a:gd name="T14" fmla="*/ 0 60000 65536"/>
                <a:gd name="T15" fmla="*/ 0 60000 65536"/>
                <a:gd name="T16" fmla="*/ 0 60000 65536"/>
                <a:gd name="T17" fmla="*/ 0 60000 65536"/>
                <a:gd name="T18" fmla="*/ 0 60000 65536"/>
                <a:gd name="T19" fmla="*/ 0 60000 65536"/>
                <a:gd name="T20" fmla="*/ 0 60000 65536"/>
                <a:gd name="T21" fmla="*/ 0 w 509"/>
                <a:gd name="T22" fmla="*/ 0 h 463"/>
                <a:gd name="T23" fmla="*/ 509 w 509"/>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463">
                  <a:moveTo>
                    <a:pt x="509" y="90"/>
                  </a:moveTo>
                  <a:lnTo>
                    <a:pt x="472" y="45"/>
                  </a:lnTo>
                  <a:lnTo>
                    <a:pt x="435" y="0"/>
                  </a:lnTo>
                  <a:lnTo>
                    <a:pt x="0" y="373"/>
                  </a:lnTo>
                  <a:lnTo>
                    <a:pt x="37" y="418"/>
                  </a:lnTo>
                  <a:lnTo>
                    <a:pt x="74" y="463"/>
                  </a:lnTo>
                  <a:lnTo>
                    <a:pt x="50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54" name="Freeform 62"/>
            <p:cNvSpPr>
              <a:spLocks/>
            </p:cNvSpPr>
            <p:nvPr/>
          </p:nvSpPr>
          <p:spPr bwMode="auto">
            <a:xfrm>
              <a:off x="576" y="1563"/>
              <a:ext cx="99" cy="90"/>
            </a:xfrm>
            <a:custGeom>
              <a:avLst/>
              <a:gdLst>
                <a:gd name="T0" fmla="*/ 509 w 509"/>
                <a:gd name="T1" fmla="*/ 90 h 463"/>
                <a:gd name="T2" fmla="*/ 472 w 509"/>
                <a:gd name="T3" fmla="*/ 45 h 463"/>
                <a:gd name="T4" fmla="*/ 435 w 509"/>
                <a:gd name="T5" fmla="*/ 0 h 463"/>
                <a:gd name="T6" fmla="*/ 0 w 509"/>
                <a:gd name="T7" fmla="*/ 373 h 463"/>
                <a:gd name="T8" fmla="*/ 37 w 509"/>
                <a:gd name="T9" fmla="*/ 418 h 463"/>
                <a:gd name="T10" fmla="*/ 74 w 509"/>
                <a:gd name="T11" fmla="*/ 463 h 463"/>
                <a:gd name="T12" fmla="*/ 509 w 509"/>
                <a:gd name="T13" fmla="*/ 90 h 463"/>
                <a:gd name="T14" fmla="*/ 0 60000 65536"/>
                <a:gd name="T15" fmla="*/ 0 60000 65536"/>
                <a:gd name="T16" fmla="*/ 0 60000 65536"/>
                <a:gd name="T17" fmla="*/ 0 60000 65536"/>
                <a:gd name="T18" fmla="*/ 0 60000 65536"/>
                <a:gd name="T19" fmla="*/ 0 60000 65536"/>
                <a:gd name="T20" fmla="*/ 0 60000 65536"/>
                <a:gd name="T21" fmla="*/ 0 w 509"/>
                <a:gd name="T22" fmla="*/ 0 h 463"/>
                <a:gd name="T23" fmla="*/ 509 w 509"/>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463">
                  <a:moveTo>
                    <a:pt x="509" y="90"/>
                  </a:moveTo>
                  <a:lnTo>
                    <a:pt x="472" y="45"/>
                  </a:lnTo>
                  <a:lnTo>
                    <a:pt x="435" y="0"/>
                  </a:lnTo>
                  <a:lnTo>
                    <a:pt x="0" y="373"/>
                  </a:lnTo>
                  <a:lnTo>
                    <a:pt x="37" y="418"/>
                  </a:lnTo>
                  <a:lnTo>
                    <a:pt x="74" y="463"/>
                  </a:lnTo>
                  <a:lnTo>
                    <a:pt x="509"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5" name="Freeform 63"/>
            <p:cNvSpPr>
              <a:spLocks/>
            </p:cNvSpPr>
            <p:nvPr/>
          </p:nvSpPr>
          <p:spPr bwMode="auto">
            <a:xfrm>
              <a:off x="575" y="1635"/>
              <a:ext cx="8" cy="10"/>
            </a:xfrm>
            <a:custGeom>
              <a:avLst/>
              <a:gdLst>
                <a:gd name="T0" fmla="*/ 46 w 46"/>
                <a:gd name="T1" fmla="*/ 45 h 45"/>
                <a:gd name="T2" fmla="*/ 9 w 46"/>
                <a:gd name="T3" fmla="*/ 0 h 45"/>
                <a:gd name="T4" fmla="*/ 4 w 46"/>
                <a:gd name="T5" fmla="*/ 5 h 45"/>
                <a:gd name="T6" fmla="*/ 0 w 46"/>
                <a:gd name="T7" fmla="*/ 10 h 45"/>
                <a:gd name="T8" fmla="*/ 46 w 46"/>
                <a:gd name="T9" fmla="*/ 45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46" y="45"/>
                  </a:moveTo>
                  <a:lnTo>
                    <a:pt x="9" y="0"/>
                  </a:lnTo>
                  <a:lnTo>
                    <a:pt x="4" y="5"/>
                  </a:lnTo>
                  <a:lnTo>
                    <a:pt x="0" y="10"/>
                  </a:lnTo>
                  <a:lnTo>
                    <a:pt x="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56" name="Freeform 64"/>
            <p:cNvSpPr>
              <a:spLocks/>
            </p:cNvSpPr>
            <p:nvPr/>
          </p:nvSpPr>
          <p:spPr bwMode="auto">
            <a:xfrm>
              <a:off x="575" y="1635"/>
              <a:ext cx="1" cy="3"/>
            </a:xfrm>
            <a:custGeom>
              <a:avLst/>
              <a:gdLst>
                <a:gd name="T0" fmla="*/ 9 w 9"/>
                <a:gd name="T1" fmla="*/ 0 h 10"/>
                <a:gd name="T2" fmla="*/ 4 w 9"/>
                <a:gd name="T3" fmla="*/ 5 h 10"/>
                <a:gd name="T4" fmla="*/ 0 w 9"/>
                <a:gd name="T5" fmla="*/ 1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0"/>
                  </a:moveTo>
                  <a:lnTo>
                    <a:pt x="4"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7" name="Freeform 65"/>
            <p:cNvSpPr>
              <a:spLocks/>
            </p:cNvSpPr>
            <p:nvPr/>
          </p:nvSpPr>
          <p:spPr bwMode="auto">
            <a:xfrm>
              <a:off x="509" y="1638"/>
              <a:ext cx="84" cy="100"/>
            </a:xfrm>
            <a:custGeom>
              <a:avLst/>
              <a:gdLst>
                <a:gd name="T0" fmla="*/ 431 w 431"/>
                <a:gd name="T1" fmla="*/ 71 h 518"/>
                <a:gd name="T2" fmla="*/ 385 w 431"/>
                <a:gd name="T3" fmla="*/ 35 h 518"/>
                <a:gd name="T4" fmla="*/ 339 w 431"/>
                <a:gd name="T5" fmla="*/ 0 h 518"/>
                <a:gd name="T6" fmla="*/ 0 w 431"/>
                <a:gd name="T7" fmla="*/ 446 h 518"/>
                <a:gd name="T8" fmla="*/ 46 w 431"/>
                <a:gd name="T9" fmla="*/ 482 h 518"/>
                <a:gd name="T10" fmla="*/ 92 w 431"/>
                <a:gd name="T11" fmla="*/ 518 h 518"/>
                <a:gd name="T12" fmla="*/ 431 w 431"/>
                <a:gd name="T13" fmla="*/ 71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431" y="71"/>
                  </a:moveTo>
                  <a:lnTo>
                    <a:pt x="385" y="35"/>
                  </a:lnTo>
                  <a:lnTo>
                    <a:pt x="339" y="0"/>
                  </a:lnTo>
                  <a:lnTo>
                    <a:pt x="0" y="446"/>
                  </a:lnTo>
                  <a:lnTo>
                    <a:pt x="46" y="482"/>
                  </a:lnTo>
                  <a:lnTo>
                    <a:pt x="92" y="518"/>
                  </a:lnTo>
                  <a:lnTo>
                    <a:pt x="43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58" name="Freeform 66"/>
            <p:cNvSpPr>
              <a:spLocks/>
            </p:cNvSpPr>
            <p:nvPr/>
          </p:nvSpPr>
          <p:spPr bwMode="auto">
            <a:xfrm>
              <a:off x="509" y="1638"/>
              <a:ext cx="84" cy="100"/>
            </a:xfrm>
            <a:custGeom>
              <a:avLst/>
              <a:gdLst>
                <a:gd name="T0" fmla="*/ 431 w 431"/>
                <a:gd name="T1" fmla="*/ 71 h 518"/>
                <a:gd name="T2" fmla="*/ 385 w 431"/>
                <a:gd name="T3" fmla="*/ 35 h 518"/>
                <a:gd name="T4" fmla="*/ 339 w 431"/>
                <a:gd name="T5" fmla="*/ 0 h 518"/>
                <a:gd name="T6" fmla="*/ 0 w 431"/>
                <a:gd name="T7" fmla="*/ 446 h 518"/>
                <a:gd name="T8" fmla="*/ 46 w 431"/>
                <a:gd name="T9" fmla="*/ 482 h 518"/>
                <a:gd name="T10" fmla="*/ 92 w 431"/>
                <a:gd name="T11" fmla="*/ 518 h 518"/>
                <a:gd name="T12" fmla="*/ 431 w 431"/>
                <a:gd name="T13" fmla="*/ 71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431" y="71"/>
                  </a:moveTo>
                  <a:lnTo>
                    <a:pt x="385" y="35"/>
                  </a:lnTo>
                  <a:lnTo>
                    <a:pt x="339" y="0"/>
                  </a:lnTo>
                  <a:lnTo>
                    <a:pt x="0" y="446"/>
                  </a:lnTo>
                  <a:lnTo>
                    <a:pt x="46" y="482"/>
                  </a:lnTo>
                  <a:lnTo>
                    <a:pt x="92" y="518"/>
                  </a:lnTo>
                  <a:lnTo>
                    <a:pt x="431"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9" name="Freeform 67"/>
            <p:cNvSpPr>
              <a:spLocks/>
            </p:cNvSpPr>
            <p:nvPr/>
          </p:nvSpPr>
          <p:spPr bwMode="auto">
            <a:xfrm>
              <a:off x="508" y="1724"/>
              <a:ext cx="10" cy="7"/>
            </a:xfrm>
            <a:custGeom>
              <a:avLst/>
              <a:gdLst>
                <a:gd name="T0" fmla="*/ 52 w 52"/>
                <a:gd name="T1" fmla="*/ 36 h 36"/>
                <a:gd name="T2" fmla="*/ 6 w 52"/>
                <a:gd name="T3" fmla="*/ 0 h 36"/>
                <a:gd name="T4" fmla="*/ 0 w 52"/>
                <a:gd name="T5" fmla="*/ 9 h 36"/>
                <a:gd name="T6" fmla="*/ 52 w 52"/>
                <a:gd name="T7" fmla="*/ 36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52" y="36"/>
                  </a:moveTo>
                  <a:lnTo>
                    <a:pt x="6" y="0"/>
                  </a:lnTo>
                  <a:lnTo>
                    <a:pt x="0" y="9"/>
                  </a:lnTo>
                  <a:lnTo>
                    <a:pt x="5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60" name="Line 68"/>
            <p:cNvSpPr>
              <a:spLocks noChangeShapeType="1"/>
            </p:cNvSpPr>
            <p:nvPr/>
          </p:nvSpPr>
          <p:spPr bwMode="auto">
            <a:xfrm flipH="1">
              <a:off x="508" y="172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61" name="Freeform 69"/>
            <p:cNvSpPr>
              <a:spLocks/>
            </p:cNvSpPr>
            <p:nvPr/>
          </p:nvSpPr>
          <p:spPr bwMode="auto">
            <a:xfrm>
              <a:off x="459" y="1725"/>
              <a:ext cx="69" cy="108"/>
            </a:xfrm>
            <a:custGeom>
              <a:avLst/>
              <a:gdLst>
                <a:gd name="T0" fmla="*/ 359 w 359"/>
                <a:gd name="T1" fmla="*/ 55 h 553"/>
                <a:gd name="T2" fmla="*/ 307 w 359"/>
                <a:gd name="T3" fmla="*/ 27 h 553"/>
                <a:gd name="T4" fmla="*/ 255 w 359"/>
                <a:gd name="T5" fmla="*/ 0 h 553"/>
                <a:gd name="T6" fmla="*/ 0 w 359"/>
                <a:gd name="T7" fmla="*/ 497 h 553"/>
                <a:gd name="T8" fmla="*/ 53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5" y="0"/>
                  </a:lnTo>
                  <a:lnTo>
                    <a:pt x="0" y="497"/>
                  </a:lnTo>
                  <a:lnTo>
                    <a:pt x="53" y="525"/>
                  </a:lnTo>
                  <a:lnTo>
                    <a:pt x="105" y="553"/>
                  </a:lnTo>
                  <a:lnTo>
                    <a:pt x="3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62" name="Freeform 70"/>
            <p:cNvSpPr>
              <a:spLocks/>
            </p:cNvSpPr>
            <p:nvPr/>
          </p:nvSpPr>
          <p:spPr bwMode="auto">
            <a:xfrm>
              <a:off x="459" y="1725"/>
              <a:ext cx="69" cy="108"/>
            </a:xfrm>
            <a:custGeom>
              <a:avLst/>
              <a:gdLst>
                <a:gd name="T0" fmla="*/ 359 w 359"/>
                <a:gd name="T1" fmla="*/ 55 h 553"/>
                <a:gd name="T2" fmla="*/ 307 w 359"/>
                <a:gd name="T3" fmla="*/ 27 h 553"/>
                <a:gd name="T4" fmla="*/ 255 w 359"/>
                <a:gd name="T5" fmla="*/ 0 h 553"/>
                <a:gd name="T6" fmla="*/ 0 w 359"/>
                <a:gd name="T7" fmla="*/ 497 h 553"/>
                <a:gd name="T8" fmla="*/ 53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5" y="0"/>
                  </a:lnTo>
                  <a:lnTo>
                    <a:pt x="0" y="497"/>
                  </a:lnTo>
                  <a:lnTo>
                    <a:pt x="53" y="525"/>
                  </a:lnTo>
                  <a:lnTo>
                    <a:pt x="105" y="553"/>
                  </a:lnTo>
                  <a:lnTo>
                    <a:pt x="359"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63" name="Freeform 71"/>
            <p:cNvSpPr>
              <a:spLocks/>
            </p:cNvSpPr>
            <p:nvPr/>
          </p:nvSpPr>
          <p:spPr bwMode="auto">
            <a:xfrm>
              <a:off x="458" y="1823"/>
              <a:ext cx="11" cy="5"/>
            </a:xfrm>
            <a:custGeom>
              <a:avLst/>
              <a:gdLst>
                <a:gd name="T0" fmla="*/ 56 w 56"/>
                <a:gd name="T1" fmla="*/ 28 h 28"/>
                <a:gd name="T2" fmla="*/ 3 w 56"/>
                <a:gd name="T3" fmla="*/ 0 h 28"/>
                <a:gd name="T4" fmla="*/ 0 w 56"/>
                <a:gd name="T5" fmla="*/ 9 h 28"/>
                <a:gd name="T6" fmla="*/ 56 w 56"/>
                <a:gd name="T7" fmla="*/ 28 h 28"/>
                <a:gd name="T8" fmla="*/ 0 60000 65536"/>
                <a:gd name="T9" fmla="*/ 0 60000 65536"/>
                <a:gd name="T10" fmla="*/ 0 60000 65536"/>
                <a:gd name="T11" fmla="*/ 0 60000 65536"/>
                <a:gd name="T12" fmla="*/ 0 w 56"/>
                <a:gd name="T13" fmla="*/ 0 h 28"/>
                <a:gd name="T14" fmla="*/ 56 w 56"/>
                <a:gd name="T15" fmla="*/ 28 h 28"/>
              </a:gdLst>
              <a:ahLst/>
              <a:cxnLst>
                <a:cxn ang="T8">
                  <a:pos x="T0" y="T1"/>
                </a:cxn>
                <a:cxn ang="T9">
                  <a:pos x="T2" y="T3"/>
                </a:cxn>
                <a:cxn ang="T10">
                  <a:pos x="T4" y="T5"/>
                </a:cxn>
                <a:cxn ang="T11">
                  <a:pos x="T6" y="T7"/>
                </a:cxn>
              </a:cxnLst>
              <a:rect l="T12" t="T13" r="T14" b="T15"/>
              <a:pathLst>
                <a:path w="56" h="28">
                  <a:moveTo>
                    <a:pt x="56" y="28"/>
                  </a:moveTo>
                  <a:lnTo>
                    <a:pt x="3" y="0"/>
                  </a:lnTo>
                  <a:lnTo>
                    <a:pt x="0" y="9"/>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64" name="Line 72"/>
            <p:cNvSpPr>
              <a:spLocks noChangeShapeType="1"/>
            </p:cNvSpPr>
            <p:nvPr/>
          </p:nvSpPr>
          <p:spPr bwMode="auto">
            <a:xfrm flipH="1">
              <a:off x="458"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65" name="Freeform 73"/>
            <p:cNvSpPr>
              <a:spLocks/>
            </p:cNvSpPr>
            <p:nvPr/>
          </p:nvSpPr>
          <p:spPr bwMode="auto">
            <a:xfrm>
              <a:off x="424" y="1824"/>
              <a:ext cx="56" cy="111"/>
            </a:xfrm>
            <a:custGeom>
              <a:avLst/>
              <a:gdLst>
                <a:gd name="T0" fmla="*/ 289 w 289"/>
                <a:gd name="T1" fmla="*/ 38 h 573"/>
                <a:gd name="T2" fmla="*/ 234 w 289"/>
                <a:gd name="T3" fmla="*/ 19 h 573"/>
                <a:gd name="T4" fmla="*/ 178 w 289"/>
                <a:gd name="T5" fmla="*/ 0 h 573"/>
                <a:gd name="T6" fmla="*/ 0 w 289"/>
                <a:gd name="T7" fmla="*/ 534 h 573"/>
                <a:gd name="T8" fmla="*/ 55 w 289"/>
                <a:gd name="T9" fmla="*/ 554 h 573"/>
                <a:gd name="T10" fmla="*/ 111 w 289"/>
                <a:gd name="T11" fmla="*/ 573 h 573"/>
                <a:gd name="T12" fmla="*/ 289 w 289"/>
                <a:gd name="T13" fmla="*/ 38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289" y="38"/>
                  </a:moveTo>
                  <a:lnTo>
                    <a:pt x="234" y="19"/>
                  </a:lnTo>
                  <a:lnTo>
                    <a:pt x="178" y="0"/>
                  </a:lnTo>
                  <a:lnTo>
                    <a:pt x="0" y="534"/>
                  </a:lnTo>
                  <a:lnTo>
                    <a:pt x="55" y="554"/>
                  </a:lnTo>
                  <a:lnTo>
                    <a:pt x="111" y="573"/>
                  </a:lnTo>
                  <a:lnTo>
                    <a:pt x="28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66" name="Freeform 74"/>
            <p:cNvSpPr>
              <a:spLocks/>
            </p:cNvSpPr>
            <p:nvPr/>
          </p:nvSpPr>
          <p:spPr bwMode="auto">
            <a:xfrm>
              <a:off x="424" y="1824"/>
              <a:ext cx="56" cy="111"/>
            </a:xfrm>
            <a:custGeom>
              <a:avLst/>
              <a:gdLst>
                <a:gd name="T0" fmla="*/ 289 w 289"/>
                <a:gd name="T1" fmla="*/ 38 h 573"/>
                <a:gd name="T2" fmla="*/ 234 w 289"/>
                <a:gd name="T3" fmla="*/ 19 h 573"/>
                <a:gd name="T4" fmla="*/ 178 w 289"/>
                <a:gd name="T5" fmla="*/ 0 h 573"/>
                <a:gd name="T6" fmla="*/ 0 w 289"/>
                <a:gd name="T7" fmla="*/ 534 h 573"/>
                <a:gd name="T8" fmla="*/ 55 w 289"/>
                <a:gd name="T9" fmla="*/ 554 h 573"/>
                <a:gd name="T10" fmla="*/ 111 w 289"/>
                <a:gd name="T11" fmla="*/ 573 h 573"/>
                <a:gd name="T12" fmla="*/ 289 w 289"/>
                <a:gd name="T13" fmla="*/ 38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289" y="38"/>
                  </a:moveTo>
                  <a:lnTo>
                    <a:pt x="234" y="19"/>
                  </a:lnTo>
                  <a:lnTo>
                    <a:pt x="178" y="0"/>
                  </a:lnTo>
                  <a:lnTo>
                    <a:pt x="0" y="534"/>
                  </a:lnTo>
                  <a:lnTo>
                    <a:pt x="55" y="554"/>
                  </a:lnTo>
                  <a:lnTo>
                    <a:pt x="111" y="573"/>
                  </a:lnTo>
                  <a:lnTo>
                    <a:pt x="289"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67" name="Freeform 75"/>
            <p:cNvSpPr>
              <a:spLocks/>
            </p:cNvSpPr>
            <p:nvPr/>
          </p:nvSpPr>
          <p:spPr bwMode="auto">
            <a:xfrm>
              <a:off x="423" y="1928"/>
              <a:ext cx="11" cy="3"/>
            </a:xfrm>
            <a:custGeom>
              <a:avLst/>
              <a:gdLst>
                <a:gd name="T0" fmla="*/ 57 w 57"/>
                <a:gd name="T1" fmla="*/ 20 h 20"/>
                <a:gd name="T2" fmla="*/ 2 w 57"/>
                <a:gd name="T3" fmla="*/ 0 h 20"/>
                <a:gd name="T4" fmla="*/ 0 w 57"/>
                <a:gd name="T5" fmla="*/ 8 h 20"/>
                <a:gd name="T6" fmla="*/ 57 w 57"/>
                <a:gd name="T7" fmla="*/ 2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57" y="20"/>
                  </a:moveTo>
                  <a:lnTo>
                    <a:pt x="2" y="0"/>
                  </a:lnTo>
                  <a:lnTo>
                    <a:pt x="0" y="8"/>
                  </a:lnTo>
                  <a:lnTo>
                    <a:pt x="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68" name="Line 76"/>
            <p:cNvSpPr>
              <a:spLocks noChangeShapeType="1"/>
            </p:cNvSpPr>
            <p:nvPr/>
          </p:nvSpPr>
          <p:spPr bwMode="auto">
            <a:xfrm flipH="1">
              <a:off x="423"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69" name="Freeform 77"/>
            <p:cNvSpPr>
              <a:spLocks/>
            </p:cNvSpPr>
            <p:nvPr/>
          </p:nvSpPr>
          <p:spPr bwMode="auto">
            <a:xfrm>
              <a:off x="403" y="1930"/>
              <a:ext cx="42" cy="112"/>
            </a:xfrm>
            <a:custGeom>
              <a:avLst/>
              <a:gdLst>
                <a:gd name="T0" fmla="*/ 220 w 220"/>
                <a:gd name="T1" fmla="*/ 23 h 581"/>
                <a:gd name="T2" fmla="*/ 162 w 220"/>
                <a:gd name="T3" fmla="*/ 12 h 581"/>
                <a:gd name="T4" fmla="*/ 105 w 220"/>
                <a:gd name="T5" fmla="*/ 0 h 581"/>
                <a:gd name="T6" fmla="*/ 0 w 220"/>
                <a:gd name="T7" fmla="*/ 559 h 581"/>
                <a:gd name="T8" fmla="*/ 57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2" y="12"/>
                  </a:lnTo>
                  <a:lnTo>
                    <a:pt x="105" y="0"/>
                  </a:lnTo>
                  <a:lnTo>
                    <a:pt x="0" y="559"/>
                  </a:lnTo>
                  <a:lnTo>
                    <a:pt x="57" y="570"/>
                  </a:lnTo>
                  <a:lnTo>
                    <a:pt x="115" y="581"/>
                  </a:lnTo>
                  <a:lnTo>
                    <a:pt x="22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0" name="Freeform 78"/>
            <p:cNvSpPr>
              <a:spLocks/>
            </p:cNvSpPr>
            <p:nvPr/>
          </p:nvSpPr>
          <p:spPr bwMode="auto">
            <a:xfrm>
              <a:off x="403" y="1930"/>
              <a:ext cx="42" cy="112"/>
            </a:xfrm>
            <a:custGeom>
              <a:avLst/>
              <a:gdLst>
                <a:gd name="T0" fmla="*/ 220 w 220"/>
                <a:gd name="T1" fmla="*/ 23 h 581"/>
                <a:gd name="T2" fmla="*/ 162 w 220"/>
                <a:gd name="T3" fmla="*/ 12 h 581"/>
                <a:gd name="T4" fmla="*/ 105 w 220"/>
                <a:gd name="T5" fmla="*/ 0 h 581"/>
                <a:gd name="T6" fmla="*/ 0 w 220"/>
                <a:gd name="T7" fmla="*/ 559 h 581"/>
                <a:gd name="T8" fmla="*/ 57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2" y="12"/>
                  </a:lnTo>
                  <a:lnTo>
                    <a:pt x="105" y="0"/>
                  </a:lnTo>
                  <a:lnTo>
                    <a:pt x="0" y="559"/>
                  </a:lnTo>
                  <a:lnTo>
                    <a:pt x="57" y="570"/>
                  </a:lnTo>
                  <a:lnTo>
                    <a:pt x="115" y="581"/>
                  </a:lnTo>
                  <a:lnTo>
                    <a:pt x="220" y="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1" name="Freeform 79"/>
            <p:cNvSpPr>
              <a:spLocks/>
            </p:cNvSpPr>
            <p:nvPr/>
          </p:nvSpPr>
          <p:spPr bwMode="auto">
            <a:xfrm>
              <a:off x="403" y="2038"/>
              <a:ext cx="11" cy="2"/>
            </a:xfrm>
            <a:custGeom>
              <a:avLst/>
              <a:gdLst>
                <a:gd name="T0" fmla="*/ 58 w 58"/>
                <a:gd name="T1" fmla="*/ 11 h 11"/>
                <a:gd name="T2" fmla="*/ 1 w 58"/>
                <a:gd name="T3" fmla="*/ 0 h 11"/>
                <a:gd name="T4" fmla="*/ 0 w 58"/>
                <a:gd name="T5" fmla="*/ 7 h 11"/>
                <a:gd name="T6" fmla="*/ 58 w 58"/>
                <a:gd name="T7" fmla="*/ 11 h 11"/>
                <a:gd name="T8" fmla="*/ 0 60000 65536"/>
                <a:gd name="T9" fmla="*/ 0 60000 65536"/>
                <a:gd name="T10" fmla="*/ 0 60000 65536"/>
                <a:gd name="T11" fmla="*/ 0 60000 65536"/>
                <a:gd name="T12" fmla="*/ 0 w 58"/>
                <a:gd name="T13" fmla="*/ 0 h 11"/>
                <a:gd name="T14" fmla="*/ 58 w 58"/>
                <a:gd name="T15" fmla="*/ 11 h 11"/>
              </a:gdLst>
              <a:ahLst/>
              <a:cxnLst>
                <a:cxn ang="T8">
                  <a:pos x="T0" y="T1"/>
                </a:cxn>
                <a:cxn ang="T9">
                  <a:pos x="T2" y="T3"/>
                </a:cxn>
                <a:cxn ang="T10">
                  <a:pos x="T4" y="T5"/>
                </a:cxn>
                <a:cxn ang="T11">
                  <a:pos x="T6" y="T7"/>
                </a:cxn>
              </a:cxnLst>
              <a:rect l="T12" t="T13" r="T14" b="T15"/>
              <a:pathLst>
                <a:path w="58" h="11">
                  <a:moveTo>
                    <a:pt x="58" y="11"/>
                  </a:moveTo>
                  <a:lnTo>
                    <a:pt x="1" y="0"/>
                  </a:lnTo>
                  <a:lnTo>
                    <a:pt x="0" y="7"/>
                  </a:lnTo>
                  <a:lnTo>
                    <a:pt x="5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2" name="Line 80"/>
            <p:cNvSpPr>
              <a:spLocks noChangeShapeType="1"/>
            </p:cNvSpPr>
            <p:nvPr/>
          </p:nvSpPr>
          <p:spPr bwMode="auto">
            <a:xfrm flipH="1">
              <a:off x="403" y="203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3" name="Freeform 81"/>
            <p:cNvSpPr>
              <a:spLocks/>
            </p:cNvSpPr>
            <p:nvPr/>
          </p:nvSpPr>
          <p:spPr bwMode="auto">
            <a:xfrm>
              <a:off x="396" y="2039"/>
              <a:ext cx="30" cy="113"/>
            </a:xfrm>
            <a:custGeom>
              <a:avLst/>
              <a:gdLst>
                <a:gd name="T0" fmla="*/ 153 w 153"/>
                <a:gd name="T1" fmla="*/ 8 h 579"/>
                <a:gd name="T2" fmla="*/ 94 w 153"/>
                <a:gd name="T3" fmla="*/ 4 h 579"/>
                <a:gd name="T4" fmla="*/ 36 w 153"/>
                <a:gd name="T5" fmla="*/ 0 h 579"/>
                <a:gd name="T6" fmla="*/ 0 w 153"/>
                <a:gd name="T7" fmla="*/ 571 h 579"/>
                <a:gd name="T8" fmla="*/ 59 w 153"/>
                <a:gd name="T9" fmla="*/ 575 h 579"/>
                <a:gd name="T10" fmla="*/ 117 w 153"/>
                <a:gd name="T11" fmla="*/ 579 h 579"/>
                <a:gd name="T12" fmla="*/ 153 w 153"/>
                <a:gd name="T13" fmla="*/ 8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53" y="8"/>
                  </a:moveTo>
                  <a:lnTo>
                    <a:pt x="94" y="4"/>
                  </a:lnTo>
                  <a:lnTo>
                    <a:pt x="36" y="0"/>
                  </a:lnTo>
                  <a:lnTo>
                    <a:pt x="0" y="571"/>
                  </a:lnTo>
                  <a:lnTo>
                    <a:pt x="59" y="575"/>
                  </a:lnTo>
                  <a:lnTo>
                    <a:pt x="117" y="579"/>
                  </a:lnTo>
                  <a:lnTo>
                    <a:pt x="15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4" name="Freeform 82"/>
            <p:cNvSpPr>
              <a:spLocks/>
            </p:cNvSpPr>
            <p:nvPr/>
          </p:nvSpPr>
          <p:spPr bwMode="auto">
            <a:xfrm>
              <a:off x="396" y="2039"/>
              <a:ext cx="30" cy="113"/>
            </a:xfrm>
            <a:custGeom>
              <a:avLst/>
              <a:gdLst>
                <a:gd name="T0" fmla="*/ 153 w 153"/>
                <a:gd name="T1" fmla="*/ 8 h 579"/>
                <a:gd name="T2" fmla="*/ 94 w 153"/>
                <a:gd name="T3" fmla="*/ 4 h 579"/>
                <a:gd name="T4" fmla="*/ 36 w 153"/>
                <a:gd name="T5" fmla="*/ 0 h 579"/>
                <a:gd name="T6" fmla="*/ 0 w 153"/>
                <a:gd name="T7" fmla="*/ 571 h 579"/>
                <a:gd name="T8" fmla="*/ 59 w 153"/>
                <a:gd name="T9" fmla="*/ 575 h 579"/>
                <a:gd name="T10" fmla="*/ 117 w 153"/>
                <a:gd name="T11" fmla="*/ 579 h 579"/>
                <a:gd name="T12" fmla="*/ 153 w 153"/>
                <a:gd name="T13" fmla="*/ 8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53" y="8"/>
                  </a:moveTo>
                  <a:lnTo>
                    <a:pt x="94" y="4"/>
                  </a:lnTo>
                  <a:lnTo>
                    <a:pt x="36" y="0"/>
                  </a:lnTo>
                  <a:lnTo>
                    <a:pt x="0" y="571"/>
                  </a:lnTo>
                  <a:lnTo>
                    <a:pt x="59" y="575"/>
                  </a:lnTo>
                  <a:lnTo>
                    <a:pt x="117" y="579"/>
                  </a:lnTo>
                  <a:lnTo>
                    <a:pt x="153"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5" name="Freeform 83"/>
            <p:cNvSpPr>
              <a:spLocks/>
            </p:cNvSpPr>
            <p:nvPr/>
          </p:nvSpPr>
          <p:spPr bwMode="auto">
            <a:xfrm>
              <a:off x="396" y="2151"/>
              <a:ext cx="11" cy="1"/>
            </a:xfrm>
            <a:custGeom>
              <a:avLst/>
              <a:gdLst>
                <a:gd name="T0" fmla="*/ 59 w 59"/>
                <a:gd name="T1" fmla="*/ 4 h 8"/>
                <a:gd name="T2" fmla="*/ 0 w 59"/>
                <a:gd name="T3" fmla="*/ 0 h 8"/>
                <a:gd name="T4" fmla="*/ 0 w 59"/>
                <a:gd name="T5" fmla="*/ 8 h 8"/>
                <a:gd name="T6" fmla="*/ 59 w 59"/>
                <a:gd name="T7" fmla="*/ 4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59" y="4"/>
                  </a:moveTo>
                  <a:lnTo>
                    <a:pt x="0" y="0"/>
                  </a:lnTo>
                  <a:lnTo>
                    <a:pt x="0" y="8"/>
                  </a:lnTo>
                  <a:lnTo>
                    <a:pt x="5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6" name="Line 84"/>
            <p:cNvSpPr>
              <a:spLocks noChangeShapeType="1"/>
            </p:cNvSpPr>
            <p:nvPr/>
          </p:nvSpPr>
          <p:spPr bwMode="auto">
            <a:xfrm>
              <a:off x="396" y="215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 name="Freeform 85"/>
            <p:cNvSpPr>
              <a:spLocks/>
            </p:cNvSpPr>
            <p:nvPr/>
          </p:nvSpPr>
          <p:spPr bwMode="auto">
            <a:xfrm>
              <a:off x="396" y="2151"/>
              <a:ext cx="30" cy="111"/>
            </a:xfrm>
            <a:custGeom>
              <a:avLst/>
              <a:gdLst>
                <a:gd name="T0" fmla="*/ 117 w 153"/>
                <a:gd name="T1" fmla="*/ 0 h 579"/>
                <a:gd name="T2" fmla="*/ 59 w 153"/>
                <a:gd name="T3" fmla="*/ 4 h 579"/>
                <a:gd name="T4" fmla="*/ 0 w 153"/>
                <a:gd name="T5" fmla="*/ 8 h 579"/>
                <a:gd name="T6" fmla="*/ 36 w 153"/>
                <a:gd name="T7" fmla="*/ 579 h 579"/>
                <a:gd name="T8" fmla="*/ 94 w 153"/>
                <a:gd name="T9" fmla="*/ 575 h 579"/>
                <a:gd name="T10" fmla="*/ 153 w 153"/>
                <a:gd name="T11" fmla="*/ 571 h 579"/>
                <a:gd name="T12" fmla="*/ 117 w 153"/>
                <a:gd name="T13" fmla="*/ 0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17" y="0"/>
                  </a:moveTo>
                  <a:lnTo>
                    <a:pt x="59" y="4"/>
                  </a:lnTo>
                  <a:lnTo>
                    <a:pt x="0" y="8"/>
                  </a:lnTo>
                  <a:lnTo>
                    <a:pt x="36" y="579"/>
                  </a:lnTo>
                  <a:lnTo>
                    <a:pt x="94" y="575"/>
                  </a:lnTo>
                  <a:lnTo>
                    <a:pt x="153" y="57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8" name="Freeform 86"/>
            <p:cNvSpPr>
              <a:spLocks/>
            </p:cNvSpPr>
            <p:nvPr/>
          </p:nvSpPr>
          <p:spPr bwMode="auto">
            <a:xfrm>
              <a:off x="396" y="2151"/>
              <a:ext cx="30" cy="111"/>
            </a:xfrm>
            <a:custGeom>
              <a:avLst/>
              <a:gdLst>
                <a:gd name="T0" fmla="*/ 117 w 153"/>
                <a:gd name="T1" fmla="*/ 0 h 579"/>
                <a:gd name="T2" fmla="*/ 59 w 153"/>
                <a:gd name="T3" fmla="*/ 4 h 579"/>
                <a:gd name="T4" fmla="*/ 0 w 153"/>
                <a:gd name="T5" fmla="*/ 8 h 579"/>
                <a:gd name="T6" fmla="*/ 36 w 153"/>
                <a:gd name="T7" fmla="*/ 579 h 579"/>
                <a:gd name="T8" fmla="*/ 94 w 153"/>
                <a:gd name="T9" fmla="*/ 575 h 579"/>
                <a:gd name="T10" fmla="*/ 153 w 153"/>
                <a:gd name="T11" fmla="*/ 571 h 579"/>
                <a:gd name="T12" fmla="*/ 117 w 153"/>
                <a:gd name="T13" fmla="*/ 0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17" y="0"/>
                  </a:moveTo>
                  <a:lnTo>
                    <a:pt x="59" y="4"/>
                  </a:lnTo>
                  <a:lnTo>
                    <a:pt x="0" y="8"/>
                  </a:lnTo>
                  <a:lnTo>
                    <a:pt x="36" y="579"/>
                  </a:lnTo>
                  <a:lnTo>
                    <a:pt x="94" y="575"/>
                  </a:lnTo>
                  <a:lnTo>
                    <a:pt x="153" y="57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9" name="Freeform 87"/>
            <p:cNvSpPr>
              <a:spLocks/>
            </p:cNvSpPr>
            <p:nvPr/>
          </p:nvSpPr>
          <p:spPr bwMode="auto">
            <a:xfrm>
              <a:off x="403" y="2262"/>
              <a:ext cx="11" cy="2"/>
            </a:xfrm>
            <a:custGeom>
              <a:avLst/>
              <a:gdLst>
                <a:gd name="T0" fmla="*/ 58 w 58"/>
                <a:gd name="T1" fmla="*/ 0 h 11"/>
                <a:gd name="T2" fmla="*/ 0 w 58"/>
                <a:gd name="T3" fmla="*/ 4 h 11"/>
                <a:gd name="T4" fmla="*/ 1 w 58"/>
                <a:gd name="T5" fmla="*/ 11 h 11"/>
                <a:gd name="T6" fmla="*/ 58 w 58"/>
                <a:gd name="T7" fmla="*/ 0 h 11"/>
                <a:gd name="T8" fmla="*/ 0 60000 65536"/>
                <a:gd name="T9" fmla="*/ 0 60000 65536"/>
                <a:gd name="T10" fmla="*/ 0 60000 65536"/>
                <a:gd name="T11" fmla="*/ 0 60000 65536"/>
                <a:gd name="T12" fmla="*/ 0 w 58"/>
                <a:gd name="T13" fmla="*/ 0 h 11"/>
                <a:gd name="T14" fmla="*/ 58 w 58"/>
                <a:gd name="T15" fmla="*/ 11 h 11"/>
              </a:gdLst>
              <a:ahLst/>
              <a:cxnLst>
                <a:cxn ang="T8">
                  <a:pos x="T0" y="T1"/>
                </a:cxn>
                <a:cxn ang="T9">
                  <a:pos x="T2" y="T3"/>
                </a:cxn>
                <a:cxn ang="T10">
                  <a:pos x="T4" y="T5"/>
                </a:cxn>
                <a:cxn ang="T11">
                  <a:pos x="T6" y="T7"/>
                </a:cxn>
              </a:cxnLst>
              <a:rect l="T12" t="T13" r="T14" b="T15"/>
              <a:pathLst>
                <a:path w="58" h="11">
                  <a:moveTo>
                    <a:pt x="58" y="0"/>
                  </a:moveTo>
                  <a:lnTo>
                    <a:pt x="0" y="4"/>
                  </a:lnTo>
                  <a:lnTo>
                    <a:pt x="1" y="11"/>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0" name="Line 88"/>
            <p:cNvSpPr>
              <a:spLocks noChangeShapeType="1"/>
            </p:cNvSpPr>
            <p:nvPr/>
          </p:nvSpPr>
          <p:spPr bwMode="auto">
            <a:xfrm>
              <a:off x="403" y="2262"/>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81" name="Freeform 89"/>
            <p:cNvSpPr>
              <a:spLocks/>
            </p:cNvSpPr>
            <p:nvPr/>
          </p:nvSpPr>
          <p:spPr bwMode="auto">
            <a:xfrm>
              <a:off x="403" y="2260"/>
              <a:ext cx="42" cy="113"/>
            </a:xfrm>
            <a:custGeom>
              <a:avLst/>
              <a:gdLst>
                <a:gd name="T0" fmla="*/ 115 w 220"/>
                <a:gd name="T1" fmla="*/ 0 h 581"/>
                <a:gd name="T2" fmla="*/ 57 w 220"/>
                <a:gd name="T3" fmla="*/ 11 h 581"/>
                <a:gd name="T4" fmla="*/ 0 w 220"/>
                <a:gd name="T5" fmla="*/ 22 h 581"/>
                <a:gd name="T6" fmla="*/ 105 w 220"/>
                <a:gd name="T7" fmla="*/ 581 h 581"/>
                <a:gd name="T8" fmla="*/ 162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7" y="11"/>
                  </a:lnTo>
                  <a:lnTo>
                    <a:pt x="0" y="22"/>
                  </a:lnTo>
                  <a:lnTo>
                    <a:pt x="105" y="581"/>
                  </a:lnTo>
                  <a:lnTo>
                    <a:pt x="162" y="570"/>
                  </a:lnTo>
                  <a:lnTo>
                    <a:pt x="220" y="559"/>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2" name="Freeform 90"/>
            <p:cNvSpPr>
              <a:spLocks/>
            </p:cNvSpPr>
            <p:nvPr/>
          </p:nvSpPr>
          <p:spPr bwMode="auto">
            <a:xfrm>
              <a:off x="403" y="2260"/>
              <a:ext cx="42" cy="113"/>
            </a:xfrm>
            <a:custGeom>
              <a:avLst/>
              <a:gdLst>
                <a:gd name="T0" fmla="*/ 115 w 220"/>
                <a:gd name="T1" fmla="*/ 0 h 581"/>
                <a:gd name="T2" fmla="*/ 57 w 220"/>
                <a:gd name="T3" fmla="*/ 11 h 581"/>
                <a:gd name="T4" fmla="*/ 0 w 220"/>
                <a:gd name="T5" fmla="*/ 22 h 581"/>
                <a:gd name="T6" fmla="*/ 105 w 220"/>
                <a:gd name="T7" fmla="*/ 581 h 581"/>
                <a:gd name="T8" fmla="*/ 162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7" y="11"/>
                  </a:lnTo>
                  <a:lnTo>
                    <a:pt x="0" y="22"/>
                  </a:lnTo>
                  <a:lnTo>
                    <a:pt x="105" y="581"/>
                  </a:lnTo>
                  <a:lnTo>
                    <a:pt x="162" y="570"/>
                  </a:lnTo>
                  <a:lnTo>
                    <a:pt x="220" y="559"/>
                  </a:lnTo>
                  <a:lnTo>
                    <a:pt x="1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83" name="Freeform 91"/>
            <p:cNvSpPr>
              <a:spLocks/>
            </p:cNvSpPr>
            <p:nvPr/>
          </p:nvSpPr>
          <p:spPr bwMode="auto">
            <a:xfrm>
              <a:off x="423" y="2370"/>
              <a:ext cx="11" cy="4"/>
            </a:xfrm>
            <a:custGeom>
              <a:avLst/>
              <a:gdLst>
                <a:gd name="T0" fmla="*/ 57 w 57"/>
                <a:gd name="T1" fmla="*/ 0 h 19"/>
                <a:gd name="T2" fmla="*/ 0 w 57"/>
                <a:gd name="T3" fmla="*/ 11 h 19"/>
                <a:gd name="T4" fmla="*/ 2 w 57"/>
                <a:gd name="T5" fmla="*/ 19 h 19"/>
                <a:gd name="T6" fmla="*/ 57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57" y="0"/>
                  </a:moveTo>
                  <a:lnTo>
                    <a:pt x="0" y="11"/>
                  </a:lnTo>
                  <a:lnTo>
                    <a:pt x="2" y="1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4" name="Line 92"/>
            <p:cNvSpPr>
              <a:spLocks noChangeShapeType="1"/>
            </p:cNvSpPr>
            <p:nvPr/>
          </p:nvSpPr>
          <p:spPr bwMode="auto">
            <a:xfrm>
              <a:off x="423"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85" name="Freeform 93"/>
            <p:cNvSpPr>
              <a:spLocks/>
            </p:cNvSpPr>
            <p:nvPr/>
          </p:nvSpPr>
          <p:spPr bwMode="auto">
            <a:xfrm>
              <a:off x="424" y="2367"/>
              <a:ext cx="56" cy="111"/>
            </a:xfrm>
            <a:custGeom>
              <a:avLst/>
              <a:gdLst>
                <a:gd name="T0" fmla="*/ 111 w 289"/>
                <a:gd name="T1" fmla="*/ 0 h 573"/>
                <a:gd name="T2" fmla="*/ 55 w 289"/>
                <a:gd name="T3" fmla="*/ 19 h 573"/>
                <a:gd name="T4" fmla="*/ 0 w 289"/>
                <a:gd name="T5" fmla="*/ 38 h 573"/>
                <a:gd name="T6" fmla="*/ 178 w 289"/>
                <a:gd name="T7" fmla="*/ 573 h 573"/>
                <a:gd name="T8" fmla="*/ 234 w 289"/>
                <a:gd name="T9" fmla="*/ 554 h 573"/>
                <a:gd name="T10" fmla="*/ 289 w 289"/>
                <a:gd name="T11" fmla="*/ 534 h 573"/>
                <a:gd name="T12" fmla="*/ 111 w 289"/>
                <a:gd name="T13" fmla="*/ 0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111" y="0"/>
                  </a:moveTo>
                  <a:lnTo>
                    <a:pt x="55" y="19"/>
                  </a:lnTo>
                  <a:lnTo>
                    <a:pt x="0" y="38"/>
                  </a:lnTo>
                  <a:lnTo>
                    <a:pt x="178" y="573"/>
                  </a:lnTo>
                  <a:lnTo>
                    <a:pt x="234" y="554"/>
                  </a:lnTo>
                  <a:lnTo>
                    <a:pt x="289" y="53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6" name="Freeform 94"/>
            <p:cNvSpPr>
              <a:spLocks/>
            </p:cNvSpPr>
            <p:nvPr/>
          </p:nvSpPr>
          <p:spPr bwMode="auto">
            <a:xfrm>
              <a:off x="424" y="2367"/>
              <a:ext cx="56" cy="111"/>
            </a:xfrm>
            <a:custGeom>
              <a:avLst/>
              <a:gdLst>
                <a:gd name="T0" fmla="*/ 111 w 289"/>
                <a:gd name="T1" fmla="*/ 0 h 573"/>
                <a:gd name="T2" fmla="*/ 55 w 289"/>
                <a:gd name="T3" fmla="*/ 19 h 573"/>
                <a:gd name="T4" fmla="*/ 0 w 289"/>
                <a:gd name="T5" fmla="*/ 38 h 573"/>
                <a:gd name="T6" fmla="*/ 178 w 289"/>
                <a:gd name="T7" fmla="*/ 573 h 573"/>
                <a:gd name="T8" fmla="*/ 234 w 289"/>
                <a:gd name="T9" fmla="*/ 554 h 573"/>
                <a:gd name="T10" fmla="*/ 289 w 289"/>
                <a:gd name="T11" fmla="*/ 534 h 573"/>
                <a:gd name="T12" fmla="*/ 111 w 289"/>
                <a:gd name="T13" fmla="*/ 0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111" y="0"/>
                  </a:moveTo>
                  <a:lnTo>
                    <a:pt x="55" y="19"/>
                  </a:lnTo>
                  <a:lnTo>
                    <a:pt x="0" y="38"/>
                  </a:lnTo>
                  <a:lnTo>
                    <a:pt x="178" y="573"/>
                  </a:lnTo>
                  <a:lnTo>
                    <a:pt x="234" y="554"/>
                  </a:lnTo>
                  <a:lnTo>
                    <a:pt x="289" y="534"/>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87" name="Freeform 95"/>
            <p:cNvSpPr>
              <a:spLocks/>
            </p:cNvSpPr>
            <p:nvPr/>
          </p:nvSpPr>
          <p:spPr bwMode="auto">
            <a:xfrm>
              <a:off x="458" y="2475"/>
              <a:ext cx="11" cy="5"/>
            </a:xfrm>
            <a:custGeom>
              <a:avLst/>
              <a:gdLst>
                <a:gd name="T0" fmla="*/ 56 w 56"/>
                <a:gd name="T1" fmla="*/ 0 h 27"/>
                <a:gd name="T2" fmla="*/ 0 w 56"/>
                <a:gd name="T3" fmla="*/ 19 h 27"/>
                <a:gd name="T4" fmla="*/ 3 w 56"/>
                <a:gd name="T5" fmla="*/ 27 h 27"/>
                <a:gd name="T6" fmla="*/ 56 w 56"/>
                <a:gd name="T7" fmla="*/ 0 h 27"/>
                <a:gd name="T8" fmla="*/ 0 60000 65536"/>
                <a:gd name="T9" fmla="*/ 0 60000 65536"/>
                <a:gd name="T10" fmla="*/ 0 60000 65536"/>
                <a:gd name="T11" fmla="*/ 0 60000 65536"/>
                <a:gd name="T12" fmla="*/ 0 w 56"/>
                <a:gd name="T13" fmla="*/ 0 h 27"/>
                <a:gd name="T14" fmla="*/ 56 w 56"/>
                <a:gd name="T15" fmla="*/ 27 h 27"/>
              </a:gdLst>
              <a:ahLst/>
              <a:cxnLst>
                <a:cxn ang="T8">
                  <a:pos x="T0" y="T1"/>
                </a:cxn>
                <a:cxn ang="T9">
                  <a:pos x="T2" y="T3"/>
                </a:cxn>
                <a:cxn ang="T10">
                  <a:pos x="T4" y="T5"/>
                </a:cxn>
                <a:cxn ang="T11">
                  <a:pos x="T6" y="T7"/>
                </a:cxn>
              </a:cxnLst>
              <a:rect l="T12" t="T13" r="T14" b="T15"/>
              <a:pathLst>
                <a:path w="56" h="27">
                  <a:moveTo>
                    <a:pt x="56" y="0"/>
                  </a:moveTo>
                  <a:lnTo>
                    <a:pt x="0" y="19"/>
                  </a:lnTo>
                  <a:lnTo>
                    <a:pt x="3" y="27"/>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8" name="Line 96"/>
            <p:cNvSpPr>
              <a:spLocks noChangeShapeType="1"/>
            </p:cNvSpPr>
            <p:nvPr/>
          </p:nvSpPr>
          <p:spPr bwMode="auto">
            <a:xfrm>
              <a:off x="458"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89" name="Freeform 97"/>
            <p:cNvSpPr>
              <a:spLocks/>
            </p:cNvSpPr>
            <p:nvPr/>
          </p:nvSpPr>
          <p:spPr bwMode="auto">
            <a:xfrm>
              <a:off x="459" y="2469"/>
              <a:ext cx="69" cy="107"/>
            </a:xfrm>
            <a:custGeom>
              <a:avLst/>
              <a:gdLst>
                <a:gd name="T0" fmla="*/ 105 w 359"/>
                <a:gd name="T1" fmla="*/ 0 h 553"/>
                <a:gd name="T2" fmla="*/ 53 w 359"/>
                <a:gd name="T3" fmla="*/ 28 h 553"/>
                <a:gd name="T4" fmla="*/ 0 w 359"/>
                <a:gd name="T5" fmla="*/ 55 h 553"/>
                <a:gd name="T6" fmla="*/ 255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3" y="28"/>
                  </a:lnTo>
                  <a:lnTo>
                    <a:pt x="0" y="55"/>
                  </a:lnTo>
                  <a:lnTo>
                    <a:pt x="255" y="553"/>
                  </a:lnTo>
                  <a:lnTo>
                    <a:pt x="307" y="526"/>
                  </a:lnTo>
                  <a:lnTo>
                    <a:pt x="359" y="498"/>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90" name="Freeform 98"/>
            <p:cNvSpPr>
              <a:spLocks/>
            </p:cNvSpPr>
            <p:nvPr/>
          </p:nvSpPr>
          <p:spPr bwMode="auto">
            <a:xfrm>
              <a:off x="459" y="2469"/>
              <a:ext cx="69" cy="107"/>
            </a:xfrm>
            <a:custGeom>
              <a:avLst/>
              <a:gdLst>
                <a:gd name="T0" fmla="*/ 105 w 359"/>
                <a:gd name="T1" fmla="*/ 0 h 553"/>
                <a:gd name="T2" fmla="*/ 53 w 359"/>
                <a:gd name="T3" fmla="*/ 28 h 553"/>
                <a:gd name="T4" fmla="*/ 0 w 359"/>
                <a:gd name="T5" fmla="*/ 55 h 553"/>
                <a:gd name="T6" fmla="*/ 255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3" y="28"/>
                  </a:lnTo>
                  <a:lnTo>
                    <a:pt x="0" y="55"/>
                  </a:lnTo>
                  <a:lnTo>
                    <a:pt x="255" y="553"/>
                  </a:lnTo>
                  <a:lnTo>
                    <a:pt x="307" y="526"/>
                  </a:lnTo>
                  <a:lnTo>
                    <a:pt x="359" y="498"/>
                  </a:lnTo>
                  <a:lnTo>
                    <a:pt x="1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91" name="Freeform 99"/>
            <p:cNvSpPr>
              <a:spLocks/>
            </p:cNvSpPr>
            <p:nvPr/>
          </p:nvSpPr>
          <p:spPr bwMode="auto">
            <a:xfrm>
              <a:off x="508" y="2571"/>
              <a:ext cx="10" cy="7"/>
            </a:xfrm>
            <a:custGeom>
              <a:avLst/>
              <a:gdLst>
                <a:gd name="T0" fmla="*/ 52 w 52"/>
                <a:gd name="T1" fmla="*/ 0 h 35"/>
                <a:gd name="T2" fmla="*/ 0 w 52"/>
                <a:gd name="T3" fmla="*/ 27 h 35"/>
                <a:gd name="T4" fmla="*/ 6 w 52"/>
                <a:gd name="T5" fmla="*/ 35 h 35"/>
                <a:gd name="T6" fmla="*/ 52 w 52"/>
                <a:gd name="T7" fmla="*/ 0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52" y="0"/>
                  </a:moveTo>
                  <a:lnTo>
                    <a:pt x="0" y="27"/>
                  </a:lnTo>
                  <a:lnTo>
                    <a:pt x="6" y="3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92" name="Line 100"/>
            <p:cNvSpPr>
              <a:spLocks noChangeShapeType="1"/>
            </p:cNvSpPr>
            <p:nvPr/>
          </p:nvSpPr>
          <p:spPr bwMode="auto">
            <a:xfrm>
              <a:off x="508" y="257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93" name="Freeform 101"/>
            <p:cNvSpPr>
              <a:spLocks/>
            </p:cNvSpPr>
            <p:nvPr/>
          </p:nvSpPr>
          <p:spPr bwMode="auto">
            <a:xfrm>
              <a:off x="509" y="2564"/>
              <a:ext cx="84" cy="101"/>
            </a:xfrm>
            <a:custGeom>
              <a:avLst/>
              <a:gdLst>
                <a:gd name="T0" fmla="*/ 92 w 431"/>
                <a:gd name="T1" fmla="*/ 0 h 518"/>
                <a:gd name="T2" fmla="*/ 46 w 431"/>
                <a:gd name="T3" fmla="*/ 36 h 518"/>
                <a:gd name="T4" fmla="*/ 0 w 431"/>
                <a:gd name="T5" fmla="*/ 71 h 518"/>
                <a:gd name="T6" fmla="*/ 339 w 431"/>
                <a:gd name="T7" fmla="*/ 518 h 518"/>
                <a:gd name="T8" fmla="*/ 385 w 431"/>
                <a:gd name="T9" fmla="*/ 482 h 518"/>
                <a:gd name="T10" fmla="*/ 431 w 431"/>
                <a:gd name="T11" fmla="*/ 447 h 518"/>
                <a:gd name="T12" fmla="*/ 92 w 431"/>
                <a:gd name="T13" fmla="*/ 0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92" y="0"/>
                  </a:moveTo>
                  <a:lnTo>
                    <a:pt x="46" y="36"/>
                  </a:lnTo>
                  <a:lnTo>
                    <a:pt x="0" y="71"/>
                  </a:lnTo>
                  <a:lnTo>
                    <a:pt x="339" y="518"/>
                  </a:lnTo>
                  <a:lnTo>
                    <a:pt x="385" y="482"/>
                  </a:lnTo>
                  <a:lnTo>
                    <a:pt x="431" y="447"/>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94" name="Freeform 102"/>
            <p:cNvSpPr>
              <a:spLocks/>
            </p:cNvSpPr>
            <p:nvPr/>
          </p:nvSpPr>
          <p:spPr bwMode="auto">
            <a:xfrm>
              <a:off x="509" y="2564"/>
              <a:ext cx="84" cy="101"/>
            </a:xfrm>
            <a:custGeom>
              <a:avLst/>
              <a:gdLst>
                <a:gd name="T0" fmla="*/ 92 w 431"/>
                <a:gd name="T1" fmla="*/ 0 h 518"/>
                <a:gd name="T2" fmla="*/ 46 w 431"/>
                <a:gd name="T3" fmla="*/ 36 h 518"/>
                <a:gd name="T4" fmla="*/ 0 w 431"/>
                <a:gd name="T5" fmla="*/ 71 h 518"/>
                <a:gd name="T6" fmla="*/ 339 w 431"/>
                <a:gd name="T7" fmla="*/ 518 h 518"/>
                <a:gd name="T8" fmla="*/ 385 w 431"/>
                <a:gd name="T9" fmla="*/ 482 h 518"/>
                <a:gd name="T10" fmla="*/ 431 w 431"/>
                <a:gd name="T11" fmla="*/ 447 h 518"/>
                <a:gd name="T12" fmla="*/ 92 w 431"/>
                <a:gd name="T13" fmla="*/ 0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92" y="0"/>
                  </a:moveTo>
                  <a:lnTo>
                    <a:pt x="46" y="36"/>
                  </a:lnTo>
                  <a:lnTo>
                    <a:pt x="0" y="71"/>
                  </a:lnTo>
                  <a:lnTo>
                    <a:pt x="339" y="518"/>
                  </a:lnTo>
                  <a:lnTo>
                    <a:pt x="385" y="482"/>
                  </a:lnTo>
                  <a:lnTo>
                    <a:pt x="431" y="447"/>
                  </a:lnTo>
                  <a:lnTo>
                    <a:pt x="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95" name="Freeform 103"/>
            <p:cNvSpPr>
              <a:spLocks/>
            </p:cNvSpPr>
            <p:nvPr/>
          </p:nvSpPr>
          <p:spPr bwMode="auto">
            <a:xfrm>
              <a:off x="575" y="2658"/>
              <a:ext cx="8" cy="9"/>
            </a:xfrm>
            <a:custGeom>
              <a:avLst/>
              <a:gdLst>
                <a:gd name="T0" fmla="*/ 46 w 46"/>
                <a:gd name="T1" fmla="*/ 0 h 45"/>
                <a:gd name="T2" fmla="*/ 0 w 46"/>
                <a:gd name="T3" fmla="*/ 36 h 45"/>
                <a:gd name="T4" fmla="*/ 4 w 46"/>
                <a:gd name="T5" fmla="*/ 41 h 45"/>
                <a:gd name="T6" fmla="*/ 9 w 46"/>
                <a:gd name="T7" fmla="*/ 45 h 45"/>
                <a:gd name="T8" fmla="*/ 46 w 46"/>
                <a:gd name="T9" fmla="*/ 0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46" y="0"/>
                  </a:moveTo>
                  <a:lnTo>
                    <a:pt x="0" y="36"/>
                  </a:lnTo>
                  <a:lnTo>
                    <a:pt x="4" y="41"/>
                  </a:lnTo>
                  <a:lnTo>
                    <a:pt x="9" y="45"/>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96" name="Freeform 104"/>
            <p:cNvSpPr>
              <a:spLocks/>
            </p:cNvSpPr>
            <p:nvPr/>
          </p:nvSpPr>
          <p:spPr bwMode="auto">
            <a:xfrm>
              <a:off x="575" y="2665"/>
              <a:ext cx="1" cy="2"/>
            </a:xfrm>
            <a:custGeom>
              <a:avLst/>
              <a:gdLst>
                <a:gd name="T0" fmla="*/ 0 w 9"/>
                <a:gd name="T1" fmla="*/ 0 h 9"/>
                <a:gd name="T2" fmla="*/ 4 w 9"/>
                <a:gd name="T3" fmla="*/ 5 h 9"/>
                <a:gd name="T4" fmla="*/ 9 w 9"/>
                <a:gd name="T5" fmla="*/ 9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lnTo>
                    <a:pt x="4" y="5"/>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97" name="Freeform 105"/>
            <p:cNvSpPr>
              <a:spLocks/>
            </p:cNvSpPr>
            <p:nvPr/>
          </p:nvSpPr>
          <p:spPr bwMode="auto">
            <a:xfrm>
              <a:off x="576" y="2649"/>
              <a:ext cx="99" cy="91"/>
            </a:xfrm>
            <a:custGeom>
              <a:avLst/>
              <a:gdLst>
                <a:gd name="T0" fmla="*/ 74 w 510"/>
                <a:gd name="T1" fmla="*/ 0 h 464"/>
                <a:gd name="T2" fmla="*/ 37 w 510"/>
                <a:gd name="T3" fmla="*/ 45 h 464"/>
                <a:gd name="T4" fmla="*/ 0 w 510"/>
                <a:gd name="T5" fmla="*/ 90 h 464"/>
                <a:gd name="T6" fmla="*/ 436 w 510"/>
                <a:gd name="T7" fmla="*/ 464 h 464"/>
                <a:gd name="T8" fmla="*/ 473 w 510"/>
                <a:gd name="T9" fmla="*/ 419 h 464"/>
                <a:gd name="T10" fmla="*/ 510 w 510"/>
                <a:gd name="T11" fmla="*/ 374 h 464"/>
                <a:gd name="T12" fmla="*/ 74 w 510"/>
                <a:gd name="T13" fmla="*/ 0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74" y="0"/>
                  </a:moveTo>
                  <a:lnTo>
                    <a:pt x="37" y="45"/>
                  </a:lnTo>
                  <a:lnTo>
                    <a:pt x="0" y="90"/>
                  </a:lnTo>
                  <a:lnTo>
                    <a:pt x="436" y="464"/>
                  </a:lnTo>
                  <a:lnTo>
                    <a:pt x="473" y="419"/>
                  </a:lnTo>
                  <a:lnTo>
                    <a:pt x="510" y="37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98" name="Freeform 106"/>
            <p:cNvSpPr>
              <a:spLocks/>
            </p:cNvSpPr>
            <p:nvPr/>
          </p:nvSpPr>
          <p:spPr bwMode="auto">
            <a:xfrm>
              <a:off x="576" y="2649"/>
              <a:ext cx="99" cy="91"/>
            </a:xfrm>
            <a:custGeom>
              <a:avLst/>
              <a:gdLst>
                <a:gd name="T0" fmla="*/ 74 w 510"/>
                <a:gd name="T1" fmla="*/ 0 h 464"/>
                <a:gd name="T2" fmla="*/ 37 w 510"/>
                <a:gd name="T3" fmla="*/ 45 h 464"/>
                <a:gd name="T4" fmla="*/ 0 w 510"/>
                <a:gd name="T5" fmla="*/ 90 h 464"/>
                <a:gd name="T6" fmla="*/ 436 w 510"/>
                <a:gd name="T7" fmla="*/ 464 h 464"/>
                <a:gd name="T8" fmla="*/ 473 w 510"/>
                <a:gd name="T9" fmla="*/ 419 h 464"/>
                <a:gd name="T10" fmla="*/ 510 w 510"/>
                <a:gd name="T11" fmla="*/ 374 h 464"/>
                <a:gd name="T12" fmla="*/ 74 w 510"/>
                <a:gd name="T13" fmla="*/ 0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74" y="0"/>
                  </a:moveTo>
                  <a:lnTo>
                    <a:pt x="37" y="45"/>
                  </a:lnTo>
                  <a:lnTo>
                    <a:pt x="0" y="90"/>
                  </a:lnTo>
                  <a:lnTo>
                    <a:pt x="436" y="464"/>
                  </a:lnTo>
                  <a:lnTo>
                    <a:pt x="473" y="419"/>
                  </a:lnTo>
                  <a:lnTo>
                    <a:pt x="510" y="374"/>
                  </a:lnTo>
                  <a:lnTo>
                    <a:pt x="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99" name="Freeform 107"/>
            <p:cNvSpPr>
              <a:spLocks/>
            </p:cNvSpPr>
            <p:nvPr/>
          </p:nvSpPr>
          <p:spPr bwMode="auto">
            <a:xfrm>
              <a:off x="660" y="2730"/>
              <a:ext cx="8" cy="10"/>
            </a:xfrm>
            <a:custGeom>
              <a:avLst/>
              <a:gdLst>
                <a:gd name="T0" fmla="*/ 37 w 37"/>
                <a:gd name="T1" fmla="*/ 0 h 51"/>
                <a:gd name="T2" fmla="*/ 0 w 37"/>
                <a:gd name="T3" fmla="*/ 45 h 51"/>
                <a:gd name="T4" fmla="*/ 8 w 37"/>
                <a:gd name="T5" fmla="*/ 51 h 51"/>
                <a:gd name="T6" fmla="*/ 37 w 37"/>
                <a:gd name="T7" fmla="*/ 0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0"/>
                  </a:moveTo>
                  <a:lnTo>
                    <a:pt x="0" y="45"/>
                  </a:lnTo>
                  <a:lnTo>
                    <a:pt x="8" y="51"/>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00" name="Line 108"/>
            <p:cNvSpPr>
              <a:spLocks noChangeShapeType="1"/>
            </p:cNvSpPr>
            <p:nvPr/>
          </p:nvSpPr>
          <p:spPr bwMode="auto">
            <a:xfrm>
              <a:off x="660"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01" name="Freeform 109"/>
            <p:cNvSpPr>
              <a:spLocks/>
            </p:cNvSpPr>
            <p:nvPr/>
          </p:nvSpPr>
          <p:spPr bwMode="auto">
            <a:xfrm>
              <a:off x="662" y="2721"/>
              <a:ext cx="60" cy="48"/>
            </a:xfrm>
            <a:custGeom>
              <a:avLst/>
              <a:gdLst>
                <a:gd name="T0" fmla="*/ 58 w 312"/>
                <a:gd name="T1" fmla="*/ 0 h 249"/>
                <a:gd name="T2" fmla="*/ 29 w 312"/>
                <a:gd name="T3" fmla="*/ 52 h 249"/>
                <a:gd name="T4" fmla="*/ 0 w 312"/>
                <a:gd name="T5" fmla="*/ 103 h 249"/>
                <a:gd name="T6" fmla="*/ 254 w 312"/>
                <a:gd name="T7" fmla="*/ 249 h 249"/>
                <a:gd name="T8" fmla="*/ 283 w 312"/>
                <a:gd name="T9" fmla="*/ 198 h 249"/>
                <a:gd name="T10" fmla="*/ 312 w 312"/>
                <a:gd name="T11" fmla="*/ 147 h 249"/>
                <a:gd name="T12" fmla="*/ 58 w 312"/>
                <a:gd name="T13" fmla="*/ 0 h 249"/>
                <a:gd name="T14" fmla="*/ 0 60000 65536"/>
                <a:gd name="T15" fmla="*/ 0 60000 65536"/>
                <a:gd name="T16" fmla="*/ 0 60000 65536"/>
                <a:gd name="T17" fmla="*/ 0 60000 65536"/>
                <a:gd name="T18" fmla="*/ 0 60000 65536"/>
                <a:gd name="T19" fmla="*/ 0 60000 65536"/>
                <a:gd name="T20" fmla="*/ 0 60000 65536"/>
                <a:gd name="T21" fmla="*/ 0 w 312"/>
                <a:gd name="T22" fmla="*/ 0 h 249"/>
                <a:gd name="T23" fmla="*/ 312 w 312"/>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49">
                  <a:moveTo>
                    <a:pt x="58" y="0"/>
                  </a:moveTo>
                  <a:lnTo>
                    <a:pt x="29" y="52"/>
                  </a:lnTo>
                  <a:lnTo>
                    <a:pt x="0" y="103"/>
                  </a:lnTo>
                  <a:lnTo>
                    <a:pt x="254" y="249"/>
                  </a:lnTo>
                  <a:lnTo>
                    <a:pt x="283" y="198"/>
                  </a:lnTo>
                  <a:lnTo>
                    <a:pt x="312" y="147"/>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02" name="Freeform 110"/>
            <p:cNvSpPr>
              <a:spLocks/>
            </p:cNvSpPr>
            <p:nvPr/>
          </p:nvSpPr>
          <p:spPr bwMode="auto">
            <a:xfrm>
              <a:off x="662" y="2721"/>
              <a:ext cx="60" cy="48"/>
            </a:xfrm>
            <a:custGeom>
              <a:avLst/>
              <a:gdLst>
                <a:gd name="T0" fmla="*/ 58 w 312"/>
                <a:gd name="T1" fmla="*/ 0 h 249"/>
                <a:gd name="T2" fmla="*/ 29 w 312"/>
                <a:gd name="T3" fmla="*/ 52 h 249"/>
                <a:gd name="T4" fmla="*/ 0 w 312"/>
                <a:gd name="T5" fmla="*/ 103 h 249"/>
                <a:gd name="T6" fmla="*/ 254 w 312"/>
                <a:gd name="T7" fmla="*/ 249 h 249"/>
                <a:gd name="T8" fmla="*/ 283 w 312"/>
                <a:gd name="T9" fmla="*/ 198 h 249"/>
                <a:gd name="T10" fmla="*/ 312 w 312"/>
                <a:gd name="T11" fmla="*/ 147 h 249"/>
                <a:gd name="T12" fmla="*/ 58 w 312"/>
                <a:gd name="T13" fmla="*/ 0 h 249"/>
                <a:gd name="T14" fmla="*/ 0 60000 65536"/>
                <a:gd name="T15" fmla="*/ 0 60000 65536"/>
                <a:gd name="T16" fmla="*/ 0 60000 65536"/>
                <a:gd name="T17" fmla="*/ 0 60000 65536"/>
                <a:gd name="T18" fmla="*/ 0 60000 65536"/>
                <a:gd name="T19" fmla="*/ 0 60000 65536"/>
                <a:gd name="T20" fmla="*/ 0 60000 65536"/>
                <a:gd name="T21" fmla="*/ 0 w 312"/>
                <a:gd name="T22" fmla="*/ 0 h 249"/>
                <a:gd name="T23" fmla="*/ 312 w 312"/>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49">
                  <a:moveTo>
                    <a:pt x="58" y="0"/>
                  </a:moveTo>
                  <a:lnTo>
                    <a:pt x="29" y="52"/>
                  </a:lnTo>
                  <a:lnTo>
                    <a:pt x="0" y="103"/>
                  </a:lnTo>
                  <a:lnTo>
                    <a:pt x="254" y="249"/>
                  </a:lnTo>
                  <a:lnTo>
                    <a:pt x="283" y="198"/>
                  </a:lnTo>
                  <a:lnTo>
                    <a:pt x="312" y="147"/>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03" name="Freeform 111"/>
            <p:cNvSpPr>
              <a:spLocks/>
            </p:cNvSpPr>
            <p:nvPr/>
          </p:nvSpPr>
          <p:spPr bwMode="auto">
            <a:xfrm>
              <a:off x="711" y="2759"/>
              <a:ext cx="6" cy="11"/>
            </a:xfrm>
            <a:custGeom>
              <a:avLst/>
              <a:gdLst>
                <a:gd name="T0" fmla="*/ 29 w 29"/>
                <a:gd name="T1" fmla="*/ 0 h 55"/>
                <a:gd name="T2" fmla="*/ 0 w 29"/>
                <a:gd name="T3" fmla="*/ 51 h 55"/>
                <a:gd name="T4" fmla="*/ 8 w 29"/>
                <a:gd name="T5" fmla="*/ 55 h 55"/>
                <a:gd name="T6" fmla="*/ 29 w 29"/>
                <a:gd name="T7" fmla="*/ 0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29" y="0"/>
                  </a:moveTo>
                  <a:lnTo>
                    <a:pt x="0" y="51"/>
                  </a:lnTo>
                  <a:lnTo>
                    <a:pt x="8" y="55"/>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04" name="Line 112"/>
            <p:cNvSpPr>
              <a:spLocks noChangeShapeType="1"/>
            </p:cNvSpPr>
            <p:nvPr/>
          </p:nvSpPr>
          <p:spPr bwMode="auto">
            <a:xfrm>
              <a:off x="711"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05" name="Freeform 113"/>
            <p:cNvSpPr>
              <a:spLocks/>
            </p:cNvSpPr>
            <p:nvPr/>
          </p:nvSpPr>
          <p:spPr bwMode="auto">
            <a:xfrm>
              <a:off x="713" y="2748"/>
              <a:ext cx="62" cy="44"/>
            </a:xfrm>
            <a:custGeom>
              <a:avLst/>
              <a:gdLst>
                <a:gd name="T0" fmla="*/ 42 w 321"/>
                <a:gd name="T1" fmla="*/ 0 h 222"/>
                <a:gd name="T2" fmla="*/ 21 w 321"/>
                <a:gd name="T3" fmla="*/ 55 h 222"/>
                <a:gd name="T4" fmla="*/ 0 w 321"/>
                <a:gd name="T5" fmla="*/ 110 h 222"/>
                <a:gd name="T6" fmla="*/ 278 w 321"/>
                <a:gd name="T7" fmla="*/ 222 h 222"/>
                <a:gd name="T8" fmla="*/ 300 w 321"/>
                <a:gd name="T9" fmla="*/ 167 h 222"/>
                <a:gd name="T10" fmla="*/ 321 w 321"/>
                <a:gd name="T11" fmla="*/ 112 h 222"/>
                <a:gd name="T12" fmla="*/ 42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2" y="0"/>
                  </a:moveTo>
                  <a:lnTo>
                    <a:pt x="21" y="55"/>
                  </a:lnTo>
                  <a:lnTo>
                    <a:pt x="0" y="110"/>
                  </a:lnTo>
                  <a:lnTo>
                    <a:pt x="278" y="222"/>
                  </a:lnTo>
                  <a:lnTo>
                    <a:pt x="300" y="167"/>
                  </a:lnTo>
                  <a:lnTo>
                    <a:pt x="321" y="11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06" name="Freeform 114"/>
            <p:cNvSpPr>
              <a:spLocks/>
            </p:cNvSpPr>
            <p:nvPr/>
          </p:nvSpPr>
          <p:spPr bwMode="auto">
            <a:xfrm>
              <a:off x="713" y="2748"/>
              <a:ext cx="62" cy="44"/>
            </a:xfrm>
            <a:custGeom>
              <a:avLst/>
              <a:gdLst>
                <a:gd name="T0" fmla="*/ 42 w 321"/>
                <a:gd name="T1" fmla="*/ 0 h 222"/>
                <a:gd name="T2" fmla="*/ 21 w 321"/>
                <a:gd name="T3" fmla="*/ 55 h 222"/>
                <a:gd name="T4" fmla="*/ 0 w 321"/>
                <a:gd name="T5" fmla="*/ 110 h 222"/>
                <a:gd name="T6" fmla="*/ 278 w 321"/>
                <a:gd name="T7" fmla="*/ 222 h 222"/>
                <a:gd name="T8" fmla="*/ 300 w 321"/>
                <a:gd name="T9" fmla="*/ 167 h 222"/>
                <a:gd name="T10" fmla="*/ 321 w 321"/>
                <a:gd name="T11" fmla="*/ 112 h 222"/>
                <a:gd name="T12" fmla="*/ 42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2" y="0"/>
                  </a:moveTo>
                  <a:lnTo>
                    <a:pt x="21" y="55"/>
                  </a:lnTo>
                  <a:lnTo>
                    <a:pt x="0" y="110"/>
                  </a:lnTo>
                  <a:lnTo>
                    <a:pt x="278" y="222"/>
                  </a:lnTo>
                  <a:lnTo>
                    <a:pt x="300" y="167"/>
                  </a:lnTo>
                  <a:lnTo>
                    <a:pt x="321" y="112"/>
                  </a:lnTo>
                  <a:lnTo>
                    <a:pt x="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07" name="Freeform 115"/>
            <p:cNvSpPr>
              <a:spLocks/>
            </p:cNvSpPr>
            <p:nvPr/>
          </p:nvSpPr>
          <p:spPr bwMode="auto">
            <a:xfrm>
              <a:off x="766" y="2781"/>
              <a:ext cx="5" cy="11"/>
            </a:xfrm>
            <a:custGeom>
              <a:avLst/>
              <a:gdLst>
                <a:gd name="T0" fmla="*/ 22 w 22"/>
                <a:gd name="T1" fmla="*/ 0 h 57"/>
                <a:gd name="T2" fmla="*/ 0 w 22"/>
                <a:gd name="T3" fmla="*/ 55 h 57"/>
                <a:gd name="T4" fmla="*/ 8 w 22"/>
                <a:gd name="T5" fmla="*/ 57 h 57"/>
                <a:gd name="T6" fmla="*/ 22 w 22"/>
                <a:gd name="T7" fmla="*/ 0 h 57"/>
                <a:gd name="T8" fmla="*/ 0 60000 65536"/>
                <a:gd name="T9" fmla="*/ 0 60000 65536"/>
                <a:gd name="T10" fmla="*/ 0 60000 65536"/>
                <a:gd name="T11" fmla="*/ 0 60000 65536"/>
                <a:gd name="T12" fmla="*/ 0 w 22"/>
                <a:gd name="T13" fmla="*/ 0 h 57"/>
                <a:gd name="T14" fmla="*/ 22 w 22"/>
                <a:gd name="T15" fmla="*/ 57 h 57"/>
              </a:gdLst>
              <a:ahLst/>
              <a:cxnLst>
                <a:cxn ang="T8">
                  <a:pos x="T0" y="T1"/>
                </a:cxn>
                <a:cxn ang="T9">
                  <a:pos x="T2" y="T3"/>
                </a:cxn>
                <a:cxn ang="T10">
                  <a:pos x="T4" y="T5"/>
                </a:cxn>
                <a:cxn ang="T11">
                  <a:pos x="T6" y="T7"/>
                </a:cxn>
              </a:cxnLst>
              <a:rect l="T12" t="T13" r="T14" b="T15"/>
              <a:pathLst>
                <a:path w="22" h="57">
                  <a:moveTo>
                    <a:pt x="22" y="0"/>
                  </a:moveTo>
                  <a:lnTo>
                    <a:pt x="0" y="55"/>
                  </a:lnTo>
                  <a:lnTo>
                    <a:pt x="8" y="5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08" name="Line 116"/>
            <p:cNvSpPr>
              <a:spLocks noChangeShapeType="1"/>
            </p:cNvSpPr>
            <p:nvPr/>
          </p:nvSpPr>
          <p:spPr bwMode="auto">
            <a:xfrm>
              <a:off x="766"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09" name="Freeform 117"/>
            <p:cNvSpPr>
              <a:spLocks/>
            </p:cNvSpPr>
            <p:nvPr/>
          </p:nvSpPr>
          <p:spPr bwMode="auto">
            <a:xfrm>
              <a:off x="768" y="2770"/>
              <a:ext cx="62" cy="36"/>
            </a:xfrm>
            <a:custGeom>
              <a:avLst/>
              <a:gdLst>
                <a:gd name="T0" fmla="*/ 27 w 322"/>
                <a:gd name="T1" fmla="*/ 0 h 185"/>
                <a:gd name="T2" fmla="*/ 14 w 322"/>
                <a:gd name="T3" fmla="*/ 57 h 185"/>
                <a:gd name="T4" fmla="*/ 0 w 322"/>
                <a:gd name="T5" fmla="*/ 114 h 185"/>
                <a:gd name="T6" fmla="*/ 296 w 322"/>
                <a:gd name="T7" fmla="*/ 185 h 185"/>
                <a:gd name="T8" fmla="*/ 309 w 322"/>
                <a:gd name="T9" fmla="*/ 128 h 185"/>
                <a:gd name="T10" fmla="*/ 322 w 322"/>
                <a:gd name="T11" fmla="*/ 70 h 185"/>
                <a:gd name="T12" fmla="*/ 27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7" y="0"/>
                  </a:moveTo>
                  <a:lnTo>
                    <a:pt x="14" y="57"/>
                  </a:lnTo>
                  <a:lnTo>
                    <a:pt x="0" y="114"/>
                  </a:lnTo>
                  <a:lnTo>
                    <a:pt x="296" y="185"/>
                  </a:lnTo>
                  <a:lnTo>
                    <a:pt x="309" y="128"/>
                  </a:lnTo>
                  <a:lnTo>
                    <a:pt x="322" y="7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10" name="Freeform 118"/>
            <p:cNvSpPr>
              <a:spLocks/>
            </p:cNvSpPr>
            <p:nvPr/>
          </p:nvSpPr>
          <p:spPr bwMode="auto">
            <a:xfrm>
              <a:off x="768" y="2770"/>
              <a:ext cx="62" cy="36"/>
            </a:xfrm>
            <a:custGeom>
              <a:avLst/>
              <a:gdLst>
                <a:gd name="T0" fmla="*/ 27 w 322"/>
                <a:gd name="T1" fmla="*/ 0 h 185"/>
                <a:gd name="T2" fmla="*/ 14 w 322"/>
                <a:gd name="T3" fmla="*/ 57 h 185"/>
                <a:gd name="T4" fmla="*/ 0 w 322"/>
                <a:gd name="T5" fmla="*/ 114 h 185"/>
                <a:gd name="T6" fmla="*/ 296 w 322"/>
                <a:gd name="T7" fmla="*/ 185 h 185"/>
                <a:gd name="T8" fmla="*/ 309 w 322"/>
                <a:gd name="T9" fmla="*/ 128 h 185"/>
                <a:gd name="T10" fmla="*/ 322 w 322"/>
                <a:gd name="T11" fmla="*/ 70 h 185"/>
                <a:gd name="T12" fmla="*/ 27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7" y="0"/>
                  </a:moveTo>
                  <a:lnTo>
                    <a:pt x="14" y="57"/>
                  </a:lnTo>
                  <a:lnTo>
                    <a:pt x="0" y="114"/>
                  </a:lnTo>
                  <a:lnTo>
                    <a:pt x="296" y="185"/>
                  </a:lnTo>
                  <a:lnTo>
                    <a:pt x="309" y="128"/>
                  </a:lnTo>
                  <a:lnTo>
                    <a:pt x="322" y="70"/>
                  </a:lnTo>
                  <a:lnTo>
                    <a:pt x="2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1" name="Freeform 119"/>
            <p:cNvSpPr>
              <a:spLocks/>
            </p:cNvSpPr>
            <p:nvPr/>
          </p:nvSpPr>
          <p:spPr bwMode="auto">
            <a:xfrm>
              <a:off x="825" y="2795"/>
              <a:ext cx="3" cy="11"/>
            </a:xfrm>
            <a:custGeom>
              <a:avLst/>
              <a:gdLst>
                <a:gd name="T0" fmla="*/ 13 w 13"/>
                <a:gd name="T1" fmla="*/ 0 h 59"/>
                <a:gd name="T2" fmla="*/ 0 w 13"/>
                <a:gd name="T3" fmla="*/ 57 h 59"/>
                <a:gd name="T4" fmla="*/ 9 w 13"/>
                <a:gd name="T5" fmla="*/ 59 h 59"/>
                <a:gd name="T6" fmla="*/ 13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0"/>
                  </a:moveTo>
                  <a:lnTo>
                    <a:pt x="0" y="57"/>
                  </a:lnTo>
                  <a:lnTo>
                    <a:pt x="9" y="5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12" name="Line 120"/>
            <p:cNvSpPr>
              <a:spLocks noChangeShapeType="1"/>
            </p:cNvSpPr>
            <p:nvPr/>
          </p:nvSpPr>
          <p:spPr bwMode="auto">
            <a:xfrm>
              <a:off x="825" y="280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13" name="Freeform 121"/>
            <p:cNvSpPr>
              <a:spLocks/>
            </p:cNvSpPr>
            <p:nvPr/>
          </p:nvSpPr>
          <p:spPr bwMode="auto">
            <a:xfrm>
              <a:off x="827" y="2783"/>
              <a:ext cx="61" cy="27"/>
            </a:xfrm>
            <a:custGeom>
              <a:avLst/>
              <a:gdLst>
                <a:gd name="T0" fmla="*/ 8 w 314"/>
                <a:gd name="T1" fmla="*/ 0 h 143"/>
                <a:gd name="T2" fmla="*/ 4 w 314"/>
                <a:gd name="T3" fmla="*/ 60 h 143"/>
                <a:gd name="T4" fmla="*/ 0 w 314"/>
                <a:gd name="T5" fmla="*/ 119 h 143"/>
                <a:gd name="T6" fmla="*/ 306 w 314"/>
                <a:gd name="T7" fmla="*/ 143 h 143"/>
                <a:gd name="T8" fmla="*/ 310 w 314"/>
                <a:gd name="T9" fmla="*/ 83 h 143"/>
                <a:gd name="T10" fmla="*/ 314 w 314"/>
                <a:gd name="T11" fmla="*/ 24 h 143"/>
                <a:gd name="T12" fmla="*/ 8 w 314"/>
                <a:gd name="T13" fmla="*/ 0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8" y="0"/>
                  </a:moveTo>
                  <a:lnTo>
                    <a:pt x="4" y="60"/>
                  </a:lnTo>
                  <a:lnTo>
                    <a:pt x="0" y="119"/>
                  </a:lnTo>
                  <a:lnTo>
                    <a:pt x="306" y="143"/>
                  </a:lnTo>
                  <a:lnTo>
                    <a:pt x="310" y="83"/>
                  </a:lnTo>
                  <a:lnTo>
                    <a:pt x="314" y="2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14" name="Freeform 122"/>
            <p:cNvSpPr>
              <a:spLocks/>
            </p:cNvSpPr>
            <p:nvPr/>
          </p:nvSpPr>
          <p:spPr bwMode="auto">
            <a:xfrm>
              <a:off x="827" y="2783"/>
              <a:ext cx="61" cy="27"/>
            </a:xfrm>
            <a:custGeom>
              <a:avLst/>
              <a:gdLst>
                <a:gd name="T0" fmla="*/ 8 w 314"/>
                <a:gd name="T1" fmla="*/ 0 h 143"/>
                <a:gd name="T2" fmla="*/ 4 w 314"/>
                <a:gd name="T3" fmla="*/ 60 h 143"/>
                <a:gd name="T4" fmla="*/ 0 w 314"/>
                <a:gd name="T5" fmla="*/ 119 h 143"/>
                <a:gd name="T6" fmla="*/ 306 w 314"/>
                <a:gd name="T7" fmla="*/ 143 h 143"/>
                <a:gd name="T8" fmla="*/ 310 w 314"/>
                <a:gd name="T9" fmla="*/ 83 h 143"/>
                <a:gd name="T10" fmla="*/ 314 w 314"/>
                <a:gd name="T11" fmla="*/ 24 h 143"/>
                <a:gd name="T12" fmla="*/ 8 w 314"/>
                <a:gd name="T13" fmla="*/ 0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8" y="0"/>
                  </a:moveTo>
                  <a:lnTo>
                    <a:pt x="4" y="60"/>
                  </a:lnTo>
                  <a:lnTo>
                    <a:pt x="0" y="119"/>
                  </a:lnTo>
                  <a:lnTo>
                    <a:pt x="306" y="143"/>
                  </a:lnTo>
                  <a:lnTo>
                    <a:pt x="310" y="83"/>
                  </a:lnTo>
                  <a:lnTo>
                    <a:pt x="314" y="2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5" name="Freeform 123"/>
            <p:cNvSpPr>
              <a:spLocks/>
            </p:cNvSpPr>
            <p:nvPr/>
          </p:nvSpPr>
          <p:spPr bwMode="auto">
            <a:xfrm>
              <a:off x="886" y="2788"/>
              <a:ext cx="12" cy="22"/>
            </a:xfrm>
            <a:custGeom>
              <a:avLst/>
              <a:gdLst>
                <a:gd name="T0" fmla="*/ 4 w 62"/>
                <a:gd name="T1" fmla="*/ 59 h 119"/>
                <a:gd name="T2" fmla="*/ 8 w 62"/>
                <a:gd name="T3" fmla="*/ 0 h 119"/>
                <a:gd name="T4" fmla="*/ 20 w 62"/>
                <a:gd name="T5" fmla="*/ 2 h 119"/>
                <a:gd name="T6" fmla="*/ 32 w 62"/>
                <a:gd name="T7" fmla="*/ 7 h 119"/>
                <a:gd name="T8" fmla="*/ 42 w 62"/>
                <a:gd name="T9" fmla="*/ 14 h 119"/>
                <a:gd name="T10" fmla="*/ 50 w 62"/>
                <a:gd name="T11" fmla="*/ 23 h 119"/>
                <a:gd name="T12" fmla="*/ 56 w 62"/>
                <a:gd name="T13" fmla="*/ 34 h 119"/>
                <a:gd name="T14" fmla="*/ 60 w 62"/>
                <a:gd name="T15" fmla="*/ 45 h 119"/>
                <a:gd name="T16" fmla="*/ 62 w 62"/>
                <a:gd name="T17" fmla="*/ 57 h 119"/>
                <a:gd name="T18" fmla="*/ 61 w 62"/>
                <a:gd name="T19" fmla="*/ 69 h 119"/>
                <a:gd name="T20" fmla="*/ 58 w 62"/>
                <a:gd name="T21" fmla="*/ 82 h 119"/>
                <a:gd name="T22" fmla="*/ 52 w 62"/>
                <a:gd name="T23" fmla="*/ 93 h 119"/>
                <a:gd name="T24" fmla="*/ 44 w 62"/>
                <a:gd name="T25" fmla="*/ 102 h 119"/>
                <a:gd name="T26" fmla="*/ 34 w 62"/>
                <a:gd name="T27" fmla="*/ 109 h 119"/>
                <a:gd name="T28" fmla="*/ 24 w 62"/>
                <a:gd name="T29" fmla="*/ 115 h 119"/>
                <a:gd name="T30" fmla="*/ 12 w 62"/>
                <a:gd name="T31" fmla="*/ 117 h 119"/>
                <a:gd name="T32" fmla="*/ 0 w 62"/>
                <a:gd name="T33" fmla="*/ 119 h 119"/>
                <a:gd name="T34" fmla="*/ 4 w 62"/>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19"/>
                <a:gd name="T56" fmla="*/ 62 w 62"/>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19">
                  <a:moveTo>
                    <a:pt x="4" y="59"/>
                  </a:moveTo>
                  <a:lnTo>
                    <a:pt x="8" y="0"/>
                  </a:lnTo>
                  <a:lnTo>
                    <a:pt x="20" y="2"/>
                  </a:lnTo>
                  <a:lnTo>
                    <a:pt x="32" y="7"/>
                  </a:lnTo>
                  <a:lnTo>
                    <a:pt x="42" y="14"/>
                  </a:lnTo>
                  <a:lnTo>
                    <a:pt x="50" y="23"/>
                  </a:lnTo>
                  <a:lnTo>
                    <a:pt x="56" y="34"/>
                  </a:lnTo>
                  <a:lnTo>
                    <a:pt x="60" y="45"/>
                  </a:lnTo>
                  <a:lnTo>
                    <a:pt x="62" y="57"/>
                  </a:lnTo>
                  <a:lnTo>
                    <a:pt x="61" y="69"/>
                  </a:lnTo>
                  <a:lnTo>
                    <a:pt x="58" y="82"/>
                  </a:lnTo>
                  <a:lnTo>
                    <a:pt x="52" y="93"/>
                  </a:lnTo>
                  <a:lnTo>
                    <a:pt x="44" y="102"/>
                  </a:lnTo>
                  <a:lnTo>
                    <a:pt x="34" y="109"/>
                  </a:lnTo>
                  <a:lnTo>
                    <a:pt x="24" y="115"/>
                  </a:lnTo>
                  <a:lnTo>
                    <a:pt x="12" y="117"/>
                  </a:lnTo>
                  <a:lnTo>
                    <a:pt x="0" y="119"/>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16" name="Freeform 124"/>
            <p:cNvSpPr>
              <a:spLocks/>
            </p:cNvSpPr>
            <p:nvPr/>
          </p:nvSpPr>
          <p:spPr bwMode="auto">
            <a:xfrm>
              <a:off x="886" y="2788"/>
              <a:ext cx="12" cy="22"/>
            </a:xfrm>
            <a:custGeom>
              <a:avLst/>
              <a:gdLst>
                <a:gd name="T0" fmla="*/ 8 w 62"/>
                <a:gd name="T1" fmla="*/ 0 h 119"/>
                <a:gd name="T2" fmla="*/ 20 w 62"/>
                <a:gd name="T3" fmla="*/ 2 h 119"/>
                <a:gd name="T4" fmla="*/ 32 w 62"/>
                <a:gd name="T5" fmla="*/ 7 h 119"/>
                <a:gd name="T6" fmla="*/ 42 w 62"/>
                <a:gd name="T7" fmla="*/ 14 h 119"/>
                <a:gd name="T8" fmla="*/ 50 w 62"/>
                <a:gd name="T9" fmla="*/ 23 h 119"/>
                <a:gd name="T10" fmla="*/ 56 w 62"/>
                <a:gd name="T11" fmla="*/ 34 h 119"/>
                <a:gd name="T12" fmla="*/ 60 w 62"/>
                <a:gd name="T13" fmla="*/ 45 h 119"/>
                <a:gd name="T14" fmla="*/ 62 w 62"/>
                <a:gd name="T15" fmla="*/ 57 h 119"/>
                <a:gd name="T16" fmla="*/ 61 w 62"/>
                <a:gd name="T17" fmla="*/ 69 h 119"/>
                <a:gd name="T18" fmla="*/ 58 w 62"/>
                <a:gd name="T19" fmla="*/ 82 h 119"/>
                <a:gd name="T20" fmla="*/ 52 w 62"/>
                <a:gd name="T21" fmla="*/ 93 h 119"/>
                <a:gd name="T22" fmla="*/ 44 w 62"/>
                <a:gd name="T23" fmla="*/ 102 h 119"/>
                <a:gd name="T24" fmla="*/ 34 w 62"/>
                <a:gd name="T25" fmla="*/ 109 h 119"/>
                <a:gd name="T26" fmla="*/ 24 w 62"/>
                <a:gd name="T27" fmla="*/ 115 h 119"/>
                <a:gd name="T28" fmla="*/ 12 w 62"/>
                <a:gd name="T29" fmla="*/ 117 h 119"/>
                <a:gd name="T30" fmla="*/ 0 w 62"/>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19"/>
                <a:gd name="T50" fmla="*/ 62 w 6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19">
                  <a:moveTo>
                    <a:pt x="8" y="0"/>
                  </a:moveTo>
                  <a:lnTo>
                    <a:pt x="20" y="2"/>
                  </a:lnTo>
                  <a:lnTo>
                    <a:pt x="32" y="7"/>
                  </a:lnTo>
                  <a:lnTo>
                    <a:pt x="42" y="14"/>
                  </a:lnTo>
                  <a:lnTo>
                    <a:pt x="50" y="23"/>
                  </a:lnTo>
                  <a:lnTo>
                    <a:pt x="56" y="34"/>
                  </a:lnTo>
                  <a:lnTo>
                    <a:pt x="60" y="45"/>
                  </a:lnTo>
                  <a:lnTo>
                    <a:pt x="62" y="57"/>
                  </a:lnTo>
                  <a:lnTo>
                    <a:pt x="61" y="69"/>
                  </a:lnTo>
                  <a:lnTo>
                    <a:pt x="58" y="82"/>
                  </a:lnTo>
                  <a:lnTo>
                    <a:pt x="52" y="93"/>
                  </a:lnTo>
                  <a:lnTo>
                    <a:pt x="44" y="102"/>
                  </a:lnTo>
                  <a:lnTo>
                    <a:pt x="34" y="109"/>
                  </a:lnTo>
                  <a:lnTo>
                    <a:pt x="24" y="115"/>
                  </a:lnTo>
                  <a:lnTo>
                    <a:pt x="12" y="117"/>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7" name="Line 125"/>
            <p:cNvSpPr>
              <a:spLocks noChangeShapeType="1"/>
            </p:cNvSpPr>
            <p:nvPr/>
          </p:nvSpPr>
          <p:spPr bwMode="auto">
            <a:xfrm>
              <a:off x="244" y="2151"/>
              <a:ext cx="1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18" name="Freeform 126"/>
            <p:cNvSpPr>
              <a:spLocks/>
            </p:cNvSpPr>
            <p:nvPr/>
          </p:nvSpPr>
          <p:spPr bwMode="auto">
            <a:xfrm>
              <a:off x="1971" y="1491"/>
              <a:ext cx="61" cy="28"/>
            </a:xfrm>
            <a:custGeom>
              <a:avLst/>
              <a:gdLst>
                <a:gd name="T0" fmla="*/ 313 w 313"/>
                <a:gd name="T1" fmla="*/ 119 h 142"/>
                <a:gd name="T2" fmla="*/ 309 w 313"/>
                <a:gd name="T3" fmla="*/ 60 h 142"/>
                <a:gd name="T4" fmla="*/ 305 w 313"/>
                <a:gd name="T5" fmla="*/ 0 h 142"/>
                <a:gd name="T6" fmla="*/ 0 w 313"/>
                <a:gd name="T7" fmla="*/ 24 h 142"/>
                <a:gd name="T8" fmla="*/ 4 w 313"/>
                <a:gd name="T9" fmla="*/ 83 h 142"/>
                <a:gd name="T10" fmla="*/ 8 w 313"/>
                <a:gd name="T11" fmla="*/ 142 h 142"/>
                <a:gd name="T12" fmla="*/ 313 w 313"/>
                <a:gd name="T13" fmla="*/ 119 h 142"/>
                <a:gd name="T14" fmla="*/ 0 60000 65536"/>
                <a:gd name="T15" fmla="*/ 0 60000 65536"/>
                <a:gd name="T16" fmla="*/ 0 60000 65536"/>
                <a:gd name="T17" fmla="*/ 0 60000 65536"/>
                <a:gd name="T18" fmla="*/ 0 60000 65536"/>
                <a:gd name="T19" fmla="*/ 0 60000 65536"/>
                <a:gd name="T20" fmla="*/ 0 60000 65536"/>
                <a:gd name="T21" fmla="*/ 0 w 313"/>
                <a:gd name="T22" fmla="*/ 0 h 142"/>
                <a:gd name="T23" fmla="*/ 313 w 31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2">
                  <a:moveTo>
                    <a:pt x="313" y="119"/>
                  </a:moveTo>
                  <a:lnTo>
                    <a:pt x="309" y="60"/>
                  </a:lnTo>
                  <a:lnTo>
                    <a:pt x="305" y="0"/>
                  </a:lnTo>
                  <a:lnTo>
                    <a:pt x="0" y="24"/>
                  </a:lnTo>
                  <a:lnTo>
                    <a:pt x="4" y="83"/>
                  </a:lnTo>
                  <a:lnTo>
                    <a:pt x="8" y="142"/>
                  </a:lnTo>
                  <a:lnTo>
                    <a:pt x="313"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19" name="Freeform 127"/>
            <p:cNvSpPr>
              <a:spLocks/>
            </p:cNvSpPr>
            <p:nvPr/>
          </p:nvSpPr>
          <p:spPr bwMode="auto">
            <a:xfrm>
              <a:off x="1971" y="1491"/>
              <a:ext cx="61" cy="28"/>
            </a:xfrm>
            <a:custGeom>
              <a:avLst/>
              <a:gdLst>
                <a:gd name="T0" fmla="*/ 313 w 313"/>
                <a:gd name="T1" fmla="*/ 119 h 142"/>
                <a:gd name="T2" fmla="*/ 309 w 313"/>
                <a:gd name="T3" fmla="*/ 60 h 142"/>
                <a:gd name="T4" fmla="*/ 305 w 313"/>
                <a:gd name="T5" fmla="*/ 0 h 142"/>
                <a:gd name="T6" fmla="*/ 0 w 313"/>
                <a:gd name="T7" fmla="*/ 24 h 142"/>
                <a:gd name="T8" fmla="*/ 4 w 313"/>
                <a:gd name="T9" fmla="*/ 83 h 142"/>
                <a:gd name="T10" fmla="*/ 8 w 313"/>
                <a:gd name="T11" fmla="*/ 142 h 142"/>
                <a:gd name="T12" fmla="*/ 313 w 313"/>
                <a:gd name="T13" fmla="*/ 119 h 142"/>
                <a:gd name="T14" fmla="*/ 0 60000 65536"/>
                <a:gd name="T15" fmla="*/ 0 60000 65536"/>
                <a:gd name="T16" fmla="*/ 0 60000 65536"/>
                <a:gd name="T17" fmla="*/ 0 60000 65536"/>
                <a:gd name="T18" fmla="*/ 0 60000 65536"/>
                <a:gd name="T19" fmla="*/ 0 60000 65536"/>
                <a:gd name="T20" fmla="*/ 0 60000 65536"/>
                <a:gd name="T21" fmla="*/ 0 w 313"/>
                <a:gd name="T22" fmla="*/ 0 h 142"/>
                <a:gd name="T23" fmla="*/ 313 w 31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2">
                  <a:moveTo>
                    <a:pt x="313" y="119"/>
                  </a:moveTo>
                  <a:lnTo>
                    <a:pt x="309" y="60"/>
                  </a:lnTo>
                  <a:lnTo>
                    <a:pt x="305" y="0"/>
                  </a:lnTo>
                  <a:lnTo>
                    <a:pt x="0" y="24"/>
                  </a:lnTo>
                  <a:lnTo>
                    <a:pt x="4" y="83"/>
                  </a:lnTo>
                  <a:lnTo>
                    <a:pt x="8" y="142"/>
                  </a:lnTo>
                  <a:lnTo>
                    <a:pt x="313"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20" name="Freeform 128"/>
            <p:cNvSpPr>
              <a:spLocks/>
            </p:cNvSpPr>
            <p:nvPr/>
          </p:nvSpPr>
          <p:spPr bwMode="auto">
            <a:xfrm>
              <a:off x="1970" y="1496"/>
              <a:ext cx="2" cy="12"/>
            </a:xfrm>
            <a:custGeom>
              <a:avLst/>
              <a:gdLst>
                <a:gd name="T0" fmla="*/ 13 w 13"/>
                <a:gd name="T1" fmla="*/ 59 h 59"/>
                <a:gd name="T2" fmla="*/ 9 w 13"/>
                <a:gd name="T3" fmla="*/ 0 h 59"/>
                <a:gd name="T4" fmla="*/ 0 w 13"/>
                <a:gd name="T5" fmla="*/ 2 h 59"/>
                <a:gd name="T6" fmla="*/ 13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59"/>
                  </a:moveTo>
                  <a:lnTo>
                    <a:pt x="9" y="0"/>
                  </a:lnTo>
                  <a:lnTo>
                    <a:pt x="0" y="2"/>
                  </a:lnTo>
                  <a:lnTo>
                    <a:pt x="1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21" name="Line 129"/>
            <p:cNvSpPr>
              <a:spLocks noChangeShapeType="1"/>
            </p:cNvSpPr>
            <p:nvPr/>
          </p:nvSpPr>
          <p:spPr bwMode="auto">
            <a:xfrm flipH="1">
              <a:off x="1970" y="149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22" name="Freeform 130"/>
            <p:cNvSpPr>
              <a:spLocks/>
            </p:cNvSpPr>
            <p:nvPr/>
          </p:nvSpPr>
          <p:spPr bwMode="auto">
            <a:xfrm>
              <a:off x="1912" y="1497"/>
              <a:ext cx="62" cy="36"/>
            </a:xfrm>
            <a:custGeom>
              <a:avLst/>
              <a:gdLst>
                <a:gd name="T0" fmla="*/ 322 w 322"/>
                <a:gd name="T1" fmla="*/ 114 h 185"/>
                <a:gd name="T2" fmla="*/ 309 w 322"/>
                <a:gd name="T3" fmla="*/ 57 h 185"/>
                <a:gd name="T4" fmla="*/ 296 w 322"/>
                <a:gd name="T5" fmla="*/ 0 h 185"/>
                <a:gd name="T6" fmla="*/ 0 w 322"/>
                <a:gd name="T7" fmla="*/ 70 h 185"/>
                <a:gd name="T8" fmla="*/ 13 w 322"/>
                <a:gd name="T9" fmla="*/ 128 h 185"/>
                <a:gd name="T10" fmla="*/ 26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3" y="128"/>
                  </a:lnTo>
                  <a:lnTo>
                    <a:pt x="26" y="185"/>
                  </a:lnTo>
                  <a:lnTo>
                    <a:pt x="32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23" name="Freeform 131"/>
            <p:cNvSpPr>
              <a:spLocks/>
            </p:cNvSpPr>
            <p:nvPr/>
          </p:nvSpPr>
          <p:spPr bwMode="auto">
            <a:xfrm>
              <a:off x="1912" y="1497"/>
              <a:ext cx="62" cy="36"/>
            </a:xfrm>
            <a:custGeom>
              <a:avLst/>
              <a:gdLst>
                <a:gd name="T0" fmla="*/ 322 w 322"/>
                <a:gd name="T1" fmla="*/ 114 h 185"/>
                <a:gd name="T2" fmla="*/ 309 w 322"/>
                <a:gd name="T3" fmla="*/ 57 h 185"/>
                <a:gd name="T4" fmla="*/ 296 w 322"/>
                <a:gd name="T5" fmla="*/ 0 h 185"/>
                <a:gd name="T6" fmla="*/ 0 w 322"/>
                <a:gd name="T7" fmla="*/ 70 h 185"/>
                <a:gd name="T8" fmla="*/ 13 w 322"/>
                <a:gd name="T9" fmla="*/ 128 h 185"/>
                <a:gd name="T10" fmla="*/ 26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3" y="128"/>
                  </a:lnTo>
                  <a:lnTo>
                    <a:pt x="26" y="185"/>
                  </a:lnTo>
                  <a:lnTo>
                    <a:pt x="322"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24" name="Freeform 132"/>
            <p:cNvSpPr>
              <a:spLocks/>
            </p:cNvSpPr>
            <p:nvPr/>
          </p:nvSpPr>
          <p:spPr bwMode="auto">
            <a:xfrm>
              <a:off x="1910" y="1510"/>
              <a:ext cx="5" cy="12"/>
            </a:xfrm>
            <a:custGeom>
              <a:avLst/>
              <a:gdLst>
                <a:gd name="T0" fmla="*/ 21 w 21"/>
                <a:gd name="T1" fmla="*/ 58 h 58"/>
                <a:gd name="T2" fmla="*/ 8 w 21"/>
                <a:gd name="T3" fmla="*/ 0 h 58"/>
                <a:gd name="T4" fmla="*/ 0 w 21"/>
                <a:gd name="T5" fmla="*/ 2 h 58"/>
                <a:gd name="T6" fmla="*/ 21 w 21"/>
                <a:gd name="T7" fmla="*/ 58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21" y="58"/>
                  </a:moveTo>
                  <a:lnTo>
                    <a:pt x="8" y="0"/>
                  </a:lnTo>
                  <a:lnTo>
                    <a:pt x="0" y="2"/>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25" name="Line 133"/>
            <p:cNvSpPr>
              <a:spLocks noChangeShapeType="1"/>
            </p:cNvSpPr>
            <p:nvPr/>
          </p:nvSpPr>
          <p:spPr bwMode="auto">
            <a:xfrm flipH="1">
              <a:off x="1910"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26" name="Freeform 134"/>
            <p:cNvSpPr>
              <a:spLocks/>
            </p:cNvSpPr>
            <p:nvPr/>
          </p:nvSpPr>
          <p:spPr bwMode="auto">
            <a:xfrm>
              <a:off x="1857" y="1511"/>
              <a:ext cx="62" cy="43"/>
            </a:xfrm>
            <a:custGeom>
              <a:avLst/>
              <a:gdLst>
                <a:gd name="T0" fmla="*/ 321 w 321"/>
                <a:gd name="T1" fmla="*/ 111 h 223"/>
                <a:gd name="T2" fmla="*/ 300 w 321"/>
                <a:gd name="T3" fmla="*/ 56 h 223"/>
                <a:gd name="T4" fmla="*/ 279 w 321"/>
                <a:gd name="T5" fmla="*/ 0 h 223"/>
                <a:gd name="T6" fmla="*/ 0 w 321"/>
                <a:gd name="T7" fmla="*/ 113 h 223"/>
                <a:gd name="T8" fmla="*/ 22 w 321"/>
                <a:gd name="T9" fmla="*/ 168 h 223"/>
                <a:gd name="T10" fmla="*/ 43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9" y="0"/>
                  </a:lnTo>
                  <a:lnTo>
                    <a:pt x="0" y="113"/>
                  </a:lnTo>
                  <a:lnTo>
                    <a:pt x="22" y="168"/>
                  </a:lnTo>
                  <a:lnTo>
                    <a:pt x="43" y="223"/>
                  </a:lnTo>
                  <a:lnTo>
                    <a:pt x="32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27" name="Freeform 135"/>
            <p:cNvSpPr>
              <a:spLocks/>
            </p:cNvSpPr>
            <p:nvPr/>
          </p:nvSpPr>
          <p:spPr bwMode="auto">
            <a:xfrm>
              <a:off x="1857" y="1511"/>
              <a:ext cx="62" cy="43"/>
            </a:xfrm>
            <a:custGeom>
              <a:avLst/>
              <a:gdLst>
                <a:gd name="T0" fmla="*/ 321 w 321"/>
                <a:gd name="T1" fmla="*/ 111 h 223"/>
                <a:gd name="T2" fmla="*/ 300 w 321"/>
                <a:gd name="T3" fmla="*/ 56 h 223"/>
                <a:gd name="T4" fmla="*/ 279 w 321"/>
                <a:gd name="T5" fmla="*/ 0 h 223"/>
                <a:gd name="T6" fmla="*/ 0 w 321"/>
                <a:gd name="T7" fmla="*/ 113 h 223"/>
                <a:gd name="T8" fmla="*/ 22 w 321"/>
                <a:gd name="T9" fmla="*/ 168 h 223"/>
                <a:gd name="T10" fmla="*/ 43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9" y="0"/>
                  </a:lnTo>
                  <a:lnTo>
                    <a:pt x="0" y="113"/>
                  </a:lnTo>
                  <a:lnTo>
                    <a:pt x="22" y="168"/>
                  </a:lnTo>
                  <a:lnTo>
                    <a:pt x="43" y="223"/>
                  </a:lnTo>
                  <a:lnTo>
                    <a:pt x="321"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28" name="Freeform 136"/>
            <p:cNvSpPr>
              <a:spLocks/>
            </p:cNvSpPr>
            <p:nvPr/>
          </p:nvSpPr>
          <p:spPr bwMode="auto">
            <a:xfrm>
              <a:off x="1855" y="1533"/>
              <a:ext cx="6" cy="11"/>
            </a:xfrm>
            <a:custGeom>
              <a:avLst/>
              <a:gdLst>
                <a:gd name="T0" fmla="*/ 30 w 30"/>
                <a:gd name="T1" fmla="*/ 55 h 55"/>
                <a:gd name="T2" fmla="*/ 8 w 30"/>
                <a:gd name="T3" fmla="*/ 0 h 55"/>
                <a:gd name="T4" fmla="*/ 0 w 30"/>
                <a:gd name="T5" fmla="*/ 4 h 55"/>
                <a:gd name="T6" fmla="*/ 30 w 30"/>
                <a:gd name="T7" fmla="*/ 55 h 55"/>
                <a:gd name="T8" fmla="*/ 0 60000 65536"/>
                <a:gd name="T9" fmla="*/ 0 60000 65536"/>
                <a:gd name="T10" fmla="*/ 0 60000 65536"/>
                <a:gd name="T11" fmla="*/ 0 60000 65536"/>
                <a:gd name="T12" fmla="*/ 0 w 30"/>
                <a:gd name="T13" fmla="*/ 0 h 55"/>
                <a:gd name="T14" fmla="*/ 30 w 30"/>
                <a:gd name="T15" fmla="*/ 55 h 55"/>
              </a:gdLst>
              <a:ahLst/>
              <a:cxnLst>
                <a:cxn ang="T8">
                  <a:pos x="T0" y="T1"/>
                </a:cxn>
                <a:cxn ang="T9">
                  <a:pos x="T2" y="T3"/>
                </a:cxn>
                <a:cxn ang="T10">
                  <a:pos x="T4" y="T5"/>
                </a:cxn>
                <a:cxn ang="T11">
                  <a:pos x="T6" y="T7"/>
                </a:cxn>
              </a:cxnLst>
              <a:rect l="T12" t="T13" r="T14" b="T15"/>
              <a:pathLst>
                <a:path w="30" h="55">
                  <a:moveTo>
                    <a:pt x="30" y="55"/>
                  </a:moveTo>
                  <a:lnTo>
                    <a:pt x="8" y="0"/>
                  </a:lnTo>
                  <a:lnTo>
                    <a:pt x="0" y="4"/>
                  </a:lnTo>
                  <a:lnTo>
                    <a:pt x="3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29" name="Line 137"/>
            <p:cNvSpPr>
              <a:spLocks noChangeShapeType="1"/>
            </p:cNvSpPr>
            <p:nvPr/>
          </p:nvSpPr>
          <p:spPr bwMode="auto">
            <a:xfrm flipH="1">
              <a:off x="1855"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30" name="Freeform 138"/>
            <p:cNvSpPr>
              <a:spLocks/>
            </p:cNvSpPr>
            <p:nvPr/>
          </p:nvSpPr>
          <p:spPr bwMode="auto">
            <a:xfrm>
              <a:off x="1806" y="1533"/>
              <a:ext cx="60" cy="49"/>
            </a:xfrm>
            <a:custGeom>
              <a:avLst/>
              <a:gdLst>
                <a:gd name="T0" fmla="*/ 314 w 314"/>
                <a:gd name="T1" fmla="*/ 102 h 248"/>
                <a:gd name="T2" fmla="*/ 285 w 314"/>
                <a:gd name="T3" fmla="*/ 51 h 248"/>
                <a:gd name="T4" fmla="*/ 255 w 314"/>
                <a:gd name="T5" fmla="*/ 0 h 248"/>
                <a:gd name="T6" fmla="*/ 0 w 314"/>
                <a:gd name="T7" fmla="*/ 146 h 248"/>
                <a:gd name="T8" fmla="*/ 29 w 314"/>
                <a:gd name="T9" fmla="*/ 197 h 248"/>
                <a:gd name="T10" fmla="*/ 59 w 314"/>
                <a:gd name="T11" fmla="*/ 248 h 248"/>
                <a:gd name="T12" fmla="*/ 314 w 314"/>
                <a:gd name="T13" fmla="*/ 102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314" y="102"/>
                  </a:moveTo>
                  <a:lnTo>
                    <a:pt x="285" y="51"/>
                  </a:lnTo>
                  <a:lnTo>
                    <a:pt x="255" y="0"/>
                  </a:lnTo>
                  <a:lnTo>
                    <a:pt x="0" y="146"/>
                  </a:lnTo>
                  <a:lnTo>
                    <a:pt x="29" y="197"/>
                  </a:lnTo>
                  <a:lnTo>
                    <a:pt x="59" y="248"/>
                  </a:lnTo>
                  <a:lnTo>
                    <a:pt x="31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1" name="Freeform 139"/>
            <p:cNvSpPr>
              <a:spLocks/>
            </p:cNvSpPr>
            <p:nvPr/>
          </p:nvSpPr>
          <p:spPr bwMode="auto">
            <a:xfrm>
              <a:off x="1806" y="1533"/>
              <a:ext cx="60" cy="49"/>
            </a:xfrm>
            <a:custGeom>
              <a:avLst/>
              <a:gdLst>
                <a:gd name="T0" fmla="*/ 314 w 314"/>
                <a:gd name="T1" fmla="*/ 102 h 248"/>
                <a:gd name="T2" fmla="*/ 285 w 314"/>
                <a:gd name="T3" fmla="*/ 51 h 248"/>
                <a:gd name="T4" fmla="*/ 255 w 314"/>
                <a:gd name="T5" fmla="*/ 0 h 248"/>
                <a:gd name="T6" fmla="*/ 0 w 314"/>
                <a:gd name="T7" fmla="*/ 146 h 248"/>
                <a:gd name="T8" fmla="*/ 29 w 314"/>
                <a:gd name="T9" fmla="*/ 197 h 248"/>
                <a:gd name="T10" fmla="*/ 59 w 314"/>
                <a:gd name="T11" fmla="*/ 248 h 248"/>
                <a:gd name="T12" fmla="*/ 314 w 314"/>
                <a:gd name="T13" fmla="*/ 102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314" y="102"/>
                  </a:moveTo>
                  <a:lnTo>
                    <a:pt x="285" y="51"/>
                  </a:lnTo>
                  <a:lnTo>
                    <a:pt x="255" y="0"/>
                  </a:lnTo>
                  <a:lnTo>
                    <a:pt x="0" y="146"/>
                  </a:lnTo>
                  <a:lnTo>
                    <a:pt x="29" y="197"/>
                  </a:lnTo>
                  <a:lnTo>
                    <a:pt x="59" y="248"/>
                  </a:lnTo>
                  <a:lnTo>
                    <a:pt x="314"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32" name="Freeform 140"/>
            <p:cNvSpPr>
              <a:spLocks/>
            </p:cNvSpPr>
            <p:nvPr/>
          </p:nvSpPr>
          <p:spPr bwMode="auto">
            <a:xfrm>
              <a:off x="1804" y="1562"/>
              <a:ext cx="7" cy="10"/>
            </a:xfrm>
            <a:custGeom>
              <a:avLst/>
              <a:gdLst>
                <a:gd name="T0" fmla="*/ 37 w 37"/>
                <a:gd name="T1" fmla="*/ 51 h 51"/>
                <a:gd name="T2" fmla="*/ 8 w 37"/>
                <a:gd name="T3" fmla="*/ 0 h 51"/>
                <a:gd name="T4" fmla="*/ 0 w 37"/>
                <a:gd name="T5" fmla="*/ 6 h 51"/>
                <a:gd name="T6" fmla="*/ 37 w 37"/>
                <a:gd name="T7" fmla="*/ 51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51"/>
                  </a:moveTo>
                  <a:lnTo>
                    <a:pt x="8" y="0"/>
                  </a:lnTo>
                  <a:lnTo>
                    <a:pt x="0" y="6"/>
                  </a:lnTo>
                  <a:lnTo>
                    <a:pt x="3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3" name="Line 141"/>
            <p:cNvSpPr>
              <a:spLocks noChangeShapeType="1"/>
            </p:cNvSpPr>
            <p:nvPr/>
          </p:nvSpPr>
          <p:spPr bwMode="auto">
            <a:xfrm flipH="1">
              <a:off x="1804"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34" name="Freeform 142"/>
            <p:cNvSpPr>
              <a:spLocks/>
            </p:cNvSpPr>
            <p:nvPr/>
          </p:nvSpPr>
          <p:spPr bwMode="auto">
            <a:xfrm>
              <a:off x="1720" y="1563"/>
              <a:ext cx="99" cy="90"/>
            </a:xfrm>
            <a:custGeom>
              <a:avLst/>
              <a:gdLst>
                <a:gd name="T0" fmla="*/ 510 w 510"/>
                <a:gd name="T1" fmla="*/ 90 h 463"/>
                <a:gd name="T2" fmla="*/ 472 w 510"/>
                <a:gd name="T3" fmla="*/ 45 h 463"/>
                <a:gd name="T4" fmla="*/ 435 w 510"/>
                <a:gd name="T5" fmla="*/ 0 h 463"/>
                <a:gd name="T6" fmla="*/ 0 w 510"/>
                <a:gd name="T7" fmla="*/ 373 h 463"/>
                <a:gd name="T8" fmla="*/ 38 w 510"/>
                <a:gd name="T9" fmla="*/ 418 h 463"/>
                <a:gd name="T10" fmla="*/ 75 w 510"/>
                <a:gd name="T11" fmla="*/ 463 h 463"/>
                <a:gd name="T12" fmla="*/ 510 w 510"/>
                <a:gd name="T13" fmla="*/ 90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510" y="90"/>
                  </a:moveTo>
                  <a:lnTo>
                    <a:pt x="472" y="45"/>
                  </a:lnTo>
                  <a:lnTo>
                    <a:pt x="435" y="0"/>
                  </a:lnTo>
                  <a:lnTo>
                    <a:pt x="0" y="373"/>
                  </a:lnTo>
                  <a:lnTo>
                    <a:pt x="38" y="418"/>
                  </a:lnTo>
                  <a:lnTo>
                    <a:pt x="75" y="463"/>
                  </a:lnTo>
                  <a:lnTo>
                    <a:pt x="5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5" name="Freeform 143"/>
            <p:cNvSpPr>
              <a:spLocks/>
            </p:cNvSpPr>
            <p:nvPr/>
          </p:nvSpPr>
          <p:spPr bwMode="auto">
            <a:xfrm>
              <a:off x="1720" y="1563"/>
              <a:ext cx="99" cy="90"/>
            </a:xfrm>
            <a:custGeom>
              <a:avLst/>
              <a:gdLst>
                <a:gd name="T0" fmla="*/ 510 w 510"/>
                <a:gd name="T1" fmla="*/ 90 h 463"/>
                <a:gd name="T2" fmla="*/ 472 w 510"/>
                <a:gd name="T3" fmla="*/ 45 h 463"/>
                <a:gd name="T4" fmla="*/ 435 w 510"/>
                <a:gd name="T5" fmla="*/ 0 h 463"/>
                <a:gd name="T6" fmla="*/ 0 w 510"/>
                <a:gd name="T7" fmla="*/ 373 h 463"/>
                <a:gd name="T8" fmla="*/ 38 w 510"/>
                <a:gd name="T9" fmla="*/ 418 h 463"/>
                <a:gd name="T10" fmla="*/ 75 w 510"/>
                <a:gd name="T11" fmla="*/ 463 h 463"/>
                <a:gd name="T12" fmla="*/ 510 w 510"/>
                <a:gd name="T13" fmla="*/ 90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510" y="90"/>
                  </a:moveTo>
                  <a:lnTo>
                    <a:pt x="472" y="45"/>
                  </a:lnTo>
                  <a:lnTo>
                    <a:pt x="435" y="0"/>
                  </a:lnTo>
                  <a:lnTo>
                    <a:pt x="0" y="373"/>
                  </a:lnTo>
                  <a:lnTo>
                    <a:pt x="38" y="418"/>
                  </a:lnTo>
                  <a:lnTo>
                    <a:pt x="75" y="463"/>
                  </a:lnTo>
                  <a:lnTo>
                    <a:pt x="51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36" name="Freeform 144"/>
            <p:cNvSpPr>
              <a:spLocks/>
            </p:cNvSpPr>
            <p:nvPr/>
          </p:nvSpPr>
          <p:spPr bwMode="auto">
            <a:xfrm>
              <a:off x="1719" y="1635"/>
              <a:ext cx="9" cy="10"/>
            </a:xfrm>
            <a:custGeom>
              <a:avLst/>
              <a:gdLst>
                <a:gd name="T0" fmla="*/ 47 w 47"/>
                <a:gd name="T1" fmla="*/ 45 h 45"/>
                <a:gd name="T2" fmla="*/ 9 w 47"/>
                <a:gd name="T3" fmla="*/ 0 h 45"/>
                <a:gd name="T4" fmla="*/ 4 w 47"/>
                <a:gd name="T5" fmla="*/ 5 h 45"/>
                <a:gd name="T6" fmla="*/ 0 w 47"/>
                <a:gd name="T7" fmla="*/ 10 h 45"/>
                <a:gd name="T8" fmla="*/ 47 w 47"/>
                <a:gd name="T9" fmla="*/ 45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47" y="45"/>
                  </a:moveTo>
                  <a:lnTo>
                    <a:pt x="9" y="0"/>
                  </a:lnTo>
                  <a:lnTo>
                    <a:pt x="4" y="5"/>
                  </a:lnTo>
                  <a:lnTo>
                    <a:pt x="0" y="10"/>
                  </a:lnTo>
                  <a:lnTo>
                    <a:pt x="4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7" name="Freeform 145"/>
            <p:cNvSpPr>
              <a:spLocks/>
            </p:cNvSpPr>
            <p:nvPr/>
          </p:nvSpPr>
          <p:spPr bwMode="auto">
            <a:xfrm>
              <a:off x="1719" y="1635"/>
              <a:ext cx="1" cy="3"/>
            </a:xfrm>
            <a:custGeom>
              <a:avLst/>
              <a:gdLst>
                <a:gd name="T0" fmla="*/ 9 w 9"/>
                <a:gd name="T1" fmla="*/ 0 h 10"/>
                <a:gd name="T2" fmla="*/ 4 w 9"/>
                <a:gd name="T3" fmla="*/ 5 h 10"/>
                <a:gd name="T4" fmla="*/ 0 w 9"/>
                <a:gd name="T5" fmla="*/ 1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0"/>
                  </a:moveTo>
                  <a:lnTo>
                    <a:pt x="4"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38" name="Freeform 146"/>
            <p:cNvSpPr>
              <a:spLocks/>
            </p:cNvSpPr>
            <p:nvPr/>
          </p:nvSpPr>
          <p:spPr bwMode="auto">
            <a:xfrm>
              <a:off x="1653" y="1638"/>
              <a:ext cx="84" cy="100"/>
            </a:xfrm>
            <a:custGeom>
              <a:avLst/>
              <a:gdLst>
                <a:gd name="T0" fmla="*/ 432 w 432"/>
                <a:gd name="T1" fmla="*/ 71 h 518"/>
                <a:gd name="T2" fmla="*/ 386 w 432"/>
                <a:gd name="T3" fmla="*/ 35 h 518"/>
                <a:gd name="T4" fmla="*/ 339 w 432"/>
                <a:gd name="T5" fmla="*/ 0 h 518"/>
                <a:gd name="T6" fmla="*/ 0 w 432"/>
                <a:gd name="T7" fmla="*/ 446 h 518"/>
                <a:gd name="T8" fmla="*/ 47 w 432"/>
                <a:gd name="T9" fmla="*/ 482 h 518"/>
                <a:gd name="T10" fmla="*/ 93 w 432"/>
                <a:gd name="T11" fmla="*/ 518 h 518"/>
                <a:gd name="T12" fmla="*/ 432 w 432"/>
                <a:gd name="T13" fmla="*/ 71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432" y="71"/>
                  </a:moveTo>
                  <a:lnTo>
                    <a:pt x="386" y="35"/>
                  </a:lnTo>
                  <a:lnTo>
                    <a:pt x="339" y="0"/>
                  </a:lnTo>
                  <a:lnTo>
                    <a:pt x="0" y="446"/>
                  </a:lnTo>
                  <a:lnTo>
                    <a:pt x="47" y="482"/>
                  </a:lnTo>
                  <a:lnTo>
                    <a:pt x="93" y="518"/>
                  </a:lnTo>
                  <a:lnTo>
                    <a:pt x="43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9" name="Freeform 147"/>
            <p:cNvSpPr>
              <a:spLocks/>
            </p:cNvSpPr>
            <p:nvPr/>
          </p:nvSpPr>
          <p:spPr bwMode="auto">
            <a:xfrm>
              <a:off x="1653" y="1638"/>
              <a:ext cx="84" cy="100"/>
            </a:xfrm>
            <a:custGeom>
              <a:avLst/>
              <a:gdLst>
                <a:gd name="T0" fmla="*/ 432 w 432"/>
                <a:gd name="T1" fmla="*/ 71 h 518"/>
                <a:gd name="T2" fmla="*/ 386 w 432"/>
                <a:gd name="T3" fmla="*/ 35 h 518"/>
                <a:gd name="T4" fmla="*/ 339 w 432"/>
                <a:gd name="T5" fmla="*/ 0 h 518"/>
                <a:gd name="T6" fmla="*/ 0 w 432"/>
                <a:gd name="T7" fmla="*/ 446 h 518"/>
                <a:gd name="T8" fmla="*/ 47 w 432"/>
                <a:gd name="T9" fmla="*/ 482 h 518"/>
                <a:gd name="T10" fmla="*/ 93 w 432"/>
                <a:gd name="T11" fmla="*/ 518 h 518"/>
                <a:gd name="T12" fmla="*/ 432 w 432"/>
                <a:gd name="T13" fmla="*/ 71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432" y="71"/>
                  </a:moveTo>
                  <a:lnTo>
                    <a:pt x="386" y="35"/>
                  </a:lnTo>
                  <a:lnTo>
                    <a:pt x="339" y="0"/>
                  </a:lnTo>
                  <a:lnTo>
                    <a:pt x="0" y="446"/>
                  </a:lnTo>
                  <a:lnTo>
                    <a:pt x="47" y="482"/>
                  </a:lnTo>
                  <a:lnTo>
                    <a:pt x="93" y="518"/>
                  </a:lnTo>
                  <a:lnTo>
                    <a:pt x="432"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0" name="Freeform 148"/>
            <p:cNvSpPr>
              <a:spLocks/>
            </p:cNvSpPr>
            <p:nvPr/>
          </p:nvSpPr>
          <p:spPr bwMode="auto">
            <a:xfrm>
              <a:off x="1652" y="1724"/>
              <a:ext cx="10" cy="7"/>
            </a:xfrm>
            <a:custGeom>
              <a:avLst/>
              <a:gdLst>
                <a:gd name="T0" fmla="*/ 53 w 53"/>
                <a:gd name="T1" fmla="*/ 36 h 36"/>
                <a:gd name="T2" fmla="*/ 6 w 53"/>
                <a:gd name="T3" fmla="*/ 0 h 36"/>
                <a:gd name="T4" fmla="*/ 0 w 53"/>
                <a:gd name="T5" fmla="*/ 9 h 36"/>
                <a:gd name="T6" fmla="*/ 53 w 53"/>
                <a:gd name="T7" fmla="*/ 36 h 36"/>
                <a:gd name="T8" fmla="*/ 0 60000 65536"/>
                <a:gd name="T9" fmla="*/ 0 60000 65536"/>
                <a:gd name="T10" fmla="*/ 0 60000 65536"/>
                <a:gd name="T11" fmla="*/ 0 60000 65536"/>
                <a:gd name="T12" fmla="*/ 0 w 53"/>
                <a:gd name="T13" fmla="*/ 0 h 36"/>
                <a:gd name="T14" fmla="*/ 53 w 53"/>
                <a:gd name="T15" fmla="*/ 36 h 36"/>
              </a:gdLst>
              <a:ahLst/>
              <a:cxnLst>
                <a:cxn ang="T8">
                  <a:pos x="T0" y="T1"/>
                </a:cxn>
                <a:cxn ang="T9">
                  <a:pos x="T2" y="T3"/>
                </a:cxn>
                <a:cxn ang="T10">
                  <a:pos x="T4" y="T5"/>
                </a:cxn>
                <a:cxn ang="T11">
                  <a:pos x="T6" y="T7"/>
                </a:cxn>
              </a:cxnLst>
              <a:rect l="T12" t="T13" r="T14" b="T15"/>
              <a:pathLst>
                <a:path w="53" h="36">
                  <a:moveTo>
                    <a:pt x="53" y="36"/>
                  </a:moveTo>
                  <a:lnTo>
                    <a:pt x="6" y="0"/>
                  </a:lnTo>
                  <a:lnTo>
                    <a:pt x="0" y="9"/>
                  </a:lnTo>
                  <a:lnTo>
                    <a:pt x="5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41" name="Line 149"/>
            <p:cNvSpPr>
              <a:spLocks noChangeShapeType="1"/>
            </p:cNvSpPr>
            <p:nvPr/>
          </p:nvSpPr>
          <p:spPr bwMode="auto">
            <a:xfrm flipH="1">
              <a:off x="1652" y="172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42" name="Freeform 150"/>
            <p:cNvSpPr>
              <a:spLocks/>
            </p:cNvSpPr>
            <p:nvPr/>
          </p:nvSpPr>
          <p:spPr bwMode="auto">
            <a:xfrm>
              <a:off x="1603" y="1725"/>
              <a:ext cx="69" cy="108"/>
            </a:xfrm>
            <a:custGeom>
              <a:avLst/>
              <a:gdLst>
                <a:gd name="T0" fmla="*/ 359 w 359"/>
                <a:gd name="T1" fmla="*/ 55 h 553"/>
                <a:gd name="T2" fmla="*/ 307 w 359"/>
                <a:gd name="T3" fmla="*/ 27 h 553"/>
                <a:gd name="T4" fmla="*/ 254 w 359"/>
                <a:gd name="T5" fmla="*/ 0 h 553"/>
                <a:gd name="T6" fmla="*/ 0 w 359"/>
                <a:gd name="T7" fmla="*/ 497 h 553"/>
                <a:gd name="T8" fmla="*/ 52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4" y="0"/>
                  </a:lnTo>
                  <a:lnTo>
                    <a:pt x="0" y="497"/>
                  </a:lnTo>
                  <a:lnTo>
                    <a:pt x="52" y="525"/>
                  </a:lnTo>
                  <a:lnTo>
                    <a:pt x="105" y="553"/>
                  </a:lnTo>
                  <a:lnTo>
                    <a:pt x="3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43" name="Freeform 151"/>
            <p:cNvSpPr>
              <a:spLocks/>
            </p:cNvSpPr>
            <p:nvPr/>
          </p:nvSpPr>
          <p:spPr bwMode="auto">
            <a:xfrm>
              <a:off x="1603" y="1725"/>
              <a:ext cx="69" cy="108"/>
            </a:xfrm>
            <a:custGeom>
              <a:avLst/>
              <a:gdLst>
                <a:gd name="T0" fmla="*/ 359 w 359"/>
                <a:gd name="T1" fmla="*/ 55 h 553"/>
                <a:gd name="T2" fmla="*/ 307 w 359"/>
                <a:gd name="T3" fmla="*/ 27 h 553"/>
                <a:gd name="T4" fmla="*/ 254 w 359"/>
                <a:gd name="T5" fmla="*/ 0 h 553"/>
                <a:gd name="T6" fmla="*/ 0 w 359"/>
                <a:gd name="T7" fmla="*/ 497 h 553"/>
                <a:gd name="T8" fmla="*/ 52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4" y="0"/>
                  </a:lnTo>
                  <a:lnTo>
                    <a:pt x="0" y="497"/>
                  </a:lnTo>
                  <a:lnTo>
                    <a:pt x="52" y="525"/>
                  </a:lnTo>
                  <a:lnTo>
                    <a:pt x="105" y="553"/>
                  </a:lnTo>
                  <a:lnTo>
                    <a:pt x="359"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4" name="Freeform 152"/>
            <p:cNvSpPr>
              <a:spLocks/>
            </p:cNvSpPr>
            <p:nvPr/>
          </p:nvSpPr>
          <p:spPr bwMode="auto">
            <a:xfrm>
              <a:off x="1602" y="1823"/>
              <a:ext cx="11" cy="5"/>
            </a:xfrm>
            <a:custGeom>
              <a:avLst/>
              <a:gdLst>
                <a:gd name="T0" fmla="*/ 55 w 55"/>
                <a:gd name="T1" fmla="*/ 28 h 28"/>
                <a:gd name="T2" fmla="*/ 3 w 55"/>
                <a:gd name="T3" fmla="*/ 0 h 28"/>
                <a:gd name="T4" fmla="*/ 0 w 55"/>
                <a:gd name="T5" fmla="*/ 9 h 28"/>
                <a:gd name="T6" fmla="*/ 55 w 55"/>
                <a:gd name="T7" fmla="*/ 28 h 28"/>
                <a:gd name="T8" fmla="*/ 0 60000 65536"/>
                <a:gd name="T9" fmla="*/ 0 60000 65536"/>
                <a:gd name="T10" fmla="*/ 0 60000 65536"/>
                <a:gd name="T11" fmla="*/ 0 60000 65536"/>
                <a:gd name="T12" fmla="*/ 0 w 55"/>
                <a:gd name="T13" fmla="*/ 0 h 28"/>
                <a:gd name="T14" fmla="*/ 55 w 55"/>
                <a:gd name="T15" fmla="*/ 28 h 28"/>
              </a:gdLst>
              <a:ahLst/>
              <a:cxnLst>
                <a:cxn ang="T8">
                  <a:pos x="T0" y="T1"/>
                </a:cxn>
                <a:cxn ang="T9">
                  <a:pos x="T2" y="T3"/>
                </a:cxn>
                <a:cxn ang="T10">
                  <a:pos x="T4" y="T5"/>
                </a:cxn>
                <a:cxn ang="T11">
                  <a:pos x="T6" y="T7"/>
                </a:cxn>
              </a:cxnLst>
              <a:rect l="T12" t="T13" r="T14" b="T15"/>
              <a:pathLst>
                <a:path w="55" h="28">
                  <a:moveTo>
                    <a:pt x="55" y="28"/>
                  </a:moveTo>
                  <a:lnTo>
                    <a:pt x="3" y="0"/>
                  </a:lnTo>
                  <a:lnTo>
                    <a:pt x="0" y="9"/>
                  </a:lnTo>
                  <a:lnTo>
                    <a:pt x="5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45" name="Line 153"/>
            <p:cNvSpPr>
              <a:spLocks noChangeShapeType="1"/>
            </p:cNvSpPr>
            <p:nvPr/>
          </p:nvSpPr>
          <p:spPr bwMode="auto">
            <a:xfrm flipH="1">
              <a:off x="1602"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46" name="Freeform 154"/>
            <p:cNvSpPr>
              <a:spLocks/>
            </p:cNvSpPr>
            <p:nvPr/>
          </p:nvSpPr>
          <p:spPr bwMode="auto">
            <a:xfrm>
              <a:off x="1568" y="1824"/>
              <a:ext cx="56" cy="111"/>
            </a:xfrm>
            <a:custGeom>
              <a:avLst/>
              <a:gdLst>
                <a:gd name="T0" fmla="*/ 290 w 290"/>
                <a:gd name="T1" fmla="*/ 38 h 573"/>
                <a:gd name="T2" fmla="*/ 234 w 290"/>
                <a:gd name="T3" fmla="*/ 19 h 573"/>
                <a:gd name="T4" fmla="*/ 179 w 290"/>
                <a:gd name="T5" fmla="*/ 0 h 573"/>
                <a:gd name="T6" fmla="*/ 0 w 290"/>
                <a:gd name="T7" fmla="*/ 534 h 573"/>
                <a:gd name="T8" fmla="*/ 56 w 290"/>
                <a:gd name="T9" fmla="*/ 554 h 573"/>
                <a:gd name="T10" fmla="*/ 111 w 290"/>
                <a:gd name="T11" fmla="*/ 573 h 573"/>
                <a:gd name="T12" fmla="*/ 290 w 290"/>
                <a:gd name="T13" fmla="*/ 38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290" y="38"/>
                  </a:moveTo>
                  <a:lnTo>
                    <a:pt x="234" y="19"/>
                  </a:lnTo>
                  <a:lnTo>
                    <a:pt x="179" y="0"/>
                  </a:lnTo>
                  <a:lnTo>
                    <a:pt x="0" y="534"/>
                  </a:lnTo>
                  <a:lnTo>
                    <a:pt x="56" y="554"/>
                  </a:lnTo>
                  <a:lnTo>
                    <a:pt x="111" y="573"/>
                  </a:lnTo>
                  <a:lnTo>
                    <a:pt x="29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47" name="Freeform 155"/>
            <p:cNvSpPr>
              <a:spLocks/>
            </p:cNvSpPr>
            <p:nvPr/>
          </p:nvSpPr>
          <p:spPr bwMode="auto">
            <a:xfrm>
              <a:off x="1568" y="1824"/>
              <a:ext cx="56" cy="111"/>
            </a:xfrm>
            <a:custGeom>
              <a:avLst/>
              <a:gdLst>
                <a:gd name="T0" fmla="*/ 290 w 290"/>
                <a:gd name="T1" fmla="*/ 38 h 573"/>
                <a:gd name="T2" fmla="*/ 234 w 290"/>
                <a:gd name="T3" fmla="*/ 19 h 573"/>
                <a:gd name="T4" fmla="*/ 179 w 290"/>
                <a:gd name="T5" fmla="*/ 0 h 573"/>
                <a:gd name="T6" fmla="*/ 0 w 290"/>
                <a:gd name="T7" fmla="*/ 534 h 573"/>
                <a:gd name="T8" fmla="*/ 56 w 290"/>
                <a:gd name="T9" fmla="*/ 554 h 573"/>
                <a:gd name="T10" fmla="*/ 111 w 290"/>
                <a:gd name="T11" fmla="*/ 573 h 573"/>
                <a:gd name="T12" fmla="*/ 290 w 290"/>
                <a:gd name="T13" fmla="*/ 38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290" y="38"/>
                  </a:moveTo>
                  <a:lnTo>
                    <a:pt x="234" y="19"/>
                  </a:lnTo>
                  <a:lnTo>
                    <a:pt x="179" y="0"/>
                  </a:lnTo>
                  <a:lnTo>
                    <a:pt x="0" y="534"/>
                  </a:lnTo>
                  <a:lnTo>
                    <a:pt x="56" y="554"/>
                  </a:lnTo>
                  <a:lnTo>
                    <a:pt x="111" y="573"/>
                  </a:lnTo>
                  <a:lnTo>
                    <a:pt x="29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8" name="Freeform 156"/>
            <p:cNvSpPr>
              <a:spLocks/>
            </p:cNvSpPr>
            <p:nvPr/>
          </p:nvSpPr>
          <p:spPr bwMode="auto">
            <a:xfrm>
              <a:off x="1567" y="1928"/>
              <a:ext cx="11" cy="3"/>
            </a:xfrm>
            <a:custGeom>
              <a:avLst/>
              <a:gdLst>
                <a:gd name="T0" fmla="*/ 58 w 58"/>
                <a:gd name="T1" fmla="*/ 20 h 20"/>
                <a:gd name="T2" fmla="*/ 2 w 58"/>
                <a:gd name="T3" fmla="*/ 0 h 20"/>
                <a:gd name="T4" fmla="*/ 0 w 58"/>
                <a:gd name="T5" fmla="*/ 8 h 20"/>
                <a:gd name="T6" fmla="*/ 58 w 58"/>
                <a:gd name="T7" fmla="*/ 20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58" y="20"/>
                  </a:moveTo>
                  <a:lnTo>
                    <a:pt x="2" y="0"/>
                  </a:lnTo>
                  <a:lnTo>
                    <a:pt x="0" y="8"/>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49" name="Line 157"/>
            <p:cNvSpPr>
              <a:spLocks noChangeShapeType="1"/>
            </p:cNvSpPr>
            <p:nvPr/>
          </p:nvSpPr>
          <p:spPr bwMode="auto">
            <a:xfrm flipH="1">
              <a:off x="1567"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50" name="Freeform 158"/>
            <p:cNvSpPr>
              <a:spLocks/>
            </p:cNvSpPr>
            <p:nvPr/>
          </p:nvSpPr>
          <p:spPr bwMode="auto">
            <a:xfrm>
              <a:off x="1547" y="1930"/>
              <a:ext cx="42" cy="112"/>
            </a:xfrm>
            <a:custGeom>
              <a:avLst/>
              <a:gdLst>
                <a:gd name="T0" fmla="*/ 220 w 220"/>
                <a:gd name="T1" fmla="*/ 23 h 581"/>
                <a:gd name="T2" fmla="*/ 163 w 220"/>
                <a:gd name="T3" fmla="*/ 12 h 581"/>
                <a:gd name="T4" fmla="*/ 105 w 220"/>
                <a:gd name="T5" fmla="*/ 0 h 581"/>
                <a:gd name="T6" fmla="*/ 0 w 220"/>
                <a:gd name="T7" fmla="*/ 559 h 581"/>
                <a:gd name="T8" fmla="*/ 58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3" y="12"/>
                  </a:lnTo>
                  <a:lnTo>
                    <a:pt x="105" y="0"/>
                  </a:lnTo>
                  <a:lnTo>
                    <a:pt x="0" y="559"/>
                  </a:lnTo>
                  <a:lnTo>
                    <a:pt x="58" y="570"/>
                  </a:lnTo>
                  <a:lnTo>
                    <a:pt x="115" y="581"/>
                  </a:lnTo>
                  <a:lnTo>
                    <a:pt x="22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51" name="Freeform 159"/>
            <p:cNvSpPr>
              <a:spLocks/>
            </p:cNvSpPr>
            <p:nvPr/>
          </p:nvSpPr>
          <p:spPr bwMode="auto">
            <a:xfrm>
              <a:off x="1547" y="1930"/>
              <a:ext cx="42" cy="112"/>
            </a:xfrm>
            <a:custGeom>
              <a:avLst/>
              <a:gdLst>
                <a:gd name="T0" fmla="*/ 220 w 220"/>
                <a:gd name="T1" fmla="*/ 23 h 581"/>
                <a:gd name="T2" fmla="*/ 163 w 220"/>
                <a:gd name="T3" fmla="*/ 12 h 581"/>
                <a:gd name="T4" fmla="*/ 105 w 220"/>
                <a:gd name="T5" fmla="*/ 0 h 581"/>
                <a:gd name="T6" fmla="*/ 0 w 220"/>
                <a:gd name="T7" fmla="*/ 559 h 581"/>
                <a:gd name="T8" fmla="*/ 58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3" y="12"/>
                  </a:lnTo>
                  <a:lnTo>
                    <a:pt x="105" y="0"/>
                  </a:lnTo>
                  <a:lnTo>
                    <a:pt x="0" y="559"/>
                  </a:lnTo>
                  <a:lnTo>
                    <a:pt x="58" y="570"/>
                  </a:lnTo>
                  <a:lnTo>
                    <a:pt x="115" y="581"/>
                  </a:lnTo>
                  <a:lnTo>
                    <a:pt x="220" y="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52" name="Freeform 160"/>
            <p:cNvSpPr>
              <a:spLocks/>
            </p:cNvSpPr>
            <p:nvPr/>
          </p:nvSpPr>
          <p:spPr bwMode="auto">
            <a:xfrm>
              <a:off x="1547" y="2038"/>
              <a:ext cx="11" cy="2"/>
            </a:xfrm>
            <a:custGeom>
              <a:avLst/>
              <a:gdLst>
                <a:gd name="T0" fmla="*/ 59 w 59"/>
                <a:gd name="T1" fmla="*/ 11 h 11"/>
                <a:gd name="T2" fmla="*/ 1 w 59"/>
                <a:gd name="T3" fmla="*/ 0 h 11"/>
                <a:gd name="T4" fmla="*/ 0 w 59"/>
                <a:gd name="T5" fmla="*/ 7 h 11"/>
                <a:gd name="T6" fmla="*/ 59 w 59"/>
                <a:gd name="T7" fmla="*/ 11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59" y="11"/>
                  </a:moveTo>
                  <a:lnTo>
                    <a:pt x="1" y="0"/>
                  </a:lnTo>
                  <a:lnTo>
                    <a:pt x="0" y="7"/>
                  </a:lnTo>
                  <a:lnTo>
                    <a:pt x="5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53" name="Line 161"/>
            <p:cNvSpPr>
              <a:spLocks noChangeShapeType="1"/>
            </p:cNvSpPr>
            <p:nvPr/>
          </p:nvSpPr>
          <p:spPr bwMode="auto">
            <a:xfrm flipH="1">
              <a:off x="1547" y="203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54" name="Freeform 162"/>
            <p:cNvSpPr>
              <a:spLocks/>
            </p:cNvSpPr>
            <p:nvPr/>
          </p:nvSpPr>
          <p:spPr bwMode="auto">
            <a:xfrm>
              <a:off x="1540" y="2039"/>
              <a:ext cx="30" cy="113"/>
            </a:xfrm>
            <a:custGeom>
              <a:avLst/>
              <a:gdLst>
                <a:gd name="T0" fmla="*/ 152 w 152"/>
                <a:gd name="T1" fmla="*/ 8 h 579"/>
                <a:gd name="T2" fmla="*/ 94 w 152"/>
                <a:gd name="T3" fmla="*/ 4 h 579"/>
                <a:gd name="T4" fmla="*/ 35 w 152"/>
                <a:gd name="T5" fmla="*/ 0 h 579"/>
                <a:gd name="T6" fmla="*/ 0 w 152"/>
                <a:gd name="T7" fmla="*/ 571 h 579"/>
                <a:gd name="T8" fmla="*/ 58 w 152"/>
                <a:gd name="T9" fmla="*/ 575 h 579"/>
                <a:gd name="T10" fmla="*/ 117 w 152"/>
                <a:gd name="T11" fmla="*/ 579 h 579"/>
                <a:gd name="T12" fmla="*/ 152 w 152"/>
                <a:gd name="T13" fmla="*/ 8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52" y="8"/>
                  </a:moveTo>
                  <a:lnTo>
                    <a:pt x="94" y="4"/>
                  </a:lnTo>
                  <a:lnTo>
                    <a:pt x="35" y="0"/>
                  </a:lnTo>
                  <a:lnTo>
                    <a:pt x="0" y="571"/>
                  </a:lnTo>
                  <a:lnTo>
                    <a:pt x="58" y="575"/>
                  </a:lnTo>
                  <a:lnTo>
                    <a:pt x="117" y="579"/>
                  </a:lnTo>
                  <a:lnTo>
                    <a:pt x="15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55" name="Freeform 163"/>
            <p:cNvSpPr>
              <a:spLocks/>
            </p:cNvSpPr>
            <p:nvPr/>
          </p:nvSpPr>
          <p:spPr bwMode="auto">
            <a:xfrm>
              <a:off x="1540" y="2039"/>
              <a:ext cx="30" cy="113"/>
            </a:xfrm>
            <a:custGeom>
              <a:avLst/>
              <a:gdLst>
                <a:gd name="T0" fmla="*/ 152 w 152"/>
                <a:gd name="T1" fmla="*/ 8 h 579"/>
                <a:gd name="T2" fmla="*/ 94 w 152"/>
                <a:gd name="T3" fmla="*/ 4 h 579"/>
                <a:gd name="T4" fmla="*/ 35 w 152"/>
                <a:gd name="T5" fmla="*/ 0 h 579"/>
                <a:gd name="T6" fmla="*/ 0 w 152"/>
                <a:gd name="T7" fmla="*/ 571 h 579"/>
                <a:gd name="T8" fmla="*/ 58 w 152"/>
                <a:gd name="T9" fmla="*/ 575 h 579"/>
                <a:gd name="T10" fmla="*/ 117 w 152"/>
                <a:gd name="T11" fmla="*/ 579 h 579"/>
                <a:gd name="T12" fmla="*/ 152 w 152"/>
                <a:gd name="T13" fmla="*/ 8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52" y="8"/>
                  </a:moveTo>
                  <a:lnTo>
                    <a:pt x="94" y="4"/>
                  </a:lnTo>
                  <a:lnTo>
                    <a:pt x="35" y="0"/>
                  </a:lnTo>
                  <a:lnTo>
                    <a:pt x="0" y="571"/>
                  </a:lnTo>
                  <a:lnTo>
                    <a:pt x="58" y="575"/>
                  </a:lnTo>
                  <a:lnTo>
                    <a:pt x="117" y="579"/>
                  </a:lnTo>
                  <a:lnTo>
                    <a:pt x="152"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56" name="Freeform 164"/>
            <p:cNvSpPr>
              <a:spLocks/>
            </p:cNvSpPr>
            <p:nvPr/>
          </p:nvSpPr>
          <p:spPr bwMode="auto">
            <a:xfrm>
              <a:off x="1540" y="2151"/>
              <a:ext cx="11" cy="1"/>
            </a:xfrm>
            <a:custGeom>
              <a:avLst/>
              <a:gdLst>
                <a:gd name="T0" fmla="*/ 58 w 58"/>
                <a:gd name="T1" fmla="*/ 4 h 8"/>
                <a:gd name="T2" fmla="*/ 0 w 58"/>
                <a:gd name="T3" fmla="*/ 0 h 8"/>
                <a:gd name="T4" fmla="*/ 0 w 58"/>
                <a:gd name="T5" fmla="*/ 8 h 8"/>
                <a:gd name="T6" fmla="*/ 58 w 58"/>
                <a:gd name="T7" fmla="*/ 4 h 8"/>
                <a:gd name="T8" fmla="*/ 0 60000 65536"/>
                <a:gd name="T9" fmla="*/ 0 60000 65536"/>
                <a:gd name="T10" fmla="*/ 0 60000 65536"/>
                <a:gd name="T11" fmla="*/ 0 60000 65536"/>
                <a:gd name="T12" fmla="*/ 0 w 58"/>
                <a:gd name="T13" fmla="*/ 0 h 8"/>
                <a:gd name="T14" fmla="*/ 58 w 58"/>
                <a:gd name="T15" fmla="*/ 8 h 8"/>
              </a:gdLst>
              <a:ahLst/>
              <a:cxnLst>
                <a:cxn ang="T8">
                  <a:pos x="T0" y="T1"/>
                </a:cxn>
                <a:cxn ang="T9">
                  <a:pos x="T2" y="T3"/>
                </a:cxn>
                <a:cxn ang="T10">
                  <a:pos x="T4" y="T5"/>
                </a:cxn>
                <a:cxn ang="T11">
                  <a:pos x="T6" y="T7"/>
                </a:cxn>
              </a:cxnLst>
              <a:rect l="T12" t="T13" r="T14" b="T15"/>
              <a:pathLst>
                <a:path w="58" h="8">
                  <a:moveTo>
                    <a:pt x="58" y="4"/>
                  </a:moveTo>
                  <a:lnTo>
                    <a:pt x="0" y="0"/>
                  </a:lnTo>
                  <a:lnTo>
                    <a:pt x="0" y="8"/>
                  </a:lnTo>
                  <a:lnTo>
                    <a:pt x="5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57" name="Line 165"/>
            <p:cNvSpPr>
              <a:spLocks noChangeShapeType="1"/>
            </p:cNvSpPr>
            <p:nvPr/>
          </p:nvSpPr>
          <p:spPr bwMode="auto">
            <a:xfrm>
              <a:off x="1540" y="215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58" name="Freeform 166"/>
            <p:cNvSpPr>
              <a:spLocks/>
            </p:cNvSpPr>
            <p:nvPr/>
          </p:nvSpPr>
          <p:spPr bwMode="auto">
            <a:xfrm>
              <a:off x="1540" y="2151"/>
              <a:ext cx="30" cy="111"/>
            </a:xfrm>
            <a:custGeom>
              <a:avLst/>
              <a:gdLst>
                <a:gd name="T0" fmla="*/ 117 w 152"/>
                <a:gd name="T1" fmla="*/ 0 h 579"/>
                <a:gd name="T2" fmla="*/ 58 w 152"/>
                <a:gd name="T3" fmla="*/ 4 h 579"/>
                <a:gd name="T4" fmla="*/ 0 w 152"/>
                <a:gd name="T5" fmla="*/ 8 h 579"/>
                <a:gd name="T6" fmla="*/ 35 w 152"/>
                <a:gd name="T7" fmla="*/ 579 h 579"/>
                <a:gd name="T8" fmla="*/ 94 w 152"/>
                <a:gd name="T9" fmla="*/ 575 h 579"/>
                <a:gd name="T10" fmla="*/ 152 w 152"/>
                <a:gd name="T11" fmla="*/ 571 h 579"/>
                <a:gd name="T12" fmla="*/ 117 w 152"/>
                <a:gd name="T13" fmla="*/ 0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17" y="0"/>
                  </a:moveTo>
                  <a:lnTo>
                    <a:pt x="58" y="4"/>
                  </a:lnTo>
                  <a:lnTo>
                    <a:pt x="0" y="8"/>
                  </a:lnTo>
                  <a:lnTo>
                    <a:pt x="35" y="579"/>
                  </a:lnTo>
                  <a:lnTo>
                    <a:pt x="94" y="575"/>
                  </a:lnTo>
                  <a:lnTo>
                    <a:pt x="152" y="57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59" name="Freeform 167"/>
            <p:cNvSpPr>
              <a:spLocks/>
            </p:cNvSpPr>
            <p:nvPr/>
          </p:nvSpPr>
          <p:spPr bwMode="auto">
            <a:xfrm>
              <a:off x="1540" y="2151"/>
              <a:ext cx="30" cy="111"/>
            </a:xfrm>
            <a:custGeom>
              <a:avLst/>
              <a:gdLst>
                <a:gd name="T0" fmla="*/ 117 w 152"/>
                <a:gd name="T1" fmla="*/ 0 h 579"/>
                <a:gd name="T2" fmla="*/ 58 w 152"/>
                <a:gd name="T3" fmla="*/ 4 h 579"/>
                <a:gd name="T4" fmla="*/ 0 w 152"/>
                <a:gd name="T5" fmla="*/ 8 h 579"/>
                <a:gd name="T6" fmla="*/ 35 w 152"/>
                <a:gd name="T7" fmla="*/ 579 h 579"/>
                <a:gd name="T8" fmla="*/ 94 w 152"/>
                <a:gd name="T9" fmla="*/ 575 h 579"/>
                <a:gd name="T10" fmla="*/ 152 w 152"/>
                <a:gd name="T11" fmla="*/ 571 h 579"/>
                <a:gd name="T12" fmla="*/ 117 w 152"/>
                <a:gd name="T13" fmla="*/ 0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17" y="0"/>
                  </a:moveTo>
                  <a:lnTo>
                    <a:pt x="58" y="4"/>
                  </a:lnTo>
                  <a:lnTo>
                    <a:pt x="0" y="8"/>
                  </a:lnTo>
                  <a:lnTo>
                    <a:pt x="35" y="579"/>
                  </a:lnTo>
                  <a:lnTo>
                    <a:pt x="94" y="575"/>
                  </a:lnTo>
                  <a:lnTo>
                    <a:pt x="152" y="57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60" name="Freeform 168"/>
            <p:cNvSpPr>
              <a:spLocks/>
            </p:cNvSpPr>
            <p:nvPr/>
          </p:nvSpPr>
          <p:spPr bwMode="auto">
            <a:xfrm>
              <a:off x="1547" y="2262"/>
              <a:ext cx="11" cy="2"/>
            </a:xfrm>
            <a:custGeom>
              <a:avLst/>
              <a:gdLst>
                <a:gd name="T0" fmla="*/ 59 w 59"/>
                <a:gd name="T1" fmla="*/ 0 h 11"/>
                <a:gd name="T2" fmla="*/ 0 w 59"/>
                <a:gd name="T3" fmla="*/ 4 h 11"/>
                <a:gd name="T4" fmla="*/ 1 w 59"/>
                <a:gd name="T5" fmla="*/ 11 h 11"/>
                <a:gd name="T6" fmla="*/ 59 w 59"/>
                <a:gd name="T7" fmla="*/ 0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59" y="0"/>
                  </a:moveTo>
                  <a:lnTo>
                    <a:pt x="0" y="4"/>
                  </a:lnTo>
                  <a:lnTo>
                    <a:pt x="1" y="11"/>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61" name="Line 169"/>
            <p:cNvSpPr>
              <a:spLocks noChangeShapeType="1"/>
            </p:cNvSpPr>
            <p:nvPr/>
          </p:nvSpPr>
          <p:spPr bwMode="auto">
            <a:xfrm>
              <a:off x="1547" y="2262"/>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62" name="Freeform 170"/>
            <p:cNvSpPr>
              <a:spLocks/>
            </p:cNvSpPr>
            <p:nvPr/>
          </p:nvSpPr>
          <p:spPr bwMode="auto">
            <a:xfrm>
              <a:off x="1547" y="2260"/>
              <a:ext cx="42" cy="113"/>
            </a:xfrm>
            <a:custGeom>
              <a:avLst/>
              <a:gdLst>
                <a:gd name="T0" fmla="*/ 115 w 220"/>
                <a:gd name="T1" fmla="*/ 0 h 581"/>
                <a:gd name="T2" fmla="*/ 58 w 220"/>
                <a:gd name="T3" fmla="*/ 11 h 581"/>
                <a:gd name="T4" fmla="*/ 0 w 220"/>
                <a:gd name="T5" fmla="*/ 22 h 581"/>
                <a:gd name="T6" fmla="*/ 105 w 220"/>
                <a:gd name="T7" fmla="*/ 581 h 581"/>
                <a:gd name="T8" fmla="*/ 163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8" y="11"/>
                  </a:lnTo>
                  <a:lnTo>
                    <a:pt x="0" y="22"/>
                  </a:lnTo>
                  <a:lnTo>
                    <a:pt x="105" y="581"/>
                  </a:lnTo>
                  <a:lnTo>
                    <a:pt x="163" y="570"/>
                  </a:lnTo>
                  <a:lnTo>
                    <a:pt x="220" y="559"/>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63" name="Freeform 171"/>
            <p:cNvSpPr>
              <a:spLocks/>
            </p:cNvSpPr>
            <p:nvPr/>
          </p:nvSpPr>
          <p:spPr bwMode="auto">
            <a:xfrm>
              <a:off x="1547" y="2260"/>
              <a:ext cx="42" cy="113"/>
            </a:xfrm>
            <a:custGeom>
              <a:avLst/>
              <a:gdLst>
                <a:gd name="T0" fmla="*/ 115 w 220"/>
                <a:gd name="T1" fmla="*/ 0 h 581"/>
                <a:gd name="T2" fmla="*/ 58 w 220"/>
                <a:gd name="T3" fmla="*/ 11 h 581"/>
                <a:gd name="T4" fmla="*/ 0 w 220"/>
                <a:gd name="T5" fmla="*/ 22 h 581"/>
                <a:gd name="T6" fmla="*/ 105 w 220"/>
                <a:gd name="T7" fmla="*/ 581 h 581"/>
                <a:gd name="T8" fmla="*/ 163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8" y="11"/>
                  </a:lnTo>
                  <a:lnTo>
                    <a:pt x="0" y="22"/>
                  </a:lnTo>
                  <a:lnTo>
                    <a:pt x="105" y="581"/>
                  </a:lnTo>
                  <a:lnTo>
                    <a:pt x="163" y="570"/>
                  </a:lnTo>
                  <a:lnTo>
                    <a:pt x="220" y="559"/>
                  </a:lnTo>
                  <a:lnTo>
                    <a:pt x="1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64" name="Freeform 172"/>
            <p:cNvSpPr>
              <a:spLocks/>
            </p:cNvSpPr>
            <p:nvPr/>
          </p:nvSpPr>
          <p:spPr bwMode="auto">
            <a:xfrm>
              <a:off x="1567" y="2370"/>
              <a:ext cx="11" cy="4"/>
            </a:xfrm>
            <a:custGeom>
              <a:avLst/>
              <a:gdLst>
                <a:gd name="T0" fmla="*/ 58 w 58"/>
                <a:gd name="T1" fmla="*/ 0 h 19"/>
                <a:gd name="T2" fmla="*/ 0 w 58"/>
                <a:gd name="T3" fmla="*/ 11 h 19"/>
                <a:gd name="T4" fmla="*/ 2 w 58"/>
                <a:gd name="T5" fmla="*/ 19 h 19"/>
                <a:gd name="T6" fmla="*/ 58 w 58"/>
                <a:gd name="T7" fmla="*/ 0 h 19"/>
                <a:gd name="T8" fmla="*/ 0 60000 65536"/>
                <a:gd name="T9" fmla="*/ 0 60000 65536"/>
                <a:gd name="T10" fmla="*/ 0 60000 65536"/>
                <a:gd name="T11" fmla="*/ 0 60000 65536"/>
                <a:gd name="T12" fmla="*/ 0 w 58"/>
                <a:gd name="T13" fmla="*/ 0 h 19"/>
                <a:gd name="T14" fmla="*/ 58 w 58"/>
                <a:gd name="T15" fmla="*/ 19 h 19"/>
              </a:gdLst>
              <a:ahLst/>
              <a:cxnLst>
                <a:cxn ang="T8">
                  <a:pos x="T0" y="T1"/>
                </a:cxn>
                <a:cxn ang="T9">
                  <a:pos x="T2" y="T3"/>
                </a:cxn>
                <a:cxn ang="T10">
                  <a:pos x="T4" y="T5"/>
                </a:cxn>
                <a:cxn ang="T11">
                  <a:pos x="T6" y="T7"/>
                </a:cxn>
              </a:cxnLst>
              <a:rect l="T12" t="T13" r="T14" b="T15"/>
              <a:pathLst>
                <a:path w="58" h="19">
                  <a:moveTo>
                    <a:pt x="58" y="0"/>
                  </a:moveTo>
                  <a:lnTo>
                    <a:pt x="0" y="11"/>
                  </a:lnTo>
                  <a:lnTo>
                    <a:pt x="2" y="19"/>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65" name="Line 173"/>
            <p:cNvSpPr>
              <a:spLocks noChangeShapeType="1"/>
            </p:cNvSpPr>
            <p:nvPr/>
          </p:nvSpPr>
          <p:spPr bwMode="auto">
            <a:xfrm>
              <a:off x="1567"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66" name="Freeform 174"/>
            <p:cNvSpPr>
              <a:spLocks/>
            </p:cNvSpPr>
            <p:nvPr/>
          </p:nvSpPr>
          <p:spPr bwMode="auto">
            <a:xfrm>
              <a:off x="1568" y="2367"/>
              <a:ext cx="56" cy="111"/>
            </a:xfrm>
            <a:custGeom>
              <a:avLst/>
              <a:gdLst>
                <a:gd name="T0" fmla="*/ 111 w 290"/>
                <a:gd name="T1" fmla="*/ 0 h 573"/>
                <a:gd name="T2" fmla="*/ 56 w 290"/>
                <a:gd name="T3" fmla="*/ 19 h 573"/>
                <a:gd name="T4" fmla="*/ 0 w 290"/>
                <a:gd name="T5" fmla="*/ 38 h 573"/>
                <a:gd name="T6" fmla="*/ 179 w 290"/>
                <a:gd name="T7" fmla="*/ 573 h 573"/>
                <a:gd name="T8" fmla="*/ 234 w 290"/>
                <a:gd name="T9" fmla="*/ 554 h 573"/>
                <a:gd name="T10" fmla="*/ 290 w 290"/>
                <a:gd name="T11" fmla="*/ 534 h 573"/>
                <a:gd name="T12" fmla="*/ 111 w 290"/>
                <a:gd name="T13" fmla="*/ 0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111" y="0"/>
                  </a:moveTo>
                  <a:lnTo>
                    <a:pt x="56" y="19"/>
                  </a:lnTo>
                  <a:lnTo>
                    <a:pt x="0" y="38"/>
                  </a:lnTo>
                  <a:lnTo>
                    <a:pt x="179" y="573"/>
                  </a:lnTo>
                  <a:lnTo>
                    <a:pt x="234" y="554"/>
                  </a:lnTo>
                  <a:lnTo>
                    <a:pt x="290" y="53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67" name="Freeform 175"/>
            <p:cNvSpPr>
              <a:spLocks/>
            </p:cNvSpPr>
            <p:nvPr/>
          </p:nvSpPr>
          <p:spPr bwMode="auto">
            <a:xfrm>
              <a:off x="1568" y="2367"/>
              <a:ext cx="56" cy="111"/>
            </a:xfrm>
            <a:custGeom>
              <a:avLst/>
              <a:gdLst>
                <a:gd name="T0" fmla="*/ 111 w 290"/>
                <a:gd name="T1" fmla="*/ 0 h 573"/>
                <a:gd name="T2" fmla="*/ 56 w 290"/>
                <a:gd name="T3" fmla="*/ 19 h 573"/>
                <a:gd name="T4" fmla="*/ 0 w 290"/>
                <a:gd name="T5" fmla="*/ 38 h 573"/>
                <a:gd name="T6" fmla="*/ 179 w 290"/>
                <a:gd name="T7" fmla="*/ 573 h 573"/>
                <a:gd name="T8" fmla="*/ 234 w 290"/>
                <a:gd name="T9" fmla="*/ 554 h 573"/>
                <a:gd name="T10" fmla="*/ 290 w 290"/>
                <a:gd name="T11" fmla="*/ 534 h 573"/>
                <a:gd name="T12" fmla="*/ 111 w 290"/>
                <a:gd name="T13" fmla="*/ 0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111" y="0"/>
                  </a:moveTo>
                  <a:lnTo>
                    <a:pt x="56" y="19"/>
                  </a:lnTo>
                  <a:lnTo>
                    <a:pt x="0" y="38"/>
                  </a:lnTo>
                  <a:lnTo>
                    <a:pt x="179" y="573"/>
                  </a:lnTo>
                  <a:lnTo>
                    <a:pt x="234" y="554"/>
                  </a:lnTo>
                  <a:lnTo>
                    <a:pt x="290" y="534"/>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68" name="Freeform 176"/>
            <p:cNvSpPr>
              <a:spLocks/>
            </p:cNvSpPr>
            <p:nvPr/>
          </p:nvSpPr>
          <p:spPr bwMode="auto">
            <a:xfrm>
              <a:off x="1602" y="2475"/>
              <a:ext cx="11" cy="5"/>
            </a:xfrm>
            <a:custGeom>
              <a:avLst/>
              <a:gdLst>
                <a:gd name="T0" fmla="*/ 55 w 55"/>
                <a:gd name="T1" fmla="*/ 0 h 27"/>
                <a:gd name="T2" fmla="*/ 0 w 55"/>
                <a:gd name="T3" fmla="*/ 19 h 27"/>
                <a:gd name="T4" fmla="*/ 3 w 55"/>
                <a:gd name="T5" fmla="*/ 27 h 27"/>
                <a:gd name="T6" fmla="*/ 55 w 55"/>
                <a:gd name="T7" fmla="*/ 0 h 27"/>
                <a:gd name="T8" fmla="*/ 0 60000 65536"/>
                <a:gd name="T9" fmla="*/ 0 60000 65536"/>
                <a:gd name="T10" fmla="*/ 0 60000 65536"/>
                <a:gd name="T11" fmla="*/ 0 60000 65536"/>
                <a:gd name="T12" fmla="*/ 0 w 55"/>
                <a:gd name="T13" fmla="*/ 0 h 27"/>
                <a:gd name="T14" fmla="*/ 55 w 55"/>
                <a:gd name="T15" fmla="*/ 27 h 27"/>
              </a:gdLst>
              <a:ahLst/>
              <a:cxnLst>
                <a:cxn ang="T8">
                  <a:pos x="T0" y="T1"/>
                </a:cxn>
                <a:cxn ang="T9">
                  <a:pos x="T2" y="T3"/>
                </a:cxn>
                <a:cxn ang="T10">
                  <a:pos x="T4" y="T5"/>
                </a:cxn>
                <a:cxn ang="T11">
                  <a:pos x="T6" y="T7"/>
                </a:cxn>
              </a:cxnLst>
              <a:rect l="T12" t="T13" r="T14" b="T15"/>
              <a:pathLst>
                <a:path w="55" h="27">
                  <a:moveTo>
                    <a:pt x="55" y="0"/>
                  </a:moveTo>
                  <a:lnTo>
                    <a:pt x="0" y="19"/>
                  </a:lnTo>
                  <a:lnTo>
                    <a:pt x="3" y="27"/>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69" name="Line 177"/>
            <p:cNvSpPr>
              <a:spLocks noChangeShapeType="1"/>
            </p:cNvSpPr>
            <p:nvPr/>
          </p:nvSpPr>
          <p:spPr bwMode="auto">
            <a:xfrm>
              <a:off x="1602"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0" name="Freeform 178"/>
            <p:cNvSpPr>
              <a:spLocks/>
            </p:cNvSpPr>
            <p:nvPr/>
          </p:nvSpPr>
          <p:spPr bwMode="auto">
            <a:xfrm>
              <a:off x="1603" y="2469"/>
              <a:ext cx="69" cy="107"/>
            </a:xfrm>
            <a:custGeom>
              <a:avLst/>
              <a:gdLst>
                <a:gd name="T0" fmla="*/ 105 w 359"/>
                <a:gd name="T1" fmla="*/ 0 h 553"/>
                <a:gd name="T2" fmla="*/ 52 w 359"/>
                <a:gd name="T3" fmla="*/ 28 h 553"/>
                <a:gd name="T4" fmla="*/ 0 w 359"/>
                <a:gd name="T5" fmla="*/ 55 h 553"/>
                <a:gd name="T6" fmla="*/ 254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2" y="28"/>
                  </a:lnTo>
                  <a:lnTo>
                    <a:pt x="0" y="55"/>
                  </a:lnTo>
                  <a:lnTo>
                    <a:pt x="254" y="553"/>
                  </a:lnTo>
                  <a:lnTo>
                    <a:pt x="307" y="526"/>
                  </a:lnTo>
                  <a:lnTo>
                    <a:pt x="359" y="498"/>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71" name="Freeform 179"/>
            <p:cNvSpPr>
              <a:spLocks/>
            </p:cNvSpPr>
            <p:nvPr/>
          </p:nvSpPr>
          <p:spPr bwMode="auto">
            <a:xfrm>
              <a:off x="1603" y="2469"/>
              <a:ext cx="69" cy="107"/>
            </a:xfrm>
            <a:custGeom>
              <a:avLst/>
              <a:gdLst>
                <a:gd name="T0" fmla="*/ 105 w 359"/>
                <a:gd name="T1" fmla="*/ 0 h 553"/>
                <a:gd name="T2" fmla="*/ 52 w 359"/>
                <a:gd name="T3" fmla="*/ 28 h 553"/>
                <a:gd name="T4" fmla="*/ 0 w 359"/>
                <a:gd name="T5" fmla="*/ 55 h 553"/>
                <a:gd name="T6" fmla="*/ 254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2" y="28"/>
                  </a:lnTo>
                  <a:lnTo>
                    <a:pt x="0" y="55"/>
                  </a:lnTo>
                  <a:lnTo>
                    <a:pt x="254" y="553"/>
                  </a:lnTo>
                  <a:lnTo>
                    <a:pt x="307" y="526"/>
                  </a:lnTo>
                  <a:lnTo>
                    <a:pt x="359" y="498"/>
                  </a:lnTo>
                  <a:lnTo>
                    <a:pt x="1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72" name="Freeform 180"/>
            <p:cNvSpPr>
              <a:spLocks/>
            </p:cNvSpPr>
            <p:nvPr/>
          </p:nvSpPr>
          <p:spPr bwMode="auto">
            <a:xfrm>
              <a:off x="1652" y="2571"/>
              <a:ext cx="10" cy="7"/>
            </a:xfrm>
            <a:custGeom>
              <a:avLst/>
              <a:gdLst>
                <a:gd name="T0" fmla="*/ 53 w 53"/>
                <a:gd name="T1" fmla="*/ 0 h 35"/>
                <a:gd name="T2" fmla="*/ 0 w 53"/>
                <a:gd name="T3" fmla="*/ 27 h 35"/>
                <a:gd name="T4" fmla="*/ 6 w 53"/>
                <a:gd name="T5" fmla="*/ 35 h 35"/>
                <a:gd name="T6" fmla="*/ 53 w 53"/>
                <a:gd name="T7" fmla="*/ 0 h 35"/>
                <a:gd name="T8" fmla="*/ 0 60000 65536"/>
                <a:gd name="T9" fmla="*/ 0 60000 65536"/>
                <a:gd name="T10" fmla="*/ 0 60000 65536"/>
                <a:gd name="T11" fmla="*/ 0 60000 65536"/>
                <a:gd name="T12" fmla="*/ 0 w 53"/>
                <a:gd name="T13" fmla="*/ 0 h 35"/>
                <a:gd name="T14" fmla="*/ 53 w 53"/>
                <a:gd name="T15" fmla="*/ 35 h 35"/>
              </a:gdLst>
              <a:ahLst/>
              <a:cxnLst>
                <a:cxn ang="T8">
                  <a:pos x="T0" y="T1"/>
                </a:cxn>
                <a:cxn ang="T9">
                  <a:pos x="T2" y="T3"/>
                </a:cxn>
                <a:cxn ang="T10">
                  <a:pos x="T4" y="T5"/>
                </a:cxn>
                <a:cxn ang="T11">
                  <a:pos x="T6" y="T7"/>
                </a:cxn>
              </a:cxnLst>
              <a:rect l="T12" t="T13" r="T14" b="T15"/>
              <a:pathLst>
                <a:path w="53" h="35">
                  <a:moveTo>
                    <a:pt x="53" y="0"/>
                  </a:moveTo>
                  <a:lnTo>
                    <a:pt x="0" y="27"/>
                  </a:lnTo>
                  <a:lnTo>
                    <a:pt x="6" y="35"/>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73" name="Line 181"/>
            <p:cNvSpPr>
              <a:spLocks noChangeShapeType="1"/>
            </p:cNvSpPr>
            <p:nvPr/>
          </p:nvSpPr>
          <p:spPr bwMode="auto">
            <a:xfrm>
              <a:off x="1652" y="257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4" name="Freeform 182"/>
            <p:cNvSpPr>
              <a:spLocks/>
            </p:cNvSpPr>
            <p:nvPr/>
          </p:nvSpPr>
          <p:spPr bwMode="auto">
            <a:xfrm>
              <a:off x="1653" y="2564"/>
              <a:ext cx="84" cy="101"/>
            </a:xfrm>
            <a:custGeom>
              <a:avLst/>
              <a:gdLst>
                <a:gd name="T0" fmla="*/ 93 w 432"/>
                <a:gd name="T1" fmla="*/ 0 h 518"/>
                <a:gd name="T2" fmla="*/ 47 w 432"/>
                <a:gd name="T3" fmla="*/ 36 h 518"/>
                <a:gd name="T4" fmla="*/ 0 w 432"/>
                <a:gd name="T5" fmla="*/ 71 h 518"/>
                <a:gd name="T6" fmla="*/ 339 w 432"/>
                <a:gd name="T7" fmla="*/ 518 h 518"/>
                <a:gd name="T8" fmla="*/ 386 w 432"/>
                <a:gd name="T9" fmla="*/ 482 h 518"/>
                <a:gd name="T10" fmla="*/ 432 w 432"/>
                <a:gd name="T11" fmla="*/ 447 h 518"/>
                <a:gd name="T12" fmla="*/ 93 w 432"/>
                <a:gd name="T13" fmla="*/ 0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93" y="0"/>
                  </a:moveTo>
                  <a:lnTo>
                    <a:pt x="47" y="36"/>
                  </a:lnTo>
                  <a:lnTo>
                    <a:pt x="0" y="71"/>
                  </a:lnTo>
                  <a:lnTo>
                    <a:pt x="339" y="518"/>
                  </a:lnTo>
                  <a:lnTo>
                    <a:pt x="386" y="482"/>
                  </a:lnTo>
                  <a:lnTo>
                    <a:pt x="432" y="447"/>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75" name="Freeform 183"/>
            <p:cNvSpPr>
              <a:spLocks/>
            </p:cNvSpPr>
            <p:nvPr/>
          </p:nvSpPr>
          <p:spPr bwMode="auto">
            <a:xfrm>
              <a:off x="1653" y="2564"/>
              <a:ext cx="84" cy="101"/>
            </a:xfrm>
            <a:custGeom>
              <a:avLst/>
              <a:gdLst>
                <a:gd name="T0" fmla="*/ 93 w 432"/>
                <a:gd name="T1" fmla="*/ 0 h 518"/>
                <a:gd name="T2" fmla="*/ 47 w 432"/>
                <a:gd name="T3" fmla="*/ 36 h 518"/>
                <a:gd name="T4" fmla="*/ 0 w 432"/>
                <a:gd name="T5" fmla="*/ 71 h 518"/>
                <a:gd name="T6" fmla="*/ 339 w 432"/>
                <a:gd name="T7" fmla="*/ 518 h 518"/>
                <a:gd name="T8" fmla="*/ 386 w 432"/>
                <a:gd name="T9" fmla="*/ 482 h 518"/>
                <a:gd name="T10" fmla="*/ 432 w 432"/>
                <a:gd name="T11" fmla="*/ 447 h 518"/>
                <a:gd name="T12" fmla="*/ 93 w 432"/>
                <a:gd name="T13" fmla="*/ 0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93" y="0"/>
                  </a:moveTo>
                  <a:lnTo>
                    <a:pt x="47" y="36"/>
                  </a:lnTo>
                  <a:lnTo>
                    <a:pt x="0" y="71"/>
                  </a:lnTo>
                  <a:lnTo>
                    <a:pt x="339" y="518"/>
                  </a:lnTo>
                  <a:lnTo>
                    <a:pt x="386" y="482"/>
                  </a:lnTo>
                  <a:lnTo>
                    <a:pt x="432" y="447"/>
                  </a:lnTo>
                  <a:lnTo>
                    <a:pt x="9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76" name="Freeform 184"/>
            <p:cNvSpPr>
              <a:spLocks/>
            </p:cNvSpPr>
            <p:nvPr/>
          </p:nvSpPr>
          <p:spPr bwMode="auto">
            <a:xfrm>
              <a:off x="1719" y="2658"/>
              <a:ext cx="9" cy="9"/>
            </a:xfrm>
            <a:custGeom>
              <a:avLst/>
              <a:gdLst>
                <a:gd name="T0" fmla="*/ 47 w 47"/>
                <a:gd name="T1" fmla="*/ 0 h 45"/>
                <a:gd name="T2" fmla="*/ 0 w 47"/>
                <a:gd name="T3" fmla="*/ 36 h 45"/>
                <a:gd name="T4" fmla="*/ 4 w 47"/>
                <a:gd name="T5" fmla="*/ 41 h 45"/>
                <a:gd name="T6" fmla="*/ 9 w 47"/>
                <a:gd name="T7" fmla="*/ 45 h 45"/>
                <a:gd name="T8" fmla="*/ 47 w 47"/>
                <a:gd name="T9" fmla="*/ 0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47" y="0"/>
                  </a:moveTo>
                  <a:lnTo>
                    <a:pt x="0" y="36"/>
                  </a:lnTo>
                  <a:lnTo>
                    <a:pt x="4" y="41"/>
                  </a:lnTo>
                  <a:lnTo>
                    <a:pt x="9" y="45"/>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77" name="Freeform 185"/>
            <p:cNvSpPr>
              <a:spLocks/>
            </p:cNvSpPr>
            <p:nvPr/>
          </p:nvSpPr>
          <p:spPr bwMode="auto">
            <a:xfrm>
              <a:off x="1719" y="2665"/>
              <a:ext cx="1" cy="2"/>
            </a:xfrm>
            <a:custGeom>
              <a:avLst/>
              <a:gdLst>
                <a:gd name="T0" fmla="*/ 0 w 9"/>
                <a:gd name="T1" fmla="*/ 0 h 9"/>
                <a:gd name="T2" fmla="*/ 4 w 9"/>
                <a:gd name="T3" fmla="*/ 5 h 9"/>
                <a:gd name="T4" fmla="*/ 9 w 9"/>
                <a:gd name="T5" fmla="*/ 9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lnTo>
                    <a:pt x="4" y="5"/>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78" name="Freeform 186"/>
            <p:cNvSpPr>
              <a:spLocks/>
            </p:cNvSpPr>
            <p:nvPr/>
          </p:nvSpPr>
          <p:spPr bwMode="auto">
            <a:xfrm>
              <a:off x="1720" y="2649"/>
              <a:ext cx="99" cy="91"/>
            </a:xfrm>
            <a:custGeom>
              <a:avLst/>
              <a:gdLst>
                <a:gd name="T0" fmla="*/ 75 w 511"/>
                <a:gd name="T1" fmla="*/ 0 h 464"/>
                <a:gd name="T2" fmla="*/ 38 w 511"/>
                <a:gd name="T3" fmla="*/ 45 h 464"/>
                <a:gd name="T4" fmla="*/ 0 w 511"/>
                <a:gd name="T5" fmla="*/ 90 h 464"/>
                <a:gd name="T6" fmla="*/ 436 w 511"/>
                <a:gd name="T7" fmla="*/ 464 h 464"/>
                <a:gd name="T8" fmla="*/ 473 w 511"/>
                <a:gd name="T9" fmla="*/ 419 h 464"/>
                <a:gd name="T10" fmla="*/ 511 w 511"/>
                <a:gd name="T11" fmla="*/ 374 h 464"/>
                <a:gd name="T12" fmla="*/ 75 w 511"/>
                <a:gd name="T13" fmla="*/ 0 h 464"/>
                <a:gd name="T14" fmla="*/ 0 60000 65536"/>
                <a:gd name="T15" fmla="*/ 0 60000 65536"/>
                <a:gd name="T16" fmla="*/ 0 60000 65536"/>
                <a:gd name="T17" fmla="*/ 0 60000 65536"/>
                <a:gd name="T18" fmla="*/ 0 60000 65536"/>
                <a:gd name="T19" fmla="*/ 0 60000 65536"/>
                <a:gd name="T20" fmla="*/ 0 60000 65536"/>
                <a:gd name="T21" fmla="*/ 0 w 511"/>
                <a:gd name="T22" fmla="*/ 0 h 464"/>
                <a:gd name="T23" fmla="*/ 511 w 51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1" h="464">
                  <a:moveTo>
                    <a:pt x="75" y="0"/>
                  </a:moveTo>
                  <a:lnTo>
                    <a:pt x="38" y="45"/>
                  </a:lnTo>
                  <a:lnTo>
                    <a:pt x="0" y="90"/>
                  </a:lnTo>
                  <a:lnTo>
                    <a:pt x="436" y="464"/>
                  </a:lnTo>
                  <a:lnTo>
                    <a:pt x="473" y="419"/>
                  </a:lnTo>
                  <a:lnTo>
                    <a:pt x="511" y="374"/>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79" name="Freeform 187"/>
            <p:cNvSpPr>
              <a:spLocks/>
            </p:cNvSpPr>
            <p:nvPr/>
          </p:nvSpPr>
          <p:spPr bwMode="auto">
            <a:xfrm>
              <a:off x="1720" y="2649"/>
              <a:ext cx="99" cy="91"/>
            </a:xfrm>
            <a:custGeom>
              <a:avLst/>
              <a:gdLst>
                <a:gd name="T0" fmla="*/ 75 w 511"/>
                <a:gd name="T1" fmla="*/ 0 h 464"/>
                <a:gd name="T2" fmla="*/ 38 w 511"/>
                <a:gd name="T3" fmla="*/ 45 h 464"/>
                <a:gd name="T4" fmla="*/ 0 w 511"/>
                <a:gd name="T5" fmla="*/ 90 h 464"/>
                <a:gd name="T6" fmla="*/ 436 w 511"/>
                <a:gd name="T7" fmla="*/ 464 h 464"/>
                <a:gd name="T8" fmla="*/ 473 w 511"/>
                <a:gd name="T9" fmla="*/ 419 h 464"/>
                <a:gd name="T10" fmla="*/ 511 w 511"/>
                <a:gd name="T11" fmla="*/ 374 h 464"/>
                <a:gd name="T12" fmla="*/ 75 w 511"/>
                <a:gd name="T13" fmla="*/ 0 h 464"/>
                <a:gd name="T14" fmla="*/ 0 60000 65536"/>
                <a:gd name="T15" fmla="*/ 0 60000 65536"/>
                <a:gd name="T16" fmla="*/ 0 60000 65536"/>
                <a:gd name="T17" fmla="*/ 0 60000 65536"/>
                <a:gd name="T18" fmla="*/ 0 60000 65536"/>
                <a:gd name="T19" fmla="*/ 0 60000 65536"/>
                <a:gd name="T20" fmla="*/ 0 60000 65536"/>
                <a:gd name="T21" fmla="*/ 0 w 511"/>
                <a:gd name="T22" fmla="*/ 0 h 464"/>
                <a:gd name="T23" fmla="*/ 511 w 51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1" h="464">
                  <a:moveTo>
                    <a:pt x="75" y="0"/>
                  </a:moveTo>
                  <a:lnTo>
                    <a:pt x="38" y="45"/>
                  </a:lnTo>
                  <a:lnTo>
                    <a:pt x="0" y="90"/>
                  </a:lnTo>
                  <a:lnTo>
                    <a:pt x="436" y="464"/>
                  </a:lnTo>
                  <a:lnTo>
                    <a:pt x="473" y="419"/>
                  </a:lnTo>
                  <a:lnTo>
                    <a:pt x="511" y="374"/>
                  </a:lnTo>
                  <a:lnTo>
                    <a:pt x="7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80" name="Freeform 188"/>
            <p:cNvSpPr>
              <a:spLocks/>
            </p:cNvSpPr>
            <p:nvPr/>
          </p:nvSpPr>
          <p:spPr bwMode="auto">
            <a:xfrm>
              <a:off x="1804" y="2730"/>
              <a:ext cx="8" cy="10"/>
            </a:xfrm>
            <a:custGeom>
              <a:avLst/>
              <a:gdLst>
                <a:gd name="T0" fmla="*/ 37 w 37"/>
                <a:gd name="T1" fmla="*/ 0 h 51"/>
                <a:gd name="T2" fmla="*/ 0 w 37"/>
                <a:gd name="T3" fmla="*/ 45 h 51"/>
                <a:gd name="T4" fmla="*/ 8 w 37"/>
                <a:gd name="T5" fmla="*/ 51 h 51"/>
                <a:gd name="T6" fmla="*/ 37 w 37"/>
                <a:gd name="T7" fmla="*/ 0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0"/>
                  </a:moveTo>
                  <a:lnTo>
                    <a:pt x="0" y="45"/>
                  </a:lnTo>
                  <a:lnTo>
                    <a:pt x="8" y="51"/>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81" name="Line 189"/>
            <p:cNvSpPr>
              <a:spLocks noChangeShapeType="1"/>
            </p:cNvSpPr>
            <p:nvPr/>
          </p:nvSpPr>
          <p:spPr bwMode="auto">
            <a:xfrm>
              <a:off x="1804"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82" name="Freeform 190"/>
            <p:cNvSpPr>
              <a:spLocks/>
            </p:cNvSpPr>
            <p:nvPr/>
          </p:nvSpPr>
          <p:spPr bwMode="auto">
            <a:xfrm>
              <a:off x="1806" y="2721"/>
              <a:ext cx="60" cy="48"/>
            </a:xfrm>
            <a:custGeom>
              <a:avLst/>
              <a:gdLst>
                <a:gd name="T0" fmla="*/ 59 w 313"/>
                <a:gd name="T1" fmla="*/ 0 h 249"/>
                <a:gd name="T2" fmla="*/ 29 w 313"/>
                <a:gd name="T3" fmla="*/ 52 h 249"/>
                <a:gd name="T4" fmla="*/ 0 w 313"/>
                <a:gd name="T5" fmla="*/ 103 h 249"/>
                <a:gd name="T6" fmla="*/ 254 w 313"/>
                <a:gd name="T7" fmla="*/ 249 h 249"/>
                <a:gd name="T8" fmla="*/ 284 w 313"/>
                <a:gd name="T9" fmla="*/ 198 h 249"/>
                <a:gd name="T10" fmla="*/ 313 w 313"/>
                <a:gd name="T11" fmla="*/ 147 h 249"/>
                <a:gd name="T12" fmla="*/ 59 w 313"/>
                <a:gd name="T13" fmla="*/ 0 h 249"/>
                <a:gd name="T14" fmla="*/ 0 60000 65536"/>
                <a:gd name="T15" fmla="*/ 0 60000 65536"/>
                <a:gd name="T16" fmla="*/ 0 60000 65536"/>
                <a:gd name="T17" fmla="*/ 0 60000 65536"/>
                <a:gd name="T18" fmla="*/ 0 60000 65536"/>
                <a:gd name="T19" fmla="*/ 0 60000 65536"/>
                <a:gd name="T20" fmla="*/ 0 60000 65536"/>
                <a:gd name="T21" fmla="*/ 0 w 313"/>
                <a:gd name="T22" fmla="*/ 0 h 249"/>
                <a:gd name="T23" fmla="*/ 313 w 31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9">
                  <a:moveTo>
                    <a:pt x="59" y="0"/>
                  </a:moveTo>
                  <a:lnTo>
                    <a:pt x="29" y="52"/>
                  </a:lnTo>
                  <a:lnTo>
                    <a:pt x="0" y="103"/>
                  </a:lnTo>
                  <a:lnTo>
                    <a:pt x="254" y="249"/>
                  </a:lnTo>
                  <a:lnTo>
                    <a:pt x="284" y="198"/>
                  </a:lnTo>
                  <a:lnTo>
                    <a:pt x="313" y="147"/>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83" name="Freeform 191"/>
            <p:cNvSpPr>
              <a:spLocks/>
            </p:cNvSpPr>
            <p:nvPr/>
          </p:nvSpPr>
          <p:spPr bwMode="auto">
            <a:xfrm>
              <a:off x="1806" y="2721"/>
              <a:ext cx="60" cy="48"/>
            </a:xfrm>
            <a:custGeom>
              <a:avLst/>
              <a:gdLst>
                <a:gd name="T0" fmla="*/ 59 w 313"/>
                <a:gd name="T1" fmla="*/ 0 h 249"/>
                <a:gd name="T2" fmla="*/ 29 w 313"/>
                <a:gd name="T3" fmla="*/ 52 h 249"/>
                <a:gd name="T4" fmla="*/ 0 w 313"/>
                <a:gd name="T5" fmla="*/ 103 h 249"/>
                <a:gd name="T6" fmla="*/ 254 w 313"/>
                <a:gd name="T7" fmla="*/ 249 h 249"/>
                <a:gd name="T8" fmla="*/ 284 w 313"/>
                <a:gd name="T9" fmla="*/ 198 h 249"/>
                <a:gd name="T10" fmla="*/ 313 w 313"/>
                <a:gd name="T11" fmla="*/ 147 h 249"/>
                <a:gd name="T12" fmla="*/ 59 w 313"/>
                <a:gd name="T13" fmla="*/ 0 h 249"/>
                <a:gd name="T14" fmla="*/ 0 60000 65536"/>
                <a:gd name="T15" fmla="*/ 0 60000 65536"/>
                <a:gd name="T16" fmla="*/ 0 60000 65536"/>
                <a:gd name="T17" fmla="*/ 0 60000 65536"/>
                <a:gd name="T18" fmla="*/ 0 60000 65536"/>
                <a:gd name="T19" fmla="*/ 0 60000 65536"/>
                <a:gd name="T20" fmla="*/ 0 60000 65536"/>
                <a:gd name="T21" fmla="*/ 0 w 313"/>
                <a:gd name="T22" fmla="*/ 0 h 249"/>
                <a:gd name="T23" fmla="*/ 313 w 31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9">
                  <a:moveTo>
                    <a:pt x="59" y="0"/>
                  </a:moveTo>
                  <a:lnTo>
                    <a:pt x="29" y="52"/>
                  </a:lnTo>
                  <a:lnTo>
                    <a:pt x="0" y="103"/>
                  </a:lnTo>
                  <a:lnTo>
                    <a:pt x="254" y="249"/>
                  </a:lnTo>
                  <a:lnTo>
                    <a:pt x="284" y="198"/>
                  </a:lnTo>
                  <a:lnTo>
                    <a:pt x="313" y="147"/>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84" name="Freeform 192"/>
            <p:cNvSpPr>
              <a:spLocks/>
            </p:cNvSpPr>
            <p:nvPr/>
          </p:nvSpPr>
          <p:spPr bwMode="auto">
            <a:xfrm>
              <a:off x="1855" y="2759"/>
              <a:ext cx="6" cy="11"/>
            </a:xfrm>
            <a:custGeom>
              <a:avLst/>
              <a:gdLst>
                <a:gd name="T0" fmla="*/ 30 w 30"/>
                <a:gd name="T1" fmla="*/ 0 h 55"/>
                <a:gd name="T2" fmla="*/ 0 w 30"/>
                <a:gd name="T3" fmla="*/ 51 h 55"/>
                <a:gd name="T4" fmla="*/ 8 w 30"/>
                <a:gd name="T5" fmla="*/ 55 h 55"/>
                <a:gd name="T6" fmla="*/ 30 w 30"/>
                <a:gd name="T7" fmla="*/ 0 h 55"/>
                <a:gd name="T8" fmla="*/ 0 60000 65536"/>
                <a:gd name="T9" fmla="*/ 0 60000 65536"/>
                <a:gd name="T10" fmla="*/ 0 60000 65536"/>
                <a:gd name="T11" fmla="*/ 0 60000 65536"/>
                <a:gd name="T12" fmla="*/ 0 w 30"/>
                <a:gd name="T13" fmla="*/ 0 h 55"/>
                <a:gd name="T14" fmla="*/ 30 w 30"/>
                <a:gd name="T15" fmla="*/ 55 h 55"/>
              </a:gdLst>
              <a:ahLst/>
              <a:cxnLst>
                <a:cxn ang="T8">
                  <a:pos x="T0" y="T1"/>
                </a:cxn>
                <a:cxn ang="T9">
                  <a:pos x="T2" y="T3"/>
                </a:cxn>
                <a:cxn ang="T10">
                  <a:pos x="T4" y="T5"/>
                </a:cxn>
                <a:cxn ang="T11">
                  <a:pos x="T6" y="T7"/>
                </a:cxn>
              </a:cxnLst>
              <a:rect l="T12" t="T13" r="T14" b="T15"/>
              <a:pathLst>
                <a:path w="30" h="55">
                  <a:moveTo>
                    <a:pt x="30" y="0"/>
                  </a:moveTo>
                  <a:lnTo>
                    <a:pt x="0" y="51"/>
                  </a:lnTo>
                  <a:lnTo>
                    <a:pt x="8" y="55"/>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85" name="Line 193"/>
            <p:cNvSpPr>
              <a:spLocks noChangeShapeType="1"/>
            </p:cNvSpPr>
            <p:nvPr/>
          </p:nvSpPr>
          <p:spPr bwMode="auto">
            <a:xfrm>
              <a:off x="1855"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86" name="Freeform 194"/>
            <p:cNvSpPr>
              <a:spLocks/>
            </p:cNvSpPr>
            <p:nvPr/>
          </p:nvSpPr>
          <p:spPr bwMode="auto">
            <a:xfrm>
              <a:off x="1857" y="2748"/>
              <a:ext cx="62" cy="44"/>
            </a:xfrm>
            <a:custGeom>
              <a:avLst/>
              <a:gdLst>
                <a:gd name="T0" fmla="*/ 43 w 321"/>
                <a:gd name="T1" fmla="*/ 0 h 222"/>
                <a:gd name="T2" fmla="*/ 22 w 321"/>
                <a:gd name="T3" fmla="*/ 55 h 222"/>
                <a:gd name="T4" fmla="*/ 0 w 321"/>
                <a:gd name="T5" fmla="*/ 110 h 222"/>
                <a:gd name="T6" fmla="*/ 279 w 321"/>
                <a:gd name="T7" fmla="*/ 222 h 222"/>
                <a:gd name="T8" fmla="*/ 300 w 321"/>
                <a:gd name="T9" fmla="*/ 167 h 222"/>
                <a:gd name="T10" fmla="*/ 321 w 321"/>
                <a:gd name="T11" fmla="*/ 112 h 222"/>
                <a:gd name="T12" fmla="*/ 43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3" y="0"/>
                  </a:moveTo>
                  <a:lnTo>
                    <a:pt x="22" y="55"/>
                  </a:lnTo>
                  <a:lnTo>
                    <a:pt x="0" y="110"/>
                  </a:lnTo>
                  <a:lnTo>
                    <a:pt x="279" y="222"/>
                  </a:lnTo>
                  <a:lnTo>
                    <a:pt x="300" y="167"/>
                  </a:lnTo>
                  <a:lnTo>
                    <a:pt x="321" y="11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87" name="Freeform 195"/>
            <p:cNvSpPr>
              <a:spLocks/>
            </p:cNvSpPr>
            <p:nvPr/>
          </p:nvSpPr>
          <p:spPr bwMode="auto">
            <a:xfrm>
              <a:off x="1857" y="2748"/>
              <a:ext cx="62" cy="44"/>
            </a:xfrm>
            <a:custGeom>
              <a:avLst/>
              <a:gdLst>
                <a:gd name="T0" fmla="*/ 43 w 321"/>
                <a:gd name="T1" fmla="*/ 0 h 222"/>
                <a:gd name="T2" fmla="*/ 22 w 321"/>
                <a:gd name="T3" fmla="*/ 55 h 222"/>
                <a:gd name="T4" fmla="*/ 0 w 321"/>
                <a:gd name="T5" fmla="*/ 110 h 222"/>
                <a:gd name="T6" fmla="*/ 279 w 321"/>
                <a:gd name="T7" fmla="*/ 222 h 222"/>
                <a:gd name="T8" fmla="*/ 300 w 321"/>
                <a:gd name="T9" fmla="*/ 167 h 222"/>
                <a:gd name="T10" fmla="*/ 321 w 321"/>
                <a:gd name="T11" fmla="*/ 112 h 222"/>
                <a:gd name="T12" fmla="*/ 43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3" y="0"/>
                  </a:moveTo>
                  <a:lnTo>
                    <a:pt x="22" y="55"/>
                  </a:lnTo>
                  <a:lnTo>
                    <a:pt x="0" y="110"/>
                  </a:lnTo>
                  <a:lnTo>
                    <a:pt x="279" y="222"/>
                  </a:lnTo>
                  <a:lnTo>
                    <a:pt x="300" y="167"/>
                  </a:lnTo>
                  <a:lnTo>
                    <a:pt x="321" y="112"/>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88" name="Freeform 196"/>
            <p:cNvSpPr>
              <a:spLocks/>
            </p:cNvSpPr>
            <p:nvPr/>
          </p:nvSpPr>
          <p:spPr bwMode="auto">
            <a:xfrm>
              <a:off x="1910" y="2781"/>
              <a:ext cx="5" cy="11"/>
            </a:xfrm>
            <a:custGeom>
              <a:avLst/>
              <a:gdLst>
                <a:gd name="T0" fmla="*/ 21 w 21"/>
                <a:gd name="T1" fmla="*/ 0 h 57"/>
                <a:gd name="T2" fmla="*/ 0 w 21"/>
                <a:gd name="T3" fmla="*/ 55 h 57"/>
                <a:gd name="T4" fmla="*/ 8 w 21"/>
                <a:gd name="T5" fmla="*/ 57 h 57"/>
                <a:gd name="T6" fmla="*/ 21 w 21"/>
                <a:gd name="T7" fmla="*/ 0 h 57"/>
                <a:gd name="T8" fmla="*/ 0 60000 65536"/>
                <a:gd name="T9" fmla="*/ 0 60000 65536"/>
                <a:gd name="T10" fmla="*/ 0 60000 65536"/>
                <a:gd name="T11" fmla="*/ 0 60000 65536"/>
                <a:gd name="T12" fmla="*/ 0 w 21"/>
                <a:gd name="T13" fmla="*/ 0 h 57"/>
                <a:gd name="T14" fmla="*/ 21 w 21"/>
                <a:gd name="T15" fmla="*/ 57 h 57"/>
              </a:gdLst>
              <a:ahLst/>
              <a:cxnLst>
                <a:cxn ang="T8">
                  <a:pos x="T0" y="T1"/>
                </a:cxn>
                <a:cxn ang="T9">
                  <a:pos x="T2" y="T3"/>
                </a:cxn>
                <a:cxn ang="T10">
                  <a:pos x="T4" y="T5"/>
                </a:cxn>
                <a:cxn ang="T11">
                  <a:pos x="T6" y="T7"/>
                </a:cxn>
              </a:cxnLst>
              <a:rect l="T12" t="T13" r="T14" b="T15"/>
              <a:pathLst>
                <a:path w="21" h="57">
                  <a:moveTo>
                    <a:pt x="21" y="0"/>
                  </a:moveTo>
                  <a:lnTo>
                    <a:pt x="0" y="55"/>
                  </a:lnTo>
                  <a:lnTo>
                    <a:pt x="8" y="5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89" name="Line 197"/>
            <p:cNvSpPr>
              <a:spLocks noChangeShapeType="1"/>
            </p:cNvSpPr>
            <p:nvPr/>
          </p:nvSpPr>
          <p:spPr bwMode="auto">
            <a:xfrm>
              <a:off x="1910"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90" name="Freeform 198"/>
            <p:cNvSpPr>
              <a:spLocks/>
            </p:cNvSpPr>
            <p:nvPr/>
          </p:nvSpPr>
          <p:spPr bwMode="auto">
            <a:xfrm>
              <a:off x="1912" y="2770"/>
              <a:ext cx="62" cy="36"/>
            </a:xfrm>
            <a:custGeom>
              <a:avLst/>
              <a:gdLst>
                <a:gd name="T0" fmla="*/ 26 w 322"/>
                <a:gd name="T1" fmla="*/ 0 h 185"/>
                <a:gd name="T2" fmla="*/ 13 w 322"/>
                <a:gd name="T3" fmla="*/ 57 h 185"/>
                <a:gd name="T4" fmla="*/ 0 w 322"/>
                <a:gd name="T5" fmla="*/ 114 h 185"/>
                <a:gd name="T6" fmla="*/ 296 w 322"/>
                <a:gd name="T7" fmla="*/ 185 h 185"/>
                <a:gd name="T8" fmla="*/ 309 w 322"/>
                <a:gd name="T9" fmla="*/ 128 h 185"/>
                <a:gd name="T10" fmla="*/ 322 w 322"/>
                <a:gd name="T11" fmla="*/ 70 h 185"/>
                <a:gd name="T12" fmla="*/ 26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6" y="0"/>
                  </a:moveTo>
                  <a:lnTo>
                    <a:pt x="13" y="57"/>
                  </a:lnTo>
                  <a:lnTo>
                    <a:pt x="0" y="114"/>
                  </a:lnTo>
                  <a:lnTo>
                    <a:pt x="296" y="185"/>
                  </a:lnTo>
                  <a:lnTo>
                    <a:pt x="309" y="128"/>
                  </a:lnTo>
                  <a:lnTo>
                    <a:pt x="322" y="7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91" name="Freeform 199"/>
            <p:cNvSpPr>
              <a:spLocks/>
            </p:cNvSpPr>
            <p:nvPr/>
          </p:nvSpPr>
          <p:spPr bwMode="auto">
            <a:xfrm>
              <a:off x="1912" y="2770"/>
              <a:ext cx="62" cy="36"/>
            </a:xfrm>
            <a:custGeom>
              <a:avLst/>
              <a:gdLst>
                <a:gd name="T0" fmla="*/ 26 w 322"/>
                <a:gd name="T1" fmla="*/ 0 h 185"/>
                <a:gd name="T2" fmla="*/ 13 w 322"/>
                <a:gd name="T3" fmla="*/ 57 h 185"/>
                <a:gd name="T4" fmla="*/ 0 w 322"/>
                <a:gd name="T5" fmla="*/ 114 h 185"/>
                <a:gd name="T6" fmla="*/ 296 w 322"/>
                <a:gd name="T7" fmla="*/ 185 h 185"/>
                <a:gd name="T8" fmla="*/ 309 w 322"/>
                <a:gd name="T9" fmla="*/ 128 h 185"/>
                <a:gd name="T10" fmla="*/ 322 w 322"/>
                <a:gd name="T11" fmla="*/ 70 h 185"/>
                <a:gd name="T12" fmla="*/ 26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6" y="0"/>
                  </a:moveTo>
                  <a:lnTo>
                    <a:pt x="13" y="57"/>
                  </a:lnTo>
                  <a:lnTo>
                    <a:pt x="0" y="114"/>
                  </a:lnTo>
                  <a:lnTo>
                    <a:pt x="296" y="185"/>
                  </a:lnTo>
                  <a:lnTo>
                    <a:pt x="309" y="128"/>
                  </a:lnTo>
                  <a:lnTo>
                    <a:pt x="322" y="70"/>
                  </a:lnTo>
                  <a:lnTo>
                    <a:pt x="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92" name="Freeform 200"/>
            <p:cNvSpPr>
              <a:spLocks/>
            </p:cNvSpPr>
            <p:nvPr/>
          </p:nvSpPr>
          <p:spPr bwMode="auto">
            <a:xfrm>
              <a:off x="1970" y="2795"/>
              <a:ext cx="2" cy="11"/>
            </a:xfrm>
            <a:custGeom>
              <a:avLst/>
              <a:gdLst>
                <a:gd name="T0" fmla="*/ 13 w 13"/>
                <a:gd name="T1" fmla="*/ 0 h 59"/>
                <a:gd name="T2" fmla="*/ 0 w 13"/>
                <a:gd name="T3" fmla="*/ 57 h 59"/>
                <a:gd name="T4" fmla="*/ 9 w 13"/>
                <a:gd name="T5" fmla="*/ 59 h 59"/>
                <a:gd name="T6" fmla="*/ 13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0"/>
                  </a:moveTo>
                  <a:lnTo>
                    <a:pt x="0" y="57"/>
                  </a:lnTo>
                  <a:lnTo>
                    <a:pt x="9" y="5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93" name="Line 201"/>
            <p:cNvSpPr>
              <a:spLocks noChangeShapeType="1"/>
            </p:cNvSpPr>
            <p:nvPr/>
          </p:nvSpPr>
          <p:spPr bwMode="auto">
            <a:xfrm>
              <a:off x="1970" y="2806"/>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94" name="Freeform 202"/>
            <p:cNvSpPr>
              <a:spLocks/>
            </p:cNvSpPr>
            <p:nvPr/>
          </p:nvSpPr>
          <p:spPr bwMode="auto">
            <a:xfrm>
              <a:off x="1971" y="2783"/>
              <a:ext cx="61" cy="27"/>
            </a:xfrm>
            <a:custGeom>
              <a:avLst/>
              <a:gdLst>
                <a:gd name="T0" fmla="*/ 8 w 313"/>
                <a:gd name="T1" fmla="*/ 0 h 143"/>
                <a:gd name="T2" fmla="*/ 4 w 313"/>
                <a:gd name="T3" fmla="*/ 60 h 143"/>
                <a:gd name="T4" fmla="*/ 0 w 313"/>
                <a:gd name="T5" fmla="*/ 119 h 143"/>
                <a:gd name="T6" fmla="*/ 305 w 313"/>
                <a:gd name="T7" fmla="*/ 143 h 143"/>
                <a:gd name="T8" fmla="*/ 309 w 313"/>
                <a:gd name="T9" fmla="*/ 83 h 143"/>
                <a:gd name="T10" fmla="*/ 313 w 313"/>
                <a:gd name="T11" fmla="*/ 24 h 143"/>
                <a:gd name="T12" fmla="*/ 8 w 313"/>
                <a:gd name="T13" fmla="*/ 0 h 143"/>
                <a:gd name="T14" fmla="*/ 0 60000 65536"/>
                <a:gd name="T15" fmla="*/ 0 60000 65536"/>
                <a:gd name="T16" fmla="*/ 0 60000 65536"/>
                <a:gd name="T17" fmla="*/ 0 60000 65536"/>
                <a:gd name="T18" fmla="*/ 0 60000 65536"/>
                <a:gd name="T19" fmla="*/ 0 60000 65536"/>
                <a:gd name="T20" fmla="*/ 0 60000 65536"/>
                <a:gd name="T21" fmla="*/ 0 w 313"/>
                <a:gd name="T22" fmla="*/ 0 h 143"/>
                <a:gd name="T23" fmla="*/ 313 w 31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3">
                  <a:moveTo>
                    <a:pt x="8" y="0"/>
                  </a:moveTo>
                  <a:lnTo>
                    <a:pt x="4" y="60"/>
                  </a:lnTo>
                  <a:lnTo>
                    <a:pt x="0" y="119"/>
                  </a:lnTo>
                  <a:lnTo>
                    <a:pt x="305" y="143"/>
                  </a:lnTo>
                  <a:lnTo>
                    <a:pt x="309" y="83"/>
                  </a:lnTo>
                  <a:lnTo>
                    <a:pt x="313" y="2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95" name="Freeform 203"/>
            <p:cNvSpPr>
              <a:spLocks/>
            </p:cNvSpPr>
            <p:nvPr/>
          </p:nvSpPr>
          <p:spPr bwMode="auto">
            <a:xfrm>
              <a:off x="1971" y="2783"/>
              <a:ext cx="61" cy="27"/>
            </a:xfrm>
            <a:custGeom>
              <a:avLst/>
              <a:gdLst>
                <a:gd name="T0" fmla="*/ 8 w 313"/>
                <a:gd name="T1" fmla="*/ 0 h 143"/>
                <a:gd name="T2" fmla="*/ 4 w 313"/>
                <a:gd name="T3" fmla="*/ 60 h 143"/>
                <a:gd name="T4" fmla="*/ 0 w 313"/>
                <a:gd name="T5" fmla="*/ 119 h 143"/>
                <a:gd name="T6" fmla="*/ 305 w 313"/>
                <a:gd name="T7" fmla="*/ 143 h 143"/>
                <a:gd name="T8" fmla="*/ 309 w 313"/>
                <a:gd name="T9" fmla="*/ 83 h 143"/>
                <a:gd name="T10" fmla="*/ 313 w 313"/>
                <a:gd name="T11" fmla="*/ 24 h 143"/>
                <a:gd name="T12" fmla="*/ 8 w 313"/>
                <a:gd name="T13" fmla="*/ 0 h 143"/>
                <a:gd name="T14" fmla="*/ 0 60000 65536"/>
                <a:gd name="T15" fmla="*/ 0 60000 65536"/>
                <a:gd name="T16" fmla="*/ 0 60000 65536"/>
                <a:gd name="T17" fmla="*/ 0 60000 65536"/>
                <a:gd name="T18" fmla="*/ 0 60000 65536"/>
                <a:gd name="T19" fmla="*/ 0 60000 65536"/>
                <a:gd name="T20" fmla="*/ 0 60000 65536"/>
                <a:gd name="T21" fmla="*/ 0 w 313"/>
                <a:gd name="T22" fmla="*/ 0 h 143"/>
                <a:gd name="T23" fmla="*/ 313 w 31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3">
                  <a:moveTo>
                    <a:pt x="8" y="0"/>
                  </a:moveTo>
                  <a:lnTo>
                    <a:pt x="4" y="60"/>
                  </a:lnTo>
                  <a:lnTo>
                    <a:pt x="0" y="119"/>
                  </a:lnTo>
                  <a:lnTo>
                    <a:pt x="305" y="143"/>
                  </a:lnTo>
                  <a:lnTo>
                    <a:pt x="309" y="83"/>
                  </a:lnTo>
                  <a:lnTo>
                    <a:pt x="313" y="2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96" name="Freeform 204"/>
            <p:cNvSpPr>
              <a:spLocks/>
            </p:cNvSpPr>
            <p:nvPr/>
          </p:nvSpPr>
          <p:spPr bwMode="auto">
            <a:xfrm>
              <a:off x="2030" y="2799"/>
              <a:ext cx="2" cy="11"/>
            </a:xfrm>
            <a:custGeom>
              <a:avLst/>
              <a:gdLst>
                <a:gd name="T0" fmla="*/ 4 w 8"/>
                <a:gd name="T1" fmla="*/ 0 h 60"/>
                <a:gd name="T2" fmla="*/ 0 w 8"/>
                <a:gd name="T3" fmla="*/ 60 h 60"/>
                <a:gd name="T4" fmla="*/ 8 w 8"/>
                <a:gd name="T5" fmla="*/ 60 h 60"/>
                <a:gd name="T6" fmla="*/ 4 w 8"/>
                <a:gd name="T7" fmla="*/ 0 h 60"/>
                <a:gd name="T8" fmla="*/ 0 60000 65536"/>
                <a:gd name="T9" fmla="*/ 0 60000 65536"/>
                <a:gd name="T10" fmla="*/ 0 60000 65536"/>
                <a:gd name="T11" fmla="*/ 0 60000 65536"/>
                <a:gd name="T12" fmla="*/ 0 w 8"/>
                <a:gd name="T13" fmla="*/ 0 h 60"/>
                <a:gd name="T14" fmla="*/ 8 w 8"/>
                <a:gd name="T15" fmla="*/ 60 h 60"/>
              </a:gdLst>
              <a:ahLst/>
              <a:cxnLst>
                <a:cxn ang="T8">
                  <a:pos x="T0" y="T1"/>
                </a:cxn>
                <a:cxn ang="T9">
                  <a:pos x="T2" y="T3"/>
                </a:cxn>
                <a:cxn ang="T10">
                  <a:pos x="T4" y="T5"/>
                </a:cxn>
                <a:cxn ang="T11">
                  <a:pos x="T6" y="T7"/>
                </a:cxn>
              </a:cxnLst>
              <a:rect l="T12" t="T13" r="T14" b="T15"/>
              <a:pathLst>
                <a:path w="8" h="60">
                  <a:moveTo>
                    <a:pt x="4" y="0"/>
                  </a:moveTo>
                  <a:lnTo>
                    <a:pt x="0" y="60"/>
                  </a:lnTo>
                  <a:lnTo>
                    <a:pt x="8" y="6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97" name="Line 205"/>
            <p:cNvSpPr>
              <a:spLocks noChangeShapeType="1"/>
            </p:cNvSpPr>
            <p:nvPr/>
          </p:nvSpPr>
          <p:spPr bwMode="auto">
            <a:xfrm>
              <a:off x="2030" y="28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98" name="Freeform 206"/>
            <p:cNvSpPr>
              <a:spLocks/>
            </p:cNvSpPr>
            <p:nvPr/>
          </p:nvSpPr>
          <p:spPr bwMode="auto">
            <a:xfrm>
              <a:off x="2030" y="2783"/>
              <a:ext cx="61" cy="27"/>
            </a:xfrm>
            <a:custGeom>
              <a:avLst/>
              <a:gdLst>
                <a:gd name="T0" fmla="*/ 0 w 314"/>
                <a:gd name="T1" fmla="*/ 24 h 143"/>
                <a:gd name="T2" fmla="*/ 4 w 314"/>
                <a:gd name="T3" fmla="*/ 83 h 143"/>
                <a:gd name="T4" fmla="*/ 8 w 314"/>
                <a:gd name="T5" fmla="*/ 143 h 143"/>
                <a:gd name="T6" fmla="*/ 314 w 314"/>
                <a:gd name="T7" fmla="*/ 119 h 143"/>
                <a:gd name="T8" fmla="*/ 310 w 314"/>
                <a:gd name="T9" fmla="*/ 60 h 143"/>
                <a:gd name="T10" fmla="*/ 306 w 314"/>
                <a:gd name="T11" fmla="*/ 0 h 143"/>
                <a:gd name="T12" fmla="*/ 0 w 314"/>
                <a:gd name="T13" fmla="*/ 24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0" y="24"/>
                  </a:moveTo>
                  <a:lnTo>
                    <a:pt x="4" y="83"/>
                  </a:lnTo>
                  <a:lnTo>
                    <a:pt x="8" y="143"/>
                  </a:lnTo>
                  <a:lnTo>
                    <a:pt x="314" y="119"/>
                  </a:lnTo>
                  <a:lnTo>
                    <a:pt x="310" y="60"/>
                  </a:lnTo>
                  <a:lnTo>
                    <a:pt x="306"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99" name="Freeform 207"/>
            <p:cNvSpPr>
              <a:spLocks/>
            </p:cNvSpPr>
            <p:nvPr/>
          </p:nvSpPr>
          <p:spPr bwMode="auto">
            <a:xfrm>
              <a:off x="2030" y="2783"/>
              <a:ext cx="61" cy="27"/>
            </a:xfrm>
            <a:custGeom>
              <a:avLst/>
              <a:gdLst>
                <a:gd name="T0" fmla="*/ 0 w 314"/>
                <a:gd name="T1" fmla="*/ 24 h 143"/>
                <a:gd name="T2" fmla="*/ 4 w 314"/>
                <a:gd name="T3" fmla="*/ 83 h 143"/>
                <a:gd name="T4" fmla="*/ 8 w 314"/>
                <a:gd name="T5" fmla="*/ 143 h 143"/>
                <a:gd name="T6" fmla="*/ 314 w 314"/>
                <a:gd name="T7" fmla="*/ 119 h 143"/>
                <a:gd name="T8" fmla="*/ 310 w 314"/>
                <a:gd name="T9" fmla="*/ 60 h 143"/>
                <a:gd name="T10" fmla="*/ 306 w 314"/>
                <a:gd name="T11" fmla="*/ 0 h 143"/>
                <a:gd name="T12" fmla="*/ 0 w 314"/>
                <a:gd name="T13" fmla="*/ 24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0" y="24"/>
                  </a:moveTo>
                  <a:lnTo>
                    <a:pt x="4" y="83"/>
                  </a:lnTo>
                  <a:lnTo>
                    <a:pt x="8" y="143"/>
                  </a:lnTo>
                  <a:lnTo>
                    <a:pt x="314" y="119"/>
                  </a:lnTo>
                  <a:lnTo>
                    <a:pt x="310" y="60"/>
                  </a:lnTo>
                  <a:lnTo>
                    <a:pt x="306" y="0"/>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00" name="Freeform 208"/>
            <p:cNvSpPr>
              <a:spLocks/>
            </p:cNvSpPr>
            <p:nvPr/>
          </p:nvSpPr>
          <p:spPr bwMode="auto">
            <a:xfrm>
              <a:off x="2090" y="2795"/>
              <a:ext cx="2" cy="11"/>
            </a:xfrm>
            <a:custGeom>
              <a:avLst/>
              <a:gdLst>
                <a:gd name="T0" fmla="*/ 0 w 13"/>
                <a:gd name="T1" fmla="*/ 0 h 59"/>
                <a:gd name="T2" fmla="*/ 4 w 13"/>
                <a:gd name="T3" fmla="*/ 59 h 59"/>
                <a:gd name="T4" fmla="*/ 13 w 13"/>
                <a:gd name="T5" fmla="*/ 57 h 59"/>
                <a:gd name="T6" fmla="*/ 0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0" y="0"/>
                  </a:moveTo>
                  <a:lnTo>
                    <a:pt x="4" y="59"/>
                  </a:lnTo>
                  <a:lnTo>
                    <a:pt x="13"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01" name="Line 209"/>
            <p:cNvSpPr>
              <a:spLocks noChangeShapeType="1"/>
            </p:cNvSpPr>
            <p:nvPr/>
          </p:nvSpPr>
          <p:spPr bwMode="auto">
            <a:xfrm flipV="1">
              <a:off x="2091" y="2806"/>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02" name="Freeform 210"/>
            <p:cNvSpPr>
              <a:spLocks/>
            </p:cNvSpPr>
            <p:nvPr/>
          </p:nvSpPr>
          <p:spPr bwMode="auto">
            <a:xfrm>
              <a:off x="2087" y="2770"/>
              <a:ext cx="63" cy="36"/>
            </a:xfrm>
            <a:custGeom>
              <a:avLst/>
              <a:gdLst>
                <a:gd name="T0" fmla="*/ 0 w 323"/>
                <a:gd name="T1" fmla="*/ 70 h 185"/>
                <a:gd name="T2" fmla="*/ 13 w 323"/>
                <a:gd name="T3" fmla="*/ 128 h 185"/>
                <a:gd name="T4" fmla="*/ 26 w 323"/>
                <a:gd name="T5" fmla="*/ 185 h 185"/>
                <a:gd name="T6" fmla="*/ 323 w 323"/>
                <a:gd name="T7" fmla="*/ 114 h 185"/>
                <a:gd name="T8" fmla="*/ 310 w 323"/>
                <a:gd name="T9" fmla="*/ 57 h 185"/>
                <a:gd name="T10" fmla="*/ 297 w 323"/>
                <a:gd name="T11" fmla="*/ 0 h 185"/>
                <a:gd name="T12" fmla="*/ 0 w 323"/>
                <a:gd name="T13" fmla="*/ 70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0" y="70"/>
                  </a:moveTo>
                  <a:lnTo>
                    <a:pt x="13" y="128"/>
                  </a:lnTo>
                  <a:lnTo>
                    <a:pt x="26" y="185"/>
                  </a:lnTo>
                  <a:lnTo>
                    <a:pt x="323" y="114"/>
                  </a:lnTo>
                  <a:lnTo>
                    <a:pt x="310" y="57"/>
                  </a:lnTo>
                  <a:lnTo>
                    <a:pt x="297"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03" name="Freeform 211"/>
            <p:cNvSpPr>
              <a:spLocks/>
            </p:cNvSpPr>
            <p:nvPr/>
          </p:nvSpPr>
          <p:spPr bwMode="auto">
            <a:xfrm>
              <a:off x="2087" y="2770"/>
              <a:ext cx="63" cy="36"/>
            </a:xfrm>
            <a:custGeom>
              <a:avLst/>
              <a:gdLst>
                <a:gd name="T0" fmla="*/ 0 w 323"/>
                <a:gd name="T1" fmla="*/ 70 h 185"/>
                <a:gd name="T2" fmla="*/ 13 w 323"/>
                <a:gd name="T3" fmla="*/ 128 h 185"/>
                <a:gd name="T4" fmla="*/ 26 w 323"/>
                <a:gd name="T5" fmla="*/ 185 h 185"/>
                <a:gd name="T6" fmla="*/ 323 w 323"/>
                <a:gd name="T7" fmla="*/ 114 h 185"/>
                <a:gd name="T8" fmla="*/ 310 w 323"/>
                <a:gd name="T9" fmla="*/ 57 h 185"/>
                <a:gd name="T10" fmla="*/ 297 w 323"/>
                <a:gd name="T11" fmla="*/ 0 h 185"/>
                <a:gd name="T12" fmla="*/ 0 w 323"/>
                <a:gd name="T13" fmla="*/ 70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0" y="70"/>
                  </a:moveTo>
                  <a:lnTo>
                    <a:pt x="13" y="128"/>
                  </a:lnTo>
                  <a:lnTo>
                    <a:pt x="26" y="185"/>
                  </a:lnTo>
                  <a:lnTo>
                    <a:pt x="323" y="114"/>
                  </a:lnTo>
                  <a:lnTo>
                    <a:pt x="310" y="57"/>
                  </a:lnTo>
                  <a:lnTo>
                    <a:pt x="297" y="0"/>
                  </a:lnTo>
                  <a:lnTo>
                    <a:pt x="0"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04" name="Freeform 212"/>
            <p:cNvSpPr>
              <a:spLocks/>
            </p:cNvSpPr>
            <p:nvPr/>
          </p:nvSpPr>
          <p:spPr bwMode="auto">
            <a:xfrm>
              <a:off x="2147" y="2781"/>
              <a:ext cx="5" cy="11"/>
            </a:xfrm>
            <a:custGeom>
              <a:avLst/>
              <a:gdLst>
                <a:gd name="T0" fmla="*/ 0 w 22"/>
                <a:gd name="T1" fmla="*/ 0 h 57"/>
                <a:gd name="T2" fmla="*/ 13 w 22"/>
                <a:gd name="T3" fmla="*/ 57 h 57"/>
                <a:gd name="T4" fmla="*/ 22 w 22"/>
                <a:gd name="T5" fmla="*/ 55 h 57"/>
                <a:gd name="T6" fmla="*/ 0 w 22"/>
                <a:gd name="T7" fmla="*/ 0 h 57"/>
                <a:gd name="T8" fmla="*/ 0 60000 65536"/>
                <a:gd name="T9" fmla="*/ 0 60000 65536"/>
                <a:gd name="T10" fmla="*/ 0 60000 65536"/>
                <a:gd name="T11" fmla="*/ 0 60000 65536"/>
                <a:gd name="T12" fmla="*/ 0 w 22"/>
                <a:gd name="T13" fmla="*/ 0 h 57"/>
                <a:gd name="T14" fmla="*/ 22 w 22"/>
                <a:gd name="T15" fmla="*/ 57 h 57"/>
              </a:gdLst>
              <a:ahLst/>
              <a:cxnLst>
                <a:cxn ang="T8">
                  <a:pos x="T0" y="T1"/>
                </a:cxn>
                <a:cxn ang="T9">
                  <a:pos x="T2" y="T3"/>
                </a:cxn>
                <a:cxn ang="T10">
                  <a:pos x="T4" y="T5"/>
                </a:cxn>
                <a:cxn ang="T11">
                  <a:pos x="T6" y="T7"/>
                </a:cxn>
              </a:cxnLst>
              <a:rect l="T12" t="T13" r="T14" b="T15"/>
              <a:pathLst>
                <a:path w="22" h="57">
                  <a:moveTo>
                    <a:pt x="0" y="0"/>
                  </a:moveTo>
                  <a:lnTo>
                    <a:pt x="13" y="57"/>
                  </a:lnTo>
                  <a:lnTo>
                    <a:pt x="22" y="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05" name="Line 213"/>
            <p:cNvSpPr>
              <a:spLocks noChangeShapeType="1"/>
            </p:cNvSpPr>
            <p:nvPr/>
          </p:nvSpPr>
          <p:spPr bwMode="auto">
            <a:xfrm flipV="1">
              <a:off x="2150"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06" name="Freeform 214"/>
            <p:cNvSpPr>
              <a:spLocks/>
            </p:cNvSpPr>
            <p:nvPr/>
          </p:nvSpPr>
          <p:spPr bwMode="auto">
            <a:xfrm>
              <a:off x="2143" y="2748"/>
              <a:ext cx="62" cy="44"/>
            </a:xfrm>
            <a:custGeom>
              <a:avLst/>
              <a:gdLst>
                <a:gd name="T0" fmla="*/ 0 w 321"/>
                <a:gd name="T1" fmla="*/ 112 h 222"/>
                <a:gd name="T2" fmla="*/ 22 w 321"/>
                <a:gd name="T3" fmla="*/ 167 h 222"/>
                <a:gd name="T4" fmla="*/ 44 w 321"/>
                <a:gd name="T5" fmla="*/ 222 h 222"/>
                <a:gd name="T6" fmla="*/ 321 w 321"/>
                <a:gd name="T7" fmla="*/ 110 h 222"/>
                <a:gd name="T8" fmla="*/ 299 w 321"/>
                <a:gd name="T9" fmla="*/ 55 h 222"/>
                <a:gd name="T10" fmla="*/ 277 w 321"/>
                <a:gd name="T11" fmla="*/ 0 h 222"/>
                <a:gd name="T12" fmla="*/ 0 w 321"/>
                <a:gd name="T13" fmla="*/ 112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0" y="112"/>
                  </a:moveTo>
                  <a:lnTo>
                    <a:pt x="22" y="167"/>
                  </a:lnTo>
                  <a:lnTo>
                    <a:pt x="44" y="222"/>
                  </a:lnTo>
                  <a:lnTo>
                    <a:pt x="321" y="110"/>
                  </a:lnTo>
                  <a:lnTo>
                    <a:pt x="299" y="55"/>
                  </a:lnTo>
                  <a:lnTo>
                    <a:pt x="277"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07" name="Freeform 215"/>
            <p:cNvSpPr>
              <a:spLocks/>
            </p:cNvSpPr>
            <p:nvPr/>
          </p:nvSpPr>
          <p:spPr bwMode="auto">
            <a:xfrm>
              <a:off x="2143" y="2748"/>
              <a:ext cx="62" cy="44"/>
            </a:xfrm>
            <a:custGeom>
              <a:avLst/>
              <a:gdLst>
                <a:gd name="T0" fmla="*/ 0 w 321"/>
                <a:gd name="T1" fmla="*/ 112 h 222"/>
                <a:gd name="T2" fmla="*/ 22 w 321"/>
                <a:gd name="T3" fmla="*/ 167 h 222"/>
                <a:gd name="T4" fmla="*/ 44 w 321"/>
                <a:gd name="T5" fmla="*/ 222 h 222"/>
                <a:gd name="T6" fmla="*/ 321 w 321"/>
                <a:gd name="T7" fmla="*/ 110 h 222"/>
                <a:gd name="T8" fmla="*/ 299 w 321"/>
                <a:gd name="T9" fmla="*/ 55 h 222"/>
                <a:gd name="T10" fmla="*/ 277 w 321"/>
                <a:gd name="T11" fmla="*/ 0 h 222"/>
                <a:gd name="T12" fmla="*/ 0 w 321"/>
                <a:gd name="T13" fmla="*/ 112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0" y="112"/>
                  </a:moveTo>
                  <a:lnTo>
                    <a:pt x="22" y="167"/>
                  </a:lnTo>
                  <a:lnTo>
                    <a:pt x="44" y="222"/>
                  </a:lnTo>
                  <a:lnTo>
                    <a:pt x="321" y="110"/>
                  </a:lnTo>
                  <a:lnTo>
                    <a:pt x="299" y="55"/>
                  </a:lnTo>
                  <a:lnTo>
                    <a:pt x="277" y="0"/>
                  </a:lnTo>
                  <a:lnTo>
                    <a:pt x="0"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08" name="Freeform 216"/>
            <p:cNvSpPr>
              <a:spLocks/>
            </p:cNvSpPr>
            <p:nvPr/>
          </p:nvSpPr>
          <p:spPr bwMode="auto">
            <a:xfrm>
              <a:off x="2201" y="2759"/>
              <a:ext cx="6" cy="11"/>
            </a:xfrm>
            <a:custGeom>
              <a:avLst/>
              <a:gdLst>
                <a:gd name="T0" fmla="*/ 0 w 29"/>
                <a:gd name="T1" fmla="*/ 0 h 55"/>
                <a:gd name="T2" fmla="*/ 22 w 29"/>
                <a:gd name="T3" fmla="*/ 55 h 55"/>
                <a:gd name="T4" fmla="*/ 29 w 29"/>
                <a:gd name="T5" fmla="*/ 51 h 55"/>
                <a:gd name="T6" fmla="*/ 0 w 29"/>
                <a:gd name="T7" fmla="*/ 0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0" y="0"/>
                  </a:moveTo>
                  <a:lnTo>
                    <a:pt x="22" y="55"/>
                  </a:lnTo>
                  <a:lnTo>
                    <a:pt x="29"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09" name="Line 217"/>
            <p:cNvSpPr>
              <a:spLocks noChangeShapeType="1"/>
            </p:cNvSpPr>
            <p:nvPr/>
          </p:nvSpPr>
          <p:spPr bwMode="auto">
            <a:xfrm flipV="1">
              <a:off x="2205"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10" name="Freeform 218"/>
            <p:cNvSpPr>
              <a:spLocks/>
            </p:cNvSpPr>
            <p:nvPr/>
          </p:nvSpPr>
          <p:spPr bwMode="auto">
            <a:xfrm>
              <a:off x="2195" y="2721"/>
              <a:ext cx="61" cy="48"/>
            </a:xfrm>
            <a:custGeom>
              <a:avLst/>
              <a:gdLst>
                <a:gd name="T0" fmla="*/ 0 w 314"/>
                <a:gd name="T1" fmla="*/ 147 h 249"/>
                <a:gd name="T2" fmla="*/ 29 w 314"/>
                <a:gd name="T3" fmla="*/ 198 h 249"/>
                <a:gd name="T4" fmla="*/ 58 w 314"/>
                <a:gd name="T5" fmla="*/ 249 h 249"/>
                <a:gd name="T6" fmla="*/ 314 w 314"/>
                <a:gd name="T7" fmla="*/ 103 h 249"/>
                <a:gd name="T8" fmla="*/ 284 w 314"/>
                <a:gd name="T9" fmla="*/ 52 h 249"/>
                <a:gd name="T10" fmla="*/ 255 w 314"/>
                <a:gd name="T11" fmla="*/ 0 h 249"/>
                <a:gd name="T12" fmla="*/ 0 w 314"/>
                <a:gd name="T13" fmla="*/ 147 h 249"/>
                <a:gd name="T14" fmla="*/ 0 60000 65536"/>
                <a:gd name="T15" fmla="*/ 0 60000 65536"/>
                <a:gd name="T16" fmla="*/ 0 60000 65536"/>
                <a:gd name="T17" fmla="*/ 0 60000 65536"/>
                <a:gd name="T18" fmla="*/ 0 60000 65536"/>
                <a:gd name="T19" fmla="*/ 0 60000 65536"/>
                <a:gd name="T20" fmla="*/ 0 60000 65536"/>
                <a:gd name="T21" fmla="*/ 0 w 314"/>
                <a:gd name="T22" fmla="*/ 0 h 249"/>
                <a:gd name="T23" fmla="*/ 314 w 314"/>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9">
                  <a:moveTo>
                    <a:pt x="0" y="147"/>
                  </a:moveTo>
                  <a:lnTo>
                    <a:pt x="29" y="198"/>
                  </a:lnTo>
                  <a:lnTo>
                    <a:pt x="58" y="249"/>
                  </a:lnTo>
                  <a:lnTo>
                    <a:pt x="314" y="103"/>
                  </a:lnTo>
                  <a:lnTo>
                    <a:pt x="284" y="52"/>
                  </a:lnTo>
                  <a:lnTo>
                    <a:pt x="255"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11" name="Freeform 219"/>
            <p:cNvSpPr>
              <a:spLocks/>
            </p:cNvSpPr>
            <p:nvPr/>
          </p:nvSpPr>
          <p:spPr bwMode="auto">
            <a:xfrm>
              <a:off x="2195" y="2721"/>
              <a:ext cx="61" cy="48"/>
            </a:xfrm>
            <a:custGeom>
              <a:avLst/>
              <a:gdLst>
                <a:gd name="T0" fmla="*/ 0 w 314"/>
                <a:gd name="T1" fmla="*/ 147 h 249"/>
                <a:gd name="T2" fmla="*/ 29 w 314"/>
                <a:gd name="T3" fmla="*/ 198 h 249"/>
                <a:gd name="T4" fmla="*/ 58 w 314"/>
                <a:gd name="T5" fmla="*/ 249 h 249"/>
                <a:gd name="T6" fmla="*/ 314 w 314"/>
                <a:gd name="T7" fmla="*/ 103 h 249"/>
                <a:gd name="T8" fmla="*/ 284 w 314"/>
                <a:gd name="T9" fmla="*/ 52 h 249"/>
                <a:gd name="T10" fmla="*/ 255 w 314"/>
                <a:gd name="T11" fmla="*/ 0 h 249"/>
                <a:gd name="T12" fmla="*/ 0 w 314"/>
                <a:gd name="T13" fmla="*/ 147 h 249"/>
                <a:gd name="T14" fmla="*/ 0 60000 65536"/>
                <a:gd name="T15" fmla="*/ 0 60000 65536"/>
                <a:gd name="T16" fmla="*/ 0 60000 65536"/>
                <a:gd name="T17" fmla="*/ 0 60000 65536"/>
                <a:gd name="T18" fmla="*/ 0 60000 65536"/>
                <a:gd name="T19" fmla="*/ 0 60000 65536"/>
                <a:gd name="T20" fmla="*/ 0 60000 65536"/>
                <a:gd name="T21" fmla="*/ 0 w 314"/>
                <a:gd name="T22" fmla="*/ 0 h 249"/>
                <a:gd name="T23" fmla="*/ 314 w 314"/>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9">
                  <a:moveTo>
                    <a:pt x="0" y="147"/>
                  </a:moveTo>
                  <a:lnTo>
                    <a:pt x="29" y="198"/>
                  </a:lnTo>
                  <a:lnTo>
                    <a:pt x="58" y="249"/>
                  </a:lnTo>
                  <a:lnTo>
                    <a:pt x="314" y="103"/>
                  </a:lnTo>
                  <a:lnTo>
                    <a:pt x="284" y="52"/>
                  </a:lnTo>
                  <a:lnTo>
                    <a:pt x="255" y="0"/>
                  </a:lnTo>
                  <a:lnTo>
                    <a:pt x="0" y="1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12" name="Freeform 220"/>
            <p:cNvSpPr>
              <a:spLocks/>
            </p:cNvSpPr>
            <p:nvPr/>
          </p:nvSpPr>
          <p:spPr bwMode="auto">
            <a:xfrm>
              <a:off x="2250" y="2730"/>
              <a:ext cx="8" cy="10"/>
            </a:xfrm>
            <a:custGeom>
              <a:avLst/>
              <a:gdLst>
                <a:gd name="T0" fmla="*/ 0 w 38"/>
                <a:gd name="T1" fmla="*/ 0 h 51"/>
                <a:gd name="T2" fmla="*/ 30 w 38"/>
                <a:gd name="T3" fmla="*/ 51 h 51"/>
                <a:gd name="T4" fmla="*/ 38 w 38"/>
                <a:gd name="T5" fmla="*/ 45 h 51"/>
                <a:gd name="T6" fmla="*/ 0 w 38"/>
                <a:gd name="T7" fmla="*/ 0 h 51"/>
                <a:gd name="T8" fmla="*/ 0 60000 65536"/>
                <a:gd name="T9" fmla="*/ 0 60000 65536"/>
                <a:gd name="T10" fmla="*/ 0 60000 65536"/>
                <a:gd name="T11" fmla="*/ 0 60000 65536"/>
                <a:gd name="T12" fmla="*/ 0 w 38"/>
                <a:gd name="T13" fmla="*/ 0 h 51"/>
                <a:gd name="T14" fmla="*/ 38 w 38"/>
                <a:gd name="T15" fmla="*/ 51 h 51"/>
              </a:gdLst>
              <a:ahLst/>
              <a:cxnLst>
                <a:cxn ang="T8">
                  <a:pos x="T0" y="T1"/>
                </a:cxn>
                <a:cxn ang="T9">
                  <a:pos x="T2" y="T3"/>
                </a:cxn>
                <a:cxn ang="T10">
                  <a:pos x="T4" y="T5"/>
                </a:cxn>
                <a:cxn ang="T11">
                  <a:pos x="T6" y="T7"/>
                </a:cxn>
              </a:cxnLst>
              <a:rect l="T12" t="T13" r="T14" b="T15"/>
              <a:pathLst>
                <a:path w="38" h="51">
                  <a:moveTo>
                    <a:pt x="0" y="0"/>
                  </a:moveTo>
                  <a:lnTo>
                    <a:pt x="30" y="51"/>
                  </a:lnTo>
                  <a:lnTo>
                    <a:pt x="38"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13" name="Line 221"/>
            <p:cNvSpPr>
              <a:spLocks noChangeShapeType="1"/>
            </p:cNvSpPr>
            <p:nvPr/>
          </p:nvSpPr>
          <p:spPr bwMode="auto">
            <a:xfrm flipV="1">
              <a:off x="2256"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14" name="Freeform 222"/>
            <p:cNvSpPr>
              <a:spLocks/>
            </p:cNvSpPr>
            <p:nvPr/>
          </p:nvSpPr>
          <p:spPr bwMode="auto">
            <a:xfrm>
              <a:off x="2243" y="2649"/>
              <a:ext cx="99" cy="91"/>
            </a:xfrm>
            <a:custGeom>
              <a:avLst/>
              <a:gdLst>
                <a:gd name="T0" fmla="*/ 0 w 510"/>
                <a:gd name="T1" fmla="*/ 374 h 464"/>
                <a:gd name="T2" fmla="*/ 37 w 510"/>
                <a:gd name="T3" fmla="*/ 419 h 464"/>
                <a:gd name="T4" fmla="*/ 75 w 510"/>
                <a:gd name="T5" fmla="*/ 464 h 464"/>
                <a:gd name="T6" fmla="*/ 510 w 510"/>
                <a:gd name="T7" fmla="*/ 90 h 464"/>
                <a:gd name="T8" fmla="*/ 472 w 510"/>
                <a:gd name="T9" fmla="*/ 45 h 464"/>
                <a:gd name="T10" fmla="*/ 435 w 510"/>
                <a:gd name="T11" fmla="*/ 0 h 464"/>
                <a:gd name="T12" fmla="*/ 0 w 510"/>
                <a:gd name="T13" fmla="*/ 374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0" y="374"/>
                  </a:moveTo>
                  <a:lnTo>
                    <a:pt x="37" y="419"/>
                  </a:lnTo>
                  <a:lnTo>
                    <a:pt x="75" y="464"/>
                  </a:lnTo>
                  <a:lnTo>
                    <a:pt x="510" y="90"/>
                  </a:lnTo>
                  <a:lnTo>
                    <a:pt x="472" y="45"/>
                  </a:lnTo>
                  <a:lnTo>
                    <a:pt x="435" y="0"/>
                  </a:lnTo>
                  <a:lnTo>
                    <a:pt x="0"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15" name="Freeform 223"/>
            <p:cNvSpPr>
              <a:spLocks/>
            </p:cNvSpPr>
            <p:nvPr/>
          </p:nvSpPr>
          <p:spPr bwMode="auto">
            <a:xfrm>
              <a:off x="2243" y="2649"/>
              <a:ext cx="99" cy="91"/>
            </a:xfrm>
            <a:custGeom>
              <a:avLst/>
              <a:gdLst>
                <a:gd name="T0" fmla="*/ 0 w 510"/>
                <a:gd name="T1" fmla="*/ 374 h 464"/>
                <a:gd name="T2" fmla="*/ 37 w 510"/>
                <a:gd name="T3" fmla="*/ 419 h 464"/>
                <a:gd name="T4" fmla="*/ 75 w 510"/>
                <a:gd name="T5" fmla="*/ 464 h 464"/>
                <a:gd name="T6" fmla="*/ 510 w 510"/>
                <a:gd name="T7" fmla="*/ 90 h 464"/>
                <a:gd name="T8" fmla="*/ 472 w 510"/>
                <a:gd name="T9" fmla="*/ 45 h 464"/>
                <a:gd name="T10" fmla="*/ 435 w 510"/>
                <a:gd name="T11" fmla="*/ 0 h 464"/>
                <a:gd name="T12" fmla="*/ 0 w 510"/>
                <a:gd name="T13" fmla="*/ 374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0" y="374"/>
                  </a:moveTo>
                  <a:lnTo>
                    <a:pt x="37" y="419"/>
                  </a:lnTo>
                  <a:lnTo>
                    <a:pt x="75" y="464"/>
                  </a:lnTo>
                  <a:lnTo>
                    <a:pt x="510" y="90"/>
                  </a:lnTo>
                  <a:lnTo>
                    <a:pt x="472" y="45"/>
                  </a:lnTo>
                  <a:lnTo>
                    <a:pt x="435" y="0"/>
                  </a:lnTo>
                  <a:lnTo>
                    <a:pt x="0" y="3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16" name="Freeform 224"/>
            <p:cNvSpPr>
              <a:spLocks/>
            </p:cNvSpPr>
            <p:nvPr/>
          </p:nvSpPr>
          <p:spPr bwMode="auto">
            <a:xfrm>
              <a:off x="2334" y="2658"/>
              <a:ext cx="9" cy="9"/>
            </a:xfrm>
            <a:custGeom>
              <a:avLst/>
              <a:gdLst>
                <a:gd name="T0" fmla="*/ 0 w 47"/>
                <a:gd name="T1" fmla="*/ 0 h 45"/>
                <a:gd name="T2" fmla="*/ 38 w 47"/>
                <a:gd name="T3" fmla="*/ 45 h 45"/>
                <a:gd name="T4" fmla="*/ 43 w 47"/>
                <a:gd name="T5" fmla="*/ 41 h 45"/>
                <a:gd name="T6" fmla="*/ 47 w 47"/>
                <a:gd name="T7" fmla="*/ 36 h 45"/>
                <a:gd name="T8" fmla="*/ 0 w 47"/>
                <a:gd name="T9" fmla="*/ 0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0" y="0"/>
                  </a:moveTo>
                  <a:lnTo>
                    <a:pt x="38" y="45"/>
                  </a:lnTo>
                  <a:lnTo>
                    <a:pt x="43" y="41"/>
                  </a:lnTo>
                  <a:lnTo>
                    <a:pt x="47"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17" name="Freeform 225"/>
            <p:cNvSpPr>
              <a:spLocks/>
            </p:cNvSpPr>
            <p:nvPr/>
          </p:nvSpPr>
          <p:spPr bwMode="auto">
            <a:xfrm>
              <a:off x="2342" y="2665"/>
              <a:ext cx="1" cy="2"/>
            </a:xfrm>
            <a:custGeom>
              <a:avLst/>
              <a:gdLst>
                <a:gd name="T0" fmla="*/ 0 w 9"/>
                <a:gd name="T1" fmla="*/ 9 h 9"/>
                <a:gd name="T2" fmla="*/ 5 w 9"/>
                <a:gd name="T3" fmla="*/ 5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5"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18" name="Freeform 226"/>
            <p:cNvSpPr>
              <a:spLocks/>
            </p:cNvSpPr>
            <p:nvPr/>
          </p:nvSpPr>
          <p:spPr bwMode="auto">
            <a:xfrm>
              <a:off x="2325" y="2564"/>
              <a:ext cx="84" cy="101"/>
            </a:xfrm>
            <a:custGeom>
              <a:avLst/>
              <a:gdLst>
                <a:gd name="T0" fmla="*/ 0 w 432"/>
                <a:gd name="T1" fmla="*/ 447 h 518"/>
                <a:gd name="T2" fmla="*/ 46 w 432"/>
                <a:gd name="T3" fmla="*/ 482 h 518"/>
                <a:gd name="T4" fmla="*/ 93 w 432"/>
                <a:gd name="T5" fmla="*/ 518 h 518"/>
                <a:gd name="T6" fmla="*/ 432 w 432"/>
                <a:gd name="T7" fmla="*/ 71 h 518"/>
                <a:gd name="T8" fmla="*/ 385 w 432"/>
                <a:gd name="T9" fmla="*/ 36 h 518"/>
                <a:gd name="T10" fmla="*/ 339 w 432"/>
                <a:gd name="T11" fmla="*/ 0 h 518"/>
                <a:gd name="T12" fmla="*/ 0 w 432"/>
                <a:gd name="T13" fmla="*/ 447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0" y="447"/>
                  </a:moveTo>
                  <a:lnTo>
                    <a:pt x="46" y="482"/>
                  </a:lnTo>
                  <a:lnTo>
                    <a:pt x="93" y="518"/>
                  </a:lnTo>
                  <a:lnTo>
                    <a:pt x="432" y="71"/>
                  </a:lnTo>
                  <a:lnTo>
                    <a:pt x="385" y="36"/>
                  </a:lnTo>
                  <a:lnTo>
                    <a:pt x="339" y="0"/>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19" name="Freeform 227"/>
            <p:cNvSpPr>
              <a:spLocks/>
            </p:cNvSpPr>
            <p:nvPr/>
          </p:nvSpPr>
          <p:spPr bwMode="auto">
            <a:xfrm>
              <a:off x="2325" y="2564"/>
              <a:ext cx="84" cy="101"/>
            </a:xfrm>
            <a:custGeom>
              <a:avLst/>
              <a:gdLst>
                <a:gd name="T0" fmla="*/ 0 w 432"/>
                <a:gd name="T1" fmla="*/ 447 h 518"/>
                <a:gd name="T2" fmla="*/ 46 w 432"/>
                <a:gd name="T3" fmla="*/ 482 h 518"/>
                <a:gd name="T4" fmla="*/ 93 w 432"/>
                <a:gd name="T5" fmla="*/ 518 h 518"/>
                <a:gd name="T6" fmla="*/ 432 w 432"/>
                <a:gd name="T7" fmla="*/ 71 h 518"/>
                <a:gd name="T8" fmla="*/ 385 w 432"/>
                <a:gd name="T9" fmla="*/ 36 h 518"/>
                <a:gd name="T10" fmla="*/ 339 w 432"/>
                <a:gd name="T11" fmla="*/ 0 h 518"/>
                <a:gd name="T12" fmla="*/ 0 w 432"/>
                <a:gd name="T13" fmla="*/ 447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0" y="447"/>
                  </a:moveTo>
                  <a:lnTo>
                    <a:pt x="46" y="482"/>
                  </a:lnTo>
                  <a:lnTo>
                    <a:pt x="93" y="518"/>
                  </a:lnTo>
                  <a:lnTo>
                    <a:pt x="432" y="71"/>
                  </a:lnTo>
                  <a:lnTo>
                    <a:pt x="385" y="36"/>
                  </a:lnTo>
                  <a:lnTo>
                    <a:pt x="339" y="0"/>
                  </a:lnTo>
                  <a:lnTo>
                    <a:pt x="0" y="4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20" name="Freeform 228"/>
            <p:cNvSpPr>
              <a:spLocks/>
            </p:cNvSpPr>
            <p:nvPr/>
          </p:nvSpPr>
          <p:spPr bwMode="auto">
            <a:xfrm>
              <a:off x="2400" y="2571"/>
              <a:ext cx="9" cy="7"/>
            </a:xfrm>
            <a:custGeom>
              <a:avLst/>
              <a:gdLst>
                <a:gd name="T0" fmla="*/ 0 w 52"/>
                <a:gd name="T1" fmla="*/ 0 h 35"/>
                <a:gd name="T2" fmla="*/ 47 w 52"/>
                <a:gd name="T3" fmla="*/ 35 h 35"/>
                <a:gd name="T4" fmla="*/ 52 w 52"/>
                <a:gd name="T5" fmla="*/ 27 h 35"/>
                <a:gd name="T6" fmla="*/ 0 w 52"/>
                <a:gd name="T7" fmla="*/ 0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0" y="0"/>
                  </a:moveTo>
                  <a:lnTo>
                    <a:pt x="47" y="35"/>
                  </a:lnTo>
                  <a:lnTo>
                    <a:pt x="5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21" name="Line 229"/>
            <p:cNvSpPr>
              <a:spLocks noChangeShapeType="1"/>
            </p:cNvSpPr>
            <p:nvPr/>
          </p:nvSpPr>
          <p:spPr bwMode="auto">
            <a:xfrm flipV="1">
              <a:off x="2409" y="2576"/>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22" name="Freeform 230"/>
            <p:cNvSpPr>
              <a:spLocks/>
            </p:cNvSpPr>
            <p:nvPr/>
          </p:nvSpPr>
          <p:spPr bwMode="auto">
            <a:xfrm>
              <a:off x="2390" y="2469"/>
              <a:ext cx="69" cy="107"/>
            </a:xfrm>
            <a:custGeom>
              <a:avLst/>
              <a:gdLst>
                <a:gd name="T0" fmla="*/ 0 w 358"/>
                <a:gd name="T1" fmla="*/ 498 h 553"/>
                <a:gd name="T2" fmla="*/ 51 w 358"/>
                <a:gd name="T3" fmla="*/ 526 h 553"/>
                <a:gd name="T4" fmla="*/ 103 w 358"/>
                <a:gd name="T5" fmla="*/ 553 h 553"/>
                <a:gd name="T6" fmla="*/ 358 w 358"/>
                <a:gd name="T7" fmla="*/ 55 h 553"/>
                <a:gd name="T8" fmla="*/ 307 w 358"/>
                <a:gd name="T9" fmla="*/ 28 h 553"/>
                <a:gd name="T10" fmla="*/ 255 w 358"/>
                <a:gd name="T11" fmla="*/ 0 h 553"/>
                <a:gd name="T12" fmla="*/ 0 w 358"/>
                <a:gd name="T13" fmla="*/ 498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0" y="498"/>
                  </a:moveTo>
                  <a:lnTo>
                    <a:pt x="51" y="526"/>
                  </a:lnTo>
                  <a:lnTo>
                    <a:pt x="103" y="553"/>
                  </a:lnTo>
                  <a:lnTo>
                    <a:pt x="358" y="55"/>
                  </a:lnTo>
                  <a:lnTo>
                    <a:pt x="307" y="28"/>
                  </a:lnTo>
                  <a:lnTo>
                    <a:pt x="255" y="0"/>
                  </a:lnTo>
                  <a:lnTo>
                    <a:pt x="0"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23" name="Freeform 231"/>
            <p:cNvSpPr>
              <a:spLocks/>
            </p:cNvSpPr>
            <p:nvPr/>
          </p:nvSpPr>
          <p:spPr bwMode="auto">
            <a:xfrm>
              <a:off x="2390" y="2469"/>
              <a:ext cx="69" cy="107"/>
            </a:xfrm>
            <a:custGeom>
              <a:avLst/>
              <a:gdLst>
                <a:gd name="T0" fmla="*/ 0 w 358"/>
                <a:gd name="T1" fmla="*/ 498 h 553"/>
                <a:gd name="T2" fmla="*/ 51 w 358"/>
                <a:gd name="T3" fmla="*/ 526 h 553"/>
                <a:gd name="T4" fmla="*/ 103 w 358"/>
                <a:gd name="T5" fmla="*/ 553 h 553"/>
                <a:gd name="T6" fmla="*/ 358 w 358"/>
                <a:gd name="T7" fmla="*/ 55 h 553"/>
                <a:gd name="T8" fmla="*/ 307 w 358"/>
                <a:gd name="T9" fmla="*/ 28 h 553"/>
                <a:gd name="T10" fmla="*/ 255 w 358"/>
                <a:gd name="T11" fmla="*/ 0 h 553"/>
                <a:gd name="T12" fmla="*/ 0 w 358"/>
                <a:gd name="T13" fmla="*/ 498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0" y="498"/>
                  </a:moveTo>
                  <a:lnTo>
                    <a:pt x="51" y="526"/>
                  </a:lnTo>
                  <a:lnTo>
                    <a:pt x="103" y="553"/>
                  </a:lnTo>
                  <a:lnTo>
                    <a:pt x="358" y="55"/>
                  </a:lnTo>
                  <a:lnTo>
                    <a:pt x="307" y="28"/>
                  </a:lnTo>
                  <a:lnTo>
                    <a:pt x="255" y="0"/>
                  </a:lnTo>
                  <a:lnTo>
                    <a:pt x="0" y="4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24" name="Freeform 232"/>
            <p:cNvSpPr>
              <a:spLocks/>
            </p:cNvSpPr>
            <p:nvPr/>
          </p:nvSpPr>
          <p:spPr bwMode="auto">
            <a:xfrm>
              <a:off x="2449" y="2475"/>
              <a:ext cx="11" cy="5"/>
            </a:xfrm>
            <a:custGeom>
              <a:avLst/>
              <a:gdLst>
                <a:gd name="T0" fmla="*/ 0 w 55"/>
                <a:gd name="T1" fmla="*/ 0 h 27"/>
                <a:gd name="T2" fmla="*/ 51 w 55"/>
                <a:gd name="T3" fmla="*/ 27 h 27"/>
                <a:gd name="T4" fmla="*/ 55 w 55"/>
                <a:gd name="T5" fmla="*/ 18 h 27"/>
                <a:gd name="T6" fmla="*/ 0 w 55"/>
                <a:gd name="T7" fmla="*/ 0 h 27"/>
                <a:gd name="T8" fmla="*/ 0 60000 65536"/>
                <a:gd name="T9" fmla="*/ 0 60000 65536"/>
                <a:gd name="T10" fmla="*/ 0 60000 65536"/>
                <a:gd name="T11" fmla="*/ 0 60000 65536"/>
                <a:gd name="T12" fmla="*/ 0 w 55"/>
                <a:gd name="T13" fmla="*/ 0 h 27"/>
                <a:gd name="T14" fmla="*/ 55 w 55"/>
                <a:gd name="T15" fmla="*/ 27 h 27"/>
              </a:gdLst>
              <a:ahLst/>
              <a:cxnLst>
                <a:cxn ang="T8">
                  <a:pos x="T0" y="T1"/>
                </a:cxn>
                <a:cxn ang="T9">
                  <a:pos x="T2" y="T3"/>
                </a:cxn>
                <a:cxn ang="T10">
                  <a:pos x="T4" y="T5"/>
                </a:cxn>
                <a:cxn ang="T11">
                  <a:pos x="T6" y="T7"/>
                </a:cxn>
              </a:cxnLst>
              <a:rect l="T12" t="T13" r="T14" b="T15"/>
              <a:pathLst>
                <a:path w="55" h="27">
                  <a:moveTo>
                    <a:pt x="0" y="0"/>
                  </a:moveTo>
                  <a:lnTo>
                    <a:pt x="51" y="27"/>
                  </a:lnTo>
                  <a:lnTo>
                    <a:pt x="55"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25" name="Line 233"/>
            <p:cNvSpPr>
              <a:spLocks noChangeShapeType="1"/>
            </p:cNvSpPr>
            <p:nvPr/>
          </p:nvSpPr>
          <p:spPr bwMode="auto">
            <a:xfrm flipV="1">
              <a:off x="2459"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26" name="Freeform 234"/>
            <p:cNvSpPr>
              <a:spLocks/>
            </p:cNvSpPr>
            <p:nvPr/>
          </p:nvSpPr>
          <p:spPr bwMode="auto">
            <a:xfrm>
              <a:off x="2438" y="2367"/>
              <a:ext cx="56" cy="111"/>
            </a:xfrm>
            <a:custGeom>
              <a:avLst/>
              <a:gdLst>
                <a:gd name="T0" fmla="*/ 0 w 289"/>
                <a:gd name="T1" fmla="*/ 534 h 571"/>
                <a:gd name="T2" fmla="*/ 56 w 289"/>
                <a:gd name="T3" fmla="*/ 553 h 571"/>
                <a:gd name="T4" fmla="*/ 111 w 289"/>
                <a:gd name="T5" fmla="*/ 571 h 571"/>
                <a:gd name="T6" fmla="*/ 289 w 289"/>
                <a:gd name="T7" fmla="*/ 36 h 571"/>
                <a:gd name="T8" fmla="*/ 233 w 289"/>
                <a:gd name="T9" fmla="*/ 18 h 571"/>
                <a:gd name="T10" fmla="*/ 178 w 289"/>
                <a:gd name="T11" fmla="*/ 0 h 571"/>
                <a:gd name="T12" fmla="*/ 0 w 289"/>
                <a:gd name="T13" fmla="*/ 534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0" y="534"/>
                  </a:moveTo>
                  <a:lnTo>
                    <a:pt x="56" y="553"/>
                  </a:lnTo>
                  <a:lnTo>
                    <a:pt x="111" y="571"/>
                  </a:lnTo>
                  <a:lnTo>
                    <a:pt x="289" y="36"/>
                  </a:lnTo>
                  <a:lnTo>
                    <a:pt x="233" y="18"/>
                  </a:lnTo>
                  <a:lnTo>
                    <a:pt x="178" y="0"/>
                  </a:lnTo>
                  <a:lnTo>
                    <a:pt x="0"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27" name="Freeform 235"/>
            <p:cNvSpPr>
              <a:spLocks/>
            </p:cNvSpPr>
            <p:nvPr/>
          </p:nvSpPr>
          <p:spPr bwMode="auto">
            <a:xfrm>
              <a:off x="2438" y="2367"/>
              <a:ext cx="56" cy="111"/>
            </a:xfrm>
            <a:custGeom>
              <a:avLst/>
              <a:gdLst>
                <a:gd name="T0" fmla="*/ 0 w 289"/>
                <a:gd name="T1" fmla="*/ 534 h 571"/>
                <a:gd name="T2" fmla="*/ 56 w 289"/>
                <a:gd name="T3" fmla="*/ 553 h 571"/>
                <a:gd name="T4" fmla="*/ 111 w 289"/>
                <a:gd name="T5" fmla="*/ 571 h 571"/>
                <a:gd name="T6" fmla="*/ 289 w 289"/>
                <a:gd name="T7" fmla="*/ 36 h 571"/>
                <a:gd name="T8" fmla="*/ 233 w 289"/>
                <a:gd name="T9" fmla="*/ 18 h 571"/>
                <a:gd name="T10" fmla="*/ 178 w 289"/>
                <a:gd name="T11" fmla="*/ 0 h 571"/>
                <a:gd name="T12" fmla="*/ 0 w 289"/>
                <a:gd name="T13" fmla="*/ 534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0" y="534"/>
                  </a:moveTo>
                  <a:lnTo>
                    <a:pt x="56" y="553"/>
                  </a:lnTo>
                  <a:lnTo>
                    <a:pt x="111" y="571"/>
                  </a:lnTo>
                  <a:lnTo>
                    <a:pt x="289" y="36"/>
                  </a:lnTo>
                  <a:lnTo>
                    <a:pt x="233" y="18"/>
                  </a:lnTo>
                  <a:lnTo>
                    <a:pt x="178" y="0"/>
                  </a:lnTo>
                  <a:lnTo>
                    <a:pt x="0" y="5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28" name="Freeform 236"/>
            <p:cNvSpPr>
              <a:spLocks/>
            </p:cNvSpPr>
            <p:nvPr/>
          </p:nvSpPr>
          <p:spPr bwMode="auto">
            <a:xfrm>
              <a:off x="2483" y="2370"/>
              <a:ext cx="12" cy="4"/>
            </a:xfrm>
            <a:custGeom>
              <a:avLst/>
              <a:gdLst>
                <a:gd name="T0" fmla="*/ 0 w 58"/>
                <a:gd name="T1" fmla="*/ 0 h 18"/>
                <a:gd name="T2" fmla="*/ 56 w 58"/>
                <a:gd name="T3" fmla="*/ 18 h 18"/>
                <a:gd name="T4" fmla="*/ 58 w 58"/>
                <a:gd name="T5" fmla="*/ 11 h 18"/>
                <a:gd name="T6" fmla="*/ 0 w 58"/>
                <a:gd name="T7" fmla="*/ 0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0"/>
                  </a:moveTo>
                  <a:lnTo>
                    <a:pt x="56" y="18"/>
                  </a:lnTo>
                  <a:lnTo>
                    <a:pt x="58"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29" name="Line 237"/>
            <p:cNvSpPr>
              <a:spLocks noChangeShapeType="1"/>
            </p:cNvSpPr>
            <p:nvPr/>
          </p:nvSpPr>
          <p:spPr bwMode="auto">
            <a:xfrm flipV="1">
              <a:off x="2494"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30" name="Freeform 238"/>
            <p:cNvSpPr>
              <a:spLocks/>
            </p:cNvSpPr>
            <p:nvPr/>
          </p:nvSpPr>
          <p:spPr bwMode="auto">
            <a:xfrm>
              <a:off x="2472" y="2260"/>
              <a:ext cx="43" cy="113"/>
            </a:xfrm>
            <a:custGeom>
              <a:avLst/>
              <a:gdLst>
                <a:gd name="T0" fmla="*/ 0 w 220"/>
                <a:gd name="T1" fmla="*/ 559 h 581"/>
                <a:gd name="T2" fmla="*/ 57 w 220"/>
                <a:gd name="T3" fmla="*/ 570 h 581"/>
                <a:gd name="T4" fmla="*/ 115 w 220"/>
                <a:gd name="T5" fmla="*/ 581 h 581"/>
                <a:gd name="T6" fmla="*/ 220 w 220"/>
                <a:gd name="T7" fmla="*/ 22 h 581"/>
                <a:gd name="T8" fmla="*/ 162 w 220"/>
                <a:gd name="T9" fmla="*/ 11 h 581"/>
                <a:gd name="T10" fmla="*/ 105 w 220"/>
                <a:gd name="T11" fmla="*/ 0 h 581"/>
                <a:gd name="T12" fmla="*/ 0 w 220"/>
                <a:gd name="T13" fmla="*/ 559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0" y="559"/>
                  </a:moveTo>
                  <a:lnTo>
                    <a:pt x="57" y="570"/>
                  </a:lnTo>
                  <a:lnTo>
                    <a:pt x="115" y="581"/>
                  </a:lnTo>
                  <a:lnTo>
                    <a:pt x="220" y="22"/>
                  </a:lnTo>
                  <a:lnTo>
                    <a:pt x="162" y="11"/>
                  </a:lnTo>
                  <a:lnTo>
                    <a:pt x="105" y="0"/>
                  </a:lnTo>
                  <a:lnTo>
                    <a:pt x="0"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31" name="Freeform 239"/>
            <p:cNvSpPr>
              <a:spLocks/>
            </p:cNvSpPr>
            <p:nvPr/>
          </p:nvSpPr>
          <p:spPr bwMode="auto">
            <a:xfrm>
              <a:off x="2472" y="2260"/>
              <a:ext cx="43" cy="113"/>
            </a:xfrm>
            <a:custGeom>
              <a:avLst/>
              <a:gdLst>
                <a:gd name="T0" fmla="*/ 0 w 220"/>
                <a:gd name="T1" fmla="*/ 559 h 581"/>
                <a:gd name="T2" fmla="*/ 57 w 220"/>
                <a:gd name="T3" fmla="*/ 570 h 581"/>
                <a:gd name="T4" fmla="*/ 115 w 220"/>
                <a:gd name="T5" fmla="*/ 581 h 581"/>
                <a:gd name="T6" fmla="*/ 220 w 220"/>
                <a:gd name="T7" fmla="*/ 22 h 581"/>
                <a:gd name="T8" fmla="*/ 162 w 220"/>
                <a:gd name="T9" fmla="*/ 11 h 581"/>
                <a:gd name="T10" fmla="*/ 105 w 220"/>
                <a:gd name="T11" fmla="*/ 0 h 581"/>
                <a:gd name="T12" fmla="*/ 0 w 220"/>
                <a:gd name="T13" fmla="*/ 559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0" y="559"/>
                  </a:moveTo>
                  <a:lnTo>
                    <a:pt x="57" y="570"/>
                  </a:lnTo>
                  <a:lnTo>
                    <a:pt x="115" y="581"/>
                  </a:lnTo>
                  <a:lnTo>
                    <a:pt x="220" y="22"/>
                  </a:lnTo>
                  <a:lnTo>
                    <a:pt x="162" y="11"/>
                  </a:lnTo>
                  <a:lnTo>
                    <a:pt x="105" y="0"/>
                  </a:lnTo>
                  <a:lnTo>
                    <a:pt x="0" y="5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32" name="Freeform 240"/>
            <p:cNvSpPr>
              <a:spLocks/>
            </p:cNvSpPr>
            <p:nvPr/>
          </p:nvSpPr>
          <p:spPr bwMode="auto">
            <a:xfrm>
              <a:off x="2503" y="2262"/>
              <a:ext cx="12" cy="2"/>
            </a:xfrm>
            <a:custGeom>
              <a:avLst/>
              <a:gdLst>
                <a:gd name="T0" fmla="*/ 0 w 59"/>
                <a:gd name="T1" fmla="*/ 0 h 11"/>
                <a:gd name="T2" fmla="*/ 58 w 59"/>
                <a:gd name="T3" fmla="*/ 11 h 11"/>
                <a:gd name="T4" fmla="*/ 59 w 59"/>
                <a:gd name="T5" fmla="*/ 4 h 11"/>
                <a:gd name="T6" fmla="*/ 0 w 59"/>
                <a:gd name="T7" fmla="*/ 0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0" y="0"/>
                  </a:moveTo>
                  <a:lnTo>
                    <a:pt x="58" y="11"/>
                  </a:lnTo>
                  <a:lnTo>
                    <a:pt x="59"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33" name="Line 241"/>
            <p:cNvSpPr>
              <a:spLocks noChangeShapeType="1"/>
            </p:cNvSpPr>
            <p:nvPr/>
          </p:nvSpPr>
          <p:spPr bwMode="auto">
            <a:xfrm flipV="1">
              <a:off x="2515" y="226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34" name="Freeform 242"/>
            <p:cNvSpPr>
              <a:spLocks/>
            </p:cNvSpPr>
            <p:nvPr/>
          </p:nvSpPr>
          <p:spPr bwMode="auto">
            <a:xfrm>
              <a:off x="2492" y="2151"/>
              <a:ext cx="30" cy="111"/>
            </a:xfrm>
            <a:custGeom>
              <a:avLst/>
              <a:gdLst>
                <a:gd name="T0" fmla="*/ 0 w 152"/>
                <a:gd name="T1" fmla="*/ 571 h 579"/>
                <a:gd name="T2" fmla="*/ 58 w 152"/>
                <a:gd name="T3" fmla="*/ 575 h 579"/>
                <a:gd name="T4" fmla="*/ 117 w 152"/>
                <a:gd name="T5" fmla="*/ 579 h 579"/>
                <a:gd name="T6" fmla="*/ 152 w 152"/>
                <a:gd name="T7" fmla="*/ 8 h 579"/>
                <a:gd name="T8" fmla="*/ 93 w 152"/>
                <a:gd name="T9" fmla="*/ 4 h 579"/>
                <a:gd name="T10" fmla="*/ 35 w 152"/>
                <a:gd name="T11" fmla="*/ 0 h 579"/>
                <a:gd name="T12" fmla="*/ 0 w 152"/>
                <a:gd name="T13" fmla="*/ 571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0" y="571"/>
                  </a:moveTo>
                  <a:lnTo>
                    <a:pt x="58" y="575"/>
                  </a:lnTo>
                  <a:lnTo>
                    <a:pt x="117" y="579"/>
                  </a:lnTo>
                  <a:lnTo>
                    <a:pt x="152" y="8"/>
                  </a:lnTo>
                  <a:lnTo>
                    <a:pt x="93" y="4"/>
                  </a:lnTo>
                  <a:lnTo>
                    <a:pt x="35" y="0"/>
                  </a:lnTo>
                  <a:lnTo>
                    <a:pt x="0"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35" name="Freeform 243"/>
            <p:cNvSpPr>
              <a:spLocks/>
            </p:cNvSpPr>
            <p:nvPr/>
          </p:nvSpPr>
          <p:spPr bwMode="auto">
            <a:xfrm>
              <a:off x="2492" y="2151"/>
              <a:ext cx="30" cy="111"/>
            </a:xfrm>
            <a:custGeom>
              <a:avLst/>
              <a:gdLst>
                <a:gd name="T0" fmla="*/ 0 w 152"/>
                <a:gd name="T1" fmla="*/ 571 h 579"/>
                <a:gd name="T2" fmla="*/ 58 w 152"/>
                <a:gd name="T3" fmla="*/ 575 h 579"/>
                <a:gd name="T4" fmla="*/ 117 w 152"/>
                <a:gd name="T5" fmla="*/ 579 h 579"/>
                <a:gd name="T6" fmla="*/ 152 w 152"/>
                <a:gd name="T7" fmla="*/ 8 h 579"/>
                <a:gd name="T8" fmla="*/ 93 w 152"/>
                <a:gd name="T9" fmla="*/ 4 h 579"/>
                <a:gd name="T10" fmla="*/ 35 w 152"/>
                <a:gd name="T11" fmla="*/ 0 h 579"/>
                <a:gd name="T12" fmla="*/ 0 w 152"/>
                <a:gd name="T13" fmla="*/ 571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0" y="571"/>
                  </a:moveTo>
                  <a:lnTo>
                    <a:pt x="58" y="575"/>
                  </a:lnTo>
                  <a:lnTo>
                    <a:pt x="117" y="579"/>
                  </a:lnTo>
                  <a:lnTo>
                    <a:pt x="152" y="8"/>
                  </a:lnTo>
                  <a:lnTo>
                    <a:pt x="93" y="4"/>
                  </a:lnTo>
                  <a:lnTo>
                    <a:pt x="35" y="0"/>
                  </a:lnTo>
                  <a:lnTo>
                    <a:pt x="0" y="5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36" name="Freeform 244"/>
            <p:cNvSpPr>
              <a:spLocks/>
            </p:cNvSpPr>
            <p:nvPr/>
          </p:nvSpPr>
          <p:spPr bwMode="auto">
            <a:xfrm>
              <a:off x="2510" y="2151"/>
              <a:ext cx="12" cy="1"/>
            </a:xfrm>
            <a:custGeom>
              <a:avLst/>
              <a:gdLst>
                <a:gd name="T0" fmla="*/ 0 w 59"/>
                <a:gd name="T1" fmla="*/ 4 h 8"/>
                <a:gd name="T2" fmla="*/ 59 w 59"/>
                <a:gd name="T3" fmla="*/ 8 h 8"/>
                <a:gd name="T4" fmla="*/ 59 w 59"/>
                <a:gd name="T5" fmla="*/ 0 h 8"/>
                <a:gd name="T6" fmla="*/ 0 w 59"/>
                <a:gd name="T7" fmla="*/ 4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0" y="4"/>
                  </a:moveTo>
                  <a:lnTo>
                    <a:pt x="59" y="8"/>
                  </a:lnTo>
                  <a:lnTo>
                    <a:pt x="5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37" name="Line 245"/>
            <p:cNvSpPr>
              <a:spLocks noChangeShapeType="1"/>
            </p:cNvSpPr>
            <p:nvPr/>
          </p:nvSpPr>
          <p:spPr bwMode="auto">
            <a:xfrm flipV="1">
              <a:off x="2522" y="2151"/>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38" name="Freeform 246"/>
            <p:cNvSpPr>
              <a:spLocks/>
            </p:cNvSpPr>
            <p:nvPr/>
          </p:nvSpPr>
          <p:spPr bwMode="auto">
            <a:xfrm>
              <a:off x="2492" y="2039"/>
              <a:ext cx="30" cy="113"/>
            </a:xfrm>
            <a:custGeom>
              <a:avLst/>
              <a:gdLst>
                <a:gd name="T0" fmla="*/ 35 w 152"/>
                <a:gd name="T1" fmla="*/ 579 h 579"/>
                <a:gd name="T2" fmla="*/ 93 w 152"/>
                <a:gd name="T3" fmla="*/ 575 h 579"/>
                <a:gd name="T4" fmla="*/ 152 w 152"/>
                <a:gd name="T5" fmla="*/ 571 h 579"/>
                <a:gd name="T6" fmla="*/ 117 w 152"/>
                <a:gd name="T7" fmla="*/ 0 h 579"/>
                <a:gd name="T8" fmla="*/ 58 w 152"/>
                <a:gd name="T9" fmla="*/ 4 h 579"/>
                <a:gd name="T10" fmla="*/ 0 w 152"/>
                <a:gd name="T11" fmla="*/ 8 h 579"/>
                <a:gd name="T12" fmla="*/ 35 w 152"/>
                <a:gd name="T13" fmla="*/ 579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35" y="579"/>
                  </a:moveTo>
                  <a:lnTo>
                    <a:pt x="93" y="575"/>
                  </a:lnTo>
                  <a:lnTo>
                    <a:pt x="152" y="571"/>
                  </a:lnTo>
                  <a:lnTo>
                    <a:pt x="117" y="0"/>
                  </a:lnTo>
                  <a:lnTo>
                    <a:pt x="58" y="4"/>
                  </a:lnTo>
                  <a:lnTo>
                    <a:pt x="0" y="8"/>
                  </a:lnTo>
                  <a:lnTo>
                    <a:pt x="35"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39" name="Freeform 247"/>
            <p:cNvSpPr>
              <a:spLocks/>
            </p:cNvSpPr>
            <p:nvPr/>
          </p:nvSpPr>
          <p:spPr bwMode="auto">
            <a:xfrm>
              <a:off x="2492" y="2039"/>
              <a:ext cx="30" cy="113"/>
            </a:xfrm>
            <a:custGeom>
              <a:avLst/>
              <a:gdLst>
                <a:gd name="T0" fmla="*/ 35 w 152"/>
                <a:gd name="T1" fmla="*/ 579 h 579"/>
                <a:gd name="T2" fmla="*/ 93 w 152"/>
                <a:gd name="T3" fmla="*/ 575 h 579"/>
                <a:gd name="T4" fmla="*/ 152 w 152"/>
                <a:gd name="T5" fmla="*/ 571 h 579"/>
                <a:gd name="T6" fmla="*/ 117 w 152"/>
                <a:gd name="T7" fmla="*/ 0 h 579"/>
                <a:gd name="T8" fmla="*/ 58 w 152"/>
                <a:gd name="T9" fmla="*/ 4 h 579"/>
                <a:gd name="T10" fmla="*/ 0 w 152"/>
                <a:gd name="T11" fmla="*/ 8 h 579"/>
                <a:gd name="T12" fmla="*/ 35 w 152"/>
                <a:gd name="T13" fmla="*/ 579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35" y="579"/>
                  </a:moveTo>
                  <a:lnTo>
                    <a:pt x="93" y="575"/>
                  </a:lnTo>
                  <a:lnTo>
                    <a:pt x="152" y="571"/>
                  </a:lnTo>
                  <a:lnTo>
                    <a:pt x="117" y="0"/>
                  </a:lnTo>
                  <a:lnTo>
                    <a:pt x="58" y="4"/>
                  </a:lnTo>
                  <a:lnTo>
                    <a:pt x="0" y="8"/>
                  </a:lnTo>
                  <a:lnTo>
                    <a:pt x="35" y="5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40" name="Freeform 248"/>
            <p:cNvSpPr>
              <a:spLocks/>
            </p:cNvSpPr>
            <p:nvPr/>
          </p:nvSpPr>
          <p:spPr bwMode="auto">
            <a:xfrm>
              <a:off x="2503" y="2038"/>
              <a:ext cx="12" cy="2"/>
            </a:xfrm>
            <a:custGeom>
              <a:avLst/>
              <a:gdLst>
                <a:gd name="T0" fmla="*/ 0 w 59"/>
                <a:gd name="T1" fmla="*/ 11 h 11"/>
                <a:gd name="T2" fmla="*/ 59 w 59"/>
                <a:gd name="T3" fmla="*/ 7 h 11"/>
                <a:gd name="T4" fmla="*/ 58 w 59"/>
                <a:gd name="T5" fmla="*/ 0 h 11"/>
                <a:gd name="T6" fmla="*/ 0 w 59"/>
                <a:gd name="T7" fmla="*/ 11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0" y="11"/>
                  </a:moveTo>
                  <a:lnTo>
                    <a:pt x="59" y="7"/>
                  </a:lnTo>
                  <a:lnTo>
                    <a:pt x="58"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41" name="Line 249"/>
            <p:cNvSpPr>
              <a:spLocks noChangeShapeType="1"/>
            </p:cNvSpPr>
            <p:nvPr/>
          </p:nvSpPr>
          <p:spPr bwMode="auto">
            <a:xfrm flipH="1" flipV="1">
              <a:off x="2515" y="2038"/>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42" name="Freeform 250"/>
            <p:cNvSpPr>
              <a:spLocks/>
            </p:cNvSpPr>
            <p:nvPr/>
          </p:nvSpPr>
          <p:spPr bwMode="auto">
            <a:xfrm>
              <a:off x="2472" y="1930"/>
              <a:ext cx="43" cy="112"/>
            </a:xfrm>
            <a:custGeom>
              <a:avLst/>
              <a:gdLst>
                <a:gd name="T0" fmla="*/ 105 w 220"/>
                <a:gd name="T1" fmla="*/ 581 h 581"/>
                <a:gd name="T2" fmla="*/ 162 w 220"/>
                <a:gd name="T3" fmla="*/ 570 h 581"/>
                <a:gd name="T4" fmla="*/ 220 w 220"/>
                <a:gd name="T5" fmla="*/ 559 h 581"/>
                <a:gd name="T6" fmla="*/ 115 w 220"/>
                <a:gd name="T7" fmla="*/ 0 h 581"/>
                <a:gd name="T8" fmla="*/ 57 w 220"/>
                <a:gd name="T9" fmla="*/ 12 h 581"/>
                <a:gd name="T10" fmla="*/ 0 w 220"/>
                <a:gd name="T11" fmla="*/ 23 h 581"/>
                <a:gd name="T12" fmla="*/ 105 w 220"/>
                <a:gd name="T13" fmla="*/ 581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05" y="581"/>
                  </a:moveTo>
                  <a:lnTo>
                    <a:pt x="162" y="570"/>
                  </a:lnTo>
                  <a:lnTo>
                    <a:pt x="220" y="559"/>
                  </a:lnTo>
                  <a:lnTo>
                    <a:pt x="115" y="0"/>
                  </a:lnTo>
                  <a:lnTo>
                    <a:pt x="57" y="12"/>
                  </a:lnTo>
                  <a:lnTo>
                    <a:pt x="0" y="23"/>
                  </a:lnTo>
                  <a:lnTo>
                    <a:pt x="105" y="5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43" name="Freeform 251"/>
            <p:cNvSpPr>
              <a:spLocks/>
            </p:cNvSpPr>
            <p:nvPr/>
          </p:nvSpPr>
          <p:spPr bwMode="auto">
            <a:xfrm>
              <a:off x="2472" y="1930"/>
              <a:ext cx="43" cy="112"/>
            </a:xfrm>
            <a:custGeom>
              <a:avLst/>
              <a:gdLst>
                <a:gd name="T0" fmla="*/ 105 w 220"/>
                <a:gd name="T1" fmla="*/ 581 h 581"/>
                <a:gd name="T2" fmla="*/ 162 w 220"/>
                <a:gd name="T3" fmla="*/ 570 h 581"/>
                <a:gd name="T4" fmla="*/ 220 w 220"/>
                <a:gd name="T5" fmla="*/ 559 h 581"/>
                <a:gd name="T6" fmla="*/ 115 w 220"/>
                <a:gd name="T7" fmla="*/ 0 h 581"/>
                <a:gd name="T8" fmla="*/ 57 w 220"/>
                <a:gd name="T9" fmla="*/ 12 h 581"/>
                <a:gd name="T10" fmla="*/ 0 w 220"/>
                <a:gd name="T11" fmla="*/ 23 h 581"/>
                <a:gd name="T12" fmla="*/ 105 w 220"/>
                <a:gd name="T13" fmla="*/ 581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05" y="581"/>
                  </a:moveTo>
                  <a:lnTo>
                    <a:pt x="162" y="570"/>
                  </a:lnTo>
                  <a:lnTo>
                    <a:pt x="220" y="559"/>
                  </a:lnTo>
                  <a:lnTo>
                    <a:pt x="115" y="0"/>
                  </a:lnTo>
                  <a:lnTo>
                    <a:pt x="57" y="12"/>
                  </a:lnTo>
                  <a:lnTo>
                    <a:pt x="0" y="23"/>
                  </a:lnTo>
                  <a:lnTo>
                    <a:pt x="105" y="5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44" name="Freeform 252"/>
            <p:cNvSpPr>
              <a:spLocks/>
            </p:cNvSpPr>
            <p:nvPr/>
          </p:nvSpPr>
          <p:spPr bwMode="auto">
            <a:xfrm>
              <a:off x="2483" y="1928"/>
              <a:ext cx="12" cy="3"/>
            </a:xfrm>
            <a:custGeom>
              <a:avLst/>
              <a:gdLst>
                <a:gd name="T0" fmla="*/ 0 w 58"/>
                <a:gd name="T1" fmla="*/ 19 h 19"/>
                <a:gd name="T2" fmla="*/ 58 w 58"/>
                <a:gd name="T3" fmla="*/ 7 h 19"/>
                <a:gd name="T4" fmla="*/ 56 w 58"/>
                <a:gd name="T5" fmla="*/ 0 h 19"/>
                <a:gd name="T6" fmla="*/ 0 w 58"/>
                <a:gd name="T7" fmla="*/ 19 h 19"/>
                <a:gd name="T8" fmla="*/ 0 60000 65536"/>
                <a:gd name="T9" fmla="*/ 0 60000 65536"/>
                <a:gd name="T10" fmla="*/ 0 60000 65536"/>
                <a:gd name="T11" fmla="*/ 0 60000 65536"/>
                <a:gd name="T12" fmla="*/ 0 w 58"/>
                <a:gd name="T13" fmla="*/ 0 h 19"/>
                <a:gd name="T14" fmla="*/ 58 w 58"/>
                <a:gd name="T15" fmla="*/ 19 h 19"/>
              </a:gdLst>
              <a:ahLst/>
              <a:cxnLst>
                <a:cxn ang="T8">
                  <a:pos x="T0" y="T1"/>
                </a:cxn>
                <a:cxn ang="T9">
                  <a:pos x="T2" y="T3"/>
                </a:cxn>
                <a:cxn ang="T10">
                  <a:pos x="T4" y="T5"/>
                </a:cxn>
                <a:cxn ang="T11">
                  <a:pos x="T6" y="T7"/>
                </a:cxn>
              </a:cxnLst>
              <a:rect l="T12" t="T13" r="T14" b="T15"/>
              <a:pathLst>
                <a:path w="58" h="19">
                  <a:moveTo>
                    <a:pt x="0" y="19"/>
                  </a:moveTo>
                  <a:lnTo>
                    <a:pt x="58" y="7"/>
                  </a:lnTo>
                  <a:lnTo>
                    <a:pt x="56"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45" name="Line 253"/>
            <p:cNvSpPr>
              <a:spLocks noChangeShapeType="1"/>
            </p:cNvSpPr>
            <p:nvPr/>
          </p:nvSpPr>
          <p:spPr bwMode="auto">
            <a:xfrm flipH="1" flipV="1">
              <a:off x="2494"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46" name="Freeform 254"/>
            <p:cNvSpPr>
              <a:spLocks/>
            </p:cNvSpPr>
            <p:nvPr/>
          </p:nvSpPr>
          <p:spPr bwMode="auto">
            <a:xfrm>
              <a:off x="2438" y="1824"/>
              <a:ext cx="56" cy="111"/>
            </a:xfrm>
            <a:custGeom>
              <a:avLst/>
              <a:gdLst>
                <a:gd name="T0" fmla="*/ 178 w 289"/>
                <a:gd name="T1" fmla="*/ 571 h 571"/>
                <a:gd name="T2" fmla="*/ 233 w 289"/>
                <a:gd name="T3" fmla="*/ 553 h 571"/>
                <a:gd name="T4" fmla="*/ 289 w 289"/>
                <a:gd name="T5" fmla="*/ 534 h 571"/>
                <a:gd name="T6" fmla="*/ 111 w 289"/>
                <a:gd name="T7" fmla="*/ 0 h 571"/>
                <a:gd name="T8" fmla="*/ 56 w 289"/>
                <a:gd name="T9" fmla="*/ 18 h 571"/>
                <a:gd name="T10" fmla="*/ 0 w 289"/>
                <a:gd name="T11" fmla="*/ 36 h 571"/>
                <a:gd name="T12" fmla="*/ 178 w 289"/>
                <a:gd name="T13" fmla="*/ 571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178" y="571"/>
                  </a:moveTo>
                  <a:lnTo>
                    <a:pt x="233" y="553"/>
                  </a:lnTo>
                  <a:lnTo>
                    <a:pt x="289" y="534"/>
                  </a:lnTo>
                  <a:lnTo>
                    <a:pt x="111" y="0"/>
                  </a:lnTo>
                  <a:lnTo>
                    <a:pt x="56" y="18"/>
                  </a:lnTo>
                  <a:lnTo>
                    <a:pt x="0" y="36"/>
                  </a:lnTo>
                  <a:lnTo>
                    <a:pt x="178"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47" name="Freeform 255"/>
            <p:cNvSpPr>
              <a:spLocks/>
            </p:cNvSpPr>
            <p:nvPr/>
          </p:nvSpPr>
          <p:spPr bwMode="auto">
            <a:xfrm>
              <a:off x="2438" y="1824"/>
              <a:ext cx="56" cy="111"/>
            </a:xfrm>
            <a:custGeom>
              <a:avLst/>
              <a:gdLst>
                <a:gd name="T0" fmla="*/ 178 w 289"/>
                <a:gd name="T1" fmla="*/ 571 h 571"/>
                <a:gd name="T2" fmla="*/ 233 w 289"/>
                <a:gd name="T3" fmla="*/ 553 h 571"/>
                <a:gd name="T4" fmla="*/ 289 w 289"/>
                <a:gd name="T5" fmla="*/ 534 h 571"/>
                <a:gd name="T6" fmla="*/ 111 w 289"/>
                <a:gd name="T7" fmla="*/ 0 h 571"/>
                <a:gd name="T8" fmla="*/ 56 w 289"/>
                <a:gd name="T9" fmla="*/ 18 h 571"/>
                <a:gd name="T10" fmla="*/ 0 w 289"/>
                <a:gd name="T11" fmla="*/ 36 h 571"/>
                <a:gd name="T12" fmla="*/ 178 w 289"/>
                <a:gd name="T13" fmla="*/ 571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178" y="571"/>
                  </a:moveTo>
                  <a:lnTo>
                    <a:pt x="233" y="553"/>
                  </a:lnTo>
                  <a:lnTo>
                    <a:pt x="289" y="534"/>
                  </a:lnTo>
                  <a:lnTo>
                    <a:pt x="111" y="0"/>
                  </a:lnTo>
                  <a:lnTo>
                    <a:pt x="56" y="18"/>
                  </a:lnTo>
                  <a:lnTo>
                    <a:pt x="0" y="36"/>
                  </a:lnTo>
                  <a:lnTo>
                    <a:pt x="178" y="5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48" name="Freeform 256"/>
            <p:cNvSpPr>
              <a:spLocks/>
            </p:cNvSpPr>
            <p:nvPr/>
          </p:nvSpPr>
          <p:spPr bwMode="auto">
            <a:xfrm>
              <a:off x="2449" y="1823"/>
              <a:ext cx="11" cy="5"/>
            </a:xfrm>
            <a:custGeom>
              <a:avLst/>
              <a:gdLst>
                <a:gd name="T0" fmla="*/ 0 w 55"/>
                <a:gd name="T1" fmla="*/ 28 h 28"/>
                <a:gd name="T2" fmla="*/ 55 w 55"/>
                <a:gd name="T3" fmla="*/ 10 h 28"/>
                <a:gd name="T4" fmla="*/ 51 w 55"/>
                <a:gd name="T5" fmla="*/ 0 h 28"/>
                <a:gd name="T6" fmla="*/ 0 w 55"/>
                <a:gd name="T7" fmla="*/ 28 h 28"/>
                <a:gd name="T8" fmla="*/ 0 60000 65536"/>
                <a:gd name="T9" fmla="*/ 0 60000 65536"/>
                <a:gd name="T10" fmla="*/ 0 60000 65536"/>
                <a:gd name="T11" fmla="*/ 0 60000 65536"/>
                <a:gd name="T12" fmla="*/ 0 w 55"/>
                <a:gd name="T13" fmla="*/ 0 h 28"/>
                <a:gd name="T14" fmla="*/ 55 w 55"/>
                <a:gd name="T15" fmla="*/ 28 h 28"/>
              </a:gdLst>
              <a:ahLst/>
              <a:cxnLst>
                <a:cxn ang="T8">
                  <a:pos x="T0" y="T1"/>
                </a:cxn>
                <a:cxn ang="T9">
                  <a:pos x="T2" y="T3"/>
                </a:cxn>
                <a:cxn ang="T10">
                  <a:pos x="T4" y="T5"/>
                </a:cxn>
                <a:cxn ang="T11">
                  <a:pos x="T6" y="T7"/>
                </a:cxn>
              </a:cxnLst>
              <a:rect l="T12" t="T13" r="T14" b="T15"/>
              <a:pathLst>
                <a:path w="55" h="28">
                  <a:moveTo>
                    <a:pt x="0" y="28"/>
                  </a:moveTo>
                  <a:lnTo>
                    <a:pt x="55" y="10"/>
                  </a:lnTo>
                  <a:lnTo>
                    <a:pt x="51"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49" name="Line 257"/>
            <p:cNvSpPr>
              <a:spLocks noChangeShapeType="1"/>
            </p:cNvSpPr>
            <p:nvPr/>
          </p:nvSpPr>
          <p:spPr bwMode="auto">
            <a:xfrm flipH="1" flipV="1">
              <a:off x="2459"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50" name="Freeform 258"/>
            <p:cNvSpPr>
              <a:spLocks/>
            </p:cNvSpPr>
            <p:nvPr/>
          </p:nvSpPr>
          <p:spPr bwMode="auto">
            <a:xfrm>
              <a:off x="2390" y="1725"/>
              <a:ext cx="69" cy="108"/>
            </a:xfrm>
            <a:custGeom>
              <a:avLst/>
              <a:gdLst>
                <a:gd name="T0" fmla="*/ 255 w 358"/>
                <a:gd name="T1" fmla="*/ 553 h 553"/>
                <a:gd name="T2" fmla="*/ 307 w 358"/>
                <a:gd name="T3" fmla="*/ 525 h 553"/>
                <a:gd name="T4" fmla="*/ 358 w 358"/>
                <a:gd name="T5" fmla="*/ 497 h 553"/>
                <a:gd name="T6" fmla="*/ 103 w 358"/>
                <a:gd name="T7" fmla="*/ 0 h 553"/>
                <a:gd name="T8" fmla="*/ 51 w 358"/>
                <a:gd name="T9" fmla="*/ 27 h 553"/>
                <a:gd name="T10" fmla="*/ 0 w 358"/>
                <a:gd name="T11" fmla="*/ 55 h 553"/>
                <a:gd name="T12" fmla="*/ 255 w 358"/>
                <a:gd name="T13" fmla="*/ 553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255" y="553"/>
                  </a:moveTo>
                  <a:lnTo>
                    <a:pt x="307" y="525"/>
                  </a:lnTo>
                  <a:lnTo>
                    <a:pt x="358" y="497"/>
                  </a:lnTo>
                  <a:lnTo>
                    <a:pt x="103" y="0"/>
                  </a:lnTo>
                  <a:lnTo>
                    <a:pt x="51" y="27"/>
                  </a:lnTo>
                  <a:lnTo>
                    <a:pt x="0" y="55"/>
                  </a:lnTo>
                  <a:lnTo>
                    <a:pt x="255" y="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51" name="Freeform 259"/>
            <p:cNvSpPr>
              <a:spLocks/>
            </p:cNvSpPr>
            <p:nvPr/>
          </p:nvSpPr>
          <p:spPr bwMode="auto">
            <a:xfrm>
              <a:off x="2390" y="1725"/>
              <a:ext cx="69" cy="108"/>
            </a:xfrm>
            <a:custGeom>
              <a:avLst/>
              <a:gdLst>
                <a:gd name="T0" fmla="*/ 255 w 358"/>
                <a:gd name="T1" fmla="*/ 553 h 553"/>
                <a:gd name="T2" fmla="*/ 307 w 358"/>
                <a:gd name="T3" fmla="*/ 525 h 553"/>
                <a:gd name="T4" fmla="*/ 358 w 358"/>
                <a:gd name="T5" fmla="*/ 497 h 553"/>
                <a:gd name="T6" fmla="*/ 103 w 358"/>
                <a:gd name="T7" fmla="*/ 0 h 553"/>
                <a:gd name="T8" fmla="*/ 51 w 358"/>
                <a:gd name="T9" fmla="*/ 27 h 553"/>
                <a:gd name="T10" fmla="*/ 0 w 358"/>
                <a:gd name="T11" fmla="*/ 55 h 553"/>
                <a:gd name="T12" fmla="*/ 255 w 358"/>
                <a:gd name="T13" fmla="*/ 553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255" y="553"/>
                  </a:moveTo>
                  <a:lnTo>
                    <a:pt x="307" y="525"/>
                  </a:lnTo>
                  <a:lnTo>
                    <a:pt x="358" y="497"/>
                  </a:lnTo>
                  <a:lnTo>
                    <a:pt x="103" y="0"/>
                  </a:lnTo>
                  <a:lnTo>
                    <a:pt x="51" y="27"/>
                  </a:lnTo>
                  <a:lnTo>
                    <a:pt x="0" y="55"/>
                  </a:lnTo>
                  <a:lnTo>
                    <a:pt x="255" y="5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52" name="Freeform 260"/>
            <p:cNvSpPr>
              <a:spLocks/>
            </p:cNvSpPr>
            <p:nvPr/>
          </p:nvSpPr>
          <p:spPr bwMode="auto">
            <a:xfrm>
              <a:off x="2400" y="1724"/>
              <a:ext cx="9" cy="7"/>
            </a:xfrm>
            <a:custGeom>
              <a:avLst/>
              <a:gdLst>
                <a:gd name="T0" fmla="*/ 0 w 52"/>
                <a:gd name="T1" fmla="*/ 36 h 36"/>
                <a:gd name="T2" fmla="*/ 52 w 52"/>
                <a:gd name="T3" fmla="*/ 9 h 36"/>
                <a:gd name="T4" fmla="*/ 47 w 52"/>
                <a:gd name="T5" fmla="*/ 0 h 36"/>
                <a:gd name="T6" fmla="*/ 0 w 52"/>
                <a:gd name="T7" fmla="*/ 36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0" y="36"/>
                  </a:moveTo>
                  <a:lnTo>
                    <a:pt x="52" y="9"/>
                  </a:lnTo>
                  <a:lnTo>
                    <a:pt x="47"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53" name="Line 261"/>
            <p:cNvSpPr>
              <a:spLocks noChangeShapeType="1"/>
            </p:cNvSpPr>
            <p:nvPr/>
          </p:nvSpPr>
          <p:spPr bwMode="auto">
            <a:xfrm flipH="1" flipV="1">
              <a:off x="2409" y="1724"/>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54" name="Freeform 262"/>
            <p:cNvSpPr>
              <a:spLocks/>
            </p:cNvSpPr>
            <p:nvPr/>
          </p:nvSpPr>
          <p:spPr bwMode="auto">
            <a:xfrm>
              <a:off x="2325" y="1638"/>
              <a:ext cx="84" cy="100"/>
            </a:xfrm>
            <a:custGeom>
              <a:avLst/>
              <a:gdLst>
                <a:gd name="T0" fmla="*/ 339 w 432"/>
                <a:gd name="T1" fmla="*/ 518 h 518"/>
                <a:gd name="T2" fmla="*/ 385 w 432"/>
                <a:gd name="T3" fmla="*/ 482 h 518"/>
                <a:gd name="T4" fmla="*/ 432 w 432"/>
                <a:gd name="T5" fmla="*/ 446 h 518"/>
                <a:gd name="T6" fmla="*/ 93 w 432"/>
                <a:gd name="T7" fmla="*/ 0 h 518"/>
                <a:gd name="T8" fmla="*/ 46 w 432"/>
                <a:gd name="T9" fmla="*/ 35 h 518"/>
                <a:gd name="T10" fmla="*/ 0 w 432"/>
                <a:gd name="T11" fmla="*/ 71 h 518"/>
                <a:gd name="T12" fmla="*/ 339 w 432"/>
                <a:gd name="T13" fmla="*/ 518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339" y="518"/>
                  </a:moveTo>
                  <a:lnTo>
                    <a:pt x="385" y="482"/>
                  </a:lnTo>
                  <a:lnTo>
                    <a:pt x="432" y="446"/>
                  </a:lnTo>
                  <a:lnTo>
                    <a:pt x="93" y="0"/>
                  </a:lnTo>
                  <a:lnTo>
                    <a:pt x="46" y="35"/>
                  </a:lnTo>
                  <a:lnTo>
                    <a:pt x="0" y="71"/>
                  </a:lnTo>
                  <a:lnTo>
                    <a:pt x="339" y="5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55" name="Freeform 263"/>
            <p:cNvSpPr>
              <a:spLocks/>
            </p:cNvSpPr>
            <p:nvPr/>
          </p:nvSpPr>
          <p:spPr bwMode="auto">
            <a:xfrm>
              <a:off x="2325" y="1638"/>
              <a:ext cx="84" cy="100"/>
            </a:xfrm>
            <a:custGeom>
              <a:avLst/>
              <a:gdLst>
                <a:gd name="T0" fmla="*/ 339 w 432"/>
                <a:gd name="T1" fmla="*/ 518 h 518"/>
                <a:gd name="T2" fmla="*/ 385 w 432"/>
                <a:gd name="T3" fmla="*/ 482 h 518"/>
                <a:gd name="T4" fmla="*/ 432 w 432"/>
                <a:gd name="T5" fmla="*/ 446 h 518"/>
                <a:gd name="T6" fmla="*/ 93 w 432"/>
                <a:gd name="T7" fmla="*/ 0 h 518"/>
                <a:gd name="T8" fmla="*/ 46 w 432"/>
                <a:gd name="T9" fmla="*/ 35 h 518"/>
                <a:gd name="T10" fmla="*/ 0 w 432"/>
                <a:gd name="T11" fmla="*/ 71 h 518"/>
                <a:gd name="T12" fmla="*/ 339 w 432"/>
                <a:gd name="T13" fmla="*/ 518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339" y="518"/>
                  </a:moveTo>
                  <a:lnTo>
                    <a:pt x="385" y="482"/>
                  </a:lnTo>
                  <a:lnTo>
                    <a:pt x="432" y="446"/>
                  </a:lnTo>
                  <a:lnTo>
                    <a:pt x="93" y="0"/>
                  </a:lnTo>
                  <a:lnTo>
                    <a:pt x="46" y="35"/>
                  </a:lnTo>
                  <a:lnTo>
                    <a:pt x="0" y="71"/>
                  </a:lnTo>
                  <a:lnTo>
                    <a:pt x="339" y="5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56" name="Freeform 264"/>
            <p:cNvSpPr>
              <a:spLocks/>
            </p:cNvSpPr>
            <p:nvPr/>
          </p:nvSpPr>
          <p:spPr bwMode="auto">
            <a:xfrm>
              <a:off x="2334" y="1635"/>
              <a:ext cx="9" cy="10"/>
            </a:xfrm>
            <a:custGeom>
              <a:avLst/>
              <a:gdLst>
                <a:gd name="T0" fmla="*/ 0 w 47"/>
                <a:gd name="T1" fmla="*/ 45 h 45"/>
                <a:gd name="T2" fmla="*/ 47 w 47"/>
                <a:gd name="T3" fmla="*/ 10 h 45"/>
                <a:gd name="T4" fmla="*/ 43 w 47"/>
                <a:gd name="T5" fmla="*/ 5 h 45"/>
                <a:gd name="T6" fmla="*/ 38 w 47"/>
                <a:gd name="T7" fmla="*/ 0 h 45"/>
                <a:gd name="T8" fmla="*/ 0 w 47"/>
                <a:gd name="T9" fmla="*/ 45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0" y="45"/>
                  </a:moveTo>
                  <a:lnTo>
                    <a:pt x="47" y="10"/>
                  </a:lnTo>
                  <a:lnTo>
                    <a:pt x="43" y="5"/>
                  </a:lnTo>
                  <a:lnTo>
                    <a:pt x="38"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57" name="Freeform 265"/>
            <p:cNvSpPr>
              <a:spLocks/>
            </p:cNvSpPr>
            <p:nvPr/>
          </p:nvSpPr>
          <p:spPr bwMode="auto">
            <a:xfrm>
              <a:off x="2342" y="1635"/>
              <a:ext cx="1" cy="3"/>
            </a:xfrm>
            <a:custGeom>
              <a:avLst/>
              <a:gdLst>
                <a:gd name="T0" fmla="*/ 9 w 9"/>
                <a:gd name="T1" fmla="*/ 10 h 10"/>
                <a:gd name="T2" fmla="*/ 5 w 9"/>
                <a:gd name="T3" fmla="*/ 5 h 10"/>
                <a:gd name="T4" fmla="*/ 0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10"/>
                  </a:move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58" name="Freeform 266"/>
            <p:cNvSpPr>
              <a:spLocks/>
            </p:cNvSpPr>
            <p:nvPr/>
          </p:nvSpPr>
          <p:spPr bwMode="auto">
            <a:xfrm>
              <a:off x="2243" y="1563"/>
              <a:ext cx="99" cy="90"/>
            </a:xfrm>
            <a:custGeom>
              <a:avLst/>
              <a:gdLst>
                <a:gd name="T0" fmla="*/ 435 w 510"/>
                <a:gd name="T1" fmla="*/ 463 h 463"/>
                <a:gd name="T2" fmla="*/ 472 w 510"/>
                <a:gd name="T3" fmla="*/ 418 h 463"/>
                <a:gd name="T4" fmla="*/ 510 w 510"/>
                <a:gd name="T5" fmla="*/ 373 h 463"/>
                <a:gd name="T6" fmla="*/ 75 w 510"/>
                <a:gd name="T7" fmla="*/ 0 h 463"/>
                <a:gd name="T8" fmla="*/ 37 w 510"/>
                <a:gd name="T9" fmla="*/ 45 h 463"/>
                <a:gd name="T10" fmla="*/ 0 w 510"/>
                <a:gd name="T11" fmla="*/ 90 h 463"/>
                <a:gd name="T12" fmla="*/ 435 w 510"/>
                <a:gd name="T13" fmla="*/ 463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435" y="463"/>
                  </a:moveTo>
                  <a:lnTo>
                    <a:pt x="472" y="418"/>
                  </a:lnTo>
                  <a:lnTo>
                    <a:pt x="510" y="373"/>
                  </a:lnTo>
                  <a:lnTo>
                    <a:pt x="75" y="0"/>
                  </a:lnTo>
                  <a:lnTo>
                    <a:pt x="37" y="45"/>
                  </a:lnTo>
                  <a:lnTo>
                    <a:pt x="0" y="90"/>
                  </a:lnTo>
                  <a:lnTo>
                    <a:pt x="435"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59" name="Freeform 267"/>
            <p:cNvSpPr>
              <a:spLocks/>
            </p:cNvSpPr>
            <p:nvPr/>
          </p:nvSpPr>
          <p:spPr bwMode="auto">
            <a:xfrm>
              <a:off x="2243" y="1563"/>
              <a:ext cx="99" cy="90"/>
            </a:xfrm>
            <a:custGeom>
              <a:avLst/>
              <a:gdLst>
                <a:gd name="T0" fmla="*/ 435 w 510"/>
                <a:gd name="T1" fmla="*/ 463 h 463"/>
                <a:gd name="T2" fmla="*/ 472 w 510"/>
                <a:gd name="T3" fmla="*/ 418 h 463"/>
                <a:gd name="T4" fmla="*/ 510 w 510"/>
                <a:gd name="T5" fmla="*/ 373 h 463"/>
                <a:gd name="T6" fmla="*/ 75 w 510"/>
                <a:gd name="T7" fmla="*/ 0 h 463"/>
                <a:gd name="T8" fmla="*/ 37 w 510"/>
                <a:gd name="T9" fmla="*/ 45 h 463"/>
                <a:gd name="T10" fmla="*/ 0 w 510"/>
                <a:gd name="T11" fmla="*/ 90 h 463"/>
                <a:gd name="T12" fmla="*/ 435 w 510"/>
                <a:gd name="T13" fmla="*/ 463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435" y="463"/>
                  </a:moveTo>
                  <a:lnTo>
                    <a:pt x="472" y="418"/>
                  </a:lnTo>
                  <a:lnTo>
                    <a:pt x="510" y="373"/>
                  </a:lnTo>
                  <a:lnTo>
                    <a:pt x="75" y="0"/>
                  </a:lnTo>
                  <a:lnTo>
                    <a:pt x="37" y="45"/>
                  </a:lnTo>
                  <a:lnTo>
                    <a:pt x="0" y="90"/>
                  </a:lnTo>
                  <a:lnTo>
                    <a:pt x="435" y="4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60" name="Freeform 268"/>
            <p:cNvSpPr>
              <a:spLocks/>
            </p:cNvSpPr>
            <p:nvPr/>
          </p:nvSpPr>
          <p:spPr bwMode="auto">
            <a:xfrm>
              <a:off x="2250" y="1562"/>
              <a:ext cx="8" cy="10"/>
            </a:xfrm>
            <a:custGeom>
              <a:avLst/>
              <a:gdLst>
                <a:gd name="T0" fmla="*/ 0 w 38"/>
                <a:gd name="T1" fmla="*/ 51 h 51"/>
                <a:gd name="T2" fmla="*/ 38 w 38"/>
                <a:gd name="T3" fmla="*/ 6 h 51"/>
                <a:gd name="T4" fmla="*/ 30 w 38"/>
                <a:gd name="T5" fmla="*/ 0 h 51"/>
                <a:gd name="T6" fmla="*/ 0 w 38"/>
                <a:gd name="T7" fmla="*/ 51 h 51"/>
                <a:gd name="T8" fmla="*/ 0 60000 65536"/>
                <a:gd name="T9" fmla="*/ 0 60000 65536"/>
                <a:gd name="T10" fmla="*/ 0 60000 65536"/>
                <a:gd name="T11" fmla="*/ 0 60000 65536"/>
                <a:gd name="T12" fmla="*/ 0 w 38"/>
                <a:gd name="T13" fmla="*/ 0 h 51"/>
                <a:gd name="T14" fmla="*/ 38 w 38"/>
                <a:gd name="T15" fmla="*/ 51 h 51"/>
              </a:gdLst>
              <a:ahLst/>
              <a:cxnLst>
                <a:cxn ang="T8">
                  <a:pos x="T0" y="T1"/>
                </a:cxn>
                <a:cxn ang="T9">
                  <a:pos x="T2" y="T3"/>
                </a:cxn>
                <a:cxn ang="T10">
                  <a:pos x="T4" y="T5"/>
                </a:cxn>
                <a:cxn ang="T11">
                  <a:pos x="T6" y="T7"/>
                </a:cxn>
              </a:cxnLst>
              <a:rect l="T12" t="T13" r="T14" b="T15"/>
              <a:pathLst>
                <a:path w="38" h="51">
                  <a:moveTo>
                    <a:pt x="0" y="51"/>
                  </a:moveTo>
                  <a:lnTo>
                    <a:pt x="38" y="6"/>
                  </a:lnTo>
                  <a:lnTo>
                    <a:pt x="30" y="0"/>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61" name="Line 269"/>
            <p:cNvSpPr>
              <a:spLocks noChangeShapeType="1"/>
            </p:cNvSpPr>
            <p:nvPr/>
          </p:nvSpPr>
          <p:spPr bwMode="auto">
            <a:xfrm flipH="1" flipV="1">
              <a:off x="2256"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62" name="Freeform 270"/>
            <p:cNvSpPr>
              <a:spLocks/>
            </p:cNvSpPr>
            <p:nvPr/>
          </p:nvSpPr>
          <p:spPr bwMode="auto">
            <a:xfrm>
              <a:off x="2195" y="1533"/>
              <a:ext cx="61" cy="49"/>
            </a:xfrm>
            <a:custGeom>
              <a:avLst/>
              <a:gdLst>
                <a:gd name="T0" fmla="*/ 255 w 314"/>
                <a:gd name="T1" fmla="*/ 248 h 248"/>
                <a:gd name="T2" fmla="*/ 284 w 314"/>
                <a:gd name="T3" fmla="*/ 197 h 248"/>
                <a:gd name="T4" fmla="*/ 314 w 314"/>
                <a:gd name="T5" fmla="*/ 146 h 248"/>
                <a:gd name="T6" fmla="*/ 58 w 314"/>
                <a:gd name="T7" fmla="*/ 0 h 248"/>
                <a:gd name="T8" fmla="*/ 29 w 314"/>
                <a:gd name="T9" fmla="*/ 51 h 248"/>
                <a:gd name="T10" fmla="*/ 0 w 314"/>
                <a:gd name="T11" fmla="*/ 102 h 248"/>
                <a:gd name="T12" fmla="*/ 255 w 314"/>
                <a:gd name="T13" fmla="*/ 248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255" y="248"/>
                  </a:moveTo>
                  <a:lnTo>
                    <a:pt x="284" y="197"/>
                  </a:lnTo>
                  <a:lnTo>
                    <a:pt x="314" y="146"/>
                  </a:lnTo>
                  <a:lnTo>
                    <a:pt x="58" y="0"/>
                  </a:lnTo>
                  <a:lnTo>
                    <a:pt x="29" y="51"/>
                  </a:lnTo>
                  <a:lnTo>
                    <a:pt x="0" y="102"/>
                  </a:lnTo>
                  <a:lnTo>
                    <a:pt x="255"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63" name="Freeform 271"/>
            <p:cNvSpPr>
              <a:spLocks/>
            </p:cNvSpPr>
            <p:nvPr/>
          </p:nvSpPr>
          <p:spPr bwMode="auto">
            <a:xfrm>
              <a:off x="2195" y="1533"/>
              <a:ext cx="61" cy="49"/>
            </a:xfrm>
            <a:custGeom>
              <a:avLst/>
              <a:gdLst>
                <a:gd name="T0" fmla="*/ 255 w 314"/>
                <a:gd name="T1" fmla="*/ 248 h 248"/>
                <a:gd name="T2" fmla="*/ 284 w 314"/>
                <a:gd name="T3" fmla="*/ 197 h 248"/>
                <a:gd name="T4" fmla="*/ 314 w 314"/>
                <a:gd name="T5" fmla="*/ 146 h 248"/>
                <a:gd name="T6" fmla="*/ 58 w 314"/>
                <a:gd name="T7" fmla="*/ 0 h 248"/>
                <a:gd name="T8" fmla="*/ 29 w 314"/>
                <a:gd name="T9" fmla="*/ 51 h 248"/>
                <a:gd name="T10" fmla="*/ 0 w 314"/>
                <a:gd name="T11" fmla="*/ 102 h 248"/>
                <a:gd name="T12" fmla="*/ 255 w 314"/>
                <a:gd name="T13" fmla="*/ 248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255" y="248"/>
                  </a:moveTo>
                  <a:lnTo>
                    <a:pt x="284" y="197"/>
                  </a:lnTo>
                  <a:lnTo>
                    <a:pt x="314" y="146"/>
                  </a:lnTo>
                  <a:lnTo>
                    <a:pt x="58" y="0"/>
                  </a:lnTo>
                  <a:lnTo>
                    <a:pt x="29" y="51"/>
                  </a:lnTo>
                  <a:lnTo>
                    <a:pt x="0" y="102"/>
                  </a:lnTo>
                  <a:lnTo>
                    <a:pt x="255" y="2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64" name="Freeform 272"/>
            <p:cNvSpPr>
              <a:spLocks/>
            </p:cNvSpPr>
            <p:nvPr/>
          </p:nvSpPr>
          <p:spPr bwMode="auto">
            <a:xfrm>
              <a:off x="2201" y="1533"/>
              <a:ext cx="6" cy="11"/>
            </a:xfrm>
            <a:custGeom>
              <a:avLst/>
              <a:gdLst>
                <a:gd name="T0" fmla="*/ 0 w 29"/>
                <a:gd name="T1" fmla="*/ 55 h 55"/>
                <a:gd name="T2" fmla="*/ 29 w 29"/>
                <a:gd name="T3" fmla="*/ 4 h 55"/>
                <a:gd name="T4" fmla="*/ 22 w 29"/>
                <a:gd name="T5" fmla="*/ 0 h 55"/>
                <a:gd name="T6" fmla="*/ 0 w 29"/>
                <a:gd name="T7" fmla="*/ 55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0" y="55"/>
                  </a:moveTo>
                  <a:lnTo>
                    <a:pt x="29" y="4"/>
                  </a:lnTo>
                  <a:lnTo>
                    <a:pt x="22"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65" name="Line 273"/>
            <p:cNvSpPr>
              <a:spLocks noChangeShapeType="1"/>
            </p:cNvSpPr>
            <p:nvPr/>
          </p:nvSpPr>
          <p:spPr bwMode="auto">
            <a:xfrm flipH="1" flipV="1">
              <a:off x="2205"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66" name="Freeform 274"/>
            <p:cNvSpPr>
              <a:spLocks/>
            </p:cNvSpPr>
            <p:nvPr/>
          </p:nvSpPr>
          <p:spPr bwMode="auto">
            <a:xfrm>
              <a:off x="2143" y="1511"/>
              <a:ext cx="62" cy="43"/>
            </a:xfrm>
            <a:custGeom>
              <a:avLst/>
              <a:gdLst>
                <a:gd name="T0" fmla="*/ 277 w 321"/>
                <a:gd name="T1" fmla="*/ 223 h 223"/>
                <a:gd name="T2" fmla="*/ 299 w 321"/>
                <a:gd name="T3" fmla="*/ 168 h 223"/>
                <a:gd name="T4" fmla="*/ 321 w 321"/>
                <a:gd name="T5" fmla="*/ 113 h 223"/>
                <a:gd name="T6" fmla="*/ 44 w 321"/>
                <a:gd name="T7" fmla="*/ 0 h 223"/>
                <a:gd name="T8" fmla="*/ 22 w 321"/>
                <a:gd name="T9" fmla="*/ 56 h 223"/>
                <a:gd name="T10" fmla="*/ 0 w 321"/>
                <a:gd name="T11" fmla="*/ 111 h 223"/>
                <a:gd name="T12" fmla="*/ 277 w 321"/>
                <a:gd name="T13" fmla="*/ 223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277" y="223"/>
                  </a:moveTo>
                  <a:lnTo>
                    <a:pt x="299" y="168"/>
                  </a:lnTo>
                  <a:lnTo>
                    <a:pt x="321" y="113"/>
                  </a:lnTo>
                  <a:lnTo>
                    <a:pt x="44" y="0"/>
                  </a:lnTo>
                  <a:lnTo>
                    <a:pt x="22" y="56"/>
                  </a:lnTo>
                  <a:lnTo>
                    <a:pt x="0" y="111"/>
                  </a:lnTo>
                  <a:lnTo>
                    <a:pt x="27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67" name="Freeform 275"/>
            <p:cNvSpPr>
              <a:spLocks/>
            </p:cNvSpPr>
            <p:nvPr/>
          </p:nvSpPr>
          <p:spPr bwMode="auto">
            <a:xfrm>
              <a:off x="2143" y="1511"/>
              <a:ext cx="62" cy="43"/>
            </a:xfrm>
            <a:custGeom>
              <a:avLst/>
              <a:gdLst>
                <a:gd name="T0" fmla="*/ 277 w 321"/>
                <a:gd name="T1" fmla="*/ 223 h 223"/>
                <a:gd name="T2" fmla="*/ 299 w 321"/>
                <a:gd name="T3" fmla="*/ 168 h 223"/>
                <a:gd name="T4" fmla="*/ 321 w 321"/>
                <a:gd name="T5" fmla="*/ 113 h 223"/>
                <a:gd name="T6" fmla="*/ 44 w 321"/>
                <a:gd name="T7" fmla="*/ 0 h 223"/>
                <a:gd name="T8" fmla="*/ 22 w 321"/>
                <a:gd name="T9" fmla="*/ 56 h 223"/>
                <a:gd name="T10" fmla="*/ 0 w 321"/>
                <a:gd name="T11" fmla="*/ 111 h 223"/>
                <a:gd name="T12" fmla="*/ 277 w 321"/>
                <a:gd name="T13" fmla="*/ 223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277" y="223"/>
                  </a:moveTo>
                  <a:lnTo>
                    <a:pt x="299" y="168"/>
                  </a:lnTo>
                  <a:lnTo>
                    <a:pt x="321" y="113"/>
                  </a:lnTo>
                  <a:lnTo>
                    <a:pt x="44" y="0"/>
                  </a:lnTo>
                  <a:lnTo>
                    <a:pt x="22" y="56"/>
                  </a:lnTo>
                  <a:lnTo>
                    <a:pt x="0" y="111"/>
                  </a:lnTo>
                  <a:lnTo>
                    <a:pt x="277" y="2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68" name="Freeform 276"/>
            <p:cNvSpPr>
              <a:spLocks/>
            </p:cNvSpPr>
            <p:nvPr/>
          </p:nvSpPr>
          <p:spPr bwMode="auto">
            <a:xfrm>
              <a:off x="2147" y="1510"/>
              <a:ext cx="5" cy="12"/>
            </a:xfrm>
            <a:custGeom>
              <a:avLst/>
              <a:gdLst>
                <a:gd name="T0" fmla="*/ 0 w 22"/>
                <a:gd name="T1" fmla="*/ 58 h 58"/>
                <a:gd name="T2" fmla="*/ 22 w 22"/>
                <a:gd name="T3" fmla="*/ 2 h 58"/>
                <a:gd name="T4" fmla="*/ 13 w 22"/>
                <a:gd name="T5" fmla="*/ 0 h 58"/>
                <a:gd name="T6" fmla="*/ 0 w 22"/>
                <a:gd name="T7" fmla="*/ 58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0" y="58"/>
                  </a:moveTo>
                  <a:lnTo>
                    <a:pt x="22" y="2"/>
                  </a:lnTo>
                  <a:lnTo>
                    <a:pt x="13" y="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69" name="Line 277"/>
            <p:cNvSpPr>
              <a:spLocks noChangeShapeType="1"/>
            </p:cNvSpPr>
            <p:nvPr/>
          </p:nvSpPr>
          <p:spPr bwMode="auto">
            <a:xfrm flipH="1" flipV="1">
              <a:off x="2150"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70" name="Freeform 278"/>
            <p:cNvSpPr>
              <a:spLocks/>
            </p:cNvSpPr>
            <p:nvPr/>
          </p:nvSpPr>
          <p:spPr bwMode="auto">
            <a:xfrm>
              <a:off x="2087" y="1497"/>
              <a:ext cx="63" cy="36"/>
            </a:xfrm>
            <a:custGeom>
              <a:avLst/>
              <a:gdLst>
                <a:gd name="T0" fmla="*/ 297 w 323"/>
                <a:gd name="T1" fmla="*/ 185 h 185"/>
                <a:gd name="T2" fmla="*/ 310 w 323"/>
                <a:gd name="T3" fmla="*/ 128 h 185"/>
                <a:gd name="T4" fmla="*/ 323 w 323"/>
                <a:gd name="T5" fmla="*/ 70 h 185"/>
                <a:gd name="T6" fmla="*/ 26 w 323"/>
                <a:gd name="T7" fmla="*/ 0 h 185"/>
                <a:gd name="T8" fmla="*/ 13 w 323"/>
                <a:gd name="T9" fmla="*/ 57 h 185"/>
                <a:gd name="T10" fmla="*/ 0 w 323"/>
                <a:gd name="T11" fmla="*/ 114 h 185"/>
                <a:gd name="T12" fmla="*/ 297 w 323"/>
                <a:gd name="T13" fmla="*/ 185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297" y="185"/>
                  </a:moveTo>
                  <a:lnTo>
                    <a:pt x="310" y="128"/>
                  </a:lnTo>
                  <a:lnTo>
                    <a:pt x="323" y="70"/>
                  </a:lnTo>
                  <a:lnTo>
                    <a:pt x="26" y="0"/>
                  </a:lnTo>
                  <a:lnTo>
                    <a:pt x="13" y="57"/>
                  </a:lnTo>
                  <a:lnTo>
                    <a:pt x="0" y="114"/>
                  </a:lnTo>
                  <a:lnTo>
                    <a:pt x="297"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71" name="Freeform 279"/>
            <p:cNvSpPr>
              <a:spLocks/>
            </p:cNvSpPr>
            <p:nvPr/>
          </p:nvSpPr>
          <p:spPr bwMode="auto">
            <a:xfrm>
              <a:off x="2087" y="1497"/>
              <a:ext cx="63" cy="36"/>
            </a:xfrm>
            <a:custGeom>
              <a:avLst/>
              <a:gdLst>
                <a:gd name="T0" fmla="*/ 297 w 323"/>
                <a:gd name="T1" fmla="*/ 185 h 185"/>
                <a:gd name="T2" fmla="*/ 310 w 323"/>
                <a:gd name="T3" fmla="*/ 128 h 185"/>
                <a:gd name="T4" fmla="*/ 323 w 323"/>
                <a:gd name="T5" fmla="*/ 70 h 185"/>
                <a:gd name="T6" fmla="*/ 26 w 323"/>
                <a:gd name="T7" fmla="*/ 0 h 185"/>
                <a:gd name="T8" fmla="*/ 13 w 323"/>
                <a:gd name="T9" fmla="*/ 57 h 185"/>
                <a:gd name="T10" fmla="*/ 0 w 323"/>
                <a:gd name="T11" fmla="*/ 114 h 185"/>
                <a:gd name="T12" fmla="*/ 297 w 323"/>
                <a:gd name="T13" fmla="*/ 185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297" y="185"/>
                  </a:moveTo>
                  <a:lnTo>
                    <a:pt x="310" y="128"/>
                  </a:lnTo>
                  <a:lnTo>
                    <a:pt x="323" y="70"/>
                  </a:lnTo>
                  <a:lnTo>
                    <a:pt x="26" y="0"/>
                  </a:lnTo>
                  <a:lnTo>
                    <a:pt x="13" y="57"/>
                  </a:lnTo>
                  <a:lnTo>
                    <a:pt x="0" y="114"/>
                  </a:lnTo>
                  <a:lnTo>
                    <a:pt x="297" y="1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72" name="Freeform 280"/>
            <p:cNvSpPr>
              <a:spLocks/>
            </p:cNvSpPr>
            <p:nvPr/>
          </p:nvSpPr>
          <p:spPr bwMode="auto">
            <a:xfrm>
              <a:off x="2090" y="1496"/>
              <a:ext cx="2" cy="12"/>
            </a:xfrm>
            <a:custGeom>
              <a:avLst/>
              <a:gdLst>
                <a:gd name="T0" fmla="*/ 0 w 13"/>
                <a:gd name="T1" fmla="*/ 59 h 59"/>
                <a:gd name="T2" fmla="*/ 13 w 13"/>
                <a:gd name="T3" fmla="*/ 2 h 59"/>
                <a:gd name="T4" fmla="*/ 4 w 13"/>
                <a:gd name="T5" fmla="*/ 0 h 59"/>
                <a:gd name="T6" fmla="*/ 0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0" y="59"/>
                  </a:moveTo>
                  <a:lnTo>
                    <a:pt x="13" y="2"/>
                  </a:lnTo>
                  <a:lnTo>
                    <a:pt x="4"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73" name="Line 281"/>
            <p:cNvSpPr>
              <a:spLocks noChangeShapeType="1"/>
            </p:cNvSpPr>
            <p:nvPr/>
          </p:nvSpPr>
          <p:spPr bwMode="auto">
            <a:xfrm flipH="1" flipV="1">
              <a:off x="2091" y="149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74" name="Freeform 282"/>
            <p:cNvSpPr>
              <a:spLocks/>
            </p:cNvSpPr>
            <p:nvPr/>
          </p:nvSpPr>
          <p:spPr bwMode="auto">
            <a:xfrm>
              <a:off x="2030" y="1491"/>
              <a:ext cx="61" cy="28"/>
            </a:xfrm>
            <a:custGeom>
              <a:avLst/>
              <a:gdLst>
                <a:gd name="T0" fmla="*/ 306 w 314"/>
                <a:gd name="T1" fmla="*/ 142 h 142"/>
                <a:gd name="T2" fmla="*/ 310 w 314"/>
                <a:gd name="T3" fmla="*/ 83 h 142"/>
                <a:gd name="T4" fmla="*/ 314 w 314"/>
                <a:gd name="T5" fmla="*/ 24 h 142"/>
                <a:gd name="T6" fmla="*/ 8 w 314"/>
                <a:gd name="T7" fmla="*/ 0 h 142"/>
                <a:gd name="T8" fmla="*/ 4 w 314"/>
                <a:gd name="T9" fmla="*/ 60 h 142"/>
                <a:gd name="T10" fmla="*/ 0 w 314"/>
                <a:gd name="T11" fmla="*/ 119 h 142"/>
                <a:gd name="T12" fmla="*/ 306 w 314"/>
                <a:gd name="T13" fmla="*/ 142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06" y="142"/>
                  </a:moveTo>
                  <a:lnTo>
                    <a:pt x="310" y="83"/>
                  </a:lnTo>
                  <a:lnTo>
                    <a:pt x="314" y="24"/>
                  </a:lnTo>
                  <a:lnTo>
                    <a:pt x="8" y="0"/>
                  </a:lnTo>
                  <a:lnTo>
                    <a:pt x="4" y="60"/>
                  </a:lnTo>
                  <a:lnTo>
                    <a:pt x="0" y="119"/>
                  </a:lnTo>
                  <a:lnTo>
                    <a:pt x="306"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75" name="Freeform 283"/>
            <p:cNvSpPr>
              <a:spLocks/>
            </p:cNvSpPr>
            <p:nvPr/>
          </p:nvSpPr>
          <p:spPr bwMode="auto">
            <a:xfrm>
              <a:off x="2030" y="1491"/>
              <a:ext cx="61" cy="28"/>
            </a:xfrm>
            <a:custGeom>
              <a:avLst/>
              <a:gdLst>
                <a:gd name="T0" fmla="*/ 306 w 314"/>
                <a:gd name="T1" fmla="*/ 142 h 142"/>
                <a:gd name="T2" fmla="*/ 310 w 314"/>
                <a:gd name="T3" fmla="*/ 83 h 142"/>
                <a:gd name="T4" fmla="*/ 314 w 314"/>
                <a:gd name="T5" fmla="*/ 24 h 142"/>
                <a:gd name="T6" fmla="*/ 8 w 314"/>
                <a:gd name="T7" fmla="*/ 0 h 142"/>
                <a:gd name="T8" fmla="*/ 4 w 314"/>
                <a:gd name="T9" fmla="*/ 60 h 142"/>
                <a:gd name="T10" fmla="*/ 0 w 314"/>
                <a:gd name="T11" fmla="*/ 119 h 142"/>
                <a:gd name="T12" fmla="*/ 306 w 314"/>
                <a:gd name="T13" fmla="*/ 142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06" y="142"/>
                  </a:moveTo>
                  <a:lnTo>
                    <a:pt x="310" y="83"/>
                  </a:lnTo>
                  <a:lnTo>
                    <a:pt x="314" y="24"/>
                  </a:lnTo>
                  <a:lnTo>
                    <a:pt x="8" y="0"/>
                  </a:lnTo>
                  <a:lnTo>
                    <a:pt x="4" y="60"/>
                  </a:lnTo>
                  <a:lnTo>
                    <a:pt x="0" y="119"/>
                  </a:lnTo>
                  <a:lnTo>
                    <a:pt x="306"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76" name="Freeform 284"/>
            <p:cNvSpPr>
              <a:spLocks/>
            </p:cNvSpPr>
            <p:nvPr/>
          </p:nvSpPr>
          <p:spPr bwMode="auto">
            <a:xfrm>
              <a:off x="2030" y="1491"/>
              <a:ext cx="2" cy="12"/>
            </a:xfrm>
            <a:custGeom>
              <a:avLst/>
              <a:gdLst>
                <a:gd name="T0" fmla="*/ 4 w 8"/>
                <a:gd name="T1" fmla="*/ 60 h 60"/>
                <a:gd name="T2" fmla="*/ 8 w 8"/>
                <a:gd name="T3" fmla="*/ 0 h 60"/>
                <a:gd name="T4" fmla="*/ 0 w 8"/>
                <a:gd name="T5" fmla="*/ 0 h 60"/>
                <a:gd name="T6" fmla="*/ 4 w 8"/>
                <a:gd name="T7" fmla="*/ 60 h 60"/>
                <a:gd name="T8" fmla="*/ 0 60000 65536"/>
                <a:gd name="T9" fmla="*/ 0 60000 65536"/>
                <a:gd name="T10" fmla="*/ 0 60000 65536"/>
                <a:gd name="T11" fmla="*/ 0 60000 65536"/>
                <a:gd name="T12" fmla="*/ 0 w 8"/>
                <a:gd name="T13" fmla="*/ 0 h 60"/>
                <a:gd name="T14" fmla="*/ 8 w 8"/>
                <a:gd name="T15" fmla="*/ 60 h 60"/>
              </a:gdLst>
              <a:ahLst/>
              <a:cxnLst>
                <a:cxn ang="T8">
                  <a:pos x="T0" y="T1"/>
                </a:cxn>
                <a:cxn ang="T9">
                  <a:pos x="T2" y="T3"/>
                </a:cxn>
                <a:cxn ang="T10">
                  <a:pos x="T4" y="T5"/>
                </a:cxn>
                <a:cxn ang="T11">
                  <a:pos x="T6" y="T7"/>
                </a:cxn>
              </a:cxnLst>
              <a:rect l="T12" t="T13" r="T14" b="T15"/>
              <a:pathLst>
                <a:path w="8" h="60">
                  <a:moveTo>
                    <a:pt x="4" y="60"/>
                  </a:moveTo>
                  <a:lnTo>
                    <a:pt x="8" y="0"/>
                  </a:lnTo>
                  <a:lnTo>
                    <a:pt x="0" y="0"/>
                  </a:lnTo>
                  <a:lnTo>
                    <a:pt x="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77" name="Line 285"/>
            <p:cNvSpPr>
              <a:spLocks noChangeShapeType="1"/>
            </p:cNvSpPr>
            <p:nvPr/>
          </p:nvSpPr>
          <p:spPr bwMode="auto">
            <a:xfrm flipH="1">
              <a:off x="2030" y="149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78" name="Line 286"/>
            <p:cNvSpPr>
              <a:spLocks noChangeShapeType="1"/>
            </p:cNvSpPr>
            <p:nvPr/>
          </p:nvSpPr>
          <p:spPr bwMode="auto">
            <a:xfrm>
              <a:off x="407" y="2151"/>
              <a:ext cx="1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79" name="Line 287"/>
            <p:cNvSpPr>
              <a:spLocks noChangeShapeType="1"/>
            </p:cNvSpPr>
            <p:nvPr/>
          </p:nvSpPr>
          <p:spPr bwMode="auto">
            <a:xfrm>
              <a:off x="550"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0" name="Line 288"/>
            <p:cNvSpPr>
              <a:spLocks noChangeShapeType="1"/>
            </p:cNvSpPr>
            <p:nvPr/>
          </p:nvSpPr>
          <p:spPr bwMode="auto">
            <a:xfrm>
              <a:off x="581" y="2151"/>
              <a:ext cx="2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 name="Line 289"/>
            <p:cNvSpPr>
              <a:spLocks noChangeShapeType="1"/>
            </p:cNvSpPr>
            <p:nvPr/>
          </p:nvSpPr>
          <p:spPr bwMode="auto">
            <a:xfrm>
              <a:off x="836"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2" name="Line 290"/>
            <p:cNvSpPr>
              <a:spLocks noChangeShapeType="1"/>
            </p:cNvSpPr>
            <p:nvPr/>
          </p:nvSpPr>
          <p:spPr bwMode="auto">
            <a:xfrm>
              <a:off x="867"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3" name="Line 291"/>
            <p:cNvSpPr>
              <a:spLocks noChangeShapeType="1"/>
            </p:cNvSpPr>
            <p:nvPr/>
          </p:nvSpPr>
          <p:spPr bwMode="auto">
            <a:xfrm>
              <a:off x="1122"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4" name="Line 292"/>
            <p:cNvSpPr>
              <a:spLocks noChangeShapeType="1"/>
            </p:cNvSpPr>
            <p:nvPr/>
          </p:nvSpPr>
          <p:spPr bwMode="auto">
            <a:xfrm>
              <a:off x="1152"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5" name="Line 293"/>
            <p:cNvSpPr>
              <a:spLocks noChangeShapeType="1"/>
            </p:cNvSpPr>
            <p:nvPr/>
          </p:nvSpPr>
          <p:spPr bwMode="auto">
            <a:xfrm>
              <a:off x="1408"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6" name="Line 294"/>
            <p:cNvSpPr>
              <a:spLocks noChangeShapeType="1"/>
            </p:cNvSpPr>
            <p:nvPr/>
          </p:nvSpPr>
          <p:spPr bwMode="auto">
            <a:xfrm>
              <a:off x="1438"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7" name="Line 295"/>
            <p:cNvSpPr>
              <a:spLocks noChangeShapeType="1"/>
            </p:cNvSpPr>
            <p:nvPr/>
          </p:nvSpPr>
          <p:spPr bwMode="auto">
            <a:xfrm>
              <a:off x="1694"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8" name="Line 296"/>
            <p:cNvSpPr>
              <a:spLocks noChangeShapeType="1"/>
            </p:cNvSpPr>
            <p:nvPr/>
          </p:nvSpPr>
          <p:spPr bwMode="auto">
            <a:xfrm>
              <a:off x="1724"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9" name="Line 297"/>
            <p:cNvSpPr>
              <a:spLocks noChangeShapeType="1"/>
            </p:cNvSpPr>
            <p:nvPr/>
          </p:nvSpPr>
          <p:spPr bwMode="auto">
            <a:xfrm>
              <a:off x="1980"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0" name="Line 298"/>
            <p:cNvSpPr>
              <a:spLocks noChangeShapeType="1"/>
            </p:cNvSpPr>
            <p:nvPr/>
          </p:nvSpPr>
          <p:spPr bwMode="auto">
            <a:xfrm>
              <a:off x="2010"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1" name="Line 299"/>
            <p:cNvSpPr>
              <a:spLocks noChangeShapeType="1"/>
            </p:cNvSpPr>
            <p:nvPr/>
          </p:nvSpPr>
          <p:spPr bwMode="auto">
            <a:xfrm>
              <a:off x="2266"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2" name="Line 300"/>
            <p:cNvSpPr>
              <a:spLocks noChangeShapeType="1"/>
            </p:cNvSpPr>
            <p:nvPr/>
          </p:nvSpPr>
          <p:spPr bwMode="auto">
            <a:xfrm>
              <a:off x="2296"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3" name="Line 301"/>
            <p:cNvSpPr>
              <a:spLocks noChangeShapeType="1"/>
            </p:cNvSpPr>
            <p:nvPr/>
          </p:nvSpPr>
          <p:spPr bwMode="auto">
            <a:xfrm>
              <a:off x="2551"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4" name="Line 302"/>
            <p:cNvSpPr>
              <a:spLocks noChangeShapeType="1"/>
            </p:cNvSpPr>
            <p:nvPr/>
          </p:nvSpPr>
          <p:spPr bwMode="auto">
            <a:xfrm>
              <a:off x="2582" y="2151"/>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5" name="Freeform 303"/>
            <p:cNvSpPr>
              <a:spLocks/>
            </p:cNvSpPr>
            <p:nvPr/>
          </p:nvSpPr>
          <p:spPr bwMode="auto">
            <a:xfrm>
              <a:off x="875" y="1491"/>
              <a:ext cx="12" cy="24"/>
            </a:xfrm>
            <a:custGeom>
              <a:avLst/>
              <a:gdLst>
                <a:gd name="T0" fmla="*/ 59 w 59"/>
                <a:gd name="T1" fmla="*/ 60 h 119"/>
                <a:gd name="T2" fmla="*/ 59 w 59"/>
                <a:gd name="T3" fmla="*/ 119 h 119"/>
                <a:gd name="T4" fmla="*/ 47 w 59"/>
                <a:gd name="T5" fmla="*/ 118 h 119"/>
                <a:gd name="T6" fmla="*/ 35 w 59"/>
                <a:gd name="T7" fmla="*/ 114 h 119"/>
                <a:gd name="T8" fmla="*/ 25 w 59"/>
                <a:gd name="T9" fmla="*/ 108 h 119"/>
                <a:gd name="T10" fmla="*/ 16 w 59"/>
                <a:gd name="T11" fmla="*/ 99 h 119"/>
                <a:gd name="T12" fmla="*/ 8 w 59"/>
                <a:gd name="T13" fmla="*/ 89 h 119"/>
                <a:gd name="T14" fmla="*/ 3 w 59"/>
                <a:gd name="T15" fmla="*/ 78 h 119"/>
                <a:gd name="T16" fmla="*/ 0 w 59"/>
                <a:gd name="T17" fmla="*/ 66 h 119"/>
                <a:gd name="T18" fmla="*/ 0 w 59"/>
                <a:gd name="T19" fmla="*/ 53 h 119"/>
                <a:gd name="T20" fmla="*/ 3 w 59"/>
                <a:gd name="T21" fmla="*/ 41 h 119"/>
                <a:gd name="T22" fmla="*/ 8 w 59"/>
                <a:gd name="T23" fmla="*/ 30 h 119"/>
                <a:gd name="T24" fmla="*/ 16 w 59"/>
                <a:gd name="T25" fmla="*/ 20 h 119"/>
                <a:gd name="T26" fmla="*/ 25 w 59"/>
                <a:gd name="T27" fmla="*/ 12 h 119"/>
                <a:gd name="T28" fmla="*/ 35 w 59"/>
                <a:gd name="T29" fmla="*/ 5 h 119"/>
                <a:gd name="T30" fmla="*/ 47 w 59"/>
                <a:gd name="T31" fmla="*/ 1 h 119"/>
                <a:gd name="T32" fmla="*/ 59 w 59"/>
                <a:gd name="T33" fmla="*/ 0 h 119"/>
                <a:gd name="T34" fmla="*/ 59 w 59"/>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60"/>
                  </a:moveTo>
                  <a:lnTo>
                    <a:pt x="59" y="119"/>
                  </a:lnTo>
                  <a:lnTo>
                    <a:pt x="47" y="118"/>
                  </a:lnTo>
                  <a:lnTo>
                    <a:pt x="35" y="114"/>
                  </a:lnTo>
                  <a:lnTo>
                    <a:pt x="25" y="108"/>
                  </a:lnTo>
                  <a:lnTo>
                    <a:pt x="16" y="99"/>
                  </a:lnTo>
                  <a:lnTo>
                    <a:pt x="8" y="89"/>
                  </a:lnTo>
                  <a:lnTo>
                    <a:pt x="3" y="78"/>
                  </a:lnTo>
                  <a:lnTo>
                    <a:pt x="0" y="66"/>
                  </a:lnTo>
                  <a:lnTo>
                    <a:pt x="0" y="53"/>
                  </a:lnTo>
                  <a:lnTo>
                    <a:pt x="3" y="41"/>
                  </a:lnTo>
                  <a:lnTo>
                    <a:pt x="8" y="30"/>
                  </a:lnTo>
                  <a:lnTo>
                    <a:pt x="16" y="20"/>
                  </a:lnTo>
                  <a:lnTo>
                    <a:pt x="25" y="12"/>
                  </a:lnTo>
                  <a:lnTo>
                    <a:pt x="35" y="5"/>
                  </a:lnTo>
                  <a:lnTo>
                    <a:pt x="47" y="1"/>
                  </a:lnTo>
                  <a:lnTo>
                    <a:pt x="59" y="0"/>
                  </a:lnTo>
                  <a:lnTo>
                    <a:pt x="5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96" name="Freeform 304"/>
            <p:cNvSpPr>
              <a:spLocks/>
            </p:cNvSpPr>
            <p:nvPr/>
          </p:nvSpPr>
          <p:spPr bwMode="auto">
            <a:xfrm>
              <a:off x="875" y="1491"/>
              <a:ext cx="12" cy="24"/>
            </a:xfrm>
            <a:custGeom>
              <a:avLst/>
              <a:gdLst>
                <a:gd name="T0" fmla="*/ 59 w 59"/>
                <a:gd name="T1" fmla="*/ 119 h 119"/>
                <a:gd name="T2" fmla="*/ 47 w 59"/>
                <a:gd name="T3" fmla="*/ 118 h 119"/>
                <a:gd name="T4" fmla="*/ 35 w 59"/>
                <a:gd name="T5" fmla="*/ 114 h 119"/>
                <a:gd name="T6" fmla="*/ 25 w 59"/>
                <a:gd name="T7" fmla="*/ 108 h 119"/>
                <a:gd name="T8" fmla="*/ 16 w 59"/>
                <a:gd name="T9" fmla="*/ 99 h 119"/>
                <a:gd name="T10" fmla="*/ 8 w 59"/>
                <a:gd name="T11" fmla="*/ 89 h 119"/>
                <a:gd name="T12" fmla="*/ 3 w 59"/>
                <a:gd name="T13" fmla="*/ 78 h 119"/>
                <a:gd name="T14" fmla="*/ 0 w 59"/>
                <a:gd name="T15" fmla="*/ 66 h 119"/>
                <a:gd name="T16" fmla="*/ 0 w 59"/>
                <a:gd name="T17" fmla="*/ 53 h 119"/>
                <a:gd name="T18" fmla="*/ 3 w 59"/>
                <a:gd name="T19" fmla="*/ 41 h 119"/>
                <a:gd name="T20" fmla="*/ 8 w 59"/>
                <a:gd name="T21" fmla="*/ 30 h 119"/>
                <a:gd name="T22" fmla="*/ 16 w 59"/>
                <a:gd name="T23" fmla="*/ 20 h 119"/>
                <a:gd name="T24" fmla="*/ 25 w 59"/>
                <a:gd name="T25" fmla="*/ 12 h 119"/>
                <a:gd name="T26" fmla="*/ 35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8"/>
                  </a:lnTo>
                  <a:lnTo>
                    <a:pt x="35" y="114"/>
                  </a:lnTo>
                  <a:lnTo>
                    <a:pt x="25" y="108"/>
                  </a:lnTo>
                  <a:lnTo>
                    <a:pt x="16" y="99"/>
                  </a:lnTo>
                  <a:lnTo>
                    <a:pt x="8" y="89"/>
                  </a:lnTo>
                  <a:lnTo>
                    <a:pt x="3" y="78"/>
                  </a:lnTo>
                  <a:lnTo>
                    <a:pt x="0" y="66"/>
                  </a:lnTo>
                  <a:lnTo>
                    <a:pt x="0" y="53"/>
                  </a:lnTo>
                  <a:lnTo>
                    <a:pt x="3" y="41"/>
                  </a:lnTo>
                  <a:lnTo>
                    <a:pt x="8" y="30"/>
                  </a:lnTo>
                  <a:lnTo>
                    <a:pt x="16" y="20"/>
                  </a:lnTo>
                  <a:lnTo>
                    <a:pt x="25" y="12"/>
                  </a:lnTo>
                  <a:lnTo>
                    <a:pt x="35"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97" name="Freeform 305"/>
            <p:cNvSpPr>
              <a:spLocks/>
            </p:cNvSpPr>
            <p:nvPr/>
          </p:nvSpPr>
          <p:spPr bwMode="auto">
            <a:xfrm>
              <a:off x="887" y="1491"/>
              <a:ext cx="1144" cy="24"/>
            </a:xfrm>
            <a:custGeom>
              <a:avLst/>
              <a:gdLst>
                <a:gd name="T0" fmla="*/ 0 w 5922"/>
                <a:gd name="T1" fmla="*/ 0 h 119"/>
                <a:gd name="T2" fmla="*/ 0 w 5922"/>
                <a:gd name="T3" fmla="*/ 60 h 119"/>
                <a:gd name="T4" fmla="*/ 0 w 5922"/>
                <a:gd name="T5" fmla="*/ 119 h 119"/>
                <a:gd name="T6" fmla="*/ 5922 w 5922"/>
                <a:gd name="T7" fmla="*/ 119 h 119"/>
                <a:gd name="T8" fmla="*/ 5922 w 5922"/>
                <a:gd name="T9" fmla="*/ 60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60"/>
                  </a:lnTo>
                  <a:lnTo>
                    <a:pt x="0" y="119"/>
                  </a:lnTo>
                  <a:lnTo>
                    <a:pt x="5922" y="119"/>
                  </a:lnTo>
                  <a:lnTo>
                    <a:pt x="5922" y="60"/>
                  </a:lnTo>
                  <a:lnTo>
                    <a:pt x="59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98" name="Freeform 306"/>
            <p:cNvSpPr>
              <a:spLocks/>
            </p:cNvSpPr>
            <p:nvPr/>
          </p:nvSpPr>
          <p:spPr bwMode="auto">
            <a:xfrm>
              <a:off x="887" y="1491"/>
              <a:ext cx="1144" cy="24"/>
            </a:xfrm>
            <a:custGeom>
              <a:avLst/>
              <a:gdLst>
                <a:gd name="T0" fmla="*/ 0 w 5922"/>
                <a:gd name="T1" fmla="*/ 0 h 119"/>
                <a:gd name="T2" fmla="*/ 0 w 5922"/>
                <a:gd name="T3" fmla="*/ 60 h 119"/>
                <a:gd name="T4" fmla="*/ 0 w 5922"/>
                <a:gd name="T5" fmla="*/ 119 h 119"/>
                <a:gd name="T6" fmla="*/ 5922 w 5922"/>
                <a:gd name="T7" fmla="*/ 119 h 119"/>
                <a:gd name="T8" fmla="*/ 5922 w 5922"/>
                <a:gd name="T9" fmla="*/ 60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60"/>
                  </a:lnTo>
                  <a:lnTo>
                    <a:pt x="0" y="119"/>
                  </a:lnTo>
                  <a:lnTo>
                    <a:pt x="5922" y="119"/>
                  </a:lnTo>
                  <a:lnTo>
                    <a:pt x="5922" y="60"/>
                  </a:lnTo>
                  <a:lnTo>
                    <a:pt x="592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99" name="Freeform 307"/>
            <p:cNvSpPr>
              <a:spLocks/>
            </p:cNvSpPr>
            <p:nvPr/>
          </p:nvSpPr>
          <p:spPr bwMode="auto">
            <a:xfrm>
              <a:off x="2031" y="1491"/>
              <a:ext cx="11" cy="24"/>
            </a:xfrm>
            <a:custGeom>
              <a:avLst/>
              <a:gdLst>
                <a:gd name="T0" fmla="*/ 0 w 59"/>
                <a:gd name="T1" fmla="*/ 60 h 119"/>
                <a:gd name="T2" fmla="*/ 0 w 59"/>
                <a:gd name="T3" fmla="*/ 0 h 119"/>
                <a:gd name="T4" fmla="*/ 13 w 59"/>
                <a:gd name="T5" fmla="*/ 1 h 119"/>
                <a:gd name="T6" fmla="*/ 25 w 59"/>
                <a:gd name="T7" fmla="*/ 5 h 119"/>
                <a:gd name="T8" fmla="*/ 35 w 59"/>
                <a:gd name="T9" fmla="*/ 12 h 119"/>
                <a:gd name="T10" fmla="*/ 44 w 59"/>
                <a:gd name="T11" fmla="*/ 20 h 119"/>
                <a:gd name="T12" fmla="*/ 51 w 59"/>
                <a:gd name="T13" fmla="*/ 30 h 119"/>
                <a:gd name="T14" fmla="*/ 56 w 59"/>
                <a:gd name="T15" fmla="*/ 41 h 119"/>
                <a:gd name="T16" fmla="*/ 59 w 59"/>
                <a:gd name="T17" fmla="*/ 53 h 119"/>
                <a:gd name="T18" fmla="*/ 59 w 59"/>
                <a:gd name="T19" fmla="*/ 66 h 119"/>
                <a:gd name="T20" fmla="*/ 56 w 59"/>
                <a:gd name="T21" fmla="*/ 78 h 119"/>
                <a:gd name="T22" fmla="*/ 51 w 59"/>
                <a:gd name="T23" fmla="*/ 89 h 119"/>
                <a:gd name="T24" fmla="*/ 44 w 59"/>
                <a:gd name="T25" fmla="*/ 99 h 119"/>
                <a:gd name="T26" fmla="*/ 35 w 59"/>
                <a:gd name="T27" fmla="*/ 108 h 119"/>
                <a:gd name="T28" fmla="*/ 25 w 59"/>
                <a:gd name="T29" fmla="*/ 114 h 119"/>
                <a:gd name="T30" fmla="*/ 13 w 59"/>
                <a:gd name="T31" fmla="*/ 118 h 119"/>
                <a:gd name="T32" fmla="*/ 0 w 59"/>
                <a:gd name="T33" fmla="*/ 119 h 119"/>
                <a:gd name="T34" fmla="*/ 0 w 59"/>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60"/>
                  </a:moveTo>
                  <a:lnTo>
                    <a:pt x="0" y="0"/>
                  </a:lnTo>
                  <a:lnTo>
                    <a:pt x="13" y="1"/>
                  </a:lnTo>
                  <a:lnTo>
                    <a:pt x="25" y="5"/>
                  </a:lnTo>
                  <a:lnTo>
                    <a:pt x="35" y="12"/>
                  </a:lnTo>
                  <a:lnTo>
                    <a:pt x="44" y="20"/>
                  </a:lnTo>
                  <a:lnTo>
                    <a:pt x="51" y="30"/>
                  </a:lnTo>
                  <a:lnTo>
                    <a:pt x="56" y="41"/>
                  </a:lnTo>
                  <a:lnTo>
                    <a:pt x="59" y="53"/>
                  </a:lnTo>
                  <a:lnTo>
                    <a:pt x="59" y="66"/>
                  </a:lnTo>
                  <a:lnTo>
                    <a:pt x="56" y="78"/>
                  </a:lnTo>
                  <a:lnTo>
                    <a:pt x="51" y="89"/>
                  </a:lnTo>
                  <a:lnTo>
                    <a:pt x="44" y="99"/>
                  </a:lnTo>
                  <a:lnTo>
                    <a:pt x="35" y="108"/>
                  </a:lnTo>
                  <a:lnTo>
                    <a:pt x="25" y="114"/>
                  </a:lnTo>
                  <a:lnTo>
                    <a:pt x="13" y="118"/>
                  </a:lnTo>
                  <a:lnTo>
                    <a:pt x="0" y="119"/>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00" name="Rectangle 308"/>
            <p:cNvSpPr>
              <a:spLocks noChangeArrowheads="1"/>
            </p:cNvSpPr>
            <p:nvPr/>
          </p:nvSpPr>
          <p:spPr bwMode="auto">
            <a:xfrm>
              <a:off x="1994" y="131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b</a:t>
              </a:r>
              <a:endParaRPr lang="en-US" altLang="zh-CN" sz="2000"/>
            </a:p>
          </p:txBody>
        </p:sp>
        <p:sp>
          <p:nvSpPr>
            <p:cNvPr id="7601" name="Rectangle 309"/>
            <p:cNvSpPr>
              <a:spLocks noChangeArrowheads="1"/>
            </p:cNvSpPr>
            <p:nvPr/>
          </p:nvSpPr>
          <p:spPr bwMode="auto">
            <a:xfrm>
              <a:off x="2063" y="281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b</a:t>
              </a:r>
              <a:endParaRPr lang="en-US" altLang="zh-CN" sz="2000"/>
            </a:p>
          </p:txBody>
        </p:sp>
        <p:sp>
          <p:nvSpPr>
            <p:cNvPr id="7602" name="Freeform 310"/>
            <p:cNvSpPr>
              <a:spLocks/>
            </p:cNvSpPr>
            <p:nvPr/>
          </p:nvSpPr>
          <p:spPr bwMode="auto">
            <a:xfrm>
              <a:off x="2031" y="1491"/>
              <a:ext cx="11" cy="24"/>
            </a:xfrm>
            <a:custGeom>
              <a:avLst/>
              <a:gdLst>
                <a:gd name="T0" fmla="*/ 0 w 59"/>
                <a:gd name="T1" fmla="*/ 0 h 119"/>
                <a:gd name="T2" fmla="*/ 13 w 59"/>
                <a:gd name="T3" fmla="*/ 1 h 119"/>
                <a:gd name="T4" fmla="*/ 25 w 59"/>
                <a:gd name="T5" fmla="*/ 5 h 119"/>
                <a:gd name="T6" fmla="*/ 35 w 59"/>
                <a:gd name="T7" fmla="*/ 12 h 119"/>
                <a:gd name="T8" fmla="*/ 44 w 59"/>
                <a:gd name="T9" fmla="*/ 20 h 119"/>
                <a:gd name="T10" fmla="*/ 51 w 59"/>
                <a:gd name="T11" fmla="*/ 30 h 119"/>
                <a:gd name="T12" fmla="*/ 56 w 59"/>
                <a:gd name="T13" fmla="*/ 41 h 119"/>
                <a:gd name="T14" fmla="*/ 59 w 59"/>
                <a:gd name="T15" fmla="*/ 53 h 119"/>
                <a:gd name="T16" fmla="*/ 59 w 59"/>
                <a:gd name="T17" fmla="*/ 66 h 119"/>
                <a:gd name="T18" fmla="*/ 56 w 59"/>
                <a:gd name="T19" fmla="*/ 78 h 119"/>
                <a:gd name="T20" fmla="*/ 51 w 59"/>
                <a:gd name="T21" fmla="*/ 89 h 119"/>
                <a:gd name="T22" fmla="*/ 44 w 59"/>
                <a:gd name="T23" fmla="*/ 99 h 119"/>
                <a:gd name="T24" fmla="*/ 35 w 59"/>
                <a:gd name="T25" fmla="*/ 108 h 119"/>
                <a:gd name="T26" fmla="*/ 25 w 59"/>
                <a:gd name="T27" fmla="*/ 114 h 119"/>
                <a:gd name="T28" fmla="*/ 13 w 59"/>
                <a:gd name="T29" fmla="*/ 118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3" y="1"/>
                  </a:lnTo>
                  <a:lnTo>
                    <a:pt x="25" y="5"/>
                  </a:lnTo>
                  <a:lnTo>
                    <a:pt x="35" y="12"/>
                  </a:lnTo>
                  <a:lnTo>
                    <a:pt x="44" y="20"/>
                  </a:lnTo>
                  <a:lnTo>
                    <a:pt x="51" y="30"/>
                  </a:lnTo>
                  <a:lnTo>
                    <a:pt x="56" y="41"/>
                  </a:lnTo>
                  <a:lnTo>
                    <a:pt x="59" y="53"/>
                  </a:lnTo>
                  <a:lnTo>
                    <a:pt x="59" y="66"/>
                  </a:lnTo>
                  <a:lnTo>
                    <a:pt x="56" y="78"/>
                  </a:lnTo>
                  <a:lnTo>
                    <a:pt x="51" y="89"/>
                  </a:lnTo>
                  <a:lnTo>
                    <a:pt x="44" y="99"/>
                  </a:lnTo>
                  <a:lnTo>
                    <a:pt x="35" y="108"/>
                  </a:lnTo>
                  <a:lnTo>
                    <a:pt x="25" y="114"/>
                  </a:lnTo>
                  <a:lnTo>
                    <a:pt x="13" y="118"/>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3" name="Freeform 311"/>
            <p:cNvSpPr>
              <a:spLocks/>
            </p:cNvSpPr>
            <p:nvPr/>
          </p:nvSpPr>
          <p:spPr bwMode="auto">
            <a:xfrm>
              <a:off x="887" y="1503"/>
              <a:ext cx="80" cy="10"/>
            </a:xfrm>
            <a:custGeom>
              <a:avLst/>
              <a:gdLst>
                <a:gd name="T0" fmla="*/ 0 w 415"/>
                <a:gd name="T1" fmla="*/ 0 h 50"/>
                <a:gd name="T2" fmla="*/ 306 w 415"/>
                <a:gd name="T3" fmla="*/ 23 h 50"/>
                <a:gd name="T4" fmla="*/ 415 w 415"/>
                <a:gd name="T5" fmla="*/ 50 h 50"/>
                <a:gd name="T6" fmla="*/ 0 60000 65536"/>
                <a:gd name="T7" fmla="*/ 0 60000 65536"/>
                <a:gd name="T8" fmla="*/ 0 60000 65536"/>
                <a:gd name="T9" fmla="*/ 0 w 415"/>
                <a:gd name="T10" fmla="*/ 0 h 50"/>
                <a:gd name="T11" fmla="*/ 415 w 415"/>
                <a:gd name="T12" fmla="*/ 50 h 50"/>
              </a:gdLst>
              <a:ahLst/>
              <a:cxnLst>
                <a:cxn ang="T6">
                  <a:pos x="T0" y="T1"/>
                </a:cxn>
                <a:cxn ang="T7">
                  <a:pos x="T2" y="T3"/>
                </a:cxn>
                <a:cxn ang="T8">
                  <a:pos x="T4" y="T5"/>
                </a:cxn>
              </a:cxnLst>
              <a:rect l="T9" t="T10" r="T11" b="T12"/>
              <a:pathLst>
                <a:path w="415" h="50">
                  <a:moveTo>
                    <a:pt x="0" y="0"/>
                  </a:moveTo>
                  <a:lnTo>
                    <a:pt x="306" y="23"/>
                  </a:lnTo>
                  <a:lnTo>
                    <a:pt x="415"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4" name="Freeform 312"/>
            <p:cNvSpPr>
              <a:spLocks/>
            </p:cNvSpPr>
            <p:nvPr/>
          </p:nvSpPr>
          <p:spPr bwMode="auto">
            <a:xfrm>
              <a:off x="995" y="1519"/>
              <a:ext cx="104" cy="49"/>
            </a:xfrm>
            <a:custGeom>
              <a:avLst/>
              <a:gdLst>
                <a:gd name="T0" fmla="*/ 0 w 537"/>
                <a:gd name="T1" fmla="*/ 0 h 247"/>
                <a:gd name="T2" fmla="*/ 43 w 537"/>
                <a:gd name="T3" fmla="*/ 11 h 247"/>
                <a:gd name="T4" fmla="*/ 321 w 537"/>
                <a:gd name="T5" fmla="*/ 123 h 247"/>
                <a:gd name="T6" fmla="*/ 537 w 537"/>
                <a:gd name="T7" fmla="*/ 247 h 247"/>
                <a:gd name="T8" fmla="*/ 0 60000 65536"/>
                <a:gd name="T9" fmla="*/ 0 60000 65536"/>
                <a:gd name="T10" fmla="*/ 0 60000 65536"/>
                <a:gd name="T11" fmla="*/ 0 60000 65536"/>
                <a:gd name="T12" fmla="*/ 0 w 537"/>
                <a:gd name="T13" fmla="*/ 0 h 247"/>
                <a:gd name="T14" fmla="*/ 537 w 537"/>
                <a:gd name="T15" fmla="*/ 247 h 247"/>
              </a:gdLst>
              <a:ahLst/>
              <a:cxnLst>
                <a:cxn ang="T8">
                  <a:pos x="T0" y="T1"/>
                </a:cxn>
                <a:cxn ang="T9">
                  <a:pos x="T2" y="T3"/>
                </a:cxn>
                <a:cxn ang="T10">
                  <a:pos x="T4" y="T5"/>
                </a:cxn>
                <a:cxn ang="T11">
                  <a:pos x="T6" y="T7"/>
                </a:cxn>
              </a:cxnLst>
              <a:rect l="T12" t="T13" r="T14" b="T15"/>
              <a:pathLst>
                <a:path w="537" h="247">
                  <a:moveTo>
                    <a:pt x="0" y="0"/>
                  </a:moveTo>
                  <a:lnTo>
                    <a:pt x="43" y="11"/>
                  </a:lnTo>
                  <a:lnTo>
                    <a:pt x="321" y="123"/>
                  </a:lnTo>
                  <a:lnTo>
                    <a:pt x="537" y="2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5" name="Freeform 313"/>
            <p:cNvSpPr>
              <a:spLocks/>
            </p:cNvSpPr>
            <p:nvPr/>
          </p:nvSpPr>
          <p:spPr bwMode="auto">
            <a:xfrm>
              <a:off x="1121" y="1585"/>
              <a:ext cx="84" cy="79"/>
            </a:xfrm>
            <a:custGeom>
              <a:avLst/>
              <a:gdLst>
                <a:gd name="T0" fmla="*/ 0 w 433"/>
                <a:gd name="T1" fmla="*/ 0 h 407"/>
                <a:gd name="T2" fmla="*/ 356 w 433"/>
                <a:gd name="T3" fmla="*/ 305 h 407"/>
                <a:gd name="T4" fmla="*/ 433 w 433"/>
                <a:gd name="T5" fmla="*/ 407 h 407"/>
                <a:gd name="T6" fmla="*/ 0 60000 65536"/>
                <a:gd name="T7" fmla="*/ 0 60000 65536"/>
                <a:gd name="T8" fmla="*/ 0 60000 65536"/>
                <a:gd name="T9" fmla="*/ 0 w 433"/>
                <a:gd name="T10" fmla="*/ 0 h 407"/>
                <a:gd name="T11" fmla="*/ 433 w 433"/>
                <a:gd name="T12" fmla="*/ 407 h 407"/>
              </a:gdLst>
              <a:ahLst/>
              <a:cxnLst>
                <a:cxn ang="T6">
                  <a:pos x="T0" y="T1"/>
                </a:cxn>
                <a:cxn ang="T7">
                  <a:pos x="T2" y="T3"/>
                </a:cxn>
                <a:cxn ang="T8">
                  <a:pos x="T4" y="T5"/>
                </a:cxn>
              </a:cxnLst>
              <a:rect l="T9" t="T10" r="T11" b="T12"/>
              <a:pathLst>
                <a:path w="433" h="407">
                  <a:moveTo>
                    <a:pt x="0" y="0"/>
                  </a:moveTo>
                  <a:lnTo>
                    <a:pt x="356" y="305"/>
                  </a:lnTo>
                  <a:lnTo>
                    <a:pt x="433" y="40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6" name="Freeform 314"/>
            <p:cNvSpPr>
              <a:spLocks/>
            </p:cNvSpPr>
            <p:nvPr/>
          </p:nvSpPr>
          <p:spPr bwMode="auto">
            <a:xfrm>
              <a:off x="1223" y="1687"/>
              <a:ext cx="60" cy="98"/>
            </a:xfrm>
            <a:custGeom>
              <a:avLst/>
              <a:gdLst>
                <a:gd name="T0" fmla="*/ 0 w 315"/>
                <a:gd name="T1" fmla="*/ 0 h 506"/>
                <a:gd name="T2" fmla="*/ 172 w 315"/>
                <a:gd name="T3" fmla="*/ 227 h 506"/>
                <a:gd name="T4" fmla="*/ 315 w 315"/>
                <a:gd name="T5" fmla="*/ 506 h 506"/>
                <a:gd name="T6" fmla="*/ 0 60000 65536"/>
                <a:gd name="T7" fmla="*/ 0 60000 65536"/>
                <a:gd name="T8" fmla="*/ 0 60000 65536"/>
                <a:gd name="T9" fmla="*/ 0 w 315"/>
                <a:gd name="T10" fmla="*/ 0 h 506"/>
                <a:gd name="T11" fmla="*/ 315 w 315"/>
                <a:gd name="T12" fmla="*/ 506 h 506"/>
              </a:gdLst>
              <a:ahLst/>
              <a:cxnLst>
                <a:cxn ang="T6">
                  <a:pos x="T0" y="T1"/>
                </a:cxn>
                <a:cxn ang="T7">
                  <a:pos x="T2" y="T3"/>
                </a:cxn>
                <a:cxn ang="T8">
                  <a:pos x="T4" y="T5"/>
                </a:cxn>
              </a:cxnLst>
              <a:rect l="T9" t="T10" r="T11" b="T12"/>
              <a:pathLst>
                <a:path w="315" h="506">
                  <a:moveTo>
                    <a:pt x="0" y="0"/>
                  </a:moveTo>
                  <a:lnTo>
                    <a:pt x="172" y="227"/>
                  </a:lnTo>
                  <a:lnTo>
                    <a:pt x="315" y="5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7" name="Freeform 315"/>
            <p:cNvSpPr>
              <a:spLocks/>
            </p:cNvSpPr>
            <p:nvPr/>
          </p:nvSpPr>
          <p:spPr bwMode="auto">
            <a:xfrm>
              <a:off x="1296" y="1811"/>
              <a:ext cx="40" cy="109"/>
            </a:xfrm>
            <a:custGeom>
              <a:avLst/>
              <a:gdLst>
                <a:gd name="T0" fmla="*/ 0 w 203"/>
                <a:gd name="T1" fmla="*/ 0 h 563"/>
                <a:gd name="T2" fmla="*/ 44 w 203"/>
                <a:gd name="T3" fmla="*/ 86 h 563"/>
                <a:gd name="T4" fmla="*/ 203 w 203"/>
                <a:gd name="T5" fmla="*/ 563 h 563"/>
                <a:gd name="T6" fmla="*/ 0 60000 65536"/>
                <a:gd name="T7" fmla="*/ 0 60000 65536"/>
                <a:gd name="T8" fmla="*/ 0 60000 65536"/>
                <a:gd name="T9" fmla="*/ 0 w 203"/>
                <a:gd name="T10" fmla="*/ 0 h 563"/>
                <a:gd name="T11" fmla="*/ 203 w 203"/>
                <a:gd name="T12" fmla="*/ 563 h 563"/>
              </a:gdLst>
              <a:ahLst/>
              <a:cxnLst>
                <a:cxn ang="T6">
                  <a:pos x="T0" y="T1"/>
                </a:cxn>
                <a:cxn ang="T7">
                  <a:pos x="T2" y="T3"/>
                </a:cxn>
                <a:cxn ang="T8">
                  <a:pos x="T4" y="T5"/>
                </a:cxn>
              </a:cxnLst>
              <a:rect l="T9" t="T10" r="T11" b="T12"/>
              <a:pathLst>
                <a:path w="203" h="563">
                  <a:moveTo>
                    <a:pt x="0" y="0"/>
                  </a:moveTo>
                  <a:lnTo>
                    <a:pt x="44" y="86"/>
                  </a:lnTo>
                  <a:lnTo>
                    <a:pt x="203" y="5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8" name="Freeform 316"/>
            <p:cNvSpPr>
              <a:spLocks/>
            </p:cNvSpPr>
            <p:nvPr/>
          </p:nvSpPr>
          <p:spPr bwMode="auto">
            <a:xfrm>
              <a:off x="1343" y="1948"/>
              <a:ext cx="18" cy="115"/>
            </a:xfrm>
            <a:custGeom>
              <a:avLst/>
              <a:gdLst>
                <a:gd name="T0" fmla="*/ 0 w 97"/>
                <a:gd name="T1" fmla="*/ 0 h 592"/>
                <a:gd name="T2" fmla="*/ 89 w 97"/>
                <a:gd name="T3" fmla="*/ 470 h 592"/>
                <a:gd name="T4" fmla="*/ 97 w 97"/>
                <a:gd name="T5" fmla="*/ 592 h 592"/>
                <a:gd name="T6" fmla="*/ 0 60000 65536"/>
                <a:gd name="T7" fmla="*/ 0 60000 65536"/>
                <a:gd name="T8" fmla="*/ 0 60000 65536"/>
                <a:gd name="T9" fmla="*/ 0 w 97"/>
                <a:gd name="T10" fmla="*/ 0 h 592"/>
                <a:gd name="T11" fmla="*/ 97 w 97"/>
                <a:gd name="T12" fmla="*/ 592 h 592"/>
              </a:gdLst>
              <a:ahLst/>
              <a:cxnLst>
                <a:cxn ang="T6">
                  <a:pos x="T0" y="T1"/>
                </a:cxn>
                <a:cxn ang="T7">
                  <a:pos x="T2" y="T3"/>
                </a:cxn>
                <a:cxn ang="T8">
                  <a:pos x="T4" y="T5"/>
                </a:cxn>
              </a:cxnLst>
              <a:rect l="T9" t="T10" r="T11" b="T12"/>
              <a:pathLst>
                <a:path w="97" h="592">
                  <a:moveTo>
                    <a:pt x="0" y="0"/>
                  </a:moveTo>
                  <a:lnTo>
                    <a:pt x="89" y="470"/>
                  </a:lnTo>
                  <a:lnTo>
                    <a:pt x="97" y="5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09" name="Freeform 317"/>
            <p:cNvSpPr>
              <a:spLocks/>
            </p:cNvSpPr>
            <p:nvPr/>
          </p:nvSpPr>
          <p:spPr bwMode="auto">
            <a:xfrm>
              <a:off x="1363" y="2093"/>
              <a:ext cx="3" cy="117"/>
            </a:xfrm>
            <a:custGeom>
              <a:avLst/>
              <a:gdLst>
                <a:gd name="T0" fmla="*/ 0 w 18"/>
                <a:gd name="T1" fmla="*/ 0 h 599"/>
                <a:gd name="T2" fmla="*/ 18 w 18"/>
                <a:gd name="T3" fmla="*/ 299 h 599"/>
                <a:gd name="T4" fmla="*/ 0 w 18"/>
                <a:gd name="T5" fmla="*/ 599 h 599"/>
                <a:gd name="T6" fmla="*/ 0 60000 65536"/>
                <a:gd name="T7" fmla="*/ 0 60000 65536"/>
                <a:gd name="T8" fmla="*/ 0 60000 65536"/>
                <a:gd name="T9" fmla="*/ 0 w 18"/>
                <a:gd name="T10" fmla="*/ 0 h 599"/>
                <a:gd name="T11" fmla="*/ 18 w 18"/>
                <a:gd name="T12" fmla="*/ 599 h 599"/>
              </a:gdLst>
              <a:ahLst/>
              <a:cxnLst>
                <a:cxn ang="T6">
                  <a:pos x="T0" y="T1"/>
                </a:cxn>
                <a:cxn ang="T7">
                  <a:pos x="T2" y="T3"/>
                </a:cxn>
                <a:cxn ang="T8">
                  <a:pos x="T4" y="T5"/>
                </a:cxn>
              </a:cxnLst>
              <a:rect l="T9" t="T10" r="T11" b="T12"/>
              <a:pathLst>
                <a:path w="18" h="599">
                  <a:moveTo>
                    <a:pt x="0" y="0"/>
                  </a:moveTo>
                  <a:lnTo>
                    <a:pt x="18" y="299"/>
                  </a:lnTo>
                  <a:lnTo>
                    <a:pt x="0" y="5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0" name="Freeform 318"/>
            <p:cNvSpPr>
              <a:spLocks/>
            </p:cNvSpPr>
            <p:nvPr/>
          </p:nvSpPr>
          <p:spPr bwMode="auto">
            <a:xfrm>
              <a:off x="1343" y="2238"/>
              <a:ext cx="18" cy="115"/>
            </a:xfrm>
            <a:custGeom>
              <a:avLst/>
              <a:gdLst>
                <a:gd name="T0" fmla="*/ 97 w 97"/>
                <a:gd name="T1" fmla="*/ 0 h 592"/>
                <a:gd name="T2" fmla="*/ 89 w 97"/>
                <a:gd name="T3" fmla="*/ 121 h 592"/>
                <a:gd name="T4" fmla="*/ 0 w 97"/>
                <a:gd name="T5" fmla="*/ 592 h 592"/>
                <a:gd name="T6" fmla="*/ 0 60000 65536"/>
                <a:gd name="T7" fmla="*/ 0 60000 65536"/>
                <a:gd name="T8" fmla="*/ 0 60000 65536"/>
                <a:gd name="T9" fmla="*/ 0 w 97"/>
                <a:gd name="T10" fmla="*/ 0 h 592"/>
                <a:gd name="T11" fmla="*/ 97 w 97"/>
                <a:gd name="T12" fmla="*/ 592 h 592"/>
              </a:gdLst>
              <a:ahLst/>
              <a:cxnLst>
                <a:cxn ang="T6">
                  <a:pos x="T0" y="T1"/>
                </a:cxn>
                <a:cxn ang="T7">
                  <a:pos x="T2" y="T3"/>
                </a:cxn>
                <a:cxn ang="T8">
                  <a:pos x="T4" y="T5"/>
                </a:cxn>
              </a:cxnLst>
              <a:rect l="T9" t="T10" r="T11" b="T12"/>
              <a:pathLst>
                <a:path w="97" h="592">
                  <a:moveTo>
                    <a:pt x="97" y="0"/>
                  </a:moveTo>
                  <a:lnTo>
                    <a:pt x="89" y="121"/>
                  </a:lnTo>
                  <a:lnTo>
                    <a:pt x="0" y="5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1" name="Freeform 319"/>
            <p:cNvSpPr>
              <a:spLocks/>
            </p:cNvSpPr>
            <p:nvPr/>
          </p:nvSpPr>
          <p:spPr bwMode="auto">
            <a:xfrm>
              <a:off x="1296" y="2382"/>
              <a:ext cx="40" cy="109"/>
            </a:xfrm>
            <a:custGeom>
              <a:avLst/>
              <a:gdLst>
                <a:gd name="T0" fmla="*/ 203 w 203"/>
                <a:gd name="T1" fmla="*/ 0 h 564"/>
                <a:gd name="T2" fmla="*/ 44 w 203"/>
                <a:gd name="T3" fmla="*/ 478 h 564"/>
                <a:gd name="T4" fmla="*/ 0 w 203"/>
                <a:gd name="T5" fmla="*/ 564 h 564"/>
                <a:gd name="T6" fmla="*/ 0 60000 65536"/>
                <a:gd name="T7" fmla="*/ 0 60000 65536"/>
                <a:gd name="T8" fmla="*/ 0 60000 65536"/>
                <a:gd name="T9" fmla="*/ 0 w 203"/>
                <a:gd name="T10" fmla="*/ 0 h 564"/>
                <a:gd name="T11" fmla="*/ 203 w 203"/>
                <a:gd name="T12" fmla="*/ 564 h 564"/>
              </a:gdLst>
              <a:ahLst/>
              <a:cxnLst>
                <a:cxn ang="T6">
                  <a:pos x="T0" y="T1"/>
                </a:cxn>
                <a:cxn ang="T7">
                  <a:pos x="T2" y="T3"/>
                </a:cxn>
                <a:cxn ang="T8">
                  <a:pos x="T4" y="T5"/>
                </a:cxn>
              </a:cxnLst>
              <a:rect l="T9" t="T10" r="T11" b="T12"/>
              <a:pathLst>
                <a:path w="203" h="564">
                  <a:moveTo>
                    <a:pt x="203" y="0"/>
                  </a:moveTo>
                  <a:lnTo>
                    <a:pt x="44" y="478"/>
                  </a:lnTo>
                  <a:lnTo>
                    <a:pt x="0" y="5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2" name="Freeform 320"/>
            <p:cNvSpPr>
              <a:spLocks/>
            </p:cNvSpPr>
            <p:nvPr/>
          </p:nvSpPr>
          <p:spPr bwMode="auto">
            <a:xfrm>
              <a:off x="1223" y="2517"/>
              <a:ext cx="60" cy="98"/>
            </a:xfrm>
            <a:custGeom>
              <a:avLst/>
              <a:gdLst>
                <a:gd name="T0" fmla="*/ 315 w 315"/>
                <a:gd name="T1" fmla="*/ 0 h 506"/>
                <a:gd name="T2" fmla="*/ 172 w 315"/>
                <a:gd name="T3" fmla="*/ 279 h 506"/>
                <a:gd name="T4" fmla="*/ 0 w 315"/>
                <a:gd name="T5" fmla="*/ 506 h 506"/>
                <a:gd name="T6" fmla="*/ 0 60000 65536"/>
                <a:gd name="T7" fmla="*/ 0 60000 65536"/>
                <a:gd name="T8" fmla="*/ 0 60000 65536"/>
                <a:gd name="T9" fmla="*/ 0 w 315"/>
                <a:gd name="T10" fmla="*/ 0 h 506"/>
                <a:gd name="T11" fmla="*/ 315 w 315"/>
                <a:gd name="T12" fmla="*/ 506 h 506"/>
              </a:gdLst>
              <a:ahLst/>
              <a:cxnLst>
                <a:cxn ang="T6">
                  <a:pos x="T0" y="T1"/>
                </a:cxn>
                <a:cxn ang="T7">
                  <a:pos x="T2" y="T3"/>
                </a:cxn>
                <a:cxn ang="T8">
                  <a:pos x="T4" y="T5"/>
                </a:cxn>
              </a:cxnLst>
              <a:rect l="T9" t="T10" r="T11" b="T12"/>
              <a:pathLst>
                <a:path w="315" h="506">
                  <a:moveTo>
                    <a:pt x="315" y="0"/>
                  </a:moveTo>
                  <a:lnTo>
                    <a:pt x="172" y="279"/>
                  </a:lnTo>
                  <a:lnTo>
                    <a:pt x="0" y="5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3" name="Freeform 321"/>
            <p:cNvSpPr>
              <a:spLocks/>
            </p:cNvSpPr>
            <p:nvPr/>
          </p:nvSpPr>
          <p:spPr bwMode="auto">
            <a:xfrm>
              <a:off x="1121" y="2639"/>
              <a:ext cx="84" cy="78"/>
            </a:xfrm>
            <a:custGeom>
              <a:avLst/>
              <a:gdLst>
                <a:gd name="T0" fmla="*/ 433 w 433"/>
                <a:gd name="T1" fmla="*/ 0 h 406"/>
                <a:gd name="T2" fmla="*/ 356 w 433"/>
                <a:gd name="T3" fmla="*/ 101 h 406"/>
                <a:gd name="T4" fmla="*/ 0 w 433"/>
                <a:gd name="T5" fmla="*/ 406 h 406"/>
                <a:gd name="T6" fmla="*/ 0 60000 65536"/>
                <a:gd name="T7" fmla="*/ 0 60000 65536"/>
                <a:gd name="T8" fmla="*/ 0 60000 65536"/>
                <a:gd name="T9" fmla="*/ 0 w 433"/>
                <a:gd name="T10" fmla="*/ 0 h 406"/>
                <a:gd name="T11" fmla="*/ 433 w 433"/>
                <a:gd name="T12" fmla="*/ 406 h 406"/>
              </a:gdLst>
              <a:ahLst/>
              <a:cxnLst>
                <a:cxn ang="T6">
                  <a:pos x="T0" y="T1"/>
                </a:cxn>
                <a:cxn ang="T7">
                  <a:pos x="T2" y="T3"/>
                </a:cxn>
                <a:cxn ang="T8">
                  <a:pos x="T4" y="T5"/>
                </a:cxn>
              </a:cxnLst>
              <a:rect l="T9" t="T10" r="T11" b="T12"/>
              <a:pathLst>
                <a:path w="433" h="406">
                  <a:moveTo>
                    <a:pt x="433" y="0"/>
                  </a:moveTo>
                  <a:lnTo>
                    <a:pt x="356" y="101"/>
                  </a:lnTo>
                  <a:lnTo>
                    <a:pt x="0" y="4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4" name="Freeform 322"/>
            <p:cNvSpPr>
              <a:spLocks/>
            </p:cNvSpPr>
            <p:nvPr/>
          </p:nvSpPr>
          <p:spPr bwMode="auto">
            <a:xfrm>
              <a:off x="995" y="2735"/>
              <a:ext cx="104" cy="48"/>
            </a:xfrm>
            <a:custGeom>
              <a:avLst/>
              <a:gdLst>
                <a:gd name="T0" fmla="*/ 537 w 537"/>
                <a:gd name="T1" fmla="*/ 0 h 246"/>
                <a:gd name="T2" fmla="*/ 321 w 537"/>
                <a:gd name="T3" fmla="*/ 124 h 246"/>
                <a:gd name="T4" fmla="*/ 42 w 537"/>
                <a:gd name="T5" fmla="*/ 236 h 246"/>
                <a:gd name="T6" fmla="*/ 0 w 537"/>
                <a:gd name="T7" fmla="*/ 246 h 246"/>
                <a:gd name="T8" fmla="*/ 0 60000 65536"/>
                <a:gd name="T9" fmla="*/ 0 60000 65536"/>
                <a:gd name="T10" fmla="*/ 0 60000 65536"/>
                <a:gd name="T11" fmla="*/ 0 60000 65536"/>
                <a:gd name="T12" fmla="*/ 0 w 537"/>
                <a:gd name="T13" fmla="*/ 0 h 246"/>
                <a:gd name="T14" fmla="*/ 537 w 537"/>
                <a:gd name="T15" fmla="*/ 246 h 246"/>
              </a:gdLst>
              <a:ahLst/>
              <a:cxnLst>
                <a:cxn ang="T8">
                  <a:pos x="T0" y="T1"/>
                </a:cxn>
                <a:cxn ang="T9">
                  <a:pos x="T2" y="T3"/>
                </a:cxn>
                <a:cxn ang="T10">
                  <a:pos x="T4" y="T5"/>
                </a:cxn>
                <a:cxn ang="T11">
                  <a:pos x="T6" y="T7"/>
                </a:cxn>
              </a:cxnLst>
              <a:rect l="T12" t="T13" r="T14" b="T15"/>
              <a:pathLst>
                <a:path w="537" h="246">
                  <a:moveTo>
                    <a:pt x="537" y="0"/>
                  </a:moveTo>
                  <a:lnTo>
                    <a:pt x="321" y="124"/>
                  </a:lnTo>
                  <a:lnTo>
                    <a:pt x="42" y="236"/>
                  </a:lnTo>
                  <a:lnTo>
                    <a:pt x="0"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5" name="Freeform 323"/>
            <p:cNvSpPr>
              <a:spLocks/>
            </p:cNvSpPr>
            <p:nvPr/>
          </p:nvSpPr>
          <p:spPr bwMode="auto">
            <a:xfrm>
              <a:off x="887" y="2789"/>
              <a:ext cx="80" cy="10"/>
            </a:xfrm>
            <a:custGeom>
              <a:avLst/>
              <a:gdLst>
                <a:gd name="T0" fmla="*/ 415 w 415"/>
                <a:gd name="T1" fmla="*/ 0 h 50"/>
                <a:gd name="T2" fmla="*/ 306 w 415"/>
                <a:gd name="T3" fmla="*/ 27 h 50"/>
                <a:gd name="T4" fmla="*/ 0 w 415"/>
                <a:gd name="T5" fmla="*/ 50 h 50"/>
                <a:gd name="T6" fmla="*/ 0 60000 65536"/>
                <a:gd name="T7" fmla="*/ 0 60000 65536"/>
                <a:gd name="T8" fmla="*/ 0 60000 65536"/>
                <a:gd name="T9" fmla="*/ 0 w 415"/>
                <a:gd name="T10" fmla="*/ 0 h 50"/>
                <a:gd name="T11" fmla="*/ 415 w 415"/>
                <a:gd name="T12" fmla="*/ 50 h 50"/>
              </a:gdLst>
              <a:ahLst/>
              <a:cxnLst>
                <a:cxn ang="T6">
                  <a:pos x="T0" y="T1"/>
                </a:cxn>
                <a:cxn ang="T7">
                  <a:pos x="T2" y="T3"/>
                </a:cxn>
                <a:cxn ang="T8">
                  <a:pos x="T4" y="T5"/>
                </a:cxn>
              </a:cxnLst>
              <a:rect l="T9" t="T10" r="T11" b="T12"/>
              <a:pathLst>
                <a:path w="415" h="50">
                  <a:moveTo>
                    <a:pt x="415" y="0"/>
                  </a:moveTo>
                  <a:lnTo>
                    <a:pt x="306" y="27"/>
                  </a:lnTo>
                  <a:lnTo>
                    <a:pt x="0"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16" name="Line 324"/>
            <p:cNvSpPr>
              <a:spLocks noChangeShapeType="1"/>
            </p:cNvSpPr>
            <p:nvPr/>
          </p:nvSpPr>
          <p:spPr bwMode="auto">
            <a:xfrm flipV="1">
              <a:off x="2031" y="2676"/>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17" name="Line 325"/>
            <p:cNvSpPr>
              <a:spLocks noChangeShapeType="1"/>
            </p:cNvSpPr>
            <p:nvPr/>
          </p:nvSpPr>
          <p:spPr bwMode="auto">
            <a:xfrm flipV="1">
              <a:off x="2031" y="2531"/>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18" name="Line 326"/>
            <p:cNvSpPr>
              <a:spLocks noChangeShapeType="1"/>
            </p:cNvSpPr>
            <p:nvPr/>
          </p:nvSpPr>
          <p:spPr bwMode="auto">
            <a:xfrm flipV="1">
              <a:off x="2031" y="2384"/>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19" name="Line 327"/>
            <p:cNvSpPr>
              <a:spLocks noChangeShapeType="1"/>
            </p:cNvSpPr>
            <p:nvPr/>
          </p:nvSpPr>
          <p:spPr bwMode="auto">
            <a:xfrm flipV="1">
              <a:off x="2031" y="2239"/>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0" name="Line 328"/>
            <p:cNvSpPr>
              <a:spLocks noChangeShapeType="1"/>
            </p:cNvSpPr>
            <p:nvPr/>
          </p:nvSpPr>
          <p:spPr bwMode="auto">
            <a:xfrm flipV="1">
              <a:off x="2031" y="2093"/>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1" name="Line 329"/>
            <p:cNvSpPr>
              <a:spLocks noChangeShapeType="1"/>
            </p:cNvSpPr>
            <p:nvPr/>
          </p:nvSpPr>
          <p:spPr bwMode="auto">
            <a:xfrm flipV="1">
              <a:off x="2031" y="194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2" name="Line 330"/>
            <p:cNvSpPr>
              <a:spLocks noChangeShapeType="1"/>
            </p:cNvSpPr>
            <p:nvPr/>
          </p:nvSpPr>
          <p:spPr bwMode="auto">
            <a:xfrm flipV="1">
              <a:off x="2031" y="1802"/>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3" name="Line 331"/>
            <p:cNvSpPr>
              <a:spLocks noChangeShapeType="1"/>
            </p:cNvSpPr>
            <p:nvPr/>
          </p:nvSpPr>
          <p:spPr bwMode="auto">
            <a:xfrm flipV="1">
              <a:off x="2031" y="1655"/>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4" name="Line 332"/>
            <p:cNvSpPr>
              <a:spLocks noChangeShapeType="1"/>
            </p:cNvSpPr>
            <p:nvPr/>
          </p:nvSpPr>
          <p:spPr bwMode="auto">
            <a:xfrm flipV="1">
              <a:off x="2031" y="1503"/>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5" name="Freeform 333"/>
            <p:cNvSpPr>
              <a:spLocks/>
            </p:cNvSpPr>
            <p:nvPr/>
          </p:nvSpPr>
          <p:spPr bwMode="auto">
            <a:xfrm>
              <a:off x="772" y="1559"/>
              <a:ext cx="15" cy="23"/>
            </a:xfrm>
            <a:custGeom>
              <a:avLst/>
              <a:gdLst>
                <a:gd name="T0" fmla="*/ 24 w 82"/>
                <a:gd name="T1" fmla="*/ 59 h 113"/>
                <a:gd name="T2" fmla="*/ 0 w 82"/>
                <a:gd name="T3" fmla="*/ 5 h 113"/>
                <a:gd name="T4" fmla="*/ 11 w 82"/>
                <a:gd name="T5" fmla="*/ 1 h 113"/>
                <a:gd name="T6" fmla="*/ 24 w 82"/>
                <a:gd name="T7" fmla="*/ 0 h 113"/>
                <a:gd name="T8" fmla="*/ 36 w 82"/>
                <a:gd name="T9" fmla="*/ 1 h 113"/>
                <a:gd name="T10" fmla="*/ 47 w 82"/>
                <a:gd name="T11" fmla="*/ 5 h 113"/>
                <a:gd name="T12" fmla="*/ 58 w 82"/>
                <a:gd name="T13" fmla="*/ 11 h 113"/>
                <a:gd name="T14" fmla="*/ 67 w 82"/>
                <a:gd name="T15" fmla="*/ 19 h 113"/>
                <a:gd name="T16" fmla="*/ 74 w 82"/>
                <a:gd name="T17" fmla="*/ 30 h 113"/>
                <a:gd name="T18" fmla="*/ 79 w 82"/>
                <a:gd name="T19" fmla="*/ 41 h 113"/>
                <a:gd name="T20" fmla="*/ 82 w 82"/>
                <a:gd name="T21" fmla="*/ 52 h 113"/>
                <a:gd name="T22" fmla="*/ 82 w 82"/>
                <a:gd name="T23" fmla="*/ 65 h 113"/>
                <a:gd name="T24" fmla="*/ 79 w 82"/>
                <a:gd name="T25" fmla="*/ 77 h 113"/>
                <a:gd name="T26" fmla="*/ 74 w 82"/>
                <a:gd name="T27" fmla="*/ 89 h 113"/>
                <a:gd name="T28" fmla="*/ 67 w 82"/>
                <a:gd name="T29" fmla="*/ 98 h 113"/>
                <a:gd name="T30" fmla="*/ 58 w 82"/>
                <a:gd name="T31" fmla="*/ 107 h 113"/>
                <a:gd name="T32" fmla="*/ 48 w 82"/>
                <a:gd name="T33" fmla="*/ 113 h 113"/>
                <a:gd name="T34" fmla="*/ 24 w 82"/>
                <a:gd name="T35" fmla="*/ 59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113"/>
                <a:gd name="T56" fmla="*/ 82 w 82"/>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113">
                  <a:moveTo>
                    <a:pt x="24" y="59"/>
                  </a:moveTo>
                  <a:lnTo>
                    <a:pt x="0" y="5"/>
                  </a:lnTo>
                  <a:lnTo>
                    <a:pt x="11" y="1"/>
                  </a:lnTo>
                  <a:lnTo>
                    <a:pt x="24" y="0"/>
                  </a:lnTo>
                  <a:lnTo>
                    <a:pt x="36" y="1"/>
                  </a:lnTo>
                  <a:lnTo>
                    <a:pt x="47" y="5"/>
                  </a:lnTo>
                  <a:lnTo>
                    <a:pt x="58" y="11"/>
                  </a:lnTo>
                  <a:lnTo>
                    <a:pt x="67" y="19"/>
                  </a:lnTo>
                  <a:lnTo>
                    <a:pt x="74" y="30"/>
                  </a:lnTo>
                  <a:lnTo>
                    <a:pt x="79" y="41"/>
                  </a:lnTo>
                  <a:lnTo>
                    <a:pt x="82" y="52"/>
                  </a:lnTo>
                  <a:lnTo>
                    <a:pt x="82" y="65"/>
                  </a:lnTo>
                  <a:lnTo>
                    <a:pt x="79" y="77"/>
                  </a:lnTo>
                  <a:lnTo>
                    <a:pt x="74" y="89"/>
                  </a:lnTo>
                  <a:lnTo>
                    <a:pt x="67" y="98"/>
                  </a:lnTo>
                  <a:lnTo>
                    <a:pt x="58" y="107"/>
                  </a:lnTo>
                  <a:lnTo>
                    <a:pt x="48" y="113"/>
                  </a:lnTo>
                  <a:lnTo>
                    <a:pt x="2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26" name="Freeform 334"/>
            <p:cNvSpPr>
              <a:spLocks/>
            </p:cNvSpPr>
            <p:nvPr/>
          </p:nvSpPr>
          <p:spPr bwMode="auto">
            <a:xfrm>
              <a:off x="772" y="1559"/>
              <a:ext cx="15" cy="23"/>
            </a:xfrm>
            <a:custGeom>
              <a:avLst/>
              <a:gdLst>
                <a:gd name="T0" fmla="*/ 0 w 82"/>
                <a:gd name="T1" fmla="*/ 5 h 113"/>
                <a:gd name="T2" fmla="*/ 11 w 82"/>
                <a:gd name="T3" fmla="*/ 1 h 113"/>
                <a:gd name="T4" fmla="*/ 24 w 82"/>
                <a:gd name="T5" fmla="*/ 0 h 113"/>
                <a:gd name="T6" fmla="*/ 36 w 82"/>
                <a:gd name="T7" fmla="*/ 1 h 113"/>
                <a:gd name="T8" fmla="*/ 47 w 82"/>
                <a:gd name="T9" fmla="*/ 5 h 113"/>
                <a:gd name="T10" fmla="*/ 58 w 82"/>
                <a:gd name="T11" fmla="*/ 11 h 113"/>
                <a:gd name="T12" fmla="*/ 67 w 82"/>
                <a:gd name="T13" fmla="*/ 19 h 113"/>
                <a:gd name="T14" fmla="*/ 74 w 82"/>
                <a:gd name="T15" fmla="*/ 30 h 113"/>
                <a:gd name="T16" fmla="*/ 79 w 82"/>
                <a:gd name="T17" fmla="*/ 41 h 113"/>
                <a:gd name="T18" fmla="*/ 82 w 82"/>
                <a:gd name="T19" fmla="*/ 52 h 113"/>
                <a:gd name="T20" fmla="*/ 82 w 82"/>
                <a:gd name="T21" fmla="*/ 65 h 113"/>
                <a:gd name="T22" fmla="*/ 79 w 82"/>
                <a:gd name="T23" fmla="*/ 77 h 113"/>
                <a:gd name="T24" fmla="*/ 74 w 82"/>
                <a:gd name="T25" fmla="*/ 89 h 113"/>
                <a:gd name="T26" fmla="*/ 67 w 82"/>
                <a:gd name="T27" fmla="*/ 98 h 113"/>
                <a:gd name="T28" fmla="*/ 58 w 82"/>
                <a:gd name="T29" fmla="*/ 107 h 113"/>
                <a:gd name="T30" fmla="*/ 48 w 82"/>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113"/>
                <a:gd name="T50" fmla="*/ 82 w 82"/>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113">
                  <a:moveTo>
                    <a:pt x="0" y="5"/>
                  </a:moveTo>
                  <a:lnTo>
                    <a:pt x="11" y="1"/>
                  </a:lnTo>
                  <a:lnTo>
                    <a:pt x="24" y="0"/>
                  </a:lnTo>
                  <a:lnTo>
                    <a:pt x="36" y="1"/>
                  </a:lnTo>
                  <a:lnTo>
                    <a:pt x="47" y="5"/>
                  </a:lnTo>
                  <a:lnTo>
                    <a:pt x="58" y="11"/>
                  </a:lnTo>
                  <a:lnTo>
                    <a:pt x="67" y="19"/>
                  </a:lnTo>
                  <a:lnTo>
                    <a:pt x="74" y="30"/>
                  </a:lnTo>
                  <a:lnTo>
                    <a:pt x="79" y="41"/>
                  </a:lnTo>
                  <a:lnTo>
                    <a:pt x="82" y="52"/>
                  </a:lnTo>
                  <a:lnTo>
                    <a:pt x="82" y="65"/>
                  </a:lnTo>
                  <a:lnTo>
                    <a:pt x="79" y="77"/>
                  </a:lnTo>
                  <a:lnTo>
                    <a:pt x="74" y="89"/>
                  </a:lnTo>
                  <a:lnTo>
                    <a:pt x="67" y="98"/>
                  </a:lnTo>
                  <a:lnTo>
                    <a:pt x="58" y="107"/>
                  </a:lnTo>
                  <a:lnTo>
                    <a:pt x="48"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27" name="Freeform 335"/>
            <p:cNvSpPr>
              <a:spLocks/>
            </p:cNvSpPr>
            <p:nvPr/>
          </p:nvSpPr>
          <p:spPr bwMode="auto">
            <a:xfrm>
              <a:off x="710" y="1560"/>
              <a:ext cx="71" cy="50"/>
            </a:xfrm>
            <a:custGeom>
              <a:avLst/>
              <a:gdLst>
                <a:gd name="T0" fmla="*/ 365 w 365"/>
                <a:gd name="T1" fmla="*/ 108 h 255"/>
                <a:gd name="T2" fmla="*/ 341 w 365"/>
                <a:gd name="T3" fmla="*/ 54 h 255"/>
                <a:gd name="T4" fmla="*/ 317 w 365"/>
                <a:gd name="T5" fmla="*/ 0 h 255"/>
                <a:gd name="T6" fmla="*/ 0 w 365"/>
                <a:gd name="T7" fmla="*/ 146 h 255"/>
                <a:gd name="T8" fmla="*/ 24 w 365"/>
                <a:gd name="T9" fmla="*/ 200 h 255"/>
                <a:gd name="T10" fmla="*/ 48 w 365"/>
                <a:gd name="T11" fmla="*/ 255 h 255"/>
                <a:gd name="T12" fmla="*/ 365 w 365"/>
                <a:gd name="T13" fmla="*/ 108 h 255"/>
                <a:gd name="T14" fmla="*/ 0 60000 65536"/>
                <a:gd name="T15" fmla="*/ 0 60000 65536"/>
                <a:gd name="T16" fmla="*/ 0 60000 65536"/>
                <a:gd name="T17" fmla="*/ 0 60000 65536"/>
                <a:gd name="T18" fmla="*/ 0 60000 65536"/>
                <a:gd name="T19" fmla="*/ 0 60000 65536"/>
                <a:gd name="T20" fmla="*/ 0 60000 65536"/>
                <a:gd name="T21" fmla="*/ 0 w 365"/>
                <a:gd name="T22" fmla="*/ 0 h 255"/>
                <a:gd name="T23" fmla="*/ 365 w 365"/>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255">
                  <a:moveTo>
                    <a:pt x="365" y="108"/>
                  </a:moveTo>
                  <a:lnTo>
                    <a:pt x="341" y="54"/>
                  </a:lnTo>
                  <a:lnTo>
                    <a:pt x="317" y="0"/>
                  </a:lnTo>
                  <a:lnTo>
                    <a:pt x="0" y="146"/>
                  </a:lnTo>
                  <a:lnTo>
                    <a:pt x="24" y="200"/>
                  </a:lnTo>
                  <a:lnTo>
                    <a:pt x="48" y="255"/>
                  </a:lnTo>
                  <a:lnTo>
                    <a:pt x="365"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28" name="Freeform 336"/>
            <p:cNvSpPr>
              <a:spLocks/>
            </p:cNvSpPr>
            <p:nvPr/>
          </p:nvSpPr>
          <p:spPr bwMode="auto">
            <a:xfrm>
              <a:off x="710" y="1560"/>
              <a:ext cx="71" cy="50"/>
            </a:xfrm>
            <a:custGeom>
              <a:avLst/>
              <a:gdLst>
                <a:gd name="T0" fmla="*/ 365 w 365"/>
                <a:gd name="T1" fmla="*/ 108 h 255"/>
                <a:gd name="T2" fmla="*/ 341 w 365"/>
                <a:gd name="T3" fmla="*/ 54 h 255"/>
                <a:gd name="T4" fmla="*/ 317 w 365"/>
                <a:gd name="T5" fmla="*/ 0 h 255"/>
                <a:gd name="T6" fmla="*/ 0 w 365"/>
                <a:gd name="T7" fmla="*/ 146 h 255"/>
                <a:gd name="T8" fmla="*/ 24 w 365"/>
                <a:gd name="T9" fmla="*/ 200 h 255"/>
                <a:gd name="T10" fmla="*/ 48 w 365"/>
                <a:gd name="T11" fmla="*/ 255 h 255"/>
                <a:gd name="T12" fmla="*/ 365 w 365"/>
                <a:gd name="T13" fmla="*/ 108 h 255"/>
                <a:gd name="T14" fmla="*/ 0 60000 65536"/>
                <a:gd name="T15" fmla="*/ 0 60000 65536"/>
                <a:gd name="T16" fmla="*/ 0 60000 65536"/>
                <a:gd name="T17" fmla="*/ 0 60000 65536"/>
                <a:gd name="T18" fmla="*/ 0 60000 65536"/>
                <a:gd name="T19" fmla="*/ 0 60000 65536"/>
                <a:gd name="T20" fmla="*/ 0 60000 65536"/>
                <a:gd name="T21" fmla="*/ 0 w 365"/>
                <a:gd name="T22" fmla="*/ 0 h 255"/>
                <a:gd name="T23" fmla="*/ 365 w 365"/>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255">
                  <a:moveTo>
                    <a:pt x="365" y="108"/>
                  </a:moveTo>
                  <a:lnTo>
                    <a:pt x="341" y="54"/>
                  </a:lnTo>
                  <a:lnTo>
                    <a:pt x="317" y="0"/>
                  </a:lnTo>
                  <a:lnTo>
                    <a:pt x="0" y="146"/>
                  </a:lnTo>
                  <a:lnTo>
                    <a:pt x="24" y="200"/>
                  </a:lnTo>
                  <a:lnTo>
                    <a:pt x="48" y="255"/>
                  </a:lnTo>
                  <a:lnTo>
                    <a:pt x="365" y="108"/>
                  </a:lnTo>
                </a:path>
              </a:pathLst>
            </a:custGeom>
            <a:noFill/>
            <a:ln w="0">
              <a:solidFill>
                <a:srgbClr val="000000"/>
              </a:solidFill>
              <a:prstDash val="solid"/>
              <a:round/>
              <a:headEnd type="none" w="med" len="med"/>
              <a:tailEnd type="triangle" w="sm"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29" name="Freeform 337"/>
            <p:cNvSpPr>
              <a:spLocks/>
            </p:cNvSpPr>
            <p:nvPr/>
          </p:nvSpPr>
          <p:spPr bwMode="auto">
            <a:xfrm>
              <a:off x="709" y="1589"/>
              <a:ext cx="6" cy="10"/>
            </a:xfrm>
            <a:custGeom>
              <a:avLst/>
              <a:gdLst>
                <a:gd name="T0" fmla="*/ 33 w 33"/>
                <a:gd name="T1" fmla="*/ 54 h 54"/>
                <a:gd name="T2" fmla="*/ 9 w 33"/>
                <a:gd name="T3" fmla="*/ 0 h 54"/>
                <a:gd name="T4" fmla="*/ 0 w 33"/>
                <a:gd name="T5" fmla="*/ 5 h 54"/>
                <a:gd name="T6" fmla="*/ 33 w 33"/>
                <a:gd name="T7" fmla="*/ 54 h 54"/>
                <a:gd name="T8" fmla="*/ 0 60000 65536"/>
                <a:gd name="T9" fmla="*/ 0 60000 65536"/>
                <a:gd name="T10" fmla="*/ 0 60000 65536"/>
                <a:gd name="T11" fmla="*/ 0 60000 65536"/>
                <a:gd name="T12" fmla="*/ 0 w 33"/>
                <a:gd name="T13" fmla="*/ 0 h 54"/>
                <a:gd name="T14" fmla="*/ 33 w 33"/>
                <a:gd name="T15" fmla="*/ 54 h 54"/>
              </a:gdLst>
              <a:ahLst/>
              <a:cxnLst>
                <a:cxn ang="T8">
                  <a:pos x="T0" y="T1"/>
                </a:cxn>
                <a:cxn ang="T9">
                  <a:pos x="T2" y="T3"/>
                </a:cxn>
                <a:cxn ang="T10">
                  <a:pos x="T4" y="T5"/>
                </a:cxn>
                <a:cxn ang="T11">
                  <a:pos x="T6" y="T7"/>
                </a:cxn>
              </a:cxnLst>
              <a:rect l="T12" t="T13" r="T14" b="T15"/>
              <a:pathLst>
                <a:path w="33" h="54">
                  <a:moveTo>
                    <a:pt x="33" y="54"/>
                  </a:moveTo>
                  <a:lnTo>
                    <a:pt x="9" y="0"/>
                  </a:lnTo>
                  <a:lnTo>
                    <a:pt x="0" y="5"/>
                  </a:lnTo>
                  <a:lnTo>
                    <a:pt x="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30" name="Line 338"/>
            <p:cNvSpPr>
              <a:spLocks noChangeShapeType="1"/>
            </p:cNvSpPr>
            <p:nvPr/>
          </p:nvSpPr>
          <p:spPr bwMode="auto">
            <a:xfrm flipH="1">
              <a:off x="709" y="1589"/>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31" name="Freeform 339"/>
            <p:cNvSpPr>
              <a:spLocks/>
            </p:cNvSpPr>
            <p:nvPr/>
          </p:nvSpPr>
          <p:spPr bwMode="auto">
            <a:xfrm>
              <a:off x="676" y="1589"/>
              <a:ext cx="45" cy="43"/>
            </a:xfrm>
            <a:custGeom>
              <a:avLst/>
              <a:gdLst>
                <a:gd name="T0" fmla="*/ 237 w 237"/>
                <a:gd name="T1" fmla="*/ 98 h 217"/>
                <a:gd name="T2" fmla="*/ 204 w 237"/>
                <a:gd name="T3" fmla="*/ 49 h 217"/>
                <a:gd name="T4" fmla="*/ 171 w 237"/>
                <a:gd name="T5" fmla="*/ 0 h 217"/>
                <a:gd name="T6" fmla="*/ 0 w 237"/>
                <a:gd name="T7" fmla="*/ 119 h 217"/>
                <a:gd name="T8" fmla="*/ 34 w 237"/>
                <a:gd name="T9" fmla="*/ 168 h 217"/>
                <a:gd name="T10" fmla="*/ 67 w 237"/>
                <a:gd name="T11" fmla="*/ 217 h 217"/>
                <a:gd name="T12" fmla="*/ 237 w 237"/>
                <a:gd name="T13" fmla="*/ 98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237" y="98"/>
                  </a:moveTo>
                  <a:lnTo>
                    <a:pt x="204" y="49"/>
                  </a:lnTo>
                  <a:lnTo>
                    <a:pt x="171" y="0"/>
                  </a:lnTo>
                  <a:lnTo>
                    <a:pt x="0" y="119"/>
                  </a:lnTo>
                  <a:lnTo>
                    <a:pt x="34" y="168"/>
                  </a:lnTo>
                  <a:lnTo>
                    <a:pt x="67" y="217"/>
                  </a:lnTo>
                  <a:lnTo>
                    <a:pt x="23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32" name="Freeform 340"/>
            <p:cNvSpPr>
              <a:spLocks/>
            </p:cNvSpPr>
            <p:nvPr/>
          </p:nvSpPr>
          <p:spPr bwMode="auto">
            <a:xfrm>
              <a:off x="676" y="1589"/>
              <a:ext cx="45" cy="43"/>
            </a:xfrm>
            <a:custGeom>
              <a:avLst/>
              <a:gdLst>
                <a:gd name="T0" fmla="*/ 237 w 237"/>
                <a:gd name="T1" fmla="*/ 98 h 217"/>
                <a:gd name="T2" fmla="*/ 204 w 237"/>
                <a:gd name="T3" fmla="*/ 49 h 217"/>
                <a:gd name="T4" fmla="*/ 171 w 237"/>
                <a:gd name="T5" fmla="*/ 0 h 217"/>
                <a:gd name="T6" fmla="*/ 0 w 237"/>
                <a:gd name="T7" fmla="*/ 119 h 217"/>
                <a:gd name="T8" fmla="*/ 34 w 237"/>
                <a:gd name="T9" fmla="*/ 168 h 217"/>
                <a:gd name="T10" fmla="*/ 67 w 237"/>
                <a:gd name="T11" fmla="*/ 217 h 217"/>
                <a:gd name="T12" fmla="*/ 237 w 237"/>
                <a:gd name="T13" fmla="*/ 98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237" y="98"/>
                  </a:moveTo>
                  <a:lnTo>
                    <a:pt x="204" y="49"/>
                  </a:lnTo>
                  <a:lnTo>
                    <a:pt x="171" y="0"/>
                  </a:lnTo>
                  <a:lnTo>
                    <a:pt x="0" y="119"/>
                  </a:lnTo>
                  <a:lnTo>
                    <a:pt x="34" y="168"/>
                  </a:lnTo>
                  <a:lnTo>
                    <a:pt x="67" y="217"/>
                  </a:lnTo>
                  <a:lnTo>
                    <a:pt x="237" y="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33" name="Freeform 341"/>
            <p:cNvSpPr>
              <a:spLocks/>
            </p:cNvSpPr>
            <p:nvPr/>
          </p:nvSpPr>
          <p:spPr bwMode="auto">
            <a:xfrm>
              <a:off x="671" y="1613"/>
              <a:ext cx="18" cy="21"/>
            </a:xfrm>
            <a:custGeom>
              <a:avLst/>
              <a:gdLst>
                <a:gd name="T0" fmla="*/ 59 w 92"/>
                <a:gd name="T1" fmla="*/ 49 h 108"/>
                <a:gd name="T2" fmla="*/ 92 w 92"/>
                <a:gd name="T3" fmla="*/ 98 h 108"/>
                <a:gd name="T4" fmla="*/ 81 w 92"/>
                <a:gd name="T5" fmla="*/ 104 h 108"/>
                <a:gd name="T6" fmla="*/ 70 w 92"/>
                <a:gd name="T7" fmla="*/ 107 h 108"/>
                <a:gd name="T8" fmla="*/ 57 w 92"/>
                <a:gd name="T9" fmla="*/ 108 h 108"/>
                <a:gd name="T10" fmla="*/ 44 w 92"/>
                <a:gd name="T11" fmla="*/ 106 h 108"/>
                <a:gd name="T12" fmla="*/ 33 w 92"/>
                <a:gd name="T13" fmla="*/ 102 h 108"/>
                <a:gd name="T14" fmla="*/ 23 w 92"/>
                <a:gd name="T15" fmla="*/ 96 h 108"/>
                <a:gd name="T16" fmla="*/ 14 w 92"/>
                <a:gd name="T17" fmla="*/ 88 h 108"/>
                <a:gd name="T18" fmla="*/ 7 w 92"/>
                <a:gd name="T19" fmla="*/ 78 h 108"/>
                <a:gd name="T20" fmla="*/ 2 w 92"/>
                <a:gd name="T21" fmla="*/ 65 h 108"/>
                <a:gd name="T22" fmla="*/ 0 w 92"/>
                <a:gd name="T23" fmla="*/ 54 h 108"/>
                <a:gd name="T24" fmla="*/ 1 w 92"/>
                <a:gd name="T25" fmla="*/ 41 h 108"/>
                <a:gd name="T26" fmla="*/ 3 w 92"/>
                <a:gd name="T27" fmla="*/ 30 h 108"/>
                <a:gd name="T28" fmla="*/ 9 w 92"/>
                <a:gd name="T29" fmla="*/ 18 h 108"/>
                <a:gd name="T30" fmla="*/ 16 w 92"/>
                <a:gd name="T31" fmla="*/ 8 h 108"/>
                <a:gd name="T32" fmla="*/ 25 w 92"/>
                <a:gd name="T33" fmla="*/ 0 h 108"/>
                <a:gd name="T34" fmla="*/ 59 w 92"/>
                <a:gd name="T35" fmla="*/ 49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08"/>
                <a:gd name="T56" fmla="*/ 92 w 92"/>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08">
                  <a:moveTo>
                    <a:pt x="59" y="49"/>
                  </a:moveTo>
                  <a:lnTo>
                    <a:pt x="92" y="98"/>
                  </a:lnTo>
                  <a:lnTo>
                    <a:pt x="81" y="104"/>
                  </a:lnTo>
                  <a:lnTo>
                    <a:pt x="70" y="107"/>
                  </a:lnTo>
                  <a:lnTo>
                    <a:pt x="57" y="108"/>
                  </a:lnTo>
                  <a:lnTo>
                    <a:pt x="44" y="106"/>
                  </a:lnTo>
                  <a:lnTo>
                    <a:pt x="33" y="102"/>
                  </a:lnTo>
                  <a:lnTo>
                    <a:pt x="23" y="96"/>
                  </a:lnTo>
                  <a:lnTo>
                    <a:pt x="14" y="88"/>
                  </a:lnTo>
                  <a:lnTo>
                    <a:pt x="7" y="78"/>
                  </a:lnTo>
                  <a:lnTo>
                    <a:pt x="2" y="65"/>
                  </a:lnTo>
                  <a:lnTo>
                    <a:pt x="0" y="54"/>
                  </a:lnTo>
                  <a:lnTo>
                    <a:pt x="1" y="41"/>
                  </a:lnTo>
                  <a:lnTo>
                    <a:pt x="3" y="30"/>
                  </a:lnTo>
                  <a:lnTo>
                    <a:pt x="9" y="18"/>
                  </a:lnTo>
                  <a:lnTo>
                    <a:pt x="16" y="8"/>
                  </a:lnTo>
                  <a:lnTo>
                    <a:pt x="25" y="0"/>
                  </a:lnTo>
                  <a:lnTo>
                    <a:pt x="5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34" name="Freeform 342"/>
            <p:cNvSpPr>
              <a:spLocks/>
            </p:cNvSpPr>
            <p:nvPr/>
          </p:nvSpPr>
          <p:spPr bwMode="auto">
            <a:xfrm>
              <a:off x="671" y="1613"/>
              <a:ext cx="18" cy="21"/>
            </a:xfrm>
            <a:custGeom>
              <a:avLst/>
              <a:gdLst>
                <a:gd name="T0" fmla="*/ 92 w 92"/>
                <a:gd name="T1" fmla="*/ 98 h 108"/>
                <a:gd name="T2" fmla="*/ 81 w 92"/>
                <a:gd name="T3" fmla="*/ 104 h 108"/>
                <a:gd name="T4" fmla="*/ 70 w 92"/>
                <a:gd name="T5" fmla="*/ 107 h 108"/>
                <a:gd name="T6" fmla="*/ 57 w 92"/>
                <a:gd name="T7" fmla="*/ 108 h 108"/>
                <a:gd name="T8" fmla="*/ 44 w 92"/>
                <a:gd name="T9" fmla="*/ 106 h 108"/>
                <a:gd name="T10" fmla="*/ 33 w 92"/>
                <a:gd name="T11" fmla="*/ 102 h 108"/>
                <a:gd name="T12" fmla="*/ 23 w 92"/>
                <a:gd name="T13" fmla="*/ 96 h 108"/>
                <a:gd name="T14" fmla="*/ 14 w 92"/>
                <a:gd name="T15" fmla="*/ 88 h 108"/>
                <a:gd name="T16" fmla="*/ 7 w 92"/>
                <a:gd name="T17" fmla="*/ 78 h 108"/>
                <a:gd name="T18" fmla="*/ 2 w 92"/>
                <a:gd name="T19" fmla="*/ 65 h 108"/>
                <a:gd name="T20" fmla="*/ 0 w 92"/>
                <a:gd name="T21" fmla="*/ 54 h 108"/>
                <a:gd name="T22" fmla="*/ 1 w 92"/>
                <a:gd name="T23" fmla="*/ 41 h 108"/>
                <a:gd name="T24" fmla="*/ 3 w 92"/>
                <a:gd name="T25" fmla="*/ 30 h 108"/>
                <a:gd name="T26" fmla="*/ 9 w 92"/>
                <a:gd name="T27" fmla="*/ 18 h 108"/>
                <a:gd name="T28" fmla="*/ 16 w 92"/>
                <a:gd name="T29" fmla="*/ 8 h 108"/>
                <a:gd name="T30" fmla="*/ 25 w 92"/>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08"/>
                <a:gd name="T50" fmla="*/ 92 w 92"/>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08">
                  <a:moveTo>
                    <a:pt x="92" y="98"/>
                  </a:moveTo>
                  <a:lnTo>
                    <a:pt x="81" y="104"/>
                  </a:lnTo>
                  <a:lnTo>
                    <a:pt x="70" y="107"/>
                  </a:lnTo>
                  <a:lnTo>
                    <a:pt x="57" y="108"/>
                  </a:lnTo>
                  <a:lnTo>
                    <a:pt x="44" y="106"/>
                  </a:lnTo>
                  <a:lnTo>
                    <a:pt x="33" y="102"/>
                  </a:lnTo>
                  <a:lnTo>
                    <a:pt x="23" y="96"/>
                  </a:lnTo>
                  <a:lnTo>
                    <a:pt x="14" y="88"/>
                  </a:lnTo>
                  <a:lnTo>
                    <a:pt x="7" y="78"/>
                  </a:lnTo>
                  <a:lnTo>
                    <a:pt x="2" y="65"/>
                  </a:lnTo>
                  <a:lnTo>
                    <a:pt x="0" y="54"/>
                  </a:lnTo>
                  <a:lnTo>
                    <a:pt x="1" y="41"/>
                  </a:lnTo>
                  <a:lnTo>
                    <a:pt x="3" y="30"/>
                  </a:lnTo>
                  <a:lnTo>
                    <a:pt x="9" y="18"/>
                  </a:lnTo>
                  <a:lnTo>
                    <a:pt x="16" y="8"/>
                  </a:lnTo>
                  <a:lnTo>
                    <a:pt x="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35" name="Freeform 343"/>
            <p:cNvSpPr>
              <a:spLocks/>
            </p:cNvSpPr>
            <p:nvPr/>
          </p:nvSpPr>
          <p:spPr bwMode="auto">
            <a:xfrm>
              <a:off x="651" y="1627"/>
              <a:ext cx="19" cy="20"/>
            </a:xfrm>
            <a:custGeom>
              <a:avLst/>
              <a:gdLst>
                <a:gd name="T0" fmla="*/ 40 w 99"/>
                <a:gd name="T1" fmla="*/ 59 h 102"/>
                <a:gd name="T2" fmla="*/ 0 w 99"/>
                <a:gd name="T3" fmla="*/ 16 h 102"/>
                <a:gd name="T4" fmla="*/ 10 w 99"/>
                <a:gd name="T5" fmla="*/ 9 h 102"/>
                <a:gd name="T6" fmla="*/ 21 w 99"/>
                <a:gd name="T7" fmla="*/ 3 h 102"/>
                <a:gd name="T8" fmla="*/ 32 w 99"/>
                <a:gd name="T9" fmla="*/ 1 h 102"/>
                <a:gd name="T10" fmla="*/ 45 w 99"/>
                <a:gd name="T11" fmla="*/ 0 h 102"/>
                <a:gd name="T12" fmla="*/ 57 w 99"/>
                <a:gd name="T13" fmla="*/ 2 h 102"/>
                <a:gd name="T14" fmla="*/ 69 w 99"/>
                <a:gd name="T15" fmla="*/ 7 h 102"/>
                <a:gd name="T16" fmla="*/ 79 w 99"/>
                <a:gd name="T17" fmla="*/ 14 h 102"/>
                <a:gd name="T18" fmla="*/ 87 w 99"/>
                <a:gd name="T19" fmla="*/ 23 h 102"/>
                <a:gd name="T20" fmla="*/ 93 w 99"/>
                <a:gd name="T21" fmla="*/ 33 h 102"/>
                <a:gd name="T22" fmla="*/ 97 w 99"/>
                <a:gd name="T23" fmla="*/ 45 h 102"/>
                <a:gd name="T24" fmla="*/ 99 w 99"/>
                <a:gd name="T25" fmla="*/ 57 h 102"/>
                <a:gd name="T26" fmla="*/ 98 w 99"/>
                <a:gd name="T27" fmla="*/ 69 h 102"/>
                <a:gd name="T28" fmla="*/ 95 w 99"/>
                <a:gd name="T29" fmla="*/ 81 h 102"/>
                <a:gd name="T30" fmla="*/ 89 w 99"/>
                <a:gd name="T31" fmla="*/ 93 h 102"/>
                <a:gd name="T32" fmla="*/ 81 w 99"/>
                <a:gd name="T33" fmla="*/ 102 h 102"/>
                <a:gd name="T34" fmla="*/ 40 w 99"/>
                <a:gd name="T35" fmla="*/ 59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2"/>
                <a:gd name="T56" fmla="*/ 99 w 99"/>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2">
                  <a:moveTo>
                    <a:pt x="40" y="59"/>
                  </a:moveTo>
                  <a:lnTo>
                    <a:pt x="0" y="16"/>
                  </a:lnTo>
                  <a:lnTo>
                    <a:pt x="10" y="9"/>
                  </a:lnTo>
                  <a:lnTo>
                    <a:pt x="21" y="3"/>
                  </a:lnTo>
                  <a:lnTo>
                    <a:pt x="32" y="1"/>
                  </a:lnTo>
                  <a:lnTo>
                    <a:pt x="45" y="0"/>
                  </a:lnTo>
                  <a:lnTo>
                    <a:pt x="57" y="2"/>
                  </a:lnTo>
                  <a:lnTo>
                    <a:pt x="69" y="7"/>
                  </a:lnTo>
                  <a:lnTo>
                    <a:pt x="79" y="14"/>
                  </a:lnTo>
                  <a:lnTo>
                    <a:pt x="87" y="23"/>
                  </a:lnTo>
                  <a:lnTo>
                    <a:pt x="93" y="33"/>
                  </a:lnTo>
                  <a:lnTo>
                    <a:pt x="97" y="45"/>
                  </a:lnTo>
                  <a:lnTo>
                    <a:pt x="99" y="57"/>
                  </a:lnTo>
                  <a:lnTo>
                    <a:pt x="98" y="69"/>
                  </a:lnTo>
                  <a:lnTo>
                    <a:pt x="95" y="81"/>
                  </a:lnTo>
                  <a:lnTo>
                    <a:pt x="89" y="93"/>
                  </a:lnTo>
                  <a:lnTo>
                    <a:pt x="81" y="102"/>
                  </a:lnTo>
                  <a:lnTo>
                    <a:pt x="4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36" name="Freeform 344"/>
            <p:cNvSpPr>
              <a:spLocks/>
            </p:cNvSpPr>
            <p:nvPr/>
          </p:nvSpPr>
          <p:spPr bwMode="auto">
            <a:xfrm>
              <a:off x="651" y="1627"/>
              <a:ext cx="19" cy="20"/>
            </a:xfrm>
            <a:custGeom>
              <a:avLst/>
              <a:gdLst>
                <a:gd name="T0" fmla="*/ 0 w 99"/>
                <a:gd name="T1" fmla="*/ 16 h 102"/>
                <a:gd name="T2" fmla="*/ 10 w 99"/>
                <a:gd name="T3" fmla="*/ 9 h 102"/>
                <a:gd name="T4" fmla="*/ 21 w 99"/>
                <a:gd name="T5" fmla="*/ 3 h 102"/>
                <a:gd name="T6" fmla="*/ 32 w 99"/>
                <a:gd name="T7" fmla="*/ 1 h 102"/>
                <a:gd name="T8" fmla="*/ 45 w 99"/>
                <a:gd name="T9" fmla="*/ 0 h 102"/>
                <a:gd name="T10" fmla="*/ 57 w 99"/>
                <a:gd name="T11" fmla="*/ 2 h 102"/>
                <a:gd name="T12" fmla="*/ 69 w 99"/>
                <a:gd name="T13" fmla="*/ 7 h 102"/>
                <a:gd name="T14" fmla="*/ 79 w 99"/>
                <a:gd name="T15" fmla="*/ 14 h 102"/>
                <a:gd name="T16" fmla="*/ 87 w 99"/>
                <a:gd name="T17" fmla="*/ 23 h 102"/>
                <a:gd name="T18" fmla="*/ 93 w 99"/>
                <a:gd name="T19" fmla="*/ 33 h 102"/>
                <a:gd name="T20" fmla="*/ 97 w 99"/>
                <a:gd name="T21" fmla="*/ 45 h 102"/>
                <a:gd name="T22" fmla="*/ 99 w 99"/>
                <a:gd name="T23" fmla="*/ 57 h 102"/>
                <a:gd name="T24" fmla="*/ 98 w 99"/>
                <a:gd name="T25" fmla="*/ 69 h 102"/>
                <a:gd name="T26" fmla="*/ 95 w 99"/>
                <a:gd name="T27" fmla="*/ 81 h 102"/>
                <a:gd name="T28" fmla="*/ 89 w 99"/>
                <a:gd name="T29" fmla="*/ 93 h 102"/>
                <a:gd name="T30" fmla="*/ 81 w 99"/>
                <a:gd name="T31" fmla="*/ 102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2"/>
                <a:gd name="T50" fmla="*/ 99 w 99"/>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2">
                  <a:moveTo>
                    <a:pt x="0" y="16"/>
                  </a:moveTo>
                  <a:lnTo>
                    <a:pt x="10" y="9"/>
                  </a:lnTo>
                  <a:lnTo>
                    <a:pt x="21" y="3"/>
                  </a:lnTo>
                  <a:lnTo>
                    <a:pt x="32" y="1"/>
                  </a:lnTo>
                  <a:lnTo>
                    <a:pt x="45" y="0"/>
                  </a:lnTo>
                  <a:lnTo>
                    <a:pt x="57" y="2"/>
                  </a:lnTo>
                  <a:lnTo>
                    <a:pt x="69" y="7"/>
                  </a:lnTo>
                  <a:lnTo>
                    <a:pt x="79" y="14"/>
                  </a:lnTo>
                  <a:lnTo>
                    <a:pt x="87" y="23"/>
                  </a:lnTo>
                  <a:lnTo>
                    <a:pt x="93" y="33"/>
                  </a:lnTo>
                  <a:lnTo>
                    <a:pt x="97" y="45"/>
                  </a:lnTo>
                  <a:lnTo>
                    <a:pt x="99" y="57"/>
                  </a:lnTo>
                  <a:lnTo>
                    <a:pt x="98" y="69"/>
                  </a:lnTo>
                  <a:lnTo>
                    <a:pt x="95" y="81"/>
                  </a:lnTo>
                  <a:lnTo>
                    <a:pt x="89" y="93"/>
                  </a:lnTo>
                  <a:lnTo>
                    <a:pt x="81"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37" name="Freeform 345"/>
            <p:cNvSpPr>
              <a:spLocks/>
            </p:cNvSpPr>
            <p:nvPr/>
          </p:nvSpPr>
          <p:spPr bwMode="auto">
            <a:xfrm>
              <a:off x="605" y="1631"/>
              <a:ext cx="62" cy="60"/>
            </a:xfrm>
            <a:custGeom>
              <a:avLst/>
              <a:gdLst>
                <a:gd name="T0" fmla="*/ 317 w 317"/>
                <a:gd name="T1" fmla="*/ 86 h 314"/>
                <a:gd name="T2" fmla="*/ 276 w 317"/>
                <a:gd name="T3" fmla="*/ 43 h 314"/>
                <a:gd name="T4" fmla="*/ 236 w 317"/>
                <a:gd name="T5" fmla="*/ 0 h 314"/>
                <a:gd name="T6" fmla="*/ 0 w 317"/>
                <a:gd name="T7" fmla="*/ 228 h 314"/>
                <a:gd name="T8" fmla="*/ 40 w 317"/>
                <a:gd name="T9" fmla="*/ 271 h 314"/>
                <a:gd name="T10" fmla="*/ 81 w 317"/>
                <a:gd name="T11" fmla="*/ 314 h 314"/>
                <a:gd name="T12" fmla="*/ 317 w 317"/>
                <a:gd name="T13" fmla="*/ 86 h 314"/>
                <a:gd name="T14" fmla="*/ 0 60000 65536"/>
                <a:gd name="T15" fmla="*/ 0 60000 65536"/>
                <a:gd name="T16" fmla="*/ 0 60000 65536"/>
                <a:gd name="T17" fmla="*/ 0 60000 65536"/>
                <a:gd name="T18" fmla="*/ 0 60000 65536"/>
                <a:gd name="T19" fmla="*/ 0 60000 65536"/>
                <a:gd name="T20" fmla="*/ 0 60000 65536"/>
                <a:gd name="T21" fmla="*/ 0 w 317"/>
                <a:gd name="T22" fmla="*/ 0 h 314"/>
                <a:gd name="T23" fmla="*/ 317 w 31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314">
                  <a:moveTo>
                    <a:pt x="317" y="86"/>
                  </a:moveTo>
                  <a:lnTo>
                    <a:pt x="276" y="43"/>
                  </a:lnTo>
                  <a:lnTo>
                    <a:pt x="236" y="0"/>
                  </a:lnTo>
                  <a:lnTo>
                    <a:pt x="0" y="228"/>
                  </a:lnTo>
                  <a:lnTo>
                    <a:pt x="40" y="271"/>
                  </a:lnTo>
                  <a:lnTo>
                    <a:pt x="81" y="314"/>
                  </a:lnTo>
                  <a:lnTo>
                    <a:pt x="31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38" name="Freeform 346"/>
            <p:cNvSpPr>
              <a:spLocks/>
            </p:cNvSpPr>
            <p:nvPr/>
          </p:nvSpPr>
          <p:spPr bwMode="auto">
            <a:xfrm>
              <a:off x="605" y="1631"/>
              <a:ext cx="62" cy="60"/>
            </a:xfrm>
            <a:custGeom>
              <a:avLst/>
              <a:gdLst>
                <a:gd name="T0" fmla="*/ 317 w 317"/>
                <a:gd name="T1" fmla="*/ 86 h 314"/>
                <a:gd name="T2" fmla="*/ 276 w 317"/>
                <a:gd name="T3" fmla="*/ 43 h 314"/>
                <a:gd name="T4" fmla="*/ 236 w 317"/>
                <a:gd name="T5" fmla="*/ 0 h 314"/>
                <a:gd name="T6" fmla="*/ 0 w 317"/>
                <a:gd name="T7" fmla="*/ 228 h 314"/>
                <a:gd name="T8" fmla="*/ 40 w 317"/>
                <a:gd name="T9" fmla="*/ 271 h 314"/>
                <a:gd name="T10" fmla="*/ 81 w 317"/>
                <a:gd name="T11" fmla="*/ 314 h 314"/>
                <a:gd name="T12" fmla="*/ 317 w 317"/>
                <a:gd name="T13" fmla="*/ 86 h 314"/>
                <a:gd name="T14" fmla="*/ 0 60000 65536"/>
                <a:gd name="T15" fmla="*/ 0 60000 65536"/>
                <a:gd name="T16" fmla="*/ 0 60000 65536"/>
                <a:gd name="T17" fmla="*/ 0 60000 65536"/>
                <a:gd name="T18" fmla="*/ 0 60000 65536"/>
                <a:gd name="T19" fmla="*/ 0 60000 65536"/>
                <a:gd name="T20" fmla="*/ 0 60000 65536"/>
                <a:gd name="T21" fmla="*/ 0 w 317"/>
                <a:gd name="T22" fmla="*/ 0 h 314"/>
                <a:gd name="T23" fmla="*/ 317 w 31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314">
                  <a:moveTo>
                    <a:pt x="317" y="86"/>
                  </a:moveTo>
                  <a:lnTo>
                    <a:pt x="276" y="43"/>
                  </a:lnTo>
                  <a:lnTo>
                    <a:pt x="236" y="0"/>
                  </a:lnTo>
                  <a:lnTo>
                    <a:pt x="0" y="228"/>
                  </a:lnTo>
                  <a:lnTo>
                    <a:pt x="40" y="271"/>
                  </a:lnTo>
                  <a:lnTo>
                    <a:pt x="81" y="314"/>
                  </a:lnTo>
                  <a:lnTo>
                    <a:pt x="317"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39" name="Freeform 347"/>
            <p:cNvSpPr>
              <a:spLocks/>
            </p:cNvSpPr>
            <p:nvPr/>
          </p:nvSpPr>
          <p:spPr bwMode="auto">
            <a:xfrm>
              <a:off x="604" y="1675"/>
              <a:ext cx="9" cy="8"/>
            </a:xfrm>
            <a:custGeom>
              <a:avLst/>
              <a:gdLst>
                <a:gd name="T0" fmla="*/ 45 w 45"/>
                <a:gd name="T1" fmla="*/ 43 h 43"/>
                <a:gd name="T2" fmla="*/ 5 w 45"/>
                <a:gd name="T3" fmla="*/ 0 h 43"/>
                <a:gd name="T4" fmla="*/ 0 w 45"/>
                <a:gd name="T5" fmla="*/ 6 h 43"/>
                <a:gd name="T6" fmla="*/ 45 w 45"/>
                <a:gd name="T7" fmla="*/ 43 h 43"/>
                <a:gd name="T8" fmla="*/ 0 60000 65536"/>
                <a:gd name="T9" fmla="*/ 0 60000 65536"/>
                <a:gd name="T10" fmla="*/ 0 60000 65536"/>
                <a:gd name="T11" fmla="*/ 0 60000 65536"/>
                <a:gd name="T12" fmla="*/ 0 w 45"/>
                <a:gd name="T13" fmla="*/ 0 h 43"/>
                <a:gd name="T14" fmla="*/ 45 w 45"/>
                <a:gd name="T15" fmla="*/ 43 h 43"/>
              </a:gdLst>
              <a:ahLst/>
              <a:cxnLst>
                <a:cxn ang="T8">
                  <a:pos x="T0" y="T1"/>
                </a:cxn>
                <a:cxn ang="T9">
                  <a:pos x="T2" y="T3"/>
                </a:cxn>
                <a:cxn ang="T10">
                  <a:pos x="T4" y="T5"/>
                </a:cxn>
                <a:cxn ang="T11">
                  <a:pos x="T6" y="T7"/>
                </a:cxn>
              </a:cxnLst>
              <a:rect l="T12" t="T13" r="T14" b="T15"/>
              <a:pathLst>
                <a:path w="45" h="43">
                  <a:moveTo>
                    <a:pt x="45" y="43"/>
                  </a:moveTo>
                  <a:lnTo>
                    <a:pt x="5" y="0"/>
                  </a:lnTo>
                  <a:lnTo>
                    <a:pt x="0" y="6"/>
                  </a:lnTo>
                  <a:lnTo>
                    <a:pt x="4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40" name="Line 348"/>
            <p:cNvSpPr>
              <a:spLocks noChangeShapeType="1"/>
            </p:cNvSpPr>
            <p:nvPr/>
          </p:nvSpPr>
          <p:spPr bwMode="auto">
            <a:xfrm flipH="1">
              <a:off x="604" y="167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41" name="Freeform 349"/>
            <p:cNvSpPr>
              <a:spLocks/>
            </p:cNvSpPr>
            <p:nvPr/>
          </p:nvSpPr>
          <p:spPr bwMode="auto">
            <a:xfrm>
              <a:off x="572" y="1676"/>
              <a:ext cx="50" cy="56"/>
            </a:xfrm>
            <a:custGeom>
              <a:avLst/>
              <a:gdLst>
                <a:gd name="T0" fmla="*/ 256 w 256"/>
                <a:gd name="T1" fmla="*/ 74 h 284"/>
                <a:gd name="T2" fmla="*/ 210 w 256"/>
                <a:gd name="T3" fmla="*/ 37 h 284"/>
                <a:gd name="T4" fmla="*/ 165 w 256"/>
                <a:gd name="T5" fmla="*/ 0 h 284"/>
                <a:gd name="T6" fmla="*/ 0 w 256"/>
                <a:gd name="T7" fmla="*/ 211 h 284"/>
                <a:gd name="T8" fmla="*/ 45 w 256"/>
                <a:gd name="T9" fmla="*/ 247 h 284"/>
                <a:gd name="T10" fmla="*/ 90 w 256"/>
                <a:gd name="T11" fmla="*/ 284 h 284"/>
                <a:gd name="T12" fmla="*/ 256 w 256"/>
                <a:gd name="T13" fmla="*/ 74 h 284"/>
                <a:gd name="T14" fmla="*/ 0 60000 65536"/>
                <a:gd name="T15" fmla="*/ 0 60000 65536"/>
                <a:gd name="T16" fmla="*/ 0 60000 65536"/>
                <a:gd name="T17" fmla="*/ 0 60000 65536"/>
                <a:gd name="T18" fmla="*/ 0 60000 65536"/>
                <a:gd name="T19" fmla="*/ 0 60000 65536"/>
                <a:gd name="T20" fmla="*/ 0 60000 65536"/>
                <a:gd name="T21" fmla="*/ 0 w 256"/>
                <a:gd name="T22" fmla="*/ 0 h 284"/>
                <a:gd name="T23" fmla="*/ 256 w 256"/>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84">
                  <a:moveTo>
                    <a:pt x="256" y="74"/>
                  </a:moveTo>
                  <a:lnTo>
                    <a:pt x="210" y="37"/>
                  </a:lnTo>
                  <a:lnTo>
                    <a:pt x="165" y="0"/>
                  </a:lnTo>
                  <a:lnTo>
                    <a:pt x="0" y="211"/>
                  </a:lnTo>
                  <a:lnTo>
                    <a:pt x="45" y="247"/>
                  </a:lnTo>
                  <a:lnTo>
                    <a:pt x="90" y="284"/>
                  </a:lnTo>
                  <a:lnTo>
                    <a:pt x="2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42" name="Freeform 350"/>
            <p:cNvSpPr>
              <a:spLocks/>
            </p:cNvSpPr>
            <p:nvPr/>
          </p:nvSpPr>
          <p:spPr bwMode="auto">
            <a:xfrm>
              <a:off x="572" y="1676"/>
              <a:ext cx="50" cy="56"/>
            </a:xfrm>
            <a:custGeom>
              <a:avLst/>
              <a:gdLst>
                <a:gd name="T0" fmla="*/ 256 w 256"/>
                <a:gd name="T1" fmla="*/ 74 h 284"/>
                <a:gd name="T2" fmla="*/ 210 w 256"/>
                <a:gd name="T3" fmla="*/ 37 h 284"/>
                <a:gd name="T4" fmla="*/ 165 w 256"/>
                <a:gd name="T5" fmla="*/ 0 h 284"/>
                <a:gd name="T6" fmla="*/ 0 w 256"/>
                <a:gd name="T7" fmla="*/ 211 h 284"/>
                <a:gd name="T8" fmla="*/ 45 w 256"/>
                <a:gd name="T9" fmla="*/ 247 h 284"/>
                <a:gd name="T10" fmla="*/ 90 w 256"/>
                <a:gd name="T11" fmla="*/ 284 h 284"/>
                <a:gd name="T12" fmla="*/ 256 w 256"/>
                <a:gd name="T13" fmla="*/ 74 h 284"/>
                <a:gd name="T14" fmla="*/ 0 60000 65536"/>
                <a:gd name="T15" fmla="*/ 0 60000 65536"/>
                <a:gd name="T16" fmla="*/ 0 60000 65536"/>
                <a:gd name="T17" fmla="*/ 0 60000 65536"/>
                <a:gd name="T18" fmla="*/ 0 60000 65536"/>
                <a:gd name="T19" fmla="*/ 0 60000 65536"/>
                <a:gd name="T20" fmla="*/ 0 60000 65536"/>
                <a:gd name="T21" fmla="*/ 0 w 256"/>
                <a:gd name="T22" fmla="*/ 0 h 284"/>
                <a:gd name="T23" fmla="*/ 256 w 256"/>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84">
                  <a:moveTo>
                    <a:pt x="256" y="74"/>
                  </a:moveTo>
                  <a:lnTo>
                    <a:pt x="210" y="37"/>
                  </a:lnTo>
                  <a:lnTo>
                    <a:pt x="165" y="0"/>
                  </a:lnTo>
                  <a:lnTo>
                    <a:pt x="0" y="211"/>
                  </a:lnTo>
                  <a:lnTo>
                    <a:pt x="45" y="247"/>
                  </a:lnTo>
                  <a:lnTo>
                    <a:pt x="90" y="284"/>
                  </a:lnTo>
                  <a:lnTo>
                    <a:pt x="256" y="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43" name="Freeform 351"/>
            <p:cNvSpPr>
              <a:spLocks/>
            </p:cNvSpPr>
            <p:nvPr/>
          </p:nvSpPr>
          <p:spPr bwMode="auto">
            <a:xfrm>
              <a:off x="570" y="1717"/>
              <a:ext cx="20" cy="19"/>
            </a:xfrm>
            <a:custGeom>
              <a:avLst/>
              <a:gdLst>
                <a:gd name="T0" fmla="*/ 59 w 104"/>
                <a:gd name="T1" fmla="*/ 36 h 96"/>
                <a:gd name="T2" fmla="*/ 104 w 104"/>
                <a:gd name="T3" fmla="*/ 73 h 96"/>
                <a:gd name="T4" fmla="*/ 96 w 104"/>
                <a:gd name="T5" fmla="*/ 82 h 96"/>
                <a:gd name="T6" fmla="*/ 86 w 104"/>
                <a:gd name="T7" fmla="*/ 89 h 96"/>
                <a:gd name="T8" fmla="*/ 74 w 104"/>
                <a:gd name="T9" fmla="*/ 94 h 96"/>
                <a:gd name="T10" fmla="*/ 63 w 104"/>
                <a:gd name="T11" fmla="*/ 96 h 96"/>
                <a:gd name="T12" fmla="*/ 50 w 104"/>
                <a:gd name="T13" fmla="*/ 95 h 96"/>
                <a:gd name="T14" fmla="*/ 39 w 104"/>
                <a:gd name="T15" fmla="*/ 92 h 96"/>
                <a:gd name="T16" fmla="*/ 28 w 104"/>
                <a:gd name="T17" fmla="*/ 86 h 96"/>
                <a:gd name="T18" fmla="*/ 18 w 104"/>
                <a:gd name="T19" fmla="*/ 78 h 96"/>
                <a:gd name="T20" fmla="*/ 10 w 104"/>
                <a:gd name="T21" fmla="*/ 69 h 96"/>
                <a:gd name="T22" fmla="*/ 4 w 104"/>
                <a:gd name="T23" fmla="*/ 58 h 96"/>
                <a:gd name="T24" fmla="*/ 1 w 104"/>
                <a:gd name="T25" fmla="*/ 47 h 96"/>
                <a:gd name="T26" fmla="*/ 0 w 104"/>
                <a:gd name="T27" fmla="*/ 33 h 96"/>
                <a:gd name="T28" fmla="*/ 2 w 104"/>
                <a:gd name="T29" fmla="*/ 21 h 96"/>
                <a:gd name="T30" fmla="*/ 6 w 104"/>
                <a:gd name="T31" fmla="*/ 10 h 96"/>
                <a:gd name="T32" fmla="*/ 14 w 104"/>
                <a:gd name="T33" fmla="*/ 0 h 96"/>
                <a:gd name="T34" fmla="*/ 59 w 104"/>
                <a:gd name="T35" fmla="*/ 36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96"/>
                <a:gd name="T56" fmla="*/ 104 w 104"/>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96">
                  <a:moveTo>
                    <a:pt x="59" y="36"/>
                  </a:moveTo>
                  <a:lnTo>
                    <a:pt x="104" y="73"/>
                  </a:lnTo>
                  <a:lnTo>
                    <a:pt x="96" y="82"/>
                  </a:lnTo>
                  <a:lnTo>
                    <a:pt x="86" y="89"/>
                  </a:lnTo>
                  <a:lnTo>
                    <a:pt x="74" y="94"/>
                  </a:lnTo>
                  <a:lnTo>
                    <a:pt x="63" y="96"/>
                  </a:lnTo>
                  <a:lnTo>
                    <a:pt x="50" y="95"/>
                  </a:lnTo>
                  <a:lnTo>
                    <a:pt x="39" y="92"/>
                  </a:lnTo>
                  <a:lnTo>
                    <a:pt x="28" y="86"/>
                  </a:lnTo>
                  <a:lnTo>
                    <a:pt x="18" y="78"/>
                  </a:lnTo>
                  <a:lnTo>
                    <a:pt x="10" y="69"/>
                  </a:lnTo>
                  <a:lnTo>
                    <a:pt x="4" y="58"/>
                  </a:lnTo>
                  <a:lnTo>
                    <a:pt x="1" y="47"/>
                  </a:lnTo>
                  <a:lnTo>
                    <a:pt x="0" y="33"/>
                  </a:lnTo>
                  <a:lnTo>
                    <a:pt x="2" y="21"/>
                  </a:lnTo>
                  <a:lnTo>
                    <a:pt x="6" y="10"/>
                  </a:lnTo>
                  <a:lnTo>
                    <a:pt x="14" y="0"/>
                  </a:lnTo>
                  <a:lnTo>
                    <a:pt x="5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44" name="Freeform 352"/>
            <p:cNvSpPr>
              <a:spLocks/>
            </p:cNvSpPr>
            <p:nvPr/>
          </p:nvSpPr>
          <p:spPr bwMode="auto">
            <a:xfrm>
              <a:off x="570" y="1717"/>
              <a:ext cx="20" cy="19"/>
            </a:xfrm>
            <a:custGeom>
              <a:avLst/>
              <a:gdLst>
                <a:gd name="T0" fmla="*/ 104 w 104"/>
                <a:gd name="T1" fmla="*/ 73 h 96"/>
                <a:gd name="T2" fmla="*/ 96 w 104"/>
                <a:gd name="T3" fmla="*/ 82 h 96"/>
                <a:gd name="T4" fmla="*/ 86 w 104"/>
                <a:gd name="T5" fmla="*/ 89 h 96"/>
                <a:gd name="T6" fmla="*/ 74 w 104"/>
                <a:gd name="T7" fmla="*/ 94 h 96"/>
                <a:gd name="T8" fmla="*/ 63 w 104"/>
                <a:gd name="T9" fmla="*/ 96 h 96"/>
                <a:gd name="T10" fmla="*/ 50 w 104"/>
                <a:gd name="T11" fmla="*/ 95 h 96"/>
                <a:gd name="T12" fmla="*/ 39 w 104"/>
                <a:gd name="T13" fmla="*/ 92 h 96"/>
                <a:gd name="T14" fmla="*/ 28 w 104"/>
                <a:gd name="T15" fmla="*/ 86 h 96"/>
                <a:gd name="T16" fmla="*/ 18 w 104"/>
                <a:gd name="T17" fmla="*/ 78 h 96"/>
                <a:gd name="T18" fmla="*/ 10 w 104"/>
                <a:gd name="T19" fmla="*/ 69 h 96"/>
                <a:gd name="T20" fmla="*/ 4 w 104"/>
                <a:gd name="T21" fmla="*/ 58 h 96"/>
                <a:gd name="T22" fmla="*/ 1 w 104"/>
                <a:gd name="T23" fmla="*/ 47 h 96"/>
                <a:gd name="T24" fmla="*/ 0 w 104"/>
                <a:gd name="T25" fmla="*/ 33 h 96"/>
                <a:gd name="T26" fmla="*/ 2 w 104"/>
                <a:gd name="T27" fmla="*/ 21 h 96"/>
                <a:gd name="T28" fmla="*/ 6 w 104"/>
                <a:gd name="T29" fmla="*/ 10 h 96"/>
                <a:gd name="T30" fmla="*/ 14 w 104"/>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96"/>
                <a:gd name="T50" fmla="*/ 104 w 10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96">
                  <a:moveTo>
                    <a:pt x="104" y="73"/>
                  </a:moveTo>
                  <a:lnTo>
                    <a:pt x="96" y="82"/>
                  </a:lnTo>
                  <a:lnTo>
                    <a:pt x="86" y="89"/>
                  </a:lnTo>
                  <a:lnTo>
                    <a:pt x="74" y="94"/>
                  </a:lnTo>
                  <a:lnTo>
                    <a:pt x="63" y="96"/>
                  </a:lnTo>
                  <a:lnTo>
                    <a:pt x="50" y="95"/>
                  </a:lnTo>
                  <a:lnTo>
                    <a:pt x="39" y="92"/>
                  </a:lnTo>
                  <a:lnTo>
                    <a:pt x="28" y="86"/>
                  </a:lnTo>
                  <a:lnTo>
                    <a:pt x="18" y="78"/>
                  </a:lnTo>
                  <a:lnTo>
                    <a:pt x="10" y="69"/>
                  </a:lnTo>
                  <a:lnTo>
                    <a:pt x="4" y="58"/>
                  </a:lnTo>
                  <a:lnTo>
                    <a:pt x="1" y="47"/>
                  </a:lnTo>
                  <a:lnTo>
                    <a:pt x="0" y="33"/>
                  </a:lnTo>
                  <a:lnTo>
                    <a:pt x="2" y="21"/>
                  </a:lnTo>
                  <a:lnTo>
                    <a:pt x="6" y="1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45" name="Freeform 353"/>
            <p:cNvSpPr>
              <a:spLocks/>
            </p:cNvSpPr>
            <p:nvPr/>
          </p:nvSpPr>
          <p:spPr bwMode="auto">
            <a:xfrm>
              <a:off x="556" y="1737"/>
              <a:ext cx="21" cy="16"/>
            </a:xfrm>
            <a:custGeom>
              <a:avLst/>
              <a:gdLst>
                <a:gd name="T0" fmla="*/ 51 w 110"/>
                <a:gd name="T1" fmla="*/ 59 h 87"/>
                <a:gd name="T2" fmla="*/ 0 w 110"/>
                <a:gd name="T3" fmla="*/ 32 h 87"/>
                <a:gd name="T4" fmla="*/ 7 w 110"/>
                <a:gd name="T5" fmla="*/ 21 h 87"/>
                <a:gd name="T6" fmla="*/ 16 w 110"/>
                <a:gd name="T7" fmla="*/ 12 h 87"/>
                <a:gd name="T8" fmla="*/ 26 w 110"/>
                <a:gd name="T9" fmla="*/ 6 h 87"/>
                <a:gd name="T10" fmla="*/ 37 w 110"/>
                <a:gd name="T11" fmla="*/ 2 h 87"/>
                <a:gd name="T12" fmla="*/ 49 w 110"/>
                <a:gd name="T13" fmla="*/ 0 h 87"/>
                <a:gd name="T14" fmla="*/ 61 w 110"/>
                <a:gd name="T15" fmla="*/ 1 h 87"/>
                <a:gd name="T16" fmla="*/ 73 w 110"/>
                <a:gd name="T17" fmla="*/ 4 h 87"/>
                <a:gd name="T18" fmla="*/ 84 w 110"/>
                <a:gd name="T19" fmla="*/ 10 h 87"/>
                <a:gd name="T20" fmla="*/ 94 w 110"/>
                <a:gd name="T21" fmla="*/ 18 h 87"/>
                <a:gd name="T22" fmla="*/ 101 w 110"/>
                <a:gd name="T23" fmla="*/ 27 h 87"/>
                <a:gd name="T24" fmla="*/ 107 w 110"/>
                <a:gd name="T25" fmla="*/ 39 h 87"/>
                <a:gd name="T26" fmla="*/ 109 w 110"/>
                <a:gd name="T27" fmla="*/ 51 h 87"/>
                <a:gd name="T28" fmla="*/ 110 w 110"/>
                <a:gd name="T29" fmla="*/ 63 h 87"/>
                <a:gd name="T30" fmla="*/ 108 w 110"/>
                <a:gd name="T31" fmla="*/ 75 h 87"/>
                <a:gd name="T32" fmla="*/ 103 w 110"/>
                <a:gd name="T33" fmla="*/ 87 h 87"/>
                <a:gd name="T34" fmla="*/ 51 w 110"/>
                <a:gd name="T35" fmla="*/ 59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87"/>
                <a:gd name="T56" fmla="*/ 110 w 11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87">
                  <a:moveTo>
                    <a:pt x="51" y="59"/>
                  </a:moveTo>
                  <a:lnTo>
                    <a:pt x="0" y="32"/>
                  </a:lnTo>
                  <a:lnTo>
                    <a:pt x="7" y="21"/>
                  </a:lnTo>
                  <a:lnTo>
                    <a:pt x="16" y="12"/>
                  </a:lnTo>
                  <a:lnTo>
                    <a:pt x="26" y="6"/>
                  </a:lnTo>
                  <a:lnTo>
                    <a:pt x="37" y="2"/>
                  </a:lnTo>
                  <a:lnTo>
                    <a:pt x="49" y="0"/>
                  </a:lnTo>
                  <a:lnTo>
                    <a:pt x="61" y="1"/>
                  </a:lnTo>
                  <a:lnTo>
                    <a:pt x="73" y="4"/>
                  </a:lnTo>
                  <a:lnTo>
                    <a:pt x="84" y="10"/>
                  </a:lnTo>
                  <a:lnTo>
                    <a:pt x="94" y="18"/>
                  </a:lnTo>
                  <a:lnTo>
                    <a:pt x="101" y="27"/>
                  </a:lnTo>
                  <a:lnTo>
                    <a:pt x="107" y="39"/>
                  </a:lnTo>
                  <a:lnTo>
                    <a:pt x="109" y="51"/>
                  </a:lnTo>
                  <a:lnTo>
                    <a:pt x="110" y="63"/>
                  </a:lnTo>
                  <a:lnTo>
                    <a:pt x="108" y="75"/>
                  </a:lnTo>
                  <a:lnTo>
                    <a:pt x="103" y="87"/>
                  </a:lnTo>
                  <a:lnTo>
                    <a:pt x="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46" name="Freeform 354"/>
            <p:cNvSpPr>
              <a:spLocks/>
            </p:cNvSpPr>
            <p:nvPr/>
          </p:nvSpPr>
          <p:spPr bwMode="auto">
            <a:xfrm>
              <a:off x="556" y="1737"/>
              <a:ext cx="21" cy="16"/>
            </a:xfrm>
            <a:custGeom>
              <a:avLst/>
              <a:gdLst>
                <a:gd name="T0" fmla="*/ 0 w 110"/>
                <a:gd name="T1" fmla="*/ 32 h 87"/>
                <a:gd name="T2" fmla="*/ 7 w 110"/>
                <a:gd name="T3" fmla="*/ 21 h 87"/>
                <a:gd name="T4" fmla="*/ 16 w 110"/>
                <a:gd name="T5" fmla="*/ 12 h 87"/>
                <a:gd name="T6" fmla="*/ 26 w 110"/>
                <a:gd name="T7" fmla="*/ 6 h 87"/>
                <a:gd name="T8" fmla="*/ 37 w 110"/>
                <a:gd name="T9" fmla="*/ 2 h 87"/>
                <a:gd name="T10" fmla="*/ 49 w 110"/>
                <a:gd name="T11" fmla="*/ 0 h 87"/>
                <a:gd name="T12" fmla="*/ 61 w 110"/>
                <a:gd name="T13" fmla="*/ 1 h 87"/>
                <a:gd name="T14" fmla="*/ 73 w 110"/>
                <a:gd name="T15" fmla="*/ 4 h 87"/>
                <a:gd name="T16" fmla="*/ 84 w 110"/>
                <a:gd name="T17" fmla="*/ 10 h 87"/>
                <a:gd name="T18" fmla="*/ 94 w 110"/>
                <a:gd name="T19" fmla="*/ 18 h 87"/>
                <a:gd name="T20" fmla="*/ 101 w 110"/>
                <a:gd name="T21" fmla="*/ 27 h 87"/>
                <a:gd name="T22" fmla="*/ 107 w 110"/>
                <a:gd name="T23" fmla="*/ 39 h 87"/>
                <a:gd name="T24" fmla="*/ 109 w 110"/>
                <a:gd name="T25" fmla="*/ 51 h 87"/>
                <a:gd name="T26" fmla="*/ 110 w 110"/>
                <a:gd name="T27" fmla="*/ 63 h 87"/>
                <a:gd name="T28" fmla="*/ 108 w 110"/>
                <a:gd name="T29" fmla="*/ 75 h 87"/>
                <a:gd name="T30" fmla="*/ 103 w 110"/>
                <a:gd name="T31" fmla="*/ 87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87"/>
                <a:gd name="T50" fmla="*/ 110 w 110"/>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87">
                  <a:moveTo>
                    <a:pt x="0" y="32"/>
                  </a:moveTo>
                  <a:lnTo>
                    <a:pt x="7" y="21"/>
                  </a:lnTo>
                  <a:lnTo>
                    <a:pt x="16" y="12"/>
                  </a:lnTo>
                  <a:lnTo>
                    <a:pt x="26" y="6"/>
                  </a:lnTo>
                  <a:lnTo>
                    <a:pt x="37" y="2"/>
                  </a:lnTo>
                  <a:lnTo>
                    <a:pt x="49" y="0"/>
                  </a:lnTo>
                  <a:lnTo>
                    <a:pt x="61" y="1"/>
                  </a:lnTo>
                  <a:lnTo>
                    <a:pt x="73" y="4"/>
                  </a:lnTo>
                  <a:lnTo>
                    <a:pt x="84" y="10"/>
                  </a:lnTo>
                  <a:lnTo>
                    <a:pt x="94" y="18"/>
                  </a:lnTo>
                  <a:lnTo>
                    <a:pt x="101" y="27"/>
                  </a:lnTo>
                  <a:lnTo>
                    <a:pt x="107" y="39"/>
                  </a:lnTo>
                  <a:lnTo>
                    <a:pt x="109" y="51"/>
                  </a:lnTo>
                  <a:lnTo>
                    <a:pt x="110" y="63"/>
                  </a:lnTo>
                  <a:lnTo>
                    <a:pt x="108" y="75"/>
                  </a:lnTo>
                  <a:lnTo>
                    <a:pt x="103"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47" name="Freeform 355"/>
            <p:cNvSpPr>
              <a:spLocks/>
            </p:cNvSpPr>
            <p:nvPr/>
          </p:nvSpPr>
          <p:spPr bwMode="auto">
            <a:xfrm>
              <a:off x="501" y="1743"/>
              <a:ext cx="74" cy="114"/>
            </a:xfrm>
            <a:custGeom>
              <a:avLst/>
              <a:gdLst>
                <a:gd name="T0" fmla="*/ 384 w 384"/>
                <a:gd name="T1" fmla="*/ 55 h 583"/>
                <a:gd name="T2" fmla="*/ 332 w 384"/>
                <a:gd name="T3" fmla="*/ 27 h 583"/>
                <a:gd name="T4" fmla="*/ 281 w 384"/>
                <a:gd name="T5" fmla="*/ 0 h 583"/>
                <a:gd name="T6" fmla="*/ 0 w 384"/>
                <a:gd name="T7" fmla="*/ 528 h 583"/>
                <a:gd name="T8" fmla="*/ 52 w 384"/>
                <a:gd name="T9" fmla="*/ 556 h 583"/>
                <a:gd name="T10" fmla="*/ 103 w 384"/>
                <a:gd name="T11" fmla="*/ 583 h 583"/>
                <a:gd name="T12" fmla="*/ 384 w 384"/>
                <a:gd name="T13" fmla="*/ 55 h 583"/>
                <a:gd name="T14" fmla="*/ 0 60000 65536"/>
                <a:gd name="T15" fmla="*/ 0 60000 65536"/>
                <a:gd name="T16" fmla="*/ 0 60000 65536"/>
                <a:gd name="T17" fmla="*/ 0 60000 65536"/>
                <a:gd name="T18" fmla="*/ 0 60000 65536"/>
                <a:gd name="T19" fmla="*/ 0 60000 65536"/>
                <a:gd name="T20" fmla="*/ 0 60000 65536"/>
                <a:gd name="T21" fmla="*/ 0 w 384"/>
                <a:gd name="T22" fmla="*/ 0 h 583"/>
                <a:gd name="T23" fmla="*/ 384 w 384"/>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583">
                  <a:moveTo>
                    <a:pt x="384" y="55"/>
                  </a:moveTo>
                  <a:lnTo>
                    <a:pt x="332" y="27"/>
                  </a:lnTo>
                  <a:lnTo>
                    <a:pt x="281" y="0"/>
                  </a:lnTo>
                  <a:lnTo>
                    <a:pt x="0" y="528"/>
                  </a:lnTo>
                  <a:lnTo>
                    <a:pt x="52" y="556"/>
                  </a:lnTo>
                  <a:lnTo>
                    <a:pt x="103" y="583"/>
                  </a:lnTo>
                  <a:lnTo>
                    <a:pt x="38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48" name="Freeform 356"/>
            <p:cNvSpPr>
              <a:spLocks/>
            </p:cNvSpPr>
            <p:nvPr/>
          </p:nvSpPr>
          <p:spPr bwMode="auto">
            <a:xfrm>
              <a:off x="501" y="1743"/>
              <a:ext cx="74" cy="114"/>
            </a:xfrm>
            <a:custGeom>
              <a:avLst/>
              <a:gdLst>
                <a:gd name="T0" fmla="*/ 384 w 384"/>
                <a:gd name="T1" fmla="*/ 55 h 583"/>
                <a:gd name="T2" fmla="*/ 332 w 384"/>
                <a:gd name="T3" fmla="*/ 27 h 583"/>
                <a:gd name="T4" fmla="*/ 281 w 384"/>
                <a:gd name="T5" fmla="*/ 0 h 583"/>
                <a:gd name="T6" fmla="*/ 0 w 384"/>
                <a:gd name="T7" fmla="*/ 528 h 583"/>
                <a:gd name="T8" fmla="*/ 52 w 384"/>
                <a:gd name="T9" fmla="*/ 556 h 583"/>
                <a:gd name="T10" fmla="*/ 103 w 384"/>
                <a:gd name="T11" fmla="*/ 583 h 583"/>
                <a:gd name="T12" fmla="*/ 384 w 384"/>
                <a:gd name="T13" fmla="*/ 55 h 583"/>
                <a:gd name="T14" fmla="*/ 0 60000 65536"/>
                <a:gd name="T15" fmla="*/ 0 60000 65536"/>
                <a:gd name="T16" fmla="*/ 0 60000 65536"/>
                <a:gd name="T17" fmla="*/ 0 60000 65536"/>
                <a:gd name="T18" fmla="*/ 0 60000 65536"/>
                <a:gd name="T19" fmla="*/ 0 60000 65536"/>
                <a:gd name="T20" fmla="*/ 0 60000 65536"/>
                <a:gd name="T21" fmla="*/ 0 w 384"/>
                <a:gd name="T22" fmla="*/ 0 h 583"/>
                <a:gd name="T23" fmla="*/ 384 w 384"/>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583">
                  <a:moveTo>
                    <a:pt x="384" y="55"/>
                  </a:moveTo>
                  <a:lnTo>
                    <a:pt x="332" y="27"/>
                  </a:lnTo>
                  <a:lnTo>
                    <a:pt x="281" y="0"/>
                  </a:lnTo>
                  <a:lnTo>
                    <a:pt x="0" y="528"/>
                  </a:lnTo>
                  <a:lnTo>
                    <a:pt x="52" y="556"/>
                  </a:lnTo>
                  <a:lnTo>
                    <a:pt x="103" y="583"/>
                  </a:lnTo>
                  <a:lnTo>
                    <a:pt x="384"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49" name="Freeform 357"/>
            <p:cNvSpPr>
              <a:spLocks/>
            </p:cNvSpPr>
            <p:nvPr/>
          </p:nvSpPr>
          <p:spPr bwMode="auto">
            <a:xfrm>
              <a:off x="500" y="1846"/>
              <a:ext cx="21" cy="16"/>
            </a:xfrm>
            <a:custGeom>
              <a:avLst/>
              <a:gdLst>
                <a:gd name="T0" fmla="*/ 59 w 110"/>
                <a:gd name="T1" fmla="*/ 28 h 87"/>
                <a:gd name="T2" fmla="*/ 110 w 110"/>
                <a:gd name="T3" fmla="*/ 55 h 87"/>
                <a:gd name="T4" fmla="*/ 103 w 110"/>
                <a:gd name="T5" fmla="*/ 65 h 87"/>
                <a:gd name="T6" fmla="*/ 94 w 110"/>
                <a:gd name="T7" fmla="*/ 75 h 87"/>
                <a:gd name="T8" fmla="*/ 84 w 110"/>
                <a:gd name="T9" fmla="*/ 81 h 87"/>
                <a:gd name="T10" fmla="*/ 73 w 110"/>
                <a:gd name="T11" fmla="*/ 85 h 87"/>
                <a:gd name="T12" fmla="*/ 61 w 110"/>
                <a:gd name="T13" fmla="*/ 87 h 87"/>
                <a:gd name="T14" fmla="*/ 49 w 110"/>
                <a:gd name="T15" fmla="*/ 86 h 87"/>
                <a:gd name="T16" fmla="*/ 37 w 110"/>
                <a:gd name="T17" fmla="*/ 83 h 87"/>
                <a:gd name="T18" fmla="*/ 25 w 110"/>
                <a:gd name="T19" fmla="*/ 77 h 87"/>
                <a:gd name="T20" fmla="*/ 16 w 110"/>
                <a:gd name="T21" fmla="*/ 69 h 87"/>
                <a:gd name="T22" fmla="*/ 9 w 110"/>
                <a:gd name="T23" fmla="*/ 59 h 87"/>
                <a:gd name="T24" fmla="*/ 3 w 110"/>
                <a:gd name="T25" fmla="*/ 48 h 87"/>
                <a:gd name="T26" fmla="*/ 1 w 110"/>
                <a:gd name="T27" fmla="*/ 36 h 87"/>
                <a:gd name="T28" fmla="*/ 0 w 110"/>
                <a:gd name="T29" fmla="*/ 24 h 87"/>
                <a:gd name="T30" fmla="*/ 2 w 110"/>
                <a:gd name="T31" fmla="*/ 11 h 87"/>
                <a:gd name="T32" fmla="*/ 7 w 110"/>
                <a:gd name="T33" fmla="*/ 0 h 87"/>
                <a:gd name="T34" fmla="*/ 59 w 110"/>
                <a:gd name="T35" fmla="*/ 28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87"/>
                <a:gd name="T56" fmla="*/ 110 w 11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87">
                  <a:moveTo>
                    <a:pt x="59" y="28"/>
                  </a:moveTo>
                  <a:lnTo>
                    <a:pt x="110" y="55"/>
                  </a:lnTo>
                  <a:lnTo>
                    <a:pt x="103" y="65"/>
                  </a:lnTo>
                  <a:lnTo>
                    <a:pt x="94" y="75"/>
                  </a:lnTo>
                  <a:lnTo>
                    <a:pt x="84" y="81"/>
                  </a:lnTo>
                  <a:lnTo>
                    <a:pt x="73" y="85"/>
                  </a:lnTo>
                  <a:lnTo>
                    <a:pt x="61" y="87"/>
                  </a:lnTo>
                  <a:lnTo>
                    <a:pt x="49" y="86"/>
                  </a:lnTo>
                  <a:lnTo>
                    <a:pt x="37" y="83"/>
                  </a:lnTo>
                  <a:lnTo>
                    <a:pt x="25" y="77"/>
                  </a:lnTo>
                  <a:lnTo>
                    <a:pt x="16" y="69"/>
                  </a:lnTo>
                  <a:lnTo>
                    <a:pt x="9" y="59"/>
                  </a:lnTo>
                  <a:lnTo>
                    <a:pt x="3" y="48"/>
                  </a:lnTo>
                  <a:lnTo>
                    <a:pt x="1" y="36"/>
                  </a:lnTo>
                  <a:lnTo>
                    <a:pt x="0" y="24"/>
                  </a:lnTo>
                  <a:lnTo>
                    <a:pt x="2" y="11"/>
                  </a:lnTo>
                  <a:lnTo>
                    <a:pt x="7" y="0"/>
                  </a:lnTo>
                  <a:lnTo>
                    <a:pt x="5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50" name="Freeform 358"/>
            <p:cNvSpPr>
              <a:spLocks/>
            </p:cNvSpPr>
            <p:nvPr/>
          </p:nvSpPr>
          <p:spPr bwMode="auto">
            <a:xfrm>
              <a:off x="500" y="1846"/>
              <a:ext cx="21" cy="16"/>
            </a:xfrm>
            <a:custGeom>
              <a:avLst/>
              <a:gdLst>
                <a:gd name="T0" fmla="*/ 110 w 110"/>
                <a:gd name="T1" fmla="*/ 55 h 87"/>
                <a:gd name="T2" fmla="*/ 103 w 110"/>
                <a:gd name="T3" fmla="*/ 65 h 87"/>
                <a:gd name="T4" fmla="*/ 94 w 110"/>
                <a:gd name="T5" fmla="*/ 75 h 87"/>
                <a:gd name="T6" fmla="*/ 84 w 110"/>
                <a:gd name="T7" fmla="*/ 81 h 87"/>
                <a:gd name="T8" fmla="*/ 73 w 110"/>
                <a:gd name="T9" fmla="*/ 85 h 87"/>
                <a:gd name="T10" fmla="*/ 61 w 110"/>
                <a:gd name="T11" fmla="*/ 87 h 87"/>
                <a:gd name="T12" fmla="*/ 49 w 110"/>
                <a:gd name="T13" fmla="*/ 86 h 87"/>
                <a:gd name="T14" fmla="*/ 37 w 110"/>
                <a:gd name="T15" fmla="*/ 83 h 87"/>
                <a:gd name="T16" fmla="*/ 25 w 110"/>
                <a:gd name="T17" fmla="*/ 77 h 87"/>
                <a:gd name="T18" fmla="*/ 16 w 110"/>
                <a:gd name="T19" fmla="*/ 69 h 87"/>
                <a:gd name="T20" fmla="*/ 9 w 110"/>
                <a:gd name="T21" fmla="*/ 59 h 87"/>
                <a:gd name="T22" fmla="*/ 3 w 110"/>
                <a:gd name="T23" fmla="*/ 48 h 87"/>
                <a:gd name="T24" fmla="*/ 1 w 110"/>
                <a:gd name="T25" fmla="*/ 36 h 87"/>
                <a:gd name="T26" fmla="*/ 0 w 110"/>
                <a:gd name="T27" fmla="*/ 24 h 87"/>
                <a:gd name="T28" fmla="*/ 2 w 110"/>
                <a:gd name="T29" fmla="*/ 11 h 87"/>
                <a:gd name="T30" fmla="*/ 7 w 110"/>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87"/>
                <a:gd name="T50" fmla="*/ 110 w 110"/>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87">
                  <a:moveTo>
                    <a:pt x="110" y="55"/>
                  </a:moveTo>
                  <a:lnTo>
                    <a:pt x="103" y="65"/>
                  </a:lnTo>
                  <a:lnTo>
                    <a:pt x="94" y="75"/>
                  </a:lnTo>
                  <a:lnTo>
                    <a:pt x="84" y="81"/>
                  </a:lnTo>
                  <a:lnTo>
                    <a:pt x="73" y="85"/>
                  </a:lnTo>
                  <a:lnTo>
                    <a:pt x="61" y="87"/>
                  </a:lnTo>
                  <a:lnTo>
                    <a:pt x="49" y="86"/>
                  </a:lnTo>
                  <a:lnTo>
                    <a:pt x="37" y="83"/>
                  </a:lnTo>
                  <a:lnTo>
                    <a:pt x="25" y="77"/>
                  </a:lnTo>
                  <a:lnTo>
                    <a:pt x="16" y="69"/>
                  </a:lnTo>
                  <a:lnTo>
                    <a:pt x="9" y="59"/>
                  </a:lnTo>
                  <a:lnTo>
                    <a:pt x="3" y="48"/>
                  </a:lnTo>
                  <a:lnTo>
                    <a:pt x="1" y="36"/>
                  </a:lnTo>
                  <a:lnTo>
                    <a:pt x="0" y="24"/>
                  </a:lnTo>
                  <a:lnTo>
                    <a:pt x="2" y="11"/>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51" name="Freeform 359"/>
            <p:cNvSpPr>
              <a:spLocks/>
            </p:cNvSpPr>
            <p:nvPr/>
          </p:nvSpPr>
          <p:spPr bwMode="auto">
            <a:xfrm>
              <a:off x="492" y="1868"/>
              <a:ext cx="22" cy="14"/>
            </a:xfrm>
            <a:custGeom>
              <a:avLst/>
              <a:gdLst>
                <a:gd name="T0" fmla="*/ 56 w 115"/>
                <a:gd name="T1" fmla="*/ 60 h 77"/>
                <a:gd name="T2" fmla="*/ 0 w 115"/>
                <a:gd name="T3" fmla="*/ 42 h 77"/>
                <a:gd name="T4" fmla="*/ 5 w 115"/>
                <a:gd name="T5" fmla="*/ 31 h 77"/>
                <a:gd name="T6" fmla="*/ 12 w 115"/>
                <a:gd name="T7" fmla="*/ 21 h 77"/>
                <a:gd name="T8" fmla="*/ 21 w 115"/>
                <a:gd name="T9" fmla="*/ 13 h 77"/>
                <a:gd name="T10" fmla="*/ 31 w 115"/>
                <a:gd name="T11" fmla="*/ 7 h 77"/>
                <a:gd name="T12" fmla="*/ 43 w 115"/>
                <a:gd name="T13" fmla="*/ 3 h 77"/>
                <a:gd name="T14" fmla="*/ 55 w 115"/>
                <a:gd name="T15" fmla="*/ 0 h 77"/>
                <a:gd name="T16" fmla="*/ 67 w 115"/>
                <a:gd name="T17" fmla="*/ 2 h 77"/>
                <a:gd name="T18" fmla="*/ 79 w 115"/>
                <a:gd name="T19" fmla="*/ 5 h 77"/>
                <a:gd name="T20" fmla="*/ 90 w 115"/>
                <a:gd name="T21" fmla="*/ 11 h 77"/>
                <a:gd name="T22" fmla="*/ 99 w 115"/>
                <a:gd name="T23" fmla="*/ 19 h 77"/>
                <a:gd name="T24" fmla="*/ 107 w 115"/>
                <a:gd name="T25" fmla="*/ 29 h 77"/>
                <a:gd name="T26" fmla="*/ 112 w 115"/>
                <a:gd name="T27" fmla="*/ 40 h 77"/>
                <a:gd name="T28" fmla="*/ 115 w 115"/>
                <a:gd name="T29" fmla="*/ 53 h 77"/>
                <a:gd name="T30" fmla="*/ 115 w 115"/>
                <a:gd name="T31" fmla="*/ 65 h 77"/>
                <a:gd name="T32" fmla="*/ 113 w 115"/>
                <a:gd name="T33" fmla="*/ 77 h 77"/>
                <a:gd name="T34" fmla="*/ 56 w 115"/>
                <a:gd name="T35" fmla="*/ 6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6" y="60"/>
                  </a:moveTo>
                  <a:lnTo>
                    <a:pt x="0" y="42"/>
                  </a:lnTo>
                  <a:lnTo>
                    <a:pt x="5" y="31"/>
                  </a:lnTo>
                  <a:lnTo>
                    <a:pt x="12" y="21"/>
                  </a:lnTo>
                  <a:lnTo>
                    <a:pt x="21" y="13"/>
                  </a:lnTo>
                  <a:lnTo>
                    <a:pt x="31" y="7"/>
                  </a:lnTo>
                  <a:lnTo>
                    <a:pt x="43" y="3"/>
                  </a:lnTo>
                  <a:lnTo>
                    <a:pt x="55" y="0"/>
                  </a:lnTo>
                  <a:lnTo>
                    <a:pt x="67" y="2"/>
                  </a:lnTo>
                  <a:lnTo>
                    <a:pt x="79" y="5"/>
                  </a:lnTo>
                  <a:lnTo>
                    <a:pt x="90" y="11"/>
                  </a:lnTo>
                  <a:lnTo>
                    <a:pt x="99" y="19"/>
                  </a:lnTo>
                  <a:lnTo>
                    <a:pt x="107" y="29"/>
                  </a:lnTo>
                  <a:lnTo>
                    <a:pt x="112" y="40"/>
                  </a:lnTo>
                  <a:lnTo>
                    <a:pt x="115" y="53"/>
                  </a:lnTo>
                  <a:lnTo>
                    <a:pt x="115" y="65"/>
                  </a:lnTo>
                  <a:lnTo>
                    <a:pt x="113" y="77"/>
                  </a:lnTo>
                  <a:lnTo>
                    <a:pt x="5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52" name="Freeform 360"/>
            <p:cNvSpPr>
              <a:spLocks/>
            </p:cNvSpPr>
            <p:nvPr/>
          </p:nvSpPr>
          <p:spPr bwMode="auto">
            <a:xfrm>
              <a:off x="492" y="1868"/>
              <a:ext cx="22" cy="14"/>
            </a:xfrm>
            <a:custGeom>
              <a:avLst/>
              <a:gdLst>
                <a:gd name="T0" fmla="*/ 0 w 115"/>
                <a:gd name="T1" fmla="*/ 42 h 77"/>
                <a:gd name="T2" fmla="*/ 5 w 115"/>
                <a:gd name="T3" fmla="*/ 31 h 77"/>
                <a:gd name="T4" fmla="*/ 12 w 115"/>
                <a:gd name="T5" fmla="*/ 21 h 77"/>
                <a:gd name="T6" fmla="*/ 21 w 115"/>
                <a:gd name="T7" fmla="*/ 13 h 77"/>
                <a:gd name="T8" fmla="*/ 31 w 115"/>
                <a:gd name="T9" fmla="*/ 7 h 77"/>
                <a:gd name="T10" fmla="*/ 43 w 115"/>
                <a:gd name="T11" fmla="*/ 3 h 77"/>
                <a:gd name="T12" fmla="*/ 55 w 115"/>
                <a:gd name="T13" fmla="*/ 0 h 77"/>
                <a:gd name="T14" fmla="*/ 67 w 115"/>
                <a:gd name="T15" fmla="*/ 2 h 77"/>
                <a:gd name="T16" fmla="*/ 79 w 115"/>
                <a:gd name="T17" fmla="*/ 5 h 77"/>
                <a:gd name="T18" fmla="*/ 90 w 115"/>
                <a:gd name="T19" fmla="*/ 11 h 77"/>
                <a:gd name="T20" fmla="*/ 99 w 115"/>
                <a:gd name="T21" fmla="*/ 19 h 77"/>
                <a:gd name="T22" fmla="*/ 107 w 115"/>
                <a:gd name="T23" fmla="*/ 29 h 77"/>
                <a:gd name="T24" fmla="*/ 112 w 115"/>
                <a:gd name="T25" fmla="*/ 40 h 77"/>
                <a:gd name="T26" fmla="*/ 115 w 115"/>
                <a:gd name="T27" fmla="*/ 53 h 77"/>
                <a:gd name="T28" fmla="*/ 115 w 115"/>
                <a:gd name="T29" fmla="*/ 65 h 77"/>
                <a:gd name="T30" fmla="*/ 113 w 115"/>
                <a:gd name="T31" fmla="*/ 77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0" y="42"/>
                  </a:moveTo>
                  <a:lnTo>
                    <a:pt x="5" y="31"/>
                  </a:lnTo>
                  <a:lnTo>
                    <a:pt x="12" y="21"/>
                  </a:lnTo>
                  <a:lnTo>
                    <a:pt x="21" y="13"/>
                  </a:lnTo>
                  <a:lnTo>
                    <a:pt x="31" y="7"/>
                  </a:lnTo>
                  <a:lnTo>
                    <a:pt x="43" y="3"/>
                  </a:lnTo>
                  <a:lnTo>
                    <a:pt x="55" y="0"/>
                  </a:lnTo>
                  <a:lnTo>
                    <a:pt x="67" y="2"/>
                  </a:lnTo>
                  <a:lnTo>
                    <a:pt x="79" y="5"/>
                  </a:lnTo>
                  <a:lnTo>
                    <a:pt x="90" y="11"/>
                  </a:lnTo>
                  <a:lnTo>
                    <a:pt x="99" y="19"/>
                  </a:lnTo>
                  <a:lnTo>
                    <a:pt x="107" y="29"/>
                  </a:lnTo>
                  <a:lnTo>
                    <a:pt x="112" y="40"/>
                  </a:lnTo>
                  <a:lnTo>
                    <a:pt x="115" y="53"/>
                  </a:lnTo>
                  <a:lnTo>
                    <a:pt x="115" y="65"/>
                  </a:lnTo>
                  <a:lnTo>
                    <a:pt x="113"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53" name="Freeform 361"/>
            <p:cNvSpPr>
              <a:spLocks/>
            </p:cNvSpPr>
            <p:nvPr/>
          </p:nvSpPr>
          <p:spPr bwMode="auto">
            <a:xfrm>
              <a:off x="461" y="1875"/>
              <a:ext cx="52" cy="112"/>
            </a:xfrm>
            <a:custGeom>
              <a:avLst/>
              <a:gdLst>
                <a:gd name="T0" fmla="*/ 273 w 273"/>
                <a:gd name="T1" fmla="*/ 35 h 574"/>
                <a:gd name="T2" fmla="*/ 216 w 273"/>
                <a:gd name="T3" fmla="*/ 18 h 574"/>
                <a:gd name="T4" fmla="*/ 160 w 273"/>
                <a:gd name="T5" fmla="*/ 0 h 574"/>
                <a:gd name="T6" fmla="*/ 0 w 273"/>
                <a:gd name="T7" fmla="*/ 539 h 574"/>
                <a:gd name="T8" fmla="*/ 57 w 273"/>
                <a:gd name="T9" fmla="*/ 557 h 574"/>
                <a:gd name="T10" fmla="*/ 113 w 273"/>
                <a:gd name="T11" fmla="*/ 574 h 574"/>
                <a:gd name="T12" fmla="*/ 273 w 273"/>
                <a:gd name="T13" fmla="*/ 35 h 574"/>
                <a:gd name="T14" fmla="*/ 0 60000 65536"/>
                <a:gd name="T15" fmla="*/ 0 60000 65536"/>
                <a:gd name="T16" fmla="*/ 0 60000 65536"/>
                <a:gd name="T17" fmla="*/ 0 60000 65536"/>
                <a:gd name="T18" fmla="*/ 0 60000 65536"/>
                <a:gd name="T19" fmla="*/ 0 60000 65536"/>
                <a:gd name="T20" fmla="*/ 0 60000 65536"/>
                <a:gd name="T21" fmla="*/ 0 w 273"/>
                <a:gd name="T22" fmla="*/ 0 h 574"/>
                <a:gd name="T23" fmla="*/ 273 w 273"/>
                <a:gd name="T24" fmla="*/ 574 h 5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 h="574">
                  <a:moveTo>
                    <a:pt x="273" y="35"/>
                  </a:moveTo>
                  <a:lnTo>
                    <a:pt x="216" y="18"/>
                  </a:lnTo>
                  <a:lnTo>
                    <a:pt x="160" y="0"/>
                  </a:lnTo>
                  <a:lnTo>
                    <a:pt x="0" y="539"/>
                  </a:lnTo>
                  <a:lnTo>
                    <a:pt x="57" y="557"/>
                  </a:lnTo>
                  <a:lnTo>
                    <a:pt x="113" y="574"/>
                  </a:lnTo>
                  <a:lnTo>
                    <a:pt x="27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54" name="Freeform 362"/>
            <p:cNvSpPr>
              <a:spLocks/>
            </p:cNvSpPr>
            <p:nvPr/>
          </p:nvSpPr>
          <p:spPr bwMode="auto">
            <a:xfrm>
              <a:off x="461" y="1875"/>
              <a:ext cx="52" cy="112"/>
            </a:xfrm>
            <a:custGeom>
              <a:avLst/>
              <a:gdLst>
                <a:gd name="T0" fmla="*/ 273 w 273"/>
                <a:gd name="T1" fmla="*/ 35 h 574"/>
                <a:gd name="T2" fmla="*/ 216 w 273"/>
                <a:gd name="T3" fmla="*/ 18 h 574"/>
                <a:gd name="T4" fmla="*/ 160 w 273"/>
                <a:gd name="T5" fmla="*/ 0 h 574"/>
                <a:gd name="T6" fmla="*/ 0 w 273"/>
                <a:gd name="T7" fmla="*/ 539 h 574"/>
                <a:gd name="T8" fmla="*/ 57 w 273"/>
                <a:gd name="T9" fmla="*/ 557 h 574"/>
                <a:gd name="T10" fmla="*/ 113 w 273"/>
                <a:gd name="T11" fmla="*/ 574 h 574"/>
                <a:gd name="T12" fmla="*/ 273 w 273"/>
                <a:gd name="T13" fmla="*/ 35 h 574"/>
                <a:gd name="T14" fmla="*/ 0 60000 65536"/>
                <a:gd name="T15" fmla="*/ 0 60000 65536"/>
                <a:gd name="T16" fmla="*/ 0 60000 65536"/>
                <a:gd name="T17" fmla="*/ 0 60000 65536"/>
                <a:gd name="T18" fmla="*/ 0 60000 65536"/>
                <a:gd name="T19" fmla="*/ 0 60000 65536"/>
                <a:gd name="T20" fmla="*/ 0 60000 65536"/>
                <a:gd name="T21" fmla="*/ 0 w 273"/>
                <a:gd name="T22" fmla="*/ 0 h 574"/>
                <a:gd name="T23" fmla="*/ 273 w 273"/>
                <a:gd name="T24" fmla="*/ 574 h 5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 h="574">
                  <a:moveTo>
                    <a:pt x="273" y="35"/>
                  </a:moveTo>
                  <a:lnTo>
                    <a:pt x="216" y="18"/>
                  </a:lnTo>
                  <a:lnTo>
                    <a:pt x="160" y="0"/>
                  </a:lnTo>
                  <a:lnTo>
                    <a:pt x="0" y="539"/>
                  </a:lnTo>
                  <a:lnTo>
                    <a:pt x="57" y="557"/>
                  </a:lnTo>
                  <a:lnTo>
                    <a:pt x="113" y="574"/>
                  </a:lnTo>
                  <a:lnTo>
                    <a:pt x="273"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55" name="Freeform 363"/>
            <p:cNvSpPr>
              <a:spLocks/>
            </p:cNvSpPr>
            <p:nvPr/>
          </p:nvSpPr>
          <p:spPr bwMode="auto">
            <a:xfrm>
              <a:off x="461" y="1980"/>
              <a:ext cx="22" cy="15"/>
            </a:xfrm>
            <a:custGeom>
              <a:avLst/>
              <a:gdLst>
                <a:gd name="T0" fmla="*/ 59 w 115"/>
                <a:gd name="T1" fmla="*/ 18 h 77"/>
                <a:gd name="T2" fmla="*/ 115 w 115"/>
                <a:gd name="T3" fmla="*/ 35 h 77"/>
                <a:gd name="T4" fmla="*/ 110 w 115"/>
                <a:gd name="T5" fmla="*/ 46 h 77"/>
                <a:gd name="T6" fmla="*/ 103 w 115"/>
                <a:gd name="T7" fmla="*/ 56 h 77"/>
                <a:gd name="T8" fmla="*/ 94 w 115"/>
                <a:gd name="T9" fmla="*/ 65 h 77"/>
                <a:gd name="T10" fmla="*/ 84 w 115"/>
                <a:gd name="T11" fmla="*/ 71 h 77"/>
                <a:gd name="T12" fmla="*/ 72 w 115"/>
                <a:gd name="T13" fmla="*/ 75 h 77"/>
                <a:gd name="T14" fmla="*/ 60 w 115"/>
                <a:gd name="T15" fmla="*/ 77 h 77"/>
                <a:gd name="T16" fmla="*/ 48 w 115"/>
                <a:gd name="T17" fmla="*/ 76 h 77"/>
                <a:gd name="T18" fmla="*/ 37 w 115"/>
                <a:gd name="T19" fmla="*/ 73 h 77"/>
                <a:gd name="T20" fmla="*/ 26 w 115"/>
                <a:gd name="T21" fmla="*/ 67 h 77"/>
                <a:gd name="T22" fmla="*/ 17 w 115"/>
                <a:gd name="T23" fmla="*/ 58 h 77"/>
                <a:gd name="T24" fmla="*/ 8 w 115"/>
                <a:gd name="T25" fmla="*/ 48 h 77"/>
                <a:gd name="T26" fmla="*/ 3 w 115"/>
                <a:gd name="T27" fmla="*/ 37 h 77"/>
                <a:gd name="T28" fmla="*/ 0 w 115"/>
                <a:gd name="T29" fmla="*/ 25 h 77"/>
                <a:gd name="T30" fmla="*/ 0 w 115"/>
                <a:gd name="T31" fmla="*/ 12 h 77"/>
                <a:gd name="T32" fmla="*/ 2 w 115"/>
                <a:gd name="T33" fmla="*/ 0 h 77"/>
                <a:gd name="T34" fmla="*/ 59 w 115"/>
                <a:gd name="T35" fmla="*/ 18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9" y="18"/>
                  </a:moveTo>
                  <a:lnTo>
                    <a:pt x="115" y="35"/>
                  </a:lnTo>
                  <a:lnTo>
                    <a:pt x="110" y="46"/>
                  </a:lnTo>
                  <a:lnTo>
                    <a:pt x="103" y="56"/>
                  </a:lnTo>
                  <a:lnTo>
                    <a:pt x="94" y="65"/>
                  </a:lnTo>
                  <a:lnTo>
                    <a:pt x="84" y="71"/>
                  </a:lnTo>
                  <a:lnTo>
                    <a:pt x="72" y="75"/>
                  </a:lnTo>
                  <a:lnTo>
                    <a:pt x="60" y="77"/>
                  </a:lnTo>
                  <a:lnTo>
                    <a:pt x="48" y="76"/>
                  </a:lnTo>
                  <a:lnTo>
                    <a:pt x="37" y="73"/>
                  </a:lnTo>
                  <a:lnTo>
                    <a:pt x="26" y="67"/>
                  </a:lnTo>
                  <a:lnTo>
                    <a:pt x="17" y="58"/>
                  </a:lnTo>
                  <a:lnTo>
                    <a:pt x="8" y="48"/>
                  </a:lnTo>
                  <a:lnTo>
                    <a:pt x="3" y="37"/>
                  </a:lnTo>
                  <a:lnTo>
                    <a:pt x="0" y="25"/>
                  </a:lnTo>
                  <a:lnTo>
                    <a:pt x="0" y="12"/>
                  </a:lnTo>
                  <a:lnTo>
                    <a:pt x="2" y="0"/>
                  </a:lnTo>
                  <a:lnTo>
                    <a:pt x="5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56" name="Freeform 364"/>
            <p:cNvSpPr>
              <a:spLocks/>
            </p:cNvSpPr>
            <p:nvPr/>
          </p:nvSpPr>
          <p:spPr bwMode="auto">
            <a:xfrm>
              <a:off x="461" y="1980"/>
              <a:ext cx="22" cy="15"/>
            </a:xfrm>
            <a:custGeom>
              <a:avLst/>
              <a:gdLst>
                <a:gd name="T0" fmla="*/ 115 w 115"/>
                <a:gd name="T1" fmla="*/ 35 h 77"/>
                <a:gd name="T2" fmla="*/ 110 w 115"/>
                <a:gd name="T3" fmla="*/ 46 h 77"/>
                <a:gd name="T4" fmla="*/ 103 w 115"/>
                <a:gd name="T5" fmla="*/ 56 h 77"/>
                <a:gd name="T6" fmla="*/ 94 w 115"/>
                <a:gd name="T7" fmla="*/ 65 h 77"/>
                <a:gd name="T8" fmla="*/ 84 w 115"/>
                <a:gd name="T9" fmla="*/ 71 h 77"/>
                <a:gd name="T10" fmla="*/ 72 w 115"/>
                <a:gd name="T11" fmla="*/ 75 h 77"/>
                <a:gd name="T12" fmla="*/ 60 w 115"/>
                <a:gd name="T13" fmla="*/ 77 h 77"/>
                <a:gd name="T14" fmla="*/ 48 w 115"/>
                <a:gd name="T15" fmla="*/ 76 h 77"/>
                <a:gd name="T16" fmla="*/ 37 w 115"/>
                <a:gd name="T17" fmla="*/ 73 h 77"/>
                <a:gd name="T18" fmla="*/ 26 w 115"/>
                <a:gd name="T19" fmla="*/ 67 h 77"/>
                <a:gd name="T20" fmla="*/ 17 w 115"/>
                <a:gd name="T21" fmla="*/ 58 h 77"/>
                <a:gd name="T22" fmla="*/ 8 w 115"/>
                <a:gd name="T23" fmla="*/ 48 h 77"/>
                <a:gd name="T24" fmla="*/ 3 w 115"/>
                <a:gd name="T25" fmla="*/ 37 h 77"/>
                <a:gd name="T26" fmla="*/ 0 w 115"/>
                <a:gd name="T27" fmla="*/ 25 h 77"/>
                <a:gd name="T28" fmla="*/ 0 w 115"/>
                <a:gd name="T29" fmla="*/ 12 h 77"/>
                <a:gd name="T30" fmla="*/ 2 w 115"/>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115" y="35"/>
                  </a:moveTo>
                  <a:lnTo>
                    <a:pt x="110" y="46"/>
                  </a:lnTo>
                  <a:lnTo>
                    <a:pt x="103" y="56"/>
                  </a:lnTo>
                  <a:lnTo>
                    <a:pt x="94" y="65"/>
                  </a:lnTo>
                  <a:lnTo>
                    <a:pt x="84" y="71"/>
                  </a:lnTo>
                  <a:lnTo>
                    <a:pt x="72" y="75"/>
                  </a:lnTo>
                  <a:lnTo>
                    <a:pt x="60" y="77"/>
                  </a:lnTo>
                  <a:lnTo>
                    <a:pt x="48" y="76"/>
                  </a:lnTo>
                  <a:lnTo>
                    <a:pt x="37" y="73"/>
                  </a:lnTo>
                  <a:lnTo>
                    <a:pt x="26" y="67"/>
                  </a:lnTo>
                  <a:lnTo>
                    <a:pt x="17" y="58"/>
                  </a:lnTo>
                  <a:lnTo>
                    <a:pt x="8" y="48"/>
                  </a:lnTo>
                  <a:lnTo>
                    <a:pt x="3" y="37"/>
                  </a:lnTo>
                  <a:lnTo>
                    <a:pt x="0" y="25"/>
                  </a:lnTo>
                  <a:lnTo>
                    <a:pt x="0" y="1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57" name="Freeform 365"/>
            <p:cNvSpPr>
              <a:spLocks/>
            </p:cNvSpPr>
            <p:nvPr/>
          </p:nvSpPr>
          <p:spPr bwMode="auto">
            <a:xfrm>
              <a:off x="1589" y="1956"/>
              <a:ext cx="58" cy="148"/>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58" name="Freeform 366"/>
            <p:cNvSpPr>
              <a:spLocks/>
            </p:cNvSpPr>
            <p:nvPr/>
          </p:nvSpPr>
          <p:spPr bwMode="auto">
            <a:xfrm>
              <a:off x="1589" y="1956"/>
              <a:ext cx="58" cy="148"/>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59" name="Freeform 367"/>
            <p:cNvSpPr>
              <a:spLocks/>
            </p:cNvSpPr>
            <p:nvPr/>
          </p:nvSpPr>
          <p:spPr bwMode="auto">
            <a:xfrm>
              <a:off x="1923" y="1557"/>
              <a:ext cx="16" cy="22"/>
            </a:xfrm>
            <a:custGeom>
              <a:avLst/>
              <a:gdLst>
                <a:gd name="T0" fmla="*/ 24 w 82"/>
                <a:gd name="T1" fmla="*/ 59 h 113"/>
                <a:gd name="T2" fmla="*/ 0 w 82"/>
                <a:gd name="T3" fmla="*/ 5 h 113"/>
                <a:gd name="T4" fmla="*/ 13 w 82"/>
                <a:gd name="T5" fmla="*/ 1 h 113"/>
                <a:gd name="T6" fmla="*/ 25 w 82"/>
                <a:gd name="T7" fmla="*/ 0 h 113"/>
                <a:gd name="T8" fmla="*/ 37 w 82"/>
                <a:gd name="T9" fmla="*/ 1 h 113"/>
                <a:gd name="T10" fmla="*/ 48 w 82"/>
                <a:gd name="T11" fmla="*/ 5 h 113"/>
                <a:gd name="T12" fmla="*/ 59 w 82"/>
                <a:gd name="T13" fmla="*/ 11 h 113"/>
                <a:gd name="T14" fmla="*/ 68 w 82"/>
                <a:gd name="T15" fmla="*/ 20 h 113"/>
                <a:gd name="T16" fmla="*/ 75 w 82"/>
                <a:gd name="T17" fmla="*/ 30 h 113"/>
                <a:gd name="T18" fmla="*/ 79 w 82"/>
                <a:gd name="T19" fmla="*/ 41 h 113"/>
                <a:gd name="T20" fmla="*/ 82 w 82"/>
                <a:gd name="T21" fmla="*/ 54 h 113"/>
                <a:gd name="T22" fmla="*/ 82 w 82"/>
                <a:gd name="T23" fmla="*/ 66 h 113"/>
                <a:gd name="T24" fmla="*/ 79 w 82"/>
                <a:gd name="T25" fmla="*/ 78 h 113"/>
                <a:gd name="T26" fmla="*/ 74 w 82"/>
                <a:gd name="T27" fmla="*/ 90 h 113"/>
                <a:gd name="T28" fmla="*/ 67 w 82"/>
                <a:gd name="T29" fmla="*/ 99 h 113"/>
                <a:gd name="T30" fmla="*/ 58 w 82"/>
                <a:gd name="T31" fmla="*/ 107 h 113"/>
                <a:gd name="T32" fmla="*/ 47 w 82"/>
                <a:gd name="T33" fmla="*/ 113 h 113"/>
                <a:gd name="T34" fmla="*/ 24 w 82"/>
                <a:gd name="T35" fmla="*/ 59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113"/>
                <a:gd name="T56" fmla="*/ 82 w 82"/>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113">
                  <a:moveTo>
                    <a:pt x="24" y="59"/>
                  </a:moveTo>
                  <a:lnTo>
                    <a:pt x="0" y="5"/>
                  </a:lnTo>
                  <a:lnTo>
                    <a:pt x="13" y="1"/>
                  </a:lnTo>
                  <a:lnTo>
                    <a:pt x="25" y="0"/>
                  </a:lnTo>
                  <a:lnTo>
                    <a:pt x="37" y="1"/>
                  </a:lnTo>
                  <a:lnTo>
                    <a:pt x="48" y="5"/>
                  </a:lnTo>
                  <a:lnTo>
                    <a:pt x="59" y="11"/>
                  </a:lnTo>
                  <a:lnTo>
                    <a:pt x="68" y="20"/>
                  </a:lnTo>
                  <a:lnTo>
                    <a:pt x="75" y="30"/>
                  </a:lnTo>
                  <a:lnTo>
                    <a:pt x="79" y="41"/>
                  </a:lnTo>
                  <a:lnTo>
                    <a:pt x="82" y="54"/>
                  </a:lnTo>
                  <a:lnTo>
                    <a:pt x="82" y="66"/>
                  </a:lnTo>
                  <a:lnTo>
                    <a:pt x="79" y="78"/>
                  </a:lnTo>
                  <a:lnTo>
                    <a:pt x="74" y="90"/>
                  </a:lnTo>
                  <a:lnTo>
                    <a:pt x="67" y="99"/>
                  </a:lnTo>
                  <a:lnTo>
                    <a:pt x="58" y="107"/>
                  </a:lnTo>
                  <a:lnTo>
                    <a:pt x="47" y="113"/>
                  </a:lnTo>
                  <a:lnTo>
                    <a:pt x="2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60" name="Freeform 368"/>
            <p:cNvSpPr>
              <a:spLocks/>
            </p:cNvSpPr>
            <p:nvPr/>
          </p:nvSpPr>
          <p:spPr bwMode="auto">
            <a:xfrm>
              <a:off x="1923" y="1557"/>
              <a:ext cx="16" cy="22"/>
            </a:xfrm>
            <a:custGeom>
              <a:avLst/>
              <a:gdLst>
                <a:gd name="T0" fmla="*/ 0 w 82"/>
                <a:gd name="T1" fmla="*/ 5 h 113"/>
                <a:gd name="T2" fmla="*/ 13 w 82"/>
                <a:gd name="T3" fmla="*/ 1 h 113"/>
                <a:gd name="T4" fmla="*/ 25 w 82"/>
                <a:gd name="T5" fmla="*/ 0 h 113"/>
                <a:gd name="T6" fmla="*/ 37 w 82"/>
                <a:gd name="T7" fmla="*/ 1 h 113"/>
                <a:gd name="T8" fmla="*/ 48 w 82"/>
                <a:gd name="T9" fmla="*/ 5 h 113"/>
                <a:gd name="T10" fmla="*/ 59 w 82"/>
                <a:gd name="T11" fmla="*/ 11 h 113"/>
                <a:gd name="T12" fmla="*/ 68 w 82"/>
                <a:gd name="T13" fmla="*/ 20 h 113"/>
                <a:gd name="T14" fmla="*/ 75 w 82"/>
                <a:gd name="T15" fmla="*/ 30 h 113"/>
                <a:gd name="T16" fmla="*/ 79 w 82"/>
                <a:gd name="T17" fmla="*/ 41 h 113"/>
                <a:gd name="T18" fmla="*/ 82 w 82"/>
                <a:gd name="T19" fmla="*/ 54 h 113"/>
                <a:gd name="T20" fmla="*/ 82 w 82"/>
                <a:gd name="T21" fmla="*/ 66 h 113"/>
                <a:gd name="T22" fmla="*/ 79 w 82"/>
                <a:gd name="T23" fmla="*/ 78 h 113"/>
                <a:gd name="T24" fmla="*/ 74 w 82"/>
                <a:gd name="T25" fmla="*/ 90 h 113"/>
                <a:gd name="T26" fmla="*/ 67 w 82"/>
                <a:gd name="T27" fmla="*/ 99 h 113"/>
                <a:gd name="T28" fmla="*/ 58 w 82"/>
                <a:gd name="T29" fmla="*/ 107 h 113"/>
                <a:gd name="T30" fmla="*/ 47 w 82"/>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113"/>
                <a:gd name="T50" fmla="*/ 82 w 82"/>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113">
                  <a:moveTo>
                    <a:pt x="0" y="5"/>
                  </a:moveTo>
                  <a:lnTo>
                    <a:pt x="13" y="1"/>
                  </a:lnTo>
                  <a:lnTo>
                    <a:pt x="25" y="0"/>
                  </a:lnTo>
                  <a:lnTo>
                    <a:pt x="37" y="1"/>
                  </a:lnTo>
                  <a:lnTo>
                    <a:pt x="48" y="5"/>
                  </a:lnTo>
                  <a:lnTo>
                    <a:pt x="59" y="11"/>
                  </a:lnTo>
                  <a:lnTo>
                    <a:pt x="68" y="20"/>
                  </a:lnTo>
                  <a:lnTo>
                    <a:pt x="75" y="30"/>
                  </a:lnTo>
                  <a:lnTo>
                    <a:pt x="79" y="41"/>
                  </a:lnTo>
                  <a:lnTo>
                    <a:pt x="82" y="54"/>
                  </a:lnTo>
                  <a:lnTo>
                    <a:pt x="82" y="66"/>
                  </a:lnTo>
                  <a:lnTo>
                    <a:pt x="79" y="78"/>
                  </a:lnTo>
                  <a:lnTo>
                    <a:pt x="74" y="90"/>
                  </a:lnTo>
                  <a:lnTo>
                    <a:pt x="67" y="99"/>
                  </a:lnTo>
                  <a:lnTo>
                    <a:pt x="58" y="107"/>
                  </a:lnTo>
                  <a:lnTo>
                    <a:pt x="47"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61" name="Freeform 369"/>
            <p:cNvSpPr>
              <a:spLocks/>
            </p:cNvSpPr>
            <p:nvPr/>
          </p:nvSpPr>
          <p:spPr bwMode="auto">
            <a:xfrm>
              <a:off x="1861" y="1558"/>
              <a:ext cx="71" cy="48"/>
            </a:xfrm>
            <a:custGeom>
              <a:avLst/>
              <a:gdLst>
                <a:gd name="T0" fmla="*/ 371 w 371"/>
                <a:gd name="T1" fmla="*/ 108 h 250"/>
                <a:gd name="T2" fmla="*/ 348 w 371"/>
                <a:gd name="T3" fmla="*/ 54 h 250"/>
                <a:gd name="T4" fmla="*/ 324 w 371"/>
                <a:gd name="T5" fmla="*/ 0 h 250"/>
                <a:gd name="T6" fmla="*/ 0 w 371"/>
                <a:gd name="T7" fmla="*/ 142 h 250"/>
                <a:gd name="T8" fmla="*/ 23 w 371"/>
                <a:gd name="T9" fmla="*/ 196 h 250"/>
                <a:gd name="T10" fmla="*/ 46 w 371"/>
                <a:gd name="T11" fmla="*/ 250 h 250"/>
                <a:gd name="T12" fmla="*/ 371 w 371"/>
                <a:gd name="T13" fmla="*/ 108 h 250"/>
                <a:gd name="T14" fmla="*/ 0 60000 65536"/>
                <a:gd name="T15" fmla="*/ 0 60000 65536"/>
                <a:gd name="T16" fmla="*/ 0 60000 65536"/>
                <a:gd name="T17" fmla="*/ 0 60000 65536"/>
                <a:gd name="T18" fmla="*/ 0 60000 65536"/>
                <a:gd name="T19" fmla="*/ 0 60000 65536"/>
                <a:gd name="T20" fmla="*/ 0 60000 65536"/>
                <a:gd name="T21" fmla="*/ 0 w 371"/>
                <a:gd name="T22" fmla="*/ 0 h 250"/>
                <a:gd name="T23" fmla="*/ 371 w 371"/>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 h="250">
                  <a:moveTo>
                    <a:pt x="371" y="108"/>
                  </a:moveTo>
                  <a:lnTo>
                    <a:pt x="348" y="54"/>
                  </a:lnTo>
                  <a:lnTo>
                    <a:pt x="324" y="0"/>
                  </a:lnTo>
                  <a:lnTo>
                    <a:pt x="0" y="142"/>
                  </a:lnTo>
                  <a:lnTo>
                    <a:pt x="23" y="196"/>
                  </a:lnTo>
                  <a:lnTo>
                    <a:pt x="46" y="250"/>
                  </a:lnTo>
                  <a:lnTo>
                    <a:pt x="37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62" name="Freeform 370"/>
            <p:cNvSpPr>
              <a:spLocks/>
            </p:cNvSpPr>
            <p:nvPr/>
          </p:nvSpPr>
          <p:spPr bwMode="auto">
            <a:xfrm>
              <a:off x="1861" y="1558"/>
              <a:ext cx="71" cy="48"/>
            </a:xfrm>
            <a:custGeom>
              <a:avLst/>
              <a:gdLst>
                <a:gd name="T0" fmla="*/ 371 w 371"/>
                <a:gd name="T1" fmla="*/ 108 h 250"/>
                <a:gd name="T2" fmla="*/ 348 w 371"/>
                <a:gd name="T3" fmla="*/ 54 h 250"/>
                <a:gd name="T4" fmla="*/ 324 w 371"/>
                <a:gd name="T5" fmla="*/ 0 h 250"/>
                <a:gd name="T6" fmla="*/ 0 w 371"/>
                <a:gd name="T7" fmla="*/ 142 h 250"/>
                <a:gd name="T8" fmla="*/ 23 w 371"/>
                <a:gd name="T9" fmla="*/ 196 h 250"/>
                <a:gd name="T10" fmla="*/ 46 w 371"/>
                <a:gd name="T11" fmla="*/ 250 h 250"/>
                <a:gd name="T12" fmla="*/ 371 w 371"/>
                <a:gd name="T13" fmla="*/ 108 h 250"/>
                <a:gd name="T14" fmla="*/ 0 60000 65536"/>
                <a:gd name="T15" fmla="*/ 0 60000 65536"/>
                <a:gd name="T16" fmla="*/ 0 60000 65536"/>
                <a:gd name="T17" fmla="*/ 0 60000 65536"/>
                <a:gd name="T18" fmla="*/ 0 60000 65536"/>
                <a:gd name="T19" fmla="*/ 0 60000 65536"/>
                <a:gd name="T20" fmla="*/ 0 60000 65536"/>
                <a:gd name="T21" fmla="*/ 0 w 371"/>
                <a:gd name="T22" fmla="*/ 0 h 250"/>
                <a:gd name="T23" fmla="*/ 371 w 371"/>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 h="250">
                  <a:moveTo>
                    <a:pt x="371" y="108"/>
                  </a:moveTo>
                  <a:lnTo>
                    <a:pt x="348" y="54"/>
                  </a:lnTo>
                  <a:lnTo>
                    <a:pt x="324" y="0"/>
                  </a:lnTo>
                  <a:lnTo>
                    <a:pt x="0" y="142"/>
                  </a:lnTo>
                  <a:lnTo>
                    <a:pt x="23" y="196"/>
                  </a:lnTo>
                  <a:lnTo>
                    <a:pt x="46" y="250"/>
                  </a:lnTo>
                  <a:lnTo>
                    <a:pt x="371" y="1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63" name="Freeform 371"/>
            <p:cNvSpPr>
              <a:spLocks/>
            </p:cNvSpPr>
            <p:nvPr/>
          </p:nvSpPr>
          <p:spPr bwMode="auto">
            <a:xfrm>
              <a:off x="1859" y="1586"/>
              <a:ext cx="6" cy="10"/>
            </a:xfrm>
            <a:custGeom>
              <a:avLst/>
              <a:gdLst>
                <a:gd name="T0" fmla="*/ 32 w 32"/>
                <a:gd name="T1" fmla="*/ 54 h 54"/>
                <a:gd name="T2" fmla="*/ 9 w 32"/>
                <a:gd name="T3" fmla="*/ 0 h 54"/>
                <a:gd name="T4" fmla="*/ 0 w 32"/>
                <a:gd name="T5" fmla="*/ 5 h 54"/>
                <a:gd name="T6" fmla="*/ 32 w 32"/>
                <a:gd name="T7" fmla="*/ 54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32" y="54"/>
                  </a:moveTo>
                  <a:lnTo>
                    <a:pt x="9" y="0"/>
                  </a:lnTo>
                  <a:lnTo>
                    <a:pt x="0" y="5"/>
                  </a:lnTo>
                  <a:lnTo>
                    <a:pt x="3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64" name="Line 372"/>
            <p:cNvSpPr>
              <a:spLocks noChangeShapeType="1"/>
            </p:cNvSpPr>
            <p:nvPr/>
          </p:nvSpPr>
          <p:spPr bwMode="auto">
            <a:xfrm flipH="1">
              <a:off x="1859" y="158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65" name="Freeform 373"/>
            <p:cNvSpPr>
              <a:spLocks/>
            </p:cNvSpPr>
            <p:nvPr/>
          </p:nvSpPr>
          <p:spPr bwMode="auto">
            <a:xfrm>
              <a:off x="1803" y="1586"/>
              <a:ext cx="69" cy="57"/>
            </a:xfrm>
            <a:custGeom>
              <a:avLst/>
              <a:gdLst>
                <a:gd name="T0" fmla="*/ 354 w 354"/>
                <a:gd name="T1" fmla="*/ 98 h 292"/>
                <a:gd name="T2" fmla="*/ 322 w 354"/>
                <a:gd name="T3" fmla="*/ 49 h 292"/>
                <a:gd name="T4" fmla="*/ 290 w 354"/>
                <a:gd name="T5" fmla="*/ 0 h 292"/>
                <a:gd name="T6" fmla="*/ 0 w 354"/>
                <a:gd name="T7" fmla="*/ 194 h 292"/>
                <a:gd name="T8" fmla="*/ 32 w 354"/>
                <a:gd name="T9" fmla="*/ 243 h 292"/>
                <a:gd name="T10" fmla="*/ 65 w 354"/>
                <a:gd name="T11" fmla="*/ 292 h 292"/>
                <a:gd name="T12" fmla="*/ 354 w 354"/>
                <a:gd name="T13" fmla="*/ 98 h 292"/>
                <a:gd name="T14" fmla="*/ 0 60000 65536"/>
                <a:gd name="T15" fmla="*/ 0 60000 65536"/>
                <a:gd name="T16" fmla="*/ 0 60000 65536"/>
                <a:gd name="T17" fmla="*/ 0 60000 65536"/>
                <a:gd name="T18" fmla="*/ 0 60000 65536"/>
                <a:gd name="T19" fmla="*/ 0 60000 65536"/>
                <a:gd name="T20" fmla="*/ 0 60000 65536"/>
                <a:gd name="T21" fmla="*/ 0 w 354"/>
                <a:gd name="T22" fmla="*/ 0 h 292"/>
                <a:gd name="T23" fmla="*/ 354 w 354"/>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292">
                  <a:moveTo>
                    <a:pt x="354" y="98"/>
                  </a:moveTo>
                  <a:lnTo>
                    <a:pt x="322" y="49"/>
                  </a:lnTo>
                  <a:lnTo>
                    <a:pt x="290" y="0"/>
                  </a:lnTo>
                  <a:lnTo>
                    <a:pt x="0" y="194"/>
                  </a:lnTo>
                  <a:lnTo>
                    <a:pt x="32" y="243"/>
                  </a:lnTo>
                  <a:lnTo>
                    <a:pt x="65" y="292"/>
                  </a:lnTo>
                  <a:lnTo>
                    <a:pt x="35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66" name="Freeform 374"/>
            <p:cNvSpPr>
              <a:spLocks/>
            </p:cNvSpPr>
            <p:nvPr/>
          </p:nvSpPr>
          <p:spPr bwMode="auto">
            <a:xfrm>
              <a:off x="1803" y="1586"/>
              <a:ext cx="69" cy="57"/>
            </a:xfrm>
            <a:custGeom>
              <a:avLst/>
              <a:gdLst>
                <a:gd name="T0" fmla="*/ 354 w 354"/>
                <a:gd name="T1" fmla="*/ 98 h 292"/>
                <a:gd name="T2" fmla="*/ 322 w 354"/>
                <a:gd name="T3" fmla="*/ 49 h 292"/>
                <a:gd name="T4" fmla="*/ 290 w 354"/>
                <a:gd name="T5" fmla="*/ 0 h 292"/>
                <a:gd name="T6" fmla="*/ 0 w 354"/>
                <a:gd name="T7" fmla="*/ 194 h 292"/>
                <a:gd name="T8" fmla="*/ 32 w 354"/>
                <a:gd name="T9" fmla="*/ 243 h 292"/>
                <a:gd name="T10" fmla="*/ 65 w 354"/>
                <a:gd name="T11" fmla="*/ 292 h 292"/>
                <a:gd name="T12" fmla="*/ 354 w 354"/>
                <a:gd name="T13" fmla="*/ 98 h 292"/>
                <a:gd name="T14" fmla="*/ 0 60000 65536"/>
                <a:gd name="T15" fmla="*/ 0 60000 65536"/>
                <a:gd name="T16" fmla="*/ 0 60000 65536"/>
                <a:gd name="T17" fmla="*/ 0 60000 65536"/>
                <a:gd name="T18" fmla="*/ 0 60000 65536"/>
                <a:gd name="T19" fmla="*/ 0 60000 65536"/>
                <a:gd name="T20" fmla="*/ 0 60000 65536"/>
                <a:gd name="T21" fmla="*/ 0 w 354"/>
                <a:gd name="T22" fmla="*/ 0 h 292"/>
                <a:gd name="T23" fmla="*/ 354 w 354"/>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292">
                  <a:moveTo>
                    <a:pt x="354" y="98"/>
                  </a:moveTo>
                  <a:lnTo>
                    <a:pt x="322" y="49"/>
                  </a:lnTo>
                  <a:lnTo>
                    <a:pt x="290" y="0"/>
                  </a:lnTo>
                  <a:lnTo>
                    <a:pt x="0" y="194"/>
                  </a:lnTo>
                  <a:lnTo>
                    <a:pt x="32" y="243"/>
                  </a:lnTo>
                  <a:lnTo>
                    <a:pt x="65" y="292"/>
                  </a:lnTo>
                  <a:lnTo>
                    <a:pt x="354" y="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67" name="Freeform 375"/>
            <p:cNvSpPr>
              <a:spLocks/>
            </p:cNvSpPr>
            <p:nvPr/>
          </p:nvSpPr>
          <p:spPr bwMode="auto">
            <a:xfrm>
              <a:off x="1801" y="1624"/>
              <a:ext cx="8" cy="10"/>
            </a:xfrm>
            <a:custGeom>
              <a:avLst/>
              <a:gdLst>
                <a:gd name="T0" fmla="*/ 39 w 39"/>
                <a:gd name="T1" fmla="*/ 49 h 49"/>
                <a:gd name="T2" fmla="*/ 7 w 39"/>
                <a:gd name="T3" fmla="*/ 0 h 49"/>
                <a:gd name="T4" fmla="*/ 0 w 39"/>
                <a:gd name="T5" fmla="*/ 5 h 49"/>
                <a:gd name="T6" fmla="*/ 39 w 39"/>
                <a:gd name="T7" fmla="*/ 49 h 49"/>
                <a:gd name="T8" fmla="*/ 0 60000 65536"/>
                <a:gd name="T9" fmla="*/ 0 60000 65536"/>
                <a:gd name="T10" fmla="*/ 0 60000 65536"/>
                <a:gd name="T11" fmla="*/ 0 60000 65536"/>
                <a:gd name="T12" fmla="*/ 0 w 39"/>
                <a:gd name="T13" fmla="*/ 0 h 49"/>
                <a:gd name="T14" fmla="*/ 39 w 39"/>
                <a:gd name="T15" fmla="*/ 49 h 49"/>
              </a:gdLst>
              <a:ahLst/>
              <a:cxnLst>
                <a:cxn ang="T8">
                  <a:pos x="T0" y="T1"/>
                </a:cxn>
                <a:cxn ang="T9">
                  <a:pos x="T2" y="T3"/>
                </a:cxn>
                <a:cxn ang="T10">
                  <a:pos x="T4" y="T5"/>
                </a:cxn>
                <a:cxn ang="T11">
                  <a:pos x="T6" y="T7"/>
                </a:cxn>
              </a:cxnLst>
              <a:rect l="T12" t="T13" r="T14" b="T15"/>
              <a:pathLst>
                <a:path w="39" h="49">
                  <a:moveTo>
                    <a:pt x="39" y="49"/>
                  </a:moveTo>
                  <a:lnTo>
                    <a:pt x="7" y="0"/>
                  </a:lnTo>
                  <a:lnTo>
                    <a:pt x="0" y="5"/>
                  </a:lnTo>
                  <a:lnTo>
                    <a:pt x="3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68" name="Line 376"/>
            <p:cNvSpPr>
              <a:spLocks noChangeShapeType="1"/>
            </p:cNvSpPr>
            <p:nvPr/>
          </p:nvSpPr>
          <p:spPr bwMode="auto">
            <a:xfrm flipH="1">
              <a:off x="1801" y="162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69" name="Freeform 377"/>
            <p:cNvSpPr>
              <a:spLocks/>
            </p:cNvSpPr>
            <p:nvPr/>
          </p:nvSpPr>
          <p:spPr bwMode="auto">
            <a:xfrm>
              <a:off x="1753" y="1625"/>
              <a:ext cx="64" cy="63"/>
            </a:xfrm>
            <a:custGeom>
              <a:avLst/>
              <a:gdLst>
                <a:gd name="T0" fmla="*/ 331 w 331"/>
                <a:gd name="T1" fmla="*/ 88 h 325"/>
                <a:gd name="T2" fmla="*/ 291 w 331"/>
                <a:gd name="T3" fmla="*/ 44 h 325"/>
                <a:gd name="T4" fmla="*/ 252 w 331"/>
                <a:gd name="T5" fmla="*/ 0 h 325"/>
                <a:gd name="T6" fmla="*/ 0 w 331"/>
                <a:gd name="T7" fmla="*/ 237 h 325"/>
                <a:gd name="T8" fmla="*/ 39 w 331"/>
                <a:gd name="T9" fmla="*/ 281 h 325"/>
                <a:gd name="T10" fmla="*/ 78 w 331"/>
                <a:gd name="T11" fmla="*/ 325 h 325"/>
                <a:gd name="T12" fmla="*/ 331 w 331"/>
                <a:gd name="T13" fmla="*/ 88 h 325"/>
                <a:gd name="T14" fmla="*/ 0 60000 65536"/>
                <a:gd name="T15" fmla="*/ 0 60000 65536"/>
                <a:gd name="T16" fmla="*/ 0 60000 65536"/>
                <a:gd name="T17" fmla="*/ 0 60000 65536"/>
                <a:gd name="T18" fmla="*/ 0 60000 65536"/>
                <a:gd name="T19" fmla="*/ 0 60000 65536"/>
                <a:gd name="T20" fmla="*/ 0 60000 65536"/>
                <a:gd name="T21" fmla="*/ 0 w 331"/>
                <a:gd name="T22" fmla="*/ 0 h 325"/>
                <a:gd name="T23" fmla="*/ 331 w 331"/>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 h="325">
                  <a:moveTo>
                    <a:pt x="331" y="88"/>
                  </a:moveTo>
                  <a:lnTo>
                    <a:pt x="291" y="44"/>
                  </a:lnTo>
                  <a:lnTo>
                    <a:pt x="252" y="0"/>
                  </a:lnTo>
                  <a:lnTo>
                    <a:pt x="0" y="237"/>
                  </a:lnTo>
                  <a:lnTo>
                    <a:pt x="39" y="281"/>
                  </a:lnTo>
                  <a:lnTo>
                    <a:pt x="78" y="325"/>
                  </a:lnTo>
                  <a:lnTo>
                    <a:pt x="331"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70" name="Freeform 378"/>
            <p:cNvSpPr>
              <a:spLocks/>
            </p:cNvSpPr>
            <p:nvPr/>
          </p:nvSpPr>
          <p:spPr bwMode="auto">
            <a:xfrm>
              <a:off x="1753" y="1625"/>
              <a:ext cx="64" cy="63"/>
            </a:xfrm>
            <a:custGeom>
              <a:avLst/>
              <a:gdLst>
                <a:gd name="T0" fmla="*/ 331 w 331"/>
                <a:gd name="T1" fmla="*/ 88 h 325"/>
                <a:gd name="T2" fmla="*/ 291 w 331"/>
                <a:gd name="T3" fmla="*/ 44 h 325"/>
                <a:gd name="T4" fmla="*/ 252 w 331"/>
                <a:gd name="T5" fmla="*/ 0 h 325"/>
                <a:gd name="T6" fmla="*/ 0 w 331"/>
                <a:gd name="T7" fmla="*/ 237 h 325"/>
                <a:gd name="T8" fmla="*/ 39 w 331"/>
                <a:gd name="T9" fmla="*/ 281 h 325"/>
                <a:gd name="T10" fmla="*/ 78 w 331"/>
                <a:gd name="T11" fmla="*/ 325 h 325"/>
                <a:gd name="T12" fmla="*/ 331 w 331"/>
                <a:gd name="T13" fmla="*/ 88 h 325"/>
                <a:gd name="T14" fmla="*/ 0 60000 65536"/>
                <a:gd name="T15" fmla="*/ 0 60000 65536"/>
                <a:gd name="T16" fmla="*/ 0 60000 65536"/>
                <a:gd name="T17" fmla="*/ 0 60000 65536"/>
                <a:gd name="T18" fmla="*/ 0 60000 65536"/>
                <a:gd name="T19" fmla="*/ 0 60000 65536"/>
                <a:gd name="T20" fmla="*/ 0 60000 65536"/>
                <a:gd name="T21" fmla="*/ 0 w 331"/>
                <a:gd name="T22" fmla="*/ 0 h 325"/>
                <a:gd name="T23" fmla="*/ 331 w 331"/>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 h="325">
                  <a:moveTo>
                    <a:pt x="331" y="88"/>
                  </a:moveTo>
                  <a:lnTo>
                    <a:pt x="291" y="44"/>
                  </a:lnTo>
                  <a:lnTo>
                    <a:pt x="252" y="0"/>
                  </a:lnTo>
                  <a:lnTo>
                    <a:pt x="0" y="237"/>
                  </a:lnTo>
                  <a:lnTo>
                    <a:pt x="39" y="281"/>
                  </a:lnTo>
                  <a:lnTo>
                    <a:pt x="78" y="325"/>
                  </a:lnTo>
                  <a:lnTo>
                    <a:pt x="331" y="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71" name="Freeform 379"/>
            <p:cNvSpPr>
              <a:spLocks/>
            </p:cNvSpPr>
            <p:nvPr/>
          </p:nvSpPr>
          <p:spPr bwMode="auto">
            <a:xfrm>
              <a:off x="1752" y="1671"/>
              <a:ext cx="8" cy="9"/>
            </a:xfrm>
            <a:custGeom>
              <a:avLst/>
              <a:gdLst>
                <a:gd name="T0" fmla="*/ 45 w 45"/>
                <a:gd name="T1" fmla="*/ 44 h 44"/>
                <a:gd name="T2" fmla="*/ 6 w 45"/>
                <a:gd name="T3" fmla="*/ 0 h 44"/>
                <a:gd name="T4" fmla="*/ 0 w 45"/>
                <a:gd name="T5" fmla="*/ 7 h 44"/>
                <a:gd name="T6" fmla="*/ 45 w 45"/>
                <a:gd name="T7" fmla="*/ 44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5" y="44"/>
                  </a:moveTo>
                  <a:lnTo>
                    <a:pt x="6" y="0"/>
                  </a:lnTo>
                  <a:lnTo>
                    <a:pt x="0" y="7"/>
                  </a:lnTo>
                  <a:lnTo>
                    <a:pt x="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72" name="Line 380"/>
            <p:cNvSpPr>
              <a:spLocks noChangeShapeType="1"/>
            </p:cNvSpPr>
            <p:nvPr/>
          </p:nvSpPr>
          <p:spPr bwMode="auto">
            <a:xfrm flipH="1">
              <a:off x="1752" y="1671"/>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73" name="Freeform 381"/>
            <p:cNvSpPr>
              <a:spLocks/>
            </p:cNvSpPr>
            <p:nvPr/>
          </p:nvSpPr>
          <p:spPr bwMode="auto">
            <a:xfrm>
              <a:off x="1710" y="1673"/>
              <a:ext cx="59" cy="66"/>
            </a:xfrm>
            <a:custGeom>
              <a:avLst/>
              <a:gdLst>
                <a:gd name="T0" fmla="*/ 306 w 306"/>
                <a:gd name="T1" fmla="*/ 75 h 344"/>
                <a:gd name="T2" fmla="*/ 261 w 306"/>
                <a:gd name="T3" fmla="*/ 37 h 344"/>
                <a:gd name="T4" fmla="*/ 216 w 306"/>
                <a:gd name="T5" fmla="*/ 0 h 344"/>
                <a:gd name="T6" fmla="*/ 0 w 306"/>
                <a:gd name="T7" fmla="*/ 268 h 344"/>
                <a:gd name="T8" fmla="*/ 45 w 306"/>
                <a:gd name="T9" fmla="*/ 306 h 344"/>
                <a:gd name="T10" fmla="*/ 91 w 306"/>
                <a:gd name="T11" fmla="*/ 344 h 344"/>
                <a:gd name="T12" fmla="*/ 306 w 306"/>
                <a:gd name="T13" fmla="*/ 75 h 344"/>
                <a:gd name="T14" fmla="*/ 0 60000 65536"/>
                <a:gd name="T15" fmla="*/ 0 60000 65536"/>
                <a:gd name="T16" fmla="*/ 0 60000 65536"/>
                <a:gd name="T17" fmla="*/ 0 60000 65536"/>
                <a:gd name="T18" fmla="*/ 0 60000 65536"/>
                <a:gd name="T19" fmla="*/ 0 60000 65536"/>
                <a:gd name="T20" fmla="*/ 0 60000 65536"/>
                <a:gd name="T21" fmla="*/ 0 w 306"/>
                <a:gd name="T22" fmla="*/ 0 h 344"/>
                <a:gd name="T23" fmla="*/ 306 w 30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 h="344">
                  <a:moveTo>
                    <a:pt x="306" y="75"/>
                  </a:moveTo>
                  <a:lnTo>
                    <a:pt x="261" y="37"/>
                  </a:lnTo>
                  <a:lnTo>
                    <a:pt x="216" y="0"/>
                  </a:lnTo>
                  <a:lnTo>
                    <a:pt x="0" y="268"/>
                  </a:lnTo>
                  <a:lnTo>
                    <a:pt x="45" y="306"/>
                  </a:lnTo>
                  <a:lnTo>
                    <a:pt x="91" y="344"/>
                  </a:lnTo>
                  <a:lnTo>
                    <a:pt x="30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74" name="Freeform 382"/>
            <p:cNvSpPr>
              <a:spLocks/>
            </p:cNvSpPr>
            <p:nvPr/>
          </p:nvSpPr>
          <p:spPr bwMode="auto">
            <a:xfrm>
              <a:off x="1710" y="1673"/>
              <a:ext cx="59" cy="66"/>
            </a:xfrm>
            <a:custGeom>
              <a:avLst/>
              <a:gdLst>
                <a:gd name="T0" fmla="*/ 306 w 306"/>
                <a:gd name="T1" fmla="*/ 75 h 344"/>
                <a:gd name="T2" fmla="*/ 261 w 306"/>
                <a:gd name="T3" fmla="*/ 37 h 344"/>
                <a:gd name="T4" fmla="*/ 216 w 306"/>
                <a:gd name="T5" fmla="*/ 0 h 344"/>
                <a:gd name="T6" fmla="*/ 0 w 306"/>
                <a:gd name="T7" fmla="*/ 268 h 344"/>
                <a:gd name="T8" fmla="*/ 45 w 306"/>
                <a:gd name="T9" fmla="*/ 306 h 344"/>
                <a:gd name="T10" fmla="*/ 91 w 306"/>
                <a:gd name="T11" fmla="*/ 344 h 344"/>
                <a:gd name="T12" fmla="*/ 306 w 306"/>
                <a:gd name="T13" fmla="*/ 75 h 344"/>
                <a:gd name="T14" fmla="*/ 0 60000 65536"/>
                <a:gd name="T15" fmla="*/ 0 60000 65536"/>
                <a:gd name="T16" fmla="*/ 0 60000 65536"/>
                <a:gd name="T17" fmla="*/ 0 60000 65536"/>
                <a:gd name="T18" fmla="*/ 0 60000 65536"/>
                <a:gd name="T19" fmla="*/ 0 60000 65536"/>
                <a:gd name="T20" fmla="*/ 0 60000 65536"/>
                <a:gd name="T21" fmla="*/ 0 w 306"/>
                <a:gd name="T22" fmla="*/ 0 h 344"/>
                <a:gd name="T23" fmla="*/ 306 w 30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 h="344">
                  <a:moveTo>
                    <a:pt x="306" y="75"/>
                  </a:moveTo>
                  <a:lnTo>
                    <a:pt x="261" y="37"/>
                  </a:lnTo>
                  <a:lnTo>
                    <a:pt x="216" y="0"/>
                  </a:lnTo>
                  <a:lnTo>
                    <a:pt x="0" y="268"/>
                  </a:lnTo>
                  <a:lnTo>
                    <a:pt x="45" y="306"/>
                  </a:lnTo>
                  <a:lnTo>
                    <a:pt x="91" y="344"/>
                  </a:lnTo>
                  <a:lnTo>
                    <a:pt x="306"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75" name="Freeform 383"/>
            <p:cNvSpPr>
              <a:spLocks/>
            </p:cNvSpPr>
            <p:nvPr/>
          </p:nvSpPr>
          <p:spPr bwMode="auto">
            <a:xfrm>
              <a:off x="1709" y="1725"/>
              <a:ext cx="10" cy="7"/>
            </a:xfrm>
            <a:custGeom>
              <a:avLst/>
              <a:gdLst>
                <a:gd name="T0" fmla="*/ 51 w 51"/>
                <a:gd name="T1" fmla="*/ 38 h 38"/>
                <a:gd name="T2" fmla="*/ 6 w 51"/>
                <a:gd name="T3" fmla="*/ 0 h 38"/>
                <a:gd name="T4" fmla="*/ 0 w 51"/>
                <a:gd name="T5" fmla="*/ 10 h 38"/>
                <a:gd name="T6" fmla="*/ 51 w 51"/>
                <a:gd name="T7" fmla="*/ 38 h 38"/>
                <a:gd name="T8" fmla="*/ 0 60000 65536"/>
                <a:gd name="T9" fmla="*/ 0 60000 65536"/>
                <a:gd name="T10" fmla="*/ 0 60000 65536"/>
                <a:gd name="T11" fmla="*/ 0 60000 65536"/>
                <a:gd name="T12" fmla="*/ 0 w 51"/>
                <a:gd name="T13" fmla="*/ 0 h 38"/>
                <a:gd name="T14" fmla="*/ 51 w 51"/>
                <a:gd name="T15" fmla="*/ 38 h 38"/>
              </a:gdLst>
              <a:ahLst/>
              <a:cxnLst>
                <a:cxn ang="T8">
                  <a:pos x="T0" y="T1"/>
                </a:cxn>
                <a:cxn ang="T9">
                  <a:pos x="T2" y="T3"/>
                </a:cxn>
                <a:cxn ang="T10">
                  <a:pos x="T4" y="T5"/>
                </a:cxn>
                <a:cxn ang="T11">
                  <a:pos x="T6" y="T7"/>
                </a:cxn>
              </a:cxnLst>
              <a:rect l="T12" t="T13" r="T14" b="T15"/>
              <a:pathLst>
                <a:path w="51" h="38">
                  <a:moveTo>
                    <a:pt x="51" y="38"/>
                  </a:moveTo>
                  <a:lnTo>
                    <a:pt x="6" y="0"/>
                  </a:lnTo>
                  <a:lnTo>
                    <a:pt x="0" y="10"/>
                  </a:lnTo>
                  <a:lnTo>
                    <a:pt x="5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76" name="Line 384"/>
            <p:cNvSpPr>
              <a:spLocks noChangeShapeType="1"/>
            </p:cNvSpPr>
            <p:nvPr/>
          </p:nvSpPr>
          <p:spPr bwMode="auto">
            <a:xfrm flipH="1">
              <a:off x="1709" y="17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77" name="Freeform 385"/>
            <p:cNvSpPr>
              <a:spLocks/>
            </p:cNvSpPr>
            <p:nvPr/>
          </p:nvSpPr>
          <p:spPr bwMode="auto">
            <a:xfrm>
              <a:off x="1645" y="1726"/>
              <a:ext cx="84" cy="131"/>
            </a:xfrm>
            <a:custGeom>
              <a:avLst/>
              <a:gdLst>
                <a:gd name="T0" fmla="*/ 433 w 433"/>
                <a:gd name="T1" fmla="*/ 57 h 670"/>
                <a:gd name="T2" fmla="*/ 381 w 433"/>
                <a:gd name="T3" fmla="*/ 28 h 670"/>
                <a:gd name="T4" fmla="*/ 330 w 433"/>
                <a:gd name="T5" fmla="*/ 0 h 670"/>
                <a:gd name="T6" fmla="*/ 0 w 433"/>
                <a:gd name="T7" fmla="*/ 613 h 670"/>
                <a:gd name="T8" fmla="*/ 51 w 433"/>
                <a:gd name="T9" fmla="*/ 642 h 670"/>
                <a:gd name="T10" fmla="*/ 103 w 433"/>
                <a:gd name="T11" fmla="*/ 670 h 670"/>
                <a:gd name="T12" fmla="*/ 433 w 433"/>
                <a:gd name="T13" fmla="*/ 57 h 670"/>
                <a:gd name="T14" fmla="*/ 0 60000 65536"/>
                <a:gd name="T15" fmla="*/ 0 60000 65536"/>
                <a:gd name="T16" fmla="*/ 0 60000 65536"/>
                <a:gd name="T17" fmla="*/ 0 60000 65536"/>
                <a:gd name="T18" fmla="*/ 0 60000 65536"/>
                <a:gd name="T19" fmla="*/ 0 60000 65536"/>
                <a:gd name="T20" fmla="*/ 0 60000 65536"/>
                <a:gd name="T21" fmla="*/ 0 w 433"/>
                <a:gd name="T22" fmla="*/ 0 h 670"/>
                <a:gd name="T23" fmla="*/ 433 w 433"/>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670">
                  <a:moveTo>
                    <a:pt x="433" y="57"/>
                  </a:moveTo>
                  <a:lnTo>
                    <a:pt x="381" y="28"/>
                  </a:lnTo>
                  <a:lnTo>
                    <a:pt x="330" y="0"/>
                  </a:lnTo>
                  <a:lnTo>
                    <a:pt x="0" y="613"/>
                  </a:lnTo>
                  <a:lnTo>
                    <a:pt x="51" y="642"/>
                  </a:lnTo>
                  <a:lnTo>
                    <a:pt x="103" y="670"/>
                  </a:lnTo>
                  <a:lnTo>
                    <a:pt x="43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78" name="Freeform 386"/>
            <p:cNvSpPr>
              <a:spLocks/>
            </p:cNvSpPr>
            <p:nvPr/>
          </p:nvSpPr>
          <p:spPr bwMode="auto">
            <a:xfrm>
              <a:off x="1645" y="1726"/>
              <a:ext cx="84" cy="131"/>
            </a:xfrm>
            <a:custGeom>
              <a:avLst/>
              <a:gdLst>
                <a:gd name="T0" fmla="*/ 433 w 433"/>
                <a:gd name="T1" fmla="*/ 57 h 670"/>
                <a:gd name="T2" fmla="*/ 381 w 433"/>
                <a:gd name="T3" fmla="*/ 28 h 670"/>
                <a:gd name="T4" fmla="*/ 330 w 433"/>
                <a:gd name="T5" fmla="*/ 0 h 670"/>
                <a:gd name="T6" fmla="*/ 0 w 433"/>
                <a:gd name="T7" fmla="*/ 613 h 670"/>
                <a:gd name="T8" fmla="*/ 51 w 433"/>
                <a:gd name="T9" fmla="*/ 642 h 670"/>
                <a:gd name="T10" fmla="*/ 103 w 433"/>
                <a:gd name="T11" fmla="*/ 670 h 670"/>
                <a:gd name="T12" fmla="*/ 433 w 433"/>
                <a:gd name="T13" fmla="*/ 57 h 670"/>
                <a:gd name="T14" fmla="*/ 0 60000 65536"/>
                <a:gd name="T15" fmla="*/ 0 60000 65536"/>
                <a:gd name="T16" fmla="*/ 0 60000 65536"/>
                <a:gd name="T17" fmla="*/ 0 60000 65536"/>
                <a:gd name="T18" fmla="*/ 0 60000 65536"/>
                <a:gd name="T19" fmla="*/ 0 60000 65536"/>
                <a:gd name="T20" fmla="*/ 0 60000 65536"/>
                <a:gd name="T21" fmla="*/ 0 w 433"/>
                <a:gd name="T22" fmla="*/ 0 h 670"/>
                <a:gd name="T23" fmla="*/ 433 w 433"/>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670">
                  <a:moveTo>
                    <a:pt x="433" y="57"/>
                  </a:moveTo>
                  <a:lnTo>
                    <a:pt x="381" y="28"/>
                  </a:lnTo>
                  <a:lnTo>
                    <a:pt x="330" y="0"/>
                  </a:lnTo>
                  <a:lnTo>
                    <a:pt x="0" y="613"/>
                  </a:lnTo>
                  <a:lnTo>
                    <a:pt x="51" y="642"/>
                  </a:lnTo>
                  <a:lnTo>
                    <a:pt x="103" y="670"/>
                  </a:lnTo>
                  <a:lnTo>
                    <a:pt x="433" y="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79" name="Freeform 387"/>
            <p:cNvSpPr>
              <a:spLocks/>
            </p:cNvSpPr>
            <p:nvPr/>
          </p:nvSpPr>
          <p:spPr bwMode="auto">
            <a:xfrm>
              <a:off x="1644" y="1846"/>
              <a:ext cx="11" cy="5"/>
            </a:xfrm>
            <a:custGeom>
              <a:avLst/>
              <a:gdLst>
                <a:gd name="T0" fmla="*/ 56 w 56"/>
                <a:gd name="T1" fmla="*/ 29 h 29"/>
                <a:gd name="T2" fmla="*/ 5 w 56"/>
                <a:gd name="T3" fmla="*/ 0 h 29"/>
                <a:gd name="T4" fmla="*/ 0 w 56"/>
                <a:gd name="T5" fmla="*/ 11 h 29"/>
                <a:gd name="T6" fmla="*/ 56 w 56"/>
                <a:gd name="T7" fmla="*/ 29 h 29"/>
                <a:gd name="T8" fmla="*/ 0 60000 65536"/>
                <a:gd name="T9" fmla="*/ 0 60000 65536"/>
                <a:gd name="T10" fmla="*/ 0 60000 65536"/>
                <a:gd name="T11" fmla="*/ 0 60000 65536"/>
                <a:gd name="T12" fmla="*/ 0 w 56"/>
                <a:gd name="T13" fmla="*/ 0 h 29"/>
                <a:gd name="T14" fmla="*/ 56 w 56"/>
                <a:gd name="T15" fmla="*/ 29 h 29"/>
              </a:gdLst>
              <a:ahLst/>
              <a:cxnLst>
                <a:cxn ang="T8">
                  <a:pos x="T0" y="T1"/>
                </a:cxn>
                <a:cxn ang="T9">
                  <a:pos x="T2" y="T3"/>
                </a:cxn>
                <a:cxn ang="T10">
                  <a:pos x="T4" y="T5"/>
                </a:cxn>
                <a:cxn ang="T11">
                  <a:pos x="T6" y="T7"/>
                </a:cxn>
              </a:cxnLst>
              <a:rect l="T12" t="T13" r="T14" b="T15"/>
              <a:pathLst>
                <a:path w="56" h="29">
                  <a:moveTo>
                    <a:pt x="56" y="29"/>
                  </a:moveTo>
                  <a:lnTo>
                    <a:pt x="5" y="0"/>
                  </a:lnTo>
                  <a:lnTo>
                    <a:pt x="0" y="11"/>
                  </a:lnTo>
                  <a:lnTo>
                    <a:pt x="5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80" name="Line 388"/>
            <p:cNvSpPr>
              <a:spLocks noChangeShapeType="1"/>
            </p:cNvSpPr>
            <p:nvPr/>
          </p:nvSpPr>
          <p:spPr bwMode="auto">
            <a:xfrm flipH="1">
              <a:off x="1644" y="184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1" name="Freeform 389"/>
            <p:cNvSpPr>
              <a:spLocks/>
            </p:cNvSpPr>
            <p:nvPr/>
          </p:nvSpPr>
          <p:spPr bwMode="auto">
            <a:xfrm>
              <a:off x="1605" y="1847"/>
              <a:ext cx="61" cy="140"/>
            </a:xfrm>
            <a:custGeom>
              <a:avLst/>
              <a:gdLst>
                <a:gd name="T0" fmla="*/ 317 w 317"/>
                <a:gd name="T1" fmla="*/ 35 h 717"/>
                <a:gd name="T2" fmla="*/ 260 w 317"/>
                <a:gd name="T3" fmla="*/ 18 h 717"/>
                <a:gd name="T4" fmla="*/ 204 w 317"/>
                <a:gd name="T5" fmla="*/ 0 h 717"/>
                <a:gd name="T6" fmla="*/ 0 w 317"/>
                <a:gd name="T7" fmla="*/ 682 h 717"/>
                <a:gd name="T8" fmla="*/ 56 w 317"/>
                <a:gd name="T9" fmla="*/ 700 h 717"/>
                <a:gd name="T10" fmla="*/ 113 w 317"/>
                <a:gd name="T11" fmla="*/ 717 h 717"/>
                <a:gd name="T12" fmla="*/ 317 w 317"/>
                <a:gd name="T13" fmla="*/ 35 h 717"/>
                <a:gd name="T14" fmla="*/ 0 60000 65536"/>
                <a:gd name="T15" fmla="*/ 0 60000 65536"/>
                <a:gd name="T16" fmla="*/ 0 60000 65536"/>
                <a:gd name="T17" fmla="*/ 0 60000 65536"/>
                <a:gd name="T18" fmla="*/ 0 60000 65536"/>
                <a:gd name="T19" fmla="*/ 0 60000 65536"/>
                <a:gd name="T20" fmla="*/ 0 60000 65536"/>
                <a:gd name="T21" fmla="*/ 0 w 317"/>
                <a:gd name="T22" fmla="*/ 0 h 717"/>
                <a:gd name="T23" fmla="*/ 317 w 317"/>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717">
                  <a:moveTo>
                    <a:pt x="317" y="35"/>
                  </a:moveTo>
                  <a:lnTo>
                    <a:pt x="260" y="18"/>
                  </a:lnTo>
                  <a:lnTo>
                    <a:pt x="204" y="0"/>
                  </a:lnTo>
                  <a:lnTo>
                    <a:pt x="0" y="682"/>
                  </a:lnTo>
                  <a:lnTo>
                    <a:pt x="56" y="700"/>
                  </a:lnTo>
                  <a:lnTo>
                    <a:pt x="113" y="717"/>
                  </a:lnTo>
                  <a:lnTo>
                    <a:pt x="31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82" name="Freeform 390"/>
            <p:cNvSpPr>
              <a:spLocks/>
            </p:cNvSpPr>
            <p:nvPr/>
          </p:nvSpPr>
          <p:spPr bwMode="auto">
            <a:xfrm>
              <a:off x="1605" y="1847"/>
              <a:ext cx="61" cy="140"/>
            </a:xfrm>
            <a:custGeom>
              <a:avLst/>
              <a:gdLst>
                <a:gd name="T0" fmla="*/ 317 w 317"/>
                <a:gd name="T1" fmla="*/ 35 h 717"/>
                <a:gd name="T2" fmla="*/ 260 w 317"/>
                <a:gd name="T3" fmla="*/ 18 h 717"/>
                <a:gd name="T4" fmla="*/ 204 w 317"/>
                <a:gd name="T5" fmla="*/ 0 h 717"/>
                <a:gd name="T6" fmla="*/ 0 w 317"/>
                <a:gd name="T7" fmla="*/ 682 h 717"/>
                <a:gd name="T8" fmla="*/ 56 w 317"/>
                <a:gd name="T9" fmla="*/ 700 h 717"/>
                <a:gd name="T10" fmla="*/ 113 w 317"/>
                <a:gd name="T11" fmla="*/ 717 h 717"/>
                <a:gd name="T12" fmla="*/ 317 w 317"/>
                <a:gd name="T13" fmla="*/ 35 h 717"/>
                <a:gd name="T14" fmla="*/ 0 60000 65536"/>
                <a:gd name="T15" fmla="*/ 0 60000 65536"/>
                <a:gd name="T16" fmla="*/ 0 60000 65536"/>
                <a:gd name="T17" fmla="*/ 0 60000 65536"/>
                <a:gd name="T18" fmla="*/ 0 60000 65536"/>
                <a:gd name="T19" fmla="*/ 0 60000 65536"/>
                <a:gd name="T20" fmla="*/ 0 60000 65536"/>
                <a:gd name="T21" fmla="*/ 0 w 317"/>
                <a:gd name="T22" fmla="*/ 0 h 717"/>
                <a:gd name="T23" fmla="*/ 317 w 317"/>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717">
                  <a:moveTo>
                    <a:pt x="317" y="35"/>
                  </a:moveTo>
                  <a:lnTo>
                    <a:pt x="260" y="18"/>
                  </a:lnTo>
                  <a:lnTo>
                    <a:pt x="204" y="0"/>
                  </a:lnTo>
                  <a:lnTo>
                    <a:pt x="0" y="682"/>
                  </a:lnTo>
                  <a:lnTo>
                    <a:pt x="56" y="700"/>
                  </a:lnTo>
                  <a:lnTo>
                    <a:pt x="113" y="717"/>
                  </a:lnTo>
                  <a:lnTo>
                    <a:pt x="317"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83" name="Freeform 391"/>
            <p:cNvSpPr>
              <a:spLocks/>
            </p:cNvSpPr>
            <p:nvPr/>
          </p:nvSpPr>
          <p:spPr bwMode="auto">
            <a:xfrm>
              <a:off x="1604" y="1980"/>
              <a:ext cx="22" cy="15"/>
            </a:xfrm>
            <a:custGeom>
              <a:avLst/>
              <a:gdLst>
                <a:gd name="T0" fmla="*/ 58 w 115"/>
                <a:gd name="T1" fmla="*/ 18 h 77"/>
                <a:gd name="T2" fmla="*/ 115 w 115"/>
                <a:gd name="T3" fmla="*/ 35 h 77"/>
                <a:gd name="T4" fmla="*/ 110 w 115"/>
                <a:gd name="T5" fmla="*/ 46 h 77"/>
                <a:gd name="T6" fmla="*/ 103 w 115"/>
                <a:gd name="T7" fmla="*/ 56 h 77"/>
                <a:gd name="T8" fmla="*/ 94 w 115"/>
                <a:gd name="T9" fmla="*/ 65 h 77"/>
                <a:gd name="T10" fmla="*/ 84 w 115"/>
                <a:gd name="T11" fmla="*/ 72 h 77"/>
                <a:gd name="T12" fmla="*/ 71 w 115"/>
                <a:gd name="T13" fmla="*/ 75 h 77"/>
                <a:gd name="T14" fmla="*/ 59 w 115"/>
                <a:gd name="T15" fmla="*/ 77 h 77"/>
                <a:gd name="T16" fmla="*/ 47 w 115"/>
                <a:gd name="T17" fmla="*/ 76 h 77"/>
                <a:gd name="T18" fmla="*/ 35 w 115"/>
                <a:gd name="T19" fmla="*/ 72 h 77"/>
                <a:gd name="T20" fmla="*/ 25 w 115"/>
                <a:gd name="T21" fmla="*/ 67 h 77"/>
                <a:gd name="T22" fmla="*/ 16 w 115"/>
                <a:gd name="T23" fmla="*/ 58 h 77"/>
                <a:gd name="T24" fmla="*/ 8 w 115"/>
                <a:gd name="T25" fmla="*/ 48 h 77"/>
                <a:gd name="T26" fmla="*/ 3 w 115"/>
                <a:gd name="T27" fmla="*/ 37 h 77"/>
                <a:gd name="T28" fmla="*/ 0 w 115"/>
                <a:gd name="T29" fmla="*/ 25 h 77"/>
                <a:gd name="T30" fmla="*/ 0 w 115"/>
                <a:gd name="T31" fmla="*/ 12 h 77"/>
                <a:gd name="T32" fmla="*/ 2 w 115"/>
                <a:gd name="T33" fmla="*/ 0 h 77"/>
                <a:gd name="T34" fmla="*/ 58 w 115"/>
                <a:gd name="T35" fmla="*/ 18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8" y="18"/>
                  </a:moveTo>
                  <a:lnTo>
                    <a:pt x="115" y="35"/>
                  </a:lnTo>
                  <a:lnTo>
                    <a:pt x="110" y="46"/>
                  </a:lnTo>
                  <a:lnTo>
                    <a:pt x="103" y="56"/>
                  </a:lnTo>
                  <a:lnTo>
                    <a:pt x="94" y="65"/>
                  </a:lnTo>
                  <a:lnTo>
                    <a:pt x="84" y="72"/>
                  </a:lnTo>
                  <a:lnTo>
                    <a:pt x="71" y="75"/>
                  </a:lnTo>
                  <a:lnTo>
                    <a:pt x="59" y="77"/>
                  </a:lnTo>
                  <a:lnTo>
                    <a:pt x="47" y="76"/>
                  </a:lnTo>
                  <a:lnTo>
                    <a:pt x="35" y="72"/>
                  </a:lnTo>
                  <a:lnTo>
                    <a:pt x="25" y="67"/>
                  </a:lnTo>
                  <a:lnTo>
                    <a:pt x="16" y="58"/>
                  </a:lnTo>
                  <a:lnTo>
                    <a:pt x="8" y="48"/>
                  </a:lnTo>
                  <a:lnTo>
                    <a:pt x="3" y="37"/>
                  </a:lnTo>
                  <a:lnTo>
                    <a:pt x="0" y="25"/>
                  </a:lnTo>
                  <a:lnTo>
                    <a:pt x="0" y="12"/>
                  </a:lnTo>
                  <a:lnTo>
                    <a:pt x="2" y="0"/>
                  </a:ln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84" name="Freeform 392"/>
            <p:cNvSpPr>
              <a:spLocks/>
            </p:cNvSpPr>
            <p:nvPr/>
          </p:nvSpPr>
          <p:spPr bwMode="auto">
            <a:xfrm>
              <a:off x="1604" y="1980"/>
              <a:ext cx="22" cy="15"/>
            </a:xfrm>
            <a:custGeom>
              <a:avLst/>
              <a:gdLst>
                <a:gd name="T0" fmla="*/ 115 w 115"/>
                <a:gd name="T1" fmla="*/ 35 h 77"/>
                <a:gd name="T2" fmla="*/ 110 w 115"/>
                <a:gd name="T3" fmla="*/ 46 h 77"/>
                <a:gd name="T4" fmla="*/ 103 w 115"/>
                <a:gd name="T5" fmla="*/ 56 h 77"/>
                <a:gd name="T6" fmla="*/ 94 w 115"/>
                <a:gd name="T7" fmla="*/ 65 h 77"/>
                <a:gd name="T8" fmla="*/ 84 w 115"/>
                <a:gd name="T9" fmla="*/ 72 h 77"/>
                <a:gd name="T10" fmla="*/ 71 w 115"/>
                <a:gd name="T11" fmla="*/ 75 h 77"/>
                <a:gd name="T12" fmla="*/ 59 w 115"/>
                <a:gd name="T13" fmla="*/ 77 h 77"/>
                <a:gd name="T14" fmla="*/ 47 w 115"/>
                <a:gd name="T15" fmla="*/ 76 h 77"/>
                <a:gd name="T16" fmla="*/ 35 w 115"/>
                <a:gd name="T17" fmla="*/ 72 h 77"/>
                <a:gd name="T18" fmla="*/ 25 w 115"/>
                <a:gd name="T19" fmla="*/ 67 h 77"/>
                <a:gd name="T20" fmla="*/ 16 w 115"/>
                <a:gd name="T21" fmla="*/ 58 h 77"/>
                <a:gd name="T22" fmla="*/ 8 w 115"/>
                <a:gd name="T23" fmla="*/ 48 h 77"/>
                <a:gd name="T24" fmla="*/ 3 w 115"/>
                <a:gd name="T25" fmla="*/ 37 h 77"/>
                <a:gd name="T26" fmla="*/ 0 w 115"/>
                <a:gd name="T27" fmla="*/ 25 h 77"/>
                <a:gd name="T28" fmla="*/ 0 w 115"/>
                <a:gd name="T29" fmla="*/ 12 h 77"/>
                <a:gd name="T30" fmla="*/ 2 w 115"/>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115" y="35"/>
                  </a:moveTo>
                  <a:lnTo>
                    <a:pt x="110" y="46"/>
                  </a:lnTo>
                  <a:lnTo>
                    <a:pt x="103" y="56"/>
                  </a:lnTo>
                  <a:lnTo>
                    <a:pt x="94" y="65"/>
                  </a:lnTo>
                  <a:lnTo>
                    <a:pt x="84" y="72"/>
                  </a:lnTo>
                  <a:lnTo>
                    <a:pt x="71" y="75"/>
                  </a:lnTo>
                  <a:lnTo>
                    <a:pt x="59" y="77"/>
                  </a:lnTo>
                  <a:lnTo>
                    <a:pt x="47" y="76"/>
                  </a:lnTo>
                  <a:lnTo>
                    <a:pt x="35" y="72"/>
                  </a:lnTo>
                  <a:lnTo>
                    <a:pt x="25" y="67"/>
                  </a:lnTo>
                  <a:lnTo>
                    <a:pt x="16" y="58"/>
                  </a:lnTo>
                  <a:lnTo>
                    <a:pt x="8" y="48"/>
                  </a:lnTo>
                  <a:lnTo>
                    <a:pt x="3" y="37"/>
                  </a:lnTo>
                  <a:lnTo>
                    <a:pt x="0" y="25"/>
                  </a:lnTo>
                  <a:lnTo>
                    <a:pt x="0" y="1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85" name="Line 393"/>
            <p:cNvSpPr>
              <a:spLocks noChangeShapeType="1"/>
            </p:cNvSpPr>
            <p:nvPr/>
          </p:nvSpPr>
          <p:spPr bwMode="auto">
            <a:xfrm flipV="1">
              <a:off x="887" y="2676"/>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6" name="Line 394"/>
            <p:cNvSpPr>
              <a:spLocks noChangeShapeType="1"/>
            </p:cNvSpPr>
            <p:nvPr/>
          </p:nvSpPr>
          <p:spPr bwMode="auto">
            <a:xfrm flipV="1">
              <a:off x="887" y="2531"/>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7" name="Line 395"/>
            <p:cNvSpPr>
              <a:spLocks noChangeShapeType="1"/>
            </p:cNvSpPr>
            <p:nvPr/>
          </p:nvSpPr>
          <p:spPr bwMode="auto">
            <a:xfrm flipV="1">
              <a:off x="887" y="2384"/>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8" name="Line 396"/>
            <p:cNvSpPr>
              <a:spLocks noChangeShapeType="1"/>
            </p:cNvSpPr>
            <p:nvPr/>
          </p:nvSpPr>
          <p:spPr bwMode="auto">
            <a:xfrm flipV="1">
              <a:off x="887" y="2239"/>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9" name="Line 397"/>
            <p:cNvSpPr>
              <a:spLocks noChangeShapeType="1"/>
            </p:cNvSpPr>
            <p:nvPr/>
          </p:nvSpPr>
          <p:spPr bwMode="auto">
            <a:xfrm flipV="1">
              <a:off x="887" y="2093"/>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0" name="Line 398"/>
            <p:cNvSpPr>
              <a:spLocks noChangeShapeType="1"/>
            </p:cNvSpPr>
            <p:nvPr/>
          </p:nvSpPr>
          <p:spPr bwMode="auto">
            <a:xfrm flipV="1">
              <a:off x="887" y="194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1" name="Line 399"/>
            <p:cNvSpPr>
              <a:spLocks noChangeShapeType="1"/>
            </p:cNvSpPr>
            <p:nvPr/>
          </p:nvSpPr>
          <p:spPr bwMode="auto">
            <a:xfrm flipV="1">
              <a:off x="887" y="1802"/>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2" name="Line 400"/>
            <p:cNvSpPr>
              <a:spLocks noChangeShapeType="1"/>
            </p:cNvSpPr>
            <p:nvPr/>
          </p:nvSpPr>
          <p:spPr bwMode="auto">
            <a:xfrm flipV="1">
              <a:off x="887" y="1655"/>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3" name="Rectangle 401"/>
            <p:cNvSpPr>
              <a:spLocks noChangeArrowheads="1"/>
            </p:cNvSpPr>
            <p:nvPr/>
          </p:nvSpPr>
          <p:spPr bwMode="auto">
            <a:xfrm>
              <a:off x="1739" y="1723"/>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T</a:t>
              </a:r>
              <a:endParaRPr lang="en-US" altLang="zh-CN" sz="2000"/>
            </a:p>
          </p:txBody>
        </p:sp>
        <p:sp>
          <p:nvSpPr>
            <p:cNvPr id="7694" name="Rectangle 402"/>
            <p:cNvSpPr>
              <a:spLocks noChangeArrowheads="1"/>
            </p:cNvSpPr>
            <p:nvPr/>
          </p:nvSpPr>
          <p:spPr bwMode="auto">
            <a:xfrm>
              <a:off x="590" y="1712"/>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T</a:t>
              </a:r>
              <a:endParaRPr lang="en-US" altLang="zh-CN" sz="2000"/>
            </a:p>
          </p:txBody>
        </p:sp>
        <p:sp>
          <p:nvSpPr>
            <p:cNvPr id="7695" name="Rectangle 403"/>
            <p:cNvSpPr>
              <a:spLocks noChangeArrowheads="1"/>
            </p:cNvSpPr>
            <p:nvPr/>
          </p:nvSpPr>
          <p:spPr bwMode="auto">
            <a:xfrm>
              <a:off x="703" y="1888"/>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1</a:t>
              </a:r>
              <a:endParaRPr lang="en-US" altLang="zh-CN" sz="2000"/>
            </a:p>
          </p:txBody>
        </p:sp>
        <p:sp>
          <p:nvSpPr>
            <p:cNvPr id="7696" name="Line 405"/>
            <p:cNvSpPr>
              <a:spLocks noChangeShapeType="1"/>
            </p:cNvSpPr>
            <p:nvPr/>
          </p:nvSpPr>
          <p:spPr bwMode="auto">
            <a:xfrm flipV="1">
              <a:off x="887" y="1503"/>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7" name="Freeform 406"/>
            <p:cNvSpPr>
              <a:spLocks/>
            </p:cNvSpPr>
            <p:nvPr/>
          </p:nvSpPr>
          <p:spPr bwMode="auto">
            <a:xfrm>
              <a:off x="412" y="2308"/>
              <a:ext cx="11" cy="23"/>
            </a:xfrm>
            <a:custGeom>
              <a:avLst/>
              <a:gdLst>
                <a:gd name="T0" fmla="*/ 59 w 59"/>
                <a:gd name="T1" fmla="*/ 59 h 119"/>
                <a:gd name="T2" fmla="*/ 59 w 59"/>
                <a:gd name="T3" fmla="*/ 119 h 119"/>
                <a:gd name="T4" fmla="*/ 47 w 59"/>
                <a:gd name="T5" fmla="*/ 118 h 119"/>
                <a:gd name="T6" fmla="*/ 34 w 59"/>
                <a:gd name="T7" fmla="*/ 113 h 119"/>
                <a:gd name="T8" fmla="*/ 24 w 59"/>
                <a:gd name="T9" fmla="*/ 107 h 119"/>
                <a:gd name="T10" fmla="*/ 15 w 59"/>
                <a:gd name="T11" fmla="*/ 99 h 119"/>
                <a:gd name="T12" fmla="*/ 8 w 59"/>
                <a:gd name="T13" fmla="*/ 89 h 119"/>
                <a:gd name="T14" fmla="*/ 3 w 59"/>
                <a:gd name="T15" fmla="*/ 78 h 119"/>
                <a:gd name="T16" fmla="*/ 0 w 59"/>
                <a:gd name="T17" fmla="*/ 65 h 119"/>
                <a:gd name="T18" fmla="*/ 0 w 59"/>
                <a:gd name="T19" fmla="*/ 53 h 119"/>
                <a:gd name="T20" fmla="*/ 3 w 59"/>
                <a:gd name="T21" fmla="*/ 41 h 119"/>
                <a:gd name="T22" fmla="*/ 8 w 59"/>
                <a:gd name="T23" fmla="*/ 30 h 119"/>
                <a:gd name="T24" fmla="*/ 15 w 59"/>
                <a:gd name="T25" fmla="*/ 19 h 119"/>
                <a:gd name="T26" fmla="*/ 24 w 59"/>
                <a:gd name="T27" fmla="*/ 11 h 119"/>
                <a:gd name="T28" fmla="*/ 34 w 59"/>
                <a:gd name="T29" fmla="*/ 5 h 119"/>
                <a:gd name="T30" fmla="*/ 47 w 59"/>
                <a:gd name="T31" fmla="*/ 1 h 119"/>
                <a:gd name="T32" fmla="*/ 59 w 59"/>
                <a:gd name="T33" fmla="*/ 0 h 119"/>
                <a:gd name="T34" fmla="*/ 59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59"/>
                  </a:moveTo>
                  <a:lnTo>
                    <a:pt x="59" y="119"/>
                  </a:lnTo>
                  <a:lnTo>
                    <a:pt x="47" y="118"/>
                  </a:lnTo>
                  <a:lnTo>
                    <a:pt x="34" y="113"/>
                  </a:lnTo>
                  <a:lnTo>
                    <a:pt x="24" y="107"/>
                  </a:lnTo>
                  <a:lnTo>
                    <a:pt x="15" y="99"/>
                  </a:lnTo>
                  <a:lnTo>
                    <a:pt x="8" y="89"/>
                  </a:lnTo>
                  <a:lnTo>
                    <a:pt x="3" y="78"/>
                  </a:lnTo>
                  <a:lnTo>
                    <a:pt x="0" y="65"/>
                  </a:lnTo>
                  <a:lnTo>
                    <a:pt x="0" y="53"/>
                  </a:lnTo>
                  <a:lnTo>
                    <a:pt x="3" y="41"/>
                  </a:lnTo>
                  <a:lnTo>
                    <a:pt x="8" y="30"/>
                  </a:lnTo>
                  <a:lnTo>
                    <a:pt x="15" y="19"/>
                  </a:lnTo>
                  <a:lnTo>
                    <a:pt x="24" y="11"/>
                  </a:lnTo>
                  <a:lnTo>
                    <a:pt x="34" y="5"/>
                  </a:lnTo>
                  <a:lnTo>
                    <a:pt x="47" y="1"/>
                  </a:lnTo>
                  <a:lnTo>
                    <a:pt x="59" y="0"/>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98" name="Freeform 407"/>
            <p:cNvSpPr>
              <a:spLocks/>
            </p:cNvSpPr>
            <p:nvPr/>
          </p:nvSpPr>
          <p:spPr bwMode="auto">
            <a:xfrm>
              <a:off x="412" y="2308"/>
              <a:ext cx="11" cy="23"/>
            </a:xfrm>
            <a:custGeom>
              <a:avLst/>
              <a:gdLst>
                <a:gd name="T0" fmla="*/ 59 w 59"/>
                <a:gd name="T1" fmla="*/ 119 h 119"/>
                <a:gd name="T2" fmla="*/ 47 w 59"/>
                <a:gd name="T3" fmla="*/ 118 h 119"/>
                <a:gd name="T4" fmla="*/ 34 w 59"/>
                <a:gd name="T5" fmla="*/ 113 h 119"/>
                <a:gd name="T6" fmla="*/ 24 w 59"/>
                <a:gd name="T7" fmla="*/ 107 h 119"/>
                <a:gd name="T8" fmla="*/ 15 w 59"/>
                <a:gd name="T9" fmla="*/ 99 h 119"/>
                <a:gd name="T10" fmla="*/ 8 w 59"/>
                <a:gd name="T11" fmla="*/ 89 h 119"/>
                <a:gd name="T12" fmla="*/ 3 w 59"/>
                <a:gd name="T13" fmla="*/ 78 h 119"/>
                <a:gd name="T14" fmla="*/ 0 w 59"/>
                <a:gd name="T15" fmla="*/ 65 h 119"/>
                <a:gd name="T16" fmla="*/ 0 w 59"/>
                <a:gd name="T17" fmla="*/ 53 h 119"/>
                <a:gd name="T18" fmla="*/ 3 w 59"/>
                <a:gd name="T19" fmla="*/ 41 h 119"/>
                <a:gd name="T20" fmla="*/ 8 w 59"/>
                <a:gd name="T21" fmla="*/ 30 h 119"/>
                <a:gd name="T22" fmla="*/ 15 w 59"/>
                <a:gd name="T23" fmla="*/ 19 h 119"/>
                <a:gd name="T24" fmla="*/ 24 w 59"/>
                <a:gd name="T25" fmla="*/ 11 h 119"/>
                <a:gd name="T26" fmla="*/ 34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8"/>
                  </a:lnTo>
                  <a:lnTo>
                    <a:pt x="34" y="113"/>
                  </a:lnTo>
                  <a:lnTo>
                    <a:pt x="24" y="107"/>
                  </a:lnTo>
                  <a:lnTo>
                    <a:pt x="15" y="99"/>
                  </a:lnTo>
                  <a:lnTo>
                    <a:pt x="8" y="89"/>
                  </a:lnTo>
                  <a:lnTo>
                    <a:pt x="3" y="78"/>
                  </a:lnTo>
                  <a:lnTo>
                    <a:pt x="0" y="65"/>
                  </a:lnTo>
                  <a:lnTo>
                    <a:pt x="0" y="53"/>
                  </a:lnTo>
                  <a:lnTo>
                    <a:pt x="3" y="41"/>
                  </a:lnTo>
                  <a:lnTo>
                    <a:pt x="8" y="30"/>
                  </a:lnTo>
                  <a:lnTo>
                    <a:pt x="15" y="19"/>
                  </a:lnTo>
                  <a:lnTo>
                    <a:pt x="24" y="11"/>
                  </a:lnTo>
                  <a:lnTo>
                    <a:pt x="34"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99" name="Freeform 408"/>
            <p:cNvSpPr>
              <a:spLocks/>
            </p:cNvSpPr>
            <p:nvPr/>
          </p:nvSpPr>
          <p:spPr bwMode="auto">
            <a:xfrm>
              <a:off x="423" y="2308"/>
              <a:ext cx="1144" cy="23"/>
            </a:xfrm>
            <a:custGeom>
              <a:avLst/>
              <a:gdLst>
                <a:gd name="T0" fmla="*/ 0 w 5922"/>
                <a:gd name="T1" fmla="*/ 0 h 119"/>
                <a:gd name="T2" fmla="*/ 0 w 5922"/>
                <a:gd name="T3" fmla="*/ 59 h 119"/>
                <a:gd name="T4" fmla="*/ 0 w 5922"/>
                <a:gd name="T5" fmla="*/ 119 h 119"/>
                <a:gd name="T6" fmla="*/ 5922 w 5922"/>
                <a:gd name="T7" fmla="*/ 119 h 119"/>
                <a:gd name="T8" fmla="*/ 5922 w 5922"/>
                <a:gd name="T9" fmla="*/ 59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59"/>
                  </a:lnTo>
                  <a:lnTo>
                    <a:pt x="0" y="119"/>
                  </a:lnTo>
                  <a:lnTo>
                    <a:pt x="5922" y="119"/>
                  </a:lnTo>
                  <a:lnTo>
                    <a:pt x="5922" y="59"/>
                  </a:lnTo>
                  <a:lnTo>
                    <a:pt x="59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00" name="Freeform 409"/>
            <p:cNvSpPr>
              <a:spLocks/>
            </p:cNvSpPr>
            <p:nvPr/>
          </p:nvSpPr>
          <p:spPr bwMode="auto">
            <a:xfrm>
              <a:off x="423" y="2308"/>
              <a:ext cx="1144" cy="23"/>
            </a:xfrm>
            <a:custGeom>
              <a:avLst/>
              <a:gdLst>
                <a:gd name="T0" fmla="*/ 0 w 5922"/>
                <a:gd name="T1" fmla="*/ 0 h 119"/>
                <a:gd name="T2" fmla="*/ 0 w 5922"/>
                <a:gd name="T3" fmla="*/ 59 h 119"/>
                <a:gd name="T4" fmla="*/ 0 w 5922"/>
                <a:gd name="T5" fmla="*/ 119 h 119"/>
                <a:gd name="T6" fmla="*/ 5922 w 5922"/>
                <a:gd name="T7" fmla="*/ 119 h 119"/>
                <a:gd name="T8" fmla="*/ 5922 w 5922"/>
                <a:gd name="T9" fmla="*/ 59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59"/>
                  </a:lnTo>
                  <a:lnTo>
                    <a:pt x="0" y="119"/>
                  </a:lnTo>
                  <a:lnTo>
                    <a:pt x="5922" y="119"/>
                  </a:lnTo>
                  <a:lnTo>
                    <a:pt x="5922" y="59"/>
                  </a:lnTo>
                  <a:lnTo>
                    <a:pt x="592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01" name="Freeform 410"/>
            <p:cNvSpPr>
              <a:spLocks/>
            </p:cNvSpPr>
            <p:nvPr/>
          </p:nvSpPr>
          <p:spPr bwMode="auto">
            <a:xfrm>
              <a:off x="1567" y="2308"/>
              <a:ext cx="11" cy="23"/>
            </a:xfrm>
            <a:custGeom>
              <a:avLst/>
              <a:gdLst>
                <a:gd name="T0" fmla="*/ 0 w 59"/>
                <a:gd name="T1" fmla="*/ 59 h 119"/>
                <a:gd name="T2" fmla="*/ 0 w 59"/>
                <a:gd name="T3" fmla="*/ 0 h 119"/>
                <a:gd name="T4" fmla="*/ 12 w 59"/>
                <a:gd name="T5" fmla="*/ 1 h 119"/>
                <a:gd name="T6" fmla="*/ 24 w 59"/>
                <a:gd name="T7" fmla="*/ 5 h 119"/>
                <a:gd name="T8" fmla="*/ 34 w 59"/>
                <a:gd name="T9" fmla="*/ 11 h 119"/>
                <a:gd name="T10" fmla="*/ 44 w 59"/>
                <a:gd name="T11" fmla="*/ 19 h 119"/>
                <a:gd name="T12" fmla="*/ 51 w 59"/>
                <a:gd name="T13" fmla="*/ 30 h 119"/>
                <a:gd name="T14" fmla="*/ 56 w 59"/>
                <a:gd name="T15" fmla="*/ 41 h 119"/>
                <a:gd name="T16" fmla="*/ 59 w 59"/>
                <a:gd name="T17" fmla="*/ 53 h 119"/>
                <a:gd name="T18" fmla="*/ 59 w 59"/>
                <a:gd name="T19" fmla="*/ 65 h 119"/>
                <a:gd name="T20" fmla="*/ 56 w 59"/>
                <a:gd name="T21" fmla="*/ 78 h 119"/>
                <a:gd name="T22" fmla="*/ 51 w 59"/>
                <a:gd name="T23" fmla="*/ 89 h 119"/>
                <a:gd name="T24" fmla="*/ 44 w 59"/>
                <a:gd name="T25" fmla="*/ 99 h 119"/>
                <a:gd name="T26" fmla="*/ 34 w 59"/>
                <a:gd name="T27" fmla="*/ 107 h 119"/>
                <a:gd name="T28" fmla="*/ 24 w 59"/>
                <a:gd name="T29" fmla="*/ 113 h 119"/>
                <a:gd name="T30" fmla="*/ 12 w 59"/>
                <a:gd name="T31" fmla="*/ 118 h 119"/>
                <a:gd name="T32" fmla="*/ 0 w 59"/>
                <a:gd name="T33" fmla="*/ 119 h 119"/>
                <a:gd name="T34" fmla="*/ 0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59"/>
                  </a:moveTo>
                  <a:lnTo>
                    <a:pt x="0" y="0"/>
                  </a:lnTo>
                  <a:lnTo>
                    <a:pt x="12" y="1"/>
                  </a:lnTo>
                  <a:lnTo>
                    <a:pt x="24" y="5"/>
                  </a:lnTo>
                  <a:lnTo>
                    <a:pt x="34" y="11"/>
                  </a:lnTo>
                  <a:lnTo>
                    <a:pt x="44" y="19"/>
                  </a:lnTo>
                  <a:lnTo>
                    <a:pt x="51" y="30"/>
                  </a:lnTo>
                  <a:lnTo>
                    <a:pt x="56" y="41"/>
                  </a:lnTo>
                  <a:lnTo>
                    <a:pt x="59" y="53"/>
                  </a:lnTo>
                  <a:lnTo>
                    <a:pt x="59" y="65"/>
                  </a:lnTo>
                  <a:lnTo>
                    <a:pt x="56" y="78"/>
                  </a:lnTo>
                  <a:lnTo>
                    <a:pt x="51" y="89"/>
                  </a:lnTo>
                  <a:lnTo>
                    <a:pt x="44" y="99"/>
                  </a:lnTo>
                  <a:lnTo>
                    <a:pt x="34" y="107"/>
                  </a:lnTo>
                  <a:lnTo>
                    <a:pt x="24" y="113"/>
                  </a:lnTo>
                  <a:lnTo>
                    <a:pt x="12" y="118"/>
                  </a:lnTo>
                  <a:lnTo>
                    <a:pt x="0" y="11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02" name="Freeform 411"/>
            <p:cNvSpPr>
              <a:spLocks/>
            </p:cNvSpPr>
            <p:nvPr/>
          </p:nvSpPr>
          <p:spPr bwMode="auto">
            <a:xfrm>
              <a:off x="1567" y="2308"/>
              <a:ext cx="11" cy="23"/>
            </a:xfrm>
            <a:custGeom>
              <a:avLst/>
              <a:gdLst>
                <a:gd name="T0" fmla="*/ 0 w 59"/>
                <a:gd name="T1" fmla="*/ 0 h 119"/>
                <a:gd name="T2" fmla="*/ 12 w 59"/>
                <a:gd name="T3" fmla="*/ 1 h 119"/>
                <a:gd name="T4" fmla="*/ 24 w 59"/>
                <a:gd name="T5" fmla="*/ 5 h 119"/>
                <a:gd name="T6" fmla="*/ 34 w 59"/>
                <a:gd name="T7" fmla="*/ 11 h 119"/>
                <a:gd name="T8" fmla="*/ 44 w 59"/>
                <a:gd name="T9" fmla="*/ 19 h 119"/>
                <a:gd name="T10" fmla="*/ 51 w 59"/>
                <a:gd name="T11" fmla="*/ 30 h 119"/>
                <a:gd name="T12" fmla="*/ 56 w 59"/>
                <a:gd name="T13" fmla="*/ 41 h 119"/>
                <a:gd name="T14" fmla="*/ 59 w 59"/>
                <a:gd name="T15" fmla="*/ 53 h 119"/>
                <a:gd name="T16" fmla="*/ 59 w 59"/>
                <a:gd name="T17" fmla="*/ 65 h 119"/>
                <a:gd name="T18" fmla="*/ 56 w 59"/>
                <a:gd name="T19" fmla="*/ 78 h 119"/>
                <a:gd name="T20" fmla="*/ 51 w 59"/>
                <a:gd name="T21" fmla="*/ 89 h 119"/>
                <a:gd name="T22" fmla="*/ 44 w 59"/>
                <a:gd name="T23" fmla="*/ 99 h 119"/>
                <a:gd name="T24" fmla="*/ 34 w 59"/>
                <a:gd name="T25" fmla="*/ 107 h 119"/>
                <a:gd name="T26" fmla="*/ 24 w 59"/>
                <a:gd name="T27" fmla="*/ 113 h 119"/>
                <a:gd name="T28" fmla="*/ 12 w 59"/>
                <a:gd name="T29" fmla="*/ 118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2" y="1"/>
                  </a:lnTo>
                  <a:lnTo>
                    <a:pt x="24" y="5"/>
                  </a:lnTo>
                  <a:lnTo>
                    <a:pt x="34" y="11"/>
                  </a:lnTo>
                  <a:lnTo>
                    <a:pt x="44" y="19"/>
                  </a:lnTo>
                  <a:lnTo>
                    <a:pt x="51" y="30"/>
                  </a:lnTo>
                  <a:lnTo>
                    <a:pt x="56" y="41"/>
                  </a:lnTo>
                  <a:lnTo>
                    <a:pt x="59" y="53"/>
                  </a:lnTo>
                  <a:lnTo>
                    <a:pt x="59" y="65"/>
                  </a:lnTo>
                  <a:lnTo>
                    <a:pt x="56" y="78"/>
                  </a:lnTo>
                  <a:lnTo>
                    <a:pt x="51" y="89"/>
                  </a:lnTo>
                  <a:lnTo>
                    <a:pt x="44" y="99"/>
                  </a:lnTo>
                  <a:lnTo>
                    <a:pt x="34" y="107"/>
                  </a:lnTo>
                  <a:lnTo>
                    <a:pt x="24" y="113"/>
                  </a:lnTo>
                  <a:lnTo>
                    <a:pt x="12" y="118"/>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03" name="Line 412"/>
            <p:cNvSpPr>
              <a:spLocks noChangeShapeType="1"/>
            </p:cNvSpPr>
            <p:nvPr/>
          </p:nvSpPr>
          <p:spPr bwMode="auto">
            <a:xfrm flipH="1">
              <a:off x="803" y="2151"/>
              <a:ext cx="84"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04" name="Line 413"/>
            <p:cNvSpPr>
              <a:spLocks noChangeShapeType="1"/>
            </p:cNvSpPr>
            <p:nvPr/>
          </p:nvSpPr>
          <p:spPr bwMode="auto">
            <a:xfrm flipH="1">
              <a:off x="669" y="2191"/>
              <a:ext cx="107"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05" name="Line 414"/>
            <p:cNvSpPr>
              <a:spLocks noChangeShapeType="1"/>
            </p:cNvSpPr>
            <p:nvPr/>
          </p:nvSpPr>
          <p:spPr bwMode="auto">
            <a:xfrm flipH="1">
              <a:off x="534" y="2240"/>
              <a:ext cx="107"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06" name="Line 415"/>
            <p:cNvSpPr>
              <a:spLocks noChangeShapeType="1"/>
            </p:cNvSpPr>
            <p:nvPr/>
          </p:nvSpPr>
          <p:spPr bwMode="auto">
            <a:xfrm flipH="1">
              <a:off x="423" y="2289"/>
              <a:ext cx="84"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07" name="Freeform 416"/>
            <p:cNvSpPr>
              <a:spLocks/>
            </p:cNvSpPr>
            <p:nvPr/>
          </p:nvSpPr>
          <p:spPr bwMode="auto">
            <a:xfrm>
              <a:off x="2027" y="2140"/>
              <a:ext cx="15" cy="22"/>
            </a:xfrm>
            <a:custGeom>
              <a:avLst/>
              <a:gdLst>
                <a:gd name="T0" fmla="*/ 19 w 78"/>
                <a:gd name="T1" fmla="*/ 59 h 116"/>
                <a:gd name="T2" fmla="*/ 0 w 78"/>
                <a:gd name="T3" fmla="*/ 3 h 116"/>
                <a:gd name="T4" fmla="*/ 11 w 78"/>
                <a:gd name="T5" fmla="*/ 1 h 116"/>
                <a:gd name="T6" fmla="*/ 23 w 78"/>
                <a:gd name="T7" fmla="*/ 0 h 116"/>
                <a:gd name="T8" fmla="*/ 36 w 78"/>
                <a:gd name="T9" fmla="*/ 2 h 116"/>
                <a:gd name="T10" fmla="*/ 48 w 78"/>
                <a:gd name="T11" fmla="*/ 7 h 116"/>
                <a:gd name="T12" fmla="*/ 58 w 78"/>
                <a:gd name="T13" fmla="*/ 14 h 116"/>
                <a:gd name="T14" fmla="*/ 66 w 78"/>
                <a:gd name="T15" fmla="*/ 24 h 116"/>
                <a:gd name="T16" fmla="*/ 72 w 78"/>
                <a:gd name="T17" fmla="*/ 34 h 116"/>
                <a:gd name="T18" fmla="*/ 76 w 78"/>
                <a:gd name="T19" fmla="*/ 45 h 116"/>
                <a:gd name="T20" fmla="*/ 78 w 78"/>
                <a:gd name="T21" fmla="*/ 57 h 116"/>
                <a:gd name="T22" fmla="*/ 77 w 78"/>
                <a:gd name="T23" fmla="*/ 70 h 116"/>
                <a:gd name="T24" fmla="*/ 74 w 78"/>
                <a:gd name="T25" fmla="*/ 82 h 116"/>
                <a:gd name="T26" fmla="*/ 68 w 78"/>
                <a:gd name="T27" fmla="*/ 93 h 116"/>
                <a:gd name="T28" fmla="*/ 60 w 78"/>
                <a:gd name="T29" fmla="*/ 102 h 116"/>
                <a:gd name="T30" fmla="*/ 50 w 78"/>
                <a:gd name="T31" fmla="*/ 109 h 116"/>
                <a:gd name="T32" fmla="*/ 39 w 78"/>
                <a:gd name="T33" fmla="*/ 116 h 116"/>
                <a:gd name="T34" fmla="*/ 19 w 78"/>
                <a:gd name="T35" fmla="*/ 5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16"/>
                <a:gd name="T56" fmla="*/ 78 w 7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16">
                  <a:moveTo>
                    <a:pt x="19" y="59"/>
                  </a:moveTo>
                  <a:lnTo>
                    <a:pt x="0" y="3"/>
                  </a:lnTo>
                  <a:lnTo>
                    <a:pt x="11" y="1"/>
                  </a:lnTo>
                  <a:lnTo>
                    <a:pt x="23" y="0"/>
                  </a:lnTo>
                  <a:lnTo>
                    <a:pt x="36" y="2"/>
                  </a:lnTo>
                  <a:lnTo>
                    <a:pt x="48" y="7"/>
                  </a:lnTo>
                  <a:lnTo>
                    <a:pt x="58" y="14"/>
                  </a:lnTo>
                  <a:lnTo>
                    <a:pt x="66" y="24"/>
                  </a:lnTo>
                  <a:lnTo>
                    <a:pt x="72" y="34"/>
                  </a:lnTo>
                  <a:lnTo>
                    <a:pt x="76" y="45"/>
                  </a:lnTo>
                  <a:lnTo>
                    <a:pt x="78" y="57"/>
                  </a:lnTo>
                  <a:lnTo>
                    <a:pt x="77" y="70"/>
                  </a:lnTo>
                  <a:lnTo>
                    <a:pt x="74" y="82"/>
                  </a:lnTo>
                  <a:lnTo>
                    <a:pt x="68" y="93"/>
                  </a:lnTo>
                  <a:lnTo>
                    <a:pt x="60" y="102"/>
                  </a:lnTo>
                  <a:lnTo>
                    <a:pt x="50" y="109"/>
                  </a:lnTo>
                  <a:lnTo>
                    <a:pt x="39" y="116"/>
                  </a:lnTo>
                  <a:lnTo>
                    <a:pt x="1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08" name="Freeform 417"/>
            <p:cNvSpPr>
              <a:spLocks/>
            </p:cNvSpPr>
            <p:nvPr/>
          </p:nvSpPr>
          <p:spPr bwMode="auto">
            <a:xfrm>
              <a:off x="2027" y="2140"/>
              <a:ext cx="15" cy="22"/>
            </a:xfrm>
            <a:custGeom>
              <a:avLst/>
              <a:gdLst>
                <a:gd name="T0" fmla="*/ 0 w 78"/>
                <a:gd name="T1" fmla="*/ 3 h 116"/>
                <a:gd name="T2" fmla="*/ 11 w 78"/>
                <a:gd name="T3" fmla="*/ 1 h 116"/>
                <a:gd name="T4" fmla="*/ 23 w 78"/>
                <a:gd name="T5" fmla="*/ 0 h 116"/>
                <a:gd name="T6" fmla="*/ 36 w 78"/>
                <a:gd name="T7" fmla="*/ 2 h 116"/>
                <a:gd name="T8" fmla="*/ 48 w 78"/>
                <a:gd name="T9" fmla="*/ 7 h 116"/>
                <a:gd name="T10" fmla="*/ 58 w 78"/>
                <a:gd name="T11" fmla="*/ 14 h 116"/>
                <a:gd name="T12" fmla="*/ 66 w 78"/>
                <a:gd name="T13" fmla="*/ 24 h 116"/>
                <a:gd name="T14" fmla="*/ 72 w 78"/>
                <a:gd name="T15" fmla="*/ 34 h 116"/>
                <a:gd name="T16" fmla="*/ 76 w 78"/>
                <a:gd name="T17" fmla="*/ 45 h 116"/>
                <a:gd name="T18" fmla="*/ 78 w 78"/>
                <a:gd name="T19" fmla="*/ 57 h 116"/>
                <a:gd name="T20" fmla="*/ 77 w 78"/>
                <a:gd name="T21" fmla="*/ 70 h 116"/>
                <a:gd name="T22" fmla="*/ 74 w 78"/>
                <a:gd name="T23" fmla="*/ 82 h 116"/>
                <a:gd name="T24" fmla="*/ 68 w 78"/>
                <a:gd name="T25" fmla="*/ 93 h 116"/>
                <a:gd name="T26" fmla="*/ 60 w 78"/>
                <a:gd name="T27" fmla="*/ 102 h 116"/>
                <a:gd name="T28" fmla="*/ 50 w 78"/>
                <a:gd name="T29" fmla="*/ 109 h 116"/>
                <a:gd name="T30" fmla="*/ 39 w 78"/>
                <a:gd name="T31" fmla="*/ 11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6"/>
                <a:gd name="T50" fmla="*/ 78 w 78"/>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6">
                  <a:moveTo>
                    <a:pt x="0" y="3"/>
                  </a:moveTo>
                  <a:lnTo>
                    <a:pt x="11" y="1"/>
                  </a:lnTo>
                  <a:lnTo>
                    <a:pt x="23" y="0"/>
                  </a:lnTo>
                  <a:lnTo>
                    <a:pt x="36" y="2"/>
                  </a:lnTo>
                  <a:lnTo>
                    <a:pt x="48" y="7"/>
                  </a:lnTo>
                  <a:lnTo>
                    <a:pt x="58" y="14"/>
                  </a:lnTo>
                  <a:lnTo>
                    <a:pt x="66" y="24"/>
                  </a:lnTo>
                  <a:lnTo>
                    <a:pt x="72" y="34"/>
                  </a:lnTo>
                  <a:lnTo>
                    <a:pt x="76" y="45"/>
                  </a:lnTo>
                  <a:lnTo>
                    <a:pt x="78" y="57"/>
                  </a:lnTo>
                  <a:lnTo>
                    <a:pt x="77" y="70"/>
                  </a:lnTo>
                  <a:lnTo>
                    <a:pt x="74" y="82"/>
                  </a:lnTo>
                  <a:lnTo>
                    <a:pt x="68" y="93"/>
                  </a:lnTo>
                  <a:lnTo>
                    <a:pt x="60" y="102"/>
                  </a:lnTo>
                  <a:lnTo>
                    <a:pt x="50" y="109"/>
                  </a:lnTo>
                  <a:lnTo>
                    <a:pt x="39"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09" name="Freeform 418"/>
            <p:cNvSpPr>
              <a:spLocks/>
            </p:cNvSpPr>
            <p:nvPr/>
          </p:nvSpPr>
          <p:spPr bwMode="auto">
            <a:xfrm>
              <a:off x="1563" y="2140"/>
              <a:ext cx="471" cy="190"/>
            </a:xfrm>
            <a:custGeom>
              <a:avLst/>
              <a:gdLst>
                <a:gd name="T0" fmla="*/ 2439 w 2439"/>
                <a:gd name="T1" fmla="*/ 113 h 979"/>
                <a:gd name="T2" fmla="*/ 2419 w 2439"/>
                <a:gd name="T3" fmla="*/ 56 h 979"/>
                <a:gd name="T4" fmla="*/ 2400 w 2439"/>
                <a:gd name="T5" fmla="*/ 0 h 979"/>
                <a:gd name="T6" fmla="*/ 0 w 2439"/>
                <a:gd name="T7" fmla="*/ 866 h 979"/>
                <a:gd name="T8" fmla="*/ 19 w 2439"/>
                <a:gd name="T9" fmla="*/ 922 h 979"/>
                <a:gd name="T10" fmla="*/ 38 w 2439"/>
                <a:gd name="T11" fmla="*/ 979 h 979"/>
                <a:gd name="T12" fmla="*/ 2439 w 2439"/>
                <a:gd name="T13" fmla="*/ 113 h 979"/>
                <a:gd name="T14" fmla="*/ 0 60000 65536"/>
                <a:gd name="T15" fmla="*/ 0 60000 65536"/>
                <a:gd name="T16" fmla="*/ 0 60000 65536"/>
                <a:gd name="T17" fmla="*/ 0 60000 65536"/>
                <a:gd name="T18" fmla="*/ 0 60000 65536"/>
                <a:gd name="T19" fmla="*/ 0 60000 65536"/>
                <a:gd name="T20" fmla="*/ 0 60000 65536"/>
                <a:gd name="T21" fmla="*/ 0 w 2439"/>
                <a:gd name="T22" fmla="*/ 0 h 979"/>
                <a:gd name="T23" fmla="*/ 2439 w 2439"/>
                <a:gd name="T24" fmla="*/ 979 h 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9" h="979">
                  <a:moveTo>
                    <a:pt x="2439" y="113"/>
                  </a:moveTo>
                  <a:lnTo>
                    <a:pt x="2419" y="56"/>
                  </a:lnTo>
                  <a:lnTo>
                    <a:pt x="2400" y="0"/>
                  </a:lnTo>
                  <a:lnTo>
                    <a:pt x="0" y="866"/>
                  </a:lnTo>
                  <a:lnTo>
                    <a:pt x="19" y="922"/>
                  </a:lnTo>
                  <a:lnTo>
                    <a:pt x="38" y="979"/>
                  </a:lnTo>
                  <a:lnTo>
                    <a:pt x="243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10" name="Freeform 419"/>
            <p:cNvSpPr>
              <a:spLocks/>
            </p:cNvSpPr>
            <p:nvPr/>
          </p:nvSpPr>
          <p:spPr bwMode="auto">
            <a:xfrm>
              <a:off x="1563" y="2140"/>
              <a:ext cx="471" cy="190"/>
            </a:xfrm>
            <a:custGeom>
              <a:avLst/>
              <a:gdLst>
                <a:gd name="T0" fmla="*/ 2439 w 2439"/>
                <a:gd name="T1" fmla="*/ 113 h 979"/>
                <a:gd name="T2" fmla="*/ 2419 w 2439"/>
                <a:gd name="T3" fmla="*/ 56 h 979"/>
                <a:gd name="T4" fmla="*/ 2400 w 2439"/>
                <a:gd name="T5" fmla="*/ 0 h 979"/>
                <a:gd name="T6" fmla="*/ 0 w 2439"/>
                <a:gd name="T7" fmla="*/ 866 h 979"/>
                <a:gd name="T8" fmla="*/ 19 w 2439"/>
                <a:gd name="T9" fmla="*/ 922 h 979"/>
                <a:gd name="T10" fmla="*/ 38 w 2439"/>
                <a:gd name="T11" fmla="*/ 979 h 979"/>
                <a:gd name="T12" fmla="*/ 2439 w 2439"/>
                <a:gd name="T13" fmla="*/ 113 h 979"/>
                <a:gd name="T14" fmla="*/ 0 60000 65536"/>
                <a:gd name="T15" fmla="*/ 0 60000 65536"/>
                <a:gd name="T16" fmla="*/ 0 60000 65536"/>
                <a:gd name="T17" fmla="*/ 0 60000 65536"/>
                <a:gd name="T18" fmla="*/ 0 60000 65536"/>
                <a:gd name="T19" fmla="*/ 0 60000 65536"/>
                <a:gd name="T20" fmla="*/ 0 60000 65536"/>
                <a:gd name="T21" fmla="*/ 0 w 2439"/>
                <a:gd name="T22" fmla="*/ 0 h 979"/>
                <a:gd name="T23" fmla="*/ 2439 w 2439"/>
                <a:gd name="T24" fmla="*/ 979 h 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9" h="979">
                  <a:moveTo>
                    <a:pt x="2439" y="113"/>
                  </a:moveTo>
                  <a:lnTo>
                    <a:pt x="2419" y="56"/>
                  </a:lnTo>
                  <a:lnTo>
                    <a:pt x="2400" y="0"/>
                  </a:lnTo>
                  <a:lnTo>
                    <a:pt x="0" y="866"/>
                  </a:lnTo>
                  <a:lnTo>
                    <a:pt x="19" y="922"/>
                  </a:lnTo>
                  <a:lnTo>
                    <a:pt x="38" y="979"/>
                  </a:lnTo>
                  <a:lnTo>
                    <a:pt x="2439"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11" name="Freeform 420"/>
            <p:cNvSpPr>
              <a:spLocks/>
            </p:cNvSpPr>
            <p:nvPr/>
          </p:nvSpPr>
          <p:spPr bwMode="auto">
            <a:xfrm>
              <a:off x="1556" y="2308"/>
              <a:ext cx="15" cy="23"/>
            </a:xfrm>
            <a:custGeom>
              <a:avLst/>
              <a:gdLst>
                <a:gd name="T0" fmla="*/ 58 w 77"/>
                <a:gd name="T1" fmla="*/ 56 h 116"/>
                <a:gd name="T2" fmla="*/ 77 w 77"/>
                <a:gd name="T3" fmla="*/ 113 h 116"/>
                <a:gd name="T4" fmla="*/ 66 w 77"/>
                <a:gd name="T5" fmla="*/ 115 h 116"/>
                <a:gd name="T6" fmla="*/ 54 w 77"/>
                <a:gd name="T7" fmla="*/ 116 h 116"/>
                <a:gd name="T8" fmla="*/ 42 w 77"/>
                <a:gd name="T9" fmla="*/ 114 h 116"/>
                <a:gd name="T10" fmla="*/ 30 w 77"/>
                <a:gd name="T11" fmla="*/ 108 h 116"/>
                <a:gd name="T12" fmla="*/ 20 w 77"/>
                <a:gd name="T13" fmla="*/ 101 h 116"/>
                <a:gd name="T14" fmla="*/ 12 w 77"/>
                <a:gd name="T15" fmla="*/ 92 h 116"/>
                <a:gd name="T16" fmla="*/ 6 w 77"/>
                <a:gd name="T17" fmla="*/ 82 h 116"/>
                <a:gd name="T18" fmla="*/ 2 w 77"/>
                <a:gd name="T19" fmla="*/ 71 h 116"/>
                <a:gd name="T20" fmla="*/ 0 w 77"/>
                <a:gd name="T21" fmla="*/ 58 h 116"/>
                <a:gd name="T22" fmla="*/ 1 w 77"/>
                <a:gd name="T23" fmla="*/ 46 h 116"/>
                <a:gd name="T24" fmla="*/ 4 w 77"/>
                <a:gd name="T25" fmla="*/ 34 h 116"/>
                <a:gd name="T26" fmla="*/ 10 w 77"/>
                <a:gd name="T27" fmla="*/ 23 h 116"/>
                <a:gd name="T28" fmla="*/ 18 w 77"/>
                <a:gd name="T29" fmla="*/ 13 h 116"/>
                <a:gd name="T30" fmla="*/ 28 w 77"/>
                <a:gd name="T31" fmla="*/ 6 h 116"/>
                <a:gd name="T32" fmla="*/ 39 w 77"/>
                <a:gd name="T33" fmla="*/ 0 h 116"/>
                <a:gd name="T34" fmla="*/ 58 w 77"/>
                <a:gd name="T35" fmla="*/ 56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16"/>
                <a:gd name="T56" fmla="*/ 77 w 77"/>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16">
                  <a:moveTo>
                    <a:pt x="58" y="56"/>
                  </a:moveTo>
                  <a:lnTo>
                    <a:pt x="77" y="113"/>
                  </a:lnTo>
                  <a:lnTo>
                    <a:pt x="66" y="115"/>
                  </a:lnTo>
                  <a:lnTo>
                    <a:pt x="54" y="116"/>
                  </a:lnTo>
                  <a:lnTo>
                    <a:pt x="42" y="114"/>
                  </a:lnTo>
                  <a:lnTo>
                    <a:pt x="30" y="108"/>
                  </a:lnTo>
                  <a:lnTo>
                    <a:pt x="20" y="101"/>
                  </a:lnTo>
                  <a:lnTo>
                    <a:pt x="12" y="92"/>
                  </a:lnTo>
                  <a:lnTo>
                    <a:pt x="6" y="82"/>
                  </a:lnTo>
                  <a:lnTo>
                    <a:pt x="2" y="71"/>
                  </a:lnTo>
                  <a:lnTo>
                    <a:pt x="0" y="58"/>
                  </a:lnTo>
                  <a:lnTo>
                    <a:pt x="1" y="46"/>
                  </a:lnTo>
                  <a:lnTo>
                    <a:pt x="4" y="34"/>
                  </a:lnTo>
                  <a:lnTo>
                    <a:pt x="10" y="23"/>
                  </a:lnTo>
                  <a:lnTo>
                    <a:pt x="18" y="13"/>
                  </a:lnTo>
                  <a:lnTo>
                    <a:pt x="28" y="6"/>
                  </a:lnTo>
                  <a:lnTo>
                    <a:pt x="39" y="0"/>
                  </a:lnTo>
                  <a:lnTo>
                    <a:pt x="5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12" name="Freeform 421"/>
            <p:cNvSpPr>
              <a:spLocks/>
            </p:cNvSpPr>
            <p:nvPr/>
          </p:nvSpPr>
          <p:spPr bwMode="auto">
            <a:xfrm>
              <a:off x="1556" y="2308"/>
              <a:ext cx="15" cy="23"/>
            </a:xfrm>
            <a:custGeom>
              <a:avLst/>
              <a:gdLst>
                <a:gd name="T0" fmla="*/ 77 w 77"/>
                <a:gd name="T1" fmla="*/ 113 h 116"/>
                <a:gd name="T2" fmla="*/ 66 w 77"/>
                <a:gd name="T3" fmla="*/ 115 h 116"/>
                <a:gd name="T4" fmla="*/ 54 w 77"/>
                <a:gd name="T5" fmla="*/ 116 h 116"/>
                <a:gd name="T6" fmla="*/ 42 w 77"/>
                <a:gd name="T7" fmla="*/ 114 h 116"/>
                <a:gd name="T8" fmla="*/ 30 w 77"/>
                <a:gd name="T9" fmla="*/ 108 h 116"/>
                <a:gd name="T10" fmla="*/ 20 w 77"/>
                <a:gd name="T11" fmla="*/ 101 h 116"/>
                <a:gd name="T12" fmla="*/ 12 w 77"/>
                <a:gd name="T13" fmla="*/ 92 h 116"/>
                <a:gd name="T14" fmla="*/ 6 w 77"/>
                <a:gd name="T15" fmla="*/ 82 h 116"/>
                <a:gd name="T16" fmla="*/ 2 w 77"/>
                <a:gd name="T17" fmla="*/ 71 h 116"/>
                <a:gd name="T18" fmla="*/ 0 w 77"/>
                <a:gd name="T19" fmla="*/ 58 h 116"/>
                <a:gd name="T20" fmla="*/ 1 w 77"/>
                <a:gd name="T21" fmla="*/ 46 h 116"/>
                <a:gd name="T22" fmla="*/ 4 w 77"/>
                <a:gd name="T23" fmla="*/ 34 h 116"/>
                <a:gd name="T24" fmla="*/ 10 w 77"/>
                <a:gd name="T25" fmla="*/ 23 h 116"/>
                <a:gd name="T26" fmla="*/ 18 w 77"/>
                <a:gd name="T27" fmla="*/ 13 h 116"/>
                <a:gd name="T28" fmla="*/ 28 w 77"/>
                <a:gd name="T29" fmla="*/ 6 h 116"/>
                <a:gd name="T30" fmla="*/ 39 w 77"/>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6"/>
                <a:gd name="T50" fmla="*/ 77 w 77"/>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6">
                  <a:moveTo>
                    <a:pt x="77" y="113"/>
                  </a:moveTo>
                  <a:lnTo>
                    <a:pt x="66" y="115"/>
                  </a:lnTo>
                  <a:lnTo>
                    <a:pt x="54" y="116"/>
                  </a:lnTo>
                  <a:lnTo>
                    <a:pt x="42" y="114"/>
                  </a:lnTo>
                  <a:lnTo>
                    <a:pt x="30" y="108"/>
                  </a:lnTo>
                  <a:lnTo>
                    <a:pt x="20" y="101"/>
                  </a:lnTo>
                  <a:lnTo>
                    <a:pt x="12" y="92"/>
                  </a:lnTo>
                  <a:lnTo>
                    <a:pt x="6" y="82"/>
                  </a:lnTo>
                  <a:lnTo>
                    <a:pt x="2" y="71"/>
                  </a:lnTo>
                  <a:lnTo>
                    <a:pt x="0" y="58"/>
                  </a:lnTo>
                  <a:lnTo>
                    <a:pt x="1" y="46"/>
                  </a:lnTo>
                  <a:lnTo>
                    <a:pt x="4" y="34"/>
                  </a:lnTo>
                  <a:lnTo>
                    <a:pt x="10" y="23"/>
                  </a:lnTo>
                  <a:lnTo>
                    <a:pt x="18" y="13"/>
                  </a:lnTo>
                  <a:lnTo>
                    <a:pt x="28" y="6"/>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13" name="Freeform 422"/>
            <p:cNvSpPr>
              <a:spLocks/>
            </p:cNvSpPr>
            <p:nvPr/>
          </p:nvSpPr>
          <p:spPr bwMode="auto">
            <a:xfrm>
              <a:off x="412" y="2308"/>
              <a:ext cx="13" cy="23"/>
            </a:xfrm>
            <a:custGeom>
              <a:avLst/>
              <a:gdLst>
                <a:gd name="T0" fmla="*/ 59 w 69"/>
                <a:gd name="T1" fmla="*/ 59 h 118"/>
                <a:gd name="T2" fmla="*/ 49 w 69"/>
                <a:gd name="T3" fmla="*/ 118 h 118"/>
                <a:gd name="T4" fmla="*/ 36 w 69"/>
                <a:gd name="T5" fmla="*/ 115 h 118"/>
                <a:gd name="T6" fmla="*/ 26 w 69"/>
                <a:gd name="T7" fmla="*/ 108 h 118"/>
                <a:gd name="T8" fmla="*/ 16 w 69"/>
                <a:gd name="T9" fmla="*/ 100 h 118"/>
                <a:gd name="T10" fmla="*/ 9 w 69"/>
                <a:gd name="T11" fmla="*/ 91 h 118"/>
                <a:gd name="T12" fmla="*/ 4 w 69"/>
                <a:gd name="T13" fmla="*/ 80 h 118"/>
                <a:gd name="T14" fmla="*/ 1 w 69"/>
                <a:gd name="T15" fmla="*/ 67 h 118"/>
                <a:gd name="T16" fmla="*/ 0 w 69"/>
                <a:gd name="T17" fmla="*/ 55 h 118"/>
                <a:gd name="T18" fmla="*/ 2 w 69"/>
                <a:gd name="T19" fmla="*/ 43 h 118"/>
                <a:gd name="T20" fmla="*/ 7 w 69"/>
                <a:gd name="T21" fmla="*/ 32 h 118"/>
                <a:gd name="T22" fmla="*/ 13 w 69"/>
                <a:gd name="T23" fmla="*/ 21 h 118"/>
                <a:gd name="T24" fmla="*/ 22 w 69"/>
                <a:gd name="T25" fmla="*/ 12 h 118"/>
                <a:gd name="T26" fmla="*/ 32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6" y="115"/>
                  </a:lnTo>
                  <a:lnTo>
                    <a:pt x="26" y="108"/>
                  </a:lnTo>
                  <a:lnTo>
                    <a:pt x="16" y="100"/>
                  </a:lnTo>
                  <a:lnTo>
                    <a:pt x="9" y="91"/>
                  </a:lnTo>
                  <a:lnTo>
                    <a:pt x="4" y="80"/>
                  </a:lnTo>
                  <a:lnTo>
                    <a:pt x="1" y="67"/>
                  </a:lnTo>
                  <a:lnTo>
                    <a:pt x="0" y="55"/>
                  </a:lnTo>
                  <a:lnTo>
                    <a:pt x="2" y="43"/>
                  </a:lnTo>
                  <a:lnTo>
                    <a:pt x="7" y="32"/>
                  </a:lnTo>
                  <a:lnTo>
                    <a:pt x="13" y="21"/>
                  </a:lnTo>
                  <a:lnTo>
                    <a:pt x="22" y="12"/>
                  </a:lnTo>
                  <a:lnTo>
                    <a:pt x="32"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14" name="Freeform 423"/>
            <p:cNvSpPr>
              <a:spLocks/>
            </p:cNvSpPr>
            <p:nvPr/>
          </p:nvSpPr>
          <p:spPr bwMode="auto">
            <a:xfrm>
              <a:off x="412" y="2308"/>
              <a:ext cx="13" cy="23"/>
            </a:xfrm>
            <a:custGeom>
              <a:avLst/>
              <a:gdLst>
                <a:gd name="T0" fmla="*/ 49 w 69"/>
                <a:gd name="T1" fmla="*/ 118 h 118"/>
                <a:gd name="T2" fmla="*/ 36 w 69"/>
                <a:gd name="T3" fmla="*/ 115 h 118"/>
                <a:gd name="T4" fmla="*/ 26 w 69"/>
                <a:gd name="T5" fmla="*/ 108 h 118"/>
                <a:gd name="T6" fmla="*/ 16 w 69"/>
                <a:gd name="T7" fmla="*/ 100 h 118"/>
                <a:gd name="T8" fmla="*/ 9 w 69"/>
                <a:gd name="T9" fmla="*/ 91 h 118"/>
                <a:gd name="T10" fmla="*/ 4 w 69"/>
                <a:gd name="T11" fmla="*/ 80 h 118"/>
                <a:gd name="T12" fmla="*/ 1 w 69"/>
                <a:gd name="T13" fmla="*/ 67 h 118"/>
                <a:gd name="T14" fmla="*/ 0 w 69"/>
                <a:gd name="T15" fmla="*/ 55 h 118"/>
                <a:gd name="T16" fmla="*/ 2 w 69"/>
                <a:gd name="T17" fmla="*/ 43 h 118"/>
                <a:gd name="T18" fmla="*/ 7 w 69"/>
                <a:gd name="T19" fmla="*/ 32 h 118"/>
                <a:gd name="T20" fmla="*/ 13 w 69"/>
                <a:gd name="T21" fmla="*/ 21 h 118"/>
                <a:gd name="T22" fmla="*/ 22 w 69"/>
                <a:gd name="T23" fmla="*/ 12 h 118"/>
                <a:gd name="T24" fmla="*/ 32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6" y="115"/>
                  </a:lnTo>
                  <a:lnTo>
                    <a:pt x="26" y="108"/>
                  </a:lnTo>
                  <a:lnTo>
                    <a:pt x="16" y="100"/>
                  </a:lnTo>
                  <a:lnTo>
                    <a:pt x="9" y="91"/>
                  </a:lnTo>
                  <a:lnTo>
                    <a:pt x="4" y="80"/>
                  </a:lnTo>
                  <a:lnTo>
                    <a:pt x="1" y="67"/>
                  </a:lnTo>
                  <a:lnTo>
                    <a:pt x="0" y="55"/>
                  </a:lnTo>
                  <a:lnTo>
                    <a:pt x="2" y="43"/>
                  </a:lnTo>
                  <a:lnTo>
                    <a:pt x="7" y="32"/>
                  </a:lnTo>
                  <a:lnTo>
                    <a:pt x="13" y="21"/>
                  </a:lnTo>
                  <a:lnTo>
                    <a:pt x="22" y="12"/>
                  </a:lnTo>
                  <a:lnTo>
                    <a:pt x="32"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15" name="Freeform 424"/>
            <p:cNvSpPr>
              <a:spLocks/>
            </p:cNvSpPr>
            <p:nvPr/>
          </p:nvSpPr>
          <p:spPr bwMode="auto">
            <a:xfrm>
              <a:off x="421" y="2308"/>
              <a:ext cx="106" cy="41"/>
            </a:xfrm>
            <a:custGeom>
              <a:avLst/>
              <a:gdLst>
                <a:gd name="T0" fmla="*/ 20 w 546"/>
                <a:gd name="T1" fmla="*/ 0 h 209"/>
                <a:gd name="T2" fmla="*/ 10 w 546"/>
                <a:gd name="T3" fmla="*/ 58 h 209"/>
                <a:gd name="T4" fmla="*/ 0 w 546"/>
                <a:gd name="T5" fmla="*/ 117 h 209"/>
                <a:gd name="T6" fmla="*/ 526 w 546"/>
                <a:gd name="T7" fmla="*/ 209 h 209"/>
                <a:gd name="T8" fmla="*/ 536 w 546"/>
                <a:gd name="T9" fmla="*/ 150 h 209"/>
                <a:gd name="T10" fmla="*/ 546 w 546"/>
                <a:gd name="T11" fmla="*/ 92 h 209"/>
                <a:gd name="T12" fmla="*/ 20 w 546"/>
                <a:gd name="T13" fmla="*/ 0 h 209"/>
                <a:gd name="T14" fmla="*/ 0 60000 65536"/>
                <a:gd name="T15" fmla="*/ 0 60000 65536"/>
                <a:gd name="T16" fmla="*/ 0 60000 65536"/>
                <a:gd name="T17" fmla="*/ 0 60000 65536"/>
                <a:gd name="T18" fmla="*/ 0 60000 65536"/>
                <a:gd name="T19" fmla="*/ 0 60000 65536"/>
                <a:gd name="T20" fmla="*/ 0 60000 65536"/>
                <a:gd name="T21" fmla="*/ 0 w 546"/>
                <a:gd name="T22" fmla="*/ 0 h 209"/>
                <a:gd name="T23" fmla="*/ 546 w 546"/>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209">
                  <a:moveTo>
                    <a:pt x="20" y="0"/>
                  </a:moveTo>
                  <a:lnTo>
                    <a:pt x="10" y="58"/>
                  </a:lnTo>
                  <a:lnTo>
                    <a:pt x="0" y="117"/>
                  </a:lnTo>
                  <a:lnTo>
                    <a:pt x="526" y="209"/>
                  </a:lnTo>
                  <a:lnTo>
                    <a:pt x="536" y="150"/>
                  </a:lnTo>
                  <a:lnTo>
                    <a:pt x="546" y="9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16" name="Freeform 425"/>
            <p:cNvSpPr>
              <a:spLocks/>
            </p:cNvSpPr>
            <p:nvPr/>
          </p:nvSpPr>
          <p:spPr bwMode="auto">
            <a:xfrm>
              <a:off x="421" y="2308"/>
              <a:ext cx="106" cy="41"/>
            </a:xfrm>
            <a:custGeom>
              <a:avLst/>
              <a:gdLst>
                <a:gd name="T0" fmla="*/ 20 w 546"/>
                <a:gd name="T1" fmla="*/ 0 h 209"/>
                <a:gd name="T2" fmla="*/ 10 w 546"/>
                <a:gd name="T3" fmla="*/ 58 h 209"/>
                <a:gd name="T4" fmla="*/ 0 w 546"/>
                <a:gd name="T5" fmla="*/ 117 h 209"/>
                <a:gd name="T6" fmla="*/ 526 w 546"/>
                <a:gd name="T7" fmla="*/ 209 h 209"/>
                <a:gd name="T8" fmla="*/ 536 w 546"/>
                <a:gd name="T9" fmla="*/ 150 h 209"/>
                <a:gd name="T10" fmla="*/ 546 w 546"/>
                <a:gd name="T11" fmla="*/ 92 h 209"/>
                <a:gd name="T12" fmla="*/ 20 w 546"/>
                <a:gd name="T13" fmla="*/ 0 h 209"/>
                <a:gd name="T14" fmla="*/ 0 60000 65536"/>
                <a:gd name="T15" fmla="*/ 0 60000 65536"/>
                <a:gd name="T16" fmla="*/ 0 60000 65536"/>
                <a:gd name="T17" fmla="*/ 0 60000 65536"/>
                <a:gd name="T18" fmla="*/ 0 60000 65536"/>
                <a:gd name="T19" fmla="*/ 0 60000 65536"/>
                <a:gd name="T20" fmla="*/ 0 60000 65536"/>
                <a:gd name="T21" fmla="*/ 0 w 546"/>
                <a:gd name="T22" fmla="*/ 0 h 209"/>
                <a:gd name="T23" fmla="*/ 546 w 546"/>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209">
                  <a:moveTo>
                    <a:pt x="20" y="0"/>
                  </a:moveTo>
                  <a:lnTo>
                    <a:pt x="10" y="58"/>
                  </a:lnTo>
                  <a:lnTo>
                    <a:pt x="0" y="117"/>
                  </a:lnTo>
                  <a:lnTo>
                    <a:pt x="526" y="209"/>
                  </a:lnTo>
                  <a:lnTo>
                    <a:pt x="536" y="150"/>
                  </a:lnTo>
                  <a:lnTo>
                    <a:pt x="546" y="9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17" name="Freeform 426"/>
            <p:cNvSpPr>
              <a:spLocks/>
            </p:cNvSpPr>
            <p:nvPr/>
          </p:nvSpPr>
          <p:spPr bwMode="auto">
            <a:xfrm>
              <a:off x="523" y="2326"/>
              <a:ext cx="13" cy="23"/>
            </a:xfrm>
            <a:custGeom>
              <a:avLst/>
              <a:gdLst>
                <a:gd name="T0" fmla="*/ 10 w 69"/>
                <a:gd name="T1" fmla="*/ 58 h 118"/>
                <a:gd name="T2" fmla="*/ 20 w 69"/>
                <a:gd name="T3" fmla="*/ 0 h 118"/>
                <a:gd name="T4" fmla="*/ 33 w 69"/>
                <a:gd name="T5" fmla="*/ 3 h 118"/>
                <a:gd name="T6" fmla="*/ 43 w 69"/>
                <a:gd name="T7" fmla="*/ 9 h 118"/>
                <a:gd name="T8" fmla="*/ 53 w 69"/>
                <a:gd name="T9" fmla="*/ 17 h 118"/>
                <a:gd name="T10" fmla="*/ 60 w 69"/>
                <a:gd name="T11" fmla="*/ 27 h 118"/>
                <a:gd name="T12" fmla="*/ 65 w 69"/>
                <a:gd name="T13" fmla="*/ 38 h 118"/>
                <a:gd name="T14" fmla="*/ 68 w 69"/>
                <a:gd name="T15" fmla="*/ 50 h 118"/>
                <a:gd name="T16" fmla="*/ 69 w 69"/>
                <a:gd name="T17" fmla="*/ 62 h 118"/>
                <a:gd name="T18" fmla="*/ 67 w 69"/>
                <a:gd name="T19" fmla="*/ 75 h 118"/>
                <a:gd name="T20" fmla="*/ 62 w 69"/>
                <a:gd name="T21" fmla="*/ 86 h 118"/>
                <a:gd name="T22" fmla="*/ 56 w 69"/>
                <a:gd name="T23" fmla="*/ 96 h 118"/>
                <a:gd name="T24" fmla="*/ 47 w 69"/>
                <a:gd name="T25" fmla="*/ 105 h 118"/>
                <a:gd name="T26" fmla="*/ 37 w 69"/>
                <a:gd name="T27" fmla="*/ 111 h 118"/>
                <a:gd name="T28" fmla="*/ 24 w 69"/>
                <a:gd name="T29" fmla="*/ 116 h 118"/>
                <a:gd name="T30" fmla="*/ 12 w 69"/>
                <a:gd name="T31" fmla="*/ 118 h 118"/>
                <a:gd name="T32" fmla="*/ 0 w 69"/>
                <a:gd name="T33" fmla="*/ 117 h 118"/>
                <a:gd name="T34" fmla="*/ 10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0" y="58"/>
                  </a:moveTo>
                  <a:lnTo>
                    <a:pt x="20" y="0"/>
                  </a:lnTo>
                  <a:lnTo>
                    <a:pt x="33" y="3"/>
                  </a:lnTo>
                  <a:lnTo>
                    <a:pt x="43" y="9"/>
                  </a:lnTo>
                  <a:lnTo>
                    <a:pt x="53" y="17"/>
                  </a:lnTo>
                  <a:lnTo>
                    <a:pt x="60" y="27"/>
                  </a:lnTo>
                  <a:lnTo>
                    <a:pt x="65" y="38"/>
                  </a:lnTo>
                  <a:lnTo>
                    <a:pt x="68" y="50"/>
                  </a:lnTo>
                  <a:lnTo>
                    <a:pt x="69" y="62"/>
                  </a:lnTo>
                  <a:lnTo>
                    <a:pt x="67" y="75"/>
                  </a:lnTo>
                  <a:lnTo>
                    <a:pt x="62" y="86"/>
                  </a:lnTo>
                  <a:lnTo>
                    <a:pt x="56" y="96"/>
                  </a:lnTo>
                  <a:lnTo>
                    <a:pt x="47" y="105"/>
                  </a:lnTo>
                  <a:lnTo>
                    <a:pt x="37" y="111"/>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18" name="Freeform 427"/>
            <p:cNvSpPr>
              <a:spLocks/>
            </p:cNvSpPr>
            <p:nvPr/>
          </p:nvSpPr>
          <p:spPr bwMode="auto">
            <a:xfrm>
              <a:off x="523" y="2326"/>
              <a:ext cx="13" cy="23"/>
            </a:xfrm>
            <a:custGeom>
              <a:avLst/>
              <a:gdLst>
                <a:gd name="T0" fmla="*/ 20 w 69"/>
                <a:gd name="T1" fmla="*/ 0 h 118"/>
                <a:gd name="T2" fmla="*/ 33 w 69"/>
                <a:gd name="T3" fmla="*/ 3 h 118"/>
                <a:gd name="T4" fmla="*/ 43 w 69"/>
                <a:gd name="T5" fmla="*/ 9 h 118"/>
                <a:gd name="T6" fmla="*/ 53 w 69"/>
                <a:gd name="T7" fmla="*/ 17 h 118"/>
                <a:gd name="T8" fmla="*/ 60 w 69"/>
                <a:gd name="T9" fmla="*/ 27 h 118"/>
                <a:gd name="T10" fmla="*/ 65 w 69"/>
                <a:gd name="T11" fmla="*/ 38 h 118"/>
                <a:gd name="T12" fmla="*/ 68 w 69"/>
                <a:gd name="T13" fmla="*/ 50 h 118"/>
                <a:gd name="T14" fmla="*/ 69 w 69"/>
                <a:gd name="T15" fmla="*/ 62 h 118"/>
                <a:gd name="T16" fmla="*/ 67 w 69"/>
                <a:gd name="T17" fmla="*/ 75 h 118"/>
                <a:gd name="T18" fmla="*/ 62 w 69"/>
                <a:gd name="T19" fmla="*/ 86 h 118"/>
                <a:gd name="T20" fmla="*/ 56 w 69"/>
                <a:gd name="T21" fmla="*/ 96 h 118"/>
                <a:gd name="T22" fmla="*/ 47 w 69"/>
                <a:gd name="T23" fmla="*/ 105 h 118"/>
                <a:gd name="T24" fmla="*/ 37 w 69"/>
                <a:gd name="T25" fmla="*/ 111 h 118"/>
                <a:gd name="T26" fmla="*/ 24 w 69"/>
                <a:gd name="T27" fmla="*/ 116 h 118"/>
                <a:gd name="T28" fmla="*/ 12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0" y="0"/>
                  </a:moveTo>
                  <a:lnTo>
                    <a:pt x="33" y="3"/>
                  </a:lnTo>
                  <a:lnTo>
                    <a:pt x="43" y="9"/>
                  </a:lnTo>
                  <a:lnTo>
                    <a:pt x="53" y="17"/>
                  </a:lnTo>
                  <a:lnTo>
                    <a:pt x="60" y="27"/>
                  </a:lnTo>
                  <a:lnTo>
                    <a:pt x="65" y="38"/>
                  </a:lnTo>
                  <a:lnTo>
                    <a:pt x="68" y="50"/>
                  </a:lnTo>
                  <a:lnTo>
                    <a:pt x="69" y="62"/>
                  </a:lnTo>
                  <a:lnTo>
                    <a:pt x="67" y="75"/>
                  </a:lnTo>
                  <a:lnTo>
                    <a:pt x="62" y="86"/>
                  </a:lnTo>
                  <a:lnTo>
                    <a:pt x="56" y="96"/>
                  </a:lnTo>
                  <a:lnTo>
                    <a:pt x="47" y="105"/>
                  </a:lnTo>
                  <a:lnTo>
                    <a:pt x="37" y="111"/>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19" name="Freeform 428"/>
            <p:cNvSpPr>
              <a:spLocks/>
            </p:cNvSpPr>
            <p:nvPr/>
          </p:nvSpPr>
          <p:spPr bwMode="auto">
            <a:xfrm>
              <a:off x="542" y="2331"/>
              <a:ext cx="13" cy="22"/>
            </a:xfrm>
            <a:custGeom>
              <a:avLst/>
              <a:gdLst>
                <a:gd name="T0" fmla="*/ 59 w 69"/>
                <a:gd name="T1" fmla="*/ 59 h 117"/>
                <a:gd name="T2" fmla="*/ 49 w 69"/>
                <a:gd name="T3" fmla="*/ 117 h 117"/>
                <a:gd name="T4" fmla="*/ 36 w 69"/>
                <a:gd name="T5" fmla="*/ 114 h 117"/>
                <a:gd name="T6" fmla="*/ 26 w 69"/>
                <a:gd name="T7" fmla="*/ 108 h 117"/>
                <a:gd name="T8" fmla="*/ 16 w 69"/>
                <a:gd name="T9" fmla="*/ 100 h 117"/>
                <a:gd name="T10" fmla="*/ 9 w 69"/>
                <a:gd name="T11" fmla="*/ 91 h 117"/>
                <a:gd name="T12" fmla="*/ 4 w 69"/>
                <a:gd name="T13" fmla="*/ 79 h 117"/>
                <a:gd name="T14" fmla="*/ 1 w 69"/>
                <a:gd name="T15" fmla="*/ 67 h 117"/>
                <a:gd name="T16" fmla="*/ 0 w 69"/>
                <a:gd name="T17" fmla="*/ 55 h 117"/>
                <a:gd name="T18" fmla="*/ 2 w 69"/>
                <a:gd name="T19" fmla="*/ 43 h 117"/>
                <a:gd name="T20" fmla="*/ 7 w 69"/>
                <a:gd name="T21" fmla="*/ 31 h 117"/>
                <a:gd name="T22" fmla="*/ 13 w 69"/>
                <a:gd name="T23" fmla="*/ 21 h 117"/>
                <a:gd name="T24" fmla="*/ 22 w 69"/>
                <a:gd name="T25" fmla="*/ 12 h 117"/>
                <a:gd name="T26" fmla="*/ 32 w 69"/>
                <a:gd name="T27" fmla="*/ 6 h 117"/>
                <a:gd name="T28" fmla="*/ 45 w 69"/>
                <a:gd name="T29" fmla="*/ 2 h 117"/>
                <a:gd name="T30" fmla="*/ 57 w 69"/>
                <a:gd name="T31" fmla="*/ 0 h 117"/>
                <a:gd name="T32" fmla="*/ 69 w 69"/>
                <a:gd name="T33" fmla="*/ 1 h 117"/>
                <a:gd name="T34" fmla="*/ 59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9" y="59"/>
                  </a:moveTo>
                  <a:lnTo>
                    <a:pt x="49" y="117"/>
                  </a:ln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20" name="Freeform 429"/>
            <p:cNvSpPr>
              <a:spLocks/>
            </p:cNvSpPr>
            <p:nvPr/>
          </p:nvSpPr>
          <p:spPr bwMode="auto">
            <a:xfrm>
              <a:off x="542" y="2331"/>
              <a:ext cx="13" cy="22"/>
            </a:xfrm>
            <a:custGeom>
              <a:avLst/>
              <a:gdLst>
                <a:gd name="T0" fmla="*/ 49 w 69"/>
                <a:gd name="T1" fmla="*/ 117 h 117"/>
                <a:gd name="T2" fmla="*/ 36 w 69"/>
                <a:gd name="T3" fmla="*/ 114 h 117"/>
                <a:gd name="T4" fmla="*/ 26 w 69"/>
                <a:gd name="T5" fmla="*/ 108 h 117"/>
                <a:gd name="T6" fmla="*/ 16 w 69"/>
                <a:gd name="T7" fmla="*/ 100 h 117"/>
                <a:gd name="T8" fmla="*/ 9 w 69"/>
                <a:gd name="T9" fmla="*/ 91 h 117"/>
                <a:gd name="T10" fmla="*/ 4 w 69"/>
                <a:gd name="T11" fmla="*/ 79 h 117"/>
                <a:gd name="T12" fmla="*/ 1 w 69"/>
                <a:gd name="T13" fmla="*/ 67 h 117"/>
                <a:gd name="T14" fmla="*/ 0 w 69"/>
                <a:gd name="T15" fmla="*/ 55 h 117"/>
                <a:gd name="T16" fmla="*/ 2 w 69"/>
                <a:gd name="T17" fmla="*/ 43 h 117"/>
                <a:gd name="T18" fmla="*/ 7 w 69"/>
                <a:gd name="T19" fmla="*/ 31 h 117"/>
                <a:gd name="T20" fmla="*/ 13 w 69"/>
                <a:gd name="T21" fmla="*/ 21 h 117"/>
                <a:gd name="T22" fmla="*/ 22 w 69"/>
                <a:gd name="T23" fmla="*/ 12 h 117"/>
                <a:gd name="T24" fmla="*/ 32 w 69"/>
                <a:gd name="T25" fmla="*/ 6 h 117"/>
                <a:gd name="T26" fmla="*/ 45 w 69"/>
                <a:gd name="T27" fmla="*/ 2 h 117"/>
                <a:gd name="T28" fmla="*/ 57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9" y="117"/>
                  </a:move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21" name="Freeform 430"/>
            <p:cNvSpPr>
              <a:spLocks/>
            </p:cNvSpPr>
            <p:nvPr/>
          </p:nvSpPr>
          <p:spPr bwMode="auto">
            <a:xfrm>
              <a:off x="551" y="2331"/>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22" name="Freeform 431"/>
            <p:cNvSpPr>
              <a:spLocks/>
            </p:cNvSpPr>
            <p:nvPr/>
          </p:nvSpPr>
          <p:spPr bwMode="auto">
            <a:xfrm>
              <a:off x="551" y="2331"/>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23" name="Freeform 432"/>
            <p:cNvSpPr>
              <a:spLocks/>
            </p:cNvSpPr>
            <p:nvPr/>
          </p:nvSpPr>
          <p:spPr bwMode="auto">
            <a:xfrm>
              <a:off x="664" y="2351"/>
              <a:ext cx="13" cy="23"/>
            </a:xfrm>
            <a:custGeom>
              <a:avLst/>
              <a:gdLst>
                <a:gd name="T0" fmla="*/ 10 w 68"/>
                <a:gd name="T1" fmla="*/ 58 h 117"/>
                <a:gd name="T2" fmla="*/ 20 w 68"/>
                <a:gd name="T3" fmla="*/ 0 h 117"/>
                <a:gd name="T4" fmla="*/ 32 w 68"/>
                <a:gd name="T5" fmla="*/ 3 h 117"/>
                <a:gd name="T6" fmla="*/ 42 w 68"/>
                <a:gd name="T7" fmla="*/ 9 h 117"/>
                <a:gd name="T8" fmla="*/ 52 w 68"/>
                <a:gd name="T9" fmla="*/ 17 h 117"/>
                <a:gd name="T10" fmla="*/ 59 w 68"/>
                <a:gd name="T11" fmla="*/ 26 h 117"/>
                <a:gd name="T12" fmla="*/ 64 w 68"/>
                <a:gd name="T13" fmla="*/ 38 h 117"/>
                <a:gd name="T14" fmla="*/ 67 w 68"/>
                <a:gd name="T15" fmla="*/ 50 h 117"/>
                <a:gd name="T16" fmla="*/ 68 w 68"/>
                <a:gd name="T17" fmla="*/ 62 h 117"/>
                <a:gd name="T18" fmla="*/ 66 w 68"/>
                <a:gd name="T19" fmla="*/ 74 h 117"/>
                <a:gd name="T20" fmla="*/ 61 w 68"/>
                <a:gd name="T21" fmla="*/ 86 h 117"/>
                <a:gd name="T22" fmla="*/ 55 w 68"/>
                <a:gd name="T23" fmla="*/ 96 h 117"/>
                <a:gd name="T24" fmla="*/ 46 w 68"/>
                <a:gd name="T25" fmla="*/ 105 h 117"/>
                <a:gd name="T26" fmla="*/ 36 w 68"/>
                <a:gd name="T27" fmla="*/ 111 h 117"/>
                <a:gd name="T28" fmla="*/ 24 w 68"/>
                <a:gd name="T29" fmla="*/ 115 h 117"/>
                <a:gd name="T30" fmla="*/ 12 w 68"/>
                <a:gd name="T31" fmla="*/ 117 h 117"/>
                <a:gd name="T32" fmla="*/ 0 w 68"/>
                <a:gd name="T33" fmla="*/ 116 h 117"/>
                <a:gd name="T34" fmla="*/ 10 w 68"/>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7"/>
                <a:gd name="T56" fmla="*/ 68 w 6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7">
                  <a:moveTo>
                    <a:pt x="10" y="58"/>
                  </a:moveTo>
                  <a:lnTo>
                    <a:pt x="20" y="0"/>
                  </a:lnTo>
                  <a:lnTo>
                    <a:pt x="32" y="3"/>
                  </a:lnTo>
                  <a:lnTo>
                    <a:pt x="42" y="9"/>
                  </a:lnTo>
                  <a:lnTo>
                    <a:pt x="52" y="17"/>
                  </a:lnTo>
                  <a:lnTo>
                    <a:pt x="59" y="26"/>
                  </a:lnTo>
                  <a:lnTo>
                    <a:pt x="64" y="38"/>
                  </a:lnTo>
                  <a:lnTo>
                    <a:pt x="67" y="50"/>
                  </a:lnTo>
                  <a:lnTo>
                    <a:pt x="68" y="62"/>
                  </a:lnTo>
                  <a:lnTo>
                    <a:pt x="66" y="74"/>
                  </a:lnTo>
                  <a:lnTo>
                    <a:pt x="61" y="86"/>
                  </a:lnTo>
                  <a:lnTo>
                    <a:pt x="55" y="96"/>
                  </a:lnTo>
                  <a:lnTo>
                    <a:pt x="46"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24" name="Freeform 433"/>
            <p:cNvSpPr>
              <a:spLocks/>
            </p:cNvSpPr>
            <p:nvPr/>
          </p:nvSpPr>
          <p:spPr bwMode="auto">
            <a:xfrm>
              <a:off x="664" y="2351"/>
              <a:ext cx="13" cy="23"/>
            </a:xfrm>
            <a:custGeom>
              <a:avLst/>
              <a:gdLst>
                <a:gd name="T0" fmla="*/ 20 w 68"/>
                <a:gd name="T1" fmla="*/ 0 h 117"/>
                <a:gd name="T2" fmla="*/ 32 w 68"/>
                <a:gd name="T3" fmla="*/ 3 h 117"/>
                <a:gd name="T4" fmla="*/ 42 w 68"/>
                <a:gd name="T5" fmla="*/ 9 h 117"/>
                <a:gd name="T6" fmla="*/ 52 w 68"/>
                <a:gd name="T7" fmla="*/ 17 h 117"/>
                <a:gd name="T8" fmla="*/ 59 w 68"/>
                <a:gd name="T9" fmla="*/ 26 h 117"/>
                <a:gd name="T10" fmla="*/ 64 w 68"/>
                <a:gd name="T11" fmla="*/ 38 h 117"/>
                <a:gd name="T12" fmla="*/ 67 w 68"/>
                <a:gd name="T13" fmla="*/ 50 h 117"/>
                <a:gd name="T14" fmla="*/ 68 w 68"/>
                <a:gd name="T15" fmla="*/ 62 h 117"/>
                <a:gd name="T16" fmla="*/ 66 w 68"/>
                <a:gd name="T17" fmla="*/ 74 h 117"/>
                <a:gd name="T18" fmla="*/ 61 w 68"/>
                <a:gd name="T19" fmla="*/ 86 h 117"/>
                <a:gd name="T20" fmla="*/ 55 w 68"/>
                <a:gd name="T21" fmla="*/ 96 h 117"/>
                <a:gd name="T22" fmla="*/ 46 w 68"/>
                <a:gd name="T23" fmla="*/ 105 h 117"/>
                <a:gd name="T24" fmla="*/ 36 w 68"/>
                <a:gd name="T25" fmla="*/ 111 h 117"/>
                <a:gd name="T26" fmla="*/ 24 w 68"/>
                <a:gd name="T27" fmla="*/ 115 h 117"/>
                <a:gd name="T28" fmla="*/ 12 w 68"/>
                <a:gd name="T29" fmla="*/ 117 h 117"/>
                <a:gd name="T30" fmla="*/ 0 w 68"/>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7"/>
                <a:gd name="T50" fmla="*/ 68 w 68"/>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7">
                  <a:moveTo>
                    <a:pt x="20" y="0"/>
                  </a:moveTo>
                  <a:lnTo>
                    <a:pt x="32" y="3"/>
                  </a:lnTo>
                  <a:lnTo>
                    <a:pt x="42" y="9"/>
                  </a:lnTo>
                  <a:lnTo>
                    <a:pt x="52" y="17"/>
                  </a:lnTo>
                  <a:lnTo>
                    <a:pt x="59" y="26"/>
                  </a:lnTo>
                  <a:lnTo>
                    <a:pt x="64" y="38"/>
                  </a:lnTo>
                  <a:lnTo>
                    <a:pt x="67" y="50"/>
                  </a:lnTo>
                  <a:lnTo>
                    <a:pt x="68" y="62"/>
                  </a:lnTo>
                  <a:lnTo>
                    <a:pt x="66" y="74"/>
                  </a:lnTo>
                  <a:lnTo>
                    <a:pt x="61" y="86"/>
                  </a:lnTo>
                  <a:lnTo>
                    <a:pt x="55" y="96"/>
                  </a:lnTo>
                  <a:lnTo>
                    <a:pt x="46" y="105"/>
                  </a:lnTo>
                  <a:lnTo>
                    <a:pt x="36" y="111"/>
                  </a:lnTo>
                  <a:lnTo>
                    <a:pt x="24" y="115"/>
                  </a:lnTo>
                  <a:lnTo>
                    <a:pt x="12"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25" name="Freeform 434"/>
            <p:cNvSpPr>
              <a:spLocks/>
            </p:cNvSpPr>
            <p:nvPr/>
          </p:nvSpPr>
          <p:spPr bwMode="auto">
            <a:xfrm>
              <a:off x="682" y="2356"/>
              <a:ext cx="14" cy="22"/>
            </a:xfrm>
            <a:custGeom>
              <a:avLst/>
              <a:gdLst>
                <a:gd name="T0" fmla="*/ 58 w 68"/>
                <a:gd name="T1" fmla="*/ 60 h 118"/>
                <a:gd name="T2" fmla="*/ 48 w 68"/>
                <a:gd name="T3" fmla="*/ 118 h 118"/>
                <a:gd name="T4" fmla="*/ 36 w 68"/>
                <a:gd name="T5" fmla="*/ 115 h 118"/>
                <a:gd name="T6" fmla="*/ 26 w 68"/>
                <a:gd name="T7" fmla="*/ 109 h 118"/>
                <a:gd name="T8" fmla="*/ 16 w 68"/>
                <a:gd name="T9" fmla="*/ 101 h 118"/>
                <a:gd name="T10" fmla="*/ 9 w 68"/>
                <a:gd name="T11" fmla="*/ 91 h 118"/>
                <a:gd name="T12" fmla="*/ 4 w 68"/>
                <a:gd name="T13" fmla="*/ 80 h 118"/>
                <a:gd name="T14" fmla="*/ 1 w 68"/>
                <a:gd name="T15" fmla="*/ 68 h 118"/>
                <a:gd name="T16" fmla="*/ 0 w 68"/>
                <a:gd name="T17" fmla="*/ 56 h 118"/>
                <a:gd name="T18" fmla="*/ 2 w 68"/>
                <a:gd name="T19" fmla="*/ 43 h 118"/>
                <a:gd name="T20" fmla="*/ 7 w 68"/>
                <a:gd name="T21" fmla="*/ 32 h 118"/>
                <a:gd name="T22" fmla="*/ 13 w 68"/>
                <a:gd name="T23" fmla="*/ 22 h 118"/>
                <a:gd name="T24" fmla="*/ 22 w 68"/>
                <a:gd name="T25" fmla="*/ 13 h 118"/>
                <a:gd name="T26" fmla="*/ 32 w 68"/>
                <a:gd name="T27" fmla="*/ 7 h 118"/>
                <a:gd name="T28" fmla="*/ 44 w 68"/>
                <a:gd name="T29" fmla="*/ 2 h 118"/>
                <a:gd name="T30" fmla="*/ 56 w 68"/>
                <a:gd name="T31" fmla="*/ 0 h 118"/>
                <a:gd name="T32" fmla="*/ 68 w 68"/>
                <a:gd name="T33" fmla="*/ 1 h 118"/>
                <a:gd name="T34" fmla="*/ 58 w 68"/>
                <a:gd name="T35" fmla="*/ 6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58" y="60"/>
                  </a:moveTo>
                  <a:lnTo>
                    <a:pt x="48" y="118"/>
                  </a:lnTo>
                  <a:lnTo>
                    <a:pt x="36" y="115"/>
                  </a:lnTo>
                  <a:lnTo>
                    <a:pt x="26" y="109"/>
                  </a:lnTo>
                  <a:lnTo>
                    <a:pt x="16" y="101"/>
                  </a:lnTo>
                  <a:lnTo>
                    <a:pt x="9" y="91"/>
                  </a:lnTo>
                  <a:lnTo>
                    <a:pt x="4" y="80"/>
                  </a:lnTo>
                  <a:lnTo>
                    <a:pt x="1" y="68"/>
                  </a:lnTo>
                  <a:lnTo>
                    <a:pt x="0" y="56"/>
                  </a:lnTo>
                  <a:lnTo>
                    <a:pt x="2" y="43"/>
                  </a:lnTo>
                  <a:lnTo>
                    <a:pt x="7" y="32"/>
                  </a:lnTo>
                  <a:lnTo>
                    <a:pt x="13" y="22"/>
                  </a:lnTo>
                  <a:lnTo>
                    <a:pt x="22" y="13"/>
                  </a:lnTo>
                  <a:lnTo>
                    <a:pt x="32" y="7"/>
                  </a:lnTo>
                  <a:lnTo>
                    <a:pt x="44" y="2"/>
                  </a:lnTo>
                  <a:lnTo>
                    <a:pt x="56" y="0"/>
                  </a:lnTo>
                  <a:lnTo>
                    <a:pt x="68" y="1"/>
                  </a:lnTo>
                  <a:lnTo>
                    <a:pt x="5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26" name="Freeform 435"/>
            <p:cNvSpPr>
              <a:spLocks/>
            </p:cNvSpPr>
            <p:nvPr/>
          </p:nvSpPr>
          <p:spPr bwMode="auto">
            <a:xfrm>
              <a:off x="682" y="2356"/>
              <a:ext cx="14" cy="22"/>
            </a:xfrm>
            <a:custGeom>
              <a:avLst/>
              <a:gdLst>
                <a:gd name="T0" fmla="*/ 48 w 68"/>
                <a:gd name="T1" fmla="*/ 118 h 118"/>
                <a:gd name="T2" fmla="*/ 36 w 68"/>
                <a:gd name="T3" fmla="*/ 115 h 118"/>
                <a:gd name="T4" fmla="*/ 26 w 68"/>
                <a:gd name="T5" fmla="*/ 109 h 118"/>
                <a:gd name="T6" fmla="*/ 16 w 68"/>
                <a:gd name="T7" fmla="*/ 101 h 118"/>
                <a:gd name="T8" fmla="*/ 9 w 68"/>
                <a:gd name="T9" fmla="*/ 91 h 118"/>
                <a:gd name="T10" fmla="*/ 4 w 68"/>
                <a:gd name="T11" fmla="*/ 80 h 118"/>
                <a:gd name="T12" fmla="*/ 1 w 68"/>
                <a:gd name="T13" fmla="*/ 68 h 118"/>
                <a:gd name="T14" fmla="*/ 0 w 68"/>
                <a:gd name="T15" fmla="*/ 56 h 118"/>
                <a:gd name="T16" fmla="*/ 2 w 68"/>
                <a:gd name="T17" fmla="*/ 43 h 118"/>
                <a:gd name="T18" fmla="*/ 7 w 68"/>
                <a:gd name="T19" fmla="*/ 32 h 118"/>
                <a:gd name="T20" fmla="*/ 13 w 68"/>
                <a:gd name="T21" fmla="*/ 22 h 118"/>
                <a:gd name="T22" fmla="*/ 22 w 68"/>
                <a:gd name="T23" fmla="*/ 13 h 118"/>
                <a:gd name="T24" fmla="*/ 32 w 68"/>
                <a:gd name="T25" fmla="*/ 7 h 118"/>
                <a:gd name="T26" fmla="*/ 44 w 68"/>
                <a:gd name="T27" fmla="*/ 2 h 118"/>
                <a:gd name="T28" fmla="*/ 56 w 68"/>
                <a:gd name="T29" fmla="*/ 0 h 118"/>
                <a:gd name="T30" fmla="*/ 68 w 68"/>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48" y="118"/>
                  </a:moveTo>
                  <a:lnTo>
                    <a:pt x="36" y="115"/>
                  </a:lnTo>
                  <a:lnTo>
                    <a:pt x="26" y="109"/>
                  </a:lnTo>
                  <a:lnTo>
                    <a:pt x="16" y="101"/>
                  </a:lnTo>
                  <a:lnTo>
                    <a:pt x="9" y="91"/>
                  </a:lnTo>
                  <a:lnTo>
                    <a:pt x="4" y="80"/>
                  </a:lnTo>
                  <a:lnTo>
                    <a:pt x="1" y="68"/>
                  </a:lnTo>
                  <a:lnTo>
                    <a:pt x="0" y="56"/>
                  </a:lnTo>
                  <a:lnTo>
                    <a:pt x="2" y="43"/>
                  </a:lnTo>
                  <a:lnTo>
                    <a:pt x="7" y="32"/>
                  </a:lnTo>
                  <a:lnTo>
                    <a:pt x="13" y="22"/>
                  </a:lnTo>
                  <a:lnTo>
                    <a:pt x="22" y="13"/>
                  </a:lnTo>
                  <a:lnTo>
                    <a:pt x="32" y="7"/>
                  </a:lnTo>
                  <a:lnTo>
                    <a:pt x="44" y="2"/>
                  </a:lnTo>
                  <a:lnTo>
                    <a:pt x="56" y="0"/>
                  </a:lnTo>
                  <a:lnTo>
                    <a:pt x="68"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27" name="Freeform 436"/>
            <p:cNvSpPr>
              <a:spLocks/>
            </p:cNvSpPr>
            <p:nvPr/>
          </p:nvSpPr>
          <p:spPr bwMode="auto">
            <a:xfrm>
              <a:off x="692" y="2356"/>
              <a:ext cx="116" cy="42"/>
            </a:xfrm>
            <a:custGeom>
              <a:avLst/>
              <a:gdLst>
                <a:gd name="T0" fmla="*/ 20 w 603"/>
                <a:gd name="T1" fmla="*/ 0 h 219"/>
                <a:gd name="T2" fmla="*/ 10 w 603"/>
                <a:gd name="T3" fmla="*/ 59 h 219"/>
                <a:gd name="T4" fmla="*/ 0 w 603"/>
                <a:gd name="T5" fmla="*/ 117 h 219"/>
                <a:gd name="T6" fmla="*/ 583 w 603"/>
                <a:gd name="T7" fmla="*/ 219 h 219"/>
                <a:gd name="T8" fmla="*/ 593 w 603"/>
                <a:gd name="T9" fmla="*/ 161 h 219"/>
                <a:gd name="T10" fmla="*/ 603 w 603"/>
                <a:gd name="T11" fmla="*/ 103 h 219"/>
                <a:gd name="T12" fmla="*/ 20 w 603"/>
                <a:gd name="T13" fmla="*/ 0 h 219"/>
                <a:gd name="T14" fmla="*/ 0 60000 65536"/>
                <a:gd name="T15" fmla="*/ 0 60000 65536"/>
                <a:gd name="T16" fmla="*/ 0 60000 65536"/>
                <a:gd name="T17" fmla="*/ 0 60000 65536"/>
                <a:gd name="T18" fmla="*/ 0 60000 65536"/>
                <a:gd name="T19" fmla="*/ 0 60000 65536"/>
                <a:gd name="T20" fmla="*/ 0 60000 65536"/>
                <a:gd name="T21" fmla="*/ 0 w 603"/>
                <a:gd name="T22" fmla="*/ 0 h 219"/>
                <a:gd name="T23" fmla="*/ 603 w 60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9">
                  <a:moveTo>
                    <a:pt x="20" y="0"/>
                  </a:moveTo>
                  <a:lnTo>
                    <a:pt x="10" y="59"/>
                  </a:lnTo>
                  <a:lnTo>
                    <a:pt x="0" y="117"/>
                  </a:lnTo>
                  <a:lnTo>
                    <a:pt x="583" y="219"/>
                  </a:lnTo>
                  <a:lnTo>
                    <a:pt x="593" y="161"/>
                  </a:lnTo>
                  <a:lnTo>
                    <a:pt x="603" y="10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28" name="Freeform 437"/>
            <p:cNvSpPr>
              <a:spLocks/>
            </p:cNvSpPr>
            <p:nvPr/>
          </p:nvSpPr>
          <p:spPr bwMode="auto">
            <a:xfrm>
              <a:off x="692" y="2356"/>
              <a:ext cx="116" cy="42"/>
            </a:xfrm>
            <a:custGeom>
              <a:avLst/>
              <a:gdLst>
                <a:gd name="T0" fmla="*/ 20 w 603"/>
                <a:gd name="T1" fmla="*/ 0 h 219"/>
                <a:gd name="T2" fmla="*/ 10 w 603"/>
                <a:gd name="T3" fmla="*/ 59 h 219"/>
                <a:gd name="T4" fmla="*/ 0 w 603"/>
                <a:gd name="T5" fmla="*/ 117 h 219"/>
                <a:gd name="T6" fmla="*/ 583 w 603"/>
                <a:gd name="T7" fmla="*/ 219 h 219"/>
                <a:gd name="T8" fmla="*/ 593 w 603"/>
                <a:gd name="T9" fmla="*/ 161 h 219"/>
                <a:gd name="T10" fmla="*/ 603 w 603"/>
                <a:gd name="T11" fmla="*/ 103 h 219"/>
                <a:gd name="T12" fmla="*/ 20 w 603"/>
                <a:gd name="T13" fmla="*/ 0 h 219"/>
                <a:gd name="T14" fmla="*/ 0 60000 65536"/>
                <a:gd name="T15" fmla="*/ 0 60000 65536"/>
                <a:gd name="T16" fmla="*/ 0 60000 65536"/>
                <a:gd name="T17" fmla="*/ 0 60000 65536"/>
                <a:gd name="T18" fmla="*/ 0 60000 65536"/>
                <a:gd name="T19" fmla="*/ 0 60000 65536"/>
                <a:gd name="T20" fmla="*/ 0 60000 65536"/>
                <a:gd name="T21" fmla="*/ 0 w 603"/>
                <a:gd name="T22" fmla="*/ 0 h 219"/>
                <a:gd name="T23" fmla="*/ 603 w 60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9">
                  <a:moveTo>
                    <a:pt x="20" y="0"/>
                  </a:moveTo>
                  <a:lnTo>
                    <a:pt x="10" y="59"/>
                  </a:lnTo>
                  <a:lnTo>
                    <a:pt x="0" y="117"/>
                  </a:lnTo>
                  <a:lnTo>
                    <a:pt x="583" y="219"/>
                  </a:lnTo>
                  <a:lnTo>
                    <a:pt x="593" y="161"/>
                  </a:lnTo>
                  <a:lnTo>
                    <a:pt x="603" y="10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29" name="Freeform 438"/>
            <p:cNvSpPr>
              <a:spLocks/>
            </p:cNvSpPr>
            <p:nvPr/>
          </p:nvSpPr>
          <p:spPr bwMode="auto">
            <a:xfrm>
              <a:off x="805" y="2376"/>
              <a:ext cx="13" cy="22"/>
            </a:xfrm>
            <a:custGeom>
              <a:avLst/>
              <a:gdLst>
                <a:gd name="T0" fmla="*/ 10 w 69"/>
                <a:gd name="T1" fmla="*/ 58 h 117"/>
                <a:gd name="T2" fmla="*/ 20 w 69"/>
                <a:gd name="T3" fmla="*/ 0 h 117"/>
                <a:gd name="T4" fmla="*/ 32 w 69"/>
                <a:gd name="T5" fmla="*/ 3 h 117"/>
                <a:gd name="T6" fmla="*/ 43 w 69"/>
                <a:gd name="T7" fmla="*/ 9 h 117"/>
                <a:gd name="T8" fmla="*/ 53 w 69"/>
                <a:gd name="T9" fmla="*/ 17 h 117"/>
                <a:gd name="T10" fmla="*/ 60 w 69"/>
                <a:gd name="T11" fmla="*/ 26 h 117"/>
                <a:gd name="T12" fmla="*/ 65 w 69"/>
                <a:gd name="T13" fmla="*/ 37 h 117"/>
                <a:gd name="T14" fmla="*/ 68 w 69"/>
                <a:gd name="T15" fmla="*/ 50 h 117"/>
                <a:gd name="T16" fmla="*/ 69 w 69"/>
                <a:gd name="T17" fmla="*/ 62 h 117"/>
                <a:gd name="T18" fmla="*/ 67 w 69"/>
                <a:gd name="T19" fmla="*/ 74 h 117"/>
                <a:gd name="T20" fmla="*/ 62 w 69"/>
                <a:gd name="T21" fmla="*/ 86 h 117"/>
                <a:gd name="T22" fmla="*/ 56 w 69"/>
                <a:gd name="T23" fmla="*/ 96 h 117"/>
                <a:gd name="T24" fmla="*/ 47 w 69"/>
                <a:gd name="T25" fmla="*/ 105 h 117"/>
                <a:gd name="T26" fmla="*/ 36 w 69"/>
                <a:gd name="T27" fmla="*/ 111 h 117"/>
                <a:gd name="T28" fmla="*/ 24 w 69"/>
                <a:gd name="T29" fmla="*/ 115 h 117"/>
                <a:gd name="T30" fmla="*/ 12 w 69"/>
                <a:gd name="T31" fmla="*/ 117 h 117"/>
                <a:gd name="T32" fmla="*/ 0 w 69"/>
                <a:gd name="T33" fmla="*/ 116 h 117"/>
                <a:gd name="T34" fmla="*/ 10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0" y="58"/>
                  </a:moveTo>
                  <a:lnTo>
                    <a:pt x="20" y="0"/>
                  </a:lnTo>
                  <a:lnTo>
                    <a:pt x="32" y="3"/>
                  </a:lnTo>
                  <a:lnTo>
                    <a:pt x="43" y="9"/>
                  </a:lnTo>
                  <a:lnTo>
                    <a:pt x="53" y="17"/>
                  </a:lnTo>
                  <a:lnTo>
                    <a:pt x="60" y="26"/>
                  </a:lnTo>
                  <a:lnTo>
                    <a:pt x="65" y="37"/>
                  </a:lnTo>
                  <a:lnTo>
                    <a:pt x="68" y="50"/>
                  </a:lnTo>
                  <a:lnTo>
                    <a:pt x="69" y="62"/>
                  </a:lnTo>
                  <a:lnTo>
                    <a:pt x="67" y="74"/>
                  </a:lnTo>
                  <a:lnTo>
                    <a:pt x="62" y="86"/>
                  </a:lnTo>
                  <a:lnTo>
                    <a:pt x="56" y="96"/>
                  </a:lnTo>
                  <a:lnTo>
                    <a:pt x="47"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0" name="Freeform 442"/>
            <p:cNvSpPr>
              <a:spLocks/>
            </p:cNvSpPr>
            <p:nvPr/>
          </p:nvSpPr>
          <p:spPr bwMode="auto">
            <a:xfrm>
              <a:off x="833" y="2381"/>
              <a:ext cx="117" cy="42"/>
            </a:xfrm>
            <a:custGeom>
              <a:avLst/>
              <a:gdLst>
                <a:gd name="T0" fmla="*/ 21 w 604"/>
                <a:gd name="T1" fmla="*/ 0 h 219"/>
                <a:gd name="T2" fmla="*/ 11 w 604"/>
                <a:gd name="T3" fmla="*/ 58 h 219"/>
                <a:gd name="T4" fmla="*/ 0 w 604"/>
                <a:gd name="T5" fmla="*/ 117 h 219"/>
                <a:gd name="T6" fmla="*/ 584 w 604"/>
                <a:gd name="T7" fmla="*/ 219 h 219"/>
                <a:gd name="T8" fmla="*/ 594 w 604"/>
                <a:gd name="T9" fmla="*/ 161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1" y="58"/>
                  </a:lnTo>
                  <a:lnTo>
                    <a:pt x="0" y="117"/>
                  </a:lnTo>
                  <a:lnTo>
                    <a:pt x="584" y="219"/>
                  </a:lnTo>
                  <a:lnTo>
                    <a:pt x="594" y="161"/>
                  </a:lnTo>
                  <a:lnTo>
                    <a:pt x="604" y="10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1" name="Freeform 444"/>
            <p:cNvSpPr>
              <a:spLocks/>
            </p:cNvSpPr>
            <p:nvPr/>
          </p:nvSpPr>
          <p:spPr bwMode="auto">
            <a:xfrm>
              <a:off x="946" y="2401"/>
              <a:ext cx="13" cy="22"/>
            </a:xfrm>
            <a:custGeom>
              <a:avLst/>
              <a:gdLst>
                <a:gd name="T0" fmla="*/ 10 w 68"/>
                <a:gd name="T1" fmla="*/ 59 h 118"/>
                <a:gd name="T2" fmla="*/ 20 w 68"/>
                <a:gd name="T3" fmla="*/ 0 h 118"/>
                <a:gd name="T4" fmla="*/ 32 w 68"/>
                <a:gd name="T5" fmla="*/ 3 h 118"/>
                <a:gd name="T6" fmla="*/ 42 w 68"/>
                <a:gd name="T7" fmla="*/ 10 h 118"/>
                <a:gd name="T8" fmla="*/ 52 w 68"/>
                <a:gd name="T9" fmla="*/ 18 h 118"/>
                <a:gd name="T10" fmla="*/ 59 w 68"/>
                <a:gd name="T11" fmla="*/ 27 h 118"/>
                <a:gd name="T12" fmla="*/ 64 w 68"/>
                <a:gd name="T13" fmla="*/ 38 h 118"/>
                <a:gd name="T14" fmla="*/ 67 w 68"/>
                <a:gd name="T15" fmla="*/ 51 h 118"/>
                <a:gd name="T16" fmla="*/ 68 w 68"/>
                <a:gd name="T17" fmla="*/ 63 h 118"/>
                <a:gd name="T18" fmla="*/ 66 w 68"/>
                <a:gd name="T19" fmla="*/ 75 h 118"/>
                <a:gd name="T20" fmla="*/ 61 w 68"/>
                <a:gd name="T21" fmla="*/ 86 h 118"/>
                <a:gd name="T22" fmla="*/ 55 w 68"/>
                <a:gd name="T23" fmla="*/ 97 h 118"/>
                <a:gd name="T24" fmla="*/ 46 w 68"/>
                <a:gd name="T25" fmla="*/ 106 h 118"/>
                <a:gd name="T26" fmla="*/ 36 w 68"/>
                <a:gd name="T27" fmla="*/ 112 h 118"/>
                <a:gd name="T28" fmla="*/ 24 w 68"/>
                <a:gd name="T29" fmla="*/ 116 h 118"/>
                <a:gd name="T30" fmla="*/ 12 w 68"/>
                <a:gd name="T31" fmla="*/ 118 h 118"/>
                <a:gd name="T32" fmla="*/ 0 w 68"/>
                <a:gd name="T33" fmla="*/ 117 h 118"/>
                <a:gd name="T34" fmla="*/ 10 w 6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10" y="59"/>
                  </a:moveTo>
                  <a:lnTo>
                    <a:pt x="20" y="0"/>
                  </a:lnTo>
                  <a:lnTo>
                    <a:pt x="32" y="3"/>
                  </a:lnTo>
                  <a:lnTo>
                    <a:pt x="42" y="10"/>
                  </a:lnTo>
                  <a:lnTo>
                    <a:pt x="52" y="18"/>
                  </a:lnTo>
                  <a:lnTo>
                    <a:pt x="59" y="27"/>
                  </a:lnTo>
                  <a:lnTo>
                    <a:pt x="64" y="38"/>
                  </a:lnTo>
                  <a:lnTo>
                    <a:pt x="67" y="51"/>
                  </a:lnTo>
                  <a:lnTo>
                    <a:pt x="68" y="63"/>
                  </a:lnTo>
                  <a:lnTo>
                    <a:pt x="66" y="75"/>
                  </a:lnTo>
                  <a:lnTo>
                    <a:pt x="61" y="86"/>
                  </a:lnTo>
                  <a:lnTo>
                    <a:pt x="55" y="97"/>
                  </a:lnTo>
                  <a:lnTo>
                    <a:pt x="46" y="106"/>
                  </a:lnTo>
                  <a:lnTo>
                    <a:pt x="36" y="112"/>
                  </a:lnTo>
                  <a:lnTo>
                    <a:pt x="24" y="116"/>
                  </a:lnTo>
                  <a:lnTo>
                    <a:pt x="12" y="118"/>
                  </a:lnTo>
                  <a:lnTo>
                    <a:pt x="0" y="117"/>
                  </a:lnTo>
                  <a:lnTo>
                    <a:pt x="1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2" name="Freeform 445"/>
            <p:cNvSpPr>
              <a:spLocks/>
            </p:cNvSpPr>
            <p:nvPr/>
          </p:nvSpPr>
          <p:spPr bwMode="auto">
            <a:xfrm>
              <a:off x="946" y="2401"/>
              <a:ext cx="13" cy="22"/>
            </a:xfrm>
            <a:custGeom>
              <a:avLst/>
              <a:gdLst>
                <a:gd name="T0" fmla="*/ 20 w 68"/>
                <a:gd name="T1" fmla="*/ 0 h 118"/>
                <a:gd name="T2" fmla="*/ 32 w 68"/>
                <a:gd name="T3" fmla="*/ 3 h 118"/>
                <a:gd name="T4" fmla="*/ 42 w 68"/>
                <a:gd name="T5" fmla="*/ 10 h 118"/>
                <a:gd name="T6" fmla="*/ 52 w 68"/>
                <a:gd name="T7" fmla="*/ 18 h 118"/>
                <a:gd name="T8" fmla="*/ 59 w 68"/>
                <a:gd name="T9" fmla="*/ 27 h 118"/>
                <a:gd name="T10" fmla="*/ 64 w 68"/>
                <a:gd name="T11" fmla="*/ 38 h 118"/>
                <a:gd name="T12" fmla="*/ 67 w 68"/>
                <a:gd name="T13" fmla="*/ 51 h 118"/>
                <a:gd name="T14" fmla="*/ 68 w 68"/>
                <a:gd name="T15" fmla="*/ 63 h 118"/>
                <a:gd name="T16" fmla="*/ 66 w 68"/>
                <a:gd name="T17" fmla="*/ 75 h 118"/>
                <a:gd name="T18" fmla="*/ 61 w 68"/>
                <a:gd name="T19" fmla="*/ 86 h 118"/>
                <a:gd name="T20" fmla="*/ 55 w 68"/>
                <a:gd name="T21" fmla="*/ 97 h 118"/>
                <a:gd name="T22" fmla="*/ 46 w 68"/>
                <a:gd name="T23" fmla="*/ 106 h 118"/>
                <a:gd name="T24" fmla="*/ 36 w 68"/>
                <a:gd name="T25" fmla="*/ 112 h 118"/>
                <a:gd name="T26" fmla="*/ 24 w 68"/>
                <a:gd name="T27" fmla="*/ 116 h 118"/>
                <a:gd name="T28" fmla="*/ 12 w 68"/>
                <a:gd name="T29" fmla="*/ 118 h 118"/>
                <a:gd name="T30" fmla="*/ 0 w 68"/>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20" y="0"/>
                  </a:moveTo>
                  <a:lnTo>
                    <a:pt x="32" y="3"/>
                  </a:lnTo>
                  <a:lnTo>
                    <a:pt x="42" y="10"/>
                  </a:lnTo>
                  <a:lnTo>
                    <a:pt x="52" y="18"/>
                  </a:lnTo>
                  <a:lnTo>
                    <a:pt x="59" y="27"/>
                  </a:lnTo>
                  <a:lnTo>
                    <a:pt x="64" y="38"/>
                  </a:lnTo>
                  <a:lnTo>
                    <a:pt x="67" y="51"/>
                  </a:lnTo>
                  <a:lnTo>
                    <a:pt x="68" y="63"/>
                  </a:lnTo>
                  <a:lnTo>
                    <a:pt x="66" y="75"/>
                  </a:lnTo>
                  <a:lnTo>
                    <a:pt x="61" y="86"/>
                  </a:lnTo>
                  <a:lnTo>
                    <a:pt x="55" y="97"/>
                  </a:lnTo>
                  <a:lnTo>
                    <a:pt x="46" y="106"/>
                  </a:lnTo>
                  <a:lnTo>
                    <a:pt x="36" y="112"/>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33" name="Freeform 446"/>
            <p:cNvSpPr>
              <a:spLocks/>
            </p:cNvSpPr>
            <p:nvPr/>
          </p:nvSpPr>
          <p:spPr bwMode="auto">
            <a:xfrm>
              <a:off x="964" y="2405"/>
              <a:ext cx="13" cy="23"/>
            </a:xfrm>
            <a:custGeom>
              <a:avLst/>
              <a:gdLst>
                <a:gd name="T0" fmla="*/ 59 w 69"/>
                <a:gd name="T1" fmla="*/ 59 h 118"/>
                <a:gd name="T2" fmla="*/ 49 w 69"/>
                <a:gd name="T3" fmla="*/ 118 h 118"/>
                <a:gd name="T4" fmla="*/ 37 w 69"/>
                <a:gd name="T5" fmla="*/ 114 h 118"/>
                <a:gd name="T6" fmla="*/ 27 w 69"/>
                <a:gd name="T7" fmla="*/ 108 h 118"/>
                <a:gd name="T8" fmla="*/ 17 w 69"/>
                <a:gd name="T9" fmla="*/ 100 h 118"/>
                <a:gd name="T10" fmla="*/ 10 w 69"/>
                <a:gd name="T11" fmla="*/ 91 h 118"/>
                <a:gd name="T12" fmla="*/ 5 w 69"/>
                <a:gd name="T13" fmla="*/ 80 h 118"/>
                <a:gd name="T14" fmla="*/ 2 w 69"/>
                <a:gd name="T15" fmla="*/ 67 h 118"/>
                <a:gd name="T16" fmla="*/ 0 w 69"/>
                <a:gd name="T17" fmla="*/ 55 h 118"/>
                <a:gd name="T18" fmla="*/ 3 w 69"/>
                <a:gd name="T19" fmla="*/ 43 h 118"/>
                <a:gd name="T20" fmla="*/ 8 w 69"/>
                <a:gd name="T21" fmla="*/ 32 h 118"/>
                <a:gd name="T22" fmla="*/ 14 w 69"/>
                <a:gd name="T23" fmla="*/ 21 h 118"/>
                <a:gd name="T24" fmla="*/ 23 w 69"/>
                <a:gd name="T25" fmla="*/ 12 h 118"/>
                <a:gd name="T26" fmla="*/ 33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7" y="114"/>
                  </a:lnTo>
                  <a:lnTo>
                    <a:pt x="27" y="108"/>
                  </a:lnTo>
                  <a:lnTo>
                    <a:pt x="17" y="100"/>
                  </a:lnTo>
                  <a:lnTo>
                    <a:pt x="10" y="91"/>
                  </a:lnTo>
                  <a:lnTo>
                    <a:pt x="5" y="80"/>
                  </a:lnTo>
                  <a:lnTo>
                    <a:pt x="2" y="67"/>
                  </a:lnTo>
                  <a:lnTo>
                    <a:pt x="0" y="55"/>
                  </a:lnTo>
                  <a:lnTo>
                    <a:pt x="3" y="43"/>
                  </a:lnTo>
                  <a:lnTo>
                    <a:pt x="8" y="32"/>
                  </a:lnTo>
                  <a:lnTo>
                    <a:pt x="14" y="21"/>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4" name="Freeform 447"/>
            <p:cNvSpPr>
              <a:spLocks/>
            </p:cNvSpPr>
            <p:nvPr/>
          </p:nvSpPr>
          <p:spPr bwMode="auto">
            <a:xfrm>
              <a:off x="964" y="2405"/>
              <a:ext cx="13" cy="23"/>
            </a:xfrm>
            <a:custGeom>
              <a:avLst/>
              <a:gdLst>
                <a:gd name="T0" fmla="*/ 49 w 69"/>
                <a:gd name="T1" fmla="*/ 118 h 118"/>
                <a:gd name="T2" fmla="*/ 37 w 69"/>
                <a:gd name="T3" fmla="*/ 114 h 118"/>
                <a:gd name="T4" fmla="*/ 27 w 69"/>
                <a:gd name="T5" fmla="*/ 108 h 118"/>
                <a:gd name="T6" fmla="*/ 17 w 69"/>
                <a:gd name="T7" fmla="*/ 100 h 118"/>
                <a:gd name="T8" fmla="*/ 10 w 69"/>
                <a:gd name="T9" fmla="*/ 91 h 118"/>
                <a:gd name="T10" fmla="*/ 5 w 69"/>
                <a:gd name="T11" fmla="*/ 80 h 118"/>
                <a:gd name="T12" fmla="*/ 2 w 69"/>
                <a:gd name="T13" fmla="*/ 67 h 118"/>
                <a:gd name="T14" fmla="*/ 0 w 69"/>
                <a:gd name="T15" fmla="*/ 55 h 118"/>
                <a:gd name="T16" fmla="*/ 3 w 69"/>
                <a:gd name="T17" fmla="*/ 43 h 118"/>
                <a:gd name="T18" fmla="*/ 8 w 69"/>
                <a:gd name="T19" fmla="*/ 32 h 118"/>
                <a:gd name="T20" fmla="*/ 14 w 69"/>
                <a:gd name="T21" fmla="*/ 21 h 118"/>
                <a:gd name="T22" fmla="*/ 23 w 69"/>
                <a:gd name="T23" fmla="*/ 12 h 118"/>
                <a:gd name="T24" fmla="*/ 33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7" y="114"/>
                  </a:lnTo>
                  <a:lnTo>
                    <a:pt x="27" y="108"/>
                  </a:lnTo>
                  <a:lnTo>
                    <a:pt x="17" y="100"/>
                  </a:lnTo>
                  <a:lnTo>
                    <a:pt x="10" y="91"/>
                  </a:lnTo>
                  <a:lnTo>
                    <a:pt x="5" y="80"/>
                  </a:lnTo>
                  <a:lnTo>
                    <a:pt x="2" y="67"/>
                  </a:lnTo>
                  <a:lnTo>
                    <a:pt x="0" y="55"/>
                  </a:lnTo>
                  <a:lnTo>
                    <a:pt x="3" y="43"/>
                  </a:lnTo>
                  <a:lnTo>
                    <a:pt x="8" y="32"/>
                  </a:lnTo>
                  <a:lnTo>
                    <a:pt x="14" y="21"/>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35" name="Freeform 448"/>
            <p:cNvSpPr>
              <a:spLocks/>
            </p:cNvSpPr>
            <p:nvPr/>
          </p:nvSpPr>
          <p:spPr bwMode="auto">
            <a:xfrm>
              <a:off x="973" y="2405"/>
              <a:ext cx="117" cy="43"/>
            </a:xfrm>
            <a:custGeom>
              <a:avLst/>
              <a:gdLst>
                <a:gd name="T0" fmla="*/ 20 w 604"/>
                <a:gd name="T1" fmla="*/ 0 h 219"/>
                <a:gd name="T2" fmla="*/ 10 w 604"/>
                <a:gd name="T3" fmla="*/ 58 h 219"/>
                <a:gd name="T4" fmla="*/ 0 w 604"/>
                <a:gd name="T5" fmla="*/ 117 h 219"/>
                <a:gd name="T6" fmla="*/ 584 w 604"/>
                <a:gd name="T7" fmla="*/ 219 h 219"/>
                <a:gd name="T8" fmla="*/ 594 w 604"/>
                <a:gd name="T9" fmla="*/ 160 h 219"/>
                <a:gd name="T10" fmla="*/ 604 w 604"/>
                <a:gd name="T11" fmla="*/ 102 h 219"/>
                <a:gd name="T12" fmla="*/ 20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0" y="0"/>
                  </a:moveTo>
                  <a:lnTo>
                    <a:pt x="10" y="58"/>
                  </a:lnTo>
                  <a:lnTo>
                    <a:pt x="0" y="117"/>
                  </a:lnTo>
                  <a:lnTo>
                    <a:pt x="584" y="219"/>
                  </a:lnTo>
                  <a:lnTo>
                    <a:pt x="594" y="160"/>
                  </a:lnTo>
                  <a:lnTo>
                    <a:pt x="604"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6" name="Freeform 449"/>
            <p:cNvSpPr>
              <a:spLocks/>
            </p:cNvSpPr>
            <p:nvPr/>
          </p:nvSpPr>
          <p:spPr bwMode="auto">
            <a:xfrm>
              <a:off x="973" y="2405"/>
              <a:ext cx="117" cy="43"/>
            </a:xfrm>
            <a:custGeom>
              <a:avLst/>
              <a:gdLst>
                <a:gd name="T0" fmla="*/ 20 w 604"/>
                <a:gd name="T1" fmla="*/ 0 h 219"/>
                <a:gd name="T2" fmla="*/ 10 w 604"/>
                <a:gd name="T3" fmla="*/ 58 h 219"/>
                <a:gd name="T4" fmla="*/ 0 w 604"/>
                <a:gd name="T5" fmla="*/ 117 h 219"/>
                <a:gd name="T6" fmla="*/ 584 w 604"/>
                <a:gd name="T7" fmla="*/ 219 h 219"/>
                <a:gd name="T8" fmla="*/ 594 w 604"/>
                <a:gd name="T9" fmla="*/ 160 h 219"/>
                <a:gd name="T10" fmla="*/ 604 w 604"/>
                <a:gd name="T11" fmla="*/ 102 h 219"/>
                <a:gd name="T12" fmla="*/ 20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0" y="0"/>
                  </a:moveTo>
                  <a:lnTo>
                    <a:pt x="10" y="58"/>
                  </a:lnTo>
                  <a:lnTo>
                    <a:pt x="0" y="117"/>
                  </a:lnTo>
                  <a:lnTo>
                    <a:pt x="584" y="219"/>
                  </a:lnTo>
                  <a:lnTo>
                    <a:pt x="594" y="160"/>
                  </a:lnTo>
                  <a:lnTo>
                    <a:pt x="604"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37" name="Freeform 450"/>
            <p:cNvSpPr>
              <a:spLocks/>
            </p:cNvSpPr>
            <p:nvPr/>
          </p:nvSpPr>
          <p:spPr bwMode="auto">
            <a:xfrm>
              <a:off x="1086" y="2426"/>
              <a:ext cx="14" cy="22"/>
            </a:xfrm>
            <a:custGeom>
              <a:avLst/>
              <a:gdLst>
                <a:gd name="T0" fmla="*/ 10 w 69"/>
                <a:gd name="T1" fmla="*/ 58 h 118"/>
                <a:gd name="T2" fmla="*/ 20 w 69"/>
                <a:gd name="T3" fmla="*/ 0 h 118"/>
                <a:gd name="T4" fmla="*/ 32 w 69"/>
                <a:gd name="T5" fmla="*/ 3 h 118"/>
                <a:gd name="T6" fmla="*/ 42 w 69"/>
                <a:gd name="T7" fmla="*/ 9 h 118"/>
                <a:gd name="T8" fmla="*/ 53 w 69"/>
                <a:gd name="T9" fmla="*/ 18 h 118"/>
                <a:gd name="T10" fmla="*/ 60 w 69"/>
                <a:gd name="T11" fmla="*/ 27 h 118"/>
                <a:gd name="T12" fmla="*/ 65 w 69"/>
                <a:gd name="T13" fmla="*/ 38 h 118"/>
                <a:gd name="T14" fmla="*/ 68 w 69"/>
                <a:gd name="T15" fmla="*/ 50 h 118"/>
                <a:gd name="T16" fmla="*/ 69 w 69"/>
                <a:gd name="T17" fmla="*/ 63 h 118"/>
                <a:gd name="T18" fmla="*/ 67 w 69"/>
                <a:gd name="T19" fmla="*/ 75 h 118"/>
                <a:gd name="T20" fmla="*/ 62 w 69"/>
                <a:gd name="T21" fmla="*/ 86 h 118"/>
                <a:gd name="T22" fmla="*/ 56 w 69"/>
                <a:gd name="T23" fmla="*/ 96 h 118"/>
                <a:gd name="T24" fmla="*/ 47 w 69"/>
                <a:gd name="T25" fmla="*/ 106 h 118"/>
                <a:gd name="T26" fmla="*/ 36 w 69"/>
                <a:gd name="T27" fmla="*/ 112 h 118"/>
                <a:gd name="T28" fmla="*/ 24 w 69"/>
                <a:gd name="T29" fmla="*/ 116 h 118"/>
                <a:gd name="T30" fmla="*/ 12 w 69"/>
                <a:gd name="T31" fmla="*/ 118 h 118"/>
                <a:gd name="T32" fmla="*/ 0 w 69"/>
                <a:gd name="T33" fmla="*/ 117 h 118"/>
                <a:gd name="T34" fmla="*/ 10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0" y="58"/>
                  </a:moveTo>
                  <a:lnTo>
                    <a:pt x="20" y="0"/>
                  </a:lnTo>
                  <a:lnTo>
                    <a:pt x="32" y="3"/>
                  </a:lnTo>
                  <a:lnTo>
                    <a:pt x="42" y="9"/>
                  </a:lnTo>
                  <a:lnTo>
                    <a:pt x="53" y="18"/>
                  </a:lnTo>
                  <a:lnTo>
                    <a:pt x="60" y="27"/>
                  </a:lnTo>
                  <a:lnTo>
                    <a:pt x="65" y="38"/>
                  </a:lnTo>
                  <a:lnTo>
                    <a:pt x="68" y="50"/>
                  </a:lnTo>
                  <a:lnTo>
                    <a:pt x="69" y="63"/>
                  </a:lnTo>
                  <a:lnTo>
                    <a:pt x="67" y="75"/>
                  </a:lnTo>
                  <a:lnTo>
                    <a:pt x="62" y="86"/>
                  </a:lnTo>
                  <a:lnTo>
                    <a:pt x="56" y="96"/>
                  </a:lnTo>
                  <a:lnTo>
                    <a:pt x="47" y="106"/>
                  </a:lnTo>
                  <a:lnTo>
                    <a:pt x="36" y="112"/>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38" name="Freeform 451"/>
            <p:cNvSpPr>
              <a:spLocks/>
            </p:cNvSpPr>
            <p:nvPr/>
          </p:nvSpPr>
          <p:spPr bwMode="auto">
            <a:xfrm>
              <a:off x="1086" y="2426"/>
              <a:ext cx="14" cy="22"/>
            </a:xfrm>
            <a:custGeom>
              <a:avLst/>
              <a:gdLst>
                <a:gd name="T0" fmla="*/ 20 w 69"/>
                <a:gd name="T1" fmla="*/ 0 h 118"/>
                <a:gd name="T2" fmla="*/ 32 w 69"/>
                <a:gd name="T3" fmla="*/ 3 h 118"/>
                <a:gd name="T4" fmla="*/ 42 w 69"/>
                <a:gd name="T5" fmla="*/ 9 h 118"/>
                <a:gd name="T6" fmla="*/ 53 w 69"/>
                <a:gd name="T7" fmla="*/ 18 h 118"/>
                <a:gd name="T8" fmla="*/ 60 w 69"/>
                <a:gd name="T9" fmla="*/ 27 h 118"/>
                <a:gd name="T10" fmla="*/ 65 w 69"/>
                <a:gd name="T11" fmla="*/ 38 h 118"/>
                <a:gd name="T12" fmla="*/ 68 w 69"/>
                <a:gd name="T13" fmla="*/ 50 h 118"/>
                <a:gd name="T14" fmla="*/ 69 w 69"/>
                <a:gd name="T15" fmla="*/ 63 h 118"/>
                <a:gd name="T16" fmla="*/ 67 w 69"/>
                <a:gd name="T17" fmla="*/ 75 h 118"/>
                <a:gd name="T18" fmla="*/ 62 w 69"/>
                <a:gd name="T19" fmla="*/ 86 h 118"/>
                <a:gd name="T20" fmla="*/ 56 w 69"/>
                <a:gd name="T21" fmla="*/ 96 h 118"/>
                <a:gd name="T22" fmla="*/ 47 w 69"/>
                <a:gd name="T23" fmla="*/ 106 h 118"/>
                <a:gd name="T24" fmla="*/ 36 w 69"/>
                <a:gd name="T25" fmla="*/ 112 h 118"/>
                <a:gd name="T26" fmla="*/ 24 w 69"/>
                <a:gd name="T27" fmla="*/ 116 h 118"/>
                <a:gd name="T28" fmla="*/ 12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0" y="0"/>
                  </a:moveTo>
                  <a:lnTo>
                    <a:pt x="32" y="3"/>
                  </a:lnTo>
                  <a:lnTo>
                    <a:pt x="42" y="9"/>
                  </a:lnTo>
                  <a:lnTo>
                    <a:pt x="53" y="18"/>
                  </a:lnTo>
                  <a:lnTo>
                    <a:pt x="60" y="27"/>
                  </a:lnTo>
                  <a:lnTo>
                    <a:pt x="65" y="38"/>
                  </a:lnTo>
                  <a:lnTo>
                    <a:pt x="68" y="50"/>
                  </a:lnTo>
                  <a:lnTo>
                    <a:pt x="69" y="63"/>
                  </a:lnTo>
                  <a:lnTo>
                    <a:pt x="67" y="75"/>
                  </a:lnTo>
                  <a:lnTo>
                    <a:pt x="62" y="86"/>
                  </a:lnTo>
                  <a:lnTo>
                    <a:pt x="56" y="96"/>
                  </a:lnTo>
                  <a:lnTo>
                    <a:pt x="47" y="106"/>
                  </a:lnTo>
                  <a:lnTo>
                    <a:pt x="36" y="112"/>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39" name="Freeform 452"/>
            <p:cNvSpPr>
              <a:spLocks/>
            </p:cNvSpPr>
            <p:nvPr/>
          </p:nvSpPr>
          <p:spPr bwMode="auto">
            <a:xfrm>
              <a:off x="1105" y="2430"/>
              <a:ext cx="13" cy="23"/>
            </a:xfrm>
            <a:custGeom>
              <a:avLst/>
              <a:gdLst>
                <a:gd name="T0" fmla="*/ 58 w 69"/>
                <a:gd name="T1" fmla="*/ 59 h 117"/>
                <a:gd name="T2" fmla="*/ 48 w 69"/>
                <a:gd name="T3" fmla="*/ 117 h 117"/>
                <a:gd name="T4" fmla="*/ 36 w 69"/>
                <a:gd name="T5" fmla="*/ 114 h 117"/>
                <a:gd name="T6" fmla="*/ 26 w 69"/>
                <a:gd name="T7" fmla="*/ 108 h 117"/>
                <a:gd name="T8" fmla="*/ 16 w 69"/>
                <a:gd name="T9" fmla="*/ 100 h 117"/>
                <a:gd name="T10" fmla="*/ 9 w 69"/>
                <a:gd name="T11" fmla="*/ 91 h 117"/>
                <a:gd name="T12" fmla="*/ 4 w 69"/>
                <a:gd name="T13" fmla="*/ 79 h 117"/>
                <a:gd name="T14" fmla="*/ 1 w 69"/>
                <a:gd name="T15" fmla="*/ 67 h 117"/>
                <a:gd name="T16" fmla="*/ 0 w 69"/>
                <a:gd name="T17" fmla="*/ 55 h 117"/>
                <a:gd name="T18" fmla="*/ 2 w 69"/>
                <a:gd name="T19" fmla="*/ 43 h 117"/>
                <a:gd name="T20" fmla="*/ 7 w 69"/>
                <a:gd name="T21" fmla="*/ 31 h 117"/>
                <a:gd name="T22" fmla="*/ 13 w 69"/>
                <a:gd name="T23" fmla="*/ 21 h 117"/>
                <a:gd name="T24" fmla="*/ 22 w 69"/>
                <a:gd name="T25" fmla="*/ 12 h 117"/>
                <a:gd name="T26" fmla="*/ 32 w 69"/>
                <a:gd name="T27" fmla="*/ 6 h 117"/>
                <a:gd name="T28" fmla="*/ 44 w 69"/>
                <a:gd name="T29" fmla="*/ 2 h 117"/>
                <a:gd name="T30" fmla="*/ 56 w 69"/>
                <a:gd name="T31" fmla="*/ 0 h 117"/>
                <a:gd name="T32" fmla="*/ 69 w 69"/>
                <a:gd name="T33" fmla="*/ 1 h 117"/>
                <a:gd name="T34" fmla="*/ 58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8" y="59"/>
                  </a:moveTo>
                  <a:lnTo>
                    <a:pt x="48" y="117"/>
                  </a:ln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4" y="2"/>
                  </a:lnTo>
                  <a:lnTo>
                    <a:pt x="56" y="0"/>
                  </a:lnTo>
                  <a:lnTo>
                    <a:pt x="69" y="1"/>
                  </a:lnTo>
                  <a:lnTo>
                    <a:pt x="5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40" name="Freeform 453"/>
            <p:cNvSpPr>
              <a:spLocks/>
            </p:cNvSpPr>
            <p:nvPr/>
          </p:nvSpPr>
          <p:spPr bwMode="auto">
            <a:xfrm>
              <a:off x="1105" y="2430"/>
              <a:ext cx="13" cy="23"/>
            </a:xfrm>
            <a:custGeom>
              <a:avLst/>
              <a:gdLst>
                <a:gd name="T0" fmla="*/ 48 w 69"/>
                <a:gd name="T1" fmla="*/ 117 h 117"/>
                <a:gd name="T2" fmla="*/ 36 w 69"/>
                <a:gd name="T3" fmla="*/ 114 h 117"/>
                <a:gd name="T4" fmla="*/ 26 w 69"/>
                <a:gd name="T5" fmla="*/ 108 h 117"/>
                <a:gd name="T6" fmla="*/ 16 w 69"/>
                <a:gd name="T7" fmla="*/ 100 h 117"/>
                <a:gd name="T8" fmla="*/ 9 w 69"/>
                <a:gd name="T9" fmla="*/ 91 h 117"/>
                <a:gd name="T10" fmla="*/ 4 w 69"/>
                <a:gd name="T11" fmla="*/ 79 h 117"/>
                <a:gd name="T12" fmla="*/ 1 w 69"/>
                <a:gd name="T13" fmla="*/ 67 h 117"/>
                <a:gd name="T14" fmla="*/ 0 w 69"/>
                <a:gd name="T15" fmla="*/ 55 h 117"/>
                <a:gd name="T16" fmla="*/ 2 w 69"/>
                <a:gd name="T17" fmla="*/ 43 h 117"/>
                <a:gd name="T18" fmla="*/ 7 w 69"/>
                <a:gd name="T19" fmla="*/ 31 h 117"/>
                <a:gd name="T20" fmla="*/ 13 w 69"/>
                <a:gd name="T21" fmla="*/ 21 h 117"/>
                <a:gd name="T22" fmla="*/ 22 w 69"/>
                <a:gd name="T23" fmla="*/ 12 h 117"/>
                <a:gd name="T24" fmla="*/ 32 w 69"/>
                <a:gd name="T25" fmla="*/ 6 h 117"/>
                <a:gd name="T26" fmla="*/ 44 w 69"/>
                <a:gd name="T27" fmla="*/ 2 h 117"/>
                <a:gd name="T28" fmla="*/ 56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8" y="117"/>
                  </a:move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4" y="2"/>
                  </a:lnTo>
                  <a:lnTo>
                    <a:pt x="56"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41" name="Freeform 454"/>
            <p:cNvSpPr>
              <a:spLocks/>
            </p:cNvSpPr>
            <p:nvPr/>
          </p:nvSpPr>
          <p:spPr bwMode="auto">
            <a:xfrm>
              <a:off x="1114" y="2430"/>
              <a:ext cx="117" cy="43"/>
            </a:xfrm>
            <a:custGeom>
              <a:avLst/>
              <a:gdLst>
                <a:gd name="T0" fmla="*/ 21 w 604"/>
                <a:gd name="T1" fmla="*/ 0 h 219"/>
                <a:gd name="T2" fmla="*/ 10 w 604"/>
                <a:gd name="T3" fmla="*/ 58 h 219"/>
                <a:gd name="T4" fmla="*/ 0 w 604"/>
                <a:gd name="T5" fmla="*/ 116 h 219"/>
                <a:gd name="T6" fmla="*/ 584 w 604"/>
                <a:gd name="T7" fmla="*/ 219 h 219"/>
                <a:gd name="T8" fmla="*/ 594 w 604"/>
                <a:gd name="T9" fmla="*/ 160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0" y="58"/>
                  </a:lnTo>
                  <a:lnTo>
                    <a:pt x="0" y="116"/>
                  </a:lnTo>
                  <a:lnTo>
                    <a:pt x="584" y="219"/>
                  </a:lnTo>
                  <a:lnTo>
                    <a:pt x="594" y="160"/>
                  </a:lnTo>
                  <a:lnTo>
                    <a:pt x="604" y="10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42" name="Freeform 455"/>
            <p:cNvSpPr>
              <a:spLocks/>
            </p:cNvSpPr>
            <p:nvPr/>
          </p:nvSpPr>
          <p:spPr bwMode="auto">
            <a:xfrm>
              <a:off x="1114" y="2430"/>
              <a:ext cx="117" cy="43"/>
            </a:xfrm>
            <a:custGeom>
              <a:avLst/>
              <a:gdLst>
                <a:gd name="T0" fmla="*/ 21 w 604"/>
                <a:gd name="T1" fmla="*/ 0 h 219"/>
                <a:gd name="T2" fmla="*/ 10 w 604"/>
                <a:gd name="T3" fmla="*/ 58 h 219"/>
                <a:gd name="T4" fmla="*/ 0 w 604"/>
                <a:gd name="T5" fmla="*/ 116 h 219"/>
                <a:gd name="T6" fmla="*/ 584 w 604"/>
                <a:gd name="T7" fmla="*/ 219 h 219"/>
                <a:gd name="T8" fmla="*/ 594 w 604"/>
                <a:gd name="T9" fmla="*/ 160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0" y="58"/>
                  </a:lnTo>
                  <a:lnTo>
                    <a:pt x="0" y="116"/>
                  </a:lnTo>
                  <a:lnTo>
                    <a:pt x="584" y="219"/>
                  </a:lnTo>
                  <a:lnTo>
                    <a:pt x="594" y="160"/>
                  </a:lnTo>
                  <a:lnTo>
                    <a:pt x="604" y="102"/>
                  </a:lnTo>
                  <a:lnTo>
                    <a:pt x="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43" name="Freeform 456"/>
            <p:cNvSpPr>
              <a:spLocks/>
            </p:cNvSpPr>
            <p:nvPr/>
          </p:nvSpPr>
          <p:spPr bwMode="auto">
            <a:xfrm>
              <a:off x="1227" y="2450"/>
              <a:ext cx="14" cy="23"/>
            </a:xfrm>
            <a:custGeom>
              <a:avLst/>
              <a:gdLst>
                <a:gd name="T0" fmla="*/ 10 w 68"/>
                <a:gd name="T1" fmla="*/ 58 h 118"/>
                <a:gd name="T2" fmla="*/ 20 w 68"/>
                <a:gd name="T3" fmla="*/ 0 h 118"/>
                <a:gd name="T4" fmla="*/ 32 w 68"/>
                <a:gd name="T5" fmla="*/ 3 h 118"/>
                <a:gd name="T6" fmla="*/ 42 w 68"/>
                <a:gd name="T7" fmla="*/ 9 h 118"/>
                <a:gd name="T8" fmla="*/ 52 w 68"/>
                <a:gd name="T9" fmla="*/ 17 h 118"/>
                <a:gd name="T10" fmla="*/ 59 w 68"/>
                <a:gd name="T11" fmla="*/ 27 h 118"/>
                <a:gd name="T12" fmla="*/ 64 w 68"/>
                <a:gd name="T13" fmla="*/ 38 h 118"/>
                <a:gd name="T14" fmla="*/ 67 w 68"/>
                <a:gd name="T15" fmla="*/ 50 h 118"/>
                <a:gd name="T16" fmla="*/ 68 w 68"/>
                <a:gd name="T17" fmla="*/ 62 h 118"/>
                <a:gd name="T18" fmla="*/ 66 w 68"/>
                <a:gd name="T19" fmla="*/ 75 h 118"/>
                <a:gd name="T20" fmla="*/ 61 w 68"/>
                <a:gd name="T21" fmla="*/ 86 h 118"/>
                <a:gd name="T22" fmla="*/ 55 w 68"/>
                <a:gd name="T23" fmla="*/ 96 h 118"/>
                <a:gd name="T24" fmla="*/ 46 w 68"/>
                <a:gd name="T25" fmla="*/ 105 h 118"/>
                <a:gd name="T26" fmla="*/ 36 w 68"/>
                <a:gd name="T27" fmla="*/ 111 h 118"/>
                <a:gd name="T28" fmla="*/ 24 w 68"/>
                <a:gd name="T29" fmla="*/ 116 h 118"/>
                <a:gd name="T30" fmla="*/ 12 w 68"/>
                <a:gd name="T31" fmla="*/ 118 h 118"/>
                <a:gd name="T32" fmla="*/ 0 w 68"/>
                <a:gd name="T33" fmla="*/ 117 h 118"/>
                <a:gd name="T34" fmla="*/ 10 w 68"/>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10" y="58"/>
                  </a:moveTo>
                  <a:lnTo>
                    <a:pt x="20" y="0"/>
                  </a:lnTo>
                  <a:lnTo>
                    <a:pt x="32" y="3"/>
                  </a:lnTo>
                  <a:lnTo>
                    <a:pt x="42" y="9"/>
                  </a:lnTo>
                  <a:lnTo>
                    <a:pt x="52" y="17"/>
                  </a:lnTo>
                  <a:lnTo>
                    <a:pt x="59" y="27"/>
                  </a:lnTo>
                  <a:lnTo>
                    <a:pt x="64" y="38"/>
                  </a:lnTo>
                  <a:lnTo>
                    <a:pt x="67" y="50"/>
                  </a:lnTo>
                  <a:lnTo>
                    <a:pt x="68" y="62"/>
                  </a:lnTo>
                  <a:lnTo>
                    <a:pt x="66" y="75"/>
                  </a:lnTo>
                  <a:lnTo>
                    <a:pt x="61" y="86"/>
                  </a:lnTo>
                  <a:lnTo>
                    <a:pt x="55" y="96"/>
                  </a:lnTo>
                  <a:lnTo>
                    <a:pt x="46" y="105"/>
                  </a:lnTo>
                  <a:lnTo>
                    <a:pt x="36" y="111"/>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44" name="Freeform 457"/>
            <p:cNvSpPr>
              <a:spLocks/>
            </p:cNvSpPr>
            <p:nvPr/>
          </p:nvSpPr>
          <p:spPr bwMode="auto">
            <a:xfrm>
              <a:off x="1227" y="2450"/>
              <a:ext cx="14" cy="23"/>
            </a:xfrm>
            <a:custGeom>
              <a:avLst/>
              <a:gdLst>
                <a:gd name="T0" fmla="*/ 20 w 68"/>
                <a:gd name="T1" fmla="*/ 0 h 118"/>
                <a:gd name="T2" fmla="*/ 32 w 68"/>
                <a:gd name="T3" fmla="*/ 3 h 118"/>
                <a:gd name="T4" fmla="*/ 42 w 68"/>
                <a:gd name="T5" fmla="*/ 9 h 118"/>
                <a:gd name="T6" fmla="*/ 52 w 68"/>
                <a:gd name="T7" fmla="*/ 17 h 118"/>
                <a:gd name="T8" fmla="*/ 59 w 68"/>
                <a:gd name="T9" fmla="*/ 27 h 118"/>
                <a:gd name="T10" fmla="*/ 64 w 68"/>
                <a:gd name="T11" fmla="*/ 38 h 118"/>
                <a:gd name="T12" fmla="*/ 67 w 68"/>
                <a:gd name="T13" fmla="*/ 50 h 118"/>
                <a:gd name="T14" fmla="*/ 68 w 68"/>
                <a:gd name="T15" fmla="*/ 62 h 118"/>
                <a:gd name="T16" fmla="*/ 66 w 68"/>
                <a:gd name="T17" fmla="*/ 75 h 118"/>
                <a:gd name="T18" fmla="*/ 61 w 68"/>
                <a:gd name="T19" fmla="*/ 86 h 118"/>
                <a:gd name="T20" fmla="*/ 55 w 68"/>
                <a:gd name="T21" fmla="*/ 96 h 118"/>
                <a:gd name="T22" fmla="*/ 46 w 68"/>
                <a:gd name="T23" fmla="*/ 105 h 118"/>
                <a:gd name="T24" fmla="*/ 36 w 68"/>
                <a:gd name="T25" fmla="*/ 111 h 118"/>
                <a:gd name="T26" fmla="*/ 24 w 68"/>
                <a:gd name="T27" fmla="*/ 116 h 118"/>
                <a:gd name="T28" fmla="*/ 12 w 68"/>
                <a:gd name="T29" fmla="*/ 118 h 118"/>
                <a:gd name="T30" fmla="*/ 0 w 68"/>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20" y="0"/>
                  </a:moveTo>
                  <a:lnTo>
                    <a:pt x="32" y="3"/>
                  </a:lnTo>
                  <a:lnTo>
                    <a:pt x="42" y="9"/>
                  </a:lnTo>
                  <a:lnTo>
                    <a:pt x="52" y="17"/>
                  </a:lnTo>
                  <a:lnTo>
                    <a:pt x="59" y="27"/>
                  </a:lnTo>
                  <a:lnTo>
                    <a:pt x="64" y="38"/>
                  </a:lnTo>
                  <a:lnTo>
                    <a:pt x="67" y="50"/>
                  </a:lnTo>
                  <a:lnTo>
                    <a:pt x="68" y="62"/>
                  </a:lnTo>
                  <a:lnTo>
                    <a:pt x="66" y="75"/>
                  </a:lnTo>
                  <a:lnTo>
                    <a:pt x="61" y="86"/>
                  </a:lnTo>
                  <a:lnTo>
                    <a:pt x="55" y="96"/>
                  </a:lnTo>
                  <a:lnTo>
                    <a:pt x="46" y="105"/>
                  </a:lnTo>
                  <a:lnTo>
                    <a:pt x="36" y="111"/>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45" name="Freeform 458"/>
            <p:cNvSpPr>
              <a:spLocks/>
            </p:cNvSpPr>
            <p:nvPr/>
          </p:nvSpPr>
          <p:spPr bwMode="auto">
            <a:xfrm>
              <a:off x="1246" y="2455"/>
              <a:ext cx="13" cy="23"/>
            </a:xfrm>
            <a:custGeom>
              <a:avLst/>
              <a:gdLst>
                <a:gd name="T0" fmla="*/ 59 w 69"/>
                <a:gd name="T1" fmla="*/ 59 h 117"/>
                <a:gd name="T2" fmla="*/ 49 w 69"/>
                <a:gd name="T3" fmla="*/ 117 h 117"/>
                <a:gd name="T4" fmla="*/ 37 w 69"/>
                <a:gd name="T5" fmla="*/ 114 h 117"/>
                <a:gd name="T6" fmla="*/ 27 w 69"/>
                <a:gd name="T7" fmla="*/ 108 h 117"/>
                <a:gd name="T8" fmla="*/ 17 w 69"/>
                <a:gd name="T9" fmla="*/ 100 h 117"/>
                <a:gd name="T10" fmla="*/ 9 w 69"/>
                <a:gd name="T11" fmla="*/ 91 h 117"/>
                <a:gd name="T12" fmla="*/ 4 w 69"/>
                <a:gd name="T13" fmla="*/ 79 h 117"/>
                <a:gd name="T14" fmla="*/ 1 w 69"/>
                <a:gd name="T15" fmla="*/ 67 h 117"/>
                <a:gd name="T16" fmla="*/ 0 w 69"/>
                <a:gd name="T17" fmla="*/ 55 h 117"/>
                <a:gd name="T18" fmla="*/ 2 w 69"/>
                <a:gd name="T19" fmla="*/ 42 h 117"/>
                <a:gd name="T20" fmla="*/ 7 w 69"/>
                <a:gd name="T21" fmla="*/ 31 h 117"/>
                <a:gd name="T22" fmla="*/ 14 w 69"/>
                <a:gd name="T23" fmla="*/ 21 h 117"/>
                <a:gd name="T24" fmla="*/ 23 w 69"/>
                <a:gd name="T25" fmla="*/ 12 h 117"/>
                <a:gd name="T26" fmla="*/ 33 w 69"/>
                <a:gd name="T27" fmla="*/ 6 h 117"/>
                <a:gd name="T28" fmla="*/ 45 w 69"/>
                <a:gd name="T29" fmla="*/ 2 h 117"/>
                <a:gd name="T30" fmla="*/ 57 w 69"/>
                <a:gd name="T31" fmla="*/ 0 h 117"/>
                <a:gd name="T32" fmla="*/ 69 w 69"/>
                <a:gd name="T33" fmla="*/ 1 h 117"/>
                <a:gd name="T34" fmla="*/ 59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9" y="59"/>
                  </a:moveTo>
                  <a:lnTo>
                    <a:pt x="49" y="117"/>
                  </a:lnTo>
                  <a:lnTo>
                    <a:pt x="37" y="114"/>
                  </a:lnTo>
                  <a:lnTo>
                    <a:pt x="27" y="108"/>
                  </a:lnTo>
                  <a:lnTo>
                    <a:pt x="17" y="100"/>
                  </a:lnTo>
                  <a:lnTo>
                    <a:pt x="9" y="91"/>
                  </a:lnTo>
                  <a:lnTo>
                    <a:pt x="4" y="79"/>
                  </a:lnTo>
                  <a:lnTo>
                    <a:pt x="1" y="67"/>
                  </a:lnTo>
                  <a:lnTo>
                    <a:pt x="0" y="55"/>
                  </a:lnTo>
                  <a:lnTo>
                    <a:pt x="2" y="42"/>
                  </a:lnTo>
                  <a:lnTo>
                    <a:pt x="7" y="31"/>
                  </a:lnTo>
                  <a:lnTo>
                    <a:pt x="14" y="21"/>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46" name="Freeform 459"/>
            <p:cNvSpPr>
              <a:spLocks/>
            </p:cNvSpPr>
            <p:nvPr/>
          </p:nvSpPr>
          <p:spPr bwMode="auto">
            <a:xfrm>
              <a:off x="1246" y="2455"/>
              <a:ext cx="13" cy="23"/>
            </a:xfrm>
            <a:custGeom>
              <a:avLst/>
              <a:gdLst>
                <a:gd name="T0" fmla="*/ 49 w 69"/>
                <a:gd name="T1" fmla="*/ 117 h 117"/>
                <a:gd name="T2" fmla="*/ 37 w 69"/>
                <a:gd name="T3" fmla="*/ 114 h 117"/>
                <a:gd name="T4" fmla="*/ 27 w 69"/>
                <a:gd name="T5" fmla="*/ 108 h 117"/>
                <a:gd name="T6" fmla="*/ 17 w 69"/>
                <a:gd name="T7" fmla="*/ 100 h 117"/>
                <a:gd name="T8" fmla="*/ 9 w 69"/>
                <a:gd name="T9" fmla="*/ 91 h 117"/>
                <a:gd name="T10" fmla="*/ 4 w 69"/>
                <a:gd name="T11" fmla="*/ 79 h 117"/>
                <a:gd name="T12" fmla="*/ 1 w 69"/>
                <a:gd name="T13" fmla="*/ 67 h 117"/>
                <a:gd name="T14" fmla="*/ 0 w 69"/>
                <a:gd name="T15" fmla="*/ 55 h 117"/>
                <a:gd name="T16" fmla="*/ 2 w 69"/>
                <a:gd name="T17" fmla="*/ 42 h 117"/>
                <a:gd name="T18" fmla="*/ 7 w 69"/>
                <a:gd name="T19" fmla="*/ 31 h 117"/>
                <a:gd name="T20" fmla="*/ 14 w 69"/>
                <a:gd name="T21" fmla="*/ 21 h 117"/>
                <a:gd name="T22" fmla="*/ 23 w 69"/>
                <a:gd name="T23" fmla="*/ 12 h 117"/>
                <a:gd name="T24" fmla="*/ 33 w 69"/>
                <a:gd name="T25" fmla="*/ 6 h 117"/>
                <a:gd name="T26" fmla="*/ 45 w 69"/>
                <a:gd name="T27" fmla="*/ 2 h 117"/>
                <a:gd name="T28" fmla="*/ 57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9" y="117"/>
                  </a:moveTo>
                  <a:lnTo>
                    <a:pt x="37" y="114"/>
                  </a:lnTo>
                  <a:lnTo>
                    <a:pt x="27" y="108"/>
                  </a:lnTo>
                  <a:lnTo>
                    <a:pt x="17" y="100"/>
                  </a:lnTo>
                  <a:lnTo>
                    <a:pt x="9" y="91"/>
                  </a:lnTo>
                  <a:lnTo>
                    <a:pt x="4" y="79"/>
                  </a:lnTo>
                  <a:lnTo>
                    <a:pt x="1" y="67"/>
                  </a:lnTo>
                  <a:lnTo>
                    <a:pt x="0" y="55"/>
                  </a:lnTo>
                  <a:lnTo>
                    <a:pt x="2" y="42"/>
                  </a:lnTo>
                  <a:lnTo>
                    <a:pt x="7" y="31"/>
                  </a:lnTo>
                  <a:lnTo>
                    <a:pt x="14" y="21"/>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47" name="Freeform 460"/>
            <p:cNvSpPr>
              <a:spLocks/>
            </p:cNvSpPr>
            <p:nvPr/>
          </p:nvSpPr>
          <p:spPr bwMode="auto">
            <a:xfrm>
              <a:off x="1256" y="2455"/>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48" name="Freeform 461"/>
            <p:cNvSpPr>
              <a:spLocks/>
            </p:cNvSpPr>
            <p:nvPr/>
          </p:nvSpPr>
          <p:spPr bwMode="auto">
            <a:xfrm>
              <a:off x="1256" y="2455"/>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49" name="Freeform 462"/>
            <p:cNvSpPr>
              <a:spLocks/>
            </p:cNvSpPr>
            <p:nvPr/>
          </p:nvSpPr>
          <p:spPr bwMode="auto">
            <a:xfrm>
              <a:off x="1368" y="2475"/>
              <a:ext cx="13" cy="23"/>
            </a:xfrm>
            <a:custGeom>
              <a:avLst/>
              <a:gdLst>
                <a:gd name="T0" fmla="*/ 10 w 69"/>
                <a:gd name="T1" fmla="*/ 58 h 117"/>
                <a:gd name="T2" fmla="*/ 20 w 69"/>
                <a:gd name="T3" fmla="*/ 0 h 117"/>
                <a:gd name="T4" fmla="*/ 32 w 69"/>
                <a:gd name="T5" fmla="*/ 3 h 117"/>
                <a:gd name="T6" fmla="*/ 42 w 69"/>
                <a:gd name="T7" fmla="*/ 9 h 117"/>
                <a:gd name="T8" fmla="*/ 52 w 69"/>
                <a:gd name="T9" fmla="*/ 17 h 117"/>
                <a:gd name="T10" fmla="*/ 60 w 69"/>
                <a:gd name="T11" fmla="*/ 26 h 117"/>
                <a:gd name="T12" fmla="*/ 65 w 69"/>
                <a:gd name="T13" fmla="*/ 38 h 117"/>
                <a:gd name="T14" fmla="*/ 68 w 69"/>
                <a:gd name="T15" fmla="*/ 50 h 117"/>
                <a:gd name="T16" fmla="*/ 69 w 69"/>
                <a:gd name="T17" fmla="*/ 62 h 117"/>
                <a:gd name="T18" fmla="*/ 67 w 69"/>
                <a:gd name="T19" fmla="*/ 74 h 117"/>
                <a:gd name="T20" fmla="*/ 62 w 69"/>
                <a:gd name="T21" fmla="*/ 86 h 117"/>
                <a:gd name="T22" fmla="*/ 56 w 69"/>
                <a:gd name="T23" fmla="*/ 96 h 117"/>
                <a:gd name="T24" fmla="*/ 46 w 69"/>
                <a:gd name="T25" fmla="*/ 105 h 117"/>
                <a:gd name="T26" fmla="*/ 36 w 69"/>
                <a:gd name="T27" fmla="*/ 111 h 117"/>
                <a:gd name="T28" fmla="*/ 24 w 69"/>
                <a:gd name="T29" fmla="*/ 115 h 117"/>
                <a:gd name="T30" fmla="*/ 12 w 69"/>
                <a:gd name="T31" fmla="*/ 117 h 117"/>
                <a:gd name="T32" fmla="*/ 0 w 69"/>
                <a:gd name="T33" fmla="*/ 116 h 117"/>
                <a:gd name="T34" fmla="*/ 10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0" y="58"/>
                  </a:moveTo>
                  <a:lnTo>
                    <a:pt x="20" y="0"/>
                  </a:lnTo>
                  <a:lnTo>
                    <a:pt x="32" y="3"/>
                  </a:lnTo>
                  <a:lnTo>
                    <a:pt x="42" y="9"/>
                  </a:lnTo>
                  <a:lnTo>
                    <a:pt x="52" y="17"/>
                  </a:lnTo>
                  <a:lnTo>
                    <a:pt x="60" y="26"/>
                  </a:lnTo>
                  <a:lnTo>
                    <a:pt x="65" y="38"/>
                  </a:lnTo>
                  <a:lnTo>
                    <a:pt x="68" y="50"/>
                  </a:lnTo>
                  <a:lnTo>
                    <a:pt x="69" y="62"/>
                  </a:lnTo>
                  <a:lnTo>
                    <a:pt x="67" y="74"/>
                  </a:lnTo>
                  <a:lnTo>
                    <a:pt x="62" y="86"/>
                  </a:lnTo>
                  <a:lnTo>
                    <a:pt x="56" y="96"/>
                  </a:lnTo>
                  <a:lnTo>
                    <a:pt x="46"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50" name="Freeform 463"/>
            <p:cNvSpPr>
              <a:spLocks/>
            </p:cNvSpPr>
            <p:nvPr/>
          </p:nvSpPr>
          <p:spPr bwMode="auto">
            <a:xfrm>
              <a:off x="1368" y="2475"/>
              <a:ext cx="13" cy="23"/>
            </a:xfrm>
            <a:custGeom>
              <a:avLst/>
              <a:gdLst>
                <a:gd name="T0" fmla="*/ 20 w 69"/>
                <a:gd name="T1" fmla="*/ 0 h 117"/>
                <a:gd name="T2" fmla="*/ 32 w 69"/>
                <a:gd name="T3" fmla="*/ 3 h 117"/>
                <a:gd name="T4" fmla="*/ 42 w 69"/>
                <a:gd name="T5" fmla="*/ 9 h 117"/>
                <a:gd name="T6" fmla="*/ 52 w 69"/>
                <a:gd name="T7" fmla="*/ 17 h 117"/>
                <a:gd name="T8" fmla="*/ 60 w 69"/>
                <a:gd name="T9" fmla="*/ 26 h 117"/>
                <a:gd name="T10" fmla="*/ 65 w 69"/>
                <a:gd name="T11" fmla="*/ 38 h 117"/>
                <a:gd name="T12" fmla="*/ 68 w 69"/>
                <a:gd name="T13" fmla="*/ 50 h 117"/>
                <a:gd name="T14" fmla="*/ 69 w 69"/>
                <a:gd name="T15" fmla="*/ 62 h 117"/>
                <a:gd name="T16" fmla="*/ 67 w 69"/>
                <a:gd name="T17" fmla="*/ 74 h 117"/>
                <a:gd name="T18" fmla="*/ 62 w 69"/>
                <a:gd name="T19" fmla="*/ 86 h 117"/>
                <a:gd name="T20" fmla="*/ 56 w 69"/>
                <a:gd name="T21" fmla="*/ 96 h 117"/>
                <a:gd name="T22" fmla="*/ 46 w 69"/>
                <a:gd name="T23" fmla="*/ 105 h 117"/>
                <a:gd name="T24" fmla="*/ 36 w 69"/>
                <a:gd name="T25" fmla="*/ 111 h 117"/>
                <a:gd name="T26" fmla="*/ 24 w 69"/>
                <a:gd name="T27" fmla="*/ 115 h 117"/>
                <a:gd name="T28" fmla="*/ 12 w 69"/>
                <a:gd name="T29" fmla="*/ 117 h 117"/>
                <a:gd name="T30" fmla="*/ 0 w 69"/>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20" y="0"/>
                  </a:moveTo>
                  <a:lnTo>
                    <a:pt x="32" y="3"/>
                  </a:lnTo>
                  <a:lnTo>
                    <a:pt x="42" y="9"/>
                  </a:lnTo>
                  <a:lnTo>
                    <a:pt x="52" y="17"/>
                  </a:lnTo>
                  <a:lnTo>
                    <a:pt x="60" y="26"/>
                  </a:lnTo>
                  <a:lnTo>
                    <a:pt x="65" y="38"/>
                  </a:lnTo>
                  <a:lnTo>
                    <a:pt x="68" y="50"/>
                  </a:lnTo>
                  <a:lnTo>
                    <a:pt x="69" y="62"/>
                  </a:lnTo>
                  <a:lnTo>
                    <a:pt x="67" y="74"/>
                  </a:lnTo>
                  <a:lnTo>
                    <a:pt x="62" y="86"/>
                  </a:lnTo>
                  <a:lnTo>
                    <a:pt x="56" y="96"/>
                  </a:lnTo>
                  <a:lnTo>
                    <a:pt x="46" y="105"/>
                  </a:lnTo>
                  <a:lnTo>
                    <a:pt x="36" y="111"/>
                  </a:lnTo>
                  <a:lnTo>
                    <a:pt x="24" y="115"/>
                  </a:lnTo>
                  <a:lnTo>
                    <a:pt x="12"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51" name="Freeform 464"/>
            <p:cNvSpPr>
              <a:spLocks/>
            </p:cNvSpPr>
            <p:nvPr/>
          </p:nvSpPr>
          <p:spPr bwMode="auto">
            <a:xfrm>
              <a:off x="1387" y="2479"/>
              <a:ext cx="13" cy="24"/>
            </a:xfrm>
            <a:custGeom>
              <a:avLst/>
              <a:gdLst>
                <a:gd name="T0" fmla="*/ 58 w 68"/>
                <a:gd name="T1" fmla="*/ 60 h 118"/>
                <a:gd name="T2" fmla="*/ 48 w 68"/>
                <a:gd name="T3" fmla="*/ 118 h 118"/>
                <a:gd name="T4" fmla="*/ 36 w 68"/>
                <a:gd name="T5" fmla="*/ 115 h 118"/>
                <a:gd name="T6" fmla="*/ 26 w 68"/>
                <a:gd name="T7" fmla="*/ 109 h 118"/>
                <a:gd name="T8" fmla="*/ 16 w 68"/>
                <a:gd name="T9" fmla="*/ 100 h 118"/>
                <a:gd name="T10" fmla="*/ 9 w 68"/>
                <a:gd name="T11" fmla="*/ 91 h 118"/>
                <a:gd name="T12" fmla="*/ 4 w 68"/>
                <a:gd name="T13" fmla="*/ 80 h 118"/>
                <a:gd name="T14" fmla="*/ 1 w 68"/>
                <a:gd name="T15" fmla="*/ 68 h 118"/>
                <a:gd name="T16" fmla="*/ 0 w 68"/>
                <a:gd name="T17" fmla="*/ 56 h 118"/>
                <a:gd name="T18" fmla="*/ 2 w 68"/>
                <a:gd name="T19" fmla="*/ 43 h 118"/>
                <a:gd name="T20" fmla="*/ 7 w 68"/>
                <a:gd name="T21" fmla="*/ 32 h 118"/>
                <a:gd name="T22" fmla="*/ 13 w 68"/>
                <a:gd name="T23" fmla="*/ 22 h 118"/>
                <a:gd name="T24" fmla="*/ 22 w 68"/>
                <a:gd name="T25" fmla="*/ 13 h 118"/>
                <a:gd name="T26" fmla="*/ 32 w 68"/>
                <a:gd name="T27" fmla="*/ 6 h 118"/>
                <a:gd name="T28" fmla="*/ 44 w 68"/>
                <a:gd name="T29" fmla="*/ 2 h 118"/>
                <a:gd name="T30" fmla="*/ 56 w 68"/>
                <a:gd name="T31" fmla="*/ 0 h 118"/>
                <a:gd name="T32" fmla="*/ 68 w 68"/>
                <a:gd name="T33" fmla="*/ 1 h 118"/>
                <a:gd name="T34" fmla="*/ 58 w 68"/>
                <a:gd name="T35" fmla="*/ 6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58" y="60"/>
                  </a:moveTo>
                  <a:lnTo>
                    <a:pt x="48" y="118"/>
                  </a:lnTo>
                  <a:lnTo>
                    <a:pt x="36" y="115"/>
                  </a:lnTo>
                  <a:lnTo>
                    <a:pt x="26" y="109"/>
                  </a:lnTo>
                  <a:lnTo>
                    <a:pt x="16" y="100"/>
                  </a:lnTo>
                  <a:lnTo>
                    <a:pt x="9" y="91"/>
                  </a:lnTo>
                  <a:lnTo>
                    <a:pt x="4" y="80"/>
                  </a:lnTo>
                  <a:lnTo>
                    <a:pt x="1" y="68"/>
                  </a:lnTo>
                  <a:lnTo>
                    <a:pt x="0" y="56"/>
                  </a:lnTo>
                  <a:lnTo>
                    <a:pt x="2" y="43"/>
                  </a:lnTo>
                  <a:lnTo>
                    <a:pt x="7" y="32"/>
                  </a:lnTo>
                  <a:lnTo>
                    <a:pt x="13" y="22"/>
                  </a:lnTo>
                  <a:lnTo>
                    <a:pt x="22" y="13"/>
                  </a:lnTo>
                  <a:lnTo>
                    <a:pt x="32" y="6"/>
                  </a:lnTo>
                  <a:lnTo>
                    <a:pt x="44" y="2"/>
                  </a:lnTo>
                  <a:lnTo>
                    <a:pt x="56" y="0"/>
                  </a:lnTo>
                  <a:lnTo>
                    <a:pt x="68" y="1"/>
                  </a:lnTo>
                  <a:lnTo>
                    <a:pt x="5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52" name="Freeform 465"/>
            <p:cNvSpPr>
              <a:spLocks/>
            </p:cNvSpPr>
            <p:nvPr/>
          </p:nvSpPr>
          <p:spPr bwMode="auto">
            <a:xfrm>
              <a:off x="1387" y="2479"/>
              <a:ext cx="13" cy="24"/>
            </a:xfrm>
            <a:custGeom>
              <a:avLst/>
              <a:gdLst>
                <a:gd name="T0" fmla="*/ 48 w 68"/>
                <a:gd name="T1" fmla="*/ 118 h 118"/>
                <a:gd name="T2" fmla="*/ 36 w 68"/>
                <a:gd name="T3" fmla="*/ 115 h 118"/>
                <a:gd name="T4" fmla="*/ 26 w 68"/>
                <a:gd name="T5" fmla="*/ 109 h 118"/>
                <a:gd name="T6" fmla="*/ 16 w 68"/>
                <a:gd name="T7" fmla="*/ 100 h 118"/>
                <a:gd name="T8" fmla="*/ 9 w 68"/>
                <a:gd name="T9" fmla="*/ 91 h 118"/>
                <a:gd name="T10" fmla="*/ 4 w 68"/>
                <a:gd name="T11" fmla="*/ 80 h 118"/>
                <a:gd name="T12" fmla="*/ 1 w 68"/>
                <a:gd name="T13" fmla="*/ 68 h 118"/>
                <a:gd name="T14" fmla="*/ 0 w 68"/>
                <a:gd name="T15" fmla="*/ 56 h 118"/>
                <a:gd name="T16" fmla="*/ 2 w 68"/>
                <a:gd name="T17" fmla="*/ 43 h 118"/>
                <a:gd name="T18" fmla="*/ 7 w 68"/>
                <a:gd name="T19" fmla="*/ 32 h 118"/>
                <a:gd name="T20" fmla="*/ 13 w 68"/>
                <a:gd name="T21" fmla="*/ 22 h 118"/>
                <a:gd name="T22" fmla="*/ 22 w 68"/>
                <a:gd name="T23" fmla="*/ 13 h 118"/>
                <a:gd name="T24" fmla="*/ 32 w 68"/>
                <a:gd name="T25" fmla="*/ 6 h 118"/>
                <a:gd name="T26" fmla="*/ 44 w 68"/>
                <a:gd name="T27" fmla="*/ 2 h 118"/>
                <a:gd name="T28" fmla="*/ 56 w 68"/>
                <a:gd name="T29" fmla="*/ 0 h 118"/>
                <a:gd name="T30" fmla="*/ 68 w 68"/>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48" y="118"/>
                  </a:moveTo>
                  <a:lnTo>
                    <a:pt x="36" y="115"/>
                  </a:lnTo>
                  <a:lnTo>
                    <a:pt x="26" y="109"/>
                  </a:lnTo>
                  <a:lnTo>
                    <a:pt x="16" y="100"/>
                  </a:lnTo>
                  <a:lnTo>
                    <a:pt x="9" y="91"/>
                  </a:lnTo>
                  <a:lnTo>
                    <a:pt x="4" y="80"/>
                  </a:lnTo>
                  <a:lnTo>
                    <a:pt x="1" y="68"/>
                  </a:lnTo>
                  <a:lnTo>
                    <a:pt x="0" y="56"/>
                  </a:lnTo>
                  <a:lnTo>
                    <a:pt x="2" y="43"/>
                  </a:lnTo>
                  <a:lnTo>
                    <a:pt x="7" y="32"/>
                  </a:lnTo>
                  <a:lnTo>
                    <a:pt x="13" y="22"/>
                  </a:lnTo>
                  <a:lnTo>
                    <a:pt x="22" y="13"/>
                  </a:lnTo>
                  <a:lnTo>
                    <a:pt x="32" y="6"/>
                  </a:lnTo>
                  <a:lnTo>
                    <a:pt x="44" y="2"/>
                  </a:lnTo>
                  <a:lnTo>
                    <a:pt x="56" y="0"/>
                  </a:lnTo>
                  <a:lnTo>
                    <a:pt x="68"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53" name="Freeform 466"/>
            <p:cNvSpPr>
              <a:spLocks/>
            </p:cNvSpPr>
            <p:nvPr/>
          </p:nvSpPr>
          <p:spPr bwMode="auto">
            <a:xfrm>
              <a:off x="1396" y="2480"/>
              <a:ext cx="117" cy="42"/>
            </a:xfrm>
            <a:custGeom>
              <a:avLst/>
              <a:gdLst>
                <a:gd name="T0" fmla="*/ 20 w 605"/>
                <a:gd name="T1" fmla="*/ 0 h 219"/>
                <a:gd name="T2" fmla="*/ 10 w 605"/>
                <a:gd name="T3" fmla="*/ 59 h 219"/>
                <a:gd name="T4" fmla="*/ 0 w 605"/>
                <a:gd name="T5" fmla="*/ 117 h 219"/>
                <a:gd name="T6" fmla="*/ 584 w 605"/>
                <a:gd name="T7" fmla="*/ 219 h 219"/>
                <a:gd name="T8" fmla="*/ 595 w 605"/>
                <a:gd name="T9" fmla="*/ 161 h 219"/>
                <a:gd name="T10" fmla="*/ 605 w 605"/>
                <a:gd name="T11" fmla="*/ 103 h 219"/>
                <a:gd name="T12" fmla="*/ 20 w 605"/>
                <a:gd name="T13" fmla="*/ 0 h 219"/>
                <a:gd name="T14" fmla="*/ 0 60000 65536"/>
                <a:gd name="T15" fmla="*/ 0 60000 65536"/>
                <a:gd name="T16" fmla="*/ 0 60000 65536"/>
                <a:gd name="T17" fmla="*/ 0 60000 65536"/>
                <a:gd name="T18" fmla="*/ 0 60000 65536"/>
                <a:gd name="T19" fmla="*/ 0 60000 65536"/>
                <a:gd name="T20" fmla="*/ 0 60000 65536"/>
                <a:gd name="T21" fmla="*/ 0 w 605"/>
                <a:gd name="T22" fmla="*/ 0 h 219"/>
                <a:gd name="T23" fmla="*/ 605 w 605"/>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219">
                  <a:moveTo>
                    <a:pt x="20" y="0"/>
                  </a:moveTo>
                  <a:lnTo>
                    <a:pt x="10" y="59"/>
                  </a:lnTo>
                  <a:lnTo>
                    <a:pt x="0" y="117"/>
                  </a:lnTo>
                  <a:lnTo>
                    <a:pt x="584" y="219"/>
                  </a:lnTo>
                  <a:lnTo>
                    <a:pt x="595" y="161"/>
                  </a:lnTo>
                  <a:lnTo>
                    <a:pt x="605" y="10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54" name="Freeform 467"/>
            <p:cNvSpPr>
              <a:spLocks/>
            </p:cNvSpPr>
            <p:nvPr/>
          </p:nvSpPr>
          <p:spPr bwMode="auto">
            <a:xfrm>
              <a:off x="1396" y="2480"/>
              <a:ext cx="117" cy="42"/>
            </a:xfrm>
            <a:custGeom>
              <a:avLst/>
              <a:gdLst>
                <a:gd name="T0" fmla="*/ 20 w 605"/>
                <a:gd name="T1" fmla="*/ 0 h 219"/>
                <a:gd name="T2" fmla="*/ 10 w 605"/>
                <a:gd name="T3" fmla="*/ 59 h 219"/>
                <a:gd name="T4" fmla="*/ 0 w 605"/>
                <a:gd name="T5" fmla="*/ 117 h 219"/>
                <a:gd name="T6" fmla="*/ 584 w 605"/>
                <a:gd name="T7" fmla="*/ 219 h 219"/>
                <a:gd name="T8" fmla="*/ 595 w 605"/>
                <a:gd name="T9" fmla="*/ 161 h 219"/>
                <a:gd name="T10" fmla="*/ 605 w 605"/>
                <a:gd name="T11" fmla="*/ 103 h 219"/>
                <a:gd name="T12" fmla="*/ 20 w 605"/>
                <a:gd name="T13" fmla="*/ 0 h 219"/>
                <a:gd name="T14" fmla="*/ 0 60000 65536"/>
                <a:gd name="T15" fmla="*/ 0 60000 65536"/>
                <a:gd name="T16" fmla="*/ 0 60000 65536"/>
                <a:gd name="T17" fmla="*/ 0 60000 65536"/>
                <a:gd name="T18" fmla="*/ 0 60000 65536"/>
                <a:gd name="T19" fmla="*/ 0 60000 65536"/>
                <a:gd name="T20" fmla="*/ 0 60000 65536"/>
                <a:gd name="T21" fmla="*/ 0 w 605"/>
                <a:gd name="T22" fmla="*/ 0 h 219"/>
                <a:gd name="T23" fmla="*/ 605 w 605"/>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219">
                  <a:moveTo>
                    <a:pt x="20" y="0"/>
                  </a:moveTo>
                  <a:lnTo>
                    <a:pt x="10" y="59"/>
                  </a:lnTo>
                  <a:lnTo>
                    <a:pt x="0" y="117"/>
                  </a:lnTo>
                  <a:lnTo>
                    <a:pt x="584" y="219"/>
                  </a:lnTo>
                  <a:lnTo>
                    <a:pt x="595" y="161"/>
                  </a:lnTo>
                  <a:lnTo>
                    <a:pt x="605" y="10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55" name="Freeform 468"/>
            <p:cNvSpPr>
              <a:spLocks/>
            </p:cNvSpPr>
            <p:nvPr/>
          </p:nvSpPr>
          <p:spPr bwMode="auto">
            <a:xfrm>
              <a:off x="1509" y="2499"/>
              <a:ext cx="13" cy="24"/>
            </a:xfrm>
            <a:custGeom>
              <a:avLst/>
              <a:gdLst>
                <a:gd name="T0" fmla="*/ 11 w 69"/>
                <a:gd name="T1" fmla="*/ 58 h 117"/>
                <a:gd name="T2" fmla="*/ 21 w 69"/>
                <a:gd name="T3" fmla="*/ 0 h 117"/>
                <a:gd name="T4" fmla="*/ 33 w 69"/>
                <a:gd name="T5" fmla="*/ 3 h 117"/>
                <a:gd name="T6" fmla="*/ 43 w 69"/>
                <a:gd name="T7" fmla="*/ 9 h 117"/>
                <a:gd name="T8" fmla="*/ 53 w 69"/>
                <a:gd name="T9" fmla="*/ 17 h 117"/>
                <a:gd name="T10" fmla="*/ 60 w 69"/>
                <a:gd name="T11" fmla="*/ 26 h 117"/>
                <a:gd name="T12" fmla="*/ 65 w 69"/>
                <a:gd name="T13" fmla="*/ 37 h 117"/>
                <a:gd name="T14" fmla="*/ 68 w 69"/>
                <a:gd name="T15" fmla="*/ 50 h 117"/>
                <a:gd name="T16" fmla="*/ 69 w 69"/>
                <a:gd name="T17" fmla="*/ 62 h 117"/>
                <a:gd name="T18" fmla="*/ 67 w 69"/>
                <a:gd name="T19" fmla="*/ 74 h 117"/>
                <a:gd name="T20" fmla="*/ 62 w 69"/>
                <a:gd name="T21" fmla="*/ 85 h 117"/>
                <a:gd name="T22" fmla="*/ 56 w 69"/>
                <a:gd name="T23" fmla="*/ 96 h 117"/>
                <a:gd name="T24" fmla="*/ 47 w 69"/>
                <a:gd name="T25" fmla="*/ 105 h 117"/>
                <a:gd name="T26" fmla="*/ 37 w 69"/>
                <a:gd name="T27" fmla="*/ 111 h 117"/>
                <a:gd name="T28" fmla="*/ 25 w 69"/>
                <a:gd name="T29" fmla="*/ 115 h 117"/>
                <a:gd name="T30" fmla="*/ 13 w 69"/>
                <a:gd name="T31" fmla="*/ 117 h 117"/>
                <a:gd name="T32" fmla="*/ 0 w 69"/>
                <a:gd name="T33" fmla="*/ 116 h 117"/>
                <a:gd name="T34" fmla="*/ 11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1" y="58"/>
                  </a:moveTo>
                  <a:lnTo>
                    <a:pt x="21" y="0"/>
                  </a:lnTo>
                  <a:lnTo>
                    <a:pt x="33" y="3"/>
                  </a:lnTo>
                  <a:lnTo>
                    <a:pt x="43" y="9"/>
                  </a:lnTo>
                  <a:lnTo>
                    <a:pt x="53" y="17"/>
                  </a:lnTo>
                  <a:lnTo>
                    <a:pt x="60" y="26"/>
                  </a:lnTo>
                  <a:lnTo>
                    <a:pt x="65" y="37"/>
                  </a:lnTo>
                  <a:lnTo>
                    <a:pt x="68" y="50"/>
                  </a:lnTo>
                  <a:lnTo>
                    <a:pt x="69" y="62"/>
                  </a:lnTo>
                  <a:lnTo>
                    <a:pt x="67" y="74"/>
                  </a:lnTo>
                  <a:lnTo>
                    <a:pt x="62" y="85"/>
                  </a:lnTo>
                  <a:lnTo>
                    <a:pt x="56" y="96"/>
                  </a:lnTo>
                  <a:lnTo>
                    <a:pt x="47" y="105"/>
                  </a:lnTo>
                  <a:lnTo>
                    <a:pt x="37" y="111"/>
                  </a:lnTo>
                  <a:lnTo>
                    <a:pt x="25" y="115"/>
                  </a:lnTo>
                  <a:lnTo>
                    <a:pt x="13" y="117"/>
                  </a:lnTo>
                  <a:lnTo>
                    <a:pt x="0" y="116"/>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56" name="Freeform 469"/>
            <p:cNvSpPr>
              <a:spLocks/>
            </p:cNvSpPr>
            <p:nvPr/>
          </p:nvSpPr>
          <p:spPr bwMode="auto">
            <a:xfrm>
              <a:off x="1509" y="2499"/>
              <a:ext cx="13" cy="24"/>
            </a:xfrm>
            <a:custGeom>
              <a:avLst/>
              <a:gdLst>
                <a:gd name="T0" fmla="*/ 21 w 69"/>
                <a:gd name="T1" fmla="*/ 0 h 117"/>
                <a:gd name="T2" fmla="*/ 33 w 69"/>
                <a:gd name="T3" fmla="*/ 3 h 117"/>
                <a:gd name="T4" fmla="*/ 43 w 69"/>
                <a:gd name="T5" fmla="*/ 9 h 117"/>
                <a:gd name="T6" fmla="*/ 53 w 69"/>
                <a:gd name="T7" fmla="*/ 17 h 117"/>
                <a:gd name="T8" fmla="*/ 60 w 69"/>
                <a:gd name="T9" fmla="*/ 26 h 117"/>
                <a:gd name="T10" fmla="*/ 65 w 69"/>
                <a:gd name="T11" fmla="*/ 37 h 117"/>
                <a:gd name="T12" fmla="*/ 68 w 69"/>
                <a:gd name="T13" fmla="*/ 50 h 117"/>
                <a:gd name="T14" fmla="*/ 69 w 69"/>
                <a:gd name="T15" fmla="*/ 62 h 117"/>
                <a:gd name="T16" fmla="*/ 67 w 69"/>
                <a:gd name="T17" fmla="*/ 74 h 117"/>
                <a:gd name="T18" fmla="*/ 62 w 69"/>
                <a:gd name="T19" fmla="*/ 85 h 117"/>
                <a:gd name="T20" fmla="*/ 56 w 69"/>
                <a:gd name="T21" fmla="*/ 96 h 117"/>
                <a:gd name="T22" fmla="*/ 47 w 69"/>
                <a:gd name="T23" fmla="*/ 105 h 117"/>
                <a:gd name="T24" fmla="*/ 37 w 69"/>
                <a:gd name="T25" fmla="*/ 111 h 117"/>
                <a:gd name="T26" fmla="*/ 25 w 69"/>
                <a:gd name="T27" fmla="*/ 115 h 117"/>
                <a:gd name="T28" fmla="*/ 13 w 69"/>
                <a:gd name="T29" fmla="*/ 117 h 117"/>
                <a:gd name="T30" fmla="*/ 0 w 69"/>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21" y="0"/>
                  </a:moveTo>
                  <a:lnTo>
                    <a:pt x="33" y="3"/>
                  </a:lnTo>
                  <a:lnTo>
                    <a:pt x="43" y="9"/>
                  </a:lnTo>
                  <a:lnTo>
                    <a:pt x="53" y="17"/>
                  </a:lnTo>
                  <a:lnTo>
                    <a:pt x="60" y="26"/>
                  </a:lnTo>
                  <a:lnTo>
                    <a:pt x="65" y="37"/>
                  </a:lnTo>
                  <a:lnTo>
                    <a:pt x="68" y="50"/>
                  </a:lnTo>
                  <a:lnTo>
                    <a:pt x="69" y="62"/>
                  </a:lnTo>
                  <a:lnTo>
                    <a:pt x="67" y="74"/>
                  </a:lnTo>
                  <a:lnTo>
                    <a:pt x="62" y="85"/>
                  </a:lnTo>
                  <a:lnTo>
                    <a:pt x="56" y="96"/>
                  </a:lnTo>
                  <a:lnTo>
                    <a:pt x="47" y="105"/>
                  </a:lnTo>
                  <a:lnTo>
                    <a:pt x="37" y="111"/>
                  </a:lnTo>
                  <a:lnTo>
                    <a:pt x="25" y="115"/>
                  </a:lnTo>
                  <a:lnTo>
                    <a:pt x="13"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57" name="Freeform 470"/>
            <p:cNvSpPr>
              <a:spLocks/>
            </p:cNvSpPr>
            <p:nvPr/>
          </p:nvSpPr>
          <p:spPr bwMode="auto">
            <a:xfrm>
              <a:off x="1527" y="2504"/>
              <a:ext cx="14" cy="23"/>
            </a:xfrm>
            <a:custGeom>
              <a:avLst/>
              <a:gdLst>
                <a:gd name="T0" fmla="*/ 59 w 69"/>
                <a:gd name="T1" fmla="*/ 59 h 118"/>
                <a:gd name="T2" fmla="*/ 49 w 69"/>
                <a:gd name="T3" fmla="*/ 118 h 118"/>
                <a:gd name="T4" fmla="*/ 37 w 69"/>
                <a:gd name="T5" fmla="*/ 115 h 118"/>
                <a:gd name="T6" fmla="*/ 27 w 69"/>
                <a:gd name="T7" fmla="*/ 108 h 118"/>
                <a:gd name="T8" fmla="*/ 16 w 69"/>
                <a:gd name="T9" fmla="*/ 100 h 118"/>
                <a:gd name="T10" fmla="*/ 9 w 69"/>
                <a:gd name="T11" fmla="*/ 91 h 118"/>
                <a:gd name="T12" fmla="*/ 4 w 69"/>
                <a:gd name="T13" fmla="*/ 80 h 118"/>
                <a:gd name="T14" fmla="*/ 1 w 69"/>
                <a:gd name="T15" fmla="*/ 68 h 118"/>
                <a:gd name="T16" fmla="*/ 0 w 69"/>
                <a:gd name="T17" fmla="*/ 55 h 118"/>
                <a:gd name="T18" fmla="*/ 2 w 69"/>
                <a:gd name="T19" fmla="*/ 43 h 118"/>
                <a:gd name="T20" fmla="*/ 7 w 69"/>
                <a:gd name="T21" fmla="*/ 32 h 118"/>
                <a:gd name="T22" fmla="*/ 13 w 69"/>
                <a:gd name="T23" fmla="*/ 22 h 118"/>
                <a:gd name="T24" fmla="*/ 23 w 69"/>
                <a:gd name="T25" fmla="*/ 12 h 118"/>
                <a:gd name="T26" fmla="*/ 33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7" y="115"/>
                  </a:lnTo>
                  <a:lnTo>
                    <a:pt x="27" y="108"/>
                  </a:lnTo>
                  <a:lnTo>
                    <a:pt x="16" y="100"/>
                  </a:lnTo>
                  <a:lnTo>
                    <a:pt x="9" y="91"/>
                  </a:lnTo>
                  <a:lnTo>
                    <a:pt x="4" y="80"/>
                  </a:lnTo>
                  <a:lnTo>
                    <a:pt x="1" y="68"/>
                  </a:lnTo>
                  <a:lnTo>
                    <a:pt x="0" y="55"/>
                  </a:lnTo>
                  <a:lnTo>
                    <a:pt x="2" y="43"/>
                  </a:lnTo>
                  <a:lnTo>
                    <a:pt x="7" y="32"/>
                  </a:lnTo>
                  <a:lnTo>
                    <a:pt x="13" y="22"/>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58" name="Freeform 471"/>
            <p:cNvSpPr>
              <a:spLocks/>
            </p:cNvSpPr>
            <p:nvPr/>
          </p:nvSpPr>
          <p:spPr bwMode="auto">
            <a:xfrm>
              <a:off x="1527" y="2504"/>
              <a:ext cx="14" cy="23"/>
            </a:xfrm>
            <a:custGeom>
              <a:avLst/>
              <a:gdLst>
                <a:gd name="T0" fmla="*/ 49 w 69"/>
                <a:gd name="T1" fmla="*/ 118 h 118"/>
                <a:gd name="T2" fmla="*/ 37 w 69"/>
                <a:gd name="T3" fmla="*/ 115 h 118"/>
                <a:gd name="T4" fmla="*/ 27 w 69"/>
                <a:gd name="T5" fmla="*/ 108 h 118"/>
                <a:gd name="T6" fmla="*/ 16 w 69"/>
                <a:gd name="T7" fmla="*/ 100 h 118"/>
                <a:gd name="T8" fmla="*/ 9 w 69"/>
                <a:gd name="T9" fmla="*/ 91 h 118"/>
                <a:gd name="T10" fmla="*/ 4 w 69"/>
                <a:gd name="T11" fmla="*/ 80 h 118"/>
                <a:gd name="T12" fmla="*/ 1 w 69"/>
                <a:gd name="T13" fmla="*/ 68 h 118"/>
                <a:gd name="T14" fmla="*/ 0 w 69"/>
                <a:gd name="T15" fmla="*/ 55 h 118"/>
                <a:gd name="T16" fmla="*/ 2 w 69"/>
                <a:gd name="T17" fmla="*/ 43 h 118"/>
                <a:gd name="T18" fmla="*/ 7 w 69"/>
                <a:gd name="T19" fmla="*/ 32 h 118"/>
                <a:gd name="T20" fmla="*/ 13 w 69"/>
                <a:gd name="T21" fmla="*/ 22 h 118"/>
                <a:gd name="T22" fmla="*/ 23 w 69"/>
                <a:gd name="T23" fmla="*/ 12 h 118"/>
                <a:gd name="T24" fmla="*/ 33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7" y="115"/>
                  </a:lnTo>
                  <a:lnTo>
                    <a:pt x="27" y="108"/>
                  </a:lnTo>
                  <a:lnTo>
                    <a:pt x="16" y="100"/>
                  </a:lnTo>
                  <a:lnTo>
                    <a:pt x="9" y="91"/>
                  </a:lnTo>
                  <a:lnTo>
                    <a:pt x="4" y="80"/>
                  </a:lnTo>
                  <a:lnTo>
                    <a:pt x="1" y="68"/>
                  </a:lnTo>
                  <a:lnTo>
                    <a:pt x="0" y="55"/>
                  </a:lnTo>
                  <a:lnTo>
                    <a:pt x="2" y="43"/>
                  </a:lnTo>
                  <a:lnTo>
                    <a:pt x="7" y="32"/>
                  </a:lnTo>
                  <a:lnTo>
                    <a:pt x="13" y="22"/>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59" name="Freeform 472"/>
            <p:cNvSpPr>
              <a:spLocks/>
            </p:cNvSpPr>
            <p:nvPr/>
          </p:nvSpPr>
          <p:spPr bwMode="auto">
            <a:xfrm>
              <a:off x="1537" y="2505"/>
              <a:ext cx="106" cy="40"/>
            </a:xfrm>
            <a:custGeom>
              <a:avLst/>
              <a:gdLst>
                <a:gd name="T0" fmla="*/ 20 w 547"/>
                <a:gd name="T1" fmla="*/ 0 h 210"/>
                <a:gd name="T2" fmla="*/ 10 w 547"/>
                <a:gd name="T3" fmla="*/ 58 h 210"/>
                <a:gd name="T4" fmla="*/ 0 w 547"/>
                <a:gd name="T5" fmla="*/ 117 h 210"/>
                <a:gd name="T6" fmla="*/ 526 w 547"/>
                <a:gd name="T7" fmla="*/ 210 h 210"/>
                <a:gd name="T8" fmla="*/ 537 w 547"/>
                <a:gd name="T9" fmla="*/ 151 h 210"/>
                <a:gd name="T10" fmla="*/ 547 w 547"/>
                <a:gd name="T11" fmla="*/ 93 h 210"/>
                <a:gd name="T12" fmla="*/ 20 w 547"/>
                <a:gd name="T13" fmla="*/ 0 h 210"/>
                <a:gd name="T14" fmla="*/ 0 60000 65536"/>
                <a:gd name="T15" fmla="*/ 0 60000 65536"/>
                <a:gd name="T16" fmla="*/ 0 60000 65536"/>
                <a:gd name="T17" fmla="*/ 0 60000 65536"/>
                <a:gd name="T18" fmla="*/ 0 60000 65536"/>
                <a:gd name="T19" fmla="*/ 0 60000 65536"/>
                <a:gd name="T20" fmla="*/ 0 60000 65536"/>
                <a:gd name="T21" fmla="*/ 0 w 547"/>
                <a:gd name="T22" fmla="*/ 0 h 210"/>
                <a:gd name="T23" fmla="*/ 547 w 547"/>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7" h="210">
                  <a:moveTo>
                    <a:pt x="20" y="0"/>
                  </a:moveTo>
                  <a:lnTo>
                    <a:pt x="10" y="58"/>
                  </a:lnTo>
                  <a:lnTo>
                    <a:pt x="0" y="117"/>
                  </a:lnTo>
                  <a:lnTo>
                    <a:pt x="526" y="210"/>
                  </a:lnTo>
                  <a:lnTo>
                    <a:pt x="537" y="151"/>
                  </a:lnTo>
                  <a:lnTo>
                    <a:pt x="547" y="9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0" name="Freeform 473"/>
            <p:cNvSpPr>
              <a:spLocks/>
            </p:cNvSpPr>
            <p:nvPr/>
          </p:nvSpPr>
          <p:spPr bwMode="auto">
            <a:xfrm>
              <a:off x="1537" y="2505"/>
              <a:ext cx="106" cy="40"/>
            </a:xfrm>
            <a:custGeom>
              <a:avLst/>
              <a:gdLst>
                <a:gd name="T0" fmla="*/ 20 w 547"/>
                <a:gd name="T1" fmla="*/ 0 h 210"/>
                <a:gd name="T2" fmla="*/ 10 w 547"/>
                <a:gd name="T3" fmla="*/ 58 h 210"/>
                <a:gd name="T4" fmla="*/ 0 w 547"/>
                <a:gd name="T5" fmla="*/ 117 h 210"/>
                <a:gd name="T6" fmla="*/ 526 w 547"/>
                <a:gd name="T7" fmla="*/ 210 h 210"/>
                <a:gd name="T8" fmla="*/ 537 w 547"/>
                <a:gd name="T9" fmla="*/ 151 h 210"/>
                <a:gd name="T10" fmla="*/ 547 w 547"/>
                <a:gd name="T11" fmla="*/ 93 h 210"/>
                <a:gd name="T12" fmla="*/ 20 w 547"/>
                <a:gd name="T13" fmla="*/ 0 h 210"/>
                <a:gd name="T14" fmla="*/ 0 60000 65536"/>
                <a:gd name="T15" fmla="*/ 0 60000 65536"/>
                <a:gd name="T16" fmla="*/ 0 60000 65536"/>
                <a:gd name="T17" fmla="*/ 0 60000 65536"/>
                <a:gd name="T18" fmla="*/ 0 60000 65536"/>
                <a:gd name="T19" fmla="*/ 0 60000 65536"/>
                <a:gd name="T20" fmla="*/ 0 60000 65536"/>
                <a:gd name="T21" fmla="*/ 0 w 547"/>
                <a:gd name="T22" fmla="*/ 0 h 210"/>
                <a:gd name="T23" fmla="*/ 547 w 547"/>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7" h="210">
                  <a:moveTo>
                    <a:pt x="20" y="0"/>
                  </a:moveTo>
                  <a:lnTo>
                    <a:pt x="10" y="58"/>
                  </a:lnTo>
                  <a:lnTo>
                    <a:pt x="0" y="117"/>
                  </a:lnTo>
                  <a:lnTo>
                    <a:pt x="526" y="210"/>
                  </a:lnTo>
                  <a:lnTo>
                    <a:pt x="537" y="151"/>
                  </a:lnTo>
                  <a:lnTo>
                    <a:pt x="547" y="9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61" name="Freeform 474"/>
            <p:cNvSpPr>
              <a:spLocks/>
            </p:cNvSpPr>
            <p:nvPr/>
          </p:nvSpPr>
          <p:spPr bwMode="auto">
            <a:xfrm>
              <a:off x="1639" y="2523"/>
              <a:ext cx="13" cy="22"/>
            </a:xfrm>
            <a:custGeom>
              <a:avLst/>
              <a:gdLst>
                <a:gd name="T0" fmla="*/ 11 w 69"/>
                <a:gd name="T1" fmla="*/ 58 h 118"/>
                <a:gd name="T2" fmla="*/ 21 w 69"/>
                <a:gd name="T3" fmla="*/ 0 h 118"/>
                <a:gd name="T4" fmla="*/ 33 w 69"/>
                <a:gd name="T5" fmla="*/ 3 h 118"/>
                <a:gd name="T6" fmla="*/ 43 w 69"/>
                <a:gd name="T7" fmla="*/ 9 h 118"/>
                <a:gd name="T8" fmla="*/ 53 w 69"/>
                <a:gd name="T9" fmla="*/ 18 h 118"/>
                <a:gd name="T10" fmla="*/ 60 w 69"/>
                <a:gd name="T11" fmla="*/ 27 h 118"/>
                <a:gd name="T12" fmla="*/ 65 w 69"/>
                <a:gd name="T13" fmla="*/ 38 h 118"/>
                <a:gd name="T14" fmla="*/ 68 w 69"/>
                <a:gd name="T15" fmla="*/ 50 h 118"/>
                <a:gd name="T16" fmla="*/ 69 w 69"/>
                <a:gd name="T17" fmla="*/ 63 h 118"/>
                <a:gd name="T18" fmla="*/ 67 w 69"/>
                <a:gd name="T19" fmla="*/ 75 h 118"/>
                <a:gd name="T20" fmla="*/ 62 w 69"/>
                <a:gd name="T21" fmla="*/ 86 h 118"/>
                <a:gd name="T22" fmla="*/ 56 w 69"/>
                <a:gd name="T23" fmla="*/ 96 h 118"/>
                <a:gd name="T24" fmla="*/ 47 w 69"/>
                <a:gd name="T25" fmla="*/ 105 h 118"/>
                <a:gd name="T26" fmla="*/ 37 w 69"/>
                <a:gd name="T27" fmla="*/ 112 h 118"/>
                <a:gd name="T28" fmla="*/ 25 w 69"/>
                <a:gd name="T29" fmla="*/ 116 h 118"/>
                <a:gd name="T30" fmla="*/ 13 w 69"/>
                <a:gd name="T31" fmla="*/ 118 h 118"/>
                <a:gd name="T32" fmla="*/ 0 w 69"/>
                <a:gd name="T33" fmla="*/ 117 h 118"/>
                <a:gd name="T34" fmla="*/ 11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1" y="58"/>
                  </a:moveTo>
                  <a:lnTo>
                    <a:pt x="21" y="0"/>
                  </a:lnTo>
                  <a:lnTo>
                    <a:pt x="33" y="3"/>
                  </a:lnTo>
                  <a:lnTo>
                    <a:pt x="43" y="9"/>
                  </a:lnTo>
                  <a:lnTo>
                    <a:pt x="53" y="18"/>
                  </a:lnTo>
                  <a:lnTo>
                    <a:pt x="60" y="27"/>
                  </a:lnTo>
                  <a:lnTo>
                    <a:pt x="65" y="38"/>
                  </a:lnTo>
                  <a:lnTo>
                    <a:pt x="68" y="50"/>
                  </a:lnTo>
                  <a:lnTo>
                    <a:pt x="69" y="63"/>
                  </a:lnTo>
                  <a:lnTo>
                    <a:pt x="67" y="75"/>
                  </a:lnTo>
                  <a:lnTo>
                    <a:pt x="62" y="86"/>
                  </a:lnTo>
                  <a:lnTo>
                    <a:pt x="56" y="96"/>
                  </a:lnTo>
                  <a:lnTo>
                    <a:pt x="47" y="105"/>
                  </a:lnTo>
                  <a:lnTo>
                    <a:pt x="37" y="112"/>
                  </a:lnTo>
                  <a:lnTo>
                    <a:pt x="25" y="116"/>
                  </a:lnTo>
                  <a:lnTo>
                    <a:pt x="13" y="118"/>
                  </a:lnTo>
                  <a:lnTo>
                    <a:pt x="0" y="117"/>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2" name="Freeform 475"/>
            <p:cNvSpPr>
              <a:spLocks/>
            </p:cNvSpPr>
            <p:nvPr/>
          </p:nvSpPr>
          <p:spPr bwMode="auto">
            <a:xfrm>
              <a:off x="1639" y="2523"/>
              <a:ext cx="13" cy="22"/>
            </a:xfrm>
            <a:custGeom>
              <a:avLst/>
              <a:gdLst>
                <a:gd name="T0" fmla="*/ 21 w 69"/>
                <a:gd name="T1" fmla="*/ 0 h 118"/>
                <a:gd name="T2" fmla="*/ 33 w 69"/>
                <a:gd name="T3" fmla="*/ 3 h 118"/>
                <a:gd name="T4" fmla="*/ 43 w 69"/>
                <a:gd name="T5" fmla="*/ 9 h 118"/>
                <a:gd name="T6" fmla="*/ 53 w 69"/>
                <a:gd name="T7" fmla="*/ 18 h 118"/>
                <a:gd name="T8" fmla="*/ 60 w 69"/>
                <a:gd name="T9" fmla="*/ 27 h 118"/>
                <a:gd name="T10" fmla="*/ 65 w 69"/>
                <a:gd name="T11" fmla="*/ 38 h 118"/>
                <a:gd name="T12" fmla="*/ 68 w 69"/>
                <a:gd name="T13" fmla="*/ 50 h 118"/>
                <a:gd name="T14" fmla="*/ 69 w 69"/>
                <a:gd name="T15" fmla="*/ 63 h 118"/>
                <a:gd name="T16" fmla="*/ 67 w 69"/>
                <a:gd name="T17" fmla="*/ 75 h 118"/>
                <a:gd name="T18" fmla="*/ 62 w 69"/>
                <a:gd name="T19" fmla="*/ 86 h 118"/>
                <a:gd name="T20" fmla="*/ 56 w 69"/>
                <a:gd name="T21" fmla="*/ 96 h 118"/>
                <a:gd name="T22" fmla="*/ 47 w 69"/>
                <a:gd name="T23" fmla="*/ 105 h 118"/>
                <a:gd name="T24" fmla="*/ 37 w 69"/>
                <a:gd name="T25" fmla="*/ 112 h 118"/>
                <a:gd name="T26" fmla="*/ 25 w 69"/>
                <a:gd name="T27" fmla="*/ 116 h 118"/>
                <a:gd name="T28" fmla="*/ 13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1" y="0"/>
                  </a:moveTo>
                  <a:lnTo>
                    <a:pt x="33" y="3"/>
                  </a:lnTo>
                  <a:lnTo>
                    <a:pt x="43" y="9"/>
                  </a:lnTo>
                  <a:lnTo>
                    <a:pt x="53" y="18"/>
                  </a:lnTo>
                  <a:lnTo>
                    <a:pt x="60" y="27"/>
                  </a:lnTo>
                  <a:lnTo>
                    <a:pt x="65" y="38"/>
                  </a:lnTo>
                  <a:lnTo>
                    <a:pt x="68" y="50"/>
                  </a:lnTo>
                  <a:lnTo>
                    <a:pt x="69" y="63"/>
                  </a:lnTo>
                  <a:lnTo>
                    <a:pt x="67" y="75"/>
                  </a:lnTo>
                  <a:lnTo>
                    <a:pt x="62" y="86"/>
                  </a:lnTo>
                  <a:lnTo>
                    <a:pt x="56" y="96"/>
                  </a:lnTo>
                  <a:lnTo>
                    <a:pt x="47" y="105"/>
                  </a:lnTo>
                  <a:lnTo>
                    <a:pt x="37" y="112"/>
                  </a:lnTo>
                  <a:lnTo>
                    <a:pt x="25" y="116"/>
                  </a:lnTo>
                  <a:lnTo>
                    <a:pt x="13"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63" name="Freeform 476"/>
            <p:cNvSpPr>
              <a:spLocks/>
            </p:cNvSpPr>
            <p:nvPr/>
          </p:nvSpPr>
          <p:spPr bwMode="auto">
            <a:xfrm>
              <a:off x="1629" y="2526"/>
              <a:ext cx="20" cy="19"/>
            </a:xfrm>
            <a:custGeom>
              <a:avLst/>
              <a:gdLst>
                <a:gd name="T0" fmla="*/ 59 w 99"/>
                <a:gd name="T1" fmla="*/ 43 h 103"/>
                <a:gd name="T2" fmla="*/ 99 w 99"/>
                <a:gd name="T3" fmla="*/ 86 h 103"/>
                <a:gd name="T4" fmla="*/ 90 w 99"/>
                <a:gd name="T5" fmla="*/ 94 h 103"/>
                <a:gd name="T6" fmla="*/ 79 w 99"/>
                <a:gd name="T7" fmla="*/ 100 h 103"/>
                <a:gd name="T8" fmla="*/ 67 w 99"/>
                <a:gd name="T9" fmla="*/ 102 h 103"/>
                <a:gd name="T10" fmla="*/ 54 w 99"/>
                <a:gd name="T11" fmla="*/ 103 h 103"/>
                <a:gd name="T12" fmla="*/ 42 w 99"/>
                <a:gd name="T13" fmla="*/ 101 h 103"/>
                <a:gd name="T14" fmla="*/ 31 w 99"/>
                <a:gd name="T15" fmla="*/ 96 h 103"/>
                <a:gd name="T16" fmla="*/ 21 w 99"/>
                <a:gd name="T17" fmla="*/ 88 h 103"/>
                <a:gd name="T18" fmla="*/ 12 w 99"/>
                <a:gd name="T19" fmla="*/ 80 h 103"/>
                <a:gd name="T20" fmla="*/ 6 w 99"/>
                <a:gd name="T21" fmla="*/ 69 h 103"/>
                <a:gd name="T22" fmla="*/ 2 w 99"/>
                <a:gd name="T23" fmla="*/ 58 h 103"/>
                <a:gd name="T24" fmla="*/ 0 w 99"/>
                <a:gd name="T25" fmla="*/ 45 h 103"/>
                <a:gd name="T26" fmla="*/ 1 w 99"/>
                <a:gd name="T27" fmla="*/ 33 h 103"/>
                <a:gd name="T28" fmla="*/ 4 w 99"/>
                <a:gd name="T29" fmla="*/ 21 h 103"/>
                <a:gd name="T30" fmla="*/ 10 w 99"/>
                <a:gd name="T31" fmla="*/ 10 h 103"/>
                <a:gd name="T32" fmla="*/ 18 w 99"/>
                <a:gd name="T33" fmla="*/ 0 h 103"/>
                <a:gd name="T34" fmla="*/ 59 w 99"/>
                <a:gd name="T35" fmla="*/ 43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3"/>
                <a:gd name="T56" fmla="*/ 99 w 99"/>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3">
                  <a:moveTo>
                    <a:pt x="59" y="43"/>
                  </a:moveTo>
                  <a:lnTo>
                    <a:pt x="99" y="86"/>
                  </a:lnTo>
                  <a:lnTo>
                    <a:pt x="90" y="94"/>
                  </a:lnTo>
                  <a:lnTo>
                    <a:pt x="79" y="100"/>
                  </a:lnTo>
                  <a:lnTo>
                    <a:pt x="67" y="102"/>
                  </a:lnTo>
                  <a:lnTo>
                    <a:pt x="54" y="103"/>
                  </a:lnTo>
                  <a:lnTo>
                    <a:pt x="42" y="101"/>
                  </a:lnTo>
                  <a:lnTo>
                    <a:pt x="31" y="96"/>
                  </a:lnTo>
                  <a:lnTo>
                    <a:pt x="21" y="88"/>
                  </a:lnTo>
                  <a:lnTo>
                    <a:pt x="12" y="80"/>
                  </a:lnTo>
                  <a:lnTo>
                    <a:pt x="6" y="69"/>
                  </a:lnTo>
                  <a:lnTo>
                    <a:pt x="2" y="58"/>
                  </a:lnTo>
                  <a:lnTo>
                    <a:pt x="0" y="45"/>
                  </a:lnTo>
                  <a:lnTo>
                    <a:pt x="1" y="33"/>
                  </a:lnTo>
                  <a:lnTo>
                    <a:pt x="4" y="21"/>
                  </a:lnTo>
                  <a:lnTo>
                    <a:pt x="10" y="10"/>
                  </a:lnTo>
                  <a:lnTo>
                    <a:pt x="18" y="0"/>
                  </a:lnTo>
                  <a:lnTo>
                    <a:pt x="5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4" name="Freeform 477"/>
            <p:cNvSpPr>
              <a:spLocks/>
            </p:cNvSpPr>
            <p:nvPr/>
          </p:nvSpPr>
          <p:spPr bwMode="auto">
            <a:xfrm>
              <a:off x="1629" y="2526"/>
              <a:ext cx="20" cy="19"/>
            </a:xfrm>
            <a:custGeom>
              <a:avLst/>
              <a:gdLst>
                <a:gd name="T0" fmla="*/ 99 w 99"/>
                <a:gd name="T1" fmla="*/ 86 h 103"/>
                <a:gd name="T2" fmla="*/ 90 w 99"/>
                <a:gd name="T3" fmla="*/ 94 h 103"/>
                <a:gd name="T4" fmla="*/ 79 w 99"/>
                <a:gd name="T5" fmla="*/ 100 h 103"/>
                <a:gd name="T6" fmla="*/ 67 w 99"/>
                <a:gd name="T7" fmla="*/ 102 h 103"/>
                <a:gd name="T8" fmla="*/ 54 w 99"/>
                <a:gd name="T9" fmla="*/ 103 h 103"/>
                <a:gd name="T10" fmla="*/ 42 w 99"/>
                <a:gd name="T11" fmla="*/ 101 h 103"/>
                <a:gd name="T12" fmla="*/ 31 w 99"/>
                <a:gd name="T13" fmla="*/ 96 h 103"/>
                <a:gd name="T14" fmla="*/ 21 w 99"/>
                <a:gd name="T15" fmla="*/ 88 h 103"/>
                <a:gd name="T16" fmla="*/ 12 w 99"/>
                <a:gd name="T17" fmla="*/ 80 h 103"/>
                <a:gd name="T18" fmla="*/ 6 w 99"/>
                <a:gd name="T19" fmla="*/ 69 h 103"/>
                <a:gd name="T20" fmla="*/ 2 w 99"/>
                <a:gd name="T21" fmla="*/ 58 h 103"/>
                <a:gd name="T22" fmla="*/ 0 w 99"/>
                <a:gd name="T23" fmla="*/ 45 h 103"/>
                <a:gd name="T24" fmla="*/ 1 w 99"/>
                <a:gd name="T25" fmla="*/ 33 h 103"/>
                <a:gd name="T26" fmla="*/ 4 w 99"/>
                <a:gd name="T27" fmla="*/ 21 h 103"/>
                <a:gd name="T28" fmla="*/ 10 w 99"/>
                <a:gd name="T29" fmla="*/ 10 h 103"/>
                <a:gd name="T30" fmla="*/ 18 w 99"/>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3"/>
                <a:gd name="T50" fmla="*/ 99 w 99"/>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3">
                  <a:moveTo>
                    <a:pt x="99" y="86"/>
                  </a:moveTo>
                  <a:lnTo>
                    <a:pt x="90" y="94"/>
                  </a:lnTo>
                  <a:lnTo>
                    <a:pt x="79" y="100"/>
                  </a:lnTo>
                  <a:lnTo>
                    <a:pt x="67" y="102"/>
                  </a:lnTo>
                  <a:lnTo>
                    <a:pt x="54" y="103"/>
                  </a:lnTo>
                  <a:lnTo>
                    <a:pt x="42" y="101"/>
                  </a:lnTo>
                  <a:lnTo>
                    <a:pt x="31" y="96"/>
                  </a:lnTo>
                  <a:lnTo>
                    <a:pt x="21" y="88"/>
                  </a:lnTo>
                  <a:lnTo>
                    <a:pt x="12" y="80"/>
                  </a:lnTo>
                  <a:lnTo>
                    <a:pt x="6" y="69"/>
                  </a:lnTo>
                  <a:lnTo>
                    <a:pt x="2" y="58"/>
                  </a:lnTo>
                  <a:lnTo>
                    <a:pt x="0" y="45"/>
                  </a:lnTo>
                  <a:lnTo>
                    <a:pt x="1" y="33"/>
                  </a:lnTo>
                  <a:lnTo>
                    <a:pt x="4" y="21"/>
                  </a:lnTo>
                  <a:lnTo>
                    <a:pt x="10" y="10"/>
                  </a:lnTo>
                  <a:lnTo>
                    <a:pt x="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65" name="Freeform 478"/>
            <p:cNvSpPr>
              <a:spLocks/>
            </p:cNvSpPr>
            <p:nvPr/>
          </p:nvSpPr>
          <p:spPr bwMode="auto">
            <a:xfrm>
              <a:off x="1633" y="2143"/>
              <a:ext cx="406" cy="399"/>
            </a:xfrm>
            <a:custGeom>
              <a:avLst/>
              <a:gdLst>
                <a:gd name="T0" fmla="*/ 0 w 2101"/>
                <a:gd name="T1" fmla="*/ 1970 h 2056"/>
                <a:gd name="T2" fmla="*/ 41 w 2101"/>
                <a:gd name="T3" fmla="*/ 2013 h 2056"/>
                <a:gd name="T4" fmla="*/ 81 w 2101"/>
                <a:gd name="T5" fmla="*/ 2056 h 2056"/>
                <a:gd name="T6" fmla="*/ 2101 w 2101"/>
                <a:gd name="T7" fmla="*/ 86 h 2056"/>
                <a:gd name="T8" fmla="*/ 2060 w 2101"/>
                <a:gd name="T9" fmla="*/ 43 h 2056"/>
                <a:gd name="T10" fmla="*/ 2020 w 2101"/>
                <a:gd name="T11" fmla="*/ 0 h 2056"/>
                <a:gd name="T12" fmla="*/ 0 w 2101"/>
                <a:gd name="T13" fmla="*/ 1970 h 2056"/>
                <a:gd name="T14" fmla="*/ 0 60000 65536"/>
                <a:gd name="T15" fmla="*/ 0 60000 65536"/>
                <a:gd name="T16" fmla="*/ 0 60000 65536"/>
                <a:gd name="T17" fmla="*/ 0 60000 65536"/>
                <a:gd name="T18" fmla="*/ 0 60000 65536"/>
                <a:gd name="T19" fmla="*/ 0 60000 65536"/>
                <a:gd name="T20" fmla="*/ 0 60000 65536"/>
                <a:gd name="T21" fmla="*/ 0 w 2101"/>
                <a:gd name="T22" fmla="*/ 0 h 2056"/>
                <a:gd name="T23" fmla="*/ 2101 w 2101"/>
                <a:gd name="T24" fmla="*/ 2056 h 2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1" h="2056">
                  <a:moveTo>
                    <a:pt x="0" y="1970"/>
                  </a:moveTo>
                  <a:lnTo>
                    <a:pt x="41" y="2013"/>
                  </a:lnTo>
                  <a:lnTo>
                    <a:pt x="81" y="2056"/>
                  </a:lnTo>
                  <a:lnTo>
                    <a:pt x="2101" y="86"/>
                  </a:lnTo>
                  <a:lnTo>
                    <a:pt x="2060" y="43"/>
                  </a:lnTo>
                  <a:lnTo>
                    <a:pt x="2020" y="0"/>
                  </a:lnTo>
                  <a:lnTo>
                    <a:pt x="0" y="1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6" name="Freeform 479"/>
            <p:cNvSpPr>
              <a:spLocks/>
            </p:cNvSpPr>
            <p:nvPr/>
          </p:nvSpPr>
          <p:spPr bwMode="auto">
            <a:xfrm>
              <a:off x="1633" y="2143"/>
              <a:ext cx="406" cy="399"/>
            </a:xfrm>
            <a:custGeom>
              <a:avLst/>
              <a:gdLst>
                <a:gd name="T0" fmla="*/ 0 w 2101"/>
                <a:gd name="T1" fmla="*/ 1970 h 2056"/>
                <a:gd name="T2" fmla="*/ 41 w 2101"/>
                <a:gd name="T3" fmla="*/ 2013 h 2056"/>
                <a:gd name="T4" fmla="*/ 81 w 2101"/>
                <a:gd name="T5" fmla="*/ 2056 h 2056"/>
                <a:gd name="T6" fmla="*/ 2101 w 2101"/>
                <a:gd name="T7" fmla="*/ 86 h 2056"/>
                <a:gd name="T8" fmla="*/ 2060 w 2101"/>
                <a:gd name="T9" fmla="*/ 43 h 2056"/>
                <a:gd name="T10" fmla="*/ 2020 w 2101"/>
                <a:gd name="T11" fmla="*/ 0 h 2056"/>
                <a:gd name="T12" fmla="*/ 0 w 2101"/>
                <a:gd name="T13" fmla="*/ 1970 h 2056"/>
                <a:gd name="T14" fmla="*/ 0 60000 65536"/>
                <a:gd name="T15" fmla="*/ 0 60000 65536"/>
                <a:gd name="T16" fmla="*/ 0 60000 65536"/>
                <a:gd name="T17" fmla="*/ 0 60000 65536"/>
                <a:gd name="T18" fmla="*/ 0 60000 65536"/>
                <a:gd name="T19" fmla="*/ 0 60000 65536"/>
                <a:gd name="T20" fmla="*/ 0 60000 65536"/>
                <a:gd name="T21" fmla="*/ 0 w 2101"/>
                <a:gd name="T22" fmla="*/ 0 h 2056"/>
                <a:gd name="T23" fmla="*/ 2101 w 2101"/>
                <a:gd name="T24" fmla="*/ 2056 h 2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1" h="2056">
                  <a:moveTo>
                    <a:pt x="0" y="1970"/>
                  </a:moveTo>
                  <a:lnTo>
                    <a:pt x="41" y="2013"/>
                  </a:lnTo>
                  <a:lnTo>
                    <a:pt x="81" y="2056"/>
                  </a:lnTo>
                  <a:lnTo>
                    <a:pt x="2101" y="86"/>
                  </a:lnTo>
                  <a:lnTo>
                    <a:pt x="2060" y="43"/>
                  </a:lnTo>
                  <a:lnTo>
                    <a:pt x="2020" y="0"/>
                  </a:lnTo>
                  <a:lnTo>
                    <a:pt x="0" y="19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67" name="Freeform 480"/>
            <p:cNvSpPr>
              <a:spLocks/>
            </p:cNvSpPr>
            <p:nvPr/>
          </p:nvSpPr>
          <p:spPr bwMode="auto">
            <a:xfrm>
              <a:off x="2023" y="2140"/>
              <a:ext cx="19" cy="20"/>
            </a:xfrm>
            <a:custGeom>
              <a:avLst/>
              <a:gdLst>
                <a:gd name="T0" fmla="*/ 40 w 99"/>
                <a:gd name="T1" fmla="*/ 59 h 102"/>
                <a:gd name="T2" fmla="*/ 0 w 99"/>
                <a:gd name="T3" fmla="*/ 16 h 102"/>
                <a:gd name="T4" fmla="*/ 9 w 99"/>
                <a:gd name="T5" fmla="*/ 9 h 102"/>
                <a:gd name="T6" fmla="*/ 20 w 99"/>
                <a:gd name="T7" fmla="*/ 3 h 102"/>
                <a:gd name="T8" fmla="*/ 32 w 99"/>
                <a:gd name="T9" fmla="*/ 1 h 102"/>
                <a:gd name="T10" fmla="*/ 44 w 99"/>
                <a:gd name="T11" fmla="*/ 0 h 102"/>
                <a:gd name="T12" fmla="*/ 57 w 99"/>
                <a:gd name="T13" fmla="*/ 2 h 102"/>
                <a:gd name="T14" fmla="*/ 68 w 99"/>
                <a:gd name="T15" fmla="*/ 7 h 102"/>
                <a:gd name="T16" fmla="*/ 78 w 99"/>
                <a:gd name="T17" fmla="*/ 14 h 102"/>
                <a:gd name="T18" fmla="*/ 87 w 99"/>
                <a:gd name="T19" fmla="*/ 23 h 102"/>
                <a:gd name="T20" fmla="*/ 93 w 99"/>
                <a:gd name="T21" fmla="*/ 34 h 102"/>
                <a:gd name="T22" fmla="*/ 97 w 99"/>
                <a:gd name="T23" fmla="*/ 45 h 102"/>
                <a:gd name="T24" fmla="*/ 99 w 99"/>
                <a:gd name="T25" fmla="*/ 57 h 102"/>
                <a:gd name="T26" fmla="*/ 98 w 99"/>
                <a:gd name="T27" fmla="*/ 70 h 102"/>
                <a:gd name="T28" fmla="*/ 95 w 99"/>
                <a:gd name="T29" fmla="*/ 82 h 102"/>
                <a:gd name="T30" fmla="*/ 89 w 99"/>
                <a:gd name="T31" fmla="*/ 93 h 102"/>
                <a:gd name="T32" fmla="*/ 81 w 99"/>
                <a:gd name="T33" fmla="*/ 102 h 102"/>
                <a:gd name="T34" fmla="*/ 40 w 99"/>
                <a:gd name="T35" fmla="*/ 59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2"/>
                <a:gd name="T56" fmla="*/ 99 w 99"/>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2">
                  <a:moveTo>
                    <a:pt x="40" y="59"/>
                  </a:moveTo>
                  <a:lnTo>
                    <a:pt x="0" y="16"/>
                  </a:lnTo>
                  <a:lnTo>
                    <a:pt x="9" y="9"/>
                  </a:lnTo>
                  <a:lnTo>
                    <a:pt x="20" y="3"/>
                  </a:lnTo>
                  <a:lnTo>
                    <a:pt x="32" y="1"/>
                  </a:lnTo>
                  <a:lnTo>
                    <a:pt x="44" y="0"/>
                  </a:lnTo>
                  <a:lnTo>
                    <a:pt x="57" y="2"/>
                  </a:lnTo>
                  <a:lnTo>
                    <a:pt x="68" y="7"/>
                  </a:lnTo>
                  <a:lnTo>
                    <a:pt x="78" y="14"/>
                  </a:lnTo>
                  <a:lnTo>
                    <a:pt x="87" y="23"/>
                  </a:lnTo>
                  <a:lnTo>
                    <a:pt x="93" y="34"/>
                  </a:lnTo>
                  <a:lnTo>
                    <a:pt x="97" y="45"/>
                  </a:lnTo>
                  <a:lnTo>
                    <a:pt x="99" y="57"/>
                  </a:lnTo>
                  <a:lnTo>
                    <a:pt x="98" y="70"/>
                  </a:lnTo>
                  <a:lnTo>
                    <a:pt x="95" y="82"/>
                  </a:lnTo>
                  <a:lnTo>
                    <a:pt x="89" y="93"/>
                  </a:lnTo>
                  <a:lnTo>
                    <a:pt x="81" y="102"/>
                  </a:lnTo>
                  <a:lnTo>
                    <a:pt x="4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8" name="Freeform 481"/>
            <p:cNvSpPr>
              <a:spLocks/>
            </p:cNvSpPr>
            <p:nvPr/>
          </p:nvSpPr>
          <p:spPr bwMode="auto">
            <a:xfrm>
              <a:off x="2023" y="2140"/>
              <a:ext cx="19" cy="20"/>
            </a:xfrm>
            <a:custGeom>
              <a:avLst/>
              <a:gdLst>
                <a:gd name="T0" fmla="*/ 0 w 99"/>
                <a:gd name="T1" fmla="*/ 16 h 102"/>
                <a:gd name="T2" fmla="*/ 9 w 99"/>
                <a:gd name="T3" fmla="*/ 9 h 102"/>
                <a:gd name="T4" fmla="*/ 20 w 99"/>
                <a:gd name="T5" fmla="*/ 3 h 102"/>
                <a:gd name="T6" fmla="*/ 32 w 99"/>
                <a:gd name="T7" fmla="*/ 1 h 102"/>
                <a:gd name="T8" fmla="*/ 44 w 99"/>
                <a:gd name="T9" fmla="*/ 0 h 102"/>
                <a:gd name="T10" fmla="*/ 57 w 99"/>
                <a:gd name="T11" fmla="*/ 2 h 102"/>
                <a:gd name="T12" fmla="*/ 68 w 99"/>
                <a:gd name="T13" fmla="*/ 7 h 102"/>
                <a:gd name="T14" fmla="*/ 78 w 99"/>
                <a:gd name="T15" fmla="*/ 14 h 102"/>
                <a:gd name="T16" fmla="*/ 87 w 99"/>
                <a:gd name="T17" fmla="*/ 23 h 102"/>
                <a:gd name="T18" fmla="*/ 93 w 99"/>
                <a:gd name="T19" fmla="*/ 34 h 102"/>
                <a:gd name="T20" fmla="*/ 97 w 99"/>
                <a:gd name="T21" fmla="*/ 45 h 102"/>
                <a:gd name="T22" fmla="*/ 99 w 99"/>
                <a:gd name="T23" fmla="*/ 57 h 102"/>
                <a:gd name="T24" fmla="*/ 98 w 99"/>
                <a:gd name="T25" fmla="*/ 70 h 102"/>
                <a:gd name="T26" fmla="*/ 95 w 99"/>
                <a:gd name="T27" fmla="*/ 82 h 102"/>
                <a:gd name="T28" fmla="*/ 89 w 99"/>
                <a:gd name="T29" fmla="*/ 93 h 102"/>
                <a:gd name="T30" fmla="*/ 81 w 99"/>
                <a:gd name="T31" fmla="*/ 102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2"/>
                <a:gd name="T50" fmla="*/ 99 w 99"/>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2">
                  <a:moveTo>
                    <a:pt x="0" y="16"/>
                  </a:moveTo>
                  <a:lnTo>
                    <a:pt x="9" y="9"/>
                  </a:lnTo>
                  <a:lnTo>
                    <a:pt x="20" y="3"/>
                  </a:lnTo>
                  <a:lnTo>
                    <a:pt x="32" y="1"/>
                  </a:lnTo>
                  <a:lnTo>
                    <a:pt x="44" y="0"/>
                  </a:lnTo>
                  <a:lnTo>
                    <a:pt x="57" y="2"/>
                  </a:lnTo>
                  <a:lnTo>
                    <a:pt x="68" y="7"/>
                  </a:lnTo>
                  <a:lnTo>
                    <a:pt x="78" y="14"/>
                  </a:lnTo>
                  <a:lnTo>
                    <a:pt x="87" y="23"/>
                  </a:lnTo>
                  <a:lnTo>
                    <a:pt x="93" y="34"/>
                  </a:lnTo>
                  <a:lnTo>
                    <a:pt x="97" y="45"/>
                  </a:lnTo>
                  <a:lnTo>
                    <a:pt x="99" y="57"/>
                  </a:lnTo>
                  <a:lnTo>
                    <a:pt x="98" y="70"/>
                  </a:lnTo>
                  <a:lnTo>
                    <a:pt x="95" y="82"/>
                  </a:lnTo>
                  <a:lnTo>
                    <a:pt x="89" y="93"/>
                  </a:lnTo>
                  <a:lnTo>
                    <a:pt x="81"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69" name="Freeform 482"/>
            <p:cNvSpPr>
              <a:spLocks/>
            </p:cNvSpPr>
            <p:nvPr/>
          </p:nvSpPr>
          <p:spPr bwMode="auto">
            <a:xfrm>
              <a:off x="1749" y="2241"/>
              <a:ext cx="12"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70" name="Freeform 483"/>
            <p:cNvSpPr>
              <a:spLocks/>
            </p:cNvSpPr>
            <p:nvPr/>
          </p:nvSpPr>
          <p:spPr bwMode="auto">
            <a:xfrm>
              <a:off x="1749" y="2241"/>
              <a:ext cx="12"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71" name="Freeform 484"/>
            <p:cNvSpPr>
              <a:spLocks/>
            </p:cNvSpPr>
            <p:nvPr/>
          </p:nvSpPr>
          <p:spPr bwMode="auto">
            <a:xfrm>
              <a:off x="1692" y="2241"/>
              <a:ext cx="57"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72" name="Freeform 485"/>
            <p:cNvSpPr>
              <a:spLocks/>
            </p:cNvSpPr>
            <p:nvPr/>
          </p:nvSpPr>
          <p:spPr bwMode="auto">
            <a:xfrm>
              <a:off x="1692" y="2241"/>
              <a:ext cx="57"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73" name="Freeform 486"/>
            <p:cNvSpPr>
              <a:spLocks/>
            </p:cNvSpPr>
            <p:nvPr/>
          </p:nvSpPr>
          <p:spPr bwMode="auto">
            <a:xfrm>
              <a:off x="1680" y="2241"/>
              <a:ext cx="12" cy="24"/>
            </a:xfrm>
            <a:custGeom>
              <a:avLst/>
              <a:gdLst>
                <a:gd name="T0" fmla="*/ 59 w 59"/>
                <a:gd name="T1" fmla="*/ 59 h 118"/>
                <a:gd name="T2" fmla="*/ 59 w 59"/>
                <a:gd name="T3" fmla="*/ 118 h 118"/>
                <a:gd name="T4" fmla="*/ 47 w 59"/>
                <a:gd name="T5" fmla="*/ 117 h 118"/>
                <a:gd name="T6" fmla="*/ 35 w 59"/>
                <a:gd name="T7" fmla="*/ 113 h 118"/>
                <a:gd name="T8" fmla="*/ 25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5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5" y="107"/>
                  </a:lnTo>
                  <a:lnTo>
                    <a:pt x="15" y="99"/>
                  </a:lnTo>
                  <a:lnTo>
                    <a:pt x="8" y="89"/>
                  </a:lnTo>
                  <a:lnTo>
                    <a:pt x="3" y="77"/>
                  </a:lnTo>
                  <a:lnTo>
                    <a:pt x="0" y="65"/>
                  </a:lnTo>
                  <a:lnTo>
                    <a:pt x="0" y="53"/>
                  </a:lnTo>
                  <a:lnTo>
                    <a:pt x="3" y="40"/>
                  </a:lnTo>
                  <a:lnTo>
                    <a:pt x="8" y="29"/>
                  </a:lnTo>
                  <a:lnTo>
                    <a:pt x="15" y="19"/>
                  </a:lnTo>
                  <a:lnTo>
                    <a:pt x="25"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74" name="Freeform 487"/>
            <p:cNvSpPr>
              <a:spLocks/>
            </p:cNvSpPr>
            <p:nvPr/>
          </p:nvSpPr>
          <p:spPr bwMode="auto">
            <a:xfrm>
              <a:off x="1680" y="2241"/>
              <a:ext cx="12" cy="24"/>
            </a:xfrm>
            <a:custGeom>
              <a:avLst/>
              <a:gdLst>
                <a:gd name="T0" fmla="*/ 59 w 59"/>
                <a:gd name="T1" fmla="*/ 118 h 118"/>
                <a:gd name="T2" fmla="*/ 47 w 59"/>
                <a:gd name="T3" fmla="*/ 117 h 118"/>
                <a:gd name="T4" fmla="*/ 35 w 59"/>
                <a:gd name="T5" fmla="*/ 113 h 118"/>
                <a:gd name="T6" fmla="*/ 25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5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5" y="107"/>
                  </a:lnTo>
                  <a:lnTo>
                    <a:pt x="15" y="99"/>
                  </a:lnTo>
                  <a:lnTo>
                    <a:pt x="8" y="89"/>
                  </a:lnTo>
                  <a:lnTo>
                    <a:pt x="3" y="77"/>
                  </a:lnTo>
                  <a:lnTo>
                    <a:pt x="0" y="65"/>
                  </a:lnTo>
                  <a:lnTo>
                    <a:pt x="0" y="53"/>
                  </a:lnTo>
                  <a:lnTo>
                    <a:pt x="3" y="40"/>
                  </a:lnTo>
                  <a:lnTo>
                    <a:pt x="8" y="29"/>
                  </a:lnTo>
                  <a:lnTo>
                    <a:pt x="15" y="19"/>
                  </a:lnTo>
                  <a:lnTo>
                    <a:pt x="25"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75" name="Freeform 488"/>
            <p:cNvSpPr>
              <a:spLocks/>
            </p:cNvSpPr>
            <p:nvPr/>
          </p:nvSpPr>
          <p:spPr bwMode="auto">
            <a:xfrm>
              <a:off x="1664"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76" name="Freeform 489"/>
            <p:cNvSpPr>
              <a:spLocks/>
            </p:cNvSpPr>
            <p:nvPr/>
          </p:nvSpPr>
          <p:spPr bwMode="auto">
            <a:xfrm>
              <a:off x="1664"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77" name="Freeform 490"/>
            <p:cNvSpPr>
              <a:spLocks/>
            </p:cNvSpPr>
            <p:nvPr/>
          </p:nvSpPr>
          <p:spPr bwMode="auto">
            <a:xfrm>
              <a:off x="1549"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78" name="Freeform 491"/>
            <p:cNvSpPr>
              <a:spLocks/>
            </p:cNvSpPr>
            <p:nvPr/>
          </p:nvSpPr>
          <p:spPr bwMode="auto">
            <a:xfrm>
              <a:off x="1549"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79" name="Freeform 492"/>
            <p:cNvSpPr>
              <a:spLocks/>
            </p:cNvSpPr>
            <p:nvPr/>
          </p:nvSpPr>
          <p:spPr bwMode="auto">
            <a:xfrm>
              <a:off x="1538"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80" name="Freeform 493"/>
            <p:cNvSpPr>
              <a:spLocks/>
            </p:cNvSpPr>
            <p:nvPr/>
          </p:nvSpPr>
          <p:spPr bwMode="auto">
            <a:xfrm>
              <a:off x="1538"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81" name="Freeform 494"/>
            <p:cNvSpPr>
              <a:spLocks/>
            </p:cNvSpPr>
            <p:nvPr/>
          </p:nvSpPr>
          <p:spPr bwMode="auto">
            <a:xfrm>
              <a:off x="1520" y="2241"/>
              <a:ext cx="12" cy="24"/>
            </a:xfrm>
            <a:custGeom>
              <a:avLst/>
              <a:gdLst>
                <a:gd name="T0" fmla="*/ 0 w 59"/>
                <a:gd name="T1" fmla="*/ 59 h 118"/>
                <a:gd name="T2" fmla="*/ 0 w 59"/>
                <a:gd name="T3" fmla="*/ 0 h 118"/>
                <a:gd name="T4" fmla="*/ 12 w 59"/>
                <a:gd name="T5" fmla="*/ 1 h 118"/>
                <a:gd name="T6" fmla="*/ 24 w 59"/>
                <a:gd name="T7" fmla="*/ 5 h 118"/>
                <a:gd name="T8" fmla="*/ 34 w 59"/>
                <a:gd name="T9" fmla="*/ 11 h 118"/>
                <a:gd name="T10" fmla="*/ 43 w 59"/>
                <a:gd name="T11" fmla="*/ 19 h 118"/>
                <a:gd name="T12" fmla="*/ 50 w 59"/>
                <a:gd name="T13" fmla="*/ 29 h 118"/>
                <a:gd name="T14" fmla="*/ 55 w 59"/>
                <a:gd name="T15" fmla="*/ 40 h 118"/>
                <a:gd name="T16" fmla="*/ 59 w 59"/>
                <a:gd name="T17" fmla="*/ 53 h 118"/>
                <a:gd name="T18" fmla="*/ 59 w 59"/>
                <a:gd name="T19" fmla="*/ 65 h 118"/>
                <a:gd name="T20" fmla="*/ 55 w 59"/>
                <a:gd name="T21" fmla="*/ 77 h 118"/>
                <a:gd name="T22" fmla="*/ 50 w 59"/>
                <a:gd name="T23" fmla="*/ 89 h 118"/>
                <a:gd name="T24" fmla="*/ 43 w 59"/>
                <a:gd name="T25" fmla="*/ 99 h 118"/>
                <a:gd name="T26" fmla="*/ 34 w 59"/>
                <a:gd name="T27" fmla="*/ 107 h 118"/>
                <a:gd name="T28" fmla="*/ 24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4" y="5"/>
                  </a:lnTo>
                  <a:lnTo>
                    <a:pt x="34" y="11"/>
                  </a:lnTo>
                  <a:lnTo>
                    <a:pt x="43" y="19"/>
                  </a:lnTo>
                  <a:lnTo>
                    <a:pt x="50" y="29"/>
                  </a:lnTo>
                  <a:lnTo>
                    <a:pt x="55" y="40"/>
                  </a:lnTo>
                  <a:lnTo>
                    <a:pt x="59" y="53"/>
                  </a:lnTo>
                  <a:lnTo>
                    <a:pt x="59"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82" name="Freeform 495"/>
            <p:cNvSpPr>
              <a:spLocks/>
            </p:cNvSpPr>
            <p:nvPr/>
          </p:nvSpPr>
          <p:spPr bwMode="auto">
            <a:xfrm>
              <a:off x="1520" y="2241"/>
              <a:ext cx="12" cy="24"/>
            </a:xfrm>
            <a:custGeom>
              <a:avLst/>
              <a:gdLst>
                <a:gd name="T0" fmla="*/ 0 w 59"/>
                <a:gd name="T1" fmla="*/ 0 h 118"/>
                <a:gd name="T2" fmla="*/ 12 w 59"/>
                <a:gd name="T3" fmla="*/ 1 h 118"/>
                <a:gd name="T4" fmla="*/ 24 w 59"/>
                <a:gd name="T5" fmla="*/ 5 h 118"/>
                <a:gd name="T6" fmla="*/ 34 w 59"/>
                <a:gd name="T7" fmla="*/ 11 h 118"/>
                <a:gd name="T8" fmla="*/ 43 w 59"/>
                <a:gd name="T9" fmla="*/ 19 h 118"/>
                <a:gd name="T10" fmla="*/ 50 w 59"/>
                <a:gd name="T11" fmla="*/ 29 h 118"/>
                <a:gd name="T12" fmla="*/ 55 w 59"/>
                <a:gd name="T13" fmla="*/ 40 h 118"/>
                <a:gd name="T14" fmla="*/ 59 w 59"/>
                <a:gd name="T15" fmla="*/ 53 h 118"/>
                <a:gd name="T16" fmla="*/ 59 w 59"/>
                <a:gd name="T17" fmla="*/ 65 h 118"/>
                <a:gd name="T18" fmla="*/ 55 w 59"/>
                <a:gd name="T19" fmla="*/ 77 h 118"/>
                <a:gd name="T20" fmla="*/ 50 w 59"/>
                <a:gd name="T21" fmla="*/ 89 h 118"/>
                <a:gd name="T22" fmla="*/ 43 w 59"/>
                <a:gd name="T23" fmla="*/ 99 h 118"/>
                <a:gd name="T24" fmla="*/ 34 w 59"/>
                <a:gd name="T25" fmla="*/ 107 h 118"/>
                <a:gd name="T26" fmla="*/ 24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4" y="5"/>
                  </a:lnTo>
                  <a:lnTo>
                    <a:pt x="34" y="11"/>
                  </a:lnTo>
                  <a:lnTo>
                    <a:pt x="43" y="19"/>
                  </a:lnTo>
                  <a:lnTo>
                    <a:pt x="50" y="29"/>
                  </a:lnTo>
                  <a:lnTo>
                    <a:pt x="55" y="40"/>
                  </a:lnTo>
                  <a:lnTo>
                    <a:pt x="59" y="53"/>
                  </a:lnTo>
                  <a:lnTo>
                    <a:pt x="59"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83" name="Freeform 496"/>
            <p:cNvSpPr>
              <a:spLocks/>
            </p:cNvSpPr>
            <p:nvPr/>
          </p:nvSpPr>
          <p:spPr bwMode="auto">
            <a:xfrm>
              <a:off x="1406"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84" name="Freeform 497"/>
            <p:cNvSpPr>
              <a:spLocks/>
            </p:cNvSpPr>
            <p:nvPr/>
          </p:nvSpPr>
          <p:spPr bwMode="auto">
            <a:xfrm>
              <a:off x="1406"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85" name="Freeform 498"/>
            <p:cNvSpPr>
              <a:spLocks/>
            </p:cNvSpPr>
            <p:nvPr/>
          </p:nvSpPr>
          <p:spPr bwMode="auto">
            <a:xfrm>
              <a:off x="1395" y="2241"/>
              <a:ext cx="11" cy="24"/>
            </a:xfrm>
            <a:custGeom>
              <a:avLst/>
              <a:gdLst>
                <a:gd name="T0" fmla="*/ 59 w 59"/>
                <a:gd name="T1" fmla="*/ 59 h 118"/>
                <a:gd name="T2" fmla="*/ 59 w 59"/>
                <a:gd name="T3" fmla="*/ 118 h 118"/>
                <a:gd name="T4" fmla="*/ 47 w 59"/>
                <a:gd name="T5" fmla="*/ 117 h 118"/>
                <a:gd name="T6" fmla="*/ 35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4" y="107"/>
                  </a:lnTo>
                  <a:lnTo>
                    <a:pt x="15" y="99"/>
                  </a:lnTo>
                  <a:lnTo>
                    <a:pt x="8" y="89"/>
                  </a:lnTo>
                  <a:lnTo>
                    <a:pt x="3" y="77"/>
                  </a:lnTo>
                  <a:lnTo>
                    <a:pt x="0" y="65"/>
                  </a:lnTo>
                  <a:lnTo>
                    <a:pt x="0" y="53"/>
                  </a:lnTo>
                  <a:lnTo>
                    <a:pt x="3" y="40"/>
                  </a:lnTo>
                  <a:lnTo>
                    <a:pt x="8" y="29"/>
                  </a:lnTo>
                  <a:lnTo>
                    <a:pt x="15" y="19"/>
                  </a:lnTo>
                  <a:lnTo>
                    <a:pt x="24"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86" name="Freeform 499"/>
            <p:cNvSpPr>
              <a:spLocks/>
            </p:cNvSpPr>
            <p:nvPr/>
          </p:nvSpPr>
          <p:spPr bwMode="auto">
            <a:xfrm>
              <a:off x="1395" y="2241"/>
              <a:ext cx="11" cy="24"/>
            </a:xfrm>
            <a:custGeom>
              <a:avLst/>
              <a:gdLst>
                <a:gd name="T0" fmla="*/ 59 w 59"/>
                <a:gd name="T1" fmla="*/ 118 h 118"/>
                <a:gd name="T2" fmla="*/ 47 w 59"/>
                <a:gd name="T3" fmla="*/ 117 h 118"/>
                <a:gd name="T4" fmla="*/ 35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4" y="107"/>
                  </a:lnTo>
                  <a:lnTo>
                    <a:pt x="15" y="99"/>
                  </a:lnTo>
                  <a:lnTo>
                    <a:pt x="8" y="89"/>
                  </a:lnTo>
                  <a:lnTo>
                    <a:pt x="3" y="77"/>
                  </a:lnTo>
                  <a:lnTo>
                    <a:pt x="0" y="65"/>
                  </a:lnTo>
                  <a:lnTo>
                    <a:pt x="0" y="53"/>
                  </a:lnTo>
                  <a:lnTo>
                    <a:pt x="3" y="40"/>
                  </a:lnTo>
                  <a:lnTo>
                    <a:pt x="8" y="29"/>
                  </a:lnTo>
                  <a:lnTo>
                    <a:pt x="15" y="19"/>
                  </a:lnTo>
                  <a:lnTo>
                    <a:pt x="24"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87" name="Freeform 500"/>
            <p:cNvSpPr>
              <a:spLocks/>
            </p:cNvSpPr>
            <p:nvPr/>
          </p:nvSpPr>
          <p:spPr bwMode="auto">
            <a:xfrm>
              <a:off x="1377" y="2241"/>
              <a:ext cx="12" cy="24"/>
            </a:xfrm>
            <a:custGeom>
              <a:avLst/>
              <a:gdLst>
                <a:gd name="T0" fmla="*/ 0 w 59"/>
                <a:gd name="T1" fmla="*/ 59 h 118"/>
                <a:gd name="T2" fmla="*/ 0 w 59"/>
                <a:gd name="T3" fmla="*/ 0 h 118"/>
                <a:gd name="T4" fmla="*/ 13 w 59"/>
                <a:gd name="T5" fmla="*/ 1 h 118"/>
                <a:gd name="T6" fmla="*/ 25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5 w 59"/>
                <a:gd name="T29" fmla="*/ 113 h 118"/>
                <a:gd name="T30" fmla="*/ 13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3"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3"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88" name="Freeform 501"/>
            <p:cNvSpPr>
              <a:spLocks/>
            </p:cNvSpPr>
            <p:nvPr/>
          </p:nvSpPr>
          <p:spPr bwMode="auto">
            <a:xfrm>
              <a:off x="1377" y="2241"/>
              <a:ext cx="12" cy="24"/>
            </a:xfrm>
            <a:custGeom>
              <a:avLst/>
              <a:gdLst>
                <a:gd name="T0" fmla="*/ 0 w 59"/>
                <a:gd name="T1" fmla="*/ 0 h 118"/>
                <a:gd name="T2" fmla="*/ 13 w 59"/>
                <a:gd name="T3" fmla="*/ 1 h 118"/>
                <a:gd name="T4" fmla="*/ 25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5 w 59"/>
                <a:gd name="T27" fmla="*/ 113 h 118"/>
                <a:gd name="T28" fmla="*/ 13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3"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3"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89" name="Freeform 502"/>
            <p:cNvSpPr>
              <a:spLocks/>
            </p:cNvSpPr>
            <p:nvPr/>
          </p:nvSpPr>
          <p:spPr bwMode="auto">
            <a:xfrm>
              <a:off x="1263"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90" name="Freeform 503"/>
            <p:cNvSpPr>
              <a:spLocks/>
            </p:cNvSpPr>
            <p:nvPr/>
          </p:nvSpPr>
          <p:spPr bwMode="auto">
            <a:xfrm>
              <a:off x="1263"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91" name="Freeform 504"/>
            <p:cNvSpPr>
              <a:spLocks/>
            </p:cNvSpPr>
            <p:nvPr/>
          </p:nvSpPr>
          <p:spPr bwMode="auto">
            <a:xfrm>
              <a:off x="1252"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92" name="Freeform 505"/>
            <p:cNvSpPr>
              <a:spLocks/>
            </p:cNvSpPr>
            <p:nvPr/>
          </p:nvSpPr>
          <p:spPr bwMode="auto">
            <a:xfrm>
              <a:off x="1252"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93" name="Freeform 506"/>
            <p:cNvSpPr>
              <a:spLocks/>
            </p:cNvSpPr>
            <p:nvPr/>
          </p:nvSpPr>
          <p:spPr bwMode="auto">
            <a:xfrm>
              <a:off x="1235"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94" name="Freeform 507"/>
            <p:cNvSpPr>
              <a:spLocks/>
            </p:cNvSpPr>
            <p:nvPr/>
          </p:nvSpPr>
          <p:spPr bwMode="auto">
            <a:xfrm>
              <a:off x="1235"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95" name="Freeform 508"/>
            <p:cNvSpPr>
              <a:spLocks/>
            </p:cNvSpPr>
            <p:nvPr/>
          </p:nvSpPr>
          <p:spPr bwMode="auto">
            <a:xfrm>
              <a:off x="1120"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96" name="Freeform 509"/>
            <p:cNvSpPr>
              <a:spLocks/>
            </p:cNvSpPr>
            <p:nvPr/>
          </p:nvSpPr>
          <p:spPr bwMode="auto">
            <a:xfrm>
              <a:off x="1120"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97" name="Freeform 510"/>
            <p:cNvSpPr>
              <a:spLocks/>
            </p:cNvSpPr>
            <p:nvPr/>
          </p:nvSpPr>
          <p:spPr bwMode="auto">
            <a:xfrm>
              <a:off x="1109" y="2241"/>
              <a:ext cx="11" cy="24"/>
            </a:xfrm>
            <a:custGeom>
              <a:avLst/>
              <a:gdLst>
                <a:gd name="T0" fmla="*/ 59 w 59"/>
                <a:gd name="T1" fmla="*/ 59 h 118"/>
                <a:gd name="T2" fmla="*/ 59 w 59"/>
                <a:gd name="T3" fmla="*/ 118 h 118"/>
                <a:gd name="T4" fmla="*/ 47 w 59"/>
                <a:gd name="T5" fmla="*/ 117 h 118"/>
                <a:gd name="T6" fmla="*/ 34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4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98" name="Freeform 511"/>
            <p:cNvSpPr>
              <a:spLocks/>
            </p:cNvSpPr>
            <p:nvPr/>
          </p:nvSpPr>
          <p:spPr bwMode="auto">
            <a:xfrm>
              <a:off x="1109" y="2241"/>
              <a:ext cx="11" cy="24"/>
            </a:xfrm>
            <a:custGeom>
              <a:avLst/>
              <a:gdLst>
                <a:gd name="T0" fmla="*/ 59 w 59"/>
                <a:gd name="T1" fmla="*/ 118 h 118"/>
                <a:gd name="T2" fmla="*/ 47 w 59"/>
                <a:gd name="T3" fmla="*/ 117 h 118"/>
                <a:gd name="T4" fmla="*/ 34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4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99" name="Freeform 512"/>
            <p:cNvSpPr>
              <a:spLocks/>
            </p:cNvSpPr>
            <p:nvPr/>
          </p:nvSpPr>
          <p:spPr bwMode="auto">
            <a:xfrm>
              <a:off x="1092" y="2241"/>
              <a:ext cx="11" cy="24"/>
            </a:xfrm>
            <a:custGeom>
              <a:avLst/>
              <a:gdLst>
                <a:gd name="T0" fmla="*/ 0 w 59"/>
                <a:gd name="T1" fmla="*/ 59 h 118"/>
                <a:gd name="T2" fmla="*/ 0 w 59"/>
                <a:gd name="T3" fmla="*/ 0 h 118"/>
                <a:gd name="T4" fmla="*/ 12 w 59"/>
                <a:gd name="T5" fmla="*/ 1 h 118"/>
                <a:gd name="T6" fmla="*/ 25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5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00" name="Freeform 513"/>
            <p:cNvSpPr>
              <a:spLocks/>
            </p:cNvSpPr>
            <p:nvPr/>
          </p:nvSpPr>
          <p:spPr bwMode="auto">
            <a:xfrm>
              <a:off x="1092" y="2241"/>
              <a:ext cx="11" cy="24"/>
            </a:xfrm>
            <a:custGeom>
              <a:avLst/>
              <a:gdLst>
                <a:gd name="T0" fmla="*/ 0 w 59"/>
                <a:gd name="T1" fmla="*/ 0 h 118"/>
                <a:gd name="T2" fmla="*/ 12 w 59"/>
                <a:gd name="T3" fmla="*/ 1 h 118"/>
                <a:gd name="T4" fmla="*/ 25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5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01" name="Freeform 514"/>
            <p:cNvSpPr>
              <a:spLocks/>
            </p:cNvSpPr>
            <p:nvPr/>
          </p:nvSpPr>
          <p:spPr bwMode="auto">
            <a:xfrm>
              <a:off x="977"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02" name="Freeform 515"/>
            <p:cNvSpPr>
              <a:spLocks/>
            </p:cNvSpPr>
            <p:nvPr/>
          </p:nvSpPr>
          <p:spPr bwMode="auto">
            <a:xfrm>
              <a:off x="977"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03" name="Freeform 516"/>
            <p:cNvSpPr>
              <a:spLocks/>
            </p:cNvSpPr>
            <p:nvPr/>
          </p:nvSpPr>
          <p:spPr bwMode="auto">
            <a:xfrm>
              <a:off x="966"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04" name="Freeform 517"/>
            <p:cNvSpPr>
              <a:spLocks/>
            </p:cNvSpPr>
            <p:nvPr/>
          </p:nvSpPr>
          <p:spPr bwMode="auto">
            <a:xfrm>
              <a:off x="966"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05" name="Freeform 518"/>
            <p:cNvSpPr>
              <a:spLocks/>
            </p:cNvSpPr>
            <p:nvPr/>
          </p:nvSpPr>
          <p:spPr bwMode="auto">
            <a:xfrm>
              <a:off x="948" y="2241"/>
              <a:ext cx="12"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06" name="Freeform 519"/>
            <p:cNvSpPr>
              <a:spLocks/>
            </p:cNvSpPr>
            <p:nvPr/>
          </p:nvSpPr>
          <p:spPr bwMode="auto">
            <a:xfrm>
              <a:off x="948" y="2241"/>
              <a:ext cx="12"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07" name="Freeform 520"/>
            <p:cNvSpPr>
              <a:spLocks/>
            </p:cNvSpPr>
            <p:nvPr/>
          </p:nvSpPr>
          <p:spPr bwMode="auto">
            <a:xfrm>
              <a:off x="834" y="2241"/>
              <a:ext cx="114" cy="24"/>
            </a:xfrm>
            <a:custGeom>
              <a:avLst/>
              <a:gdLst>
                <a:gd name="T0" fmla="*/ 591 w 591"/>
                <a:gd name="T1" fmla="*/ 118 h 118"/>
                <a:gd name="T2" fmla="*/ 591 w 591"/>
                <a:gd name="T3" fmla="*/ 59 h 118"/>
                <a:gd name="T4" fmla="*/ 591 w 591"/>
                <a:gd name="T5" fmla="*/ 0 h 118"/>
                <a:gd name="T6" fmla="*/ 0 w 591"/>
                <a:gd name="T7" fmla="*/ 0 h 118"/>
                <a:gd name="T8" fmla="*/ 0 w 591"/>
                <a:gd name="T9" fmla="*/ 59 h 118"/>
                <a:gd name="T10" fmla="*/ 0 w 591"/>
                <a:gd name="T11" fmla="*/ 118 h 118"/>
                <a:gd name="T12" fmla="*/ 591 w 591"/>
                <a:gd name="T13" fmla="*/ 118 h 118"/>
                <a:gd name="T14" fmla="*/ 0 60000 65536"/>
                <a:gd name="T15" fmla="*/ 0 60000 65536"/>
                <a:gd name="T16" fmla="*/ 0 60000 65536"/>
                <a:gd name="T17" fmla="*/ 0 60000 65536"/>
                <a:gd name="T18" fmla="*/ 0 60000 65536"/>
                <a:gd name="T19" fmla="*/ 0 60000 65536"/>
                <a:gd name="T20" fmla="*/ 0 60000 65536"/>
                <a:gd name="T21" fmla="*/ 0 w 591"/>
                <a:gd name="T22" fmla="*/ 0 h 118"/>
                <a:gd name="T23" fmla="*/ 591 w 591"/>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1" h="118">
                  <a:moveTo>
                    <a:pt x="591" y="118"/>
                  </a:moveTo>
                  <a:lnTo>
                    <a:pt x="591" y="59"/>
                  </a:lnTo>
                  <a:lnTo>
                    <a:pt x="591" y="0"/>
                  </a:lnTo>
                  <a:lnTo>
                    <a:pt x="0" y="0"/>
                  </a:lnTo>
                  <a:lnTo>
                    <a:pt x="0" y="59"/>
                  </a:lnTo>
                  <a:lnTo>
                    <a:pt x="0" y="118"/>
                  </a:lnTo>
                  <a:lnTo>
                    <a:pt x="591"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08" name="Freeform 521"/>
            <p:cNvSpPr>
              <a:spLocks/>
            </p:cNvSpPr>
            <p:nvPr/>
          </p:nvSpPr>
          <p:spPr bwMode="auto">
            <a:xfrm>
              <a:off x="834" y="2241"/>
              <a:ext cx="114" cy="24"/>
            </a:xfrm>
            <a:custGeom>
              <a:avLst/>
              <a:gdLst>
                <a:gd name="T0" fmla="*/ 591 w 591"/>
                <a:gd name="T1" fmla="*/ 118 h 118"/>
                <a:gd name="T2" fmla="*/ 591 w 591"/>
                <a:gd name="T3" fmla="*/ 59 h 118"/>
                <a:gd name="T4" fmla="*/ 591 w 591"/>
                <a:gd name="T5" fmla="*/ 0 h 118"/>
                <a:gd name="T6" fmla="*/ 0 w 591"/>
                <a:gd name="T7" fmla="*/ 0 h 118"/>
                <a:gd name="T8" fmla="*/ 0 w 591"/>
                <a:gd name="T9" fmla="*/ 59 h 118"/>
                <a:gd name="T10" fmla="*/ 0 w 591"/>
                <a:gd name="T11" fmla="*/ 118 h 118"/>
                <a:gd name="T12" fmla="*/ 591 w 591"/>
                <a:gd name="T13" fmla="*/ 118 h 118"/>
                <a:gd name="T14" fmla="*/ 0 60000 65536"/>
                <a:gd name="T15" fmla="*/ 0 60000 65536"/>
                <a:gd name="T16" fmla="*/ 0 60000 65536"/>
                <a:gd name="T17" fmla="*/ 0 60000 65536"/>
                <a:gd name="T18" fmla="*/ 0 60000 65536"/>
                <a:gd name="T19" fmla="*/ 0 60000 65536"/>
                <a:gd name="T20" fmla="*/ 0 60000 65536"/>
                <a:gd name="T21" fmla="*/ 0 w 591"/>
                <a:gd name="T22" fmla="*/ 0 h 118"/>
                <a:gd name="T23" fmla="*/ 591 w 591"/>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1" h="118">
                  <a:moveTo>
                    <a:pt x="591" y="118"/>
                  </a:moveTo>
                  <a:lnTo>
                    <a:pt x="591" y="59"/>
                  </a:lnTo>
                  <a:lnTo>
                    <a:pt x="591" y="0"/>
                  </a:lnTo>
                  <a:lnTo>
                    <a:pt x="0" y="0"/>
                  </a:lnTo>
                  <a:lnTo>
                    <a:pt x="0" y="59"/>
                  </a:lnTo>
                  <a:lnTo>
                    <a:pt x="0" y="118"/>
                  </a:lnTo>
                  <a:lnTo>
                    <a:pt x="591"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09" name="Freeform 522"/>
            <p:cNvSpPr>
              <a:spLocks/>
            </p:cNvSpPr>
            <p:nvPr/>
          </p:nvSpPr>
          <p:spPr bwMode="auto">
            <a:xfrm>
              <a:off x="823" y="2241"/>
              <a:ext cx="11" cy="24"/>
            </a:xfrm>
            <a:custGeom>
              <a:avLst/>
              <a:gdLst>
                <a:gd name="T0" fmla="*/ 59 w 59"/>
                <a:gd name="T1" fmla="*/ 59 h 118"/>
                <a:gd name="T2" fmla="*/ 59 w 59"/>
                <a:gd name="T3" fmla="*/ 118 h 118"/>
                <a:gd name="T4" fmla="*/ 46 w 59"/>
                <a:gd name="T5" fmla="*/ 117 h 118"/>
                <a:gd name="T6" fmla="*/ 34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4 w 59"/>
                <a:gd name="T29" fmla="*/ 5 h 118"/>
                <a:gd name="T30" fmla="*/ 46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10" name="Freeform 523"/>
            <p:cNvSpPr>
              <a:spLocks/>
            </p:cNvSpPr>
            <p:nvPr/>
          </p:nvSpPr>
          <p:spPr bwMode="auto">
            <a:xfrm>
              <a:off x="823" y="2241"/>
              <a:ext cx="11" cy="24"/>
            </a:xfrm>
            <a:custGeom>
              <a:avLst/>
              <a:gdLst>
                <a:gd name="T0" fmla="*/ 59 w 59"/>
                <a:gd name="T1" fmla="*/ 118 h 118"/>
                <a:gd name="T2" fmla="*/ 46 w 59"/>
                <a:gd name="T3" fmla="*/ 117 h 118"/>
                <a:gd name="T4" fmla="*/ 34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4 w 59"/>
                <a:gd name="T27" fmla="*/ 5 h 118"/>
                <a:gd name="T28" fmla="*/ 46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11" name="Freeform 524"/>
            <p:cNvSpPr>
              <a:spLocks/>
            </p:cNvSpPr>
            <p:nvPr/>
          </p:nvSpPr>
          <p:spPr bwMode="auto">
            <a:xfrm>
              <a:off x="806" y="2241"/>
              <a:ext cx="11" cy="24"/>
            </a:xfrm>
            <a:custGeom>
              <a:avLst/>
              <a:gdLst>
                <a:gd name="T0" fmla="*/ 0 w 59"/>
                <a:gd name="T1" fmla="*/ 59 h 118"/>
                <a:gd name="T2" fmla="*/ 0 w 59"/>
                <a:gd name="T3" fmla="*/ 0 h 118"/>
                <a:gd name="T4" fmla="*/ 12 w 59"/>
                <a:gd name="T5" fmla="*/ 1 h 118"/>
                <a:gd name="T6" fmla="*/ 24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4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4" y="5"/>
                  </a:lnTo>
                  <a:lnTo>
                    <a:pt x="35" y="11"/>
                  </a:lnTo>
                  <a:lnTo>
                    <a:pt x="44" y="19"/>
                  </a:lnTo>
                  <a:lnTo>
                    <a:pt x="51" y="29"/>
                  </a:lnTo>
                  <a:lnTo>
                    <a:pt x="56" y="40"/>
                  </a:lnTo>
                  <a:lnTo>
                    <a:pt x="59" y="53"/>
                  </a:lnTo>
                  <a:lnTo>
                    <a:pt x="59" y="65"/>
                  </a:lnTo>
                  <a:lnTo>
                    <a:pt x="56" y="77"/>
                  </a:lnTo>
                  <a:lnTo>
                    <a:pt x="51" y="89"/>
                  </a:lnTo>
                  <a:lnTo>
                    <a:pt x="44" y="99"/>
                  </a:lnTo>
                  <a:lnTo>
                    <a:pt x="35"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12" name="Freeform 525"/>
            <p:cNvSpPr>
              <a:spLocks/>
            </p:cNvSpPr>
            <p:nvPr/>
          </p:nvSpPr>
          <p:spPr bwMode="auto">
            <a:xfrm>
              <a:off x="806" y="2241"/>
              <a:ext cx="11" cy="24"/>
            </a:xfrm>
            <a:custGeom>
              <a:avLst/>
              <a:gdLst>
                <a:gd name="T0" fmla="*/ 0 w 59"/>
                <a:gd name="T1" fmla="*/ 0 h 118"/>
                <a:gd name="T2" fmla="*/ 12 w 59"/>
                <a:gd name="T3" fmla="*/ 1 h 118"/>
                <a:gd name="T4" fmla="*/ 24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4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4" y="5"/>
                  </a:lnTo>
                  <a:lnTo>
                    <a:pt x="35" y="11"/>
                  </a:lnTo>
                  <a:lnTo>
                    <a:pt x="44" y="19"/>
                  </a:lnTo>
                  <a:lnTo>
                    <a:pt x="51" y="29"/>
                  </a:lnTo>
                  <a:lnTo>
                    <a:pt x="56" y="40"/>
                  </a:lnTo>
                  <a:lnTo>
                    <a:pt x="59" y="53"/>
                  </a:lnTo>
                  <a:lnTo>
                    <a:pt x="59" y="65"/>
                  </a:lnTo>
                  <a:lnTo>
                    <a:pt x="56" y="77"/>
                  </a:lnTo>
                  <a:lnTo>
                    <a:pt x="51" y="89"/>
                  </a:lnTo>
                  <a:lnTo>
                    <a:pt x="44" y="99"/>
                  </a:lnTo>
                  <a:lnTo>
                    <a:pt x="35"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13" name="Freeform 526"/>
            <p:cNvSpPr>
              <a:spLocks/>
            </p:cNvSpPr>
            <p:nvPr/>
          </p:nvSpPr>
          <p:spPr bwMode="auto">
            <a:xfrm>
              <a:off x="691"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14" name="Freeform 527"/>
            <p:cNvSpPr>
              <a:spLocks/>
            </p:cNvSpPr>
            <p:nvPr/>
          </p:nvSpPr>
          <p:spPr bwMode="auto">
            <a:xfrm>
              <a:off x="691"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15" name="Freeform 528"/>
            <p:cNvSpPr>
              <a:spLocks/>
            </p:cNvSpPr>
            <p:nvPr/>
          </p:nvSpPr>
          <p:spPr bwMode="auto">
            <a:xfrm>
              <a:off x="680" y="2241"/>
              <a:ext cx="11" cy="24"/>
            </a:xfrm>
            <a:custGeom>
              <a:avLst/>
              <a:gdLst>
                <a:gd name="T0" fmla="*/ 59 w 59"/>
                <a:gd name="T1" fmla="*/ 59 h 118"/>
                <a:gd name="T2" fmla="*/ 59 w 59"/>
                <a:gd name="T3" fmla="*/ 118 h 118"/>
                <a:gd name="T4" fmla="*/ 47 w 59"/>
                <a:gd name="T5" fmla="*/ 117 h 118"/>
                <a:gd name="T6" fmla="*/ 35 w 59"/>
                <a:gd name="T7" fmla="*/ 113 h 118"/>
                <a:gd name="T8" fmla="*/ 25 w 59"/>
                <a:gd name="T9" fmla="*/ 107 h 118"/>
                <a:gd name="T10" fmla="*/ 16 w 59"/>
                <a:gd name="T11" fmla="*/ 99 h 118"/>
                <a:gd name="T12" fmla="*/ 9 w 59"/>
                <a:gd name="T13" fmla="*/ 89 h 118"/>
                <a:gd name="T14" fmla="*/ 3 w 59"/>
                <a:gd name="T15" fmla="*/ 77 h 118"/>
                <a:gd name="T16" fmla="*/ 0 w 59"/>
                <a:gd name="T17" fmla="*/ 65 h 118"/>
                <a:gd name="T18" fmla="*/ 0 w 59"/>
                <a:gd name="T19" fmla="*/ 53 h 118"/>
                <a:gd name="T20" fmla="*/ 3 w 59"/>
                <a:gd name="T21" fmla="*/ 40 h 118"/>
                <a:gd name="T22" fmla="*/ 9 w 59"/>
                <a:gd name="T23" fmla="*/ 29 h 118"/>
                <a:gd name="T24" fmla="*/ 16 w 59"/>
                <a:gd name="T25" fmla="*/ 19 h 118"/>
                <a:gd name="T26" fmla="*/ 25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5" y="107"/>
                  </a:lnTo>
                  <a:lnTo>
                    <a:pt x="16" y="99"/>
                  </a:lnTo>
                  <a:lnTo>
                    <a:pt x="9" y="89"/>
                  </a:lnTo>
                  <a:lnTo>
                    <a:pt x="3" y="77"/>
                  </a:lnTo>
                  <a:lnTo>
                    <a:pt x="0" y="65"/>
                  </a:lnTo>
                  <a:lnTo>
                    <a:pt x="0" y="53"/>
                  </a:lnTo>
                  <a:lnTo>
                    <a:pt x="3" y="40"/>
                  </a:lnTo>
                  <a:lnTo>
                    <a:pt x="9" y="29"/>
                  </a:lnTo>
                  <a:lnTo>
                    <a:pt x="16" y="19"/>
                  </a:lnTo>
                  <a:lnTo>
                    <a:pt x="25"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16" name="Freeform 529"/>
            <p:cNvSpPr>
              <a:spLocks/>
            </p:cNvSpPr>
            <p:nvPr/>
          </p:nvSpPr>
          <p:spPr bwMode="auto">
            <a:xfrm>
              <a:off x="680" y="2241"/>
              <a:ext cx="11" cy="24"/>
            </a:xfrm>
            <a:custGeom>
              <a:avLst/>
              <a:gdLst>
                <a:gd name="T0" fmla="*/ 59 w 59"/>
                <a:gd name="T1" fmla="*/ 118 h 118"/>
                <a:gd name="T2" fmla="*/ 47 w 59"/>
                <a:gd name="T3" fmla="*/ 117 h 118"/>
                <a:gd name="T4" fmla="*/ 35 w 59"/>
                <a:gd name="T5" fmla="*/ 113 h 118"/>
                <a:gd name="T6" fmla="*/ 25 w 59"/>
                <a:gd name="T7" fmla="*/ 107 h 118"/>
                <a:gd name="T8" fmla="*/ 16 w 59"/>
                <a:gd name="T9" fmla="*/ 99 h 118"/>
                <a:gd name="T10" fmla="*/ 9 w 59"/>
                <a:gd name="T11" fmla="*/ 89 h 118"/>
                <a:gd name="T12" fmla="*/ 3 w 59"/>
                <a:gd name="T13" fmla="*/ 77 h 118"/>
                <a:gd name="T14" fmla="*/ 0 w 59"/>
                <a:gd name="T15" fmla="*/ 65 h 118"/>
                <a:gd name="T16" fmla="*/ 0 w 59"/>
                <a:gd name="T17" fmla="*/ 53 h 118"/>
                <a:gd name="T18" fmla="*/ 3 w 59"/>
                <a:gd name="T19" fmla="*/ 40 h 118"/>
                <a:gd name="T20" fmla="*/ 9 w 59"/>
                <a:gd name="T21" fmla="*/ 29 h 118"/>
                <a:gd name="T22" fmla="*/ 16 w 59"/>
                <a:gd name="T23" fmla="*/ 19 h 118"/>
                <a:gd name="T24" fmla="*/ 25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5" y="107"/>
                  </a:lnTo>
                  <a:lnTo>
                    <a:pt x="16" y="99"/>
                  </a:lnTo>
                  <a:lnTo>
                    <a:pt x="9" y="89"/>
                  </a:lnTo>
                  <a:lnTo>
                    <a:pt x="3" y="77"/>
                  </a:lnTo>
                  <a:lnTo>
                    <a:pt x="0" y="65"/>
                  </a:lnTo>
                  <a:lnTo>
                    <a:pt x="0" y="53"/>
                  </a:lnTo>
                  <a:lnTo>
                    <a:pt x="3" y="40"/>
                  </a:lnTo>
                  <a:lnTo>
                    <a:pt x="9" y="29"/>
                  </a:lnTo>
                  <a:lnTo>
                    <a:pt x="16" y="19"/>
                  </a:lnTo>
                  <a:lnTo>
                    <a:pt x="25"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17" name="Freeform 530"/>
            <p:cNvSpPr>
              <a:spLocks/>
            </p:cNvSpPr>
            <p:nvPr/>
          </p:nvSpPr>
          <p:spPr bwMode="auto">
            <a:xfrm>
              <a:off x="663"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18" name="Freeform 531"/>
            <p:cNvSpPr>
              <a:spLocks/>
            </p:cNvSpPr>
            <p:nvPr/>
          </p:nvSpPr>
          <p:spPr bwMode="auto">
            <a:xfrm>
              <a:off x="663"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19" name="Freeform 532"/>
            <p:cNvSpPr>
              <a:spLocks/>
            </p:cNvSpPr>
            <p:nvPr/>
          </p:nvSpPr>
          <p:spPr bwMode="auto">
            <a:xfrm>
              <a:off x="605" y="2241"/>
              <a:ext cx="58"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20" name="Freeform 533"/>
            <p:cNvSpPr>
              <a:spLocks/>
            </p:cNvSpPr>
            <p:nvPr/>
          </p:nvSpPr>
          <p:spPr bwMode="auto">
            <a:xfrm>
              <a:off x="605" y="2241"/>
              <a:ext cx="58"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21" name="Freeform 534"/>
            <p:cNvSpPr>
              <a:spLocks/>
            </p:cNvSpPr>
            <p:nvPr/>
          </p:nvSpPr>
          <p:spPr bwMode="auto">
            <a:xfrm>
              <a:off x="594"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22" name="Freeform 535"/>
            <p:cNvSpPr>
              <a:spLocks/>
            </p:cNvSpPr>
            <p:nvPr/>
          </p:nvSpPr>
          <p:spPr bwMode="auto">
            <a:xfrm>
              <a:off x="594"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23" name="Freeform 536"/>
            <p:cNvSpPr>
              <a:spLocks/>
            </p:cNvSpPr>
            <p:nvPr/>
          </p:nvSpPr>
          <p:spPr bwMode="auto">
            <a:xfrm>
              <a:off x="1784" y="2381"/>
              <a:ext cx="13" cy="22"/>
            </a:xfrm>
            <a:custGeom>
              <a:avLst/>
              <a:gdLst>
                <a:gd name="T0" fmla="*/ 7 w 66"/>
                <a:gd name="T1" fmla="*/ 59 h 119"/>
                <a:gd name="T2" fmla="*/ 14 w 66"/>
                <a:gd name="T3" fmla="*/ 0 h 119"/>
                <a:gd name="T4" fmla="*/ 26 w 66"/>
                <a:gd name="T5" fmla="*/ 3 h 119"/>
                <a:gd name="T6" fmla="*/ 37 w 66"/>
                <a:gd name="T7" fmla="*/ 8 h 119"/>
                <a:gd name="T8" fmla="*/ 47 w 66"/>
                <a:gd name="T9" fmla="*/ 15 h 119"/>
                <a:gd name="T10" fmla="*/ 55 w 66"/>
                <a:gd name="T11" fmla="*/ 25 h 119"/>
                <a:gd name="T12" fmla="*/ 61 w 66"/>
                <a:gd name="T13" fmla="*/ 36 h 119"/>
                <a:gd name="T14" fmla="*/ 65 w 66"/>
                <a:gd name="T15" fmla="*/ 48 h 119"/>
                <a:gd name="T16" fmla="*/ 66 w 66"/>
                <a:gd name="T17" fmla="*/ 60 h 119"/>
                <a:gd name="T18" fmla="*/ 65 w 66"/>
                <a:gd name="T19" fmla="*/ 73 h 119"/>
                <a:gd name="T20" fmla="*/ 61 w 66"/>
                <a:gd name="T21" fmla="*/ 84 h 119"/>
                <a:gd name="T22" fmla="*/ 55 w 66"/>
                <a:gd name="T23" fmla="*/ 95 h 119"/>
                <a:gd name="T24" fmla="*/ 46 w 66"/>
                <a:gd name="T25" fmla="*/ 104 h 119"/>
                <a:gd name="T26" fmla="*/ 35 w 66"/>
                <a:gd name="T27" fmla="*/ 112 h 119"/>
                <a:gd name="T28" fmla="*/ 24 w 66"/>
                <a:gd name="T29" fmla="*/ 116 h 119"/>
                <a:gd name="T30" fmla="*/ 12 w 66"/>
                <a:gd name="T31" fmla="*/ 119 h 119"/>
                <a:gd name="T32" fmla="*/ 0 w 66"/>
                <a:gd name="T33" fmla="*/ 119 h 119"/>
                <a:gd name="T34" fmla="*/ 7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59"/>
                  </a:moveTo>
                  <a:lnTo>
                    <a:pt x="14" y="0"/>
                  </a:lnTo>
                  <a:lnTo>
                    <a:pt x="26" y="3"/>
                  </a:lnTo>
                  <a:lnTo>
                    <a:pt x="37" y="8"/>
                  </a:lnTo>
                  <a:lnTo>
                    <a:pt x="47" y="15"/>
                  </a:lnTo>
                  <a:lnTo>
                    <a:pt x="55" y="25"/>
                  </a:lnTo>
                  <a:lnTo>
                    <a:pt x="61" y="36"/>
                  </a:lnTo>
                  <a:lnTo>
                    <a:pt x="65" y="48"/>
                  </a:lnTo>
                  <a:lnTo>
                    <a:pt x="66" y="60"/>
                  </a:lnTo>
                  <a:lnTo>
                    <a:pt x="65" y="73"/>
                  </a:lnTo>
                  <a:lnTo>
                    <a:pt x="61" y="84"/>
                  </a:lnTo>
                  <a:lnTo>
                    <a:pt x="55" y="95"/>
                  </a:lnTo>
                  <a:lnTo>
                    <a:pt x="46" y="104"/>
                  </a:lnTo>
                  <a:lnTo>
                    <a:pt x="35" y="112"/>
                  </a:lnTo>
                  <a:lnTo>
                    <a:pt x="24" y="116"/>
                  </a:lnTo>
                  <a:lnTo>
                    <a:pt x="12"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24" name="Freeform 537"/>
            <p:cNvSpPr>
              <a:spLocks/>
            </p:cNvSpPr>
            <p:nvPr/>
          </p:nvSpPr>
          <p:spPr bwMode="auto">
            <a:xfrm>
              <a:off x="1784" y="2381"/>
              <a:ext cx="13" cy="22"/>
            </a:xfrm>
            <a:custGeom>
              <a:avLst/>
              <a:gdLst>
                <a:gd name="T0" fmla="*/ 14 w 66"/>
                <a:gd name="T1" fmla="*/ 0 h 119"/>
                <a:gd name="T2" fmla="*/ 26 w 66"/>
                <a:gd name="T3" fmla="*/ 3 h 119"/>
                <a:gd name="T4" fmla="*/ 37 w 66"/>
                <a:gd name="T5" fmla="*/ 8 h 119"/>
                <a:gd name="T6" fmla="*/ 47 w 66"/>
                <a:gd name="T7" fmla="*/ 15 h 119"/>
                <a:gd name="T8" fmla="*/ 55 w 66"/>
                <a:gd name="T9" fmla="*/ 25 h 119"/>
                <a:gd name="T10" fmla="*/ 61 w 66"/>
                <a:gd name="T11" fmla="*/ 36 h 119"/>
                <a:gd name="T12" fmla="*/ 65 w 66"/>
                <a:gd name="T13" fmla="*/ 48 h 119"/>
                <a:gd name="T14" fmla="*/ 66 w 66"/>
                <a:gd name="T15" fmla="*/ 60 h 119"/>
                <a:gd name="T16" fmla="*/ 65 w 66"/>
                <a:gd name="T17" fmla="*/ 73 h 119"/>
                <a:gd name="T18" fmla="*/ 61 w 66"/>
                <a:gd name="T19" fmla="*/ 84 h 119"/>
                <a:gd name="T20" fmla="*/ 55 w 66"/>
                <a:gd name="T21" fmla="*/ 95 h 119"/>
                <a:gd name="T22" fmla="*/ 46 w 66"/>
                <a:gd name="T23" fmla="*/ 104 h 119"/>
                <a:gd name="T24" fmla="*/ 35 w 66"/>
                <a:gd name="T25" fmla="*/ 112 h 119"/>
                <a:gd name="T26" fmla="*/ 24 w 66"/>
                <a:gd name="T27" fmla="*/ 116 h 119"/>
                <a:gd name="T28" fmla="*/ 12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6" y="3"/>
                  </a:lnTo>
                  <a:lnTo>
                    <a:pt x="37" y="8"/>
                  </a:lnTo>
                  <a:lnTo>
                    <a:pt x="47" y="15"/>
                  </a:lnTo>
                  <a:lnTo>
                    <a:pt x="55" y="25"/>
                  </a:lnTo>
                  <a:lnTo>
                    <a:pt x="61" y="36"/>
                  </a:lnTo>
                  <a:lnTo>
                    <a:pt x="65" y="48"/>
                  </a:lnTo>
                  <a:lnTo>
                    <a:pt x="66" y="60"/>
                  </a:lnTo>
                  <a:lnTo>
                    <a:pt x="65" y="73"/>
                  </a:lnTo>
                  <a:lnTo>
                    <a:pt x="61" y="84"/>
                  </a:lnTo>
                  <a:lnTo>
                    <a:pt x="55" y="95"/>
                  </a:lnTo>
                  <a:lnTo>
                    <a:pt x="46" y="104"/>
                  </a:lnTo>
                  <a:lnTo>
                    <a:pt x="35" y="112"/>
                  </a:lnTo>
                  <a:lnTo>
                    <a:pt x="24" y="116"/>
                  </a:lnTo>
                  <a:lnTo>
                    <a:pt x="12"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25" name="Freeform 538"/>
            <p:cNvSpPr>
              <a:spLocks/>
            </p:cNvSpPr>
            <p:nvPr/>
          </p:nvSpPr>
          <p:spPr bwMode="auto">
            <a:xfrm>
              <a:off x="1705" y="2371"/>
              <a:ext cx="82" cy="32"/>
            </a:xfrm>
            <a:custGeom>
              <a:avLst/>
              <a:gdLst>
                <a:gd name="T0" fmla="*/ 409 w 423"/>
                <a:gd name="T1" fmla="*/ 167 h 167"/>
                <a:gd name="T2" fmla="*/ 416 w 423"/>
                <a:gd name="T3" fmla="*/ 107 h 167"/>
                <a:gd name="T4" fmla="*/ 423 w 423"/>
                <a:gd name="T5" fmla="*/ 48 h 167"/>
                <a:gd name="T6" fmla="*/ 15 w 423"/>
                <a:gd name="T7" fmla="*/ 0 h 167"/>
                <a:gd name="T8" fmla="*/ 8 w 423"/>
                <a:gd name="T9" fmla="*/ 59 h 167"/>
                <a:gd name="T10" fmla="*/ 0 w 423"/>
                <a:gd name="T11" fmla="*/ 119 h 167"/>
                <a:gd name="T12" fmla="*/ 409 w 423"/>
                <a:gd name="T13" fmla="*/ 167 h 167"/>
                <a:gd name="T14" fmla="*/ 0 60000 65536"/>
                <a:gd name="T15" fmla="*/ 0 60000 65536"/>
                <a:gd name="T16" fmla="*/ 0 60000 65536"/>
                <a:gd name="T17" fmla="*/ 0 60000 65536"/>
                <a:gd name="T18" fmla="*/ 0 60000 65536"/>
                <a:gd name="T19" fmla="*/ 0 60000 65536"/>
                <a:gd name="T20" fmla="*/ 0 60000 65536"/>
                <a:gd name="T21" fmla="*/ 0 w 423"/>
                <a:gd name="T22" fmla="*/ 0 h 167"/>
                <a:gd name="T23" fmla="*/ 423 w 423"/>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7">
                  <a:moveTo>
                    <a:pt x="409" y="167"/>
                  </a:moveTo>
                  <a:lnTo>
                    <a:pt x="416" y="107"/>
                  </a:lnTo>
                  <a:lnTo>
                    <a:pt x="423" y="48"/>
                  </a:lnTo>
                  <a:lnTo>
                    <a:pt x="15" y="0"/>
                  </a:lnTo>
                  <a:lnTo>
                    <a:pt x="8" y="59"/>
                  </a:lnTo>
                  <a:lnTo>
                    <a:pt x="0" y="119"/>
                  </a:lnTo>
                  <a:lnTo>
                    <a:pt x="409" y="1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26" name="Freeform 539"/>
            <p:cNvSpPr>
              <a:spLocks/>
            </p:cNvSpPr>
            <p:nvPr/>
          </p:nvSpPr>
          <p:spPr bwMode="auto">
            <a:xfrm>
              <a:off x="1705" y="2371"/>
              <a:ext cx="82" cy="32"/>
            </a:xfrm>
            <a:custGeom>
              <a:avLst/>
              <a:gdLst>
                <a:gd name="T0" fmla="*/ 409 w 423"/>
                <a:gd name="T1" fmla="*/ 167 h 167"/>
                <a:gd name="T2" fmla="*/ 416 w 423"/>
                <a:gd name="T3" fmla="*/ 107 h 167"/>
                <a:gd name="T4" fmla="*/ 423 w 423"/>
                <a:gd name="T5" fmla="*/ 48 h 167"/>
                <a:gd name="T6" fmla="*/ 15 w 423"/>
                <a:gd name="T7" fmla="*/ 0 h 167"/>
                <a:gd name="T8" fmla="*/ 8 w 423"/>
                <a:gd name="T9" fmla="*/ 59 h 167"/>
                <a:gd name="T10" fmla="*/ 0 w 423"/>
                <a:gd name="T11" fmla="*/ 119 h 167"/>
                <a:gd name="T12" fmla="*/ 409 w 423"/>
                <a:gd name="T13" fmla="*/ 167 h 167"/>
                <a:gd name="T14" fmla="*/ 0 60000 65536"/>
                <a:gd name="T15" fmla="*/ 0 60000 65536"/>
                <a:gd name="T16" fmla="*/ 0 60000 65536"/>
                <a:gd name="T17" fmla="*/ 0 60000 65536"/>
                <a:gd name="T18" fmla="*/ 0 60000 65536"/>
                <a:gd name="T19" fmla="*/ 0 60000 65536"/>
                <a:gd name="T20" fmla="*/ 0 60000 65536"/>
                <a:gd name="T21" fmla="*/ 0 w 423"/>
                <a:gd name="T22" fmla="*/ 0 h 167"/>
                <a:gd name="T23" fmla="*/ 423 w 423"/>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7">
                  <a:moveTo>
                    <a:pt x="409" y="167"/>
                  </a:moveTo>
                  <a:lnTo>
                    <a:pt x="416" y="107"/>
                  </a:lnTo>
                  <a:lnTo>
                    <a:pt x="423" y="48"/>
                  </a:lnTo>
                  <a:lnTo>
                    <a:pt x="15" y="0"/>
                  </a:lnTo>
                  <a:lnTo>
                    <a:pt x="8" y="59"/>
                  </a:lnTo>
                  <a:lnTo>
                    <a:pt x="0" y="119"/>
                  </a:lnTo>
                  <a:lnTo>
                    <a:pt x="409" y="16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27" name="Freeform 540"/>
            <p:cNvSpPr>
              <a:spLocks/>
            </p:cNvSpPr>
            <p:nvPr/>
          </p:nvSpPr>
          <p:spPr bwMode="auto">
            <a:xfrm>
              <a:off x="1695" y="2371"/>
              <a:ext cx="13" cy="23"/>
            </a:xfrm>
            <a:custGeom>
              <a:avLst/>
              <a:gdLst>
                <a:gd name="T0" fmla="*/ 59 w 66"/>
                <a:gd name="T1" fmla="*/ 59 h 119"/>
                <a:gd name="T2" fmla="*/ 51 w 66"/>
                <a:gd name="T3" fmla="*/ 119 h 119"/>
                <a:gd name="T4" fmla="*/ 39 w 66"/>
                <a:gd name="T5" fmla="*/ 116 h 119"/>
                <a:gd name="T6" fmla="*/ 28 w 66"/>
                <a:gd name="T7" fmla="*/ 111 h 119"/>
                <a:gd name="T8" fmla="*/ 19 w 66"/>
                <a:gd name="T9" fmla="*/ 103 h 119"/>
                <a:gd name="T10" fmla="*/ 11 w 66"/>
                <a:gd name="T11" fmla="*/ 94 h 119"/>
                <a:gd name="T12" fmla="*/ 5 w 66"/>
                <a:gd name="T13" fmla="*/ 83 h 119"/>
                <a:gd name="T14" fmla="*/ 1 w 66"/>
                <a:gd name="T15" fmla="*/ 71 h 119"/>
                <a:gd name="T16" fmla="*/ 0 w 66"/>
                <a:gd name="T17" fmla="*/ 58 h 119"/>
                <a:gd name="T18" fmla="*/ 1 w 66"/>
                <a:gd name="T19" fmla="*/ 46 h 119"/>
                <a:gd name="T20" fmla="*/ 5 w 66"/>
                <a:gd name="T21" fmla="*/ 35 h 119"/>
                <a:gd name="T22" fmla="*/ 11 w 66"/>
                <a:gd name="T23" fmla="*/ 24 h 119"/>
                <a:gd name="T24" fmla="*/ 20 w 66"/>
                <a:gd name="T25" fmla="*/ 14 h 119"/>
                <a:gd name="T26" fmla="*/ 30 w 66"/>
                <a:gd name="T27" fmla="*/ 7 h 119"/>
                <a:gd name="T28" fmla="*/ 41 w 66"/>
                <a:gd name="T29" fmla="*/ 3 h 119"/>
                <a:gd name="T30" fmla="*/ 54 w 66"/>
                <a:gd name="T31" fmla="*/ 0 h 119"/>
                <a:gd name="T32" fmla="*/ 66 w 66"/>
                <a:gd name="T33" fmla="*/ 0 h 119"/>
                <a:gd name="T34" fmla="*/ 59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59"/>
                  </a:moveTo>
                  <a:lnTo>
                    <a:pt x="51" y="119"/>
                  </a:lnTo>
                  <a:lnTo>
                    <a:pt x="39" y="116"/>
                  </a:lnTo>
                  <a:lnTo>
                    <a:pt x="28" y="111"/>
                  </a:lnTo>
                  <a:lnTo>
                    <a:pt x="19" y="103"/>
                  </a:lnTo>
                  <a:lnTo>
                    <a:pt x="11" y="94"/>
                  </a:lnTo>
                  <a:lnTo>
                    <a:pt x="5" y="83"/>
                  </a:lnTo>
                  <a:lnTo>
                    <a:pt x="1" y="71"/>
                  </a:lnTo>
                  <a:lnTo>
                    <a:pt x="0" y="58"/>
                  </a:lnTo>
                  <a:lnTo>
                    <a:pt x="1" y="46"/>
                  </a:lnTo>
                  <a:lnTo>
                    <a:pt x="5" y="35"/>
                  </a:lnTo>
                  <a:lnTo>
                    <a:pt x="11" y="24"/>
                  </a:lnTo>
                  <a:lnTo>
                    <a:pt x="20" y="14"/>
                  </a:lnTo>
                  <a:lnTo>
                    <a:pt x="30" y="7"/>
                  </a:lnTo>
                  <a:lnTo>
                    <a:pt x="41" y="3"/>
                  </a:lnTo>
                  <a:lnTo>
                    <a:pt x="54"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28" name="Freeform 541"/>
            <p:cNvSpPr>
              <a:spLocks/>
            </p:cNvSpPr>
            <p:nvPr/>
          </p:nvSpPr>
          <p:spPr bwMode="auto">
            <a:xfrm>
              <a:off x="1695" y="2371"/>
              <a:ext cx="13" cy="23"/>
            </a:xfrm>
            <a:custGeom>
              <a:avLst/>
              <a:gdLst>
                <a:gd name="T0" fmla="*/ 51 w 66"/>
                <a:gd name="T1" fmla="*/ 119 h 119"/>
                <a:gd name="T2" fmla="*/ 39 w 66"/>
                <a:gd name="T3" fmla="*/ 116 h 119"/>
                <a:gd name="T4" fmla="*/ 28 w 66"/>
                <a:gd name="T5" fmla="*/ 111 h 119"/>
                <a:gd name="T6" fmla="*/ 19 w 66"/>
                <a:gd name="T7" fmla="*/ 103 h 119"/>
                <a:gd name="T8" fmla="*/ 11 w 66"/>
                <a:gd name="T9" fmla="*/ 94 h 119"/>
                <a:gd name="T10" fmla="*/ 5 w 66"/>
                <a:gd name="T11" fmla="*/ 83 h 119"/>
                <a:gd name="T12" fmla="*/ 1 w 66"/>
                <a:gd name="T13" fmla="*/ 71 h 119"/>
                <a:gd name="T14" fmla="*/ 0 w 66"/>
                <a:gd name="T15" fmla="*/ 58 h 119"/>
                <a:gd name="T16" fmla="*/ 1 w 66"/>
                <a:gd name="T17" fmla="*/ 46 h 119"/>
                <a:gd name="T18" fmla="*/ 5 w 66"/>
                <a:gd name="T19" fmla="*/ 35 h 119"/>
                <a:gd name="T20" fmla="*/ 11 w 66"/>
                <a:gd name="T21" fmla="*/ 24 h 119"/>
                <a:gd name="T22" fmla="*/ 20 w 66"/>
                <a:gd name="T23" fmla="*/ 14 h 119"/>
                <a:gd name="T24" fmla="*/ 30 w 66"/>
                <a:gd name="T25" fmla="*/ 7 h 119"/>
                <a:gd name="T26" fmla="*/ 41 w 66"/>
                <a:gd name="T27" fmla="*/ 3 h 119"/>
                <a:gd name="T28" fmla="*/ 54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1" y="119"/>
                  </a:moveTo>
                  <a:lnTo>
                    <a:pt x="39" y="116"/>
                  </a:lnTo>
                  <a:lnTo>
                    <a:pt x="28" y="111"/>
                  </a:lnTo>
                  <a:lnTo>
                    <a:pt x="19" y="103"/>
                  </a:lnTo>
                  <a:lnTo>
                    <a:pt x="11" y="94"/>
                  </a:lnTo>
                  <a:lnTo>
                    <a:pt x="5" y="83"/>
                  </a:lnTo>
                  <a:lnTo>
                    <a:pt x="1" y="71"/>
                  </a:lnTo>
                  <a:lnTo>
                    <a:pt x="0" y="58"/>
                  </a:lnTo>
                  <a:lnTo>
                    <a:pt x="1" y="46"/>
                  </a:lnTo>
                  <a:lnTo>
                    <a:pt x="5" y="35"/>
                  </a:lnTo>
                  <a:lnTo>
                    <a:pt x="11" y="24"/>
                  </a:lnTo>
                  <a:lnTo>
                    <a:pt x="20" y="14"/>
                  </a:lnTo>
                  <a:lnTo>
                    <a:pt x="30" y="7"/>
                  </a:lnTo>
                  <a:lnTo>
                    <a:pt x="41" y="3"/>
                  </a:lnTo>
                  <a:lnTo>
                    <a:pt x="54"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29" name="Freeform 542"/>
            <p:cNvSpPr>
              <a:spLocks/>
            </p:cNvSpPr>
            <p:nvPr/>
          </p:nvSpPr>
          <p:spPr bwMode="auto">
            <a:xfrm>
              <a:off x="1677" y="2367"/>
              <a:ext cx="13" cy="24"/>
            </a:xfrm>
            <a:custGeom>
              <a:avLst/>
              <a:gdLst>
                <a:gd name="T0" fmla="*/ 7 w 66"/>
                <a:gd name="T1" fmla="*/ 59 h 118"/>
                <a:gd name="T2" fmla="*/ 14 w 66"/>
                <a:gd name="T3" fmla="*/ 0 h 118"/>
                <a:gd name="T4" fmla="*/ 25 w 66"/>
                <a:gd name="T5" fmla="*/ 3 h 118"/>
                <a:gd name="T6" fmla="*/ 37 w 66"/>
                <a:gd name="T7" fmla="*/ 8 h 118"/>
                <a:gd name="T8" fmla="*/ 47 w 66"/>
                <a:gd name="T9" fmla="*/ 15 h 118"/>
                <a:gd name="T10" fmla="*/ 55 w 66"/>
                <a:gd name="T11" fmla="*/ 24 h 118"/>
                <a:gd name="T12" fmla="*/ 61 w 66"/>
                <a:gd name="T13" fmla="*/ 36 h 118"/>
                <a:gd name="T14" fmla="*/ 65 w 66"/>
                <a:gd name="T15" fmla="*/ 47 h 118"/>
                <a:gd name="T16" fmla="*/ 66 w 66"/>
                <a:gd name="T17" fmla="*/ 60 h 118"/>
                <a:gd name="T18" fmla="*/ 65 w 66"/>
                <a:gd name="T19" fmla="*/ 72 h 118"/>
                <a:gd name="T20" fmla="*/ 61 w 66"/>
                <a:gd name="T21" fmla="*/ 84 h 118"/>
                <a:gd name="T22" fmla="*/ 55 w 66"/>
                <a:gd name="T23" fmla="*/ 95 h 118"/>
                <a:gd name="T24" fmla="*/ 46 w 66"/>
                <a:gd name="T25" fmla="*/ 103 h 118"/>
                <a:gd name="T26" fmla="*/ 37 w 66"/>
                <a:gd name="T27" fmla="*/ 111 h 118"/>
                <a:gd name="T28" fmla="*/ 24 w 66"/>
                <a:gd name="T29" fmla="*/ 115 h 118"/>
                <a:gd name="T30" fmla="*/ 13 w 66"/>
                <a:gd name="T31" fmla="*/ 118 h 118"/>
                <a:gd name="T32" fmla="*/ 0 w 66"/>
                <a:gd name="T33" fmla="*/ 118 h 118"/>
                <a:gd name="T34" fmla="*/ 7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7" y="59"/>
                  </a:moveTo>
                  <a:lnTo>
                    <a:pt x="14" y="0"/>
                  </a:lnTo>
                  <a:lnTo>
                    <a:pt x="25" y="3"/>
                  </a:lnTo>
                  <a:lnTo>
                    <a:pt x="37" y="8"/>
                  </a:lnTo>
                  <a:lnTo>
                    <a:pt x="47" y="15"/>
                  </a:lnTo>
                  <a:lnTo>
                    <a:pt x="55" y="24"/>
                  </a:lnTo>
                  <a:lnTo>
                    <a:pt x="61" y="36"/>
                  </a:lnTo>
                  <a:lnTo>
                    <a:pt x="65" y="47"/>
                  </a:lnTo>
                  <a:lnTo>
                    <a:pt x="66" y="60"/>
                  </a:lnTo>
                  <a:lnTo>
                    <a:pt x="65" y="72"/>
                  </a:lnTo>
                  <a:lnTo>
                    <a:pt x="61" y="84"/>
                  </a:lnTo>
                  <a:lnTo>
                    <a:pt x="55" y="95"/>
                  </a:lnTo>
                  <a:lnTo>
                    <a:pt x="46" y="103"/>
                  </a:lnTo>
                  <a:lnTo>
                    <a:pt x="37" y="111"/>
                  </a:lnTo>
                  <a:lnTo>
                    <a:pt x="24" y="115"/>
                  </a:lnTo>
                  <a:lnTo>
                    <a:pt x="13"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30" name="Freeform 543"/>
            <p:cNvSpPr>
              <a:spLocks/>
            </p:cNvSpPr>
            <p:nvPr/>
          </p:nvSpPr>
          <p:spPr bwMode="auto">
            <a:xfrm>
              <a:off x="1677" y="2367"/>
              <a:ext cx="13" cy="24"/>
            </a:xfrm>
            <a:custGeom>
              <a:avLst/>
              <a:gdLst>
                <a:gd name="T0" fmla="*/ 14 w 66"/>
                <a:gd name="T1" fmla="*/ 0 h 118"/>
                <a:gd name="T2" fmla="*/ 25 w 66"/>
                <a:gd name="T3" fmla="*/ 3 h 118"/>
                <a:gd name="T4" fmla="*/ 37 w 66"/>
                <a:gd name="T5" fmla="*/ 8 h 118"/>
                <a:gd name="T6" fmla="*/ 47 w 66"/>
                <a:gd name="T7" fmla="*/ 15 h 118"/>
                <a:gd name="T8" fmla="*/ 55 w 66"/>
                <a:gd name="T9" fmla="*/ 24 h 118"/>
                <a:gd name="T10" fmla="*/ 61 w 66"/>
                <a:gd name="T11" fmla="*/ 36 h 118"/>
                <a:gd name="T12" fmla="*/ 65 w 66"/>
                <a:gd name="T13" fmla="*/ 47 h 118"/>
                <a:gd name="T14" fmla="*/ 66 w 66"/>
                <a:gd name="T15" fmla="*/ 60 h 118"/>
                <a:gd name="T16" fmla="*/ 65 w 66"/>
                <a:gd name="T17" fmla="*/ 72 h 118"/>
                <a:gd name="T18" fmla="*/ 61 w 66"/>
                <a:gd name="T19" fmla="*/ 84 h 118"/>
                <a:gd name="T20" fmla="*/ 55 w 66"/>
                <a:gd name="T21" fmla="*/ 95 h 118"/>
                <a:gd name="T22" fmla="*/ 46 w 66"/>
                <a:gd name="T23" fmla="*/ 103 h 118"/>
                <a:gd name="T24" fmla="*/ 37 w 66"/>
                <a:gd name="T25" fmla="*/ 111 h 118"/>
                <a:gd name="T26" fmla="*/ 24 w 66"/>
                <a:gd name="T27" fmla="*/ 115 h 118"/>
                <a:gd name="T28" fmla="*/ 13 w 66"/>
                <a:gd name="T29" fmla="*/ 118 h 118"/>
                <a:gd name="T30" fmla="*/ 0 w 66"/>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14" y="0"/>
                  </a:moveTo>
                  <a:lnTo>
                    <a:pt x="25" y="3"/>
                  </a:lnTo>
                  <a:lnTo>
                    <a:pt x="37" y="8"/>
                  </a:lnTo>
                  <a:lnTo>
                    <a:pt x="47" y="15"/>
                  </a:lnTo>
                  <a:lnTo>
                    <a:pt x="55" y="24"/>
                  </a:lnTo>
                  <a:lnTo>
                    <a:pt x="61" y="36"/>
                  </a:lnTo>
                  <a:lnTo>
                    <a:pt x="65" y="47"/>
                  </a:lnTo>
                  <a:lnTo>
                    <a:pt x="66" y="60"/>
                  </a:lnTo>
                  <a:lnTo>
                    <a:pt x="65" y="72"/>
                  </a:lnTo>
                  <a:lnTo>
                    <a:pt x="61" y="84"/>
                  </a:lnTo>
                  <a:lnTo>
                    <a:pt x="55" y="95"/>
                  </a:lnTo>
                  <a:lnTo>
                    <a:pt x="46" y="103"/>
                  </a:lnTo>
                  <a:lnTo>
                    <a:pt x="37" y="111"/>
                  </a:lnTo>
                  <a:lnTo>
                    <a:pt x="24" y="115"/>
                  </a:lnTo>
                  <a:lnTo>
                    <a:pt x="13"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31" name="Freeform 544"/>
            <p:cNvSpPr>
              <a:spLocks/>
            </p:cNvSpPr>
            <p:nvPr/>
          </p:nvSpPr>
          <p:spPr bwMode="auto">
            <a:xfrm>
              <a:off x="1563" y="2354"/>
              <a:ext cx="117" cy="37"/>
            </a:xfrm>
            <a:custGeom>
              <a:avLst/>
              <a:gdLst>
                <a:gd name="T0" fmla="*/ 588 w 602"/>
                <a:gd name="T1" fmla="*/ 187 h 187"/>
                <a:gd name="T2" fmla="*/ 595 w 602"/>
                <a:gd name="T3" fmla="*/ 128 h 187"/>
                <a:gd name="T4" fmla="*/ 602 w 602"/>
                <a:gd name="T5" fmla="*/ 69 h 187"/>
                <a:gd name="T6" fmla="*/ 14 w 602"/>
                <a:gd name="T7" fmla="*/ 0 h 187"/>
                <a:gd name="T8" fmla="*/ 7 w 602"/>
                <a:gd name="T9" fmla="*/ 60 h 187"/>
                <a:gd name="T10" fmla="*/ 0 w 602"/>
                <a:gd name="T11" fmla="*/ 119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9"/>
                  </a:lnTo>
                  <a:lnTo>
                    <a:pt x="14" y="0"/>
                  </a:lnTo>
                  <a:lnTo>
                    <a:pt x="7" y="60"/>
                  </a:lnTo>
                  <a:lnTo>
                    <a:pt x="0" y="119"/>
                  </a:lnTo>
                  <a:lnTo>
                    <a:pt x="588"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32" name="Freeform 545"/>
            <p:cNvSpPr>
              <a:spLocks/>
            </p:cNvSpPr>
            <p:nvPr/>
          </p:nvSpPr>
          <p:spPr bwMode="auto">
            <a:xfrm>
              <a:off x="1563" y="2354"/>
              <a:ext cx="117" cy="37"/>
            </a:xfrm>
            <a:custGeom>
              <a:avLst/>
              <a:gdLst>
                <a:gd name="T0" fmla="*/ 588 w 602"/>
                <a:gd name="T1" fmla="*/ 187 h 187"/>
                <a:gd name="T2" fmla="*/ 595 w 602"/>
                <a:gd name="T3" fmla="*/ 128 h 187"/>
                <a:gd name="T4" fmla="*/ 602 w 602"/>
                <a:gd name="T5" fmla="*/ 69 h 187"/>
                <a:gd name="T6" fmla="*/ 14 w 602"/>
                <a:gd name="T7" fmla="*/ 0 h 187"/>
                <a:gd name="T8" fmla="*/ 7 w 602"/>
                <a:gd name="T9" fmla="*/ 60 h 187"/>
                <a:gd name="T10" fmla="*/ 0 w 602"/>
                <a:gd name="T11" fmla="*/ 119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9"/>
                  </a:lnTo>
                  <a:lnTo>
                    <a:pt x="14" y="0"/>
                  </a:lnTo>
                  <a:lnTo>
                    <a:pt x="7" y="60"/>
                  </a:lnTo>
                  <a:lnTo>
                    <a:pt x="0" y="119"/>
                  </a:lnTo>
                  <a:lnTo>
                    <a:pt x="588"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33" name="Freeform 546"/>
            <p:cNvSpPr>
              <a:spLocks/>
            </p:cNvSpPr>
            <p:nvPr/>
          </p:nvSpPr>
          <p:spPr bwMode="auto">
            <a:xfrm>
              <a:off x="1553" y="2354"/>
              <a:ext cx="13" cy="23"/>
            </a:xfrm>
            <a:custGeom>
              <a:avLst/>
              <a:gdLst>
                <a:gd name="T0" fmla="*/ 58 w 65"/>
                <a:gd name="T1" fmla="*/ 60 h 119"/>
                <a:gd name="T2" fmla="*/ 51 w 65"/>
                <a:gd name="T3" fmla="*/ 119 h 119"/>
                <a:gd name="T4" fmla="*/ 40 w 65"/>
                <a:gd name="T5" fmla="*/ 116 h 119"/>
                <a:gd name="T6" fmla="*/ 29 w 65"/>
                <a:gd name="T7" fmla="*/ 111 h 119"/>
                <a:gd name="T8" fmla="*/ 19 w 65"/>
                <a:gd name="T9" fmla="*/ 103 h 119"/>
                <a:gd name="T10" fmla="*/ 11 w 65"/>
                <a:gd name="T11" fmla="*/ 94 h 119"/>
                <a:gd name="T12" fmla="*/ 5 w 65"/>
                <a:gd name="T13" fmla="*/ 83 h 119"/>
                <a:gd name="T14" fmla="*/ 1 w 65"/>
                <a:gd name="T15" fmla="*/ 72 h 119"/>
                <a:gd name="T16" fmla="*/ 0 w 65"/>
                <a:gd name="T17" fmla="*/ 59 h 119"/>
                <a:gd name="T18" fmla="*/ 1 w 65"/>
                <a:gd name="T19" fmla="*/ 46 h 119"/>
                <a:gd name="T20" fmla="*/ 5 w 65"/>
                <a:gd name="T21" fmla="*/ 35 h 119"/>
                <a:gd name="T22" fmla="*/ 11 w 65"/>
                <a:gd name="T23" fmla="*/ 24 h 119"/>
                <a:gd name="T24" fmla="*/ 20 w 65"/>
                <a:gd name="T25" fmla="*/ 16 h 119"/>
                <a:gd name="T26" fmla="*/ 29 w 65"/>
                <a:gd name="T27" fmla="*/ 7 h 119"/>
                <a:gd name="T28" fmla="*/ 41 w 65"/>
                <a:gd name="T29" fmla="*/ 3 h 119"/>
                <a:gd name="T30" fmla="*/ 52 w 65"/>
                <a:gd name="T31" fmla="*/ 0 h 119"/>
                <a:gd name="T32" fmla="*/ 65 w 65"/>
                <a:gd name="T33" fmla="*/ 0 h 119"/>
                <a:gd name="T34" fmla="*/ 58 w 65"/>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58" y="60"/>
                  </a:moveTo>
                  <a:lnTo>
                    <a:pt x="51" y="119"/>
                  </a:lnTo>
                  <a:lnTo>
                    <a:pt x="40" y="116"/>
                  </a:lnTo>
                  <a:lnTo>
                    <a:pt x="29" y="111"/>
                  </a:lnTo>
                  <a:lnTo>
                    <a:pt x="19" y="103"/>
                  </a:lnTo>
                  <a:lnTo>
                    <a:pt x="11" y="94"/>
                  </a:lnTo>
                  <a:lnTo>
                    <a:pt x="5" y="83"/>
                  </a:lnTo>
                  <a:lnTo>
                    <a:pt x="1" y="72"/>
                  </a:lnTo>
                  <a:lnTo>
                    <a:pt x="0" y="59"/>
                  </a:lnTo>
                  <a:lnTo>
                    <a:pt x="1" y="46"/>
                  </a:lnTo>
                  <a:lnTo>
                    <a:pt x="5" y="35"/>
                  </a:lnTo>
                  <a:lnTo>
                    <a:pt x="11" y="24"/>
                  </a:lnTo>
                  <a:lnTo>
                    <a:pt x="20" y="16"/>
                  </a:lnTo>
                  <a:lnTo>
                    <a:pt x="29" y="7"/>
                  </a:lnTo>
                  <a:lnTo>
                    <a:pt x="41" y="3"/>
                  </a:lnTo>
                  <a:lnTo>
                    <a:pt x="52" y="0"/>
                  </a:lnTo>
                  <a:lnTo>
                    <a:pt x="65" y="0"/>
                  </a:lnTo>
                  <a:lnTo>
                    <a:pt x="58"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34" name="Freeform 547"/>
            <p:cNvSpPr>
              <a:spLocks/>
            </p:cNvSpPr>
            <p:nvPr/>
          </p:nvSpPr>
          <p:spPr bwMode="auto">
            <a:xfrm>
              <a:off x="1553" y="2354"/>
              <a:ext cx="13" cy="23"/>
            </a:xfrm>
            <a:custGeom>
              <a:avLst/>
              <a:gdLst>
                <a:gd name="T0" fmla="*/ 51 w 65"/>
                <a:gd name="T1" fmla="*/ 119 h 119"/>
                <a:gd name="T2" fmla="*/ 40 w 65"/>
                <a:gd name="T3" fmla="*/ 116 h 119"/>
                <a:gd name="T4" fmla="*/ 29 w 65"/>
                <a:gd name="T5" fmla="*/ 111 h 119"/>
                <a:gd name="T6" fmla="*/ 19 w 65"/>
                <a:gd name="T7" fmla="*/ 103 h 119"/>
                <a:gd name="T8" fmla="*/ 11 w 65"/>
                <a:gd name="T9" fmla="*/ 94 h 119"/>
                <a:gd name="T10" fmla="*/ 5 w 65"/>
                <a:gd name="T11" fmla="*/ 83 h 119"/>
                <a:gd name="T12" fmla="*/ 1 w 65"/>
                <a:gd name="T13" fmla="*/ 72 h 119"/>
                <a:gd name="T14" fmla="*/ 0 w 65"/>
                <a:gd name="T15" fmla="*/ 59 h 119"/>
                <a:gd name="T16" fmla="*/ 1 w 65"/>
                <a:gd name="T17" fmla="*/ 46 h 119"/>
                <a:gd name="T18" fmla="*/ 5 w 65"/>
                <a:gd name="T19" fmla="*/ 35 h 119"/>
                <a:gd name="T20" fmla="*/ 11 w 65"/>
                <a:gd name="T21" fmla="*/ 24 h 119"/>
                <a:gd name="T22" fmla="*/ 20 w 65"/>
                <a:gd name="T23" fmla="*/ 16 h 119"/>
                <a:gd name="T24" fmla="*/ 29 w 65"/>
                <a:gd name="T25" fmla="*/ 7 h 119"/>
                <a:gd name="T26" fmla="*/ 41 w 65"/>
                <a:gd name="T27" fmla="*/ 3 h 119"/>
                <a:gd name="T28" fmla="*/ 52 w 65"/>
                <a:gd name="T29" fmla="*/ 0 h 119"/>
                <a:gd name="T30" fmla="*/ 65 w 65"/>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51" y="119"/>
                  </a:moveTo>
                  <a:lnTo>
                    <a:pt x="40" y="116"/>
                  </a:lnTo>
                  <a:lnTo>
                    <a:pt x="29" y="111"/>
                  </a:lnTo>
                  <a:lnTo>
                    <a:pt x="19" y="103"/>
                  </a:lnTo>
                  <a:lnTo>
                    <a:pt x="11" y="94"/>
                  </a:lnTo>
                  <a:lnTo>
                    <a:pt x="5" y="83"/>
                  </a:lnTo>
                  <a:lnTo>
                    <a:pt x="1" y="72"/>
                  </a:lnTo>
                  <a:lnTo>
                    <a:pt x="0" y="59"/>
                  </a:lnTo>
                  <a:lnTo>
                    <a:pt x="1" y="46"/>
                  </a:lnTo>
                  <a:lnTo>
                    <a:pt x="5" y="35"/>
                  </a:lnTo>
                  <a:lnTo>
                    <a:pt x="11" y="24"/>
                  </a:lnTo>
                  <a:lnTo>
                    <a:pt x="20" y="16"/>
                  </a:lnTo>
                  <a:lnTo>
                    <a:pt x="29" y="7"/>
                  </a:lnTo>
                  <a:lnTo>
                    <a:pt x="41" y="3"/>
                  </a:lnTo>
                  <a:lnTo>
                    <a:pt x="52" y="0"/>
                  </a:lnTo>
                  <a:lnTo>
                    <a:pt x="6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35" name="Freeform 548"/>
            <p:cNvSpPr>
              <a:spLocks/>
            </p:cNvSpPr>
            <p:nvPr/>
          </p:nvSpPr>
          <p:spPr bwMode="auto">
            <a:xfrm>
              <a:off x="1535" y="2351"/>
              <a:ext cx="13" cy="23"/>
            </a:xfrm>
            <a:custGeom>
              <a:avLst/>
              <a:gdLst>
                <a:gd name="T0" fmla="*/ 7 w 65"/>
                <a:gd name="T1" fmla="*/ 59 h 118"/>
                <a:gd name="T2" fmla="*/ 14 w 65"/>
                <a:gd name="T3" fmla="*/ 0 h 118"/>
                <a:gd name="T4" fmla="*/ 25 w 65"/>
                <a:gd name="T5" fmla="*/ 3 h 118"/>
                <a:gd name="T6" fmla="*/ 36 w 65"/>
                <a:gd name="T7" fmla="*/ 8 h 118"/>
                <a:gd name="T8" fmla="*/ 46 w 65"/>
                <a:gd name="T9" fmla="*/ 15 h 118"/>
                <a:gd name="T10" fmla="*/ 54 w 65"/>
                <a:gd name="T11" fmla="*/ 24 h 118"/>
                <a:gd name="T12" fmla="*/ 60 w 65"/>
                <a:gd name="T13" fmla="*/ 36 h 118"/>
                <a:gd name="T14" fmla="*/ 64 w 65"/>
                <a:gd name="T15" fmla="*/ 47 h 118"/>
                <a:gd name="T16" fmla="*/ 65 w 65"/>
                <a:gd name="T17" fmla="*/ 60 h 118"/>
                <a:gd name="T18" fmla="*/ 64 w 65"/>
                <a:gd name="T19" fmla="*/ 72 h 118"/>
                <a:gd name="T20" fmla="*/ 60 w 65"/>
                <a:gd name="T21" fmla="*/ 84 h 118"/>
                <a:gd name="T22" fmla="*/ 54 w 65"/>
                <a:gd name="T23" fmla="*/ 95 h 118"/>
                <a:gd name="T24" fmla="*/ 45 w 65"/>
                <a:gd name="T25" fmla="*/ 103 h 118"/>
                <a:gd name="T26" fmla="*/ 36 w 65"/>
                <a:gd name="T27" fmla="*/ 111 h 118"/>
                <a:gd name="T28" fmla="*/ 24 w 65"/>
                <a:gd name="T29" fmla="*/ 115 h 118"/>
                <a:gd name="T30" fmla="*/ 13 w 65"/>
                <a:gd name="T31" fmla="*/ 118 h 118"/>
                <a:gd name="T32" fmla="*/ 0 w 65"/>
                <a:gd name="T33" fmla="*/ 118 h 118"/>
                <a:gd name="T34" fmla="*/ 7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7" y="59"/>
                  </a:moveTo>
                  <a:lnTo>
                    <a:pt x="14" y="0"/>
                  </a:lnTo>
                  <a:lnTo>
                    <a:pt x="25" y="3"/>
                  </a:lnTo>
                  <a:lnTo>
                    <a:pt x="36" y="8"/>
                  </a:lnTo>
                  <a:lnTo>
                    <a:pt x="46" y="15"/>
                  </a:lnTo>
                  <a:lnTo>
                    <a:pt x="54" y="24"/>
                  </a:lnTo>
                  <a:lnTo>
                    <a:pt x="60" y="36"/>
                  </a:lnTo>
                  <a:lnTo>
                    <a:pt x="64" y="47"/>
                  </a:lnTo>
                  <a:lnTo>
                    <a:pt x="65" y="60"/>
                  </a:lnTo>
                  <a:lnTo>
                    <a:pt x="64" y="72"/>
                  </a:lnTo>
                  <a:lnTo>
                    <a:pt x="60" y="84"/>
                  </a:lnTo>
                  <a:lnTo>
                    <a:pt x="54" y="95"/>
                  </a:lnTo>
                  <a:lnTo>
                    <a:pt x="45" y="103"/>
                  </a:lnTo>
                  <a:lnTo>
                    <a:pt x="36" y="111"/>
                  </a:lnTo>
                  <a:lnTo>
                    <a:pt x="24" y="115"/>
                  </a:lnTo>
                  <a:lnTo>
                    <a:pt x="13"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36" name="Freeform 549"/>
            <p:cNvSpPr>
              <a:spLocks/>
            </p:cNvSpPr>
            <p:nvPr/>
          </p:nvSpPr>
          <p:spPr bwMode="auto">
            <a:xfrm>
              <a:off x="1535" y="2351"/>
              <a:ext cx="13" cy="23"/>
            </a:xfrm>
            <a:custGeom>
              <a:avLst/>
              <a:gdLst>
                <a:gd name="T0" fmla="*/ 14 w 65"/>
                <a:gd name="T1" fmla="*/ 0 h 118"/>
                <a:gd name="T2" fmla="*/ 25 w 65"/>
                <a:gd name="T3" fmla="*/ 3 h 118"/>
                <a:gd name="T4" fmla="*/ 36 w 65"/>
                <a:gd name="T5" fmla="*/ 8 h 118"/>
                <a:gd name="T6" fmla="*/ 46 w 65"/>
                <a:gd name="T7" fmla="*/ 15 h 118"/>
                <a:gd name="T8" fmla="*/ 54 w 65"/>
                <a:gd name="T9" fmla="*/ 24 h 118"/>
                <a:gd name="T10" fmla="*/ 60 w 65"/>
                <a:gd name="T11" fmla="*/ 36 h 118"/>
                <a:gd name="T12" fmla="*/ 64 w 65"/>
                <a:gd name="T13" fmla="*/ 47 h 118"/>
                <a:gd name="T14" fmla="*/ 65 w 65"/>
                <a:gd name="T15" fmla="*/ 60 h 118"/>
                <a:gd name="T16" fmla="*/ 64 w 65"/>
                <a:gd name="T17" fmla="*/ 72 h 118"/>
                <a:gd name="T18" fmla="*/ 60 w 65"/>
                <a:gd name="T19" fmla="*/ 84 h 118"/>
                <a:gd name="T20" fmla="*/ 54 w 65"/>
                <a:gd name="T21" fmla="*/ 95 h 118"/>
                <a:gd name="T22" fmla="*/ 45 w 65"/>
                <a:gd name="T23" fmla="*/ 103 h 118"/>
                <a:gd name="T24" fmla="*/ 36 w 65"/>
                <a:gd name="T25" fmla="*/ 111 h 118"/>
                <a:gd name="T26" fmla="*/ 24 w 65"/>
                <a:gd name="T27" fmla="*/ 115 h 118"/>
                <a:gd name="T28" fmla="*/ 13 w 65"/>
                <a:gd name="T29" fmla="*/ 118 h 118"/>
                <a:gd name="T30" fmla="*/ 0 w 65"/>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14" y="0"/>
                  </a:moveTo>
                  <a:lnTo>
                    <a:pt x="25" y="3"/>
                  </a:lnTo>
                  <a:lnTo>
                    <a:pt x="36" y="8"/>
                  </a:lnTo>
                  <a:lnTo>
                    <a:pt x="46" y="15"/>
                  </a:lnTo>
                  <a:lnTo>
                    <a:pt x="54" y="24"/>
                  </a:lnTo>
                  <a:lnTo>
                    <a:pt x="60" y="36"/>
                  </a:lnTo>
                  <a:lnTo>
                    <a:pt x="64" y="47"/>
                  </a:lnTo>
                  <a:lnTo>
                    <a:pt x="65" y="60"/>
                  </a:lnTo>
                  <a:lnTo>
                    <a:pt x="64" y="72"/>
                  </a:lnTo>
                  <a:lnTo>
                    <a:pt x="60" y="84"/>
                  </a:lnTo>
                  <a:lnTo>
                    <a:pt x="54" y="95"/>
                  </a:lnTo>
                  <a:lnTo>
                    <a:pt x="45" y="103"/>
                  </a:lnTo>
                  <a:lnTo>
                    <a:pt x="36" y="111"/>
                  </a:lnTo>
                  <a:lnTo>
                    <a:pt x="24" y="115"/>
                  </a:lnTo>
                  <a:lnTo>
                    <a:pt x="13"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37" name="Freeform 550"/>
            <p:cNvSpPr>
              <a:spLocks/>
            </p:cNvSpPr>
            <p:nvPr/>
          </p:nvSpPr>
          <p:spPr bwMode="auto">
            <a:xfrm>
              <a:off x="1421" y="2338"/>
              <a:ext cx="117" cy="36"/>
            </a:xfrm>
            <a:custGeom>
              <a:avLst/>
              <a:gdLst>
                <a:gd name="T0" fmla="*/ 589 w 603"/>
                <a:gd name="T1" fmla="*/ 187 h 187"/>
                <a:gd name="T2" fmla="*/ 596 w 603"/>
                <a:gd name="T3" fmla="*/ 128 h 187"/>
                <a:gd name="T4" fmla="*/ 603 w 603"/>
                <a:gd name="T5" fmla="*/ 69 h 187"/>
                <a:gd name="T6" fmla="*/ 15 w 603"/>
                <a:gd name="T7" fmla="*/ 0 h 187"/>
                <a:gd name="T8" fmla="*/ 8 w 603"/>
                <a:gd name="T9" fmla="*/ 60 h 187"/>
                <a:gd name="T10" fmla="*/ 0 w 603"/>
                <a:gd name="T11" fmla="*/ 119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9"/>
                  </a:lnTo>
                  <a:lnTo>
                    <a:pt x="15" y="0"/>
                  </a:lnTo>
                  <a:lnTo>
                    <a:pt x="8" y="60"/>
                  </a:lnTo>
                  <a:lnTo>
                    <a:pt x="0" y="119"/>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38" name="Freeform 551"/>
            <p:cNvSpPr>
              <a:spLocks/>
            </p:cNvSpPr>
            <p:nvPr/>
          </p:nvSpPr>
          <p:spPr bwMode="auto">
            <a:xfrm>
              <a:off x="1421" y="2338"/>
              <a:ext cx="117" cy="36"/>
            </a:xfrm>
            <a:custGeom>
              <a:avLst/>
              <a:gdLst>
                <a:gd name="T0" fmla="*/ 589 w 603"/>
                <a:gd name="T1" fmla="*/ 187 h 187"/>
                <a:gd name="T2" fmla="*/ 596 w 603"/>
                <a:gd name="T3" fmla="*/ 128 h 187"/>
                <a:gd name="T4" fmla="*/ 603 w 603"/>
                <a:gd name="T5" fmla="*/ 69 h 187"/>
                <a:gd name="T6" fmla="*/ 15 w 603"/>
                <a:gd name="T7" fmla="*/ 0 h 187"/>
                <a:gd name="T8" fmla="*/ 8 w 603"/>
                <a:gd name="T9" fmla="*/ 60 h 187"/>
                <a:gd name="T10" fmla="*/ 0 w 603"/>
                <a:gd name="T11" fmla="*/ 119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9"/>
                  </a:lnTo>
                  <a:lnTo>
                    <a:pt x="15" y="0"/>
                  </a:lnTo>
                  <a:lnTo>
                    <a:pt x="8" y="60"/>
                  </a:lnTo>
                  <a:lnTo>
                    <a:pt x="0" y="119"/>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39" name="Freeform 552"/>
            <p:cNvSpPr>
              <a:spLocks/>
            </p:cNvSpPr>
            <p:nvPr/>
          </p:nvSpPr>
          <p:spPr bwMode="auto">
            <a:xfrm>
              <a:off x="1411" y="2338"/>
              <a:ext cx="13" cy="22"/>
            </a:xfrm>
            <a:custGeom>
              <a:avLst/>
              <a:gdLst>
                <a:gd name="T0" fmla="*/ 59 w 66"/>
                <a:gd name="T1" fmla="*/ 60 h 119"/>
                <a:gd name="T2" fmla="*/ 51 w 66"/>
                <a:gd name="T3" fmla="*/ 119 h 119"/>
                <a:gd name="T4" fmla="*/ 40 w 66"/>
                <a:gd name="T5" fmla="*/ 116 h 119"/>
                <a:gd name="T6" fmla="*/ 29 w 66"/>
                <a:gd name="T7" fmla="*/ 111 h 119"/>
                <a:gd name="T8" fmla="*/ 19 w 66"/>
                <a:gd name="T9" fmla="*/ 104 h 119"/>
                <a:gd name="T10" fmla="*/ 11 w 66"/>
                <a:gd name="T11" fmla="*/ 94 h 119"/>
                <a:gd name="T12" fmla="*/ 5 w 66"/>
                <a:gd name="T13" fmla="*/ 83 h 119"/>
                <a:gd name="T14" fmla="*/ 1 w 66"/>
                <a:gd name="T15" fmla="*/ 72 h 119"/>
                <a:gd name="T16" fmla="*/ 0 w 66"/>
                <a:gd name="T17" fmla="*/ 59 h 119"/>
                <a:gd name="T18" fmla="*/ 1 w 66"/>
                <a:gd name="T19" fmla="*/ 46 h 119"/>
                <a:gd name="T20" fmla="*/ 5 w 66"/>
                <a:gd name="T21" fmla="*/ 35 h 119"/>
                <a:gd name="T22" fmla="*/ 11 w 66"/>
                <a:gd name="T23" fmla="*/ 24 h 119"/>
                <a:gd name="T24" fmla="*/ 20 w 66"/>
                <a:gd name="T25" fmla="*/ 16 h 119"/>
                <a:gd name="T26" fmla="*/ 29 w 66"/>
                <a:gd name="T27" fmla="*/ 8 h 119"/>
                <a:gd name="T28" fmla="*/ 41 w 66"/>
                <a:gd name="T29" fmla="*/ 3 h 119"/>
                <a:gd name="T30" fmla="*/ 52 w 66"/>
                <a:gd name="T31" fmla="*/ 0 h 119"/>
                <a:gd name="T32" fmla="*/ 66 w 66"/>
                <a:gd name="T33" fmla="*/ 0 h 119"/>
                <a:gd name="T34" fmla="*/ 59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60"/>
                  </a:moveTo>
                  <a:lnTo>
                    <a:pt x="51" y="119"/>
                  </a:lnTo>
                  <a:lnTo>
                    <a:pt x="40" y="116"/>
                  </a:lnTo>
                  <a:lnTo>
                    <a:pt x="29" y="111"/>
                  </a:lnTo>
                  <a:lnTo>
                    <a:pt x="19" y="104"/>
                  </a:lnTo>
                  <a:lnTo>
                    <a:pt x="11" y="94"/>
                  </a:lnTo>
                  <a:lnTo>
                    <a:pt x="5" y="83"/>
                  </a:lnTo>
                  <a:lnTo>
                    <a:pt x="1" y="72"/>
                  </a:lnTo>
                  <a:lnTo>
                    <a:pt x="0" y="59"/>
                  </a:lnTo>
                  <a:lnTo>
                    <a:pt x="1" y="46"/>
                  </a:lnTo>
                  <a:lnTo>
                    <a:pt x="5" y="35"/>
                  </a:lnTo>
                  <a:lnTo>
                    <a:pt x="11" y="24"/>
                  </a:lnTo>
                  <a:lnTo>
                    <a:pt x="20" y="16"/>
                  </a:lnTo>
                  <a:lnTo>
                    <a:pt x="29" y="8"/>
                  </a:lnTo>
                  <a:lnTo>
                    <a:pt x="41" y="3"/>
                  </a:lnTo>
                  <a:lnTo>
                    <a:pt x="52" y="0"/>
                  </a:lnTo>
                  <a:lnTo>
                    <a:pt x="66" y="0"/>
                  </a:lnTo>
                  <a:lnTo>
                    <a:pt x="59"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40" name="Freeform 553"/>
            <p:cNvSpPr>
              <a:spLocks/>
            </p:cNvSpPr>
            <p:nvPr/>
          </p:nvSpPr>
          <p:spPr bwMode="auto">
            <a:xfrm>
              <a:off x="1411" y="2338"/>
              <a:ext cx="13" cy="22"/>
            </a:xfrm>
            <a:custGeom>
              <a:avLst/>
              <a:gdLst>
                <a:gd name="T0" fmla="*/ 51 w 66"/>
                <a:gd name="T1" fmla="*/ 119 h 119"/>
                <a:gd name="T2" fmla="*/ 40 w 66"/>
                <a:gd name="T3" fmla="*/ 116 h 119"/>
                <a:gd name="T4" fmla="*/ 29 w 66"/>
                <a:gd name="T5" fmla="*/ 111 h 119"/>
                <a:gd name="T6" fmla="*/ 19 w 66"/>
                <a:gd name="T7" fmla="*/ 104 h 119"/>
                <a:gd name="T8" fmla="*/ 11 w 66"/>
                <a:gd name="T9" fmla="*/ 94 h 119"/>
                <a:gd name="T10" fmla="*/ 5 w 66"/>
                <a:gd name="T11" fmla="*/ 83 h 119"/>
                <a:gd name="T12" fmla="*/ 1 w 66"/>
                <a:gd name="T13" fmla="*/ 72 h 119"/>
                <a:gd name="T14" fmla="*/ 0 w 66"/>
                <a:gd name="T15" fmla="*/ 59 h 119"/>
                <a:gd name="T16" fmla="*/ 1 w 66"/>
                <a:gd name="T17" fmla="*/ 46 h 119"/>
                <a:gd name="T18" fmla="*/ 5 w 66"/>
                <a:gd name="T19" fmla="*/ 35 h 119"/>
                <a:gd name="T20" fmla="*/ 11 w 66"/>
                <a:gd name="T21" fmla="*/ 24 h 119"/>
                <a:gd name="T22" fmla="*/ 20 w 66"/>
                <a:gd name="T23" fmla="*/ 16 h 119"/>
                <a:gd name="T24" fmla="*/ 29 w 66"/>
                <a:gd name="T25" fmla="*/ 8 h 119"/>
                <a:gd name="T26" fmla="*/ 41 w 66"/>
                <a:gd name="T27" fmla="*/ 3 h 119"/>
                <a:gd name="T28" fmla="*/ 52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1" y="119"/>
                  </a:moveTo>
                  <a:lnTo>
                    <a:pt x="40" y="116"/>
                  </a:lnTo>
                  <a:lnTo>
                    <a:pt x="29" y="111"/>
                  </a:lnTo>
                  <a:lnTo>
                    <a:pt x="19" y="104"/>
                  </a:lnTo>
                  <a:lnTo>
                    <a:pt x="11" y="94"/>
                  </a:lnTo>
                  <a:lnTo>
                    <a:pt x="5" y="83"/>
                  </a:lnTo>
                  <a:lnTo>
                    <a:pt x="1" y="72"/>
                  </a:lnTo>
                  <a:lnTo>
                    <a:pt x="0" y="59"/>
                  </a:lnTo>
                  <a:lnTo>
                    <a:pt x="1" y="46"/>
                  </a:lnTo>
                  <a:lnTo>
                    <a:pt x="5" y="35"/>
                  </a:lnTo>
                  <a:lnTo>
                    <a:pt x="11" y="24"/>
                  </a:lnTo>
                  <a:lnTo>
                    <a:pt x="20" y="16"/>
                  </a:lnTo>
                  <a:lnTo>
                    <a:pt x="29" y="8"/>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41" name="Freeform 554"/>
            <p:cNvSpPr>
              <a:spLocks/>
            </p:cNvSpPr>
            <p:nvPr/>
          </p:nvSpPr>
          <p:spPr bwMode="auto">
            <a:xfrm>
              <a:off x="1393" y="2334"/>
              <a:ext cx="13" cy="23"/>
            </a:xfrm>
            <a:custGeom>
              <a:avLst/>
              <a:gdLst>
                <a:gd name="T0" fmla="*/ 7 w 66"/>
                <a:gd name="T1" fmla="*/ 59 h 119"/>
                <a:gd name="T2" fmla="*/ 14 w 66"/>
                <a:gd name="T3" fmla="*/ 0 h 119"/>
                <a:gd name="T4" fmla="*/ 25 w 66"/>
                <a:gd name="T5" fmla="*/ 3 h 119"/>
                <a:gd name="T6" fmla="*/ 36 w 66"/>
                <a:gd name="T7" fmla="*/ 8 h 119"/>
                <a:gd name="T8" fmla="*/ 47 w 66"/>
                <a:gd name="T9" fmla="*/ 15 h 119"/>
                <a:gd name="T10" fmla="*/ 55 w 66"/>
                <a:gd name="T11" fmla="*/ 25 h 119"/>
                <a:gd name="T12" fmla="*/ 61 w 66"/>
                <a:gd name="T13" fmla="*/ 36 h 119"/>
                <a:gd name="T14" fmla="*/ 65 w 66"/>
                <a:gd name="T15" fmla="*/ 47 h 119"/>
                <a:gd name="T16" fmla="*/ 66 w 66"/>
                <a:gd name="T17" fmla="*/ 60 h 119"/>
                <a:gd name="T18" fmla="*/ 65 w 66"/>
                <a:gd name="T19" fmla="*/ 73 h 119"/>
                <a:gd name="T20" fmla="*/ 61 w 66"/>
                <a:gd name="T21" fmla="*/ 84 h 119"/>
                <a:gd name="T22" fmla="*/ 55 w 66"/>
                <a:gd name="T23" fmla="*/ 95 h 119"/>
                <a:gd name="T24" fmla="*/ 46 w 66"/>
                <a:gd name="T25" fmla="*/ 103 h 119"/>
                <a:gd name="T26" fmla="*/ 36 w 66"/>
                <a:gd name="T27" fmla="*/ 111 h 119"/>
                <a:gd name="T28" fmla="*/ 24 w 66"/>
                <a:gd name="T29" fmla="*/ 116 h 119"/>
                <a:gd name="T30" fmla="*/ 13 w 66"/>
                <a:gd name="T31" fmla="*/ 119 h 119"/>
                <a:gd name="T32" fmla="*/ 0 w 66"/>
                <a:gd name="T33" fmla="*/ 119 h 119"/>
                <a:gd name="T34" fmla="*/ 7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59"/>
                  </a:moveTo>
                  <a:lnTo>
                    <a:pt x="14" y="0"/>
                  </a:lnTo>
                  <a:lnTo>
                    <a:pt x="25" y="3"/>
                  </a:lnTo>
                  <a:lnTo>
                    <a:pt x="36" y="8"/>
                  </a:lnTo>
                  <a:lnTo>
                    <a:pt x="47" y="15"/>
                  </a:lnTo>
                  <a:lnTo>
                    <a:pt x="55" y="25"/>
                  </a:lnTo>
                  <a:lnTo>
                    <a:pt x="61" y="36"/>
                  </a:lnTo>
                  <a:lnTo>
                    <a:pt x="65" y="47"/>
                  </a:lnTo>
                  <a:lnTo>
                    <a:pt x="66" y="60"/>
                  </a:lnTo>
                  <a:lnTo>
                    <a:pt x="65" y="73"/>
                  </a:lnTo>
                  <a:lnTo>
                    <a:pt x="61" y="84"/>
                  </a:lnTo>
                  <a:lnTo>
                    <a:pt x="55" y="95"/>
                  </a:lnTo>
                  <a:lnTo>
                    <a:pt x="46" y="103"/>
                  </a:lnTo>
                  <a:lnTo>
                    <a:pt x="36" y="111"/>
                  </a:lnTo>
                  <a:lnTo>
                    <a:pt x="24" y="116"/>
                  </a:lnTo>
                  <a:lnTo>
                    <a:pt x="13"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42" name="Freeform 555"/>
            <p:cNvSpPr>
              <a:spLocks/>
            </p:cNvSpPr>
            <p:nvPr/>
          </p:nvSpPr>
          <p:spPr bwMode="auto">
            <a:xfrm>
              <a:off x="1393" y="2334"/>
              <a:ext cx="13" cy="23"/>
            </a:xfrm>
            <a:custGeom>
              <a:avLst/>
              <a:gdLst>
                <a:gd name="T0" fmla="*/ 14 w 66"/>
                <a:gd name="T1" fmla="*/ 0 h 119"/>
                <a:gd name="T2" fmla="*/ 25 w 66"/>
                <a:gd name="T3" fmla="*/ 3 h 119"/>
                <a:gd name="T4" fmla="*/ 36 w 66"/>
                <a:gd name="T5" fmla="*/ 8 h 119"/>
                <a:gd name="T6" fmla="*/ 47 w 66"/>
                <a:gd name="T7" fmla="*/ 15 h 119"/>
                <a:gd name="T8" fmla="*/ 55 w 66"/>
                <a:gd name="T9" fmla="*/ 25 h 119"/>
                <a:gd name="T10" fmla="*/ 61 w 66"/>
                <a:gd name="T11" fmla="*/ 36 h 119"/>
                <a:gd name="T12" fmla="*/ 65 w 66"/>
                <a:gd name="T13" fmla="*/ 47 h 119"/>
                <a:gd name="T14" fmla="*/ 66 w 66"/>
                <a:gd name="T15" fmla="*/ 60 h 119"/>
                <a:gd name="T16" fmla="*/ 65 w 66"/>
                <a:gd name="T17" fmla="*/ 73 h 119"/>
                <a:gd name="T18" fmla="*/ 61 w 66"/>
                <a:gd name="T19" fmla="*/ 84 h 119"/>
                <a:gd name="T20" fmla="*/ 55 w 66"/>
                <a:gd name="T21" fmla="*/ 95 h 119"/>
                <a:gd name="T22" fmla="*/ 46 w 66"/>
                <a:gd name="T23" fmla="*/ 103 h 119"/>
                <a:gd name="T24" fmla="*/ 36 w 66"/>
                <a:gd name="T25" fmla="*/ 111 h 119"/>
                <a:gd name="T26" fmla="*/ 24 w 66"/>
                <a:gd name="T27" fmla="*/ 116 h 119"/>
                <a:gd name="T28" fmla="*/ 13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5" y="3"/>
                  </a:lnTo>
                  <a:lnTo>
                    <a:pt x="36" y="8"/>
                  </a:lnTo>
                  <a:lnTo>
                    <a:pt x="47" y="15"/>
                  </a:lnTo>
                  <a:lnTo>
                    <a:pt x="55" y="25"/>
                  </a:lnTo>
                  <a:lnTo>
                    <a:pt x="61" y="36"/>
                  </a:lnTo>
                  <a:lnTo>
                    <a:pt x="65" y="47"/>
                  </a:lnTo>
                  <a:lnTo>
                    <a:pt x="66" y="60"/>
                  </a:lnTo>
                  <a:lnTo>
                    <a:pt x="65" y="73"/>
                  </a:lnTo>
                  <a:lnTo>
                    <a:pt x="61" y="84"/>
                  </a:lnTo>
                  <a:lnTo>
                    <a:pt x="55" y="95"/>
                  </a:lnTo>
                  <a:lnTo>
                    <a:pt x="46" y="103"/>
                  </a:lnTo>
                  <a:lnTo>
                    <a:pt x="36" y="111"/>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43" name="Freeform 556"/>
            <p:cNvSpPr>
              <a:spLocks/>
            </p:cNvSpPr>
            <p:nvPr/>
          </p:nvSpPr>
          <p:spPr bwMode="auto">
            <a:xfrm>
              <a:off x="1279" y="2321"/>
              <a:ext cx="117" cy="36"/>
            </a:xfrm>
            <a:custGeom>
              <a:avLst/>
              <a:gdLst>
                <a:gd name="T0" fmla="*/ 588 w 602"/>
                <a:gd name="T1" fmla="*/ 188 h 188"/>
                <a:gd name="T2" fmla="*/ 595 w 602"/>
                <a:gd name="T3" fmla="*/ 128 h 188"/>
                <a:gd name="T4" fmla="*/ 602 w 602"/>
                <a:gd name="T5" fmla="*/ 69 h 188"/>
                <a:gd name="T6" fmla="*/ 14 w 602"/>
                <a:gd name="T7" fmla="*/ 0 h 188"/>
                <a:gd name="T8" fmla="*/ 7 w 602"/>
                <a:gd name="T9" fmla="*/ 60 h 188"/>
                <a:gd name="T10" fmla="*/ 0 w 602"/>
                <a:gd name="T11" fmla="*/ 119 h 188"/>
                <a:gd name="T12" fmla="*/ 588 w 602"/>
                <a:gd name="T13" fmla="*/ 188 h 188"/>
                <a:gd name="T14" fmla="*/ 0 60000 65536"/>
                <a:gd name="T15" fmla="*/ 0 60000 65536"/>
                <a:gd name="T16" fmla="*/ 0 60000 65536"/>
                <a:gd name="T17" fmla="*/ 0 60000 65536"/>
                <a:gd name="T18" fmla="*/ 0 60000 65536"/>
                <a:gd name="T19" fmla="*/ 0 60000 65536"/>
                <a:gd name="T20" fmla="*/ 0 60000 65536"/>
                <a:gd name="T21" fmla="*/ 0 w 602"/>
                <a:gd name="T22" fmla="*/ 0 h 188"/>
                <a:gd name="T23" fmla="*/ 602 w 6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8">
                  <a:moveTo>
                    <a:pt x="588" y="188"/>
                  </a:moveTo>
                  <a:lnTo>
                    <a:pt x="595" y="128"/>
                  </a:lnTo>
                  <a:lnTo>
                    <a:pt x="602" y="69"/>
                  </a:lnTo>
                  <a:lnTo>
                    <a:pt x="14" y="0"/>
                  </a:lnTo>
                  <a:lnTo>
                    <a:pt x="7" y="60"/>
                  </a:lnTo>
                  <a:lnTo>
                    <a:pt x="0" y="119"/>
                  </a:lnTo>
                  <a:lnTo>
                    <a:pt x="588" y="1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44" name="Freeform 557"/>
            <p:cNvSpPr>
              <a:spLocks/>
            </p:cNvSpPr>
            <p:nvPr/>
          </p:nvSpPr>
          <p:spPr bwMode="auto">
            <a:xfrm>
              <a:off x="1279" y="2321"/>
              <a:ext cx="117" cy="36"/>
            </a:xfrm>
            <a:custGeom>
              <a:avLst/>
              <a:gdLst>
                <a:gd name="T0" fmla="*/ 588 w 602"/>
                <a:gd name="T1" fmla="*/ 188 h 188"/>
                <a:gd name="T2" fmla="*/ 595 w 602"/>
                <a:gd name="T3" fmla="*/ 128 h 188"/>
                <a:gd name="T4" fmla="*/ 602 w 602"/>
                <a:gd name="T5" fmla="*/ 69 h 188"/>
                <a:gd name="T6" fmla="*/ 14 w 602"/>
                <a:gd name="T7" fmla="*/ 0 h 188"/>
                <a:gd name="T8" fmla="*/ 7 w 602"/>
                <a:gd name="T9" fmla="*/ 60 h 188"/>
                <a:gd name="T10" fmla="*/ 0 w 602"/>
                <a:gd name="T11" fmla="*/ 119 h 188"/>
                <a:gd name="T12" fmla="*/ 588 w 602"/>
                <a:gd name="T13" fmla="*/ 188 h 188"/>
                <a:gd name="T14" fmla="*/ 0 60000 65536"/>
                <a:gd name="T15" fmla="*/ 0 60000 65536"/>
                <a:gd name="T16" fmla="*/ 0 60000 65536"/>
                <a:gd name="T17" fmla="*/ 0 60000 65536"/>
                <a:gd name="T18" fmla="*/ 0 60000 65536"/>
                <a:gd name="T19" fmla="*/ 0 60000 65536"/>
                <a:gd name="T20" fmla="*/ 0 60000 65536"/>
                <a:gd name="T21" fmla="*/ 0 w 602"/>
                <a:gd name="T22" fmla="*/ 0 h 188"/>
                <a:gd name="T23" fmla="*/ 602 w 6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8">
                  <a:moveTo>
                    <a:pt x="588" y="188"/>
                  </a:moveTo>
                  <a:lnTo>
                    <a:pt x="595" y="128"/>
                  </a:lnTo>
                  <a:lnTo>
                    <a:pt x="602" y="69"/>
                  </a:lnTo>
                  <a:lnTo>
                    <a:pt x="14" y="0"/>
                  </a:lnTo>
                  <a:lnTo>
                    <a:pt x="7" y="60"/>
                  </a:lnTo>
                  <a:lnTo>
                    <a:pt x="0" y="119"/>
                  </a:lnTo>
                  <a:lnTo>
                    <a:pt x="588" y="18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45" name="Freeform 558"/>
            <p:cNvSpPr>
              <a:spLocks/>
            </p:cNvSpPr>
            <p:nvPr/>
          </p:nvSpPr>
          <p:spPr bwMode="auto">
            <a:xfrm>
              <a:off x="1270" y="2321"/>
              <a:ext cx="12" cy="23"/>
            </a:xfrm>
            <a:custGeom>
              <a:avLst/>
              <a:gdLst>
                <a:gd name="T0" fmla="*/ 59 w 66"/>
                <a:gd name="T1" fmla="*/ 60 h 119"/>
                <a:gd name="T2" fmla="*/ 52 w 66"/>
                <a:gd name="T3" fmla="*/ 119 h 119"/>
                <a:gd name="T4" fmla="*/ 41 w 66"/>
                <a:gd name="T5" fmla="*/ 116 h 119"/>
                <a:gd name="T6" fmla="*/ 30 w 66"/>
                <a:gd name="T7" fmla="*/ 111 h 119"/>
                <a:gd name="T8" fmla="*/ 20 w 66"/>
                <a:gd name="T9" fmla="*/ 104 h 119"/>
                <a:gd name="T10" fmla="*/ 12 w 66"/>
                <a:gd name="T11" fmla="*/ 95 h 119"/>
                <a:gd name="T12" fmla="*/ 6 w 66"/>
                <a:gd name="T13" fmla="*/ 83 h 119"/>
                <a:gd name="T14" fmla="*/ 2 w 66"/>
                <a:gd name="T15" fmla="*/ 72 h 119"/>
                <a:gd name="T16" fmla="*/ 0 w 66"/>
                <a:gd name="T17" fmla="*/ 59 h 119"/>
                <a:gd name="T18" fmla="*/ 2 w 66"/>
                <a:gd name="T19" fmla="*/ 46 h 119"/>
                <a:gd name="T20" fmla="*/ 6 w 66"/>
                <a:gd name="T21" fmla="*/ 35 h 119"/>
                <a:gd name="T22" fmla="*/ 12 w 66"/>
                <a:gd name="T23" fmla="*/ 24 h 119"/>
                <a:gd name="T24" fmla="*/ 21 w 66"/>
                <a:gd name="T25" fmla="*/ 16 h 119"/>
                <a:gd name="T26" fmla="*/ 30 w 66"/>
                <a:gd name="T27" fmla="*/ 8 h 119"/>
                <a:gd name="T28" fmla="*/ 42 w 66"/>
                <a:gd name="T29" fmla="*/ 4 h 119"/>
                <a:gd name="T30" fmla="*/ 53 w 66"/>
                <a:gd name="T31" fmla="*/ 0 h 119"/>
                <a:gd name="T32" fmla="*/ 66 w 66"/>
                <a:gd name="T33" fmla="*/ 0 h 119"/>
                <a:gd name="T34" fmla="*/ 59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60"/>
                  </a:moveTo>
                  <a:lnTo>
                    <a:pt x="52" y="119"/>
                  </a:lnTo>
                  <a:lnTo>
                    <a:pt x="41" y="116"/>
                  </a:lnTo>
                  <a:lnTo>
                    <a:pt x="30" y="111"/>
                  </a:lnTo>
                  <a:lnTo>
                    <a:pt x="20" y="104"/>
                  </a:lnTo>
                  <a:lnTo>
                    <a:pt x="12" y="95"/>
                  </a:lnTo>
                  <a:lnTo>
                    <a:pt x="6" y="83"/>
                  </a:lnTo>
                  <a:lnTo>
                    <a:pt x="2" y="72"/>
                  </a:lnTo>
                  <a:lnTo>
                    <a:pt x="0" y="59"/>
                  </a:lnTo>
                  <a:lnTo>
                    <a:pt x="2" y="46"/>
                  </a:lnTo>
                  <a:lnTo>
                    <a:pt x="6" y="35"/>
                  </a:lnTo>
                  <a:lnTo>
                    <a:pt x="12" y="24"/>
                  </a:lnTo>
                  <a:lnTo>
                    <a:pt x="21" y="16"/>
                  </a:lnTo>
                  <a:lnTo>
                    <a:pt x="30" y="8"/>
                  </a:lnTo>
                  <a:lnTo>
                    <a:pt x="42" y="4"/>
                  </a:lnTo>
                  <a:lnTo>
                    <a:pt x="53" y="0"/>
                  </a:lnTo>
                  <a:lnTo>
                    <a:pt x="66" y="0"/>
                  </a:lnTo>
                  <a:lnTo>
                    <a:pt x="59"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46" name="Freeform 559"/>
            <p:cNvSpPr>
              <a:spLocks/>
            </p:cNvSpPr>
            <p:nvPr/>
          </p:nvSpPr>
          <p:spPr bwMode="auto">
            <a:xfrm>
              <a:off x="1270" y="2321"/>
              <a:ext cx="12" cy="23"/>
            </a:xfrm>
            <a:custGeom>
              <a:avLst/>
              <a:gdLst>
                <a:gd name="T0" fmla="*/ 52 w 66"/>
                <a:gd name="T1" fmla="*/ 119 h 119"/>
                <a:gd name="T2" fmla="*/ 41 w 66"/>
                <a:gd name="T3" fmla="*/ 116 h 119"/>
                <a:gd name="T4" fmla="*/ 30 w 66"/>
                <a:gd name="T5" fmla="*/ 111 h 119"/>
                <a:gd name="T6" fmla="*/ 20 w 66"/>
                <a:gd name="T7" fmla="*/ 104 h 119"/>
                <a:gd name="T8" fmla="*/ 12 w 66"/>
                <a:gd name="T9" fmla="*/ 95 h 119"/>
                <a:gd name="T10" fmla="*/ 6 w 66"/>
                <a:gd name="T11" fmla="*/ 83 h 119"/>
                <a:gd name="T12" fmla="*/ 2 w 66"/>
                <a:gd name="T13" fmla="*/ 72 h 119"/>
                <a:gd name="T14" fmla="*/ 0 w 66"/>
                <a:gd name="T15" fmla="*/ 59 h 119"/>
                <a:gd name="T16" fmla="*/ 2 w 66"/>
                <a:gd name="T17" fmla="*/ 46 h 119"/>
                <a:gd name="T18" fmla="*/ 6 w 66"/>
                <a:gd name="T19" fmla="*/ 35 h 119"/>
                <a:gd name="T20" fmla="*/ 12 w 66"/>
                <a:gd name="T21" fmla="*/ 24 h 119"/>
                <a:gd name="T22" fmla="*/ 21 w 66"/>
                <a:gd name="T23" fmla="*/ 16 h 119"/>
                <a:gd name="T24" fmla="*/ 30 w 66"/>
                <a:gd name="T25" fmla="*/ 8 h 119"/>
                <a:gd name="T26" fmla="*/ 42 w 66"/>
                <a:gd name="T27" fmla="*/ 4 h 119"/>
                <a:gd name="T28" fmla="*/ 53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2" y="119"/>
                  </a:moveTo>
                  <a:lnTo>
                    <a:pt x="41" y="116"/>
                  </a:lnTo>
                  <a:lnTo>
                    <a:pt x="30" y="111"/>
                  </a:lnTo>
                  <a:lnTo>
                    <a:pt x="20" y="104"/>
                  </a:lnTo>
                  <a:lnTo>
                    <a:pt x="12" y="95"/>
                  </a:lnTo>
                  <a:lnTo>
                    <a:pt x="6" y="83"/>
                  </a:lnTo>
                  <a:lnTo>
                    <a:pt x="2" y="72"/>
                  </a:lnTo>
                  <a:lnTo>
                    <a:pt x="0" y="59"/>
                  </a:lnTo>
                  <a:lnTo>
                    <a:pt x="2" y="46"/>
                  </a:lnTo>
                  <a:lnTo>
                    <a:pt x="6" y="35"/>
                  </a:lnTo>
                  <a:lnTo>
                    <a:pt x="12" y="24"/>
                  </a:lnTo>
                  <a:lnTo>
                    <a:pt x="21" y="16"/>
                  </a:lnTo>
                  <a:lnTo>
                    <a:pt x="30" y="8"/>
                  </a:lnTo>
                  <a:lnTo>
                    <a:pt x="42" y="4"/>
                  </a:lnTo>
                  <a:lnTo>
                    <a:pt x="53"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47" name="Freeform 560"/>
            <p:cNvSpPr>
              <a:spLocks/>
            </p:cNvSpPr>
            <p:nvPr/>
          </p:nvSpPr>
          <p:spPr bwMode="auto">
            <a:xfrm>
              <a:off x="1251" y="2318"/>
              <a:ext cx="13" cy="23"/>
            </a:xfrm>
            <a:custGeom>
              <a:avLst/>
              <a:gdLst>
                <a:gd name="T0" fmla="*/ 7 w 65"/>
                <a:gd name="T1" fmla="*/ 59 h 119"/>
                <a:gd name="T2" fmla="*/ 14 w 65"/>
                <a:gd name="T3" fmla="*/ 0 h 119"/>
                <a:gd name="T4" fmla="*/ 25 w 65"/>
                <a:gd name="T5" fmla="*/ 3 h 119"/>
                <a:gd name="T6" fmla="*/ 36 w 65"/>
                <a:gd name="T7" fmla="*/ 8 h 119"/>
                <a:gd name="T8" fmla="*/ 46 w 65"/>
                <a:gd name="T9" fmla="*/ 15 h 119"/>
                <a:gd name="T10" fmla="*/ 54 w 65"/>
                <a:gd name="T11" fmla="*/ 25 h 119"/>
                <a:gd name="T12" fmla="*/ 60 w 65"/>
                <a:gd name="T13" fmla="*/ 36 h 119"/>
                <a:gd name="T14" fmla="*/ 64 w 65"/>
                <a:gd name="T15" fmla="*/ 47 h 119"/>
                <a:gd name="T16" fmla="*/ 65 w 65"/>
                <a:gd name="T17" fmla="*/ 60 h 119"/>
                <a:gd name="T18" fmla="*/ 64 w 65"/>
                <a:gd name="T19" fmla="*/ 73 h 119"/>
                <a:gd name="T20" fmla="*/ 60 w 65"/>
                <a:gd name="T21" fmla="*/ 84 h 119"/>
                <a:gd name="T22" fmla="*/ 54 w 65"/>
                <a:gd name="T23" fmla="*/ 95 h 119"/>
                <a:gd name="T24" fmla="*/ 45 w 65"/>
                <a:gd name="T25" fmla="*/ 103 h 119"/>
                <a:gd name="T26" fmla="*/ 36 w 65"/>
                <a:gd name="T27" fmla="*/ 112 h 119"/>
                <a:gd name="T28" fmla="*/ 24 w 65"/>
                <a:gd name="T29" fmla="*/ 116 h 119"/>
                <a:gd name="T30" fmla="*/ 13 w 65"/>
                <a:gd name="T31" fmla="*/ 119 h 119"/>
                <a:gd name="T32" fmla="*/ 0 w 65"/>
                <a:gd name="T33" fmla="*/ 119 h 119"/>
                <a:gd name="T34" fmla="*/ 7 w 65"/>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7" y="59"/>
                  </a:moveTo>
                  <a:lnTo>
                    <a:pt x="14" y="0"/>
                  </a:lnTo>
                  <a:lnTo>
                    <a:pt x="25" y="3"/>
                  </a:lnTo>
                  <a:lnTo>
                    <a:pt x="36" y="8"/>
                  </a:lnTo>
                  <a:lnTo>
                    <a:pt x="46" y="15"/>
                  </a:lnTo>
                  <a:lnTo>
                    <a:pt x="54" y="25"/>
                  </a:lnTo>
                  <a:lnTo>
                    <a:pt x="60" y="36"/>
                  </a:lnTo>
                  <a:lnTo>
                    <a:pt x="64" y="47"/>
                  </a:lnTo>
                  <a:lnTo>
                    <a:pt x="65" y="60"/>
                  </a:lnTo>
                  <a:lnTo>
                    <a:pt x="64" y="73"/>
                  </a:lnTo>
                  <a:lnTo>
                    <a:pt x="60" y="84"/>
                  </a:lnTo>
                  <a:lnTo>
                    <a:pt x="54" y="95"/>
                  </a:lnTo>
                  <a:lnTo>
                    <a:pt x="45" y="103"/>
                  </a:lnTo>
                  <a:lnTo>
                    <a:pt x="36" y="112"/>
                  </a:lnTo>
                  <a:lnTo>
                    <a:pt x="24" y="116"/>
                  </a:lnTo>
                  <a:lnTo>
                    <a:pt x="13"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48" name="Freeform 561"/>
            <p:cNvSpPr>
              <a:spLocks/>
            </p:cNvSpPr>
            <p:nvPr/>
          </p:nvSpPr>
          <p:spPr bwMode="auto">
            <a:xfrm>
              <a:off x="1251" y="2318"/>
              <a:ext cx="13" cy="23"/>
            </a:xfrm>
            <a:custGeom>
              <a:avLst/>
              <a:gdLst>
                <a:gd name="T0" fmla="*/ 14 w 65"/>
                <a:gd name="T1" fmla="*/ 0 h 119"/>
                <a:gd name="T2" fmla="*/ 25 w 65"/>
                <a:gd name="T3" fmla="*/ 3 h 119"/>
                <a:gd name="T4" fmla="*/ 36 w 65"/>
                <a:gd name="T5" fmla="*/ 8 h 119"/>
                <a:gd name="T6" fmla="*/ 46 w 65"/>
                <a:gd name="T7" fmla="*/ 15 h 119"/>
                <a:gd name="T8" fmla="*/ 54 w 65"/>
                <a:gd name="T9" fmla="*/ 25 h 119"/>
                <a:gd name="T10" fmla="*/ 60 w 65"/>
                <a:gd name="T11" fmla="*/ 36 h 119"/>
                <a:gd name="T12" fmla="*/ 64 w 65"/>
                <a:gd name="T13" fmla="*/ 47 h 119"/>
                <a:gd name="T14" fmla="*/ 65 w 65"/>
                <a:gd name="T15" fmla="*/ 60 h 119"/>
                <a:gd name="T16" fmla="*/ 64 w 65"/>
                <a:gd name="T17" fmla="*/ 73 h 119"/>
                <a:gd name="T18" fmla="*/ 60 w 65"/>
                <a:gd name="T19" fmla="*/ 84 h 119"/>
                <a:gd name="T20" fmla="*/ 54 w 65"/>
                <a:gd name="T21" fmla="*/ 95 h 119"/>
                <a:gd name="T22" fmla="*/ 45 w 65"/>
                <a:gd name="T23" fmla="*/ 103 h 119"/>
                <a:gd name="T24" fmla="*/ 36 w 65"/>
                <a:gd name="T25" fmla="*/ 112 h 119"/>
                <a:gd name="T26" fmla="*/ 24 w 65"/>
                <a:gd name="T27" fmla="*/ 116 h 119"/>
                <a:gd name="T28" fmla="*/ 13 w 65"/>
                <a:gd name="T29" fmla="*/ 119 h 119"/>
                <a:gd name="T30" fmla="*/ 0 w 65"/>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14" y="0"/>
                  </a:moveTo>
                  <a:lnTo>
                    <a:pt x="25" y="3"/>
                  </a:lnTo>
                  <a:lnTo>
                    <a:pt x="36" y="8"/>
                  </a:lnTo>
                  <a:lnTo>
                    <a:pt x="46" y="15"/>
                  </a:lnTo>
                  <a:lnTo>
                    <a:pt x="54" y="25"/>
                  </a:lnTo>
                  <a:lnTo>
                    <a:pt x="60" y="36"/>
                  </a:lnTo>
                  <a:lnTo>
                    <a:pt x="64" y="47"/>
                  </a:lnTo>
                  <a:lnTo>
                    <a:pt x="65" y="60"/>
                  </a:lnTo>
                  <a:lnTo>
                    <a:pt x="64" y="73"/>
                  </a:lnTo>
                  <a:lnTo>
                    <a:pt x="60" y="84"/>
                  </a:lnTo>
                  <a:lnTo>
                    <a:pt x="54" y="95"/>
                  </a:lnTo>
                  <a:lnTo>
                    <a:pt x="45" y="103"/>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49" name="Freeform 562"/>
            <p:cNvSpPr>
              <a:spLocks/>
            </p:cNvSpPr>
            <p:nvPr/>
          </p:nvSpPr>
          <p:spPr bwMode="auto">
            <a:xfrm>
              <a:off x="1137" y="2304"/>
              <a:ext cx="117" cy="37"/>
            </a:xfrm>
            <a:custGeom>
              <a:avLst/>
              <a:gdLst>
                <a:gd name="T0" fmla="*/ 589 w 603"/>
                <a:gd name="T1" fmla="*/ 187 h 187"/>
                <a:gd name="T2" fmla="*/ 596 w 603"/>
                <a:gd name="T3" fmla="*/ 127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7"/>
                  </a:lnTo>
                  <a:lnTo>
                    <a:pt x="603" y="68"/>
                  </a:lnTo>
                  <a:lnTo>
                    <a:pt x="15" y="0"/>
                  </a:lnTo>
                  <a:lnTo>
                    <a:pt x="7" y="59"/>
                  </a:lnTo>
                  <a:lnTo>
                    <a:pt x="0" y="118"/>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50" name="Freeform 563"/>
            <p:cNvSpPr>
              <a:spLocks/>
            </p:cNvSpPr>
            <p:nvPr/>
          </p:nvSpPr>
          <p:spPr bwMode="auto">
            <a:xfrm>
              <a:off x="1137" y="2304"/>
              <a:ext cx="117" cy="37"/>
            </a:xfrm>
            <a:custGeom>
              <a:avLst/>
              <a:gdLst>
                <a:gd name="T0" fmla="*/ 589 w 603"/>
                <a:gd name="T1" fmla="*/ 187 h 187"/>
                <a:gd name="T2" fmla="*/ 596 w 603"/>
                <a:gd name="T3" fmla="*/ 127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7"/>
                  </a:lnTo>
                  <a:lnTo>
                    <a:pt x="603" y="68"/>
                  </a:lnTo>
                  <a:lnTo>
                    <a:pt x="15" y="0"/>
                  </a:lnTo>
                  <a:lnTo>
                    <a:pt x="7" y="59"/>
                  </a:lnTo>
                  <a:lnTo>
                    <a:pt x="0" y="118"/>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51" name="Freeform 564"/>
            <p:cNvSpPr>
              <a:spLocks/>
            </p:cNvSpPr>
            <p:nvPr/>
          </p:nvSpPr>
          <p:spPr bwMode="auto">
            <a:xfrm>
              <a:off x="1128" y="2304"/>
              <a:ext cx="12" cy="24"/>
            </a:xfrm>
            <a:custGeom>
              <a:avLst/>
              <a:gdLst>
                <a:gd name="T0" fmla="*/ 58 w 66"/>
                <a:gd name="T1" fmla="*/ 59 h 118"/>
                <a:gd name="T2" fmla="*/ 51 w 66"/>
                <a:gd name="T3" fmla="*/ 118 h 118"/>
                <a:gd name="T4" fmla="*/ 40 w 66"/>
                <a:gd name="T5" fmla="*/ 115 h 118"/>
                <a:gd name="T6" fmla="*/ 29 w 66"/>
                <a:gd name="T7" fmla="*/ 110 h 118"/>
                <a:gd name="T8" fmla="*/ 19 w 66"/>
                <a:gd name="T9" fmla="*/ 103 h 118"/>
                <a:gd name="T10" fmla="*/ 11 w 66"/>
                <a:gd name="T11" fmla="*/ 94 h 118"/>
                <a:gd name="T12" fmla="*/ 5 w 66"/>
                <a:gd name="T13" fmla="*/ 82 h 118"/>
                <a:gd name="T14" fmla="*/ 1 w 66"/>
                <a:gd name="T15" fmla="*/ 71 h 118"/>
                <a:gd name="T16" fmla="*/ 0 w 66"/>
                <a:gd name="T17" fmla="*/ 58 h 118"/>
                <a:gd name="T18" fmla="*/ 1 w 66"/>
                <a:gd name="T19" fmla="*/ 46 h 118"/>
                <a:gd name="T20" fmla="*/ 5 w 66"/>
                <a:gd name="T21" fmla="*/ 34 h 118"/>
                <a:gd name="T22" fmla="*/ 11 w 66"/>
                <a:gd name="T23" fmla="*/ 23 h 118"/>
                <a:gd name="T24" fmla="*/ 20 w 66"/>
                <a:gd name="T25" fmla="*/ 15 h 118"/>
                <a:gd name="T26" fmla="*/ 29 w 66"/>
                <a:gd name="T27" fmla="*/ 7 h 118"/>
                <a:gd name="T28" fmla="*/ 41 w 66"/>
                <a:gd name="T29" fmla="*/ 3 h 118"/>
                <a:gd name="T30" fmla="*/ 52 w 66"/>
                <a:gd name="T31" fmla="*/ 0 h 118"/>
                <a:gd name="T32" fmla="*/ 66 w 66"/>
                <a:gd name="T33" fmla="*/ 0 h 118"/>
                <a:gd name="T34" fmla="*/ 58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8" y="59"/>
                  </a:moveTo>
                  <a:lnTo>
                    <a:pt x="51" y="118"/>
                  </a:lnTo>
                  <a:lnTo>
                    <a:pt x="40" y="115"/>
                  </a:lnTo>
                  <a:lnTo>
                    <a:pt x="29" y="110"/>
                  </a:lnTo>
                  <a:lnTo>
                    <a:pt x="19" y="103"/>
                  </a:lnTo>
                  <a:lnTo>
                    <a:pt x="11" y="94"/>
                  </a:lnTo>
                  <a:lnTo>
                    <a:pt x="5" y="82"/>
                  </a:lnTo>
                  <a:lnTo>
                    <a:pt x="1" y="71"/>
                  </a:lnTo>
                  <a:lnTo>
                    <a:pt x="0" y="58"/>
                  </a:lnTo>
                  <a:lnTo>
                    <a:pt x="1" y="46"/>
                  </a:lnTo>
                  <a:lnTo>
                    <a:pt x="5" y="34"/>
                  </a:lnTo>
                  <a:lnTo>
                    <a:pt x="11" y="23"/>
                  </a:lnTo>
                  <a:lnTo>
                    <a:pt x="20" y="15"/>
                  </a:lnTo>
                  <a:lnTo>
                    <a:pt x="29" y="7"/>
                  </a:lnTo>
                  <a:lnTo>
                    <a:pt x="41" y="3"/>
                  </a:lnTo>
                  <a:lnTo>
                    <a:pt x="52" y="0"/>
                  </a:lnTo>
                  <a:lnTo>
                    <a:pt x="66"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52" name="Freeform 565"/>
            <p:cNvSpPr>
              <a:spLocks/>
            </p:cNvSpPr>
            <p:nvPr/>
          </p:nvSpPr>
          <p:spPr bwMode="auto">
            <a:xfrm>
              <a:off x="1128" y="2304"/>
              <a:ext cx="12" cy="24"/>
            </a:xfrm>
            <a:custGeom>
              <a:avLst/>
              <a:gdLst>
                <a:gd name="T0" fmla="*/ 51 w 66"/>
                <a:gd name="T1" fmla="*/ 118 h 118"/>
                <a:gd name="T2" fmla="*/ 40 w 66"/>
                <a:gd name="T3" fmla="*/ 115 h 118"/>
                <a:gd name="T4" fmla="*/ 29 w 66"/>
                <a:gd name="T5" fmla="*/ 110 h 118"/>
                <a:gd name="T6" fmla="*/ 19 w 66"/>
                <a:gd name="T7" fmla="*/ 103 h 118"/>
                <a:gd name="T8" fmla="*/ 11 w 66"/>
                <a:gd name="T9" fmla="*/ 94 h 118"/>
                <a:gd name="T10" fmla="*/ 5 w 66"/>
                <a:gd name="T11" fmla="*/ 82 h 118"/>
                <a:gd name="T12" fmla="*/ 1 w 66"/>
                <a:gd name="T13" fmla="*/ 71 h 118"/>
                <a:gd name="T14" fmla="*/ 0 w 66"/>
                <a:gd name="T15" fmla="*/ 58 h 118"/>
                <a:gd name="T16" fmla="*/ 1 w 66"/>
                <a:gd name="T17" fmla="*/ 46 h 118"/>
                <a:gd name="T18" fmla="*/ 5 w 66"/>
                <a:gd name="T19" fmla="*/ 34 h 118"/>
                <a:gd name="T20" fmla="*/ 11 w 66"/>
                <a:gd name="T21" fmla="*/ 23 h 118"/>
                <a:gd name="T22" fmla="*/ 20 w 66"/>
                <a:gd name="T23" fmla="*/ 15 h 118"/>
                <a:gd name="T24" fmla="*/ 29 w 66"/>
                <a:gd name="T25" fmla="*/ 7 h 118"/>
                <a:gd name="T26" fmla="*/ 41 w 66"/>
                <a:gd name="T27" fmla="*/ 3 h 118"/>
                <a:gd name="T28" fmla="*/ 52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1" y="118"/>
                  </a:moveTo>
                  <a:lnTo>
                    <a:pt x="40" y="115"/>
                  </a:lnTo>
                  <a:lnTo>
                    <a:pt x="29" y="110"/>
                  </a:lnTo>
                  <a:lnTo>
                    <a:pt x="19" y="103"/>
                  </a:lnTo>
                  <a:lnTo>
                    <a:pt x="11" y="94"/>
                  </a:lnTo>
                  <a:lnTo>
                    <a:pt x="5" y="82"/>
                  </a:lnTo>
                  <a:lnTo>
                    <a:pt x="1" y="71"/>
                  </a:lnTo>
                  <a:lnTo>
                    <a:pt x="0" y="58"/>
                  </a:lnTo>
                  <a:lnTo>
                    <a:pt x="1" y="46"/>
                  </a:lnTo>
                  <a:lnTo>
                    <a:pt x="5" y="34"/>
                  </a:lnTo>
                  <a:lnTo>
                    <a:pt x="11" y="23"/>
                  </a:lnTo>
                  <a:lnTo>
                    <a:pt x="20" y="15"/>
                  </a:lnTo>
                  <a:lnTo>
                    <a:pt x="29" y="7"/>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53" name="Freeform 566"/>
            <p:cNvSpPr>
              <a:spLocks/>
            </p:cNvSpPr>
            <p:nvPr/>
          </p:nvSpPr>
          <p:spPr bwMode="auto">
            <a:xfrm>
              <a:off x="1109" y="2301"/>
              <a:ext cx="13" cy="23"/>
            </a:xfrm>
            <a:custGeom>
              <a:avLst/>
              <a:gdLst>
                <a:gd name="T0" fmla="*/ 7 w 66"/>
                <a:gd name="T1" fmla="*/ 60 h 119"/>
                <a:gd name="T2" fmla="*/ 14 w 66"/>
                <a:gd name="T3" fmla="*/ 0 h 119"/>
                <a:gd name="T4" fmla="*/ 25 w 66"/>
                <a:gd name="T5" fmla="*/ 3 h 119"/>
                <a:gd name="T6" fmla="*/ 36 w 66"/>
                <a:gd name="T7" fmla="*/ 8 h 119"/>
                <a:gd name="T8" fmla="*/ 47 w 66"/>
                <a:gd name="T9" fmla="*/ 16 h 119"/>
                <a:gd name="T10" fmla="*/ 55 w 66"/>
                <a:gd name="T11" fmla="*/ 25 h 119"/>
                <a:gd name="T12" fmla="*/ 61 w 66"/>
                <a:gd name="T13" fmla="*/ 36 h 119"/>
                <a:gd name="T14" fmla="*/ 65 w 66"/>
                <a:gd name="T15" fmla="*/ 47 h 119"/>
                <a:gd name="T16" fmla="*/ 66 w 66"/>
                <a:gd name="T17" fmla="*/ 61 h 119"/>
                <a:gd name="T18" fmla="*/ 65 w 66"/>
                <a:gd name="T19" fmla="*/ 73 h 119"/>
                <a:gd name="T20" fmla="*/ 61 w 66"/>
                <a:gd name="T21" fmla="*/ 84 h 119"/>
                <a:gd name="T22" fmla="*/ 55 w 66"/>
                <a:gd name="T23" fmla="*/ 95 h 119"/>
                <a:gd name="T24" fmla="*/ 46 w 66"/>
                <a:gd name="T25" fmla="*/ 103 h 119"/>
                <a:gd name="T26" fmla="*/ 36 w 66"/>
                <a:gd name="T27" fmla="*/ 112 h 119"/>
                <a:gd name="T28" fmla="*/ 24 w 66"/>
                <a:gd name="T29" fmla="*/ 116 h 119"/>
                <a:gd name="T30" fmla="*/ 13 w 66"/>
                <a:gd name="T31" fmla="*/ 119 h 119"/>
                <a:gd name="T32" fmla="*/ 0 w 66"/>
                <a:gd name="T33" fmla="*/ 119 h 119"/>
                <a:gd name="T34" fmla="*/ 7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60"/>
                  </a:moveTo>
                  <a:lnTo>
                    <a:pt x="14" y="0"/>
                  </a:lnTo>
                  <a:lnTo>
                    <a:pt x="25" y="3"/>
                  </a:lnTo>
                  <a:lnTo>
                    <a:pt x="36" y="8"/>
                  </a:lnTo>
                  <a:lnTo>
                    <a:pt x="47" y="16"/>
                  </a:lnTo>
                  <a:lnTo>
                    <a:pt x="55" y="25"/>
                  </a:lnTo>
                  <a:lnTo>
                    <a:pt x="61" y="36"/>
                  </a:lnTo>
                  <a:lnTo>
                    <a:pt x="65" y="47"/>
                  </a:lnTo>
                  <a:lnTo>
                    <a:pt x="66" y="61"/>
                  </a:lnTo>
                  <a:lnTo>
                    <a:pt x="65" y="73"/>
                  </a:lnTo>
                  <a:lnTo>
                    <a:pt x="61" y="84"/>
                  </a:lnTo>
                  <a:lnTo>
                    <a:pt x="55" y="95"/>
                  </a:lnTo>
                  <a:lnTo>
                    <a:pt x="46" y="103"/>
                  </a:lnTo>
                  <a:lnTo>
                    <a:pt x="36" y="112"/>
                  </a:lnTo>
                  <a:lnTo>
                    <a:pt x="24" y="116"/>
                  </a:lnTo>
                  <a:lnTo>
                    <a:pt x="13" y="119"/>
                  </a:lnTo>
                  <a:lnTo>
                    <a:pt x="0" y="119"/>
                  </a:lnTo>
                  <a:lnTo>
                    <a:pt x="7"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54" name="Freeform 567"/>
            <p:cNvSpPr>
              <a:spLocks/>
            </p:cNvSpPr>
            <p:nvPr/>
          </p:nvSpPr>
          <p:spPr bwMode="auto">
            <a:xfrm>
              <a:off x="1109" y="2301"/>
              <a:ext cx="13" cy="23"/>
            </a:xfrm>
            <a:custGeom>
              <a:avLst/>
              <a:gdLst>
                <a:gd name="T0" fmla="*/ 14 w 66"/>
                <a:gd name="T1" fmla="*/ 0 h 119"/>
                <a:gd name="T2" fmla="*/ 25 w 66"/>
                <a:gd name="T3" fmla="*/ 3 h 119"/>
                <a:gd name="T4" fmla="*/ 36 w 66"/>
                <a:gd name="T5" fmla="*/ 8 h 119"/>
                <a:gd name="T6" fmla="*/ 47 w 66"/>
                <a:gd name="T7" fmla="*/ 16 h 119"/>
                <a:gd name="T8" fmla="*/ 55 w 66"/>
                <a:gd name="T9" fmla="*/ 25 h 119"/>
                <a:gd name="T10" fmla="*/ 61 w 66"/>
                <a:gd name="T11" fmla="*/ 36 h 119"/>
                <a:gd name="T12" fmla="*/ 65 w 66"/>
                <a:gd name="T13" fmla="*/ 47 h 119"/>
                <a:gd name="T14" fmla="*/ 66 w 66"/>
                <a:gd name="T15" fmla="*/ 61 h 119"/>
                <a:gd name="T16" fmla="*/ 65 w 66"/>
                <a:gd name="T17" fmla="*/ 73 h 119"/>
                <a:gd name="T18" fmla="*/ 61 w 66"/>
                <a:gd name="T19" fmla="*/ 84 h 119"/>
                <a:gd name="T20" fmla="*/ 55 w 66"/>
                <a:gd name="T21" fmla="*/ 95 h 119"/>
                <a:gd name="T22" fmla="*/ 46 w 66"/>
                <a:gd name="T23" fmla="*/ 103 h 119"/>
                <a:gd name="T24" fmla="*/ 36 w 66"/>
                <a:gd name="T25" fmla="*/ 112 h 119"/>
                <a:gd name="T26" fmla="*/ 24 w 66"/>
                <a:gd name="T27" fmla="*/ 116 h 119"/>
                <a:gd name="T28" fmla="*/ 13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5" y="3"/>
                  </a:lnTo>
                  <a:lnTo>
                    <a:pt x="36" y="8"/>
                  </a:lnTo>
                  <a:lnTo>
                    <a:pt x="47" y="16"/>
                  </a:lnTo>
                  <a:lnTo>
                    <a:pt x="55" y="25"/>
                  </a:lnTo>
                  <a:lnTo>
                    <a:pt x="61" y="36"/>
                  </a:lnTo>
                  <a:lnTo>
                    <a:pt x="65" y="47"/>
                  </a:lnTo>
                  <a:lnTo>
                    <a:pt x="66" y="61"/>
                  </a:lnTo>
                  <a:lnTo>
                    <a:pt x="65" y="73"/>
                  </a:lnTo>
                  <a:lnTo>
                    <a:pt x="61" y="84"/>
                  </a:lnTo>
                  <a:lnTo>
                    <a:pt x="55" y="95"/>
                  </a:lnTo>
                  <a:lnTo>
                    <a:pt x="46" y="103"/>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55" name="Freeform 568"/>
            <p:cNvSpPr>
              <a:spLocks/>
            </p:cNvSpPr>
            <p:nvPr/>
          </p:nvSpPr>
          <p:spPr bwMode="auto">
            <a:xfrm>
              <a:off x="995" y="2287"/>
              <a:ext cx="117" cy="37"/>
            </a:xfrm>
            <a:custGeom>
              <a:avLst/>
              <a:gdLst>
                <a:gd name="T0" fmla="*/ 588 w 602"/>
                <a:gd name="T1" fmla="*/ 187 h 187"/>
                <a:gd name="T2" fmla="*/ 595 w 602"/>
                <a:gd name="T3" fmla="*/ 128 h 187"/>
                <a:gd name="T4" fmla="*/ 602 w 602"/>
                <a:gd name="T5" fmla="*/ 68 h 187"/>
                <a:gd name="T6" fmla="*/ 14 w 602"/>
                <a:gd name="T7" fmla="*/ 0 h 187"/>
                <a:gd name="T8" fmla="*/ 7 w 602"/>
                <a:gd name="T9" fmla="*/ 59 h 187"/>
                <a:gd name="T10" fmla="*/ 0 w 602"/>
                <a:gd name="T11" fmla="*/ 118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8"/>
                  </a:lnTo>
                  <a:lnTo>
                    <a:pt x="14" y="0"/>
                  </a:lnTo>
                  <a:lnTo>
                    <a:pt x="7" y="59"/>
                  </a:lnTo>
                  <a:lnTo>
                    <a:pt x="0" y="118"/>
                  </a:lnTo>
                  <a:lnTo>
                    <a:pt x="588"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56" name="Freeform 569"/>
            <p:cNvSpPr>
              <a:spLocks/>
            </p:cNvSpPr>
            <p:nvPr/>
          </p:nvSpPr>
          <p:spPr bwMode="auto">
            <a:xfrm>
              <a:off x="995" y="2287"/>
              <a:ext cx="117" cy="37"/>
            </a:xfrm>
            <a:custGeom>
              <a:avLst/>
              <a:gdLst>
                <a:gd name="T0" fmla="*/ 588 w 602"/>
                <a:gd name="T1" fmla="*/ 187 h 187"/>
                <a:gd name="T2" fmla="*/ 595 w 602"/>
                <a:gd name="T3" fmla="*/ 128 h 187"/>
                <a:gd name="T4" fmla="*/ 602 w 602"/>
                <a:gd name="T5" fmla="*/ 68 h 187"/>
                <a:gd name="T6" fmla="*/ 14 w 602"/>
                <a:gd name="T7" fmla="*/ 0 h 187"/>
                <a:gd name="T8" fmla="*/ 7 w 602"/>
                <a:gd name="T9" fmla="*/ 59 h 187"/>
                <a:gd name="T10" fmla="*/ 0 w 602"/>
                <a:gd name="T11" fmla="*/ 118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8"/>
                  </a:lnTo>
                  <a:lnTo>
                    <a:pt x="14" y="0"/>
                  </a:lnTo>
                  <a:lnTo>
                    <a:pt x="7" y="59"/>
                  </a:lnTo>
                  <a:lnTo>
                    <a:pt x="0" y="118"/>
                  </a:lnTo>
                  <a:lnTo>
                    <a:pt x="588"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57" name="Freeform 570"/>
            <p:cNvSpPr>
              <a:spLocks/>
            </p:cNvSpPr>
            <p:nvPr/>
          </p:nvSpPr>
          <p:spPr bwMode="auto">
            <a:xfrm>
              <a:off x="986" y="2287"/>
              <a:ext cx="12" cy="24"/>
            </a:xfrm>
            <a:custGeom>
              <a:avLst/>
              <a:gdLst>
                <a:gd name="T0" fmla="*/ 59 w 66"/>
                <a:gd name="T1" fmla="*/ 59 h 118"/>
                <a:gd name="T2" fmla="*/ 52 w 66"/>
                <a:gd name="T3" fmla="*/ 118 h 118"/>
                <a:gd name="T4" fmla="*/ 41 w 66"/>
                <a:gd name="T5" fmla="*/ 115 h 118"/>
                <a:gd name="T6" fmla="*/ 30 w 66"/>
                <a:gd name="T7" fmla="*/ 110 h 118"/>
                <a:gd name="T8" fmla="*/ 20 w 66"/>
                <a:gd name="T9" fmla="*/ 103 h 118"/>
                <a:gd name="T10" fmla="*/ 12 w 66"/>
                <a:gd name="T11" fmla="*/ 94 h 118"/>
                <a:gd name="T12" fmla="*/ 6 w 66"/>
                <a:gd name="T13" fmla="*/ 83 h 118"/>
                <a:gd name="T14" fmla="*/ 1 w 66"/>
                <a:gd name="T15" fmla="*/ 71 h 118"/>
                <a:gd name="T16" fmla="*/ 0 w 66"/>
                <a:gd name="T17" fmla="*/ 58 h 118"/>
                <a:gd name="T18" fmla="*/ 1 w 66"/>
                <a:gd name="T19" fmla="*/ 46 h 118"/>
                <a:gd name="T20" fmla="*/ 6 w 66"/>
                <a:gd name="T21" fmla="*/ 34 h 118"/>
                <a:gd name="T22" fmla="*/ 12 w 66"/>
                <a:gd name="T23" fmla="*/ 23 h 118"/>
                <a:gd name="T24" fmla="*/ 21 w 66"/>
                <a:gd name="T25" fmla="*/ 15 h 118"/>
                <a:gd name="T26" fmla="*/ 30 w 66"/>
                <a:gd name="T27" fmla="*/ 7 h 118"/>
                <a:gd name="T28" fmla="*/ 42 w 66"/>
                <a:gd name="T29" fmla="*/ 3 h 118"/>
                <a:gd name="T30" fmla="*/ 53 w 66"/>
                <a:gd name="T31" fmla="*/ 0 h 118"/>
                <a:gd name="T32" fmla="*/ 66 w 66"/>
                <a:gd name="T33" fmla="*/ 0 h 118"/>
                <a:gd name="T34" fmla="*/ 59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9" y="59"/>
                  </a:moveTo>
                  <a:lnTo>
                    <a:pt x="52" y="118"/>
                  </a:lnTo>
                  <a:lnTo>
                    <a:pt x="41" y="115"/>
                  </a:lnTo>
                  <a:lnTo>
                    <a:pt x="30" y="110"/>
                  </a:lnTo>
                  <a:lnTo>
                    <a:pt x="20" y="103"/>
                  </a:lnTo>
                  <a:lnTo>
                    <a:pt x="12" y="94"/>
                  </a:lnTo>
                  <a:lnTo>
                    <a:pt x="6" y="83"/>
                  </a:lnTo>
                  <a:lnTo>
                    <a:pt x="1" y="71"/>
                  </a:lnTo>
                  <a:lnTo>
                    <a:pt x="0" y="58"/>
                  </a:lnTo>
                  <a:lnTo>
                    <a:pt x="1" y="46"/>
                  </a:lnTo>
                  <a:lnTo>
                    <a:pt x="6" y="34"/>
                  </a:lnTo>
                  <a:lnTo>
                    <a:pt x="12" y="23"/>
                  </a:lnTo>
                  <a:lnTo>
                    <a:pt x="21" y="15"/>
                  </a:lnTo>
                  <a:lnTo>
                    <a:pt x="30" y="7"/>
                  </a:lnTo>
                  <a:lnTo>
                    <a:pt x="42" y="3"/>
                  </a:lnTo>
                  <a:lnTo>
                    <a:pt x="53"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58" name="Freeform 571"/>
            <p:cNvSpPr>
              <a:spLocks/>
            </p:cNvSpPr>
            <p:nvPr/>
          </p:nvSpPr>
          <p:spPr bwMode="auto">
            <a:xfrm>
              <a:off x="986" y="2287"/>
              <a:ext cx="12" cy="24"/>
            </a:xfrm>
            <a:custGeom>
              <a:avLst/>
              <a:gdLst>
                <a:gd name="T0" fmla="*/ 52 w 66"/>
                <a:gd name="T1" fmla="*/ 118 h 118"/>
                <a:gd name="T2" fmla="*/ 41 w 66"/>
                <a:gd name="T3" fmla="*/ 115 h 118"/>
                <a:gd name="T4" fmla="*/ 30 w 66"/>
                <a:gd name="T5" fmla="*/ 110 h 118"/>
                <a:gd name="T6" fmla="*/ 20 w 66"/>
                <a:gd name="T7" fmla="*/ 103 h 118"/>
                <a:gd name="T8" fmla="*/ 12 w 66"/>
                <a:gd name="T9" fmla="*/ 94 h 118"/>
                <a:gd name="T10" fmla="*/ 6 w 66"/>
                <a:gd name="T11" fmla="*/ 83 h 118"/>
                <a:gd name="T12" fmla="*/ 1 w 66"/>
                <a:gd name="T13" fmla="*/ 71 h 118"/>
                <a:gd name="T14" fmla="*/ 0 w 66"/>
                <a:gd name="T15" fmla="*/ 58 h 118"/>
                <a:gd name="T16" fmla="*/ 1 w 66"/>
                <a:gd name="T17" fmla="*/ 46 h 118"/>
                <a:gd name="T18" fmla="*/ 6 w 66"/>
                <a:gd name="T19" fmla="*/ 34 h 118"/>
                <a:gd name="T20" fmla="*/ 12 w 66"/>
                <a:gd name="T21" fmla="*/ 23 h 118"/>
                <a:gd name="T22" fmla="*/ 21 w 66"/>
                <a:gd name="T23" fmla="*/ 15 h 118"/>
                <a:gd name="T24" fmla="*/ 30 w 66"/>
                <a:gd name="T25" fmla="*/ 7 h 118"/>
                <a:gd name="T26" fmla="*/ 42 w 66"/>
                <a:gd name="T27" fmla="*/ 3 h 118"/>
                <a:gd name="T28" fmla="*/ 53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2" y="118"/>
                  </a:moveTo>
                  <a:lnTo>
                    <a:pt x="41" y="115"/>
                  </a:lnTo>
                  <a:lnTo>
                    <a:pt x="30" y="110"/>
                  </a:lnTo>
                  <a:lnTo>
                    <a:pt x="20" y="103"/>
                  </a:lnTo>
                  <a:lnTo>
                    <a:pt x="12" y="94"/>
                  </a:lnTo>
                  <a:lnTo>
                    <a:pt x="6" y="83"/>
                  </a:lnTo>
                  <a:lnTo>
                    <a:pt x="1" y="71"/>
                  </a:lnTo>
                  <a:lnTo>
                    <a:pt x="0" y="58"/>
                  </a:lnTo>
                  <a:lnTo>
                    <a:pt x="1" y="46"/>
                  </a:lnTo>
                  <a:lnTo>
                    <a:pt x="6" y="34"/>
                  </a:lnTo>
                  <a:lnTo>
                    <a:pt x="12" y="23"/>
                  </a:lnTo>
                  <a:lnTo>
                    <a:pt x="21" y="15"/>
                  </a:lnTo>
                  <a:lnTo>
                    <a:pt x="30" y="7"/>
                  </a:lnTo>
                  <a:lnTo>
                    <a:pt x="42" y="3"/>
                  </a:lnTo>
                  <a:lnTo>
                    <a:pt x="53"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59" name="Freeform 572"/>
            <p:cNvSpPr>
              <a:spLocks/>
            </p:cNvSpPr>
            <p:nvPr/>
          </p:nvSpPr>
          <p:spPr bwMode="auto">
            <a:xfrm>
              <a:off x="967" y="2284"/>
              <a:ext cx="13" cy="23"/>
            </a:xfrm>
            <a:custGeom>
              <a:avLst/>
              <a:gdLst>
                <a:gd name="T0" fmla="*/ 7 w 65"/>
                <a:gd name="T1" fmla="*/ 60 h 119"/>
                <a:gd name="T2" fmla="*/ 14 w 65"/>
                <a:gd name="T3" fmla="*/ 0 h 119"/>
                <a:gd name="T4" fmla="*/ 25 w 65"/>
                <a:gd name="T5" fmla="*/ 3 h 119"/>
                <a:gd name="T6" fmla="*/ 36 w 65"/>
                <a:gd name="T7" fmla="*/ 9 h 119"/>
                <a:gd name="T8" fmla="*/ 46 w 65"/>
                <a:gd name="T9" fmla="*/ 16 h 119"/>
                <a:gd name="T10" fmla="*/ 54 w 65"/>
                <a:gd name="T11" fmla="*/ 25 h 119"/>
                <a:gd name="T12" fmla="*/ 60 w 65"/>
                <a:gd name="T13" fmla="*/ 36 h 119"/>
                <a:gd name="T14" fmla="*/ 64 w 65"/>
                <a:gd name="T15" fmla="*/ 47 h 119"/>
                <a:gd name="T16" fmla="*/ 65 w 65"/>
                <a:gd name="T17" fmla="*/ 61 h 119"/>
                <a:gd name="T18" fmla="*/ 64 w 65"/>
                <a:gd name="T19" fmla="*/ 73 h 119"/>
                <a:gd name="T20" fmla="*/ 60 w 65"/>
                <a:gd name="T21" fmla="*/ 84 h 119"/>
                <a:gd name="T22" fmla="*/ 54 w 65"/>
                <a:gd name="T23" fmla="*/ 95 h 119"/>
                <a:gd name="T24" fmla="*/ 45 w 65"/>
                <a:gd name="T25" fmla="*/ 104 h 119"/>
                <a:gd name="T26" fmla="*/ 36 w 65"/>
                <a:gd name="T27" fmla="*/ 112 h 119"/>
                <a:gd name="T28" fmla="*/ 24 w 65"/>
                <a:gd name="T29" fmla="*/ 116 h 119"/>
                <a:gd name="T30" fmla="*/ 13 w 65"/>
                <a:gd name="T31" fmla="*/ 119 h 119"/>
                <a:gd name="T32" fmla="*/ 0 w 65"/>
                <a:gd name="T33" fmla="*/ 119 h 119"/>
                <a:gd name="T34" fmla="*/ 7 w 65"/>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7" y="60"/>
                  </a:moveTo>
                  <a:lnTo>
                    <a:pt x="14" y="0"/>
                  </a:lnTo>
                  <a:lnTo>
                    <a:pt x="25" y="3"/>
                  </a:lnTo>
                  <a:lnTo>
                    <a:pt x="36" y="9"/>
                  </a:lnTo>
                  <a:lnTo>
                    <a:pt x="46" y="16"/>
                  </a:lnTo>
                  <a:lnTo>
                    <a:pt x="54" y="25"/>
                  </a:lnTo>
                  <a:lnTo>
                    <a:pt x="60" y="36"/>
                  </a:lnTo>
                  <a:lnTo>
                    <a:pt x="64" y="47"/>
                  </a:lnTo>
                  <a:lnTo>
                    <a:pt x="65" y="61"/>
                  </a:lnTo>
                  <a:lnTo>
                    <a:pt x="64" y="73"/>
                  </a:lnTo>
                  <a:lnTo>
                    <a:pt x="60" y="84"/>
                  </a:lnTo>
                  <a:lnTo>
                    <a:pt x="54" y="95"/>
                  </a:lnTo>
                  <a:lnTo>
                    <a:pt x="45" y="104"/>
                  </a:lnTo>
                  <a:lnTo>
                    <a:pt x="36" y="112"/>
                  </a:lnTo>
                  <a:lnTo>
                    <a:pt x="24" y="116"/>
                  </a:lnTo>
                  <a:lnTo>
                    <a:pt x="13" y="119"/>
                  </a:lnTo>
                  <a:lnTo>
                    <a:pt x="0" y="119"/>
                  </a:lnTo>
                  <a:lnTo>
                    <a:pt x="7"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60" name="Freeform 573"/>
            <p:cNvSpPr>
              <a:spLocks/>
            </p:cNvSpPr>
            <p:nvPr/>
          </p:nvSpPr>
          <p:spPr bwMode="auto">
            <a:xfrm>
              <a:off x="967" y="2284"/>
              <a:ext cx="13" cy="23"/>
            </a:xfrm>
            <a:custGeom>
              <a:avLst/>
              <a:gdLst>
                <a:gd name="T0" fmla="*/ 14 w 65"/>
                <a:gd name="T1" fmla="*/ 0 h 119"/>
                <a:gd name="T2" fmla="*/ 25 w 65"/>
                <a:gd name="T3" fmla="*/ 3 h 119"/>
                <a:gd name="T4" fmla="*/ 36 w 65"/>
                <a:gd name="T5" fmla="*/ 9 h 119"/>
                <a:gd name="T6" fmla="*/ 46 w 65"/>
                <a:gd name="T7" fmla="*/ 16 h 119"/>
                <a:gd name="T8" fmla="*/ 54 w 65"/>
                <a:gd name="T9" fmla="*/ 25 h 119"/>
                <a:gd name="T10" fmla="*/ 60 w 65"/>
                <a:gd name="T11" fmla="*/ 36 h 119"/>
                <a:gd name="T12" fmla="*/ 64 w 65"/>
                <a:gd name="T13" fmla="*/ 47 h 119"/>
                <a:gd name="T14" fmla="*/ 65 w 65"/>
                <a:gd name="T15" fmla="*/ 61 h 119"/>
                <a:gd name="T16" fmla="*/ 64 w 65"/>
                <a:gd name="T17" fmla="*/ 73 h 119"/>
                <a:gd name="T18" fmla="*/ 60 w 65"/>
                <a:gd name="T19" fmla="*/ 84 h 119"/>
                <a:gd name="T20" fmla="*/ 54 w 65"/>
                <a:gd name="T21" fmla="*/ 95 h 119"/>
                <a:gd name="T22" fmla="*/ 45 w 65"/>
                <a:gd name="T23" fmla="*/ 104 h 119"/>
                <a:gd name="T24" fmla="*/ 36 w 65"/>
                <a:gd name="T25" fmla="*/ 112 h 119"/>
                <a:gd name="T26" fmla="*/ 24 w 65"/>
                <a:gd name="T27" fmla="*/ 116 h 119"/>
                <a:gd name="T28" fmla="*/ 13 w 65"/>
                <a:gd name="T29" fmla="*/ 119 h 119"/>
                <a:gd name="T30" fmla="*/ 0 w 65"/>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14" y="0"/>
                  </a:moveTo>
                  <a:lnTo>
                    <a:pt x="25" y="3"/>
                  </a:lnTo>
                  <a:lnTo>
                    <a:pt x="36" y="9"/>
                  </a:lnTo>
                  <a:lnTo>
                    <a:pt x="46" y="16"/>
                  </a:lnTo>
                  <a:lnTo>
                    <a:pt x="54" y="25"/>
                  </a:lnTo>
                  <a:lnTo>
                    <a:pt x="60" y="36"/>
                  </a:lnTo>
                  <a:lnTo>
                    <a:pt x="64" y="47"/>
                  </a:lnTo>
                  <a:lnTo>
                    <a:pt x="65" y="61"/>
                  </a:lnTo>
                  <a:lnTo>
                    <a:pt x="64" y="73"/>
                  </a:lnTo>
                  <a:lnTo>
                    <a:pt x="60" y="84"/>
                  </a:lnTo>
                  <a:lnTo>
                    <a:pt x="54" y="95"/>
                  </a:lnTo>
                  <a:lnTo>
                    <a:pt x="45" y="104"/>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61" name="Freeform 574"/>
            <p:cNvSpPr>
              <a:spLocks/>
            </p:cNvSpPr>
            <p:nvPr/>
          </p:nvSpPr>
          <p:spPr bwMode="auto">
            <a:xfrm>
              <a:off x="853" y="2271"/>
              <a:ext cx="117" cy="36"/>
            </a:xfrm>
            <a:custGeom>
              <a:avLst/>
              <a:gdLst>
                <a:gd name="T0" fmla="*/ 589 w 603"/>
                <a:gd name="T1" fmla="*/ 187 h 187"/>
                <a:gd name="T2" fmla="*/ 596 w 603"/>
                <a:gd name="T3" fmla="*/ 128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8"/>
                  </a:lnTo>
                  <a:lnTo>
                    <a:pt x="15" y="0"/>
                  </a:lnTo>
                  <a:lnTo>
                    <a:pt x="7" y="59"/>
                  </a:lnTo>
                  <a:lnTo>
                    <a:pt x="0" y="118"/>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62" name="Freeform 575"/>
            <p:cNvSpPr>
              <a:spLocks/>
            </p:cNvSpPr>
            <p:nvPr/>
          </p:nvSpPr>
          <p:spPr bwMode="auto">
            <a:xfrm>
              <a:off x="853" y="2271"/>
              <a:ext cx="117" cy="36"/>
            </a:xfrm>
            <a:custGeom>
              <a:avLst/>
              <a:gdLst>
                <a:gd name="T0" fmla="*/ 589 w 603"/>
                <a:gd name="T1" fmla="*/ 187 h 187"/>
                <a:gd name="T2" fmla="*/ 596 w 603"/>
                <a:gd name="T3" fmla="*/ 128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8"/>
                  </a:lnTo>
                  <a:lnTo>
                    <a:pt x="15" y="0"/>
                  </a:lnTo>
                  <a:lnTo>
                    <a:pt x="7" y="59"/>
                  </a:lnTo>
                  <a:lnTo>
                    <a:pt x="0" y="118"/>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63" name="Freeform 576"/>
            <p:cNvSpPr>
              <a:spLocks/>
            </p:cNvSpPr>
            <p:nvPr/>
          </p:nvSpPr>
          <p:spPr bwMode="auto">
            <a:xfrm>
              <a:off x="844" y="2271"/>
              <a:ext cx="12" cy="23"/>
            </a:xfrm>
            <a:custGeom>
              <a:avLst/>
              <a:gdLst>
                <a:gd name="T0" fmla="*/ 58 w 66"/>
                <a:gd name="T1" fmla="*/ 59 h 118"/>
                <a:gd name="T2" fmla="*/ 51 w 66"/>
                <a:gd name="T3" fmla="*/ 118 h 118"/>
                <a:gd name="T4" fmla="*/ 40 w 66"/>
                <a:gd name="T5" fmla="*/ 115 h 118"/>
                <a:gd name="T6" fmla="*/ 29 w 66"/>
                <a:gd name="T7" fmla="*/ 110 h 118"/>
                <a:gd name="T8" fmla="*/ 19 w 66"/>
                <a:gd name="T9" fmla="*/ 103 h 118"/>
                <a:gd name="T10" fmla="*/ 11 w 66"/>
                <a:gd name="T11" fmla="*/ 94 h 118"/>
                <a:gd name="T12" fmla="*/ 5 w 66"/>
                <a:gd name="T13" fmla="*/ 83 h 118"/>
                <a:gd name="T14" fmla="*/ 1 w 66"/>
                <a:gd name="T15" fmla="*/ 71 h 118"/>
                <a:gd name="T16" fmla="*/ 0 w 66"/>
                <a:gd name="T17" fmla="*/ 58 h 118"/>
                <a:gd name="T18" fmla="*/ 1 w 66"/>
                <a:gd name="T19" fmla="*/ 46 h 118"/>
                <a:gd name="T20" fmla="*/ 5 w 66"/>
                <a:gd name="T21" fmla="*/ 35 h 118"/>
                <a:gd name="T22" fmla="*/ 11 w 66"/>
                <a:gd name="T23" fmla="*/ 23 h 118"/>
                <a:gd name="T24" fmla="*/ 20 w 66"/>
                <a:gd name="T25" fmla="*/ 15 h 118"/>
                <a:gd name="T26" fmla="*/ 29 w 66"/>
                <a:gd name="T27" fmla="*/ 7 h 118"/>
                <a:gd name="T28" fmla="*/ 41 w 66"/>
                <a:gd name="T29" fmla="*/ 3 h 118"/>
                <a:gd name="T30" fmla="*/ 52 w 66"/>
                <a:gd name="T31" fmla="*/ 0 h 118"/>
                <a:gd name="T32" fmla="*/ 66 w 66"/>
                <a:gd name="T33" fmla="*/ 0 h 118"/>
                <a:gd name="T34" fmla="*/ 58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8" y="59"/>
                  </a:moveTo>
                  <a:lnTo>
                    <a:pt x="51" y="118"/>
                  </a:lnTo>
                  <a:lnTo>
                    <a:pt x="40" y="115"/>
                  </a:lnTo>
                  <a:lnTo>
                    <a:pt x="29" y="110"/>
                  </a:lnTo>
                  <a:lnTo>
                    <a:pt x="19" y="103"/>
                  </a:lnTo>
                  <a:lnTo>
                    <a:pt x="11" y="94"/>
                  </a:lnTo>
                  <a:lnTo>
                    <a:pt x="5" y="83"/>
                  </a:lnTo>
                  <a:lnTo>
                    <a:pt x="1" y="71"/>
                  </a:lnTo>
                  <a:lnTo>
                    <a:pt x="0" y="58"/>
                  </a:lnTo>
                  <a:lnTo>
                    <a:pt x="1" y="46"/>
                  </a:lnTo>
                  <a:lnTo>
                    <a:pt x="5" y="35"/>
                  </a:lnTo>
                  <a:lnTo>
                    <a:pt x="11" y="23"/>
                  </a:lnTo>
                  <a:lnTo>
                    <a:pt x="20" y="15"/>
                  </a:lnTo>
                  <a:lnTo>
                    <a:pt x="29" y="7"/>
                  </a:lnTo>
                  <a:lnTo>
                    <a:pt x="41" y="3"/>
                  </a:lnTo>
                  <a:lnTo>
                    <a:pt x="52" y="0"/>
                  </a:lnTo>
                  <a:lnTo>
                    <a:pt x="66"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64" name="Freeform 577"/>
            <p:cNvSpPr>
              <a:spLocks/>
            </p:cNvSpPr>
            <p:nvPr/>
          </p:nvSpPr>
          <p:spPr bwMode="auto">
            <a:xfrm>
              <a:off x="844" y="2271"/>
              <a:ext cx="12" cy="23"/>
            </a:xfrm>
            <a:custGeom>
              <a:avLst/>
              <a:gdLst>
                <a:gd name="T0" fmla="*/ 51 w 66"/>
                <a:gd name="T1" fmla="*/ 118 h 118"/>
                <a:gd name="T2" fmla="*/ 40 w 66"/>
                <a:gd name="T3" fmla="*/ 115 h 118"/>
                <a:gd name="T4" fmla="*/ 29 w 66"/>
                <a:gd name="T5" fmla="*/ 110 h 118"/>
                <a:gd name="T6" fmla="*/ 19 w 66"/>
                <a:gd name="T7" fmla="*/ 103 h 118"/>
                <a:gd name="T8" fmla="*/ 11 w 66"/>
                <a:gd name="T9" fmla="*/ 94 h 118"/>
                <a:gd name="T10" fmla="*/ 5 w 66"/>
                <a:gd name="T11" fmla="*/ 83 h 118"/>
                <a:gd name="T12" fmla="*/ 1 w 66"/>
                <a:gd name="T13" fmla="*/ 71 h 118"/>
                <a:gd name="T14" fmla="*/ 0 w 66"/>
                <a:gd name="T15" fmla="*/ 58 h 118"/>
                <a:gd name="T16" fmla="*/ 1 w 66"/>
                <a:gd name="T17" fmla="*/ 46 h 118"/>
                <a:gd name="T18" fmla="*/ 5 w 66"/>
                <a:gd name="T19" fmla="*/ 35 h 118"/>
                <a:gd name="T20" fmla="*/ 11 w 66"/>
                <a:gd name="T21" fmla="*/ 23 h 118"/>
                <a:gd name="T22" fmla="*/ 20 w 66"/>
                <a:gd name="T23" fmla="*/ 15 h 118"/>
                <a:gd name="T24" fmla="*/ 29 w 66"/>
                <a:gd name="T25" fmla="*/ 7 h 118"/>
                <a:gd name="T26" fmla="*/ 41 w 66"/>
                <a:gd name="T27" fmla="*/ 3 h 118"/>
                <a:gd name="T28" fmla="*/ 52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1" y="118"/>
                  </a:moveTo>
                  <a:lnTo>
                    <a:pt x="40" y="115"/>
                  </a:lnTo>
                  <a:lnTo>
                    <a:pt x="29" y="110"/>
                  </a:lnTo>
                  <a:lnTo>
                    <a:pt x="19" y="103"/>
                  </a:lnTo>
                  <a:lnTo>
                    <a:pt x="11" y="94"/>
                  </a:lnTo>
                  <a:lnTo>
                    <a:pt x="5" y="83"/>
                  </a:lnTo>
                  <a:lnTo>
                    <a:pt x="1" y="71"/>
                  </a:lnTo>
                  <a:lnTo>
                    <a:pt x="0" y="58"/>
                  </a:lnTo>
                  <a:lnTo>
                    <a:pt x="1" y="46"/>
                  </a:lnTo>
                  <a:lnTo>
                    <a:pt x="5" y="35"/>
                  </a:lnTo>
                  <a:lnTo>
                    <a:pt x="11" y="23"/>
                  </a:lnTo>
                  <a:lnTo>
                    <a:pt x="20" y="15"/>
                  </a:lnTo>
                  <a:lnTo>
                    <a:pt x="29" y="7"/>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65" name="Freeform 578"/>
            <p:cNvSpPr>
              <a:spLocks/>
            </p:cNvSpPr>
            <p:nvPr/>
          </p:nvSpPr>
          <p:spPr bwMode="auto">
            <a:xfrm>
              <a:off x="825" y="2268"/>
              <a:ext cx="13" cy="23"/>
            </a:xfrm>
            <a:custGeom>
              <a:avLst/>
              <a:gdLst>
                <a:gd name="T0" fmla="*/ 7 w 66"/>
                <a:gd name="T1" fmla="*/ 59 h 118"/>
                <a:gd name="T2" fmla="*/ 14 w 66"/>
                <a:gd name="T3" fmla="*/ 0 h 118"/>
                <a:gd name="T4" fmla="*/ 25 w 66"/>
                <a:gd name="T5" fmla="*/ 3 h 118"/>
                <a:gd name="T6" fmla="*/ 36 w 66"/>
                <a:gd name="T7" fmla="*/ 8 h 118"/>
                <a:gd name="T8" fmla="*/ 47 w 66"/>
                <a:gd name="T9" fmla="*/ 15 h 118"/>
                <a:gd name="T10" fmla="*/ 55 w 66"/>
                <a:gd name="T11" fmla="*/ 24 h 118"/>
                <a:gd name="T12" fmla="*/ 61 w 66"/>
                <a:gd name="T13" fmla="*/ 35 h 118"/>
                <a:gd name="T14" fmla="*/ 65 w 66"/>
                <a:gd name="T15" fmla="*/ 48 h 118"/>
                <a:gd name="T16" fmla="*/ 66 w 66"/>
                <a:gd name="T17" fmla="*/ 60 h 118"/>
                <a:gd name="T18" fmla="*/ 65 w 66"/>
                <a:gd name="T19" fmla="*/ 72 h 118"/>
                <a:gd name="T20" fmla="*/ 61 w 66"/>
                <a:gd name="T21" fmla="*/ 83 h 118"/>
                <a:gd name="T22" fmla="*/ 55 w 66"/>
                <a:gd name="T23" fmla="*/ 95 h 118"/>
                <a:gd name="T24" fmla="*/ 46 w 66"/>
                <a:gd name="T25" fmla="*/ 103 h 118"/>
                <a:gd name="T26" fmla="*/ 36 w 66"/>
                <a:gd name="T27" fmla="*/ 111 h 118"/>
                <a:gd name="T28" fmla="*/ 24 w 66"/>
                <a:gd name="T29" fmla="*/ 115 h 118"/>
                <a:gd name="T30" fmla="*/ 12 w 66"/>
                <a:gd name="T31" fmla="*/ 118 h 118"/>
                <a:gd name="T32" fmla="*/ 0 w 66"/>
                <a:gd name="T33" fmla="*/ 118 h 118"/>
                <a:gd name="T34" fmla="*/ 7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7" y="59"/>
                  </a:moveTo>
                  <a:lnTo>
                    <a:pt x="14" y="0"/>
                  </a:lnTo>
                  <a:lnTo>
                    <a:pt x="25" y="3"/>
                  </a:lnTo>
                  <a:lnTo>
                    <a:pt x="36" y="8"/>
                  </a:lnTo>
                  <a:lnTo>
                    <a:pt x="47" y="15"/>
                  </a:lnTo>
                  <a:lnTo>
                    <a:pt x="55" y="24"/>
                  </a:lnTo>
                  <a:lnTo>
                    <a:pt x="61" y="35"/>
                  </a:lnTo>
                  <a:lnTo>
                    <a:pt x="65" y="48"/>
                  </a:lnTo>
                  <a:lnTo>
                    <a:pt x="66" y="60"/>
                  </a:lnTo>
                  <a:lnTo>
                    <a:pt x="65" y="72"/>
                  </a:lnTo>
                  <a:lnTo>
                    <a:pt x="61" y="83"/>
                  </a:lnTo>
                  <a:lnTo>
                    <a:pt x="55" y="95"/>
                  </a:lnTo>
                  <a:lnTo>
                    <a:pt x="46" y="103"/>
                  </a:lnTo>
                  <a:lnTo>
                    <a:pt x="36" y="111"/>
                  </a:lnTo>
                  <a:lnTo>
                    <a:pt x="24" y="115"/>
                  </a:lnTo>
                  <a:lnTo>
                    <a:pt x="12"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66" name="Freeform 579"/>
            <p:cNvSpPr>
              <a:spLocks/>
            </p:cNvSpPr>
            <p:nvPr/>
          </p:nvSpPr>
          <p:spPr bwMode="auto">
            <a:xfrm>
              <a:off x="825" y="2268"/>
              <a:ext cx="13" cy="23"/>
            </a:xfrm>
            <a:custGeom>
              <a:avLst/>
              <a:gdLst>
                <a:gd name="T0" fmla="*/ 14 w 66"/>
                <a:gd name="T1" fmla="*/ 0 h 118"/>
                <a:gd name="T2" fmla="*/ 25 w 66"/>
                <a:gd name="T3" fmla="*/ 3 h 118"/>
                <a:gd name="T4" fmla="*/ 36 w 66"/>
                <a:gd name="T5" fmla="*/ 8 h 118"/>
                <a:gd name="T6" fmla="*/ 47 w 66"/>
                <a:gd name="T7" fmla="*/ 15 h 118"/>
                <a:gd name="T8" fmla="*/ 55 w 66"/>
                <a:gd name="T9" fmla="*/ 24 h 118"/>
                <a:gd name="T10" fmla="*/ 61 w 66"/>
                <a:gd name="T11" fmla="*/ 35 h 118"/>
                <a:gd name="T12" fmla="*/ 65 w 66"/>
                <a:gd name="T13" fmla="*/ 48 h 118"/>
                <a:gd name="T14" fmla="*/ 66 w 66"/>
                <a:gd name="T15" fmla="*/ 60 h 118"/>
                <a:gd name="T16" fmla="*/ 65 w 66"/>
                <a:gd name="T17" fmla="*/ 72 h 118"/>
                <a:gd name="T18" fmla="*/ 61 w 66"/>
                <a:gd name="T19" fmla="*/ 83 h 118"/>
                <a:gd name="T20" fmla="*/ 55 w 66"/>
                <a:gd name="T21" fmla="*/ 95 h 118"/>
                <a:gd name="T22" fmla="*/ 46 w 66"/>
                <a:gd name="T23" fmla="*/ 103 h 118"/>
                <a:gd name="T24" fmla="*/ 36 w 66"/>
                <a:gd name="T25" fmla="*/ 111 h 118"/>
                <a:gd name="T26" fmla="*/ 24 w 66"/>
                <a:gd name="T27" fmla="*/ 115 h 118"/>
                <a:gd name="T28" fmla="*/ 12 w 66"/>
                <a:gd name="T29" fmla="*/ 118 h 118"/>
                <a:gd name="T30" fmla="*/ 0 w 66"/>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14" y="0"/>
                  </a:moveTo>
                  <a:lnTo>
                    <a:pt x="25" y="3"/>
                  </a:lnTo>
                  <a:lnTo>
                    <a:pt x="36" y="8"/>
                  </a:lnTo>
                  <a:lnTo>
                    <a:pt x="47" y="15"/>
                  </a:lnTo>
                  <a:lnTo>
                    <a:pt x="55" y="24"/>
                  </a:lnTo>
                  <a:lnTo>
                    <a:pt x="61" y="35"/>
                  </a:lnTo>
                  <a:lnTo>
                    <a:pt x="65" y="48"/>
                  </a:lnTo>
                  <a:lnTo>
                    <a:pt x="66" y="60"/>
                  </a:lnTo>
                  <a:lnTo>
                    <a:pt x="65" y="72"/>
                  </a:lnTo>
                  <a:lnTo>
                    <a:pt x="61" y="83"/>
                  </a:lnTo>
                  <a:lnTo>
                    <a:pt x="55" y="95"/>
                  </a:lnTo>
                  <a:lnTo>
                    <a:pt x="46" y="103"/>
                  </a:lnTo>
                  <a:lnTo>
                    <a:pt x="36" y="111"/>
                  </a:lnTo>
                  <a:lnTo>
                    <a:pt x="24" y="115"/>
                  </a:lnTo>
                  <a:lnTo>
                    <a:pt x="12"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67" name="Freeform 580"/>
            <p:cNvSpPr>
              <a:spLocks/>
            </p:cNvSpPr>
            <p:nvPr/>
          </p:nvSpPr>
          <p:spPr bwMode="auto">
            <a:xfrm>
              <a:off x="711" y="2255"/>
              <a:ext cx="116" cy="36"/>
            </a:xfrm>
            <a:custGeom>
              <a:avLst/>
              <a:gdLst>
                <a:gd name="T0" fmla="*/ 587 w 601"/>
                <a:gd name="T1" fmla="*/ 187 h 187"/>
                <a:gd name="T2" fmla="*/ 594 w 601"/>
                <a:gd name="T3" fmla="*/ 128 h 187"/>
                <a:gd name="T4" fmla="*/ 601 w 601"/>
                <a:gd name="T5" fmla="*/ 69 h 187"/>
                <a:gd name="T6" fmla="*/ 14 w 601"/>
                <a:gd name="T7" fmla="*/ 0 h 187"/>
                <a:gd name="T8" fmla="*/ 7 w 601"/>
                <a:gd name="T9" fmla="*/ 59 h 187"/>
                <a:gd name="T10" fmla="*/ 0 w 601"/>
                <a:gd name="T11" fmla="*/ 119 h 187"/>
                <a:gd name="T12" fmla="*/ 587 w 601"/>
                <a:gd name="T13" fmla="*/ 187 h 187"/>
                <a:gd name="T14" fmla="*/ 0 60000 65536"/>
                <a:gd name="T15" fmla="*/ 0 60000 65536"/>
                <a:gd name="T16" fmla="*/ 0 60000 65536"/>
                <a:gd name="T17" fmla="*/ 0 60000 65536"/>
                <a:gd name="T18" fmla="*/ 0 60000 65536"/>
                <a:gd name="T19" fmla="*/ 0 60000 65536"/>
                <a:gd name="T20" fmla="*/ 0 60000 65536"/>
                <a:gd name="T21" fmla="*/ 0 w 601"/>
                <a:gd name="T22" fmla="*/ 0 h 187"/>
                <a:gd name="T23" fmla="*/ 601 w 601"/>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1" h="187">
                  <a:moveTo>
                    <a:pt x="587" y="187"/>
                  </a:moveTo>
                  <a:lnTo>
                    <a:pt x="594" y="128"/>
                  </a:lnTo>
                  <a:lnTo>
                    <a:pt x="601" y="69"/>
                  </a:lnTo>
                  <a:lnTo>
                    <a:pt x="14" y="0"/>
                  </a:lnTo>
                  <a:lnTo>
                    <a:pt x="7" y="59"/>
                  </a:lnTo>
                  <a:lnTo>
                    <a:pt x="0" y="119"/>
                  </a:lnTo>
                  <a:lnTo>
                    <a:pt x="587"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68" name="Freeform 581"/>
            <p:cNvSpPr>
              <a:spLocks/>
            </p:cNvSpPr>
            <p:nvPr/>
          </p:nvSpPr>
          <p:spPr bwMode="auto">
            <a:xfrm>
              <a:off x="711" y="2255"/>
              <a:ext cx="116" cy="36"/>
            </a:xfrm>
            <a:custGeom>
              <a:avLst/>
              <a:gdLst>
                <a:gd name="T0" fmla="*/ 587 w 601"/>
                <a:gd name="T1" fmla="*/ 187 h 187"/>
                <a:gd name="T2" fmla="*/ 594 w 601"/>
                <a:gd name="T3" fmla="*/ 128 h 187"/>
                <a:gd name="T4" fmla="*/ 601 w 601"/>
                <a:gd name="T5" fmla="*/ 69 h 187"/>
                <a:gd name="T6" fmla="*/ 14 w 601"/>
                <a:gd name="T7" fmla="*/ 0 h 187"/>
                <a:gd name="T8" fmla="*/ 7 w 601"/>
                <a:gd name="T9" fmla="*/ 59 h 187"/>
                <a:gd name="T10" fmla="*/ 0 w 601"/>
                <a:gd name="T11" fmla="*/ 119 h 187"/>
                <a:gd name="T12" fmla="*/ 587 w 601"/>
                <a:gd name="T13" fmla="*/ 187 h 187"/>
                <a:gd name="T14" fmla="*/ 0 60000 65536"/>
                <a:gd name="T15" fmla="*/ 0 60000 65536"/>
                <a:gd name="T16" fmla="*/ 0 60000 65536"/>
                <a:gd name="T17" fmla="*/ 0 60000 65536"/>
                <a:gd name="T18" fmla="*/ 0 60000 65536"/>
                <a:gd name="T19" fmla="*/ 0 60000 65536"/>
                <a:gd name="T20" fmla="*/ 0 60000 65536"/>
                <a:gd name="T21" fmla="*/ 0 w 601"/>
                <a:gd name="T22" fmla="*/ 0 h 187"/>
                <a:gd name="T23" fmla="*/ 601 w 601"/>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1" h="187">
                  <a:moveTo>
                    <a:pt x="587" y="187"/>
                  </a:moveTo>
                  <a:lnTo>
                    <a:pt x="594" y="128"/>
                  </a:lnTo>
                  <a:lnTo>
                    <a:pt x="601" y="69"/>
                  </a:lnTo>
                  <a:lnTo>
                    <a:pt x="14" y="0"/>
                  </a:lnTo>
                  <a:lnTo>
                    <a:pt x="7" y="59"/>
                  </a:lnTo>
                  <a:lnTo>
                    <a:pt x="0" y="119"/>
                  </a:lnTo>
                  <a:lnTo>
                    <a:pt x="587"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69" name="Freeform 582"/>
            <p:cNvSpPr>
              <a:spLocks/>
            </p:cNvSpPr>
            <p:nvPr/>
          </p:nvSpPr>
          <p:spPr bwMode="auto">
            <a:xfrm>
              <a:off x="702" y="2255"/>
              <a:ext cx="12" cy="22"/>
            </a:xfrm>
            <a:custGeom>
              <a:avLst/>
              <a:gdLst>
                <a:gd name="T0" fmla="*/ 59 w 66"/>
                <a:gd name="T1" fmla="*/ 59 h 119"/>
                <a:gd name="T2" fmla="*/ 52 w 66"/>
                <a:gd name="T3" fmla="*/ 119 h 119"/>
                <a:gd name="T4" fmla="*/ 41 w 66"/>
                <a:gd name="T5" fmla="*/ 116 h 119"/>
                <a:gd name="T6" fmla="*/ 30 w 66"/>
                <a:gd name="T7" fmla="*/ 110 h 119"/>
                <a:gd name="T8" fmla="*/ 20 w 66"/>
                <a:gd name="T9" fmla="*/ 103 h 119"/>
                <a:gd name="T10" fmla="*/ 12 w 66"/>
                <a:gd name="T11" fmla="*/ 94 h 119"/>
                <a:gd name="T12" fmla="*/ 5 w 66"/>
                <a:gd name="T13" fmla="*/ 83 h 119"/>
                <a:gd name="T14" fmla="*/ 1 w 66"/>
                <a:gd name="T15" fmla="*/ 71 h 119"/>
                <a:gd name="T16" fmla="*/ 0 w 66"/>
                <a:gd name="T17" fmla="*/ 58 h 119"/>
                <a:gd name="T18" fmla="*/ 1 w 66"/>
                <a:gd name="T19" fmla="*/ 46 h 119"/>
                <a:gd name="T20" fmla="*/ 5 w 66"/>
                <a:gd name="T21" fmla="*/ 35 h 119"/>
                <a:gd name="T22" fmla="*/ 12 w 66"/>
                <a:gd name="T23" fmla="*/ 24 h 119"/>
                <a:gd name="T24" fmla="*/ 21 w 66"/>
                <a:gd name="T25" fmla="*/ 15 h 119"/>
                <a:gd name="T26" fmla="*/ 30 w 66"/>
                <a:gd name="T27" fmla="*/ 7 h 119"/>
                <a:gd name="T28" fmla="*/ 42 w 66"/>
                <a:gd name="T29" fmla="*/ 3 h 119"/>
                <a:gd name="T30" fmla="*/ 54 w 66"/>
                <a:gd name="T31" fmla="*/ 0 h 119"/>
                <a:gd name="T32" fmla="*/ 66 w 66"/>
                <a:gd name="T33" fmla="*/ 0 h 119"/>
                <a:gd name="T34" fmla="*/ 59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59"/>
                  </a:moveTo>
                  <a:lnTo>
                    <a:pt x="52" y="119"/>
                  </a:lnTo>
                  <a:lnTo>
                    <a:pt x="41" y="116"/>
                  </a:lnTo>
                  <a:lnTo>
                    <a:pt x="30" y="110"/>
                  </a:lnTo>
                  <a:lnTo>
                    <a:pt x="20" y="103"/>
                  </a:lnTo>
                  <a:lnTo>
                    <a:pt x="12" y="94"/>
                  </a:lnTo>
                  <a:lnTo>
                    <a:pt x="5" y="83"/>
                  </a:lnTo>
                  <a:lnTo>
                    <a:pt x="1" y="71"/>
                  </a:lnTo>
                  <a:lnTo>
                    <a:pt x="0" y="58"/>
                  </a:lnTo>
                  <a:lnTo>
                    <a:pt x="1" y="46"/>
                  </a:lnTo>
                  <a:lnTo>
                    <a:pt x="5" y="35"/>
                  </a:lnTo>
                  <a:lnTo>
                    <a:pt x="12" y="24"/>
                  </a:lnTo>
                  <a:lnTo>
                    <a:pt x="21" y="15"/>
                  </a:lnTo>
                  <a:lnTo>
                    <a:pt x="30" y="7"/>
                  </a:lnTo>
                  <a:lnTo>
                    <a:pt x="42" y="3"/>
                  </a:lnTo>
                  <a:lnTo>
                    <a:pt x="54"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70" name="Freeform 583"/>
            <p:cNvSpPr>
              <a:spLocks/>
            </p:cNvSpPr>
            <p:nvPr/>
          </p:nvSpPr>
          <p:spPr bwMode="auto">
            <a:xfrm>
              <a:off x="702" y="2255"/>
              <a:ext cx="12" cy="22"/>
            </a:xfrm>
            <a:custGeom>
              <a:avLst/>
              <a:gdLst>
                <a:gd name="T0" fmla="*/ 52 w 66"/>
                <a:gd name="T1" fmla="*/ 119 h 119"/>
                <a:gd name="T2" fmla="*/ 41 w 66"/>
                <a:gd name="T3" fmla="*/ 116 h 119"/>
                <a:gd name="T4" fmla="*/ 30 w 66"/>
                <a:gd name="T5" fmla="*/ 110 h 119"/>
                <a:gd name="T6" fmla="*/ 20 w 66"/>
                <a:gd name="T7" fmla="*/ 103 h 119"/>
                <a:gd name="T8" fmla="*/ 12 w 66"/>
                <a:gd name="T9" fmla="*/ 94 h 119"/>
                <a:gd name="T10" fmla="*/ 5 w 66"/>
                <a:gd name="T11" fmla="*/ 83 h 119"/>
                <a:gd name="T12" fmla="*/ 1 w 66"/>
                <a:gd name="T13" fmla="*/ 71 h 119"/>
                <a:gd name="T14" fmla="*/ 0 w 66"/>
                <a:gd name="T15" fmla="*/ 58 h 119"/>
                <a:gd name="T16" fmla="*/ 1 w 66"/>
                <a:gd name="T17" fmla="*/ 46 h 119"/>
                <a:gd name="T18" fmla="*/ 5 w 66"/>
                <a:gd name="T19" fmla="*/ 35 h 119"/>
                <a:gd name="T20" fmla="*/ 12 w 66"/>
                <a:gd name="T21" fmla="*/ 24 h 119"/>
                <a:gd name="T22" fmla="*/ 21 w 66"/>
                <a:gd name="T23" fmla="*/ 15 h 119"/>
                <a:gd name="T24" fmla="*/ 30 w 66"/>
                <a:gd name="T25" fmla="*/ 7 h 119"/>
                <a:gd name="T26" fmla="*/ 42 w 66"/>
                <a:gd name="T27" fmla="*/ 3 h 119"/>
                <a:gd name="T28" fmla="*/ 54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2" y="119"/>
                  </a:moveTo>
                  <a:lnTo>
                    <a:pt x="41" y="116"/>
                  </a:lnTo>
                  <a:lnTo>
                    <a:pt x="30" y="110"/>
                  </a:lnTo>
                  <a:lnTo>
                    <a:pt x="20" y="103"/>
                  </a:lnTo>
                  <a:lnTo>
                    <a:pt x="12" y="94"/>
                  </a:lnTo>
                  <a:lnTo>
                    <a:pt x="5" y="83"/>
                  </a:lnTo>
                  <a:lnTo>
                    <a:pt x="1" y="71"/>
                  </a:lnTo>
                  <a:lnTo>
                    <a:pt x="0" y="58"/>
                  </a:lnTo>
                  <a:lnTo>
                    <a:pt x="1" y="46"/>
                  </a:lnTo>
                  <a:lnTo>
                    <a:pt x="5" y="35"/>
                  </a:lnTo>
                  <a:lnTo>
                    <a:pt x="12" y="24"/>
                  </a:lnTo>
                  <a:lnTo>
                    <a:pt x="21" y="15"/>
                  </a:lnTo>
                  <a:lnTo>
                    <a:pt x="30" y="7"/>
                  </a:lnTo>
                  <a:lnTo>
                    <a:pt x="42" y="3"/>
                  </a:lnTo>
                  <a:lnTo>
                    <a:pt x="54"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71" name="Freeform 584"/>
            <p:cNvSpPr>
              <a:spLocks/>
            </p:cNvSpPr>
            <p:nvPr/>
          </p:nvSpPr>
          <p:spPr bwMode="auto">
            <a:xfrm>
              <a:off x="683" y="2251"/>
              <a:ext cx="13" cy="23"/>
            </a:xfrm>
            <a:custGeom>
              <a:avLst/>
              <a:gdLst>
                <a:gd name="T0" fmla="*/ 7 w 65"/>
                <a:gd name="T1" fmla="*/ 59 h 118"/>
                <a:gd name="T2" fmla="*/ 14 w 65"/>
                <a:gd name="T3" fmla="*/ 0 h 118"/>
                <a:gd name="T4" fmla="*/ 26 w 65"/>
                <a:gd name="T5" fmla="*/ 3 h 118"/>
                <a:gd name="T6" fmla="*/ 37 w 65"/>
                <a:gd name="T7" fmla="*/ 8 h 118"/>
                <a:gd name="T8" fmla="*/ 46 w 65"/>
                <a:gd name="T9" fmla="*/ 15 h 118"/>
                <a:gd name="T10" fmla="*/ 54 w 65"/>
                <a:gd name="T11" fmla="*/ 24 h 118"/>
                <a:gd name="T12" fmla="*/ 60 w 65"/>
                <a:gd name="T13" fmla="*/ 35 h 118"/>
                <a:gd name="T14" fmla="*/ 64 w 65"/>
                <a:gd name="T15" fmla="*/ 48 h 118"/>
                <a:gd name="T16" fmla="*/ 65 w 65"/>
                <a:gd name="T17" fmla="*/ 60 h 118"/>
                <a:gd name="T18" fmla="*/ 64 w 65"/>
                <a:gd name="T19" fmla="*/ 72 h 118"/>
                <a:gd name="T20" fmla="*/ 60 w 65"/>
                <a:gd name="T21" fmla="*/ 83 h 118"/>
                <a:gd name="T22" fmla="*/ 54 w 65"/>
                <a:gd name="T23" fmla="*/ 95 h 118"/>
                <a:gd name="T24" fmla="*/ 45 w 65"/>
                <a:gd name="T25" fmla="*/ 104 h 118"/>
                <a:gd name="T26" fmla="*/ 35 w 65"/>
                <a:gd name="T27" fmla="*/ 111 h 118"/>
                <a:gd name="T28" fmla="*/ 24 w 65"/>
                <a:gd name="T29" fmla="*/ 115 h 118"/>
                <a:gd name="T30" fmla="*/ 12 w 65"/>
                <a:gd name="T31" fmla="*/ 118 h 118"/>
                <a:gd name="T32" fmla="*/ 0 w 65"/>
                <a:gd name="T33" fmla="*/ 118 h 118"/>
                <a:gd name="T34" fmla="*/ 7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7" y="59"/>
                  </a:moveTo>
                  <a:lnTo>
                    <a:pt x="14" y="0"/>
                  </a:lnTo>
                  <a:lnTo>
                    <a:pt x="26" y="3"/>
                  </a:lnTo>
                  <a:lnTo>
                    <a:pt x="37" y="8"/>
                  </a:lnTo>
                  <a:lnTo>
                    <a:pt x="46" y="15"/>
                  </a:lnTo>
                  <a:lnTo>
                    <a:pt x="54" y="24"/>
                  </a:lnTo>
                  <a:lnTo>
                    <a:pt x="60" y="35"/>
                  </a:lnTo>
                  <a:lnTo>
                    <a:pt x="64" y="48"/>
                  </a:lnTo>
                  <a:lnTo>
                    <a:pt x="65" y="60"/>
                  </a:lnTo>
                  <a:lnTo>
                    <a:pt x="64" y="72"/>
                  </a:lnTo>
                  <a:lnTo>
                    <a:pt x="60" y="83"/>
                  </a:lnTo>
                  <a:lnTo>
                    <a:pt x="54" y="95"/>
                  </a:lnTo>
                  <a:lnTo>
                    <a:pt x="45" y="104"/>
                  </a:lnTo>
                  <a:lnTo>
                    <a:pt x="35" y="111"/>
                  </a:lnTo>
                  <a:lnTo>
                    <a:pt x="24" y="115"/>
                  </a:lnTo>
                  <a:lnTo>
                    <a:pt x="12"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72" name="Freeform 585"/>
            <p:cNvSpPr>
              <a:spLocks/>
            </p:cNvSpPr>
            <p:nvPr/>
          </p:nvSpPr>
          <p:spPr bwMode="auto">
            <a:xfrm>
              <a:off x="683" y="2251"/>
              <a:ext cx="13" cy="23"/>
            </a:xfrm>
            <a:custGeom>
              <a:avLst/>
              <a:gdLst>
                <a:gd name="T0" fmla="*/ 14 w 65"/>
                <a:gd name="T1" fmla="*/ 0 h 118"/>
                <a:gd name="T2" fmla="*/ 26 w 65"/>
                <a:gd name="T3" fmla="*/ 3 h 118"/>
                <a:gd name="T4" fmla="*/ 37 w 65"/>
                <a:gd name="T5" fmla="*/ 8 h 118"/>
                <a:gd name="T6" fmla="*/ 46 w 65"/>
                <a:gd name="T7" fmla="*/ 15 h 118"/>
                <a:gd name="T8" fmla="*/ 54 w 65"/>
                <a:gd name="T9" fmla="*/ 24 h 118"/>
                <a:gd name="T10" fmla="*/ 60 w 65"/>
                <a:gd name="T11" fmla="*/ 35 h 118"/>
                <a:gd name="T12" fmla="*/ 64 w 65"/>
                <a:gd name="T13" fmla="*/ 48 h 118"/>
                <a:gd name="T14" fmla="*/ 65 w 65"/>
                <a:gd name="T15" fmla="*/ 60 h 118"/>
                <a:gd name="T16" fmla="*/ 64 w 65"/>
                <a:gd name="T17" fmla="*/ 72 h 118"/>
                <a:gd name="T18" fmla="*/ 60 w 65"/>
                <a:gd name="T19" fmla="*/ 83 h 118"/>
                <a:gd name="T20" fmla="*/ 54 w 65"/>
                <a:gd name="T21" fmla="*/ 95 h 118"/>
                <a:gd name="T22" fmla="*/ 45 w 65"/>
                <a:gd name="T23" fmla="*/ 104 h 118"/>
                <a:gd name="T24" fmla="*/ 35 w 65"/>
                <a:gd name="T25" fmla="*/ 111 h 118"/>
                <a:gd name="T26" fmla="*/ 24 w 65"/>
                <a:gd name="T27" fmla="*/ 115 h 118"/>
                <a:gd name="T28" fmla="*/ 12 w 65"/>
                <a:gd name="T29" fmla="*/ 118 h 118"/>
                <a:gd name="T30" fmla="*/ 0 w 65"/>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14" y="0"/>
                  </a:moveTo>
                  <a:lnTo>
                    <a:pt x="26" y="3"/>
                  </a:lnTo>
                  <a:lnTo>
                    <a:pt x="37" y="8"/>
                  </a:lnTo>
                  <a:lnTo>
                    <a:pt x="46" y="15"/>
                  </a:lnTo>
                  <a:lnTo>
                    <a:pt x="54" y="24"/>
                  </a:lnTo>
                  <a:lnTo>
                    <a:pt x="60" y="35"/>
                  </a:lnTo>
                  <a:lnTo>
                    <a:pt x="64" y="48"/>
                  </a:lnTo>
                  <a:lnTo>
                    <a:pt x="65" y="60"/>
                  </a:lnTo>
                  <a:lnTo>
                    <a:pt x="64" y="72"/>
                  </a:lnTo>
                  <a:lnTo>
                    <a:pt x="60" y="83"/>
                  </a:lnTo>
                  <a:lnTo>
                    <a:pt x="54" y="95"/>
                  </a:lnTo>
                  <a:lnTo>
                    <a:pt x="45" y="104"/>
                  </a:lnTo>
                  <a:lnTo>
                    <a:pt x="35" y="111"/>
                  </a:lnTo>
                  <a:lnTo>
                    <a:pt x="24" y="115"/>
                  </a:lnTo>
                  <a:lnTo>
                    <a:pt x="12"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73" name="Freeform 586"/>
            <p:cNvSpPr>
              <a:spLocks/>
            </p:cNvSpPr>
            <p:nvPr/>
          </p:nvSpPr>
          <p:spPr bwMode="auto">
            <a:xfrm>
              <a:off x="604" y="2241"/>
              <a:ext cx="82" cy="33"/>
            </a:xfrm>
            <a:custGeom>
              <a:avLst/>
              <a:gdLst>
                <a:gd name="T0" fmla="*/ 409 w 423"/>
                <a:gd name="T1" fmla="*/ 166 h 166"/>
                <a:gd name="T2" fmla="*/ 416 w 423"/>
                <a:gd name="T3" fmla="*/ 107 h 166"/>
                <a:gd name="T4" fmla="*/ 423 w 423"/>
                <a:gd name="T5" fmla="*/ 48 h 166"/>
                <a:gd name="T6" fmla="*/ 14 w 423"/>
                <a:gd name="T7" fmla="*/ 0 h 166"/>
                <a:gd name="T8" fmla="*/ 7 w 423"/>
                <a:gd name="T9" fmla="*/ 59 h 166"/>
                <a:gd name="T10" fmla="*/ 0 w 423"/>
                <a:gd name="T11" fmla="*/ 118 h 166"/>
                <a:gd name="T12" fmla="*/ 409 w 423"/>
                <a:gd name="T13" fmla="*/ 166 h 166"/>
                <a:gd name="T14" fmla="*/ 0 60000 65536"/>
                <a:gd name="T15" fmla="*/ 0 60000 65536"/>
                <a:gd name="T16" fmla="*/ 0 60000 65536"/>
                <a:gd name="T17" fmla="*/ 0 60000 65536"/>
                <a:gd name="T18" fmla="*/ 0 60000 65536"/>
                <a:gd name="T19" fmla="*/ 0 60000 65536"/>
                <a:gd name="T20" fmla="*/ 0 60000 65536"/>
                <a:gd name="T21" fmla="*/ 0 w 423"/>
                <a:gd name="T22" fmla="*/ 0 h 166"/>
                <a:gd name="T23" fmla="*/ 423 w 42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6">
                  <a:moveTo>
                    <a:pt x="409" y="166"/>
                  </a:moveTo>
                  <a:lnTo>
                    <a:pt x="416" y="107"/>
                  </a:lnTo>
                  <a:lnTo>
                    <a:pt x="423" y="48"/>
                  </a:lnTo>
                  <a:lnTo>
                    <a:pt x="14" y="0"/>
                  </a:lnTo>
                  <a:lnTo>
                    <a:pt x="7" y="59"/>
                  </a:lnTo>
                  <a:lnTo>
                    <a:pt x="0" y="118"/>
                  </a:lnTo>
                  <a:lnTo>
                    <a:pt x="409" y="1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74" name="Freeform 587"/>
            <p:cNvSpPr>
              <a:spLocks/>
            </p:cNvSpPr>
            <p:nvPr/>
          </p:nvSpPr>
          <p:spPr bwMode="auto">
            <a:xfrm>
              <a:off x="604" y="2241"/>
              <a:ext cx="82" cy="33"/>
            </a:xfrm>
            <a:custGeom>
              <a:avLst/>
              <a:gdLst>
                <a:gd name="T0" fmla="*/ 409 w 423"/>
                <a:gd name="T1" fmla="*/ 166 h 166"/>
                <a:gd name="T2" fmla="*/ 416 w 423"/>
                <a:gd name="T3" fmla="*/ 107 h 166"/>
                <a:gd name="T4" fmla="*/ 423 w 423"/>
                <a:gd name="T5" fmla="*/ 48 h 166"/>
                <a:gd name="T6" fmla="*/ 14 w 423"/>
                <a:gd name="T7" fmla="*/ 0 h 166"/>
                <a:gd name="T8" fmla="*/ 7 w 423"/>
                <a:gd name="T9" fmla="*/ 59 h 166"/>
                <a:gd name="T10" fmla="*/ 0 w 423"/>
                <a:gd name="T11" fmla="*/ 118 h 166"/>
                <a:gd name="T12" fmla="*/ 409 w 423"/>
                <a:gd name="T13" fmla="*/ 166 h 166"/>
                <a:gd name="T14" fmla="*/ 0 60000 65536"/>
                <a:gd name="T15" fmla="*/ 0 60000 65536"/>
                <a:gd name="T16" fmla="*/ 0 60000 65536"/>
                <a:gd name="T17" fmla="*/ 0 60000 65536"/>
                <a:gd name="T18" fmla="*/ 0 60000 65536"/>
                <a:gd name="T19" fmla="*/ 0 60000 65536"/>
                <a:gd name="T20" fmla="*/ 0 60000 65536"/>
                <a:gd name="T21" fmla="*/ 0 w 423"/>
                <a:gd name="T22" fmla="*/ 0 h 166"/>
                <a:gd name="T23" fmla="*/ 423 w 42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6">
                  <a:moveTo>
                    <a:pt x="409" y="166"/>
                  </a:moveTo>
                  <a:lnTo>
                    <a:pt x="416" y="107"/>
                  </a:lnTo>
                  <a:lnTo>
                    <a:pt x="423" y="48"/>
                  </a:lnTo>
                  <a:lnTo>
                    <a:pt x="14" y="0"/>
                  </a:lnTo>
                  <a:lnTo>
                    <a:pt x="7" y="59"/>
                  </a:lnTo>
                  <a:lnTo>
                    <a:pt x="0" y="118"/>
                  </a:lnTo>
                  <a:lnTo>
                    <a:pt x="409" y="16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75" name="Freeform 588"/>
            <p:cNvSpPr>
              <a:spLocks/>
            </p:cNvSpPr>
            <p:nvPr/>
          </p:nvSpPr>
          <p:spPr bwMode="auto">
            <a:xfrm>
              <a:off x="594" y="2241"/>
              <a:ext cx="13" cy="24"/>
            </a:xfrm>
            <a:custGeom>
              <a:avLst/>
              <a:gdLst>
                <a:gd name="T0" fmla="*/ 58 w 65"/>
                <a:gd name="T1" fmla="*/ 59 h 118"/>
                <a:gd name="T2" fmla="*/ 51 w 65"/>
                <a:gd name="T3" fmla="*/ 118 h 118"/>
                <a:gd name="T4" fmla="*/ 39 w 65"/>
                <a:gd name="T5" fmla="*/ 115 h 118"/>
                <a:gd name="T6" fmla="*/ 28 w 65"/>
                <a:gd name="T7" fmla="*/ 110 h 118"/>
                <a:gd name="T8" fmla="*/ 19 w 65"/>
                <a:gd name="T9" fmla="*/ 103 h 118"/>
                <a:gd name="T10" fmla="*/ 11 w 65"/>
                <a:gd name="T11" fmla="*/ 94 h 118"/>
                <a:gd name="T12" fmla="*/ 5 w 65"/>
                <a:gd name="T13" fmla="*/ 82 h 118"/>
                <a:gd name="T14" fmla="*/ 1 w 65"/>
                <a:gd name="T15" fmla="*/ 70 h 118"/>
                <a:gd name="T16" fmla="*/ 0 w 65"/>
                <a:gd name="T17" fmla="*/ 58 h 118"/>
                <a:gd name="T18" fmla="*/ 1 w 65"/>
                <a:gd name="T19" fmla="*/ 46 h 118"/>
                <a:gd name="T20" fmla="*/ 5 w 65"/>
                <a:gd name="T21" fmla="*/ 34 h 118"/>
                <a:gd name="T22" fmla="*/ 11 w 65"/>
                <a:gd name="T23" fmla="*/ 23 h 118"/>
                <a:gd name="T24" fmla="*/ 20 w 65"/>
                <a:gd name="T25" fmla="*/ 14 h 118"/>
                <a:gd name="T26" fmla="*/ 30 w 65"/>
                <a:gd name="T27" fmla="*/ 7 h 118"/>
                <a:gd name="T28" fmla="*/ 41 w 65"/>
                <a:gd name="T29" fmla="*/ 3 h 118"/>
                <a:gd name="T30" fmla="*/ 53 w 65"/>
                <a:gd name="T31" fmla="*/ 0 h 118"/>
                <a:gd name="T32" fmla="*/ 65 w 65"/>
                <a:gd name="T33" fmla="*/ 0 h 118"/>
                <a:gd name="T34" fmla="*/ 58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58" y="59"/>
                  </a:moveTo>
                  <a:lnTo>
                    <a:pt x="51" y="118"/>
                  </a:lnTo>
                  <a:lnTo>
                    <a:pt x="39" y="115"/>
                  </a:lnTo>
                  <a:lnTo>
                    <a:pt x="28" y="110"/>
                  </a:lnTo>
                  <a:lnTo>
                    <a:pt x="19" y="103"/>
                  </a:lnTo>
                  <a:lnTo>
                    <a:pt x="11" y="94"/>
                  </a:lnTo>
                  <a:lnTo>
                    <a:pt x="5" y="82"/>
                  </a:lnTo>
                  <a:lnTo>
                    <a:pt x="1" y="70"/>
                  </a:lnTo>
                  <a:lnTo>
                    <a:pt x="0" y="58"/>
                  </a:lnTo>
                  <a:lnTo>
                    <a:pt x="1" y="46"/>
                  </a:lnTo>
                  <a:lnTo>
                    <a:pt x="5" y="34"/>
                  </a:lnTo>
                  <a:lnTo>
                    <a:pt x="11" y="23"/>
                  </a:lnTo>
                  <a:lnTo>
                    <a:pt x="20" y="14"/>
                  </a:lnTo>
                  <a:lnTo>
                    <a:pt x="30" y="7"/>
                  </a:lnTo>
                  <a:lnTo>
                    <a:pt x="41" y="3"/>
                  </a:lnTo>
                  <a:lnTo>
                    <a:pt x="53" y="0"/>
                  </a:lnTo>
                  <a:lnTo>
                    <a:pt x="65"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76" name="Freeform 589"/>
            <p:cNvSpPr>
              <a:spLocks/>
            </p:cNvSpPr>
            <p:nvPr/>
          </p:nvSpPr>
          <p:spPr bwMode="auto">
            <a:xfrm>
              <a:off x="594" y="2241"/>
              <a:ext cx="13" cy="24"/>
            </a:xfrm>
            <a:custGeom>
              <a:avLst/>
              <a:gdLst>
                <a:gd name="T0" fmla="*/ 51 w 65"/>
                <a:gd name="T1" fmla="*/ 118 h 118"/>
                <a:gd name="T2" fmla="*/ 39 w 65"/>
                <a:gd name="T3" fmla="*/ 115 h 118"/>
                <a:gd name="T4" fmla="*/ 28 w 65"/>
                <a:gd name="T5" fmla="*/ 110 h 118"/>
                <a:gd name="T6" fmla="*/ 19 w 65"/>
                <a:gd name="T7" fmla="*/ 103 h 118"/>
                <a:gd name="T8" fmla="*/ 11 w 65"/>
                <a:gd name="T9" fmla="*/ 94 h 118"/>
                <a:gd name="T10" fmla="*/ 5 w 65"/>
                <a:gd name="T11" fmla="*/ 82 h 118"/>
                <a:gd name="T12" fmla="*/ 1 w 65"/>
                <a:gd name="T13" fmla="*/ 70 h 118"/>
                <a:gd name="T14" fmla="*/ 0 w 65"/>
                <a:gd name="T15" fmla="*/ 58 h 118"/>
                <a:gd name="T16" fmla="*/ 1 w 65"/>
                <a:gd name="T17" fmla="*/ 46 h 118"/>
                <a:gd name="T18" fmla="*/ 5 w 65"/>
                <a:gd name="T19" fmla="*/ 34 h 118"/>
                <a:gd name="T20" fmla="*/ 11 w 65"/>
                <a:gd name="T21" fmla="*/ 23 h 118"/>
                <a:gd name="T22" fmla="*/ 20 w 65"/>
                <a:gd name="T23" fmla="*/ 14 h 118"/>
                <a:gd name="T24" fmla="*/ 30 w 65"/>
                <a:gd name="T25" fmla="*/ 7 h 118"/>
                <a:gd name="T26" fmla="*/ 41 w 65"/>
                <a:gd name="T27" fmla="*/ 3 h 118"/>
                <a:gd name="T28" fmla="*/ 53 w 65"/>
                <a:gd name="T29" fmla="*/ 0 h 118"/>
                <a:gd name="T30" fmla="*/ 65 w 6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51" y="118"/>
                  </a:moveTo>
                  <a:lnTo>
                    <a:pt x="39" y="115"/>
                  </a:lnTo>
                  <a:lnTo>
                    <a:pt x="28" y="110"/>
                  </a:lnTo>
                  <a:lnTo>
                    <a:pt x="19" y="103"/>
                  </a:lnTo>
                  <a:lnTo>
                    <a:pt x="11" y="94"/>
                  </a:lnTo>
                  <a:lnTo>
                    <a:pt x="5" y="82"/>
                  </a:lnTo>
                  <a:lnTo>
                    <a:pt x="1" y="70"/>
                  </a:lnTo>
                  <a:lnTo>
                    <a:pt x="0" y="58"/>
                  </a:lnTo>
                  <a:lnTo>
                    <a:pt x="1" y="46"/>
                  </a:lnTo>
                  <a:lnTo>
                    <a:pt x="5" y="34"/>
                  </a:lnTo>
                  <a:lnTo>
                    <a:pt x="11" y="23"/>
                  </a:lnTo>
                  <a:lnTo>
                    <a:pt x="20" y="14"/>
                  </a:lnTo>
                  <a:lnTo>
                    <a:pt x="30" y="7"/>
                  </a:lnTo>
                  <a:lnTo>
                    <a:pt x="41" y="3"/>
                  </a:lnTo>
                  <a:lnTo>
                    <a:pt x="53" y="0"/>
                  </a:lnTo>
                  <a:lnTo>
                    <a:pt x="6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77" name="Line 590"/>
            <p:cNvSpPr>
              <a:spLocks noChangeShapeType="1"/>
            </p:cNvSpPr>
            <p:nvPr/>
          </p:nvSpPr>
          <p:spPr bwMode="auto">
            <a:xfrm flipH="1">
              <a:off x="195" y="2151"/>
              <a:ext cx="282" cy="10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78" name="Line 591"/>
            <p:cNvSpPr>
              <a:spLocks noChangeShapeType="1"/>
            </p:cNvSpPr>
            <p:nvPr/>
          </p:nvSpPr>
          <p:spPr bwMode="auto">
            <a:xfrm flipH="1">
              <a:off x="158" y="2253"/>
              <a:ext cx="447"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79" name="Freeform 592"/>
            <p:cNvSpPr>
              <a:spLocks/>
            </p:cNvSpPr>
            <p:nvPr/>
          </p:nvSpPr>
          <p:spPr bwMode="auto">
            <a:xfrm>
              <a:off x="195" y="2217"/>
              <a:ext cx="71" cy="37"/>
            </a:xfrm>
            <a:custGeom>
              <a:avLst/>
              <a:gdLst>
                <a:gd name="T0" fmla="*/ 368 w 368"/>
                <a:gd name="T1" fmla="*/ 117 h 190"/>
                <a:gd name="T2" fmla="*/ 326 w 368"/>
                <a:gd name="T3" fmla="*/ 0 h 190"/>
                <a:gd name="T4" fmla="*/ 0 w 368"/>
                <a:gd name="T5" fmla="*/ 190 h 190"/>
                <a:gd name="T6" fmla="*/ 368 w 368"/>
                <a:gd name="T7" fmla="*/ 117 h 190"/>
                <a:gd name="T8" fmla="*/ 0 60000 65536"/>
                <a:gd name="T9" fmla="*/ 0 60000 65536"/>
                <a:gd name="T10" fmla="*/ 0 60000 65536"/>
                <a:gd name="T11" fmla="*/ 0 60000 65536"/>
                <a:gd name="T12" fmla="*/ 0 w 368"/>
                <a:gd name="T13" fmla="*/ 0 h 190"/>
                <a:gd name="T14" fmla="*/ 368 w 368"/>
                <a:gd name="T15" fmla="*/ 190 h 190"/>
              </a:gdLst>
              <a:ahLst/>
              <a:cxnLst>
                <a:cxn ang="T8">
                  <a:pos x="T0" y="T1"/>
                </a:cxn>
                <a:cxn ang="T9">
                  <a:pos x="T2" y="T3"/>
                </a:cxn>
                <a:cxn ang="T10">
                  <a:pos x="T4" y="T5"/>
                </a:cxn>
                <a:cxn ang="T11">
                  <a:pos x="T6" y="T7"/>
                </a:cxn>
              </a:cxnLst>
              <a:rect l="T12" t="T13" r="T14" b="T15"/>
              <a:pathLst>
                <a:path w="368" h="190">
                  <a:moveTo>
                    <a:pt x="368" y="117"/>
                  </a:moveTo>
                  <a:lnTo>
                    <a:pt x="326" y="0"/>
                  </a:lnTo>
                  <a:lnTo>
                    <a:pt x="0" y="190"/>
                  </a:lnTo>
                  <a:lnTo>
                    <a:pt x="368" y="1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80" name="Freeform 593"/>
            <p:cNvSpPr>
              <a:spLocks/>
            </p:cNvSpPr>
            <p:nvPr/>
          </p:nvSpPr>
          <p:spPr bwMode="auto">
            <a:xfrm>
              <a:off x="195" y="2217"/>
              <a:ext cx="71" cy="37"/>
            </a:xfrm>
            <a:custGeom>
              <a:avLst/>
              <a:gdLst>
                <a:gd name="T0" fmla="*/ 368 w 368"/>
                <a:gd name="T1" fmla="*/ 117 h 190"/>
                <a:gd name="T2" fmla="*/ 326 w 368"/>
                <a:gd name="T3" fmla="*/ 0 h 190"/>
                <a:gd name="T4" fmla="*/ 0 w 368"/>
                <a:gd name="T5" fmla="*/ 190 h 190"/>
                <a:gd name="T6" fmla="*/ 368 w 368"/>
                <a:gd name="T7" fmla="*/ 117 h 190"/>
                <a:gd name="T8" fmla="*/ 0 60000 65536"/>
                <a:gd name="T9" fmla="*/ 0 60000 65536"/>
                <a:gd name="T10" fmla="*/ 0 60000 65536"/>
                <a:gd name="T11" fmla="*/ 0 60000 65536"/>
                <a:gd name="T12" fmla="*/ 0 w 368"/>
                <a:gd name="T13" fmla="*/ 0 h 190"/>
                <a:gd name="T14" fmla="*/ 368 w 368"/>
                <a:gd name="T15" fmla="*/ 190 h 190"/>
              </a:gdLst>
              <a:ahLst/>
              <a:cxnLst>
                <a:cxn ang="T8">
                  <a:pos x="T0" y="T1"/>
                </a:cxn>
                <a:cxn ang="T9">
                  <a:pos x="T2" y="T3"/>
                </a:cxn>
                <a:cxn ang="T10">
                  <a:pos x="T4" y="T5"/>
                </a:cxn>
                <a:cxn ang="T11">
                  <a:pos x="T6" y="T7"/>
                </a:cxn>
              </a:cxnLst>
              <a:rect l="T12" t="T13" r="T14" b="T15"/>
              <a:pathLst>
                <a:path w="368" h="190">
                  <a:moveTo>
                    <a:pt x="368" y="117"/>
                  </a:moveTo>
                  <a:lnTo>
                    <a:pt x="326" y="0"/>
                  </a:lnTo>
                  <a:lnTo>
                    <a:pt x="0" y="190"/>
                  </a:lnTo>
                  <a:lnTo>
                    <a:pt x="368" y="11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1" name="Freeform 594"/>
            <p:cNvSpPr>
              <a:spLocks/>
            </p:cNvSpPr>
            <p:nvPr/>
          </p:nvSpPr>
          <p:spPr bwMode="auto">
            <a:xfrm>
              <a:off x="407" y="2151"/>
              <a:ext cx="71" cy="35"/>
            </a:xfrm>
            <a:custGeom>
              <a:avLst/>
              <a:gdLst>
                <a:gd name="T0" fmla="*/ 0 w 370"/>
                <a:gd name="T1" fmla="*/ 62 h 180"/>
                <a:gd name="T2" fmla="*/ 40 w 370"/>
                <a:gd name="T3" fmla="*/ 180 h 180"/>
                <a:gd name="T4" fmla="*/ 370 w 370"/>
                <a:gd name="T5" fmla="*/ 0 h 180"/>
                <a:gd name="T6" fmla="*/ 0 w 370"/>
                <a:gd name="T7" fmla="*/ 62 h 180"/>
                <a:gd name="T8" fmla="*/ 0 60000 65536"/>
                <a:gd name="T9" fmla="*/ 0 60000 65536"/>
                <a:gd name="T10" fmla="*/ 0 60000 65536"/>
                <a:gd name="T11" fmla="*/ 0 60000 65536"/>
                <a:gd name="T12" fmla="*/ 0 w 370"/>
                <a:gd name="T13" fmla="*/ 0 h 180"/>
                <a:gd name="T14" fmla="*/ 370 w 370"/>
                <a:gd name="T15" fmla="*/ 180 h 180"/>
              </a:gdLst>
              <a:ahLst/>
              <a:cxnLst>
                <a:cxn ang="T8">
                  <a:pos x="T0" y="T1"/>
                </a:cxn>
                <a:cxn ang="T9">
                  <a:pos x="T2" y="T3"/>
                </a:cxn>
                <a:cxn ang="T10">
                  <a:pos x="T4" y="T5"/>
                </a:cxn>
                <a:cxn ang="T11">
                  <a:pos x="T6" y="T7"/>
                </a:cxn>
              </a:cxnLst>
              <a:rect l="T12" t="T13" r="T14" b="T15"/>
              <a:pathLst>
                <a:path w="370" h="180">
                  <a:moveTo>
                    <a:pt x="0" y="62"/>
                  </a:moveTo>
                  <a:lnTo>
                    <a:pt x="40" y="180"/>
                  </a:lnTo>
                  <a:lnTo>
                    <a:pt x="370" y="0"/>
                  </a:lnTo>
                  <a:lnTo>
                    <a:pt x="0" y="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82" name="Freeform 595"/>
            <p:cNvSpPr>
              <a:spLocks/>
            </p:cNvSpPr>
            <p:nvPr/>
          </p:nvSpPr>
          <p:spPr bwMode="auto">
            <a:xfrm>
              <a:off x="407" y="2151"/>
              <a:ext cx="71" cy="35"/>
            </a:xfrm>
            <a:custGeom>
              <a:avLst/>
              <a:gdLst>
                <a:gd name="T0" fmla="*/ 0 w 370"/>
                <a:gd name="T1" fmla="*/ 62 h 180"/>
                <a:gd name="T2" fmla="*/ 40 w 370"/>
                <a:gd name="T3" fmla="*/ 180 h 180"/>
                <a:gd name="T4" fmla="*/ 370 w 370"/>
                <a:gd name="T5" fmla="*/ 0 h 180"/>
                <a:gd name="T6" fmla="*/ 0 w 370"/>
                <a:gd name="T7" fmla="*/ 62 h 180"/>
                <a:gd name="T8" fmla="*/ 0 60000 65536"/>
                <a:gd name="T9" fmla="*/ 0 60000 65536"/>
                <a:gd name="T10" fmla="*/ 0 60000 65536"/>
                <a:gd name="T11" fmla="*/ 0 60000 65536"/>
                <a:gd name="T12" fmla="*/ 0 w 370"/>
                <a:gd name="T13" fmla="*/ 0 h 180"/>
                <a:gd name="T14" fmla="*/ 370 w 370"/>
                <a:gd name="T15" fmla="*/ 180 h 180"/>
              </a:gdLst>
              <a:ahLst/>
              <a:cxnLst>
                <a:cxn ang="T8">
                  <a:pos x="T0" y="T1"/>
                </a:cxn>
                <a:cxn ang="T9">
                  <a:pos x="T2" y="T3"/>
                </a:cxn>
                <a:cxn ang="T10">
                  <a:pos x="T4" y="T5"/>
                </a:cxn>
                <a:cxn ang="T11">
                  <a:pos x="T6" y="T7"/>
                </a:cxn>
              </a:cxnLst>
              <a:rect l="T12" t="T13" r="T14" b="T15"/>
              <a:pathLst>
                <a:path w="370" h="180">
                  <a:moveTo>
                    <a:pt x="0" y="62"/>
                  </a:moveTo>
                  <a:lnTo>
                    <a:pt x="40" y="180"/>
                  </a:lnTo>
                  <a:lnTo>
                    <a:pt x="370" y="0"/>
                  </a:lnTo>
                  <a:lnTo>
                    <a:pt x="0" y="6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3" name="Rectangle 599"/>
            <p:cNvSpPr>
              <a:spLocks noChangeArrowheads="1"/>
            </p:cNvSpPr>
            <p:nvPr/>
          </p:nvSpPr>
          <p:spPr bwMode="auto">
            <a:xfrm>
              <a:off x="2027" y="1933"/>
              <a:ext cx="3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2</a:t>
              </a:r>
              <a:endParaRPr lang="en-US" altLang="zh-CN" sz="2000"/>
            </a:p>
          </p:txBody>
        </p:sp>
        <p:sp>
          <p:nvSpPr>
            <p:cNvPr id="7884" name="Line 601"/>
            <p:cNvSpPr>
              <a:spLocks noChangeShapeType="1"/>
            </p:cNvSpPr>
            <p:nvPr/>
          </p:nvSpPr>
          <p:spPr bwMode="auto">
            <a:xfrm flipH="1">
              <a:off x="1770" y="2014"/>
              <a:ext cx="37" cy="11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85" name="Line 602"/>
            <p:cNvSpPr>
              <a:spLocks noChangeShapeType="1"/>
            </p:cNvSpPr>
            <p:nvPr/>
          </p:nvSpPr>
          <p:spPr bwMode="auto">
            <a:xfrm>
              <a:off x="1938" y="2401"/>
              <a:ext cx="113" cy="16"/>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86" name="Line 603"/>
            <p:cNvSpPr>
              <a:spLocks noChangeShapeType="1"/>
            </p:cNvSpPr>
            <p:nvPr/>
          </p:nvSpPr>
          <p:spPr bwMode="auto">
            <a:xfrm>
              <a:off x="1784" y="2241"/>
              <a:ext cx="58" cy="9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87" name="Freeform 604"/>
            <p:cNvSpPr>
              <a:spLocks/>
            </p:cNvSpPr>
            <p:nvPr/>
          </p:nvSpPr>
          <p:spPr bwMode="auto">
            <a:xfrm>
              <a:off x="1752" y="2123"/>
              <a:ext cx="37" cy="118"/>
            </a:xfrm>
            <a:custGeom>
              <a:avLst/>
              <a:gdLst>
                <a:gd name="T0" fmla="*/ 195 w 195"/>
                <a:gd name="T1" fmla="*/ 0 h 608"/>
                <a:gd name="T2" fmla="*/ 0 w 195"/>
                <a:gd name="T3" fmla="*/ 25 h 608"/>
                <a:gd name="T4" fmla="*/ 169 w 195"/>
                <a:gd name="T5" fmla="*/ 608 h 608"/>
                <a:gd name="T6" fmla="*/ 195 w 195"/>
                <a:gd name="T7" fmla="*/ 0 h 608"/>
                <a:gd name="T8" fmla="*/ 0 60000 65536"/>
                <a:gd name="T9" fmla="*/ 0 60000 65536"/>
                <a:gd name="T10" fmla="*/ 0 60000 65536"/>
                <a:gd name="T11" fmla="*/ 0 60000 65536"/>
                <a:gd name="T12" fmla="*/ 0 w 195"/>
                <a:gd name="T13" fmla="*/ 0 h 608"/>
                <a:gd name="T14" fmla="*/ 195 w 195"/>
                <a:gd name="T15" fmla="*/ 608 h 608"/>
              </a:gdLst>
              <a:ahLst/>
              <a:cxnLst>
                <a:cxn ang="T8">
                  <a:pos x="T0" y="T1"/>
                </a:cxn>
                <a:cxn ang="T9">
                  <a:pos x="T2" y="T3"/>
                </a:cxn>
                <a:cxn ang="T10">
                  <a:pos x="T4" y="T5"/>
                </a:cxn>
                <a:cxn ang="T11">
                  <a:pos x="T6" y="T7"/>
                </a:cxn>
              </a:cxnLst>
              <a:rect l="T12" t="T13" r="T14" b="T15"/>
              <a:pathLst>
                <a:path w="195" h="608">
                  <a:moveTo>
                    <a:pt x="195" y="0"/>
                  </a:moveTo>
                  <a:lnTo>
                    <a:pt x="0" y="25"/>
                  </a:lnTo>
                  <a:lnTo>
                    <a:pt x="169" y="608"/>
                  </a:lnTo>
                  <a:lnTo>
                    <a:pt x="19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88" name="Freeform 605"/>
            <p:cNvSpPr>
              <a:spLocks/>
            </p:cNvSpPr>
            <p:nvPr/>
          </p:nvSpPr>
          <p:spPr bwMode="auto">
            <a:xfrm>
              <a:off x="1752" y="2123"/>
              <a:ext cx="37" cy="118"/>
            </a:xfrm>
            <a:custGeom>
              <a:avLst/>
              <a:gdLst>
                <a:gd name="T0" fmla="*/ 195 w 195"/>
                <a:gd name="T1" fmla="*/ 0 h 608"/>
                <a:gd name="T2" fmla="*/ 0 w 195"/>
                <a:gd name="T3" fmla="*/ 25 h 608"/>
                <a:gd name="T4" fmla="*/ 169 w 195"/>
                <a:gd name="T5" fmla="*/ 608 h 608"/>
                <a:gd name="T6" fmla="*/ 195 w 195"/>
                <a:gd name="T7" fmla="*/ 0 h 608"/>
                <a:gd name="T8" fmla="*/ 0 60000 65536"/>
                <a:gd name="T9" fmla="*/ 0 60000 65536"/>
                <a:gd name="T10" fmla="*/ 0 60000 65536"/>
                <a:gd name="T11" fmla="*/ 0 60000 65536"/>
                <a:gd name="T12" fmla="*/ 0 w 195"/>
                <a:gd name="T13" fmla="*/ 0 h 608"/>
                <a:gd name="T14" fmla="*/ 195 w 195"/>
                <a:gd name="T15" fmla="*/ 608 h 608"/>
              </a:gdLst>
              <a:ahLst/>
              <a:cxnLst>
                <a:cxn ang="T8">
                  <a:pos x="T0" y="T1"/>
                </a:cxn>
                <a:cxn ang="T9">
                  <a:pos x="T2" y="T3"/>
                </a:cxn>
                <a:cxn ang="T10">
                  <a:pos x="T4" y="T5"/>
                </a:cxn>
                <a:cxn ang="T11">
                  <a:pos x="T6" y="T7"/>
                </a:cxn>
              </a:cxnLst>
              <a:rect l="T12" t="T13" r="T14" b="T15"/>
              <a:pathLst>
                <a:path w="195" h="608">
                  <a:moveTo>
                    <a:pt x="195" y="0"/>
                  </a:moveTo>
                  <a:lnTo>
                    <a:pt x="0" y="25"/>
                  </a:lnTo>
                  <a:lnTo>
                    <a:pt x="169" y="608"/>
                  </a:lnTo>
                  <a:lnTo>
                    <a:pt x="19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9" name="Freeform 606"/>
            <p:cNvSpPr>
              <a:spLocks/>
            </p:cNvSpPr>
            <p:nvPr/>
          </p:nvSpPr>
          <p:spPr bwMode="auto">
            <a:xfrm>
              <a:off x="1842" y="2336"/>
              <a:ext cx="106" cy="81"/>
            </a:xfrm>
            <a:custGeom>
              <a:avLst/>
              <a:gdLst>
                <a:gd name="T0" fmla="*/ 439 w 548"/>
                <a:gd name="T1" fmla="*/ 415 h 415"/>
                <a:gd name="T2" fmla="*/ 548 w 548"/>
                <a:gd name="T3" fmla="*/ 249 h 415"/>
                <a:gd name="T4" fmla="*/ 0 w 548"/>
                <a:gd name="T5" fmla="*/ 0 h 415"/>
                <a:gd name="T6" fmla="*/ 439 w 548"/>
                <a:gd name="T7" fmla="*/ 415 h 415"/>
                <a:gd name="T8" fmla="*/ 0 60000 65536"/>
                <a:gd name="T9" fmla="*/ 0 60000 65536"/>
                <a:gd name="T10" fmla="*/ 0 60000 65536"/>
                <a:gd name="T11" fmla="*/ 0 60000 65536"/>
                <a:gd name="T12" fmla="*/ 0 w 548"/>
                <a:gd name="T13" fmla="*/ 0 h 415"/>
                <a:gd name="T14" fmla="*/ 548 w 548"/>
                <a:gd name="T15" fmla="*/ 415 h 415"/>
              </a:gdLst>
              <a:ahLst/>
              <a:cxnLst>
                <a:cxn ang="T8">
                  <a:pos x="T0" y="T1"/>
                </a:cxn>
                <a:cxn ang="T9">
                  <a:pos x="T2" y="T3"/>
                </a:cxn>
                <a:cxn ang="T10">
                  <a:pos x="T4" y="T5"/>
                </a:cxn>
                <a:cxn ang="T11">
                  <a:pos x="T6" y="T7"/>
                </a:cxn>
              </a:cxnLst>
              <a:rect l="T12" t="T13" r="T14" b="T15"/>
              <a:pathLst>
                <a:path w="548" h="415">
                  <a:moveTo>
                    <a:pt x="439" y="415"/>
                  </a:moveTo>
                  <a:lnTo>
                    <a:pt x="548" y="249"/>
                  </a:lnTo>
                  <a:lnTo>
                    <a:pt x="0" y="0"/>
                  </a:lnTo>
                  <a:lnTo>
                    <a:pt x="439" y="4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90" name="Freeform 607"/>
            <p:cNvSpPr>
              <a:spLocks/>
            </p:cNvSpPr>
            <p:nvPr/>
          </p:nvSpPr>
          <p:spPr bwMode="auto">
            <a:xfrm>
              <a:off x="1842" y="2336"/>
              <a:ext cx="106" cy="81"/>
            </a:xfrm>
            <a:custGeom>
              <a:avLst/>
              <a:gdLst>
                <a:gd name="T0" fmla="*/ 439 w 548"/>
                <a:gd name="T1" fmla="*/ 415 h 415"/>
                <a:gd name="T2" fmla="*/ 548 w 548"/>
                <a:gd name="T3" fmla="*/ 249 h 415"/>
                <a:gd name="T4" fmla="*/ 0 w 548"/>
                <a:gd name="T5" fmla="*/ 0 h 415"/>
                <a:gd name="T6" fmla="*/ 439 w 548"/>
                <a:gd name="T7" fmla="*/ 415 h 415"/>
                <a:gd name="T8" fmla="*/ 0 60000 65536"/>
                <a:gd name="T9" fmla="*/ 0 60000 65536"/>
                <a:gd name="T10" fmla="*/ 0 60000 65536"/>
                <a:gd name="T11" fmla="*/ 0 60000 65536"/>
                <a:gd name="T12" fmla="*/ 0 w 548"/>
                <a:gd name="T13" fmla="*/ 0 h 415"/>
                <a:gd name="T14" fmla="*/ 548 w 548"/>
                <a:gd name="T15" fmla="*/ 415 h 415"/>
              </a:gdLst>
              <a:ahLst/>
              <a:cxnLst>
                <a:cxn ang="T8">
                  <a:pos x="T0" y="T1"/>
                </a:cxn>
                <a:cxn ang="T9">
                  <a:pos x="T2" y="T3"/>
                </a:cxn>
                <a:cxn ang="T10">
                  <a:pos x="T4" y="T5"/>
                </a:cxn>
                <a:cxn ang="T11">
                  <a:pos x="T6" y="T7"/>
                </a:cxn>
              </a:cxnLst>
              <a:rect l="T12" t="T13" r="T14" b="T15"/>
              <a:pathLst>
                <a:path w="548" h="415">
                  <a:moveTo>
                    <a:pt x="439" y="415"/>
                  </a:moveTo>
                  <a:lnTo>
                    <a:pt x="548" y="249"/>
                  </a:lnTo>
                  <a:lnTo>
                    <a:pt x="0" y="0"/>
                  </a:lnTo>
                  <a:lnTo>
                    <a:pt x="439" y="41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91" name="Line 608"/>
            <p:cNvSpPr>
              <a:spLocks noChangeShapeType="1"/>
            </p:cNvSpPr>
            <p:nvPr/>
          </p:nvSpPr>
          <p:spPr bwMode="auto">
            <a:xfrm>
              <a:off x="1799" y="2275"/>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2" name="Line 609"/>
            <p:cNvSpPr>
              <a:spLocks noChangeShapeType="1"/>
            </p:cNvSpPr>
            <p:nvPr/>
          </p:nvSpPr>
          <p:spPr bwMode="auto">
            <a:xfrm>
              <a:off x="2031" y="2151"/>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3" name="Line 610"/>
            <p:cNvSpPr>
              <a:spLocks noChangeShapeType="1"/>
            </p:cNvSpPr>
            <p:nvPr/>
          </p:nvSpPr>
          <p:spPr bwMode="auto">
            <a:xfrm>
              <a:off x="1641" y="2534"/>
              <a:ext cx="1"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4" name="Line 611"/>
            <p:cNvSpPr>
              <a:spLocks noChangeShapeType="1"/>
            </p:cNvSpPr>
            <p:nvPr/>
          </p:nvSpPr>
          <p:spPr bwMode="auto">
            <a:xfrm>
              <a:off x="2031" y="2151"/>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5" name="Line 612"/>
            <p:cNvSpPr>
              <a:spLocks noChangeShapeType="1"/>
            </p:cNvSpPr>
            <p:nvPr/>
          </p:nvSpPr>
          <p:spPr bwMode="auto">
            <a:xfrm>
              <a:off x="1567"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6" name="Rectangle 616"/>
            <p:cNvSpPr>
              <a:spLocks noChangeArrowheads="1"/>
            </p:cNvSpPr>
            <p:nvPr/>
          </p:nvSpPr>
          <p:spPr bwMode="auto">
            <a:xfrm>
              <a:off x="1966" y="2195"/>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latin typeface="Symbol" panose="05050102010706020507" pitchFamily="18" charset="2"/>
                </a:rPr>
                <a:t>j</a:t>
              </a:r>
              <a:r>
                <a:rPr lang="en-US" altLang="zh-CN" sz="2000" b="0">
                  <a:solidFill>
                    <a:srgbClr val="0000FF"/>
                  </a:solidFill>
                </a:rPr>
                <a:t> </a:t>
              </a:r>
              <a:endParaRPr lang="en-US" altLang="zh-CN" sz="2000"/>
            </a:p>
          </p:txBody>
        </p:sp>
        <p:sp>
          <p:nvSpPr>
            <p:cNvPr id="7897" name="Rectangle 617"/>
            <p:cNvSpPr>
              <a:spLocks noChangeArrowheads="1"/>
            </p:cNvSpPr>
            <p:nvPr/>
          </p:nvSpPr>
          <p:spPr bwMode="auto">
            <a:xfrm>
              <a:off x="1610" y="205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7898" name="Rectangle 618"/>
            <p:cNvSpPr>
              <a:spLocks noChangeArrowheads="1"/>
            </p:cNvSpPr>
            <p:nvPr/>
          </p:nvSpPr>
          <p:spPr bwMode="auto">
            <a:xfrm>
              <a:off x="1772" y="2384"/>
              <a:ext cx="2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7899" name="Rectangle 619"/>
            <p:cNvSpPr>
              <a:spLocks noChangeArrowheads="1"/>
            </p:cNvSpPr>
            <p:nvPr/>
          </p:nvSpPr>
          <p:spPr bwMode="auto">
            <a:xfrm>
              <a:off x="1438" y="2302"/>
              <a:ext cx="2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7900" name="Rectangle 620"/>
            <p:cNvSpPr>
              <a:spLocks noChangeArrowheads="1"/>
            </p:cNvSpPr>
            <p:nvPr/>
          </p:nvSpPr>
          <p:spPr bwMode="auto">
            <a:xfrm>
              <a:off x="1474" y="2523"/>
              <a:ext cx="2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7901" name="Line 623"/>
            <p:cNvSpPr>
              <a:spLocks noChangeShapeType="1"/>
            </p:cNvSpPr>
            <p:nvPr/>
          </p:nvSpPr>
          <p:spPr bwMode="auto">
            <a:xfrm flipV="1">
              <a:off x="802" y="2319"/>
              <a:ext cx="6" cy="6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2" name="Line 628"/>
            <p:cNvSpPr>
              <a:spLocks noChangeShapeType="1"/>
            </p:cNvSpPr>
            <p:nvPr/>
          </p:nvSpPr>
          <p:spPr bwMode="auto">
            <a:xfrm>
              <a:off x="805" y="236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3" name="Line 629"/>
            <p:cNvSpPr>
              <a:spLocks noChangeShapeType="1"/>
            </p:cNvSpPr>
            <p:nvPr/>
          </p:nvSpPr>
          <p:spPr bwMode="auto">
            <a:xfrm>
              <a:off x="423"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4" name="Line 630"/>
            <p:cNvSpPr>
              <a:spLocks noChangeShapeType="1"/>
            </p:cNvSpPr>
            <p:nvPr/>
          </p:nvSpPr>
          <p:spPr bwMode="auto">
            <a:xfrm>
              <a:off x="423"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5" name="Line 631"/>
            <p:cNvSpPr>
              <a:spLocks noChangeShapeType="1"/>
            </p:cNvSpPr>
            <p:nvPr/>
          </p:nvSpPr>
          <p:spPr bwMode="auto">
            <a:xfrm>
              <a:off x="1641" y="2534"/>
              <a:ext cx="1"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6" name="Line 632"/>
            <p:cNvSpPr>
              <a:spLocks noChangeShapeType="1"/>
            </p:cNvSpPr>
            <p:nvPr/>
          </p:nvSpPr>
          <p:spPr bwMode="auto">
            <a:xfrm>
              <a:off x="1567"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7" name="Line 638"/>
            <p:cNvSpPr>
              <a:spLocks noChangeShapeType="1"/>
            </p:cNvSpPr>
            <p:nvPr/>
          </p:nvSpPr>
          <p:spPr bwMode="auto">
            <a:xfrm flipV="1">
              <a:off x="1072" y="2253"/>
              <a:ext cx="3" cy="5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8" name="Line 643"/>
            <p:cNvSpPr>
              <a:spLocks noChangeShapeType="1"/>
            </p:cNvSpPr>
            <p:nvPr/>
          </p:nvSpPr>
          <p:spPr bwMode="auto">
            <a:xfrm>
              <a:off x="1074" y="2290"/>
              <a:ext cx="0"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9" name="Line 644"/>
            <p:cNvSpPr>
              <a:spLocks noChangeShapeType="1"/>
            </p:cNvSpPr>
            <p:nvPr/>
          </p:nvSpPr>
          <p:spPr bwMode="auto">
            <a:xfrm>
              <a:off x="1749"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0" name="Line 645"/>
            <p:cNvSpPr>
              <a:spLocks noChangeShapeType="1"/>
            </p:cNvSpPr>
            <p:nvPr/>
          </p:nvSpPr>
          <p:spPr bwMode="auto">
            <a:xfrm>
              <a:off x="1786" y="2391"/>
              <a:ext cx="0"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1" name="Line 646"/>
            <p:cNvSpPr>
              <a:spLocks noChangeShapeType="1"/>
            </p:cNvSpPr>
            <p:nvPr/>
          </p:nvSpPr>
          <p:spPr bwMode="auto">
            <a:xfrm>
              <a:off x="605"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2" name="Line 647"/>
            <p:cNvSpPr>
              <a:spLocks noChangeShapeType="1"/>
            </p:cNvSpPr>
            <p:nvPr/>
          </p:nvSpPr>
          <p:spPr bwMode="auto">
            <a:xfrm>
              <a:off x="605"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3" name="Freeform 648"/>
            <p:cNvSpPr>
              <a:spLocks/>
            </p:cNvSpPr>
            <p:nvPr/>
          </p:nvSpPr>
          <p:spPr bwMode="auto">
            <a:xfrm>
              <a:off x="1103" y="2321"/>
              <a:ext cx="8" cy="8"/>
            </a:xfrm>
            <a:custGeom>
              <a:avLst/>
              <a:gdLst>
                <a:gd name="T0" fmla="*/ 17 w 41"/>
                <a:gd name="T1" fmla="*/ 0 h 44"/>
                <a:gd name="T2" fmla="*/ 2 w 41"/>
                <a:gd name="T3" fmla="*/ 35 h 44"/>
                <a:gd name="T4" fmla="*/ 0 w 41"/>
                <a:gd name="T5" fmla="*/ 44 h 44"/>
                <a:gd name="T6" fmla="*/ 8 w 41"/>
                <a:gd name="T7" fmla="*/ 44 h 44"/>
                <a:gd name="T8" fmla="*/ 24 w 41"/>
                <a:gd name="T9" fmla="*/ 17 h 44"/>
                <a:gd name="T10" fmla="*/ 41 w 41"/>
                <a:gd name="T11" fmla="*/ 11 h 44"/>
                <a:gd name="T12" fmla="*/ 17 w 41"/>
                <a:gd name="T13" fmla="*/ 0 h 44"/>
                <a:gd name="T14" fmla="*/ 0 60000 65536"/>
                <a:gd name="T15" fmla="*/ 0 60000 65536"/>
                <a:gd name="T16" fmla="*/ 0 60000 65536"/>
                <a:gd name="T17" fmla="*/ 0 60000 65536"/>
                <a:gd name="T18" fmla="*/ 0 60000 65536"/>
                <a:gd name="T19" fmla="*/ 0 60000 65536"/>
                <a:gd name="T20" fmla="*/ 0 60000 65536"/>
                <a:gd name="T21" fmla="*/ 0 w 41"/>
                <a:gd name="T22" fmla="*/ 0 h 44"/>
                <a:gd name="T23" fmla="*/ 41 w 4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4">
                  <a:moveTo>
                    <a:pt x="17" y="0"/>
                  </a:moveTo>
                  <a:lnTo>
                    <a:pt x="2" y="35"/>
                  </a:lnTo>
                  <a:lnTo>
                    <a:pt x="0" y="44"/>
                  </a:lnTo>
                  <a:lnTo>
                    <a:pt x="8" y="44"/>
                  </a:lnTo>
                  <a:lnTo>
                    <a:pt x="24" y="17"/>
                  </a:lnTo>
                  <a:lnTo>
                    <a:pt x="41" y="11"/>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14" name="Rectangle 654"/>
            <p:cNvSpPr>
              <a:spLocks noChangeArrowheads="1"/>
            </p:cNvSpPr>
            <p:nvPr/>
          </p:nvSpPr>
          <p:spPr bwMode="auto">
            <a:xfrm>
              <a:off x="807" y="130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7915" name="Rectangle 655"/>
            <p:cNvSpPr>
              <a:spLocks noChangeArrowheads="1"/>
            </p:cNvSpPr>
            <p:nvPr/>
          </p:nvSpPr>
          <p:spPr bwMode="auto">
            <a:xfrm>
              <a:off x="793" y="280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7916" name="Rectangle 656"/>
            <p:cNvSpPr>
              <a:spLocks noChangeArrowheads="1"/>
            </p:cNvSpPr>
            <p:nvPr/>
          </p:nvSpPr>
          <p:spPr bwMode="auto">
            <a:xfrm>
              <a:off x="1338" y="2795"/>
              <a:ext cx="2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rPr>
                <a:t>x</a:t>
              </a:r>
              <a:endParaRPr lang="en-US" altLang="zh-CN" sz="2000"/>
            </a:p>
          </p:txBody>
        </p:sp>
        <p:sp>
          <p:nvSpPr>
            <p:cNvPr id="7917" name="Line 658"/>
            <p:cNvSpPr>
              <a:spLocks noChangeShapeType="1"/>
            </p:cNvSpPr>
            <p:nvPr/>
          </p:nvSpPr>
          <p:spPr bwMode="auto">
            <a:xfrm>
              <a:off x="887" y="2844"/>
              <a:ext cx="1" cy="17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8" name="Line 659"/>
            <p:cNvSpPr>
              <a:spLocks noChangeShapeType="1"/>
            </p:cNvSpPr>
            <p:nvPr/>
          </p:nvSpPr>
          <p:spPr bwMode="auto">
            <a:xfrm>
              <a:off x="2031" y="2838"/>
              <a:ext cx="1" cy="17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9" name="Line 660"/>
            <p:cNvSpPr>
              <a:spLocks noChangeShapeType="1"/>
            </p:cNvSpPr>
            <p:nvPr/>
          </p:nvSpPr>
          <p:spPr bwMode="auto">
            <a:xfrm>
              <a:off x="1059" y="2986"/>
              <a:ext cx="800"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20" name="Freeform 661"/>
            <p:cNvSpPr>
              <a:spLocks/>
            </p:cNvSpPr>
            <p:nvPr/>
          </p:nvSpPr>
          <p:spPr bwMode="auto">
            <a:xfrm>
              <a:off x="887" y="2957"/>
              <a:ext cx="172" cy="58"/>
            </a:xfrm>
            <a:custGeom>
              <a:avLst/>
              <a:gdLst>
                <a:gd name="T0" fmla="*/ 888 w 888"/>
                <a:gd name="T1" fmla="*/ 0 h 301"/>
                <a:gd name="T2" fmla="*/ 888 w 888"/>
                <a:gd name="T3" fmla="*/ 301 h 301"/>
                <a:gd name="T4" fmla="*/ 0 w 888"/>
                <a:gd name="T5" fmla="*/ 150 h 301"/>
                <a:gd name="T6" fmla="*/ 888 w 888"/>
                <a:gd name="T7" fmla="*/ 0 h 301"/>
                <a:gd name="T8" fmla="*/ 0 60000 65536"/>
                <a:gd name="T9" fmla="*/ 0 60000 65536"/>
                <a:gd name="T10" fmla="*/ 0 60000 65536"/>
                <a:gd name="T11" fmla="*/ 0 60000 65536"/>
                <a:gd name="T12" fmla="*/ 0 w 888"/>
                <a:gd name="T13" fmla="*/ 0 h 301"/>
                <a:gd name="T14" fmla="*/ 888 w 888"/>
                <a:gd name="T15" fmla="*/ 301 h 301"/>
              </a:gdLst>
              <a:ahLst/>
              <a:cxnLst>
                <a:cxn ang="T8">
                  <a:pos x="T0" y="T1"/>
                </a:cxn>
                <a:cxn ang="T9">
                  <a:pos x="T2" y="T3"/>
                </a:cxn>
                <a:cxn ang="T10">
                  <a:pos x="T4" y="T5"/>
                </a:cxn>
                <a:cxn ang="T11">
                  <a:pos x="T6" y="T7"/>
                </a:cxn>
              </a:cxnLst>
              <a:rect l="T12" t="T13" r="T14" b="T15"/>
              <a:pathLst>
                <a:path w="888" h="301">
                  <a:moveTo>
                    <a:pt x="888" y="0"/>
                  </a:moveTo>
                  <a:lnTo>
                    <a:pt x="888" y="301"/>
                  </a:lnTo>
                  <a:lnTo>
                    <a:pt x="0" y="150"/>
                  </a:lnTo>
                  <a:lnTo>
                    <a:pt x="88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21" name="Freeform 662"/>
            <p:cNvSpPr>
              <a:spLocks/>
            </p:cNvSpPr>
            <p:nvPr/>
          </p:nvSpPr>
          <p:spPr bwMode="auto">
            <a:xfrm>
              <a:off x="887" y="2957"/>
              <a:ext cx="172" cy="58"/>
            </a:xfrm>
            <a:custGeom>
              <a:avLst/>
              <a:gdLst>
                <a:gd name="T0" fmla="*/ 888 w 888"/>
                <a:gd name="T1" fmla="*/ 0 h 301"/>
                <a:gd name="T2" fmla="*/ 888 w 888"/>
                <a:gd name="T3" fmla="*/ 301 h 301"/>
                <a:gd name="T4" fmla="*/ 0 w 888"/>
                <a:gd name="T5" fmla="*/ 150 h 301"/>
                <a:gd name="T6" fmla="*/ 888 w 888"/>
                <a:gd name="T7" fmla="*/ 0 h 301"/>
                <a:gd name="T8" fmla="*/ 0 60000 65536"/>
                <a:gd name="T9" fmla="*/ 0 60000 65536"/>
                <a:gd name="T10" fmla="*/ 0 60000 65536"/>
                <a:gd name="T11" fmla="*/ 0 60000 65536"/>
                <a:gd name="T12" fmla="*/ 0 w 888"/>
                <a:gd name="T13" fmla="*/ 0 h 301"/>
                <a:gd name="T14" fmla="*/ 888 w 888"/>
                <a:gd name="T15" fmla="*/ 301 h 301"/>
              </a:gdLst>
              <a:ahLst/>
              <a:cxnLst>
                <a:cxn ang="T8">
                  <a:pos x="T0" y="T1"/>
                </a:cxn>
                <a:cxn ang="T9">
                  <a:pos x="T2" y="T3"/>
                </a:cxn>
                <a:cxn ang="T10">
                  <a:pos x="T4" y="T5"/>
                </a:cxn>
                <a:cxn ang="T11">
                  <a:pos x="T6" y="T7"/>
                </a:cxn>
              </a:cxnLst>
              <a:rect l="T12" t="T13" r="T14" b="T15"/>
              <a:pathLst>
                <a:path w="888" h="301">
                  <a:moveTo>
                    <a:pt x="888" y="0"/>
                  </a:moveTo>
                  <a:lnTo>
                    <a:pt x="888" y="301"/>
                  </a:lnTo>
                  <a:lnTo>
                    <a:pt x="0" y="150"/>
                  </a:lnTo>
                  <a:lnTo>
                    <a:pt x="888"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22" name="Freeform 663"/>
            <p:cNvSpPr>
              <a:spLocks/>
            </p:cNvSpPr>
            <p:nvPr/>
          </p:nvSpPr>
          <p:spPr bwMode="auto">
            <a:xfrm>
              <a:off x="1859" y="2957"/>
              <a:ext cx="172" cy="58"/>
            </a:xfrm>
            <a:custGeom>
              <a:avLst/>
              <a:gdLst>
                <a:gd name="T0" fmla="*/ 0 w 887"/>
                <a:gd name="T1" fmla="*/ 0 h 301"/>
                <a:gd name="T2" fmla="*/ 0 w 887"/>
                <a:gd name="T3" fmla="*/ 301 h 301"/>
                <a:gd name="T4" fmla="*/ 887 w 887"/>
                <a:gd name="T5" fmla="*/ 150 h 301"/>
                <a:gd name="T6" fmla="*/ 0 w 887"/>
                <a:gd name="T7" fmla="*/ 0 h 301"/>
                <a:gd name="T8" fmla="*/ 0 60000 65536"/>
                <a:gd name="T9" fmla="*/ 0 60000 65536"/>
                <a:gd name="T10" fmla="*/ 0 60000 65536"/>
                <a:gd name="T11" fmla="*/ 0 60000 65536"/>
                <a:gd name="T12" fmla="*/ 0 w 887"/>
                <a:gd name="T13" fmla="*/ 0 h 301"/>
                <a:gd name="T14" fmla="*/ 887 w 887"/>
                <a:gd name="T15" fmla="*/ 301 h 301"/>
              </a:gdLst>
              <a:ahLst/>
              <a:cxnLst>
                <a:cxn ang="T8">
                  <a:pos x="T0" y="T1"/>
                </a:cxn>
                <a:cxn ang="T9">
                  <a:pos x="T2" y="T3"/>
                </a:cxn>
                <a:cxn ang="T10">
                  <a:pos x="T4" y="T5"/>
                </a:cxn>
                <a:cxn ang="T11">
                  <a:pos x="T6" y="T7"/>
                </a:cxn>
              </a:cxnLst>
              <a:rect l="T12" t="T13" r="T14" b="T15"/>
              <a:pathLst>
                <a:path w="887" h="301">
                  <a:moveTo>
                    <a:pt x="0" y="0"/>
                  </a:moveTo>
                  <a:lnTo>
                    <a:pt x="0" y="301"/>
                  </a:lnTo>
                  <a:lnTo>
                    <a:pt x="887" y="15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23" name="Freeform 664"/>
            <p:cNvSpPr>
              <a:spLocks/>
            </p:cNvSpPr>
            <p:nvPr/>
          </p:nvSpPr>
          <p:spPr bwMode="auto">
            <a:xfrm>
              <a:off x="1859" y="2957"/>
              <a:ext cx="172" cy="58"/>
            </a:xfrm>
            <a:custGeom>
              <a:avLst/>
              <a:gdLst>
                <a:gd name="T0" fmla="*/ 0 w 887"/>
                <a:gd name="T1" fmla="*/ 0 h 301"/>
                <a:gd name="T2" fmla="*/ 0 w 887"/>
                <a:gd name="T3" fmla="*/ 301 h 301"/>
                <a:gd name="T4" fmla="*/ 887 w 887"/>
                <a:gd name="T5" fmla="*/ 150 h 301"/>
                <a:gd name="T6" fmla="*/ 0 w 887"/>
                <a:gd name="T7" fmla="*/ 0 h 301"/>
                <a:gd name="T8" fmla="*/ 0 60000 65536"/>
                <a:gd name="T9" fmla="*/ 0 60000 65536"/>
                <a:gd name="T10" fmla="*/ 0 60000 65536"/>
                <a:gd name="T11" fmla="*/ 0 60000 65536"/>
                <a:gd name="T12" fmla="*/ 0 w 887"/>
                <a:gd name="T13" fmla="*/ 0 h 301"/>
                <a:gd name="T14" fmla="*/ 887 w 887"/>
                <a:gd name="T15" fmla="*/ 301 h 301"/>
              </a:gdLst>
              <a:ahLst/>
              <a:cxnLst>
                <a:cxn ang="T8">
                  <a:pos x="T0" y="T1"/>
                </a:cxn>
                <a:cxn ang="T9">
                  <a:pos x="T2" y="T3"/>
                </a:cxn>
                <a:cxn ang="T10">
                  <a:pos x="T4" y="T5"/>
                </a:cxn>
                <a:cxn ang="T11">
                  <a:pos x="T6" y="T7"/>
                </a:cxn>
              </a:cxnLst>
              <a:rect l="T12" t="T13" r="T14" b="T15"/>
              <a:pathLst>
                <a:path w="887" h="301">
                  <a:moveTo>
                    <a:pt x="0" y="0"/>
                  </a:moveTo>
                  <a:lnTo>
                    <a:pt x="0" y="301"/>
                  </a:lnTo>
                  <a:lnTo>
                    <a:pt x="887" y="15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24" name="Line 665"/>
            <p:cNvSpPr>
              <a:spLocks noChangeShapeType="1"/>
            </p:cNvSpPr>
            <p:nvPr/>
          </p:nvSpPr>
          <p:spPr bwMode="auto">
            <a:xfrm>
              <a:off x="887" y="282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25" name="Line 666"/>
            <p:cNvSpPr>
              <a:spLocks noChangeShapeType="1"/>
            </p:cNvSpPr>
            <p:nvPr/>
          </p:nvSpPr>
          <p:spPr bwMode="auto">
            <a:xfrm>
              <a:off x="2031" y="28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26" name="Rectangle 667"/>
            <p:cNvSpPr>
              <a:spLocks noChangeArrowheads="1"/>
            </p:cNvSpPr>
            <p:nvPr/>
          </p:nvSpPr>
          <p:spPr bwMode="auto">
            <a:xfrm>
              <a:off x="295" y="2251"/>
              <a:ext cx="1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7927" name="Rectangle 668"/>
            <p:cNvSpPr>
              <a:spLocks noChangeArrowheads="1"/>
            </p:cNvSpPr>
            <p:nvPr/>
          </p:nvSpPr>
          <p:spPr bwMode="auto">
            <a:xfrm>
              <a:off x="534" y="2079"/>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E</a:t>
              </a:r>
              <a:endParaRPr lang="en-US" altLang="zh-CN" sz="2000"/>
            </a:p>
          </p:txBody>
        </p:sp>
        <p:sp>
          <p:nvSpPr>
            <p:cNvPr id="7928" name="Line 669"/>
            <p:cNvSpPr>
              <a:spLocks noChangeShapeType="1"/>
            </p:cNvSpPr>
            <p:nvPr/>
          </p:nvSpPr>
          <p:spPr bwMode="auto">
            <a:xfrm>
              <a:off x="2031" y="2986"/>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29" name="Freeform 670"/>
            <p:cNvSpPr>
              <a:spLocks/>
            </p:cNvSpPr>
            <p:nvPr/>
          </p:nvSpPr>
          <p:spPr bwMode="auto">
            <a:xfrm>
              <a:off x="1738" y="2241"/>
              <a:ext cx="22" cy="14"/>
            </a:xfrm>
            <a:custGeom>
              <a:avLst/>
              <a:gdLst>
                <a:gd name="T0" fmla="*/ 59 w 116"/>
                <a:gd name="T1" fmla="*/ 59 h 71"/>
                <a:gd name="T2" fmla="*/ 1 w 116"/>
                <a:gd name="T3" fmla="*/ 71 h 71"/>
                <a:gd name="T4" fmla="*/ 0 w 116"/>
                <a:gd name="T5" fmla="*/ 59 h 71"/>
                <a:gd name="T6" fmla="*/ 1 w 116"/>
                <a:gd name="T7" fmla="*/ 47 h 71"/>
                <a:gd name="T8" fmla="*/ 5 w 116"/>
                <a:gd name="T9" fmla="*/ 34 h 71"/>
                <a:gd name="T10" fmla="*/ 11 w 116"/>
                <a:gd name="T11" fmla="*/ 24 h 71"/>
                <a:gd name="T12" fmla="*/ 19 w 116"/>
                <a:gd name="T13" fmla="*/ 15 h 71"/>
                <a:gd name="T14" fmla="*/ 29 w 116"/>
                <a:gd name="T15" fmla="*/ 8 h 71"/>
                <a:gd name="T16" fmla="*/ 40 w 116"/>
                <a:gd name="T17" fmla="*/ 3 h 71"/>
                <a:gd name="T18" fmla="*/ 52 w 116"/>
                <a:gd name="T19" fmla="*/ 0 h 71"/>
                <a:gd name="T20" fmla="*/ 65 w 116"/>
                <a:gd name="T21" fmla="*/ 0 h 71"/>
                <a:gd name="T22" fmla="*/ 77 w 116"/>
                <a:gd name="T23" fmla="*/ 3 h 71"/>
                <a:gd name="T24" fmla="*/ 88 w 116"/>
                <a:gd name="T25" fmla="*/ 8 h 71"/>
                <a:gd name="T26" fmla="*/ 98 w 116"/>
                <a:gd name="T27" fmla="*/ 15 h 71"/>
                <a:gd name="T28" fmla="*/ 106 w 116"/>
                <a:gd name="T29" fmla="*/ 24 h 71"/>
                <a:gd name="T30" fmla="*/ 112 w 116"/>
                <a:gd name="T31" fmla="*/ 35 h 71"/>
                <a:gd name="T32" fmla="*/ 116 w 116"/>
                <a:gd name="T33" fmla="*/ 47 h 71"/>
                <a:gd name="T34" fmla="*/ 59 w 116"/>
                <a:gd name="T35" fmla="*/ 59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71"/>
                <a:gd name="T56" fmla="*/ 116 w 116"/>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71">
                  <a:moveTo>
                    <a:pt x="59" y="59"/>
                  </a:moveTo>
                  <a:lnTo>
                    <a:pt x="1" y="71"/>
                  </a:lnTo>
                  <a:lnTo>
                    <a:pt x="0" y="59"/>
                  </a:lnTo>
                  <a:lnTo>
                    <a:pt x="1" y="47"/>
                  </a:lnTo>
                  <a:lnTo>
                    <a:pt x="5" y="34"/>
                  </a:lnTo>
                  <a:lnTo>
                    <a:pt x="11" y="24"/>
                  </a:lnTo>
                  <a:lnTo>
                    <a:pt x="19" y="15"/>
                  </a:lnTo>
                  <a:lnTo>
                    <a:pt x="29" y="8"/>
                  </a:lnTo>
                  <a:lnTo>
                    <a:pt x="40" y="3"/>
                  </a:lnTo>
                  <a:lnTo>
                    <a:pt x="52" y="0"/>
                  </a:lnTo>
                  <a:lnTo>
                    <a:pt x="65" y="0"/>
                  </a:lnTo>
                  <a:lnTo>
                    <a:pt x="77" y="3"/>
                  </a:lnTo>
                  <a:lnTo>
                    <a:pt x="88" y="8"/>
                  </a:lnTo>
                  <a:lnTo>
                    <a:pt x="98" y="15"/>
                  </a:lnTo>
                  <a:lnTo>
                    <a:pt x="106" y="24"/>
                  </a:lnTo>
                  <a:lnTo>
                    <a:pt x="112" y="35"/>
                  </a:lnTo>
                  <a:lnTo>
                    <a:pt x="116" y="47"/>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30" name="Freeform 671"/>
            <p:cNvSpPr>
              <a:spLocks/>
            </p:cNvSpPr>
            <p:nvPr/>
          </p:nvSpPr>
          <p:spPr bwMode="auto">
            <a:xfrm>
              <a:off x="1738" y="2241"/>
              <a:ext cx="22" cy="14"/>
            </a:xfrm>
            <a:custGeom>
              <a:avLst/>
              <a:gdLst>
                <a:gd name="T0" fmla="*/ 1 w 116"/>
                <a:gd name="T1" fmla="*/ 71 h 71"/>
                <a:gd name="T2" fmla="*/ 0 w 116"/>
                <a:gd name="T3" fmla="*/ 59 h 71"/>
                <a:gd name="T4" fmla="*/ 1 w 116"/>
                <a:gd name="T5" fmla="*/ 47 h 71"/>
                <a:gd name="T6" fmla="*/ 5 w 116"/>
                <a:gd name="T7" fmla="*/ 34 h 71"/>
                <a:gd name="T8" fmla="*/ 11 w 116"/>
                <a:gd name="T9" fmla="*/ 24 h 71"/>
                <a:gd name="T10" fmla="*/ 19 w 116"/>
                <a:gd name="T11" fmla="*/ 15 h 71"/>
                <a:gd name="T12" fmla="*/ 29 w 116"/>
                <a:gd name="T13" fmla="*/ 8 h 71"/>
                <a:gd name="T14" fmla="*/ 40 w 116"/>
                <a:gd name="T15" fmla="*/ 3 h 71"/>
                <a:gd name="T16" fmla="*/ 52 w 116"/>
                <a:gd name="T17" fmla="*/ 0 h 71"/>
                <a:gd name="T18" fmla="*/ 65 w 116"/>
                <a:gd name="T19" fmla="*/ 0 h 71"/>
                <a:gd name="T20" fmla="*/ 77 w 116"/>
                <a:gd name="T21" fmla="*/ 3 h 71"/>
                <a:gd name="T22" fmla="*/ 88 w 116"/>
                <a:gd name="T23" fmla="*/ 8 h 71"/>
                <a:gd name="T24" fmla="*/ 98 w 116"/>
                <a:gd name="T25" fmla="*/ 15 h 71"/>
                <a:gd name="T26" fmla="*/ 106 w 116"/>
                <a:gd name="T27" fmla="*/ 24 h 71"/>
                <a:gd name="T28" fmla="*/ 112 w 116"/>
                <a:gd name="T29" fmla="*/ 35 h 71"/>
                <a:gd name="T30" fmla="*/ 116 w 116"/>
                <a:gd name="T31" fmla="*/ 47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71"/>
                <a:gd name="T50" fmla="*/ 116 w 116"/>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71">
                  <a:moveTo>
                    <a:pt x="1" y="71"/>
                  </a:moveTo>
                  <a:lnTo>
                    <a:pt x="0" y="59"/>
                  </a:lnTo>
                  <a:lnTo>
                    <a:pt x="1" y="47"/>
                  </a:lnTo>
                  <a:lnTo>
                    <a:pt x="5" y="34"/>
                  </a:lnTo>
                  <a:lnTo>
                    <a:pt x="11" y="24"/>
                  </a:lnTo>
                  <a:lnTo>
                    <a:pt x="19" y="15"/>
                  </a:lnTo>
                  <a:lnTo>
                    <a:pt x="29" y="8"/>
                  </a:lnTo>
                  <a:lnTo>
                    <a:pt x="40" y="3"/>
                  </a:lnTo>
                  <a:lnTo>
                    <a:pt x="52" y="0"/>
                  </a:lnTo>
                  <a:lnTo>
                    <a:pt x="65" y="0"/>
                  </a:lnTo>
                  <a:lnTo>
                    <a:pt x="77" y="3"/>
                  </a:lnTo>
                  <a:lnTo>
                    <a:pt x="88" y="8"/>
                  </a:lnTo>
                  <a:lnTo>
                    <a:pt x="98" y="15"/>
                  </a:lnTo>
                  <a:lnTo>
                    <a:pt x="106" y="24"/>
                  </a:lnTo>
                  <a:lnTo>
                    <a:pt x="112" y="35"/>
                  </a:lnTo>
                  <a:lnTo>
                    <a:pt x="116" y="4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31" name="Freeform 672"/>
            <p:cNvSpPr>
              <a:spLocks/>
            </p:cNvSpPr>
            <p:nvPr/>
          </p:nvSpPr>
          <p:spPr bwMode="auto">
            <a:xfrm>
              <a:off x="1738" y="2251"/>
              <a:ext cx="37" cy="76"/>
            </a:xfrm>
            <a:custGeom>
              <a:avLst/>
              <a:gdLst>
                <a:gd name="T0" fmla="*/ 115 w 190"/>
                <a:gd name="T1" fmla="*/ 0 h 392"/>
                <a:gd name="T2" fmla="*/ 58 w 190"/>
                <a:gd name="T3" fmla="*/ 12 h 392"/>
                <a:gd name="T4" fmla="*/ 0 w 190"/>
                <a:gd name="T5" fmla="*/ 24 h 392"/>
                <a:gd name="T6" fmla="*/ 75 w 190"/>
                <a:gd name="T7" fmla="*/ 392 h 392"/>
                <a:gd name="T8" fmla="*/ 132 w 190"/>
                <a:gd name="T9" fmla="*/ 380 h 392"/>
                <a:gd name="T10" fmla="*/ 190 w 190"/>
                <a:gd name="T11" fmla="*/ 368 h 392"/>
                <a:gd name="T12" fmla="*/ 115 w 190"/>
                <a:gd name="T13" fmla="*/ 0 h 392"/>
                <a:gd name="T14" fmla="*/ 0 60000 65536"/>
                <a:gd name="T15" fmla="*/ 0 60000 65536"/>
                <a:gd name="T16" fmla="*/ 0 60000 65536"/>
                <a:gd name="T17" fmla="*/ 0 60000 65536"/>
                <a:gd name="T18" fmla="*/ 0 60000 65536"/>
                <a:gd name="T19" fmla="*/ 0 60000 65536"/>
                <a:gd name="T20" fmla="*/ 0 60000 65536"/>
                <a:gd name="T21" fmla="*/ 0 w 190"/>
                <a:gd name="T22" fmla="*/ 0 h 392"/>
                <a:gd name="T23" fmla="*/ 190 w 190"/>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392">
                  <a:moveTo>
                    <a:pt x="115" y="0"/>
                  </a:moveTo>
                  <a:lnTo>
                    <a:pt x="58" y="12"/>
                  </a:lnTo>
                  <a:lnTo>
                    <a:pt x="0" y="24"/>
                  </a:lnTo>
                  <a:lnTo>
                    <a:pt x="75" y="392"/>
                  </a:lnTo>
                  <a:lnTo>
                    <a:pt x="132" y="380"/>
                  </a:lnTo>
                  <a:lnTo>
                    <a:pt x="190" y="368"/>
                  </a:lnTo>
                  <a:lnTo>
                    <a:pt x="1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32" name="Freeform 673"/>
            <p:cNvSpPr>
              <a:spLocks/>
            </p:cNvSpPr>
            <p:nvPr/>
          </p:nvSpPr>
          <p:spPr bwMode="auto">
            <a:xfrm>
              <a:off x="1738" y="2251"/>
              <a:ext cx="37" cy="76"/>
            </a:xfrm>
            <a:custGeom>
              <a:avLst/>
              <a:gdLst>
                <a:gd name="T0" fmla="*/ 115 w 190"/>
                <a:gd name="T1" fmla="*/ 0 h 392"/>
                <a:gd name="T2" fmla="*/ 58 w 190"/>
                <a:gd name="T3" fmla="*/ 12 h 392"/>
                <a:gd name="T4" fmla="*/ 0 w 190"/>
                <a:gd name="T5" fmla="*/ 24 h 392"/>
                <a:gd name="T6" fmla="*/ 75 w 190"/>
                <a:gd name="T7" fmla="*/ 392 h 392"/>
                <a:gd name="T8" fmla="*/ 132 w 190"/>
                <a:gd name="T9" fmla="*/ 380 h 392"/>
                <a:gd name="T10" fmla="*/ 190 w 190"/>
                <a:gd name="T11" fmla="*/ 368 h 392"/>
                <a:gd name="T12" fmla="*/ 115 w 190"/>
                <a:gd name="T13" fmla="*/ 0 h 392"/>
                <a:gd name="T14" fmla="*/ 0 60000 65536"/>
                <a:gd name="T15" fmla="*/ 0 60000 65536"/>
                <a:gd name="T16" fmla="*/ 0 60000 65536"/>
                <a:gd name="T17" fmla="*/ 0 60000 65536"/>
                <a:gd name="T18" fmla="*/ 0 60000 65536"/>
                <a:gd name="T19" fmla="*/ 0 60000 65536"/>
                <a:gd name="T20" fmla="*/ 0 60000 65536"/>
                <a:gd name="T21" fmla="*/ 0 w 190"/>
                <a:gd name="T22" fmla="*/ 0 h 392"/>
                <a:gd name="T23" fmla="*/ 190 w 190"/>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392">
                  <a:moveTo>
                    <a:pt x="115" y="0"/>
                  </a:moveTo>
                  <a:lnTo>
                    <a:pt x="58" y="12"/>
                  </a:lnTo>
                  <a:lnTo>
                    <a:pt x="0" y="24"/>
                  </a:lnTo>
                  <a:lnTo>
                    <a:pt x="75" y="392"/>
                  </a:lnTo>
                  <a:lnTo>
                    <a:pt x="132" y="380"/>
                  </a:lnTo>
                  <a:lnTo>
                    <a:pt x="190" y="368"/>
                  </a:lnTo>
                  <a:lnTo>
                    <a:pt x="11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33" name="Freeform 674"/>
            <p:cNvSpPr>
              <a:spLocks/>
            </p:cNvSpPr>
            <p:nvPr/>
          </p:nvSpPr>
          <p:spPr bwMode="auto">
            <a:xfrm>
              <a:off x="1753" y="2325"/>
              <a:ext cx="11" cy="3"/>
            </a:xfrm>
            <a:custGeom>
              <a:avLst/>
              <a:gdLst>
                <a:gd name="T0" fmla="*/ 57 w 57"/>
                <a:gd name="T1" fmla="*/ 0 h 18"/>
                <a:gd name="T2" fmla="*/ 0 w 57"/>
                <a:gd name="T3" fmla="*/ 12 h 18"/>
                <a:gd name="T4" fmla="*/ 2 w 57"/>
                <a:gd name="T5" fmla="*/ 18 h 18"/>
                <a:gd name="T6" fmla="*/ 57 w 57"/>
                <a:gd name="T7" fmla="*/ 0 h 18"/>
                <a:gd name="T8" fmla="*/ 0 60000 65536"/>
                <a:gd name="T9" fmla="*/ 0 60000 65536"/>
                <a:gd name="T10" fmla="*/ 0 60000 65536"/>
                <a:gd name="T11" fmla="*/ 0 60000 65536"/>
                <a:gd name="T12" fmla="*/ 0 w 57"/>
                <a:gd name="T13" fmla="*/ 0 h 18"/>
                <a:gd name="T14" fmla="*/ 57 w 57"/>
                <a:gd name="T15" fmla="*/ 18 h 18"/>
              </a:gdLst>
              <a:ahLst/>
              <a:cxnLst>
                <a:cxn ang="T8">
                  <a:pos x="T0" y="T1"/>
                </a:cxn>
                <a:cxn ang="T9">
                  <a:pos x="T2" y="T3"/>
                </a:cxn>
                <a:cxn ang="T10">
                  <a:pos x="T4" y="T5"/>
                </a:cxn>
                <a:cxn ang="T11">
                  <a:pos x="T6" y="T7"/>
                </a:cxn>
              </a:cxnLst>
              <a:rect l="T12" t="T13" r="T14" b="T15"/>
              <a:pathLst>
                <a:path w="57" h="18">
                  <a:moveTo>
                    <a:pt x="57" y="0"/>
                  </a:moveTo>
                  <a:lnTo>
                    <a:pt x="0" y="12"/>
                  </a:lnTo>
                  <a:lnTo>
                    <a:pt x="2" y="18"/>
                  </a:lnTo>
                  <a:lnTo>
                    <a:pt x="5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34" name="Line 675"/>
            <p:cNvSpPr>
              <a:spLocks noChangeShapeType="1"/>
            </p:cNvSpPr>
            <p:nvPr/>
          </p:nvSpPr>
          <p:spPr bwMode="auto">
            <a:xfrm>
              <a:off x="1753" y="2327"/>
              <a:ext cx="0"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35" name="Freeform 676"/>
            <p:cNvSpPr>
              <a:spLocks/>
            </p:cNvSpPr>
            <p:nvPr/>
          </p:nvSpPr>
          <p:spPr bwMode="auto">
            <a:xfrm>
              <a:off x="1753" y="2321"/>
              <a:ext cx="43" cy="74"/>
            </a:xfrm>
            <a:custGeom>
              <a:avLst/>
              <a:gdLst>
                <a:gd name="T0" fmla="*/ 111 w 224"/>
                <a:gd name="T1" fmla="*/ 0 h 381"/>
                <a:gd name="T2" fmla="*/ 55 w 224"/>
                <a:gd name="T3" fmla="*/ 18 h 381"/>
                <a:gd name="T4" fmla="*/ 0 w 224"/>
                <a:gd name="T5" fmla="*/ 36 h 381"/>
                <a:gd name="T6" fmla="*/ 113 w 224"/>
                <a:gd name="T7" fmla="*/ 381 h 381"/>
                <a:gd name="T8" fmla="*/ 168 w 224"/>
                <a:gd name="T9" fmla="*/ 362 h 381"/>
                <a:gd name="T10" fmla="*/ 224 w 224"/>
                <a:gd name="T11" fmla="*/ 344 h 381"/>
                <a:gd name="T12" fmla="*/ 111 w 224"/>
                <a:gd name="T13" fmla="*/ 0 h 381"/>
                <a:gd name="T14" fmla="*/ 0 60000 65536"/>
                <a:gd name="T15" fmla="*/ 0 60000 65536"/>
                <a:gd name="T16" fmla="*/ 0 60000 65536"/>
                <a:gd name="T17" fmla="*/ 0 60000 65536"/>
                <a:gd name="T18" fmla="*/ 0 60000 65536"/>
                <a:gd name="T19" fmla="*/ 0 60000 65536"/>
                <a:gd name="T20" fmla="*/ 0 60000 65536"/>
                <a:gd name="T21" fmla="*/ 0 w 224"/>
                <a:gd name="T22" fmla="*/ 0 h 381"/>
                <a:gd name="T23" fmla="*/ 224 w 224"/>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381">
                  <a:moveTo>
                    <a:pt x="111" y="0"/>
                  </a:moveTo>
                  <a:lnTo>
                    <a:pt x="55" y="18"/>
                  </a:lnTo>
                  <a:lnTo>
                    <a:pt x="0" y="36"/>
                  </a:lnTo>
                  <a:lnTo>
                    <a:pt x="113" y="381"/>
                  </a:lnTo>
                  <a:lnTo>
                    <a:pt x="168" y="362"/>
                  </a:lnTo>
                  <a:lnTo>
                    <a:pt x="224" y="344"/>
                  </a:lnTo>
                  <a:lnTo>
                    <a:pt x="1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36" name="Freeform 677"/>
            <p:cNvSpPr>
              <a:spLocks/>
            </p:cNvSpPr>
            <p:nvPr/>
          </p:nvSpPr>
          <p:spPr bwMode="auto">
            <a:xfrm>
              <a:off x="1753" y="2321"/>
              <a:ext cx="43" cy="74"/>
            </a:xfrm>
            <a:custGeom>
              <a:avLst/>
              <a:gdLst>
                <a:gd name="T0" fmla="*/ 111 w 224"/>
                <a:gd name="T1" fmla="*/ 0 h 381"/>
                <a:gd name="T2" fmla="*/ 55 w 224"/>
                <a:gd name="T3" fmla="*/ 18 h 381"/>
                <a:gd name="T4" fmla="*/ 0 w 224"/>
                <a:gd name="T5" fmla="*/ 36 h 381"/>
                <a:gd name="T6" fmla="*/ 113 w 224"/>
                <a:gd name="T7" fmla="*/ 381 h 381"/>
                <a:gd name="T8" fmla="*/ 168 w 224"/>
                <a:gd name="T9" fmla="*/ 362 h 381"/>
                <a:gd name="T10" fmla="*/ 224 w 224"/>
                <a:gd name="T11" fmla="*/ 344 h 381"/>
                <a:gd name="T12" fmla="*/ 111 w 224"/>
                <a:gd name="T13" fmla="*/ 0 h 381"/>
                <a:gd name="T14" fmla="*/ 0 60000 65536"/>
                <a:gd name="T15" fmla="*/ 0 60000 65536"/>
                <a:gd name="T16" fmla="*/ 0 60000 65536"/>
                <a:gd name="T17" fmla="*/ 0 60000 65536"/>
                <a:gd name="T18" fmla="*/ 0 60000 65536"/>
                <a:gd name="T19" fmla="*/ 0 60000 65536"/>
                <a:gd name="T20" fmla="*/ 0 60000 65536"/>
                <a:gd name="T21" fmla="*/ 0 w 224"/>
                <a:gd name="T22" fmla="*/ 0 h 381"/>
                <a:gd name="T23" fmla="*/ 224 w 224"/>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381">
                  <a:moveTo>
                    <a:pt x="111" y="0"/>
                  </a:moveTo>
                  <a:lnTo>
                    <a:pt x="55" y="18"/>
                  </a:lnTo>
                  <a:lnTo>
                    <a:pt x="0" y="36"/>
                  </a:lnTo>
                  <a:lnTo>
                    <a:pt x="113" y="381"/>
                  </a:lnTo>
                  <a:lnTo>
                    <a:pt x="168" y="362"/>
                  </a:lnTo>
                  <a:lnTo>
                    <a:pt x="224" y="344"/>
                  </a:lnTo>
                  <a:lnTo>
                    <a:pt x="1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37" name="Freeform 678"/>
            <p:cNvSpPr>
              <a:spLocks/>
            </p:cNvSpPr>
            <p:nvPr/>
          </p:nvSpPr>
          <p:spPr bwMode="auto">
            <a:xfrm>
              <a:off x="1775" y="2388"/>
              <a:ext cx="22" cy="15"/>
            </a:xfrm>
            <a:custGeom>
              <a:avLst/>
              <a:gdLst>
                <a:gd name="T0" fmla="*/ 55 w 114"/>
                <a:gd name="T1" fmla="*/ 18 h 78"/>
                <a:gd name="T2" fmla="*/ 111 w 114"/>
                <a:gd name="T3" fmla="*/ 0 h 78"/>
                <a:gd name="T4" fmla="*/ 114 w 114"/>
                <a:gd name="T5" fmla="*/ 12 h 78"/>
                <a:gd name="T6" fmla="*/ 114 w 114"/>
                <a:gd name="T7" fmla="*/ 25 h 78"/>
                <a:gd name="T8" fmla="*/ 111 w 114"/>
                <a:gd name="T9" fmla="*/ 37 h 78"/>
                <a:gd name="T10" fmla="*/ 106 w 114"/>
                <a:gd name="T11" fmla="*/ 48 h 78"/>
                <a:gd name="T12" fmla="*/ 99 w 114"/>
                <a:gd name="T13" fmla="*/ 58 h 78"/>
                <a:gd name="T14" fmla="*/ 89 w 114"/>
                <a:gd name="T15" fmla="*/ 66 h 78"/>
                <a:gd name="T16" fmla="*/ 79 w 114"/>
                <a:gd name="T17" fmla="*/ 73 h 78"/>
                <a:gd name="T18" fmla="*/ 67 w 114"/>
                <a:gd name="T19" fmla="*/ 77 h 78"/>
                <a:gd name="T20" fmla="*/ 55 w 114"/>
                <a:gd name="T21" fmla="*/ 78 h 78"/>
                <a:gd name="T22" fmla="*/ 43 w 114"/>
                <a:gd name="T23" fmla="*/ 77 h 78"/>
                <a:gd name="T24" fmla="*/ 32 w 114"/>
                <a:gd name="T25" fmla="*/ 73 h 78"/>
                <a:gd name="T26" fmla="*/ 21 w 114"/>
                <a:gd name="T27" fmla="*/ 66 h 78"/>
                <a:gd name="T28" fmla="*/ 12 w 114"/>
                <a:gd name="T29" fmla="*/ 58 h 78"/>
                <a:gd name="T30" fmla="*/ 5 w 114"/>
                <a:gd name="T31" fmla="*/ 48 h 78"/>
                <a:gd name="T32" fmla="*/ 0 w 114"/>
                <a:gd name="T33" fmla="*/ 37 h 78"/>
                <a:gd name="T34" fmla="*/ 55 w 114"/>
                <a:gd name="T35" fmla="*/ 18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78"/>
                <a:gd name="T56" fmla="*/ 114 w 11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78">
                  <a:moveTo>
                    <a:pt x="55" y="18"/>
                  </a:moveTo>
                  <a:lnTo>
                    <a:pt x="111" y="0"/>
                  </a:lnTo>
                  <a:lnTo>
                    <a:pt x="114" y="12"/>
                  </a:lnTo>
                  <a:lnTo>
                    <a:pt x="114" y="25"/>
                  </a:lnTo>
                  <a:lnTo>
                    <a:pt x="111" y="37"/>
                  </a:lnTo>
                  <a:lnTo>
                    <a:pt x="106" y="48"/>
                  </a:lnTo>
                  <a:lnTo>
                    <a:pt x="99" y="58"/>
                  </a:lnTo>
                  <a:lnTo>
                    <a:pt x="89" y="66"/>
                  </a:lnTo>
                  <a:lnTo>
                    <a:pt x="79" y="73"/>
                  </a:lnTo>
                  <a:lnTo>
                    <a:pt x="67" y="77"/>
                  </a:lnTo>
                  <a:lnTo>
                    <a:pt x="55" y="78"/>
                  </a:lnTo>
                  <a:lnTo>
                    <a:pt x="43" y="77"/>
                  </a:lnTo>
                  <a:lnTo>
                    <a:pt x="32" y="73"/>
                  </a:lnTo>
                  <a:lnTo>
                    <a:pt x="21" y="66"/>
                  </a:lnTo>
                  <a:lnTo>
                    <a:pt x="12" y="58"/>
                  </a:lnTo>
                  <a:lnTo>
                    <a:pt x="5" y="48"/>
                  </a:lnTo>
                  <a:lnTo>
                    <a:pt x="0" y="37"/>
                  </a:lnTo>
                  <a:lnTo>
                    <a:pt x="5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38" name="Freeform 679"/>
            <p:cNvSpPr>
              <a:spLocks/>
            </p:cNvSpPr>
            <p:nvPr/>
          </p:nvSpPr>
          <p:spPr bwMode="auto">
            <a:xfrm>
              <a:off x="1775" y="2388"/>
              <a:ext cx="22" cy="15"/>
            </a:xfrm>
            <a:custGeom>
              <a:avLst/>
              <a:gdLst>
                <a:gd name="T0" fmla="*/ 111 w 114"/>
                <a:gd name="T1" fmla="*/ 0 h 78"/>
                <a:gd name="T2" fmla="*/ 114 w 114"/>
                <a:gd name="T3" fmla="*/ 12 h 78"/>
                <a:gd name="T4" fmla="*/ 114 w 114"/>
                <a:gd name="T5" fmla="*/ 25 h 78"/>
                <a:gd name="T6" fmla="*/ 111 w 114"/>
                <a:gd name="T7" fmla="*/ 37 h 78"/>
                <a:gd name="T8" fmla="*/ 106 w 114"/>
                <a:gd name="T9" fmla="*/ 48 h 78"/>
                <a:gd name="T10" fmla="*/ 99 w 114"/>
                <a:gd name="T11" fmla="*/ 58 h 78"/>
                <a:gd name="T12" fmla="*/ 89 w 114"/>
                <a:gd name="T13" fmla="*/ 66 h 78"/>
                <a:gd name="T14" fmla="*/ 79 w 114"/>
                <a:gd name="T15" fmla="*/ 73 h 78"/>
                <a:gd name="T16" fmla="*/ 67 w 114"/>
                <a:gd name="T17" fmla="*/ 77 h 78"/>
                <a:gd name="T18" fmla="*/ 55 w 114"/>
                <a:gd name="T19" fmla="*/ 78 h 78"/>
                <a:gd name="T20" fmla="*/ 43 w 114"/>
                <a:gd name="T21" fmla="*/ 77 h 78"/>
                <a:gd name="T22" fmla="*/ 32 w 114"/>
                <a:gd name="T23" fmla="*/ 73 h 78"/>
                <a:gd name="T24" fmla="*/ 21 w 114"/>
                <a:gd name="T25" fmla="*/ 66 h 78"/>
                <a:gd name="T26" fmla="*/ 12 w 114"/>
                <a:gd name="T27" fmla="*/ 58 h 78"/>
                <a:gd name="T28" fmla="*/ 5 w 114"/>
                <a:gd name="T29" fmla="*/ 48 h 78"/>
                <a:gd name="T30" fmla="*/ 0 w 114"/>
                <a:gd name="T31" fmla="*/ 3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8"/>
                <a:gd name="T50" fmla="*/ 114 w 11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8">
                  <a:moveTo>
                    <a:pt x="111" y="0"/>
                  </a:moveTo>
                  <a:lnTo>
                    <a:pt x="114" y="12"/>
                  </a:lnTo>
                  <a:lnTo>
                    <a:pt x="114" y="25"/>
                  </a:lnTo>
                  <a:lnTo>
                    <a:pt x="111" y="37"/>
                  </a:lnTo>
                  <a:lnTo>
                    <a:pt x="106" y="48"/>
                  </a:lnTo>
                  <a:lnTo>
                    <a:pt x="99" y="58"/>
                  </a:lnTo>
                  <a:lnTo>
                    <a:pt x="89" y="66"/>
                  </a:lnTo>
                  <a:lnTo>
                    <a:pt x="79" y="73"/>
                  </a:lnTo>
                  <a:lnTo>
                    <a:pt x="67" y="77"/>
                  </a:lnTo>
                  <a:lnTo>
                    <a:pt x="55" y="78"/>
                  </a:lnTo>
                  <a:lnTo>
                    <a:pt x="43" y="77"/>
                  </a:lnTo>
                  <a:lnTo>
                    <a:pt x="32" y="73"/>
                  </a:lnTo>
                  <a:lnTo>
                    <a:pt x="21" y="66"/>
                  </a:lnTo>
                  <a:lnTo>
                    <a:pt x="12" y="58"/>
                  </a:lnTo>
                  <a:lnTo>
                    <a:pt x="5" y="48"/>
                  </a:lnTo>
                  <a:lnTo>
                    <a:pt x="0" y="3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39" name="Freeform 680"/>
            <p:cNvSpPr>
              <a:spLocks/>
            </p:cNvSpPr>
            <p:nvPr/>
          </p:nvSpPr>
          <p:spPr bwMode="auto">
            <a:xfrm rot="-7016255">
              <a:off x="778" y="1491"/>
              <a:ext cx="78" cy="110"/>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40" name="Text Box 682"/>
            <p:cNvSpPr txBox="1">
              <a:spLocks noChangeArrowheads="1"/>
            </p:cNvSpPr>
            <p:nvPr/>
          </p:nvSpPr>
          <p:spPr bwMode="auto">
            <a:xfrm>
              <a:off x="730" y="2317"/>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p>
          </p:txBody>
        </p:sp>
        <p:sp>
          <p:nvSpPr>
            <p:cNvPr id="7941" name="Text Box 683"/>
            <p:cNvSpPr txBox="1">
              <a:spLocks noChangeArrowheads="1"/>
            </p:cNvSpPr>
            <p:nvPr/>
          </p:nvSpPr>
          <p:spPr bwMode="auto">
            <a:xfrm>
              <a:off x="1066" y="2024"/>
              <a:ext cx="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r>
                <a:rPr lang="en-US" altLang="zh-CN" sz="2000" b="0" i="1" baseline="-25000">
                  <a:solidFill>
                    <a:srgbClr val="0000CC"/>
                  </a:solidFill>
                  <a:latin typeface="Symbol" panose="05050102010706020507" pitchFamily="18" charset="2"/>
                </a:rPr>
                <a:t>r</a:t>
              </a:r>
              <a:endParaRPr lang="en-US" altLang="zh-CN" sz="2000" b="0" i="1">
                <a:solidFill>
                  <a:srgbClr val="0000CC"/>
                </a:solidFill>
                <a:latin typeface="Symbol" panose="05050102010706020507" pitchFamily="18" charset="2"/>
              </a:endParaRPr>
            </a:p>
          </p:txBody>
        </p:sp>
        <p:sp>
          <p:nvSpPr>
            <p:cNvPr id="7942" name="Text Box 684"/>
            <p:cNvSpPr txBox="1">
              <a:spLocks noChangeArrowheads="1"/>
            </p:cNvSpPr>
            <p:nvPr/>
          </p:nvSpPr>
          <p:spPr bwMode="auto">
            <a:xfrm>
              <a:off x="204" y="1933"/>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r</a:t>
              </a:r>
            </a:p>
          </p:txBody>
        </p:sp>
      </p:grpSp>
      <p:grpSp>
        <p:nvGrpSpPr>
          <p:cNvPr id="7176" name="Group 686"/>
          <p:cNvGrpSpPr>
            <a:grpSpLocks/>
          </p:cNvGrpSpPr>
          <p:nvPr/>
        </p:nvGrpSpPr>
        <p:grpSpPr bwMode="auto">
          <a:xfrm>
            <a:off x="1703388" y="4797426"/>
            <a:ext cx="5753100" cy="1863725"/>
            <a:chOff x="617" y="2750"/>
            <a:chExt cx="3624" cy="1174"/>
          </a:xfrm>
        </p:grpSpPr>
        <p:sp>
          <p:nvSpPr>
            <p:cNvPr id="7180" name="Line 687"/>
            <p:cNvSpPr>
              <a:spLocks noChangeShapeType="1"/>
            </p:cNvSpPr>
            <p:nvPr/>
          </p:nvSpPr>
          <p:spPr bwMode="auto">
            <a:xfrm flipV="1">
              <a:off x="2424" y="3314"/>
              <a:ext cx="5" cy="8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1" name="Line 688"/>
            <p:cNvSpPr>
              <a:spLocks noChangeShapeType="1"/>
            </p:cNvSpPr>
            <p:nvPr/>
          </p:nvSpPr>
          <p:spPr bwMode="auto">
            <a:xfrm>
              <a:off x="2427" y="3370"/>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2" name="Line 689"/>
            <p:cNvSpPr>
              <a:spLocks noChangeShapeType="1"/>
            </p:cNvSpPr>
            <p:nvPr/>
          </p:nvSpPr>
          <p:spPr bwMode="auto">
            <a:xfrm>
              <a:off x="3470" y="33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3" name="Line 690"/>
            <p:cNvSpPr>
              <a:spLocks noChangeShapeType="1"/>
            </p:cNvSpPr>
            <p:nvPr/>
          </p:nvSpPr>
          <p:spPr bwMode="auto">
            <a:xfrm>
              <a:off x="3526" y="352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4" name="Line 691"/>
            <p:cNvSpPr>
              <a:spLocks noChangeShapeType="1"/>
            </p:cNvSpPr>
            <p:nvPr/>
          </p:nvSpPr>
          <p:spPr bwMode="auto">
            <a:xfrm>
              <a:off x="1704" y="33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5" name="Line 692"/>
            <p:cNvSpPr>
              <a:spLocks noChangeShapeType="1"/>
            </p:cNvSpPr>
            <p:nvPr/>
          </p:nvSpPr>
          <p:spPr bwMode="auto">
            <a:xfrm>
              <a:off x="1704" y="33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6" name="Line 693"/>
            <p:cNvSpPr>
              <a:spLocks noChangeShapeType="1"/>
            </p:cNvSpPr>
            <p:nvPr/>
          </p:nvSpPr>
          <p:spPr bwMode="auto">
            <a:xfrm flipV="1">
              <a:off x="2008" y="3414"/>
              <a:ext cx="9" cy="102"/>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7" name="Line 694"/>
            <p:cNvSpPr>
              <a:spLocks noChangeShapeType="1"/>
            </p:cNvSpPr>
            <p:nvPr/>
          </p:nvSpPr>
          <p:spPr bwMode="auto">
            <a:xfrm>
              <a:off x="2013" y="3482"/>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8" name="Line 695"/>
            <p:cNvSpPr>
              <a:spLocks noChangeShapeType="1"/>
            </p:cNvSpPr>
            <p:nvPr/>
          </p:nvSpPr>
          <p:spPr bwMode="auto">
            <a:xfrm>
              <a:off x="1423" y="34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9" name="Line 696"/>
            <p:cNvSpPr>
              <a:spLocks noChangeShapeType="1"/>
            </p:cNvSpPr>
            <p:nvPr/>
          </p:nvSpPr>
          <p:spPr bwMode="auto">
            <a:xfrm>
              <a:off x="1423" y="34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0" name="Line 697"/>
            <p:cNvSpPr>
              <a:spLocks noChangeShapeType="1"/>
            </p:cNvSpPr>
            <p:nvPr/>
          </p:nvSpPr>
          <p:spPr bwMode="auto">
            <a:xfrm>
              <a:off x="3302" y="3740"/>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1" name="Line 698"/>
            <p:cNvSpPr>
              <a:spLocks noChangeShapeType="1"/>
            </p:cNvSpPr>
            <p:nvPr/>
          </p:nvSpPr>
          <p:spPr bwMode="auto">
            <a:xfrm>
              <a:off x="3189" y="34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2" name="Freeform 699"/>
            <p:cNvSpPr>
              <a:spLocks/>
            </p:cNvSpPr>
            <p:nvPr/>
          </p:nvSpPr>
          <p:spPr bwMode="auto">
            <a:xfrm>
              <a:off x="3525" y="3513"/>
              <a:ext cx="13" cy="23"/>
            </a:xfrm>
            <a:custGeom>
              <a:avLst/>
              <a:gdLst>
                <a:gd name="T0" fmla="*/ 7 w 65"/>
                <a:gd name="T1" fmla="*/ 58 h 116"/>
                <a:gd name="T2" fmla="*/ 14 w 65"/>
                <a:gd name="T3" fmla="*/ 0 h 116"/>
                <a:gd name="T4" fmla="*/ 25 w 65"/>
                <a:gd name="T5" fmla="*/ 3 h 116"/>
                <a:gd name="T6" fmla="*/ 36 w 65"/>
                <a:gd name="T7" fmla="*/ 8 h 116"/>
                <a:gd name="T8" fmla="*/ 46 w 65"/>
                <a:gd name="T9" fmla="*/ 15 h 116"/>
                <a:gd name="T10" fmla="*/ 54 w 65"/>
                <a:gd name="T11" fmla="*/ 24 h 116"/>
                <a:gd name="T12" fmla="*/ 60 w 65"/>
                <a:gd name="T13" fmla="*/ 35 h 116"/>
                <a:gd name="T14" fmla="*/ 64 w 65"/>
                <a:gd name="T15" fmla="*/ 47 h 116"/>
                <a:gd name="T16" fmla="*/ 65 w 65"/>
                <a:gd name="T17" fmla="*/ 59 h 116"/>
                <a:gd name="T18" fmla="*/ 64 w 65"/>
                <a:gd name="T19" fmla="*/ 71 h 116"/>
                <a:gd name="T20" fmla="*/ 60 w 65"/>
                <a:gd name="T21" fmla="*/ 82 h 116"/>
                <a:gd name="T22" fmla="*/ 54 w 65"/>
                <a:gd name="T23" fmla="*/ 93 h 116"/>
                <a:gd name="T24" fmla="*/ 45 w 65"/>
                <a:gd name="T25" fmla="*/ 101 h 116"/>
                <a:gd name="T26" fmla="*/ 36 w 65"/>
                <a:gd name="T27" fmla="*/ 109 h 116"/>
                <a:gd name="T28" fmla="*/ 24 w 65"/>
                <a:gd name="T29" fmla="*/ 113 h 116"/>
                <a:gd name="T30" fmla="*/ 12 w 65"/>
                <a:gd name="T31" fmla="*/ 116 h 116"/>
                <a:gd name="T32" fmla="*/ 0 w 65"/>
                <a:gd name="T33" fmla="*/ 116 h 116"/>
                <a:gd name="T34" fmla="*/ 7 w 65"/>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6"/>
                <a:gd name="T56" fmla="*/ 65 w 65"/>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6">
                  <a:moveTo>
                    <a:pt x="7" y="58"/>
                  </a:moveTo>
                  <a:lnTo>
                    <a:pt x="14" y="0"/>
                  </a:lnTo>
                  <a:lnTo>
                    <a:pt x="25" y="3"/>
                  </a:lnTo>
                  <a:lnTo>
                    <a:pt x="36" y="8"/>
                  </a:lnTo>
                  <a:lnTo>
                    <a:pt x="46" y="15"/>
                  </a:lnTo>
                  <a:lnTo>
                    <a:pt x="54" y="24"/>
                  </a:lnTo>
                  <a:lnTo>
                    <a:pt x="60" y="35"/>
                  </a:lnTo>
                  <a:lnTo>
                    <a:pt x="64" y="47"/>
                  </a:lnTo>
                  <a:lnTo>
                    <a:pt x="65" y="59"/>
                  </a:lnTo>
                  <a:lnTo>
                    <a:pt x="64" y="71"/>
                  </a:lnTo>
                  <a:lnTo>
                    <a:pt x="60" y="82"/>
                  </a:lnTo>
                  <a:lnTo>
                    <a:pt x="54" y="93"/>
                  </a:lnTo>
                  <a:lnTo>
                    <a:pt x="45" y="101"/>
                  </a:lnTo>
                  <a:lnTo>
                    <a:pt x="36" y="109"/>
                  </a:lnTo>
                  <a:lnTo>
                    <a:pt x="24" y="113"/>
                  </a:lnTo>
                  <a:lnTo>
                    <a:pt x="12" y="116"/>
                  </a:lnTo>
                  <a:lnTo>
                    <a:pt x="0" y="116"/>
                  </a:lnTo>
                  <a:lnTo>
                    <a:pt x="7"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3" name="Freeform 700"/>
            <p:cNvSpPr>
              <a:spLocks/>
            </p:cNvSpPr>
            <p:nvPr/>
          </p:nvSpPr>
          <p:spPr bwMode="auto">
            <a:xfrm>
              <a:off x="3525" y="3513"/>
              <a:ext cx="13" cy="23"/>
            </a:xfrm>
            <a:custGeom>
              <a:avLst/>
              <a:gdLst>
                <a:gd name="T0" fmla="*/ 14 w 65"/>
                <a:gd name="T1" fmla="*/ 0 h 116"/>
                <a:gd name="T2" fmla="*/ 25 w 65"/>
                <a:gd name="T3" fmla="*/ 3 h 116"/>
                <a:gd name="T4" fmla="*/ 36 w 65"/>
                <a:gd name="T5" fmla="*/ 8 h 116"/>
                <a:gd name="T6" fmla="*/ 46 w 65"/>
                <a:gd name="T7" fmla="*/ 15 h 116"/>
                <a:gd name="T8" fmla="*/ 54 w 65"/>
                <a:gd name="T9" fmla="*/ 24 h 116"/>
                <a:gd name="T10" fmla="*/ 60 w 65"/>
                <a:gd name="T11" fmla="*/ 35 h 116"/>
                <a:gd name="T12" fmla="*/ 64 w 65"/>
                <a:gd name="T13" fmla="*/ 47 h 116"/>
                <a:gd name="T14" fmla="*/ 65 w 65"/>
                <a:gd name="T15" fmla="*/ 59 h 116"/>
                <a:gd name="T16" fmla="*/ 64 w 65"/>
                <a:gd name="T17" fmla="*/ 71 h 116"/>
                <a:gd name="T18" fmla="*/ 60 w 65"/>
                <a:gd name="T19" fmla="*/ 82 h 116"/>
                <a:gd name="T20" fmla="*/ 54 w 65"/>
                <a:gd name="T21" fmla="*/ 93 h 116"/>
                <a:gd name="T22" fmla="*/ 45 w 65"/>
                <a:gd name="T23" fmla="*/ 101 h 116"/>
                <a:gd name="T24" fmla="*/ 36 w 65"/>
                <a:gd name="T25" fmla="*/ 109 h 116"/>
                <a:gd name="T26" fmla="*/ 24 w 65"/>
                <a:gd name="T27" fmla="*/ 113 h 116"/>
                <a:gd name="T28" fmla="*/ 12 w 65"/>
                <a:gd name="T29" fmla="*/ 116 h 116"/>
                <a:gd name="T30" fmla="*/ 0 w 65"/>
                <a:gd name="T31" fmla="*/ 11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6"/>
                <a:gd name="T50" fmla="*/ 65 w 65"/>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6">
                  <a:moveTo>
                    <a:pt x="14" y="0"/>
                  </a:moveTo>
                  <a:lnTo>
                    <a:pt x="25" y="3"/>
                  </a:lnTo>
                  <a:lnTo>
                    <a:pt x="36" y="8"/>
                  </a:lnTo>
                  <a:lnTo>
                    <a:pt x="46" y="15"/>
                  </a:lnTo>
                  <a:lnTo>
                    <a:pt x="54" y="24"/>
                  </a:lnTo>
                  <a:lnTo>
                    <a:pt x="60" y="35"/>
                  </a:lnTo>
                  <a:lnTo>
                    <a:pt x="64" y="47"/>
                  </a:lnTo>
                  <a:lnTo>
                    <a:pt x="65" y="59"/>
                  </a:lnTo>
                  <a:lnTo>
                    <a:pt x="64" y="71"/>
                  </a:lnTo>
                  <a:lnTo>
                    <a:pt x="60" y="82"/>
                  </a:lnTo>
                  <a:lnTo>
                    <a:pt x="54" y="93"/>
                  </a:lnTo>
                  <a:lnTo>
                    <a:pt x="45" y="101"/>
                  </a:lnTo>
                  <a:lnTo>
                    <a:pt x="36" y="109"/>
                  </a:lnTo>
                  <a:lnTo>
                    <a:pt x="24" y="113"/>
                  </a:lnTo>
                  <a:lnTo>
                    <a:pt x="12" y="116"/>
                  </a:lnTo>
                  <a:lnTo>
                    <a:pt x="0" y="11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94" name="Freeform 701"/>
            <p:cNvSpPr>
              <a:spLocks/>
            </p:cNvSpPr>
            <p:nvPr/>
          </p:nvSpPr>
          <p:spPr bwMode="auto">
            <a:xfrm>
              <a:off x="1703" y="3303"/>
              <a:ext cx="1825" cy="233"/>
            </a:xfrm>
            <a:custGeom>
              <a:avLst/>
              <a:gdLst>
                <a:gd name="T0" fmla="*/ 9111 w 9125"/>
                <a:gd name="T1" fmla="*/ 1166 h 1166"/>
                <a:gd name="T2" fmla="*/ 9118 w 9125"/>
                <a:gd name="T3" fmla="*/ 1108 h 1166"/>
                <a:gd name="T4" fmla="*/ 9125 w 9125"/>
                <a:gd name="T5" fmla="*/ 1050 h 1166"/>
                <a:gd name="T6" fmla="*/ 14 w 9125"/>
                <a:gd name="T7" fmla="*/ 0 h 1166"/>
                <a:gd name="T8" fmla="*/ 7 w 9125"/>
                <a:gd name="T9" fmla="*/ 58 h 1166"/>
                <a:gd name="T10" fmla="*/ 0 w 9125"/>
                <a:gd name="T11" fmla="*/ 116 h 1166"/>
                <a:gd name="T12" fmla="*/ 9111 w 9125"/>
                <a:gd name="T13" fmla="*/ 1166 h 1166"/>
                <a:gd name="T14" fmla="*/ 0 60000 65536"/>
                <a:gd name="T15" fmla="*/ 0 60000 65536"/>
                <a:gd name="T16" fmla="*/ 0 60000 65536"/>
                <a:gd name="T17" fmla="*/ 0 60000 65536"/>
                <a:gd name="T18" fmla="*/ 0 60000 65536"/>
                <a:gd name="T19" fmla="*/ 0 60000 65536"/>
                <a:gd name="T20" fmla="*/ 0 60000 65536"/>
                <a:gd name="T21" fmla="*/ 0 w 9125"/>
                <a:gd name="T22" fmla="*/ 0 h 1166"/>
                <a:gd name="T23" fmla="*/ 9125 w 9125"/>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5" h="1166">
                  <a:moveTo>
                    <a:pt x="9111" y="1166"/>
                  </a:moveTo>
                  <a:lnTo>
                    <a:pt x="9118" y="1108"/>
                  </a:lnTo>
                  <a:lnTo>
                    <a:pt x="9125" y="1050"/>
                  </a:lnTo>
                  <a:lnTo>
                    <a:pt x="14" y="0"/>
                  </a:lnTo>
                  <a:lnTo>
                    <a:pt x="7" y="58"/>
                  </a:lnTo>
                  <a:lnTo>
                    <a:pt x="0" y="116"/>
                  </a:lnTo>
                  <a:lnTo>
                    <a:pt x="9111" y="11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5" name="Freeform 702"/>
            <p:cNvSpPr>
              <a:spLocks/>
            </p:cNvSpPr>
            <p:nvPr/>
          </p:nvSpPr>
          <p:spPr bwMode="auto">
            <a:xfrm>
              <a:off x="1703" y="3303"/>
              <a:ext cx="1825" cy="233"/>
            </a:xfrm>
            <a:custGeom>
              <a:avLst/>
              <a:gdLst>
                <a:gd name="T0" fmla="*/ 9111 w 9125"/>
                <a:gd name="T1" fmla="*/ 1166 h 1166"/>
                <a:gd name="T2" fmla="*/ 9118 w 9125"/>
                <a:gd name="T3" fmla="*/ 1108 h 1166"/>
                <a:gd name="T4" fmla="*/ 9125 w 9125"/>
                <a:gd name="T5" fmla="*/ 1050 h 1166"/>
                <a:gd name="T6" fmla="*/ 14 w 9125"/>
                <a:gd name="T7" fmla="*/ 0 h 1166"/>
                <a:gd name="T8" fmla="*/ 7 w 9125"/>
                <a:gd name="T9" fmla="*/ 58 h 1166"/>
                <a:gd name="T10" fmla="*/ 0 w 9125"/>
                <a:gd name="T11" fmla="*/ 116 h 1166"/>
                <a:gd name="T12" fmla="*/ 9111 w 9125"/>
                <a:gd name="T13" fmla="*/ 1166 h 1166"/>
                <a:gd name="T14" fmla="*/ 0 60000 65536"/>
                <a:gd name="T15" fmla="*/ 0 60000 65536"/>
                <a:gd name="T16" fmla="*/ 0 60000 65536"/>
                <a:gd name="T17" fmla="*/ 0 60000 65536"/>
                <a:gd name="T18" fmla="*/ 0 60000 65536"/>
                <a:gd name="T19" fmla="*/ 0 60000 65536"/>
                <a:gd name="T20" fmla="*/ 0 60000 65536"/>
                <a:gd name="T21" fmla="*/ 0 w 9125"/>
                <a:gd name="T22" fmla="*/ 0 h 1166"/>
                <a:gd name="T23" fmla="*/ 9125 w 9125"/>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5" h="1166">
                  <a:moveTo>
                    <a:pt x="9111" y="1166"/>
                  </a:moveTo>
                  <a:lnTo>
                    <a:pt x="9118" y="1108"/>
                  </a:lnTo>
                  <a:lnTo>
                    <a:pt x="9125" y="1050"/>
                  </a:lnTo>
                  <a:lnTo>
                    <a:pt x="14" y="0"/>
                  </a:lnTo>
                  <a:lnTo>
                    <a:pt x="7" y="58"/>
                  </a:lnTo>
                  <a:lnTo>
                    <a:pt x="0" y="116"/>
                  </a:lnTo>
                  <a:lnTo>
                    <a:pt x="9111" y="1166"/>
                  </a:lnTo>
                </a:path>
              </a:pathLst>
            </a:custGeom>
            <a:noFill/>
            <a:ln w="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96" name="Freeform 703"/>
            <p:cNvSpPr>
              <a:spLocks/>
            </p:cNvSpPr>
            <p:nvPr/>
          </p:nvSpPr>
          <p:spPr bwMode="auto">
            <a:xfrm>
              <a:off x="1692" y="3303"/>
              <a:ext cx="13" cy="23"/>
            </a:xfrm>
            <a:custGeom>
              <a:avLst/>
              <a:gdLst>
                <a:gd name="T0" fmla="*/ 59 w 66"/>
                <a:gd name="T1" fmla="*/ 58 h 116"/>
                <a:gd name="T2" fmla="*/ 52 w 66"/>
                <a:gd name="T3" fmla="*/ 116 h 116"/>
                <a:gd name="T4" fmla="*/ 41 w 66"/>
                <a:gd name="T5" fmla="*/ 113 h 116"/>
                <a:gd name="T6" fmla="*/ 30 w 66"/>
                <a:gd name="T7" fmla="*/ 108 h 116"/>
                <a:gd name="T8" fmla="*/ 19 w 66"/>
                <a:gd name="T9" fmla="*/ 101 h 116"/>
                <a:gd name="T10" fmla="*/ 11 w 66"/>
                <a:gd name="T11" fmla="*/ 92 h 116"/>
                <a:gd name="T12" fmla="*/ 5 w 66"/>
                <a:gd name="T13" fmla="*/ 81 h 116"/>
                <a:gd name="T14" fmla="*/ 1 w 66"/>
                <a:gd name="T15" fmla="*/ 69 h 116"/>
                <a:gd name="T16" fmla="*/ 0 w 66"/>
                <a:gd name="T17" fmla="*/ 57 h 116"/>
                <a:gd name="T18" fmla="*/ 1 w 66"/>
                <a:gd name="T19" fmla="*/ 45 h 116"/>
                <a:gd name="T20" fmla="*/ 5 w 66"/>
                <a:gd name="T21" fmla="*/ 34 h 116"/>
                <a:gd name="T22" fmla="*/ 11 w 66"/>
                <a:gd name="T23" fmla="*/ 23 h 116"/>
                <a:gd name="T24" fmla="*/ 20 w 66"/>
                <a:gd name="T25" fmla="*/ 15 h 116"/>
                <a:gd name="T26" fmla="*/ 31 w 66"/>
                <a:gd name="T27" fmla="*/ 7 h 116"/>
                <a:gd name="T28" fmla="*/ 42 w 66"/>
                <a:gd name="T29" fmla="*/ 3 h 116"/>
                <a:gd name="T30" fmla="*/ 54 w 66"/>
                <a:gd name="T31" fmla="*/ 0 h 116"/>
                <a:gd name="T32" fmla="*/ 66 w 66"/>
                <a:gd name="T33" fmla="*/ 0 h 116"/>
                <a:gd name="T34" fmla="*/ 59 w 66"/>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6"/>
                <a:gd name="T56" fmla="*/ 66 w 6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6">
                  <a:moveTo>
                    <a:pt x="59" y="58"/>
                  </a:moveTo>
                  <a:lnTo>
                    <a:pt x="52" y="116"/>
                  </a:lnTo>
                  <a:lnTo>
                    <a:pt x="41" y="113"/>
                  </a:lnTo>
                  <a:lnTo>
                    <a:pt x="30" y="108"/>
                  </a:lnTo>
                  <a:lnTo>
                    <a:pt x="19" y="101"/>
                  </a:lnTo>
                  <a:lnTo>
                    <a:pt x="11" y="92"/>
                  </a:lnTo>
                  <a:lnTo>
                    <a:pt x="5" y="81"/>
                  </a:lnTo>
                  <a:lnTo>
                    <a:pt x="1" y="69"/>
                  </a:lnTo>
                  <a:lnTo>
                    <a:pt x="0" y="57"/>
                  </a:lnTo>
                  <a:lnTo>
                    <a:pt x="1" y="45"/>
                  </a:lnTo>
                  <a:lnTo>
                    <a:pt x="5" y="34"/>
                  </a:lnTo>
                  <a:lnTo>
                    <a:pt x="11" y="23"/>
                  </a:lnTo>
                  <a:lnTo>
                    <a:pt x="20" y="15"/>
                  </a:lnTo>
                  <a:lnTo>
                    <a:pt x="31" y="7"/>
                  </a:lnTo>
                  <a:lnTo>
                    <a:pt x="42" y="3"/>
                  </a:lnTo>
                  <a:lnTo>
                    <a:pt x="54" y="0"/>
                  </a:lnTo>
                  <a:lnTo>
                    <a:pt x="66" y="0"/>
                  </a:lnTo>
                  <a:lnTo>
                    <a:pt x="59"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7" name="Freeform 704"/>
            <p:cNvSpPr>
              <a:spLocks/>
            </p:cNvSpPr>
            <p:nvPr/>
          </p:nvSpPr>
          <p:spPr bwMode="auto">
            <a:xfrm>
              <a:off x="1692" y="3303"/>
              <a:ext cx="13" cy="23"/>
            </a:xfrm>
            <a:custGeom>
              <a:avLst/>
              <a:gdLst>
                <a:gd name="T0" fmla="*/ 52 w 66"/>
                <a:gd name="T1" fmla="*/ 116 h 116"/>
                <a:gd name="T2" fmla="*/ 41 w 66"/>
                <a:gd name="T3" fmla="*/ 113 h 116"/>
                <a:gd name="T4" fmla="*/ 30 w 66"/>
                <a:gd name="T5" fmla="*/ 108 h 116"/>
                <a:gd name="T6" fmla="*/ 19 w 66"/>
                <a:gd name="T7" fmla="*/ 101 h 116"/>
                <a:gd name="T8" fmla="*/ 11 w 66"/>
                <a:gd name="T9" fmla="*/ 92 h 116"/>
                <a:gd name="T10" fmla="*/ 5 w 66"/>
                <a:gd name="T11" fmla="*/ 81 h 116"/>
                <a:gd name="T12" fmla="*/ 1 w 66"/>
                <a:gd name="T13" fmla="*/ 69 h 116"/>
                <a:gd name="T14" fmla="*/ 0 w 66"/>
                <a:gd name="T15" fmla="*/ 57 h 116"/>
                <a:gd name="T16" fmla="*/ 1 w 66"/>
                <a:gd name="T17" fmla="*/ 45 h 116"/>
                <a:gd name="T18" fmla="*/ 5 w 66"/>
                <a:gd name="T19" fmla="*/ 34 h 116"/>
                <a:gd name="T20" fmla="*/ 11 w 66"/>
                <a:gd name="T21" fmla="*/ 23 h 116"/>
                <a:gd name="T22" fmla="*/ 20 w 66"/>
                <a:gd name="T23" fmla="*/ 15 h 116"/>
                <a:gd name="T24" fmla="*/ 31 w 66"/>
                <a:gd name="T25" fmla="*/ 7 h 116"/>
                <a:gd name="T26" fmla="*/ 42 w 66"/>
                <a:gd name="T27" fmla="*/ 3 h 116"/>
                <a:gd name="T28" fmla="*/ 54 w 66"/>
                <a:gd name="T29" fmla="*/ 0 h 116"/>
                <a:gd name="T30" fmla="*/ 66 w 66"/>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6"/>
                <a:gd name="T50" fmla="*/ 66 w 66"/>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6">
                  <a:moveTo>
                    <a:pt x="52" y="116"/>
                  </a:moveTo>
                  <a:lnTo>
                    <a:pt x="41" y="113"/>
                  </a:lnTo>
                  <a:lnTo>
                    <a:pt x="30" y="108"/>
                  </a:lnTo>
                  <a:lnTo>
                    <a:pt x="19" y="101"/>
                  </a:lnTo>
                  <a:lnTo>
                    <a:pt x="11" y="92"/>
                  </a:lnTo>
                  <a:lnTo>
                    <a:pt x="5" y="81"/>
                  </a:lnTo>
                  <a:lnTo>
                    <a:pt x="1" y="69"/>
                  </a:lnTo>
                  <a:lnTo>
                    <a:pt x="0" y="57"/>
                  </a:lnTo>
                  <a:lnTo>
                    <a:pt x="1" y="45"/>
                  </a:lnTo>
                  <a:lnTo>
                    <a:pt x="5" y="34"/>
                  </a:lnTo>
                  <a:lnTo>
                    <a:pt x="11" y="23"/>
                  </a:lnTo>
                  <a:lnTo>
                    <a:pt x="20" y="15"/>
                  </a:lnTo>
                  <a:lnTo>
                    <a:pt x="31" y="7"/>
                  </a:lnTo>
                  <a:lnTo>
                    <a:pt x="42" y="3"/>
                  </a:lnTo>
                  <a:lnTo>
                    <a:pt x="54"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98" name="Freeform 705"/>
            <p:cNvSpPr>
              <a:spLocks/>
            </p:cNvSpPr>
            <p:nvPr/>
          </p:nvSpPr>
          <p:spPr bwMode="auto">
            <a:xfrm>
              <a:off x="3470" y="3303"/>
              <a:ext cx="12" cy="23"/>
            </a:xfrm>
            <a:custGeom>
              <a:avLst/>
              <a:gdLst>
                <a:gd name="T0" fmla="*/ 0 w 58"/>
                <a:gd name="T1" fmla="*/ 58 h 116"/>
                <a:gd name="T2" fmla="*/ 0 w 58"/>
                <a:gd name="T3" fmla="*/ 0 h 116"/>
                <a:gd name="T4" fmla="*/ 12 w 58"/>
                <a:gd name="T5" fmla="*/ 1 h 116"/>
                <a:gd name="T6" fmla="*/ 24 w 58"/>
                <a:gd name="T7" fmla="*/ 5 h 116"/>
                <a:gd name="T8" fmla="*/ 34 w 58"/>
                <a:gd name="T9" fmla="*/ 11 h 116"/>
                <a:gd name="T10" fmla="*/ 43 w 58"/>
                <a:gd name="T11" fmla="*/ 19 h 116"/>
                <a:gd name="T12" fmla="*/ 50 w 58"/>
                <a:gd name="T13" fmla="*/ 29 h 116"/>
                <a:gd name="T14" fmla="*/ 55 w 58"/>
                <a:gd name="T15" fmla="*/ 40 h 116"/>
                <a:gd name="T16" fmla="*/ 58 w 58"/>
                <a:gd name="T17" fmla="*/ 52 h 116"/>
                <a:gd name="T18" fmla="*/ 58 w 58"/>
                <a:gd name="T19" fmla="*/ 64 h 116"/>
                <a:gd name="T20" fmla="*/ 55 w 58"/>
                <a:gd name="T21" fmla="*/ 76 h 116"/>
                <a:gd name="T22" fmla="*/ 50 w 58"/>
                <a:gd name="T23" fmla="*/ 87 h 116"/>
                <a:gd name="T24" fmla="*/ 43 w 58"/>
                <a:gd name="T25" fmla="*/ 97 h 116"/>
                <a:gd name="T26" fmla="*/ 34 w 58"/>
                <a:gd name="T27" fmla="*/ 105 h 116"/>
                <a:gd name="T28" fmla="*/ 24 w 58"/>
                <a:gd name="T29" fmla="*/ 111 h 116"/>
                <a:gd name="T30" fmla="*/ 12 w 58"/>
                <a:gd name="T31" fmla="*/ 115 h 116"/>
                <a:gd name="T32" fmla="*/ 0 w 58"/>
                <a:gd name="T33" fmla="*/ 116 h 116"/>
                <a:gd name="T34" fmla="*/ 0 w 58"/>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6"/>
                <a:gd name="T56" fmla="*/ 58 w 5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6">
                  <a:moveTo>
                    <a:pt x="0" y="58"/>
                  </a:moveTo>
                  <a:lnTo>
                    <a:pt x="0" y="0"/>
                  </a:lnTo>
                  <a:lnTo>
                    <a:pt x="12" y="1"/>
                  </a:lnTo>
                  <a:lnTo>
                    <a:pt x="24" y="5"/>
                  </a:lnTo>
                  <a:lnTo>
                    <a:pt x="34" y="11"/>
                  </a:lnTo>
                  <a:lnTo>
                    <a:pt x="43" y="19"/>
                  </a:lnTo>
                  <a:lnTo>
                    <a:pt x="50" y="29"/>
                  </a:lnTo>
                  <a:lnTo>
                    <a:pt x="55" y="40"/>
                  </a:lnTo>
                  <a:lnTo>
                    <a:pt x="58" y="52"/>
                  </a:lnTo>
                  <a:lnTo>
                    <a:pt x="58" y="64"/>
                  </a:lnTo>
                  <a:lnTo>
                    <a:pt x="55" y="76"/>
                  </a:lnTo>
                  <a:lnTo>
                    <a:pt x="50" y="87"/>
                  </a:lnTo>
                  <a:lnTo>
                    <a:pt x="43" y="97"/>
                  </a:lnTo>
                  <a:lnTo>
                    <a:pt x="34" y="105"/>
                  </a:lnTo>
                  <a:lnTo>
                    <a:pt x="24" y="111"/>
                  </a:lnTo>
                  <a:lnTo>
                    <a:pt x="12" y="115"/>
                  </a:lnTo>
                  <a:lnTo>
                    <a:pt x="0" y="116"/>
                  </a:lnTo>
                  <a:lnTo>
                    <a:pt x="0"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9" name="Freeform 706"/>
            <p:cNvSpPr>
              <a:spLocks/>
            </p:cNvSpPr>
            <p:nvPr/>
          </p:nvSpPr>
          <p:spPr bwMode="auto">
            <a:xfrm>
              <a:off x="3470" y="3303"/>
              <a:ext cx="12" cy="23"/>
            </a:xfrm>
            <a:custGeom>
              <a:avLst/>
              <a:gdLst>
                <a:gd name="T0" fmla="*/ 0 w 58"/>
                <a:gd name="T1" fmla="*/ 0 h 116"/>
                <a:gd name="T2" fmla="*/ 12 w 58"/>
                <a:gd name="T3" fmla="*/ 1 h 116"/>
                <a:gd name="T4" fmla="*/ 24 w 58"/>
                <a:gd name="T5" fmla="*/ 5 h 116"/>
                <a:gd name="T6" fmla="*/ 34 w 58"/>
                <a:gd name="T7" fmla="*/ 11 h 116"/>
                <a:gd name="T8" fmla="*/ 43 w 58"/>
                <a:gd name="T9" fmla="*/ 19 h 116"/>
                <a:gd name="T10" fmla="*/ 50 w 58"/>
                <a:gd name="T11" fmla="*/ 29 h 116"/>
                <a:gd name="T12" fmla="*/ 55 w 58"/>
                <a:gd name="T13" fmla="*/ 40 h 116"/>
                <a:gd name="T14" fmla="*/ 58 w 58"/>
                <a:gd name="T15" fmla="*/ 52 h 116"/>
                <a:gd name="T16" fmla="*/ 58 w 58"/>
                <a:gd name="T17" fmla="*/ 64 h 116"/>
                <a:gd name="T18" fmla="*/ 55 w 58"/>
                <a:gd name="T19" fmla="*/ 76 h 116"/>
                <a:gd name="T20" fmla="*/ 50 w 58"/>
                <a:gd name="T21" fmla="*/ 87 h 116"/>
                <a:gd name="T22" fmla="*/ 43 w 58"/>
                <a:gd name="T23" fmla="*/ 97 h 116"/>
                <a:gd name="T24" fmla="*/ 34 w 58"/>
                <a:gd name="T25" fmla="*/ 105 h 116"/>
                <a:gd name="T26" fmla="*/ 24 w 58"/>
                <a:gd name="T27" fmla="*/ 111 h 116"/>
                <a:gd name="T28" fmla="*/ 12 w 58"/>
                <a:gd name="T29" fmla="*/ 115 h 116"/>
                <a:gd name="T30" fmla="*/ 0 w 58"/>
                <a:gd name="T31" fmla="*/ 11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6"/>
                <a:gd name="T50" fmla="*/ 58 w 58"/>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6">
                  <a:moveTo>
                    <a:pt x="0" y="0"/>
                  </a:moveTo>
                  <a:lnTo>
                    <a:pt x="12" y="1"/>
                  </a:lnTo>
                  <a:lnTo>
                    <a:pt x="24" y="5"/>
                  </a:lnTo>
                  <a:lnTo>
                    <a:pt x="34" y="11"/>
                  </a:lnTo>
                  <a:lnTo>
                    <a:pt x="43" y="19"/>
                  </a:lnTo>
                  <a:lnTo>
                    <a:pt x="50" y="29"/>
                  </a:lnTo>
                  <a:lnTo>
                    <a:pt x="55" y="40"/>
                  </a:lnTo>
                  <a:lnTo>
                    <a:pt x="58" y="52"/>
                  </a:lnTo>
                  <a:lnTo>
                    <a:pt x="58" y="64"/>
                  </a:lnTo>
                  <a:lnTo>
                    <a:pt x="55" y="76"/>
                  </a:lnTo>
                  <a:lnTo>
                    <a:pt x="50" y="87"/>
                  </a:lnTo>
                  <a:lnTo>
                    <a:pt x="43" y="97"/>
                  </a:lnTo>
                  <a:lnTo>
                    <a:pt x="34" y="105"/>
                  </a:lnTo>
                  <a:lnTo>
                    <a:pt x="24" y="111"/>
                  </a:lnTo>
                  <a:lnTo>
                    <a:pt x="12" y="115"/>
                  </a:lnTo>
                  <a:lnTo>
                    <a:pt x="0" y="11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00" name="Freeform 707"/>
            <p:cNvSpPr>
              <a:spLocks/>
            </p:cNvSpPr>
            <p:nvPr/>
          </p:nvSpPr>
          <p:spPr bwMode="auto">
            <a:xfrm>
              <a:off x="1704" y="3303"/>
              <a:ext cx="1766" cy="23"/>
            </a:xfrm>
            <a:custGeom>
              <a:avLst/>
              <a:gdLst>
                <a:gd name="T0" fmla="*/ 8831 w 8831"/>
                <a:gd name="T1" fmla="*/ 116 h 116"/>
                <a:gd name="T2" fmla="*/ 8831 w 8831"/>
                <a:gd name="T3" fmla="*/ 58 h 116"/>
                <a:gd name="T4" fmla="*/ 8831 w 8831"/>
                <a:gd name="T5" fmla="*/ 0 h 116"/>
                <a:gd name="T6" fmla="*/ 0 w 8831"/>
                <a:gd name="T7" fmla="*/ 0 h 116"/>
                <a:gd name="T8" fmla="*/ 0 w 8831"/>
                <a:gd name="T9" fmla="*/ 58 h 116"/>
                <a:gd name="T10" fmla="*/ 0 w 8831"/>
                <a:gd name="T11" fmla="*/ 116 h 116"/>
                <a:gd name="T12" fmla="*/ 8831 w 8831"/>
                <a:gd name="T13" fmla="*/ 116 h 116"/>
                <a:gd name="T14" fmla="*/ 0 60000 65536"/>
                <a:gd name="T15" fmla="*/ 0 60000 65536"/>
                <a:gd name="T16" fmla="*/ 0 60000 65536"/>
                <a:gd name="T17" fmla="*/ 0 60000 65536"/>
                <a:gd name="T18" fmla="*/ 0 60000 65536"/>
                <a:gd name="T19" fmla="*/ 0 60000 65536"/>
                <a:gd name="T20" fmla="*/ 0 60000 65536"/>
                <a:gd name="T21" fmla="*/ 0 w 8831"/>
                <a:gd name="T22" fmla="*/ 0 h 116"/>
                <a:gd name="T23" fmla="*/ 8831 w 8831"/>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31" h="116">
                  <a:moveTo>
                    <a:pt x="8831" y="116"/>
                  </a:moveTo>
                  <a:lnTo>
                    <a:pt x="8831" y="58"/>
                  </a:lnTo>
                  <a:lnTo>
                    <a:pt x="8831" y="0"/>
                  </a:lnTo>
                  <a:lnTo>
                    <a:pt x="0" y="0"/>
                  </a:lnTo>
                  <a:lnTo>
                    <a:pt x="0" y="58"/>
                  </a:lnTo>
                  <a:lnTo>
                    <a:pt x="0" y="116"/>
                  </a:lnTo>
                  <a:lnTo>
                    <a:pt x="8831" y="1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1" name="Freeform 708"/>
            <p:cNvSpPr>
              <a:spLocks/>
            </p:cNvSpPr>
            <p:nvPr/>
          </p:nvSpPr>
          <p:spPr bwMode="auto">
            <a:xfrm>
              <a:off x="1704" y="3303"/>
              <a:ext cx="1766" cy="23"/>
            </a:xfrm>
            <a:custGeom>
              <a:avLst/>
              <a:gdLst>
                <a:gd name="T0" fmla="*/ 8831 w 8831"/>
                <a:gd name="T1" fmla="*/ 116 h 116"/>
                <a:gd name="T2" fmla="*/ 8831 w 8831"/>
                <a:gd name="T3" fmla="*/ 58 h 116"/>
                <a:gd name="T4" fmla="*/ 8831 w 8831"/>
                <a:gd name="T5" fmla="*/ 0 h 116"/>
                <a:gd name="T6" fmla="*/ 0 w 8831"/>
                <a:gd name="T7" fmla="*/ 0 h 116"/>
                <a:gd name="T8" fmla="*/ 0 w 8831"/>
                <a:gd name="T9" fmla="*/ 58 h 116"/>
                <a:gd name="T10" fmla="*/ 0 w 8831"/>
                <a:gd name="T11" fmla="*/ 116 h 116"/>
                <a:gd name="T12" fmla="*/ 8831 w 8831"/>
                <a:gd name="T13" fmla="*/ 116 h 116"/>
                <a:gd name="T14" fmla="*/ 0 60000 65536"/>
                <a:gd name="T15" fmla="*/ 0 60000 65536"/>
                <a:gd name="T16" fmla="*/ 0 60000 65536"/>
                <a:gd name="T17" fmla="*/ 0 60000 65536"/>
                <a:gd name="T18" fmla="*/ 0 60000 65536"/>
                <a:gd name="T19" fmla="*/ 0 60000 65536"/>
                <a:gd name="T20" fmla="*/ 0 60000 65536"/>
                <a:gd name="T21" fmla="*/ 0 w 8831"/>
                <a:gd name="T22" fmla="*/ 0 h 116"/>
                <a:gd name="T23" fmla="*/ 8831 w 8831"/>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31" h="116">
                  <a:moveTo>
                    <a:pt x="8831" y="116"/>
                  </a:moveTo>
                  <a:lnTo>
                    <a:pt x="8831" y="58"/>
                  </a:lnTo>
                  <a:lnTo>
                    <a:pt x="8831" y="0"/>
                  </a:lnTo>
                  <a:lnTo>
                    <a:pt x="0" y="0"/>
                  </a:lnTo>
                  <a:lnTo>
                    <a:pt x="0" y="58"/>
                  </a:lnTo>
                  <a:lnTo>
                    <a:pt x="0" y="116"/>
                  </a:lnTo>
                  <a:lnTo>
                    <a:pt x="8831" y="11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02" name="Freeform 709"/>
            <p:cNvSpPr>
              <a:spLocks/>
            </p:cNvSpPr>
            <p:nvPr/>
          </p:nvSpPr>
          <p:spPr bwMode="auto">
            <a:xfrm>
              <a:off x="1692" y="3303"/>
              <a:ext cx="12" cy="23"/>
            </a:xfrm>
            <a:custGeom>
              <a:avLst/>
              <a:gdLst>
                <a:gd name="T0" fmla="*/ 59 w 59"/>
                <a:gd name="T1" fmla="*/ 58 h 116"/>
                <a:gd name="T2" fmla="*/ 59 w 59"/>
                <a:gd name="T3" fmla="*/ 116 h 116"/>
                <a:gd name="T4" fmla="*/ 47 w 59"/>
                <a:gd name="T5" fmla="*/ 115 h 116"/>
                <a:gd name="T6" fmla="*/ 35 w 59"/>
                <a:gd name="T7" fmla="*/ 111 h 116"/>
                <a:gd name="T8" fmla="*/ 25 w 59"/>
                <a:gd name="T9" fmla="*/ 105 h 116"/>
                <a:gd name="T10" fmla="*/ 15 w 59"/>
                <a:gd name="T11" fmla="*/ 97 h 116"/>
                <a:gd name="T12" fmla="*/ 8 w 59"/>
                <a:gd name="T13" fmla="*/ 87 h 116"/>
                <a:gd name="T14" fmla="*/ 3 w 59"/>
                <a:gd name="T15" fmla="*/ 76 h 116"/>
                <a:gd name="T16" fmla="*/ 0 w 59"/>
                <a:gd name="T17" fmla="*/ 64 h 116"/>
                <a:gd name="T18" fmla="*/ 0 w 59"/>
                <a:gd name="T19" fmla="*/ 52 h 116"/>
                <a:gd name="T20" fmla="*/ 3 w 59"/>
                <a:gd name="T21" fmla="*/ 40 h 116"/>
                <a:gd name="T22" fmla="*/ 8 w 59"/>
                <a:gd name="T23" fmla="*/ 29 h 116"/>
                <a:gd name="T24" fmla="*/ 15 w 59"/>
                <a:gd name="T25" fmla="*/ 19 h 116"/>
                <a:gd name="T26" fmla="*/ 25 w 59"/>
                <a:gd name="T27" fmla="*/ 11 h 116"/>
                <a:gd name="T28" fmla="*/ 35 w 59"/>
                <a:gd name="T29" fmla="*/ 5 h 116"/>
                <a:gd name="T30" fmla="*/ 47 w 59"/>
                <a:gd name="T31" fmla="*/ 1 h 116"/>
                <a:gd name="T32" fmla="*/ 59 w 59"/>
                <a:gd name="T33" fmla="*/ 0 h 116"/>
                <a:gd name="T34" fmla="*/ 59 w 59"/>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6"/>
                <a:gd name="T56" fmla="*/ 59 w 5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6">
                  <a:moveTo>
                    <a:pt x="59" y="58"/>
                  </a:moveTo>
                  <a:lnTo>
                    <a:pt x="59" y="116"/>
                  </a:lnTo>
                  <a:lnTo>
                    <a:pt x="47" y="115"/>
                  </a:lnTo>
                  <a:lnTo>
                    <a:pt x="35" y="111"/>
                  </a:lnTo>
                  <a:lnTo>
                    <a:pt x="25" y="105"/>
                  </a:lnTo>
                  <a:lnTo>
                    <a:pt x="15" y="97"/>
                  </a:lnTo>
                  <a:lnTo>
                    <a:pt x="8" y="87"/>
                  </a:lnTo>
                  <a:lnTo>
                    <a:pt x="3" y="76"/>
                  </a:lnTo>
                  <a:lnTo>
                    <a:pt x="0" y="64"/>
                  </a:lnTo>
                  <a:lnTo>
                    <a:pt x="0" y="52"/>
                  </a:lnTo>
                  <a:lnTo>
                    <a:pt x="3" y="40"/>
                  </a:lnTo>
                  <a:lnTo>
                    <a:pt x="8" y="29"/>
                  </a:lnTo>
                  <a:lnTo>
                    <a:pt x="15" y="19"/>
                  </a:lnTo>
                  <a:lnTo>
                    <a:pt x="25" y="11"/>
                  </a:lnTo>
                  <a:lnTo>
                    <a:pt x="35" y="5"/>
                  </a:lnTo>
                  <a:lnTo>
                    <a:pt x="47" y="1"/>
                  </a:lnTo>
                  <a:lnTo>
                    <a:pt x="59" y="0"/>
                  </a:lnTo>
                  <a:lnTo>
                    <a:pt x="59"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3" name="Freeform 710"/>
            <p:cNvSpPr>
              <a:spLocks/>
            </p:cNvSpPr>
            <p:nvPr/>
          </p:nvSpPr>
          <p:spPr bwMode="auto">
            <a:xfrm>
              <a:off x="1692" y="3303"/>
              <a:ext cx="12" cy="23"/>
            </a:xfrm>
            <a:custGeom>
              <a:avLst/>
              <a:gdLst>
                <a:gd name="T0" fmla="*/ 59 w 59"/>
                <a:gd name="T1" fmla="*/ 116 h 116"/>
                <a:gd name="T2" fmla="*/ 47 w 59"/>
                <a:gd name="T3" fmla="*/ 115 h 116"/>
                <a:gd name="T4" fmla="*/ 35 w 59"/>
                <a:gd name="T5" fmla="*/ 111 h 116"/>
                <a:gd name="T6" fmla="*/ 25 w 59"/>
                <a:gd name="T7" fmla="*/ 105 h 116"/>
                <a:gd name="T8" fmla="*/ 15 w 59"/>
                <a:gd name="T9" fmla="*/ 97 h 116"/>
                <a:gd name="T10" fmla="*/ 8 w 59"/>
                <a:gd name="T11" fmla="*/ 87 h 116"/>
                <a:gd name="T12" fmla="*/ 3 w 59"/>
                <a:gd name="T13" fmla="*/ 76 h 116"/>
                <a:gd name="T14" fmla="*/ 0 w 59"/>
                <a:gd name="T15" fmla="*/ 64 h 116"/>
                <a:gd name="T16" fmla="*/ 0 w 59"/>
                <a:gd name="T17" fmla="*/ 52 h 116"/>
                <a:gd name="T18" fmla="*/ 3 w 59"/>
                <a:gd name="T19" fmla="*/ 40 h 116"/>
                <a:gd name="T20" fmla="*/ 8 w 59"/>
                <a:gd name="T21" fmla="*/ 29 h 116"/>
                <a:gd name="T22" fmla="*/ 15 w 59"/>
                <a:gd name="T23" fmla="*/ 19 h 116"/>
                <a:gd name="T24" fmla="*/ 25 w 59"/>
                <a:gd name="T25" fmla="*/ 11 h 116"/>
                <a:gd name="T26" fmla="*/ 35 w 59"/>
                <a:gd name="T27" fmla="*/ 5 h 116"/>
                <a:gd name="T28" fmla="*/ 47 w 59"/>
                <a:gd name="T29" fmla="*/ 1 h 116"/>
                <a:gd name="T30" fmla="*/ 59 w 59"/>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6"/>
                <a:gd name="T50" fmla="*/ 59 w 59"/>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6">
                  <a:moveTo>
                    <a:pt x="59" y="116"/>
                  </a:moveTo>
                  <a:lnTo>
                    <a:pt x="47" y="115"/>
                  </a:lnTo>
                  <a:lnTo>
                    <a:pt x="35" y="111"/>
                  </a:lnTo>
                  <a:lnTo>
                    <a:pt x="25" y="105"/>
                  </a:lnTo>
                  <a:lnTo>
                    <a:pt x="15" y="97"/>
                  </a:lnTo>
                  <a:lnTo>
                    <a:pt x="8" y="87"/>
                  </a:lnTo>
                  <a:lnTo>
                    <a:pt x="3" y="76"/>
                  </a:lnTo>
                  <a:lnTo>
                    <a:pt x="0" y="64"/>
                  </a:lnTo>
                  <a:lnTo>
                    <a:pt x="0" y="52"/>
                  </a:lnTo>
                  <a:lnTo>
                    <a:pt x="3" y="40"/>
                  </a:lnTo>
                  <a:lnTo>
                    <a:pt x="8" y="29"/>
                  </a:lnTo>
                  <a:lnTo>
                    <a:pt x="15" y="19"/>
                  </a:lnTo>
                  <a:lnTo>
                    <a:pt x="25"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04" name="Freeform 711"/>
            <p:cNvSpPr>
              <a:spLocks/>
            </p:cNvSpPr>
            <p:nvPr/>
          </p:nvSpPr>
          <p:spPr bwMode="auto">
            <a:xfrm>
              <a:off x="1411" y="3403"/>
              <a:ext cx="14" cy="23"/>
            </a:xfrm>
            <a:custGeom>
              <a:avLst/>
              <a:gdLst>
                <a:gd name="T0" fmla="*/ 58 w 68"/>
                <a:gd name="T1" fmla="*/ 58 h 115"/>
                <a:gd name="T2" fmla="*/ 48 w 68"/>
                <a:gd name="T3" fmla="*/ 115 h 115"/>
                <a:gd name="T4" fmla="*/ 36 w 68"/>
                <a:gd name="T5" fmla="*/ 112 h 115"/>
                <a:gd name="T6" fmla="*/ 26 w 68"/>
                <a:gd name="T7" fmla="*/ 106 h 115"/>
                <a:gd name="T8" fmla="*/ 16 w 68"/>
                <a:gd name="T9" fmla="*/ 98 h 115"/>
                <a:gd name="T10" fmla="*/ 9 w 68"/>
                <a:gd name="T11" fmla="*/ 89 h 115"/>
                <a:gd name="T12" fmla="*/ 4 w 68"/>
                <a:gd name="T13" fmla="*/ 78 h 115"/>
                <a:gd name="T14" fmla="*/ 1 w 68"/>
                <a:gd name="T15" fmla="*/ 66 h 115"/>
                <a:gd name="T16" fmla="*/ 0 w 68"/>
                <a:gd name="T17" fmla="*/ 54 h 115"/>
                <a:gd name="T18" fmla="*/ 2 w 68"/>
                <a:gd name="T19" fmla="*/ 42 h 115"/>
                <a:gd name="T20" fmla="*/ 7 w 68"/>
                <a:gd name="T21" fmla="*/ 31 h 115"/>
                <a:gd name="T22" fmla="*/ 13 w 68"/>
                <a:gd name="T23" fmla="*/ 21 h 115"/>
                <a:gd name="T24" fmla="*/ 22 w 68"/>
                <a:gd name="T25" fmla="*/ 12 h 115"/>
                <a:gd name="T26" fmla="*/ 32 w 68"/>
                <a:gd name="T27" fmla="*/ 6 h 115"/>
                <a:gd name="T28" fmla="*/ 44 w 68"/>
                <a:gd name="T29" fmla="*/ 2 h 115"/>
                <a:gd name="T30" fmla="*/ 56 w 68"/>
                <a:gd name="T31" fmla="*/ 0 h 115"/>
                <a:gd name="T32" fmla="*/ 68 w 68"/>
                <a:gd name="T33" fmla="*/ 1 h 115"/>
                <a:gd name="T34" fmla="*/ 58 w 68"/>
                <a:gd name="T35" fmla="*/ 58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5"/>
                <a:gd name="T56" fmla="*/ 68 w 68"/>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5">
                  <a:moveTo>
                    <a:pt x="58" y="58"/>
                  </a:moveTo>
                  <a:lnTo>
                    <a:pt x="48" y="115"/>
                  </a:lnTo>
                  <a:lnTo>
                    <a:pt x="36" y="112"/>
                  </a:lnTo>
                  <a:lnTo>
                    <a:pt x="26" y="106"/>
                  </a:lnTo>
                  <a:lnTo>
                    <a:pt x="16" y="98"/>
                  </a:lnTo>
                  <a:lnTo>
                    <a:pt x="9" y="89"/>
                  </a:lnTo>
                  <a:lnTo>
                    <a:pt x="4" y="78"/>
                  </a:lnTo>
                  <a:lnTo>
                    <a:pt x="1" y="66"/>
                  </a:lnTo>
                  <a:lnTo>
                    <a:pt x="0" y="54"/>
                  </a:lnTo>
                  <a:lnTo>
                    <a:pt x="2" y="42"/>
                  </a:lnTo>
                  <a:lnTo>
                    <a:pt x="7" y="31"/>
                  </a:lnTo>
                  <a:lnTo>
                    <a:pt x="13" y="21"/>
                  </a:lnTo>
                  <a:lnTo>
                    <a:pt x="22" y="12"/>
                  </a:lnTo>
                  <a:lnTo>
                    <a:pt x="32" y="6"/>
                  </a:lnTo>
                  <a:lnTo>
                    <a:pt x="44" y="2"/>
                  </a:lnTo>
                  <a:lnTo>
                    <a:pt x="56" y="0"/>
                  </a:lnTo>
                  <a:lnTo>
                    <a:pt x="68" y="1"/>
                  </a:lnTo>
                  <a:lnTo>
                    <a:pt x="5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5" name="Freeform 712"/>
            <p:cNvSpPr>
              <a:spLocks/>
            </p:cNvSpPr>
            <p:nvPr/>
          </p:nvSpPr>
          <p:spPr bwMode="auto">
            <a:xfrm>
              <a:off x="1411" y="3403"/>
              <a:ext cx="14" cy="23"/>
            </a:xfrm>
            <a:custGeom>
              <a:avLst/>
              <a:gdLst>
                <a:gd name="T0" fmla="*/ 48 w 68"/>
                <a:gd name="T1" fmla="*/ 115 h 115"/>
                <a:gd name="T2" fmla="*/ 36 w 68"/>
                <a:gd name="T3" fmla="*/ 112 h 115"/>
                <a:gd name="T4" fmla="*/ 26 w 68"/>
                <a:gd name="T5" fmla="*/ 106 h 115"/>
                <a:gd name="T6" fmla="*/ 16 w 68"/>
                <a:gd name="T7" fmla="*/ 98 h 115"/>
                <a:gd name="T8" fmla="*/ 9 w 68"/>
                <a:gd name="T9" fmla="*/ 89 h 115"/>
                <a:gd name="T10" fmla="*/ 4 w 68"/>
                <a:gd name="T11" fmla="*/ 78 h 115"/>
                <a:gd name="T12" fmla="*/ 1 w 68"/>
                <a:gd name="T13" fmla="*/ 66 h 115"/>
                <a:gd name="T14" fmla="*/ 0 w 68"/>
                <a:gd name="T15" fmla="*/ 54 h 115"/>
                <a:gd name="T16" fmla="*/ 2 w 68"/>
                <a:gd name="T17" fmla="*/ 42 h 115"/>
                <a:gd name="T18" fmla="*/ 7 w 68"/>
                <a:gd name="T19" fmla="*/ 31 h 115"/>
                <a:gd name="T20" fmla="*/ 13 w 68"/>
                <a:gd name="T21" fmla="*/ 21 h 115"/>
                <a:gd name="T22" fmla="*/ 22 w 68"/>
                <a:gd name="T23" fmla="*/ 12 h 115"/>
                <a:gd name="T24" fmla="*/ 32 w 68"/>
                <a:gd name="T25" fmla="*/ 6 h 115"/>
                <a:gd name="T26" fmla="*/ 44 w 68"/>
                <a:gd name="T27" fmla="*/ 2 h 115"/>
                <a:gd name="T28" fmla="*/ 56 w 68"/>
                <a:gd name="T29" fmla="*/ 0 h 115"/>
                <a:gd name="T30" fmla="*/ 68 w 68"/>
                <a:gd name="T31" fmla="*/ 1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5"/>
                <a:gd name="T50" fmla="*/ 68 w 68"/>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5">
                  <a:moveTo>
                    <a:pt x="48" y="115"/>
                  </a:moveTo>
                  <a:lnTo>
                    <a:pt x="36" y="112"/>
                  </a:lnTo>
                  <a:lnTo>
                    <a:pt x="26" y="106"/>
                  </a:lnTo>
                  <a:lnTo>
                    <a:pt x="16" y="98"/>
                  </a:lnTo>
                  <a:lnTo>
                    <a:pt x="9" y="89"/>
                  </a:lnTo>
                  <a:lnTo>
                    <a:pt x="4" y="78"/>
                  </a:lnTo>
                  <a:lnTo>
                    <a:pt x="1" y="66"/>
                  </a:lnTo>
                  <a:lnTo>
                    <a:pt x="0" y="54"/>
                  </a:lnTo>
                  <a:lnTo>
                    <a:pt x="2" y="42"/>
                  </a:lnTo>
                  <a:lnTo>
                    <a:pt x="7" y="31"/>
                  </a:lnTo>
                  <a:lnTo>
                    <a:pt x="13" y="21"/>
                  </a:lnTo>
                  <a:lnTo>
                    <a:pt x="22" y="12"/>
                  </a:lnTo>
                  <a:lnTo>
                    <a:pt x="32" y="6"/>
                  </a:lnTo>
                  <a:lnTo>
                    <a:pt x="44" y="2"/>
                  </a:lnTo>
                  <a:lnTo>
                    <a:pt x="56" y="0"/>
                  </a:lnTo>
                  <a:lnTo>
                    <a:pt x="68"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06" name="Freeform 713"/>
            <p:cNvSpPr>
              <a:spLocks/>
            </p:cNvSpPr>
            <p:nvPr/>
          </p:nvSpPr>
          <p:spPr bwMode="auto">
            <a:xfrm>
              <a:off x="1421" y="3403"/>
              <a:ext cx="1883" cy="348"/>
            </a:xfrm>
            <a:custGeom>
              <a:avLst/>
              <a:gdLst>
                <a:gd name="T0" fmla="*/ 20 w 9418"/>
                <a:gd name="T1" fmla="*/ 0 h 1740"/>
                <a:gd name="T2" fmla="*/ 10 w 9418"/>
                <a:gd name="T3" fmla="*/ 57 h 1740"/>
                <a:gd name="T4" fmla="*/ 0 w 9418"/>
                <a:gd name="T5" fmla="*/ 114 h 1740"/>
                <a:gd name="T6" fmla="*/ 9398 w 9418"/>
                <a:gd name="T7" fmla="*/ 1740 h 1740"/>
                <a:gd name="T8" fmla="*/ 9408 w 9418"/>
                <a:gd name="T9" fmla="*/ 1683 h 1740"/>
                <a:gd name="T10" fmla="*/ 9418 w 9418"/>
                <a:gd name="T11" fmla="*/ 1625 h 1740"/>
                <a:gd name="T12" fmla="*/ 20 w 9418"/>
                <a:gd name="T13" fmla="*/ 0 h 1740"/>
                <a:gd name="T14" fmla="*/ 0 60000 65536"/>
                <a:gd name="T15" fmla="*/ 0 60000 65536"/>
                <a:gd name="T16" fmla="*/ 0 60000 65536"/>
                <a:gd name="T17" fmla="*/ 0 60000 65536"/>
                <a:gd name="T18" fmla="*/ 0 60000 65536"/>
                <a:gd name="T19" fmla="*/ 0 60000 65536"/>
                <a:gd name="T20" fmla="*/ 0 60000 65536"/>
                <a:gd name="T21" fmla="*/ 0 w 9418"/>
                <a:gd name="T22" fmla="*/ 0 h 1740"/>
                <a:gd name="T23" fmla="*/ 9418 w 9418"/>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18" h="1740">
                  <a:moveTo>
                    <a:pt x="20" y="0"/>
                  </a:moveTo>
                  <a:lnTo>
                    <a:pt x="10" y="57"/>
                  </a:lnTo>
                  <a:lnTo>
                    <a:pt x="0" y="114"/>
                  </a:lnTo>
                  <a:lnTo>
                    <a:pt x="9398" y="1740"/>
                  </a:lnTo>
                  <a:lnTo>
                    <a:pt x="9408" y="1683"/>
                  </a:lnTo>
                  <a:lnTo>
                    <a:pt x="9418" y="1625"/>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7" name="Freeform 714"/>
            <p:cNvSpPr>
              <a:spLocks/>
            </p:cNvSpPr>
            <p:nvPr/>
          </p:nvSpPr>
          <p:spPr bwMode="auto">
            <a:xfrm>
              <a:off x="1421" y="3403"/>
              <a:ext cx="1883" cy="348"/>
            </a:xfrm>
            <a:custGeom>
              <a:avLst/>
              <a:gdLst>
                <a:gd name="T0" fmla="*/ 20 w 9418"/>
                <a:gd name="T1" fmla="*/ 0 h 1740"/>
                <a:gd name="T2" fmla="*/ 10 w 9418"/>
                <a:gd name="T3" fmla="*/ 57 h 1740"/>
                <a:gd name="T4" fmla="*/ 0 w 9418"/>
                <a:gd name="T5" fmla="*/ 114 h 1740"/>
                <a:gd name="T6" fmla="*/ 9398 w 9418"/>
                <a:gd name="T7" fmla="*/ 1740 h 1740"/>
                <a:gd name="T8" fmla="*/ 9408 w 9418"/>
                <a:gd name="T9" fmla="*/ 1683 h 1740"/>
                <a:gd name="T10" fmla="*/ 9418 w 9418"/>
                <a:gd name="T11" fmla="*/ 1625 h 1740"/>
                <a:gd name="T12" fmla="*/ 20 w 9418"/>
                <a:gd name="T13" fmla="*/ 0 h 1740"/>
                <a:gd name="T14" fmla="*/ 0 60000 65536"/>
                <a:gd name="T15" fmla="*/ 0 60000 65536"/>
                <a:gd name="T16" fmla="*/ 0 60000 65536"/>
                <a:gd name="T17" fmla="*/ 0 60000 65536"/>
                <a:gd name="T18" fmla="*/ 0 60000 65536"/>
                <a:gd name="T19" fmla="*/ 0 60000 65536"/>
                <a:gd name="T20" fmla="*/ 0 60000 65536"/>
                <a:gd name="T21" fmla="*/ 0 w 9418"/>
                <a:gd name="T22" fmla="*/ 0 h 1740"/>
                <a:gd name="T23" fmla="*/ 9418 w 9418"/>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18" h="1740">
                  <a:moveTo>
                    <a:pt x="20" y="0"/>
                  </a:moveTo>
                  <a:lnTo>
                    <a:pt x="10" y="57"/>
                  </a:lnTo>
                  <a:lnTo>
                    <a:pt x="0" y="114"/>
                  </a:lnTo>
                  <a:lnTo>
                    <a:pt x="9398" y="1740"/>
                  </a:lnTo>
                  <a:lnTo>
                    <a:pt x="9408" y="1683"/>
                  </a:lnTo>
                  <a:lnTo>
                    <a:pt x="9418" y="1625"/>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08" name="Freeform 715"/>
            <p:cNvSpPr>
              <a:spLocks/>
            </p:cNvSpPr>
            <p:nvPr/>
          </p:nvSpPr>
          <p:spPr bwMode="auto">
            <a:xfrm>
              <a:off x="3300" y="3728"/>
              <a:ext cx="14" cy="23"/>
            </a:xfrm>
            <a:custGeom>
              <a:avLst/>
              <a:gdLst>
                <a:gd name="T0" fmla="*/ 10 w 69"/>
                <a:gd name="T1" fmla="*/ 58 h 116"/>
                <a:gd name="T2" fmla="*/ 20 w 69"/>
                <a:gd name="T3" fmla="*/ 0 h 116"/>
                <a:gd name="T4" fmla="*/ 32 w 69"/>
                <a:gd name="T5" fmla="*/ 3 h 116"/>
                <a:gd name="T6" fmla="*/ 42 w 69"/>
                <a:gd name="T7" fmla="*/ 9 h 116"/>
                <a:gd name="T8" fmla="*/ 52 w 69"/>
                <a:gd name="T9" fmla="*/ 18 h 116"/>
                <a:gd name="T10" fmla="*/ 59 w 69"/>
                <a:gd name="T11" fmla="*/ 27 h 116"/>
                <a:gd name="T12" fmla="*/ 65 w 69"/>
                <a:gd name="T13" fmla="*/ 38 h 116"/>
                <a:gd name="T14" fmla="*/ 68 w 69"/>
                <a:gd name="T15" fmla="*/ 50 h 116"/>
                <a:gd name="T16" fmla="*/ 69 w 69"/>
                <a:gd name="T17" fmla="*/ 62 h 116"/>
                <a:gd name="T18" fmla="*/ 67 w 69"/>
                <a:gd name="T19" fmla="*/ 74 h 116"/>
                <a:gd name="T20" fmla="*/ 61 w 69"/>
                <a:gd name="T21" fmla="*/ 85 h 116"/>
                <a:gd name="T22" fmla="*/ 55 w 69"/>
                <a:gd name="T23" fmla="*/ 95 h 116"/>
                <a:gd name="T24" fmla="*/ 46 w 69"/>
                <a:gd name="T25" fmla="*/ 104 h 116"/>
                <a:gd name="T26" fmla="*/ 36 w 69"/>
                <a:gd name="T27" fmla="*/ 110 h 116"/>
                <a:gd name="T28" fmla="*/ 24 w 69"/>
                <a:gd name="T29" fmla="*/ 114 h 116"/>
                <a:gd name="T30" fmla="*/ 12 w 69"/>
                <a:gd name="T31" fmla="*/ 116 h 116"/>
                <a:gd name="T32" fmla="*/ 0 w 69"/>
                <a:gd name="T33" fmla="*/ 115 h 116"/>
                <a:gd name="T34" fmla="*/ 10 w 69"/>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6"/>
                <a:gd name="T56" fmla="*/ 69 w 6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6">
                  <a:moveTo>
                    <a:pt x="10" y="58"/>
                  </a:moveTo>
                  <a:lnTo>
                    <a:pt x="20" y="0"/>
                  </a:lnTo>
                  <a:lnTo>
                    <a:pt x="32" y="3"/>
                  </a:lnTo>
                  <a:lnTo>
                    <a:pt x="42" y="9"/>
                  </a:lnTo>
                  <a:lnTo>
                    <a:pt x="52" y="18"/>
                  </a:lnTo>
                  <a:lnTo>
                    <a:pt x="59" y="27"/>
                  </a:lnTo>
                  <a:lnTo>
                    <a:pt x="65" y="38"/>
                  </a:lnTo>
                  <a:lnTo>
                    <a:pt x="68" y="50"/>
                  </a:lnTo>
                  <a:lnTo>
                    <a:pt x="69" y="62"/>
                  </a:lnTo>
                  <a:lnTo>
                    <a:pt x="67" y="74"/>
                  </a:lnTo>
                  <a:lnTo>
                    <a:pt x="61" y="85"/>
                  </a:lnTo>
                  <a:lnTo>
                    <a:pt x="55" y="95"/>
                  </a:lnTo>
                  <a:lnTo>
                    <a:pt x="46" y="104"/>
                  </a:lnTo>
                  <a:lnTo>
                    <a:pt x="36" y="110"/>
                  </a:lnTo>
                  <a:lnTo>
                    <a:pt x="24" y="114"/>
                  </a:lnTo>
                  <a:lnTo>
                    <a:pt x="12" y="116"/>
                  </a:lnTo>
                  <a:lnTo>
                    <a:pt x="0" y="115"/>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9" name="Freeform 716"/>
            <p:cNvSpPr>
              <a:spLocks/>
            </p:cNvSpPr>
            <p:nvPr/>
          </p:nvSpPr>
          <p:spPr bwMode="auto">
            <a:xfrm>
              <a:off x="3300" y="3728"/>
              <a:ext cx="14" cy="23"/>
            </a:xfrm>
            <a:custGeom>
              <a:avLst/>
              <a:gdLst>
                <a:gd name="T0" fmla="*/ 20 w 69"/>
                <a:gd name="T1" fmla="*/ 0 h 116"/>
                <a:gd name="T2" fmla="*/ 32 w 69"/>
                <a:gd name="T3" fmla="*/ 3 h 116"/>
                <a:gd name="T4" fmla="*/ 42 w 69"/>
                <a:gd name="T5" fmla="*/ 9 h 116"/>
                <a:gd name="T6" fmla="*/ 52 w 69"/>
                <a:gd name="T7" fmla="*/ 18 h 116"/>
                <a:gd name="T8" fmla="*/ 59 w 69"/>
                <a:gd name="T9" fmla="*/ 27 h 116"/>
                <a:gd name="T10" fmla="*/ 65 w 69"/>
                <a:gd name="T11" fmla="*/ 38 h 116"/>
                <a:gd name="T12" fmla="*/ 68 w 69"/>
                <a:gd name="T13" fmla="*/ 50 h 116"/>
                <a:gd name="T14" fmla="*/ 69 w 69"/>
                <a:gd name="T15" fmla="*/ 62 h 116"/>
                <a:gd name="T16" fmla="*/ 67 w 69"/>
                <a:gd name="T17" fmla="*/ 74 h 116"/>
                <a:gd name="T18" fmla="*/ 61 w 69"/>
                <a:gd name="T19" fmla="*/ 85 h 116"/>
                <a:gd name="T20" fmla="*/ 55 w 69"/>
                <a:gd name="T21" fmla="*/ 95 h 116"/>
                <a:gd name="T22" fmla="*/ 46 w 69"/>
                <a:gd name="T23" fmla="*/ 104 h 116"/>
                <a:gd name="T24" fmla="*/ 36 w 69"/>
                <a:gd name="T25" fmla="*/ 110 h 116"/>
                <a:gd name="T26" fmla="*/ 24 w 69"/>
                <a:gd name="T27" fmla="*/ 114 h 116"/>
                <a:gd name="T28" fmla="*/ 12 w 69"/>
                <a:gd name="T29" fmla="*/ 116 h 116"/>
                <a:gd name="T30" fmla="*/ 0 w 69"/>
                <a:gd name="T31" fmla="*/ 115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6"/>
                <a:gd name="T50" fmla="*/ 69 w 69"/>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6">
                  <a:moveTo>
                    <a:pt x="20" y="0"/>
                  </a:moveTo>
                  <a:lnTo>
                    <a:pt x="32" y="3"/>
                  </a:lnTo>
                  <a:lnTo>
                    <a:pt x="42" y="9"/>
                  </a:lnTo>
                  <a:lnTo>
                    <a:pt x="52" y="18"/>
                  </a:lnTo>
                  <a:lnTo>
                    <a:pt x="59" y="27"/>
                  </a:lnTo>
                  <a:lnTo>
                    <a:pt x="65" y="38"/>
                  </a:lnTo>
                  <a:lnTo>
                    <a:pt x="68" y="50"/>
                  </a:lnTo>
                  <a:lnTo>
                    <a:pt x="69" y="62"/>
                  </a:lnTo>
                  <a:lnTo>
                    <a:pt x="67" y="74"/>
                  </a:lnTo>
                  <a:lnTo>
                    <a:pt x="61" y="85"/>
                  </a:lnTo>
                  <a:lnTo>
                    <a:pt x="55" y="95"/>
                  </a:lnTo>
                  <a:lnTo>
                    <a:pt x="46" y="104"/>
                  </a:lnTo>
                  <a:lnTo>
                    <a:pt x="36" y="110"/>
                  </a:lnTo>
                  <a:lnTo>
                    <a:pt x="24" y="114"/>
                  </a:lnTo>
                  <a:lnTo>
                    <a:pt x="12" y="116"/>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0" name="Freeform 717"/>
            <p:cNvSpPr>
              <a:spLocks/>
            </p:cNvSpPr>
            <p:nvPr/>
          </p:nvSpPr>
          <p:spPr bwMode="auto">
            <a:xfrm>
              <a:off x="1411" y="3403"/>
              <a:ext cx="12" cy="23"/>
            </a:xfrm>
            <a:custGeom>
              <a:avLst/>
              <a:gdLst>
                <a:gd name="T0" fmla="*/ 58 w 58"/>
                <a:gd name="T1" fmla="*/ 58 h 116"/>
                <a:gd name="T2" fmla="*/ 58 w 58"/>
                <a:gd name="T3" fmla="*/ 116 h 116"/>
                <a:gd name="T4" fmla="*/ 46 w 58"/>
                <a:gd name="T5" fmla="*/ 115 h 116"/>
                <a:gd name="T6" fmla="*/ 34 w 58"/>
                <a:gd name="T7" fmla="*/ 111 h 116"/>
                <a:gd name="T8" fmla="*/ 24 w 58"/>
                <a:gd name="T9" fmla="*/ 105 h 116"/>
                <a:gd name="T10" fmla="*/ 15 w 58"/>
                <a:gd name="T11" fmla="*/ 97 h 116"/>
                <a:gd name="T12" fmla="*/ 8 w 58"/>
                <a:gd name="T13" fmla="*/ 87 h 116"/>
                <a:gd name="T14" fmla="*/ 3 w 58"/>
                <a:gd name="T15" fmla="*/ 76 h 116"/>
                <a:gd name="T16" fmla="*/ 0 w 58"/>
                <a:gd name="T17" fmla="*/ 64 h 116"/>
                <a:gd name="T18" fmla="*/ 0 w 58"/>
                <a:gd name="T19" fmla="*/ 52 h 116"/>
                <a:gd name="T20" fmla="*/ 3 w 58"/>
                <a:gd name="T21" fmla="*/ 40 h 116"/>
                <a:gd name="T22" fmla="*/ 8 w 58"/>
                <a:gd name="T23" fmla="*/ 29 h 116"/>
                <a:gd name="T24" fmla="*/ 15 w 58"/>
                <a:gd name="T25" fmla="*/ 19 h 116"/>
                <a:gd name="T26" fmla="*/ 24 w 58"/>
                <a:gd name="T27" fmla="*/ 11 h 116"/>
                <a:gd name="T28" fmla="*/ 34 w 58"/>
                <a:gd name="T29" fmla="*/ 5 h 116"/>
                <a:gd name="T30" fmla="*/ 46 w 58"/>
                <a:gd name="T31" fmla="*/ 1 h 116"/>
                <a:gd name="T32" fmla="*/ 58 w 58"/>
                <a:gd name="T33" fmla="*/ 0 h 116"/>
                <a:gd name="T34" fmla="*/ 58 w 58"/>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6"/>
                <a:gd name="T56" fmla="*/ 58 w 5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6">
                  <a:moveTo>
                    <a:pt x="58" y="58"/>
                  </a:moveTo>
                  <a:lnTo>
                    <a:pt x="58" y="116"/>
                  </a:lnTo>
                  <a:lnTo>
                    <a:pt x="46" y="115"/>
                  </a:lnTo>
                  <a:lnTo>
                    <a:pt x="34" y="111"/>
                  </a:lnTo>
                  <a:lnTo>
                    <a:pt x="24" y="105"/>
                  </a:lnTo>
                  <a:lnTo>
                    <a:pt x="15" y="97"/>
                  </a:lnTo>
                  <a:lnTo>
                    <a:pt x="8" y="87"/>
                  </a:lnTo>
                  <a:lnTo>
                    <a:pt x="3" y="76"/>
                  </a:lnTo>
                  <a:lnTo>
                    <a:pt x="0" y="64"/>
                  </a:lnTo>
                  <a:lnTo>
                    <a:pt x="0" y="52"/>
                  </a:lnTo>
                  <a:lnTo>
                    <a:pt x="3" y="40"/>
                  </a:lnTo>
                  <a:lnTo>
                    <a:pt x="8" y="29"/>
                  </a:lnTo>
                  <a:lnTo>
                    <a:pt x="15" y="19"/>
                  </a:lnTo>
                  <a:lnTo>
                    <a:pt x="24" y="11"/>
                  </a:lnTo>
                  <a:lnTo>
                    <a:pt x="34" y="5"/>
                  </a:lnTo>
                  <a:lnTo>
                    <a:pt x="46" y="1"/>
                  </a:lnTo>
                  <a:lnTo>
                    <a:pt x="58" y="0"/>
                  </a:lnTo>
                  <a:lnTo>
                    <a:pt x="5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1" name="Freeform 718"/>
            <p:cNvSpPr>
              <a:spLocks/>
            </p:cNvSpPr>
            <p:nvPr/>
          </p:nvSpPr>
          <p:spPr bwMode="auto">
            <a:xfrm>
              <a:off x="1411" y="3403"/>
              <a:ext cx="12" cy="23"/>
            </a:xfrm>
            <a:custGeom>
              <a:avLst/>
              <a:gdLst>
                <a:gd name="T0" fmla="*/ 58 w 58"/>
                <a:gd name="T1" fmla="*/ 116 h 116"/>
                <a:gd name="T2" fmla="*/ 46 w 58"/>
                <a:gd name="T3" fmla="*/ 115 h 116"/>
                <a:gd name="T4" fmla="*/ 34 w 58"/>
                <a:gd name="T5" fmla="*/ 111 h 116"/>
                <a:gd name="T6" fmla="*/ 24 w 58"/>
                <a:gd name="T7" fmla="*/ 105 h 116"/>
                <a:gd name="T8" fmla="*/ 15 w 58"/>
                <a:gd name="T9" fmla="*/ 97 h 116"/>
                <a:gd name="T10" fmla="*/ 8 w 58"/>
                <a:gd name="T11" fmla="*/ 87 h 116"/>
                <a:gd name="T12" fmla="*/ 3 w 58"/>
                <a:gd name="T13" fmla="*/ 76 h 116"/>
                <a:gd name="T14" fmla="*/ 0 w 58"/>
                <a:gd name="T15" fmla="*/ 64 h 116"/>
                <a:gd name="T16" fmla="*/ 0 w 58"/>
                <a:gd name="T17" fmla="*/ 52 h 116"/>
                <a:gd name="T18" fmla="*/ 3 w 58"/>
                <a:gd name="T19" fmla="*/ 40 h 116"/>
                <a:gd name="T20" fmla="*/ 8 w 58"/>
                <a:gd name="T21" fmla="*/ 29 h 116"/>
                <a:gd name="T22" fmla="*/ 15 w 58"/>
                <a:gd name="T23" fmla="*/ 19 h 116"/>
                <a:gd name="T24" fmla="*/ 24 w 58"/>
                <a:gd name="T25" fmla="*/ 11 h 116"/>
                <a:gd name="T26" fmla="*/ 34 w 58"/>
                <a:gd name="T27" fmla="*/ 5 h 116"/>
                <a:gd name="T28" fmla="*/ 46 w 58"/>
                <a:gd name="T29" fmla="*/ 1 h 116"/>
                <a:gd name="T30" fmla="*/ 58 w 58"/>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6"/>
                <a:gd name="T50" fmla="*/ 58 w 58"/>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6">
                  <a:moveTo>
                    <a:pt x="58" y="116"/>
                  </a:moveTo>
                  <a:lnTo>
                    <a:pt x="46" y="115"/>
                  </a:lnTo>
                  <a:lnTo>
                    <a:pt x="34" y="111"/>
                  </a:lnTo>
                  <a:lnTo>
                    <a:pt x="24" y="105"/>
                  </a:lnTo>
                  <a:lnTo>
                    <a:pt x="15" y="97"/>
                  </a:lnTo>
                  <a:lnTo>
                    <a:pt x="8" y="87"/>
                  </a:lnTo>
                  <a:lnTo>
                    <a:pt x="3" y="76"/>
                  </a:lnTo>
                  <a:lnTo>
                    <a:pt x="0" y="64"/>
                  </a:lnTo>
                  <a:lnTo>
                    <a:pt x="0" y="52"/>
                  </a:lnTo>
                  <a:lnTo>
                    <a:pt x="3" y="40"/>
                  </a:lnTo>
                  <a:lnTo>
                    <a:pt x="8" y="29"/>
                  </a:lnTo>
                  <a:lnTo>
                    <a:pt x="15" y="19"/>
                  </a:lnTo>
                  <a:lnTo>
                    <a:pt x="24" y="11"/>
                  </a:lnTo>
                  <a:lnTo>
                    <a:pt x="34" y="5"/>
                  </a:lnTo>
                  <a:lnTo>
                    <a:pt x="46" y="1"/>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2" name="Freeform 719"/>
            <p:cNvSpPr>
              <a:spLocks/>
            </p:cNvSpPr>
            <p:nvPr/>
          </p:nvSpPr>
          <p:spPr bwMode="auto">
            <a:xfrm>
              <a:off x="1423" y="3403"/>
              <a:ext cx="1766" cy="23"/>
            </a:xfrm>
            <a:custGeom>
              <a:avLst/>
              <a:gdLst>
                <a:gd name="T0" fmla="*/ 0 w 8832"/>
                <a:gd name="T1" fmla="*/ 0 h 116"/>
                <a:gd name="T2" fmla="*/ 0 w 8832"/>
                <a:gd name="T3" fmla="*/ 58 h 116"/>
                <a:gd name="T4" fmla="*/ 0 w 8832"/>
                <a:gd name="T5" fmla="*/ 116 h 116"/>
                <a:gd name="T6" fmla="*/ 8832 w 8832"/>
                <a:gd name="T7" fmla="*/ 116 h 116"/>
                <a:gd name="T8" fmla="*/ 8832 w 8832"/>
                <a:gd name="T9" fmla="*/ 58 h 116"/>
                <a:gd name="T10" fmla="*/ 8832 w 8832"/>
                <a:gd name="T11" fmla="*/ 0 h 116"/>
                <a:gd name="T12" fmla="*/ 0 w 8832"/>
                <a:gd name="T13" fmla="*/ 0 h 116"/>
                <a:gd name="T14" fmla="*/ 0 60000 65536"/>
                <a:gd name="T15" fmla="*/ 0 60000 65536"/>
                <a:gd name="T16" fmla="*/ 0 60000 65536"/>
                <a:gd name="T17" fmla="*/ 0 60000 65536"/>
                <a:gd name="T18" fmla="*/ 0 60000 65536"/>
                <a:gd name="T19" fmla="*/ 0 60000 65536"/>
                <a:gd name="T20" fmla="*/ 0 60000 65536"/>
                <a:gd name="T21" fmla="*/ 0 w 8832"/>
                <a:gd name="T22" fmla="*/ 0 h 116"/>
                <a:gd name="T23" fmla="*/ 8832 w 8832"/>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32" h="116">
                  <a:moveTo>
                    <a:pt x="0" y="0"/>
                  </a:moveTo>
                  <a:lnTo>
                    <a:pt x="0" y="58"/>
                  </a:lnTo>
                  <a:lnTo>
                    <a:pt x="0" y="116"/>
                  </a:lnTo>
                  <a:lnTo>
                    <a:pt x="8832" y="116"/>
                  </a:lnTo>
                  <a:lnTo>
                    <a:pt x="8832" y="58"/>
                  </a:lnTo>
                  <a:lnTo>
                    <a:pt x="88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3" name="Freeform 720"/>
            <p:cNvSpPr>
              <a:spLocks/>
            </p:cNvSpPr>
            <p:nvPr/>
          </p:nvSpPr>
          <p:spPr bwMode="auto">
            <a:xfrm>
              <a:off x="1423" y="3403"/>
              <a:ext cx="1766" cy="23"/>
            </a:xfrm>
            <a:custGeom>
              <a:avLst/>
              <a:gdLst>
                <a:gd name="T0" fmla="*/ 0 w 8832"/>
                <a:gd name="T1" fmla="*/ 0 h 116"/>
                <a:gd name="T2" fmla="*/ 0 w 8832"/>
                <a:gd name="T3" fmla="*/ 58 h 116"/>
                <a:gd name="T4" fmla="*/ 0 w 8832"/>
                <a:gd name="T5" fmla="*/ 116 h 116"/>
                <a:gd name="T6" fmla="*/ 8832 w 8832"/>
                <a:gd name="T7" fmla="*/ 116 h 116"/>
                <a:gd name="T8" fmla="*/ 8832 w 8832"/>
                <a:gd name="T9" fmla="*/ 58 h 116"/>
                <a:gd name="T10" fmla="*/ 8832 w 8832"/>
                <a:gd name="T11" fmla="*/ 0 h 116"/>
                <a:gd name="T12" fmla="*/ 0 w 8832"/>
                <a:gd name="T13" fmla="*/ 0 h 116"/>
                <a:gd name="T14" fmla="*/ 0 60000 65536"/>
                <a:gd name="T15" fmla="*/ 0 60000 65536"/>
                <a:gd name="T16" fmla="*/ 0 60000 65536"/>
                <a:gd name="T17" fmla="*/ 0 60000 65536"/>
                <a:gd name="T18" fmla="*/ 0 60000 65536"/>
                <a:gd name="T19" fmla="*/ 0 60000 65536"/>
                <a:gd name="T20" fmla="*/ 0 60000 65536"/>
                <a:gd name="T21" fmla="*/ 0 w 8832"/>
                <a:gd name="T22" fmla="*/ 0 h 116"/>
                <a:gd name="T23" fmla="*/ 8832 w 8832"/>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32" h="116">
                  <a:moveTo>
                    <a:pt x="0" y="0"/>
                  </a:moveTo>
                  <a:lnTo>
                    <a:pt x="0" y="58"/>
                  </a:lnTo>
                  <a:lnTo>
                    <a:pt x="0" y="116"/>
                  </a:lnTo>
                  <a:lnTo>
                    <a:pt x="8832" y="116"/>
                  </a:lnTo>
                  <a:lnTo>
                    <a:pt x="8832" y="58"/>
                  </a:lnTo>
                  <a:lnTo>
                    <a:pt x="8832" y="0"/>
                  </a:lnTo>
                  <a:lnTo>
                    <a:pt x="0" y="0"/>
                  </a:lnTo>
                </a:path>
              </a:pathLst>
            </a:custGeom>
            <a:noFill/>
            <a:ln w="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4" name="Freeform 721"/>
            <p:cNvSpPr>
              <a:spLocks/>
            </p:cNvSpPr>
            <p:nvPr/>
          </p:nvSpPr>
          <p:spPr bwMode="auto">
            <a:xfrm>
              <a:off x="3189" y="3403"/>
              <a:ext cx="12" cy="23"/>
            </a:xfrm>
            <a:custGeom>
              <a:avLst/>
              <a:gdLst>
                <a:gd name="T0" fmla="*/ 0 w 58"/>
                <a:gd name="T1" fmla="*/ 58 h 116"/>
                <a:gd name="T2" fmla="*/ 0 w 58"/>
                <a:gd name="T3" fmla="*/ 0 h 116"/>
                <a:gd name="T4" fmla="*/ 12 w 58"/>
                <a:gd name="T5" fmla="*/ 1 h 116"/>
                <a:gd name="T6" fmla="*/ 24 w 58"/>
                <a:gd name="T7" fmla="*/ 5 h 116"/>
                <a:gd name="T8" fmla="*/ 34 w 58"/>
                <a:gd name="T9" fmla="*/ 11 h 116"/>
                <a:gd name="T10" fmla="*/ 43 w 58"/>
                <a:gd name="T11" fmla="*/ 19 h 116"/>
                <a:gd name="T12" fmla="*/ 50 w 58"/>
                <a:gd name="T13" fmla="*/ 29 h 116"/>
                <a:gd name="T14" fmla="*/ 55 w 58"/>
                <a:gd name="T15" fmla="*/ 40 h 116"/>
                <a:gd name="T16" fmla="*/ 58 w 58"/>
                <a:gd name="T17" fmla="*/ 52 h 116"/>
                <a:gd name="T18" fmla="*/ 58 w 58"/>
                <a:gd name="T19" fmla="*/ 64 h 116"/>
                <a:gd name="T20" fmla="*/ 55 w 58"/>
                <a:gd name="T21" fmla="*/ 76 h 116"/>
                <a:gd name="T22" fmla="*/ 50 w 58"/>
                <a:gd name="T23" fmla="*/ 87 h 116"/>
                <a:gd name="T24" fmla="*/ 43 w 58"/>
                <a:gd name="T25" fmla="*/ 97 h 116"/>
                <a:gd name="T26" fmla="*/ 34 w 58"/>
                <a:gd name="T27" fmla="*/ 105 h 116"/>
                <a:gd name="T28" fmla="*/ 24 w 58"/>
                <a:gd name="T29" fmla="*/ 111 h 116"/>
                <a:gd name="T30" fmla="*/ 12 w 58"/>
                <a:gd name="T31" fmla="*/ 115 h 116"/>
                <a:gd name="T32" fmla="*/ 0 w 58"/>
                <a:gd name="T33" fmla="*/ 116 h 116"/>
                <a:gd name="T34" fmla="*/ 0 w 58"/>
                <a:gd name="T35" fmla="*/ 5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6"/>
                <a:gd name="T56" fmla="*/ 58 w 5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6">
                  <a:moveTo>
                    <a:pt x="0" y="58"/>
                  </a:moveTo>
                  <a:lnTo>
                    <a:pt x="0" y="0"/>
                  </a:lnTo>
                  <a:lnTo>
                    <a:pt x="12" y="1"/>
                  </a:lnTo>
                  <a:lnTo>
                    <a:pt x="24" y="5"/>
                  </a:lnTo>
                  <a:lnTo>
                    <a:pt x="34" y="11"/>
                  </a:lnTo>
                  <a:lnTo>
                    <a:pt x="43" y="19"/>
                  </a:lnTo>
                  <a:lnTo>
                    <a:pt x="50" y="29"/>
                  </a:lnTo>
                  <a:lnTo>
                    <a:pt x="55" y="40"/>
                  </a:lnTo>
                  <a:lnTo>
                    <a:pt x="58" y="52"/>
                  </a:lnTo>
                  <a:lnTo>
                    <a:pt x="58" y="64"/>
                  </a:lnTo>
                  <a:lnTo>
                    <a:pt x="55" y="76"/>
                  </a:lnTo>
                  <a:lnTo>
                    <a:pt x="50" y="87"/>
                  </a:lnTo>
                  <a:lnTo>
                    <a:pt x="43" y="97"/>
                  </a:lnTo>
                  <a:lnTo>
                    <a:pt x="34" y="105"/>
                  </a:lnTo>
                  <a:lnTo>
                    <a:pt x="24" y="111"/>
                  </a:lnTo>
                  <a:lnTo>
                    <a:pt x="12" y="115"/>
                  </a:lnTo>
                  <a:lnTo>
                    <a:pt x="0" y="116"/>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5" name="Rectangle 722"/>
            <p:cNvSpPr>
              <a:spLocks noChangeArrowheads="1"/>
            </p:cNvSpPr>
            <p:nvPr/>
          </p:nvSpPr>
          <p:spPr bwMode="auto">
            <a:xfrm>
              <a:off x="1701" y="3125"/>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E</a:t>
              </a:r>
              <a:endParaRPr lang="en-US" altLang="zh-CN" sz="2000"/>
            </a:p>
          </p:txBody>
        </p:sp>
        <p:sp>
          <p:nvSpPr>
            <p:cNvPr id="7216" name="Freeform 723"/>
            <p:cNvSpPr>
              <a:spLocks/>
            </p:cNvSpPr>
            <p:nvPr/>
          </p:nvSpPr>
          <p:spPr bwMode="auto">
            <a:xfrm>
              <a:off x="3189" y="3403"/>
              <a:ext cx="12" cy="23"/>
            </a:xfrm>
            <a:custGeom>
              <a:avLst/>
              <a:gdLst>
                <a:gd name="T0" fmla="*/ 0 w 58"/>
                <a:gd name="T1" fmla="*/ 0 h 116"/>
                <a:gd name="T2" fmla="*/ 12 w 58"/>
                <a:gd name="T3" fmla="*/ 1 h 116"/>
                <a:gd name="T4" fmla="*/ 24 w 58"/>
                <a:gd name="T5" fmla="*/ 5 h 116"/>
                <a:gd name="T6" fmla="*/ 34 w 58"/>
                <a:gd name="T7" fmla="*/ 11 h 116"/>
                <a:gd name="T8" fmla="*/ 43 w 58"/>
                <a:gd name="T9" fmla="*/ 19 h 116"/>
                <a:gd name="T10" fmla="*/ 50 w 58"/>
                <a:gd name="T11" fmla="*/ 29 h 116"/>
                <a:gd name="T12" fmla="*/ 55 w 58"/>
                <a:gd name="T13" fmla="*/ 40 h 116"/>
                <a:gd name="T14" fmla="*/ 58 w 58"/>
                <a:gd name="T15" fmla="*/ 52 h 116"/>
                <a:gd name="T16" fmla="*/ 58 w 58"/>
                <a:gd name="T17" fmla="*/ 64 h 116"/>
                <a:gd name="T18" fmla="*/ 55 w 58"/>
                <a:gd name="T19" fmla="*/ 76 h 116"/>
                <a:gd name="T20" fmla="*/ 50 w 58"/>
                <a:gd name="T21" fmla="*/ 87 h 116"/>
                <a:gd name="T22" fmla="*/ 43 w 58"/>
                <a:gd name="T23" fmla="*/ 97 h 116"/>
                <a:gd name="T24" fmla="*/ 34 w 58"/>
                <a:gd name="T25" fmla="*/ 105 h 116"/>
                <a:gd name="T26" fmla="*/ 24 w 58"/>
                <a:gd name="T27" fmla="*/ 111 h 116"/>
                <a:gd name="T28" fmla="*/ 12 w 58"/>
                <a:gd name="T29" fmla="*/ 115 h 116"/>
                <a:gd name="T30" fmla="*/ 0 w 58"/>
                <a:gd name="T31" fmla="*/ 11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6"/>
                <a:gd name="T50" fmla="*/ 58 w 58"/>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6">
                  <a:moveTo>
                    <a:pt x="0" y="0"/>
                  </a:moveTo>
                  <a:lnTo>
                    <a:pt x="12" y="1"/>
                  </a:lnTo>
                  <a:lnTo>
                    <a:pt x="24" y="5"/>
                  </a:lnTo>
                  <a:lnTo>
                    <a:pt x="34" y="11"/>
                  </a:lnTo>
                  <a:lnTo>
                    <a:pt x="43" y="19"/>
                  </a:lnTo>
                  <a:lnTo>
                    <a:pt x="50" y="29"/>
                  </a:lnTo>
                  <a:lnTo>
                    <a:pt x="55" y="40"/>
                  </a:lnTo>
                  <a:lnTo>
                    <a:pt x="58" y="52"/>
                  </a:lnTo>
                  <a:lnTo>
                    <a:pt x="58" y="64"/>
                  </a:lnTo>
                  <a:lnTo>
                    <a:pt x="55" y="76"/>
                  </a:lnTo>
                  <a:lnTo>
                    <a:pt x="50" y="87"/>
                  </a:lnTo>
                  <a:lnTo>
                    <a:pt x="43" y="97"/>
                  </a:lnTo>
                  <a:lnTo>
                    <a:pt x="34" y="105"/>
                  </a:lnTo>
                  <a:lnTo>
                    <a:pt x="24" y="111"/>
                  </a:lnTo>
                  <a:lnTo>
                    <a:pt x="12" y="115"/>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7" name="Freeform 724"/>
            <p:cNvSpPr>
              <a:spLocks/>
            </p:cNvSpPr>
            <p:nvPr/>
          </p:nvSpPr>
          <p:spPr bwMode="auto">
            <a:xfrm>
              <a:off x="1266" y="3259"/>
              <a:ext cx="110" cy="56"/>
            </a:xfrm>
            <a:custGeom>
              <a:avLst/>
              <a:gdLst>
                <a:gd name="T0" fmla="*/ 550 w 550"/>
                <a:gd name="T1" fmla="*/ 173 h 280"/>
                <a:gd name="T2" fmla="*/ 486 w 550"/>
                <a:gd name="T3" fmla="*/ 0 h 280"/>
                <a:gd name="T4" fmla="*/ 0 w 550"/>
                <a:gd name="T5" fmla="*/ 280 h 280"/>
                <a:gd name="T6" fmla="*/ 550 w 550"/>
                <a:gd name="T7" fmla="*/ 173 h 280"/>
                <a:gd name="T8" fmla="*/ 0 60000 65536"/>
                <a:gd name="T9" fmla="*/ 0 60000 65536"/>
                <a:gd name="T10" fmla="*/ 0 60000 65536"/>
                <a:gd name="T11" fmla="*/ 0 60000 65536"/>
                <a:gd name="T12" fmla="*/ 0 w 550"/>
                <a:gd name="T13" fmla="*/ 0 h 280"/>
                <a:gd name="T14" fmla="*/ 550 w 550"/>
                <a:gd name="T15" fmla="*/ 280 h 280"/>
              </a:gdLst>
              <a:ahLst/>
              <a:cxnLst>
                <a:cxn ang="T8">
                  <a:pos x="T0" y="T1"/>
                </a:cxn>
                <a:cxn ang="T9">
                  <a:pos x="T2" y="T3"/>
                </a:cxn>
                <a:cxn ang="T10">
                  <a:pos x="T4" y="T5"/>
                </a:cxn>
                <a:cxn ang="T11">
                  <a:pos x="T6" y="T7"/>
                </a:cxn>
              </a:cxnLst>
              <a:rect l="T12" t="T13" r="T14" b="T15"/>
              <a:pathLst>
                <a:path w="550" h="280">
                  <a:moveTo>
                    <a:pt x="550" y="173"/>
                  </a:moveTo>
                  <a:lnTo>
                    <a:pt x="486" y="0"/>
                  </a:lnTo>
                  <a:lnTo>
                    <a:pt x="0" y="280"/>
                  </a:lnTo>
                  <a:lnTo>
                    <a:pt x="550" y="1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8" name="Freeform 725"/>
            <p:cNvSpPr>
              <a:spLocks/>
            </p:cNvSpPr>
            <p:nvPr/>
          </p:nvSpPr>
          <p:spPr bwMode="auto">
            <a:xfrm>
              <a:off x="1266" y="3259"/>
              <a:ext cx="110" cy="56"/>
            </a:xfrm>
            <a:custGeom>
              <a:avLst/>
              <a:gdLst>
                <a:gd name="T0" fmla="*/ 550 w 550"/>
                <a:gd name="T1" fmla="*/ 173 h 280"/>
                <a:gd name="T2" fmla="*/ 486 w 550"/>
                <a:gd name="T3" fmla="*/ 0 h 280"/>
                <a:gd name="T4" fmla="*/ 0 w 550"/>
                <a:gd name="T5" fmla="*/ 280 h 280"/>
                <a:gd name="T6" fmla="*/ 550 w 550"/>
                <a:gd name="T7" fmla="*/ 173 h 280"/>
                <a:gd name="T8" fmla="*/ 0 60000 65536"/>
                <a:gd name="T9" fmla="*/ 0 60000 65536"/>
                <a:gd name="T10" fmla="*/ 0 60000 65536"/>
                <a:gd name="T11" fmla="*/ 0 60000 65536"/>
                <a:gd name="T12" fmla="*/ 0 w 550"/>
                <a:gd name="T13" fmla="*/ 0 h 280"/>
                <a:gd name="T14" fmla="*/ 550 w 550"/>
                <a:gd name="T15" fmla="*/ 280 h 280"/>
              </a:gdLst>
              <a:ahLst/>
              <a:cxnLst>
                <a:cxn ang="T8">
                  <a:pos x="T0" y="T1"/>
                </a:cxn>
                <a:cxn ang="T9">
                  <a:pos x="T2" y="T3"/>
                </a:cxn>
                <a:cxn ang="T10">
                  <a:pos x="T4" y="T5"/>
                </a:cxn>
                <a:cxn ang="T11">
                  <a:pos x="T6" y="T7"/>
                </a:cxn>
              </a:cxnLst>
              <a:rect l="T12" t="T13" r="T14" b="T15"/>
              <a:pathLst>
                <a:path w="550" h="280">
                  <a:moveTo>
                    <a:pt x="550" y="173"/>
                  </a:moveTo>
                  <a:lnTo>
                    <a:pt x="486" y="0"/>
                  </a:lnTo>
                  <a:lnTo>
                    <a:pt x="0" y="280"/>
                  </a:lnTo>
                  <a:lnTo>
                    <a:pt x="550" y="17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9" name="Line 726"/>
            <p:cNvSpPr>
              <a:spLocks noChangeShapeType="1"/>
            </p:cNvSpPr>
            <p:nvPr/>
          </p:nvSpPr>
          <p:spPr bwMode="auto">
            <a:xfrm flipH="1">
              <a:off x="1266" y="3159"/>
              <a:ext cx="437" cy="156"/>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0" name="Freeform 727"/>
            <p:cNvSpPr>
              <a:spLocks/>
            </p:cNvSpPr>
            <p:nvPr/>
          </p:nvSpPr>
          <p:spPr bwMode="auto">
            <a:xfrm>
              <a:off x="2135" y="3148"/>
              <a:ext cx="15" cy="22"/>
            </a:xfrm>
            <a:custGeom>
              <a:avLst/>
              <a:gdLst>
                <a:gd name="T0" fmla="*/ 19 w 77"/>
                <a:gd name="T1" fmla="*/ 58 h 113"/>
                <a:gd name="T2" fmla="*/ 0 w 77"/>
                <a:gd name="T3" fmla="*/ 3 h 113"/>
                <a:gd name="T4" fmla="*/ 11 w 77"/>
                <a:gd name="T5" fmla="*/ 1 h 113"/>
                <a:gd name="T6" fmla="*/ 23 w 77"/>
                <a:gd name="T7" fmla="*/ 0 h 113"/>
                <a:gd name="T8" fmla="*/ 35 w 77"/>
                <a:gd name="T9" fmla="*/ 2 h 113"/>
                <a:gd name="T10" fmla="*/ 47 w 77"/>
                <a:gd name="T11" fmla="*/ 7 h 113"/>
                <a:gd name="T12" fmla="*/ 57 w 77"/>
                <a:gd name="T13" fmla="*/ 14 h 113"/>
                <a:gd name="T14" fmla="*/ 65 w 77"/>
                <a:gd name="T15" fmla="*/ 23 h 113"/>
                <a:gd name="T16" fmla="*/ 71 w 77"/>
                <a:gd name="T17" fmla="*/ 33 h 113"/>
                <a:gd name="T18" fmla="*/ 75 w 77"/>
                <a:gd name="T19" fmla="*/ 44 h 113"/>
                <a:gd name="T20" fmla="*/ 77 w 77"/>
                <a:gd name="T21" fmla="*/ 56 h 113"/>
                <a:gd name="T22" fmla="*/ 76 w 77"/>
                <a:gd name="T23" fmla="*/ 68 h 113"/>
                <a:gd name="T24" fmla="*/ 73 w 77"/>
                <a:gd name="T25" fmla="*/ 80 h 113"/>
                <a:gd name="T26" fmla="*/ 67 w 77"/>
                <a:gd name="T27" fmla="*/ 91 h 113"/>
                <a:gd name="T28" fmla="*/ 59 w 77"/>
                <a:gd name="T29" fmla="*/ 100 h 113"/>
                <a:gd name="T30" fmla="*/ 49 w 77"/>
                <a:gd name="T31" fmla="*/ 107 h 113"/>
                <a:gd name="T32" fmla="*/ 38 w 77"/>
                <a:gd name="T33" fmla="*/ 113 h 113"/>
                <a:gd name="T34" fmla="*/ 19 w 77"/>
                <a:gd name="T35" fmla="*/ 58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13"/>
                <a:gd name="T56" fmla="*/ 77 w 77"/>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13">
                  <a:moveTo>
                    <a:pt x="19" y="58"/>
                  </a:moveTo>
                  <a:lnTo>
                    <a:pt x="0" y="3"/>
                  </a:lnTo>
                  <a:lnTo>
                    <a:pt x="11" y="1"/>
                  </a:lnTo>
                  <a:lnTo>
                    <a:pt x="23" y="0"/>
                  </a:lnTo>
                  <a:lnTo>
                    <a:pt x="35" y="2"/>
                  </a:lnTo>
                  <a:lnTo>
                    <a:pt x="47" y="7"/>
                  </a:lnTo>
                  <a:lnTo>
                    <a:pt x="57" y="14"/>
                  </a:lnTo>
                  <a:lnTo>
                    <a:pt x="65" y="23"/>
                  </a:lnTo>
                  <a:lnTo>
                    <a:pt x="71" y="33"/>
                  </a:lnTo>
                  <a:lnTo>
                    <a:pt x="75" y="44"/>
                  </a:lnTo>
                  <a:lnTo>
                    <a:pt x="77" y="56"/>
                  </a:lnTo>
                  <a:lnTo>
                    <a:pt x="76" y="68"/>
                  </a:lnTo>
                  <a:lnTo>
                    <a:pt x="73" y="80"/>
                  </a:lnTo>
                  <a:lnTo>
                    <a:pt x="67" y="91"/>
                  </a:lnTo>
                  <a:lnTo>
                    <a:pt x="59" y="100"/>
                  </a:lnTo>
                  <a:lnTo>
                    <a:pt x="49" y="107"/>
                  </a:lnTo>
                  <a:lnTo>
                    <a:pt x="38" y="113"/>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1" name="Freeform 728"/>
            <p:cNvSpPr>
              <a:spLocks/>
            </p:cNvSpPr>
            <p:nvPr/>
          </p:nvSpPr>
          <p:spPr bwMode="auto">
            <a:xfrm>
              <a:off x="2135" y="3148"/>
              <a:ext cx="15" cy="22"/>
            </a:xfrm>
            <a:custGeom>
              <a:avLst/>
              <a:gdLst>
                <a:gd name="T0" fmla="*/ 0 w 77"/>
                <a:gd name="T1" fmla="*/ 3 h 113"/>
                <a:gd name="T2" fmla="*/ 11 w 77"/>
                <a:gd name="T3" fmla="*/ 1 h 113"/>
                <a:gd name="T4" fmla="*/ 23 w 77"/>
                <a:gd name="T5" fmla="*/ 0 h 113"/>
                <a:gd name="T6" fmla="*/ 35 w 77"/>
                <a:gd name="T7" fmla="*/ 2 h 113"/>
                <a:gd name="T8" fmla="*/ 47 w 77"/>
                <a:gd name="T9" fmla="*/ 7 h 113"/>
                <a:gd name="T10" fmla="*/ 57 w 77"/>
                <a:gd name="T11" fmla="*/ 14 h 113"/>
                <a:gd name="T12" fmla="*/ 65 w 77"/>
                <a:gd name="T13" fmla="*/ 23 h 113"/>
                <a:gd name="T14" fmla="*/ 71 w 77"/>
                <a:gd name="T15" fmla="*/ 33 h 113"/>
                <a:gd name="T16" fmla="*/ 75 w 77"/>
                <a:gd name="T17" fmla="*/ 44 h 113"/>
                <a:gd name="T18" fmla="*/ 77 w 77"/>
                <a:gd name="T19" fmla="*/ 56 h 113"/>
                <a:gd name="T20" fmla="*/ 76 w 77"/>
                <a:gd name="T21" fmla="*/ 68 h 113"/>
                <a:gd name="T22" fmla="*/ 73 w 77"/>
                <a:gd name="T23" fmla="*/ 80 h 113"/>
                <a:gd name="T24" fmla="*/ 67 w 77"/>
                <a:gd name="T25" fmla="*/ 91 h 113"/>
                <a:gd name="T26" fmla="*/ 59 w 77"/>
                <a:gd name="T27" fmla="*/ 100 h 113"/>
                <a:gd name="T28" fmla="*/ 49 w 77"/>
                <a:gd name="T29" fmla="*/ 107 h 113"/>
                <a:gd name="T30" fmla="*/ 38 w 77"/>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3"/>
                <a:gd name="T50" fmla="*/ 77 w 7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3">
                  <a:moveTo>
                    <a:pt x="0" y="3"/>
                  </a:moveTo>
                  <a:lnTo>
                    <a:pt x="11" y="1"/>
                  </a:lnTo>
                  <a:lnTo>
                    <a:pt x="23" y="0"/>
                  </a:lnTo>
                  <a:lnTo>
                    <a:pt x="35" y="2"/>
                  </a:lnTo>
                  <a:lnTo>
                    <a:pt x="47" y="7"/>
                  </a:lnTo>
                  <a:lnTo>
                    <a:pt x="57" y="14"/>
                  </a:lnTo>
                  <a:lnTo>
                    <a:pt x="65" y="23"/>
                  </a:lnTo>
                  <a:lnTo>
                    <a:pt x="71" y="33"/>
                  </a:lnTo>
                  <a:lnTo>
                    <a:pt x="75" y="44"/>
                  </a:lnTo>
                  <a:lnTo>
                    <a:pt x="77" y="56"/>
                  </a:lnTo>
                  <a:lnTo>
                    <a:pt x="76" y="68"/>
                  </a:lnTo>
                  <a:lnTo>
                    <a:pt x="73" y="80"/>
                  </a:lnTo>
                  <a:lnTo>
                    <a:pt x="67" y="91"/>
                  </a:lnTo>
                  <a:lnTo>
                    <a:pt x="59" y="100"/>
                  </a:lnTo>
                  <a:lnTo>
                    <a:pt x="49" y="107"/>
                  </a:lnTo>
                  <a:lnTo>
                    <a:pt x="38"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2" name="Freeform 729"/>
            <p:cNvSpPr>
              <a:spLocks/>
            </p:cNvSpPr>
            <p:nvPr/>
          </p:nvSpPr>
          <p:spPr bwMode="auto">
            <a:xfrm>
              <a:off x="1419" y="3148"/>
              <a:ext cx="723" cy="277"/>
            </a:xfrm>
            <a:custGeom>
              <a:avLst/>
              <a:gdLst>
                <a:gd name="T0" fmla="*/ 3618 w 3618"/>
                <a:gd name="T1" fmla="*/ 110 h 1385"/>
                <a:gd name="T2" fmla="*/ 3599 w 3618"/>
                <a:gd name="T3" fmla="*/ 55 h 1385"/>
                <a:gd name="T4" fmla="*/ 3580 w 3618"/>
                <a:gd name="T5" fmla="*/ 0 h 1385"/>
                <a:gd name="T6" fmla="*/ 0 w 3618"/>
                <a:gd name="T7" fmla="*/ 1275 h 1385"/>
                <a:gd name="T8" fmla="*/ 19 w 3618"/>
                <a:gd name="T9" fmla="*/ 1330 h 1385"/>
                <a:gd name="T10" fmla="*/ 38 w 3618"/>
                <a:gd name="T11" fmla="*/ 1385 h 1385"/>
                <a:gd name="T12" fmla="*/ 3618 w 3618"/>
                <a:gd name="T13" fmla="*/ 110 h 1385"/>
                <a:gd name="T14" fmla="*/ 0 60000 65536"/>
                <a:gd name="T15" fmla="*/ 0 60000 65536"/>
                <a:gd name="T16" fmla="*/ 0 60000 65536"/>
                <a:gd name="T17" fmla="*/ 0 60000 65536"/>
                <a:gd name="T18" fmla="*/ 0 60000 65536"/>
                <a:gd name="T19" fmla="*/ 0 60000 65536"/>
                <a:gd name="T20" fmla="*/ 0 60000 65536"/>
                <a:gd name="T21" fmla="*/ 0 w 3618"/>
                <a:gd name="T22" fmla="*/ 0 h 1385"/>
                <a:gd name="T23" fmla="*/ 3618 w 3618"/>
                <a:gd name="T24" fmla="*/ 1385 h 1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8" h="1385">
                  <a:moveTo>
                    <a:pt x="3618" y="110"/>
                  </a:moveTo>
                  <a:lnTo>
                    <a:pt x="3599" y="55"/>
                  </a:lnTo>
                  <a:lnTo>
                    <a:pt x="3580" y="0"/>
                  </a:lnTo>
                  <a:lnTo>
                    <a:pt x="0" y="1275"/>
                  </a:lnTo>
                  <a:lnTo>
                    <a:pt x="19" y="1330"/>
                  </a:lnTo>
                  <a:lnTo>
                    <a:pt x="38" y="1385"/>
                  </a:lnTo>
                  <a:lnTo>
                    <a:pt x="361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3" name="Freeform 730"/>
            <p:cNvSpPr>
              <a:spLocks/>
            </p:cNvSpPr>
            <p:nvPr/>
          </p:nvSpPr>
          <p:spPr bwMode="auto">
            <a:xfrm>
              <a:off x="1419" y="3148"/>
              <a:ext cx="723" cy="277"/>
            </a:xfrm>
            <a:custGeom>
              <a:avLst/>
              <a:gdLst>
                <a:gd name="T0" fmla="*/ 3618 w 3618"/>
                <a:gd name="T1" fmla="*/ 110 h 1385"/>
                <a:gd name="T2" fmla="*/ 3599 w 3618"/>
                <a:gd name="T3" fmla="*/ 55 h 1385"/>
                <a:gd name="T4" fmla="*/ 3580 w 3618"/>
                <a:gd name="T5" fmla="*/ 0 h 1385"/>
                <a:gd name="T6" fmla="*/ 0 w 3618"/>
                <a:gd name="T7" fmla="*/ 1275 h 1385"/>
                <a:gd name="T8" fmla="*/ 19 w 3618"/>
                <a:gd name="T9" fmla="*/ 1330 h 1385"/>
                <a:gd name="T10" fmla="*/ 38 w 3618"/>
                <a:gd name="T11" fmla="*/ 1385 h 1385"/>
                <a:gd name="T12" fmla="*/ 3618 w 3618"/>
                <a:gd name="T13" fmla="*/ 110 h 1385"/>
                <a:gd name="T14" fmla="*/ 0 60000 65536"/>
                <a:gd name="T15" fmla="*/ 0 60000 65536"/>
                <a:gd name="T16" fmla="*/ 0 60000 65536"/>
                <a:gd name="T17" fmla="*/ 0 60000 65536"/>
                <a:gd name="T18" fmla="*/ 0 60000 65536"/>
                <a:gd name="T19" fmla="*/ 0 60000 65536"/>
                <a:gd name="T20" fmla="*/ 0 60000 65536"/>
                <a:gd name="T21" fmla="*/ 0 w 3618"/>
                <a:gd name="T22" fmla="*/ 0 h 1385"/>
                <a:gd name="T23" fmla="*/ 3618 w 3618"/>
                <a:gd name="T24" fmla="*/ 1385 h 1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8" h="1385">
                  <a:moveTo>
                    <a:pt x="3618" y="110"/>
                  </a:moveTo>
                  <a:lnTo>
                    <a:pt x="3599" y="55"/>
                  </a:lnTo>
                  <a:lnTo>
                    <a:pt x="3580" y="0"/>
                  </a:lnTo>
                  <a:lnTo>
                    <a:pt x="0" y="1275"/>
                  </a:lnTo>
                  <a:lnTo>
                    <a:pt x="19" y="1330"/>
                  </a:lnTo>
                  <a:lnTo>
                    <a:pt x="38" y="1385"/>
                  </a:lnTo>
                  <a:lnTo>
                    <a:pt x="3618" y="1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4" name="Freeform 731"/>
            <p:cNvSpPr>
              <a:spLocks/>
            </p:cNvSpPr>
            <p:nvPr/>
          </p:nvSpPr>
          <p:spPr bwMode="auto">
            <a:xfrm>
              <a:off x="1411" y="3403"/>
              <a:ext cx="15" cy="23"/>
            </a:xfrm>
            <a:custGeom>
              <a:avLst/>
              <a:gdLst>
                <a:gd name="T0" fmla="*/ 58 w 77"/>
                <a:gd name="T1" fmla="*/ 55 h 113"/>
                <a:gd name="T2" fmla="*/ 77 w 77"/>
                <a:gd name="T3" fmla="*/ 110 h 113"/>
                <a:gd name="T4" fmla="*/ 66 w 77"/>
                <a:gd name="T5" fmla="*/ 112 h 113"/>
                <a:gd name="T6" fmla="*/ 54 w 77"/>
                <a:gd name="T7" fmla="*/ 113 h 113"/>
                <a:gd name="T8" fmla="*/ 42 w 77"/>
                <a:gd name="T9" fmla="*/ 111 h 113"/>
                <a:gd name="T10" fmla="*/ 30 w 77"/>
                <a:gd name="T11" fmla="*/ 106 h 113"/>
                <a:gd name="T12" fmla="*/ 20 w 77"/>
                <a:gd name="T13" fmla="*/ 99 h 113"/>
                <a:gd name="T14" fmla="*/ 12 w 77"/>
                <a:gd name="T15" fmla="*/ 90 h 113"/>
                <a:gd name="T16" fmla="*/ 6 w 77"/>
                <a:gd name="T17" fmla="*/ 80 h 113"/>
                <a:gd name="T18" fmla="*/ 2 w 77"/>
                <a:gd name="T19" fmla="*/ 69 h 113"/>
                <a:gd name="T20" fmla="*/ 0 w 77"/>
                <a:gd name="T21" fmla="*/ 57 h 113"/>
                <a:gd name="T22" fmla="*/ 1 w 77"/>
                <a:gd name="T23" fmla="*/ 45 h 113"/>
                <a:gd name="T24" fmla="*/ 4 w 77"/>
                <a:gd name="T25" fmla="*/ 33 h 113"/>
                <a:gd name="T26" fmla="*/ 10 w 77"/>
                <a:gd name="T27" fmla="*/ 22 h 113"/>
                <a:gd name="T28" fmla="*/ 18 w 77"/>
                <a:gd name="T29" fmla="*/ 13 h 113"/>
                <a:gd name="T30" fmla="*/ 28 w 77"/>
                <a:gd name="T31" fmla="*/ 6 h 113"/>
                <a:gd name="T32" fmla="*/ 39 w 77"/>
                <a:gd name="T33" fmla="*/ 0 h 113"/>
                <a:gd name="T34" fmla="*/ 58 w 77"/>
                <a:gd name="T35" fmla="*/ 5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13"/>
                <a:gd name="T56" fmla="*/ 77 w 77"/>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13">
                  <a:moveTo>
                    <a:pt x="58" y="55"/>
                  </a:moveTo>
                  <a:lnTo>
                    <a:pt x="77" y="110"/>
                  </a:lnTo>
                  <a:lnTo>
                    <a:pt x="66" y="112"/>
                  </a:lnTo>
                  <a:lnTo>
                    <a:pt x="54" y="113"/>
                  </a:lnTo>
                  <a:lnTo>
                    <a:pt x="42" y="111"/>
                  </a:lnTo>
                  <a:lnTo>
                    <a:pt x="30" y="106"/>
                  </a:lnTo>
                  <a:lnTo>
                    <a:pt x="20" y="99"/>
                  </a:lnTo>
                  <a:lnTo>
                    <a:pt x="12" y="90"/>
                  </a:lnTo>
                  <a:lnTo>
                    <a:pt x="6" y="80"/>
                  </a:lnTo>
                  <a:lnTo>
                    <a:pt x="2" y="69"/>
                  </a:lnTo>
                  <a:lnTo>
                    <a:pt x="0" y="57"/>
                  </a:lnTo>
                  <a:lnTo>
                    <a:pt x="1" y="45"/>
                  </a:lnTo>
                  <a:lnTo>
                    <a:pt x="4" y="33"/>
                  </a:lnTo>
                  <a:lnTo>
                    <a:pt x="10" y="22"/>
                  </a:lnTo>
                  <a:lnTo>
                    <a:pt x="18" y="13"/>
                  </a:lnTo>
                  <a:lnTo>
                    <a:pt x="28" y="6"/>
                  </a:lnTo>
                  <a:lnTo>
                    <a:pt x="39" y="0"/>
                  </a:lnTo>
                  <a:lnTo>
                    <a:pt x="58"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5" name="Freeform 732"/>
            <p:cNvSpPr>
              <a:spLocks/>
            </p:cNvSpPr>
            <p:nvPr/>
          </p:nvSpPr>
          <p:spPr bwMode="auto">
            <a:xfrm>
              <a:off x="1411" y="3403"/>
              <a:ext cx="15" cy="23"/>
            </a:xfrm>
            <a:custGeom>
              <a:avLst/>
              <a:gdLst>
                <a:gd name="T0" fmla="*/ 77 w 77"/>
                <a:gd name="T1" fmla="*/ 110 h 113"/>
                <a:gd name="T2" fmla="*/ 66 w 77"/>
                <a:gd name="T3" fmla="*/ 112 h 113"/>
                <a:gd name="T4" fmla="*/ 54 w 77"/>
                <a:gd name="T5" fmla="*/ 113 h 113"/>
                <a:gd name="T6" fmla="*/ 42 w 77"/>
                <a:gd name="T7" fmla="*/ 111 h 113"/>
                <a:gd name="T8" fmla="*/ 30 w 77"/>
                <a:gd name="T9" fmla="*/ 106 h 113"/>
                <a:gd name="T10" fmla="*/ 20 w 77"/>
                <a:gd name="T11" fmla="*/ 99 h 113"/>
                <a:gd name="T12" fmla="*/ 12 w 77"/>
                <a:gd name="T13" fmla="*/ 90 h 113"/>
                <a:gd name="T14" fmla="*/ 6 w 77"/>
                <a:gd name="T15" fmla="*/ 80 h 113"/>
                <a:gd name="T16" fmla="*/ 2 w 77"/>
                <a:gd name="T17" fmla="*/ 69 h 113"/>
                <a:gd name="T18" fmla="*/ 0 w 77"/>
                <a:gd name="T19" fmla="*/ 57 h 113"/>
                <a:gd name="T20" fmla="*/ 1 w 77"/>
                <a:gd name="T21" fmla="*/ 45 h 113"/>
                <a:gd name="T22" fmla="*/ 4 w 77"/>
                <a:gd name="T23" fmla="*/ 33 h 113"/>
                <a:gd name="T24" fmla="*/ 10 w 77"/>
                <a:gd name="T25" fmla="*/ 22 h 113"/>
                <a:gd name="T26" fmla="*/ 18 w 77"/>
                <a:gd name="T27" fmla="*/ 13 h 113"/>
                <a:gd name="T28" fmla="*/ 28 w 77"/>
                <a:gd name="T29" fmla="*/ 6 h 113"/>
                <a:gd name="T30" fmla="*/ 39 w 77"/>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3"/>
                <a:gd name="T50" fmla="*/ 77 w 7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3">
                  <a:moveTo>
                    <a:pt x="77" y="110"/>
                  </a:moveTo>
                  <a:lnTo>
                    <a:pt x="66" y="112"/>
                  </a:lnTo>
                  <a:lnTo>
                    <a:pt x="54" y="113"/>
                  </a:lnTo>
                  <a:lnTo>
                    <a:pt x="42" y="111"/>
                  </a:lnTo>
                  <a:lnTo>
                    <a:pt x="30" y="106"/>
                  </a:lnTo>
                  <a:lnTo>
                    <a:pt x="20" y="99"/>
                  </a:lnTo>
                  <a:lnTo>
                    <a:pt x="12" y="90"/>
                  </a:lnTo>
                  <a:lnTo>
                    <a:pt x="6" y="80"/>
                  </a:lnTo>
                  <a:lnTo>
                    <a:pt x="2" y="69"/>
                  </a:lnTo>
                  <a:lnTo>
                    <a:pt x="0" y="57"/>
                  </a:lnTo>
                  <a:lnTo>
                    <a:pt x="1" y="45"/>
                  </a:lnTo>
                  <a:lnTo>
                    <a:pt x="4" y="33"/>
                  </a:lnTo>
                  <a:lnTo>
                    <a:pt x="10" y="22"/>
                  </a:lnTo>
                  <a:lnTo>
                    <a:pt x="18" y="13"/>
                  </a:lnTo>
                  <a:lnTo>
                    <a:pt x="28" y="6"/>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6" name="Rectangle 733"/>
            <p:cNvSpPr>
              <a:spLocks noChangeArrowheads="1"/>
            </p:cNvSpPr>
            <p:nvPr/>
          </p:nvSpPr>
          <p:spPr bwMode="auto">
            <a:xfrm>
              <a:off x="1330" y="3420"/>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7227" name="Line 734"/>
            <p:cNvSpPr>
              <a:spLocks noChangeShapeType="1"/>
            </p:cNvSpPr>
            <p:nvPr/>
          </p:nvSpPr>
          <p:spPr bwMode="auto">
            <a:xfrm flipH="1">
              <a:off x="1199" y="3314"/>
              <a:ext cx="505"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8" name="Freeform 735"/>
            <p:cNvSpPr>
              <a:spLocks/>
            </p:cNvSpPr>
            <p:nvPr/>
          </p:nvSpPr>
          <p:spPr bwMode="auto">
            <a:xfrm>
              <a:off x="1593" y="3159"/>
              <a:ext cx="111" cy="53"/>
            </a:xfrm>
            <a:custGeom>
              <a:avLst/>
              <a:gdLst>
                <a:gd name="T0" fmla="*/ 0 w 552"/>
                <a:gd name="T1" fmla="*/ 91 h 266"/>
                <a:gd name="T2" fmla="*/ 59 w 552"/>
                <a:gd name="T3" fmla="*/ 266 h 266"/>
                <a:gd name="T4" fmla="*/ 552 w 552"/>
                <a:gd name="T5" fmla="*/ 0 h 266"/>
                <a:gd name="T6" fmla="*/ 0 w 552"/>
                <a:gd name="T7" fmla="*/ 91 h 266"/>
                <a:gd name="T8" fmla="*/ 0 60000 65536"/>
                <a:gd name="T9" fmla="*/ 0 60000 65536"/>
                <a:gd name="T10" fmla="*/ 0 60000 65536"/>
                <a:gd name="T11" fmla="*/ 0 60000 65536"/>
                <a:gd name="T12" fmla="*/ 0 w 552"/>
                <a:gd name="T13" fmla="*/ 0 h 266"/>
                <a:gd name="T14" fmla="*/ 552 w 552"/>
                <a:gd name="T15" fmla="*/ 266 h 266"/>
              </a:gdLst>
              <a:ahLst/>
              <a:cxnLst>
                <a:cxn ang="T8">
                  <a:pos x="T0" y="T1"/>
                </a:cxn>
                <a:cxn ang="T9">
                  <a:pos x="T2" y="T3"/>
                </a:cxn>
                <a:cxn ang="T10">
                  <a:pos x="T4" y="T5"/>
                </a:cxn>
                <a:cxn ang="T11">
                  <a:pos x="T6" y="T7"/>
                </a:cxn>
              </a:cxnLst>
              <a:rect l="T12" t="T13" r="T14" b="T15"/>
              <a:pathLst>
                <a:path w="552" h="266">
                  <a:moveTo>
                    <a:pt x="0" y="91"/>
                  </a:moveTo>
                  <a:lnTo>
                    <a:pt x="59" y="266"/>
                  </a:lnTo>
                  <a:lnTo>
                    <a:pt x="552" y="0"/>
                  </a:lnTo>
                  <a:lnTo>
                    <a:pt x="0" y="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9" name="Rectangle 736"/>
            <p:cNvSpPr>
              <a:spLocks noChangeArrowheads="1"/>
            </p:cNvSpPr>
            <p:nvPr/>
          </p:nvSpPr>
          <p:spPr bwMode="auto">
            <a:xfrm>
              <a:off x="1927" y="2931"/>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1</a:t>
              </a:r>
              <a:endParaRPr lang="en-US" altLang="zh-CN" sz="2000"/>
            </a:p>
          </p:txBody>
        </p:sp>
        <p:sp>
          <p:nvSpPr>
            <p:cNvPr id="7230" name="Rectangle 737"/>
            <p:cNvSpPr>
              <a:spLocks noChangeArrowheads="1"/>
            </p:cNvSpPr>
            <p:nvPr/>
          </p:nvSpPr>
          <p:spPr bwMode="auto">
            <a:xfrm>
              <a:off x="3061" y="343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7231" name="Rectangle 738"/>
            <p:cNvSpPr>
              <a:spLocks noChangeArrowheads="1"/>
            </p:cNvSpPr>
            <p:nvPr/>
          </p:nvSpPr>
          <p:spPr bwMode="auto">
            <a:xfrm>
              <a:off x="3741" y="3329"/>
              <a:ext cx="2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latin typeface="Symbol" panose="05050102010706020507" pitchFamily="18" charset="2"/>
                </a:rPr>
                <a:t>j</a:t>
              </a:r>
              <a:r>
                <a:rPr lang="en-US" altLang="zh-CN" sz="2000" b="0">
                  <a:solidFill>
                    <a:srgbClr val="0000FF"/>
                  </a:solidFill>
                </a:rPr>
                <a:t> </a:t>
              </a:r>
              <a:endParaRPr lang="en-US" altLang="zh-CN" sz="2000"/>
            </a:p>
          </p:txBody>
        </p:sp>
        <p:sp>
          <p:nvSpPr>
            <p:cNvPr id="7232" name="Freeform 739"/>
            <p:cNvSpPr>
              <a:spLocks/>
            </p:cNvSpPr>
            <p:nvPr/>
          </p:nvSpPr>
          <p:spPr bwMode="auto">
            <a:xfrm>
              <a:off x="1593" y="3159"/>
              <a:ext cx="111" cy="53"/>
            </a:xfrm>
            <a:custGeom>
              <a:avLst/>
              <a:gdLst>
                <a:gd name="T0" fmla="*/ 0 w 552"/>
                <a:gd name="T1" fmla="*/ 91 h 266"/>
                <a:gd name="T2" fmla="*/ 59 w 552"/>
                <a:gd name="T3" fmla="*/ 266 h 266"/>
                <a:gd name="T4" fmla="*/ 552 w 552"/>
                <a:gd name="T5" fmla="*/ 0 h 266"/>
                <a:gd name="T6" fmla="*/ 0 w 552"/>
                <a:gd name="T7" fmla="*/ 91 h 266"/>
                <a:gd name="T8" fmla="*/ 0 60000 65536"/>
                <a:gd name="T9" fmla="*/ 0 60000 65536"/>
                <a:gd name="T10" fmla="*/ 0 60000 65536"/>
                <a:gd name="T11" fmla="*/ 0 60000 65536"/>
                <a:gd name="T12" fmla="*/ 0 w 552"/>
                <a:gd name="T13" fmla="*/ 0 h 266"/>
                <a:gd name="T14" fmla="*/ 552 w 552"/>
                <a:gd name="T15" fmla="*/ 266 h 266"/>
              </a:gdLst>
              <a:ahLst/>
              <a:cxnLst>
                <a:cxn ang="T8">
                  <a:pos x="T0" y="T1"/>
                </a:cxn>
                <a:cxn ang="T9">
                  <a:pos x="T2" y="T3"/>
                </a:cxn>
                <a:cxn ang="T10">
                  <a:pos x="T4" y="T5"/>
                </a:cxn>
                <a:cxn ang="T11">
                  <a:pos x="T6" y="T7"/>
                </a:cxn>
              </a:cxnLst>
              <a:rect l="T12" t="T13" r="T14" b="T15"/>
              <a:pathLst>
                <a:path w="552" h="266">
                  <a:moveTo>
                    <a:pt x="0" y="91"/>
                  </a:moveTo>
                  <a:lnTo>
                    <a:pt x="59" y="266"/>
                  </a:lnTo>
                  <a:lnTo>
                    <a:pt x="552" y="0"/>
                  </a:lnTo>
                  <a:lnTo>
                    <a:pt x="0" y="9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33" name="Line 740"/>
            <p:cNvSpPr>
              <a:spLocks noChangeShapeType="1"/>
            </p:cNvSpPr>
            <p:nvPr/>
          </p:nvSpPr>
          <p:spPr bwMode="auto">
            <a:xfrm flipH="1">
              <a:off x="3501" y="3062"/>
              <a:ext cx="12" cy="11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4" name="Line 741"/>
            <p:cNvSpPr>
              <a:spLocks noChangeShapeType="1"/>
            </p:cNvSpPr>
            <p:nvPr/>
          </p:nvSpPr>
          <p:spPr bwMode="auto">
            <a:xfrm>
              <a:off x="3707" y="3512"/>
              <a:ext cx="109" cy="42"/>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5" name="Freeform 742"/>
            <p:cNvSpPr>
              <a:spLocks/>
            </p:cNvSpPr>
            <p:nvPr/>
          </p:nvSpPr>
          <p:spPr bwMode="auto">
            <a:xfrm>
              <a:off x="3524" y="3295"/>
              <a:ext cx="90" cy="145"/>
            </a:xfrm>
            <a:custGeom>
              <a:avLst/>
              <a:gdLst>
                <a:gd name="T0" fmla="*/ 0 w 447"/>
                <a:gd name="T1" fmla="*/ 0 h 724"/>
                <a:gd name="T2" fmla="*/ 185 w 447"/>
                <a:gd name="T3" fmla="*/ 386 h 724"/>
                <a:gd name="T4" fmla="*/ 447 w 447"/>
                <a:gd name="T5" fmla="*/ 724 h 724"/>
                <a:gd name="T6" fmla="*/ 0 60000 65536"/>
                <a:gd name="T7" fmla="*/ 0 60000 65536"/>
                <a:gd name="T8" fmla="*/ 0 60000 65536"/>
                <a:gd name="T9" fmla="*/ 0 w 447"/>
                <a:gd name="T10" fmla="*/ 0 h 724"/>
                <a:gd name="T11" fmla="*/ 447 w 447"/>
                <a:gd name="T12" fmla="*/ 724 h 724"/>
              </a:gdLst>
              <a:ahLst/>
              <a:cxnLst>
                <a:cxn ang="T6">
                  <a:pos x="T0" y="T1"/>
                </a:cxn>
                <a:cxn ang="T7">
                  <a:pos x="T2" y="T3"/>
                </a:cxn>
                <a:cxn ang="T8">
                  <a:pos x="T4" y="T5"/>
                </a:cxn>
              </a:cxnLst>
              <a:rect l="T9" t="T10" r="T11" b="T12"/>
              <a:pathLst>
                <a:path w="447" h="724">
                  <a:moveTo>
                    <a:pt x="0" y="0"/>
                  </a:moveTo>
                  <a:lnTo>
                    <a:pt x="185" y="386"/>
                  </a:lnTo>
                  <a:lnTo>
                    <a:pt x="447" y="72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36" name="Freeform 743"/>
            <p:cNvSpPr>
              <a:spLocks/>
            </p:cNvSpPr>
            <p:nvPr/>
          </p:nvSpPr>
          <p:spPr bwMode="auto">
            <a:xfrm>
              <a:off x="3482" y="3175"/>
              <a:ext cx="42" cy="120"/>
            </a:xfrm>
            <a:custGeom>
              <a:avLst/>
              <a:gdLst>
                <a:gd name="T0" fmla="*/ 192 w 210"/>
                <a:gd name="T1" fmla="*/ 0 h 598"/>
                <a:gd name="T2" fmla="*/ 0 w 210"/>
                <a:gd name="T3" fmla="*/ 39 h 598"/>
                <a:gd name="T4" fmla="*/ 210 w 210"/>
                <a:gd name="T5" fmla="*/ 598 h 598"/>
                <a:gd name="T6" fmla="*/ 192 w 210"/>
                <a:gd name="T7" fmla="*/ 0 h 598"/>
                <a:gd name="T8" fmla="*/ 0 60000 65536"/>
                <a:gd name="T9" fmla="*/ 0 60000 65536"/>
                <a:gd name="T10" fmla="*/ 0 60000 65536"/>
                <a:gd name="T11" fmla="*/ 0 60000 65536"/>
                <a:gd name="T12" fmla="*/ 0 w 210"/>
                <a:gd name="T13" fmla="*/ 0 h 598"/>
                <a:gd name="T14" fmla="*/ 210 w 210"/>
                <a:gd name="T15" fmla="*/ 598 h 598"/>
              </a:gdLst>
              <a:ahLst/>
              <a:cxnLst>
                <a:cxn ang="T8">
                  <a:pos x="T0" y="T1"/>
                </a:cxn>
                <a:cxn ang="T9">
                  <a:pos x="T2" y="T3"/>
                </a:cxn>
                <a:cxn ang="T10">
                  <a:pos x="T4" y="T5"/>
                </a:cxn>
                <a:cxn ang="T11">
                  <a:pos x="T6" y="T7"/>
                </a:cxn>
              </a:cxnLst>
              <a:rect l="T12" t="T13" r="T14" b="T15"/>
              <a:pathLst>
                <a:path w="210" h="598">
                  <a:moveTo>
                    <a:pt x="192" y="0"/>
                  </a:moveTo>
                  <a:lnTo>
                    <a:pt x="0" y="39"/>
                  </a:lnTo>
                  <a:lnTo>
                    <a:pt x="210" y="598"/>
                  </a:lnTo>
                  <a:lnTo>
                    <a:pt x="19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37" name="Freeform 744"/>
            <p:cNvSpPr>
              <a:spLocks/>
            </p:cNvSpPr>
            <p:nvPr/>
          </p:nvSpPr>
          <p:spPr bwMode="auto">
            <a:xfrm>
              <a:off x="3482" y="3175"/>
              <a:ext cx="42" cy="120"/>
            </a:xfrm>
            <a:custGeom>
              <a:avLst/>
              <a:gdLst>
                <a:gd name="T0" fmla="*/ 192 w 210"/>
                <a:gd name="T1" fmla="*/ 0 h 598"/>
                <a:gd name="T2" fmla="*/ 0 w 210"/>
                <a:gd name="T3" fmla="*/ 39 h 598"/>
                <a:gd name="T4" fmla="*/ 210 w 210"/>
                <a:gd name="T5" fmla="*/ 598 h 598"/>
                <a:gd name="T6" fmla="*/ 192 w 210"/>
                <a:gd name="T7" fmla="*/ 0 h 598"/>
                <a:gd name="T8" fmla="*/ 0 60000 65536"/>
                <a:gd name="T9" fmla="*/ 0 60000 65536"/>
                <a:gd name="T10" fmla="*/ 0 60000 65536"/>
                <a:gd name="T11" fmla="*/ 0 60000 65536"/>
                <a:gd name="T12" fmla="*/ 0 w 210"/>
                <a:gd name="T13" fmla="*/ 0 h 598"/>
                <a:gd name="T14" fmla="*/ 210 w 210"/>
                <a:gd name="T15" fmla="*/ 598 h 598"/>
              </a:gdLst>
              <a:ahLst/>
              <a:cxnLst>
                <a:cxn ang="T8">
                  <a:pos x="T0" y="T1"/>
                </a:cxn>
                <a:cxn ang="T9">
                  <a:pos x="T2" y="T3"/>
                </a:cxn>
                <a:cxn ang="T10">
                  <a:pos x="T4" y="T5"/>
                </a:cxn>
                <a:cxn ang="T11">
                  <a:pos x="T6" y="T7"/>
                </a:cxn>
              </a:cxnLst>
              <a:rect l="T12" t="T13" r="T14" b="T15"/>
              <a:pathLst>
                <a:path w="210" h="598">
                  <a:moveTo>
                    <a:pt x="192" y="0"/>
                  </a:moveTo>
                  <a:lnTo>
                    <a:pt x="0" y="39"/>
                  </a:lnTo>
                  <a:lnTo>
                    <a:pt x="210" y="598"/>
                  </a:lnTo>
                  <a:lnTo>
                    <a:pt x="19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38" name="Freeform 745"/>
            <p:cNvSpPr>
              <a:spLocks/>
            </p:cNvSpPr>
            <p:nvPr/>
          </p:nvSpPr>
          <p:spPr bwMode="auto">
            <a:xfrm>
              <a:off x="3614" y="3440"/>
              <a:ext cx="105" cy="88"/>
            </a:xfrm>
            <a:custGeom>
              <a:avLst/>
              <a:gdLst>
                <a:gd name="T0" fmla="*/ 405 w 526"/>
                <a:gd name="T1" fmla="*/ 439 h 439"/>
                <a:gd name="T2" fmla="*/ 526 w 526"/>
                <a:gd name="T3" fmla="*/ 283 h 439"/>
                <a:gd name="T4" fmla="*/ 0 w 526"/>
                <a:gd name="T5" fmla="*/ 0 h 439"/>
                <a:gd name="T6" fmla="*/ 405 w 526"/>
                <a:gd name="T7" fmla="*/ 439 h 439"/>
                <a:gd name="T8" fmla="*/ 0 60000 65536"/>
                <a:gd name="T9" fmla="*/ 0 60000 65536"/>
                <a:gd name="T10" fmla="*/ 0 60000 65536"/>
                <a:gd name="T11" fmla="*/ 0 60000 65536"/>
                <a:gd name="T12" fmla="*/ 0 w 526"/>
                <a:gd name="T13" fmla="*/ 0 h 439"/>
                <a:gd name="T14" fmla="*/ 526 w 526"/>
                <a:gd name="T15" fmla="*/ 439 h 439"/>
              </a:gdLst>
              <a:ahLst/>
              <a:cxnLst>
                <a:cxn ang="T8">
                  <a:pos x="T0" y="T1"/>
                </a:cxn>
                <a:cxn ang="T9">
                  <a:pos x="T2" y="T3"/>
                </a:cxn>
                <a:cxn ang="T10">
                  <a:pos x="T4" y="T5"/>
                </a:cxn>
                <a:cxn ang="T11">
                  <a:pos x="T6" y="T7"/>
                </a:cxn>
              </a:cxnLst>
              <a:rect l="T12" t="T13" r="T14" b="T15"/>
              <a:pathLst>
                <a:path w="526" h="439">
                  <a:moveTo>
                    <a:pt x="405" y="439"/>
                  </a:moveTo>
                  <a:lnTo>
                    <a:pt x="526" y="283"/>
                  </a:lnTo>
                  <a:lnTo>
                    <a:pt x="0" y="0"/>
                  </a:lnTo>
                  <a:lnTo>
                    <a:pt x="405" y="43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39" name="Freeform 746"/>
            <p:cNvSpPr>
              <a:spLocks/>
            </p:cNvSpPr>
            <p:nvPr/>
          </p:nvSpPr>
          <p:spPr bwMode="auto">
            <a:xfrm>
              <a:off x="3614" y="3440"/>
              <a:ext cx="105" cy="88"/>
            </a:xfrm>
            <a:custGeom>
              <a:avLst/>
              <a:gdLst>
                <a:gd name="T0" fmla="*/ 405 w 526"/>
                <a:gd name="T1" fmla="*/ 439 h 439"/>
                <a:gd name="T2" fmla="*/ 526 w 526"/>
                <a:gd name="T3" fmla="*/ 283 h 439"/>
                <a:gd name="T4" fmla="*/ 0 w 526"/>
                <a:gd name="T5" fmla="*/ 0 h 439"/>
                <a:gd name="T6" fmla="*/ 405 w 526"/>
                <a:gd name="T7" fmla="*/ 439 h 439"/>
                <a:gd name="T8" fmla="*/ 0 60000 65536"/>
                <a:gd name="T9" fmla="*/ 0 60000 65536"/>
                <a:gd name="T10" fmla="*/ 0 60000 65536"/>
                <a:gd name="T11" fmla="*/ 0 60000 65536"/>
                <a:gd name="T12" fmla="*/ 0 w 526"/>
                <a:gd name="T13" fmla="*/ 0 h 439"/>
                <a:gd name="T14" fmla="*/ 526 w 526"/>
                <a:gd name="T15" fmla="*/ 439 h 439"/>
              </a:gdLst>
              <a:ahLst/>
              <a:cxnLst>
                <a:cxn ang="T8">
                  <a:pos x="T0" y="T1"/>
                </a:cxn>
                <a:cxn ang="T9">
                  <a:pos x="T2" y="T3"/>
                </a:cxn>
                <a:cxn ang="T10">
                  <a:pos x="T4" y="T5"/>
                </a:cxn>
                <a:cxn ang="T11">
                  <a:pos x="T6" y="T7"/>
                </a:cxn>
              </a:cxnLst>
              <a:rect l="T12" t="T13" r="T14" b="T15"/>
              <a:pathLst>
                <a:path w="526" h="439">
                  <a:moveTo>
                    <a:pt x="405" y="439"/>
                  </a:moveTo>
                  <a:lnTo>
                    <a:pt x="526" y="283"/>
                  </a:lnTo>
                  <a:lnTo>
                    <a:pt x="0" y="0"/>
                  </a:lnTo>
                  <a:lnTo>
                    <a:pt x="405" y="43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0" name="Line 747"/>
            <p:cNvSpPr>
              <a:spLocks noChangeShapeType="1"/>
            </p:cNvSpPr>
            <p:nvPr/>
          </p:nvSpPr>
          <p:spPr bwMode="auto">
            <a:xfrm>
              <a:off x="3577" y="3396"/>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1" name="Line 748"/>
            <p:cNvSpPr>
              <a:spLocks noChangeShapeType="1"/>
            </p:cNvSpPr>
            <p:nvPr/>
          </p:nvSpPr>
          <p:spPr bwMode="auto">
            <a:xfrm>
              <a:off x="3905" y="315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2" name="Line 749"/>
            <p:cNvSpPr>
              <a:spLocks noChangeShapeType="1"/>
            </p:cNvSpPr>
            <p:nvPr/>
          </p:nvSpPr>
          <p:spPr bwMode="auto">
            <a:xfrm>
              <a:off x="3302" y="3740"/>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3" name="Line 750"/>
            <p:cNvSpPr>
              <a:spLocks noChangeShapeType="1"/>
            </p:cNvSpPr>
            <p:nvPr/>
          </p:nvSpPr>
          <p:spPr bwMode="auto">
            <a:xfrm>
              <a:off x="3905" y="315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4" name="Line 751"/>
            <p:cNvSpPr>
              <a:spLocks noChangeShapeType="1"/>
            </p:cNvSpPr>
            <p:nvPr/>
          </p:nvSpPr>
          <p:spPr bwMode="auto">
            <a:xfrm>
              <a:off x="3189" y="341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5" name="Freeform 752"/>
            <p:cNvSpPr>
              <a:spLocks/>
            </p:cNvSpPr>
            <p:nvPr/>
          </p:nvSpPr>
          <p:spPr bwMode="auto">
            <a:xfrm>
              <a:off x="3291" y="3731"/>
              <a:ext cx="19" cy="20"/>
            </a:xfrm>
            <a:custGeom>
              <a:avLst/>
              <a:gdLst>
                <a:gd name="T0" fmla="*/ 58 w 98"/>
                <a:gd name="T1" fmla="*/ 42 h 100"/>
                <a:gd name="T2" fmla="*/ 98 w 98"/>
                <a:gd name="T3" fmla="*/ 84 h 100"/>
                <a:gd name="T4" fmla="*/ 89 w 98"/>
                <a:gd name="T5" fmla="*/ 91 h 100"/>
                <a:gd name="T6" fmla="*/ 78 w 98"/>
                <a:gd name="T7" fmla="*/ 97 h 100"/>
                <a:gd name="T8" fmla="*/ 66 w 98"/>
                <a:gd name="T9" fmla="*/ 99 h 100"/>
                <a:gd name="T10" fmla="*/ 54 w 98"/>
                <a:gd name="T11" fmla="*/ 100 h 100"/>
                <a:gd name="T12" fmla="*/ 42 w 98"/>
                <a:gd name="T13" fmla="*/ 98 h 100"/>
                <a:gd name="T14" fmla="*/ 31 w 98"/>
                <a:gd name="T15" fmla="*/ 93 h 100"/>
                <a:gd name="T16" fmla="*/ 21 w 98"/>
                <a:gd name="T17" fmla="*/ 86 h 100"/>
                <a:gd name="T18" fmla="*/ 12 w 98"/>
                <a:gd name="T19" fmla="*/ 78 h 100"/>
                <a:gd name="T20" fmla="*/ 6 w 98"/>
                <a:gd name="T21" fmla="*/ 67 h 100"/>
                <a:gd name="T22" fmla="*/ 2 w 98"/>
                <a:gd name="T23" fmla="*/ 56 h 100"/>
                <a:gd name="T24" fmla="*/ 0 w 98"/>
                <a:gd name="T25" fmla="*/ 44 h 100"/>
                <a:gd name="T26" fmla="*/ 1 w 98"/>
                <a:gd name="T27" fmla="*/ 32 h 100"/>
                <a:gd name="T28" fmla="*/ 4 w 98"/>
                <a:gd name="T29" fmla="*/ 20 h 100"/>
                <a:gd name="T30" fmla="*/ 10 w 98"/>
                <a:gd name="T31" fmla="*/ 9 h 100"/>
                <a:gd name="T32" fmla="*/ 18 w 98"/>
                <a:gd name="T33" fmla="*/ 0 h 100"/>
                <a:gd name="T34" fmla="*/ 58 w 98"/>
                <a:gd name="T35" fmla="*/ 42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100"/>
                <a:gd name="T56" fmla="*/ 98 w 98"/>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100">
                  <a:moveTo>
                    <a:pt x="58" y="42"/>
                  </a:moveTo>
                  <a:lnTo>
                    <a:pt x="98" y="84"/>
                  </a:lnTo>
                  <a:lnTo>
                    <a:pt x="89" y="91"/>
                  </a:lnTo>
                  <a:lnTo>
                    <a:pt x="78" y="97"/>
                  </a:lnTo>
                  <a:lnTo>
                    <a:pt x="66" y="99"/>
                  </a:lnTo>
                  <a:lnTo>
                    <a:pt x="54" y="100"/>
                  </a:lnTo>
                  <a:lnTo>
                    <a:pt x="42" y="98"/>
                  </a:lnTo>
                  <a:lnTo>
                    <a:pt x="31" y="93"/>
                  </a:lnTo>
                  <a:lnTo>
                    <a:pt x="21" y="86"/>
                  </a:lnTo>
                  <a:lnTo>
                    <a:pt x="12" y="78"/>
                  </a:lnTo>
                  <a:lnTo>
                    <a:pt x="6" y="67"/>
                  </a:lnTo>
                  <a:lnTo>
                    <a:pt x="2" y="56"/>
                  </a:lnTo>
                  <a:lnTo>
                    <a:pt x="0" y="44"/>
                  </a:lnTo>
                  <a:lnTo>
                    <a:pt x="1" y="32"/>
                  </a:lnTo>
                  <a:lnTo>
                    <a:pt x="4" y="20"/>
                  </a:lnTo>
                  <a:lnTo>
                    <a:pt x="10" y="9"/>
                  </a:lnTo>
                  <a:lnTo>
                    <a:pt x="18" y="0"/>
                  </a:lnTo>
                  <a:lnTo>
                    <a:pt x="5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46" name="Freeform 753"/>
            <p:cNvSpPr>
              <a:spLocks/>
            </p:cNvSpPr>
            <p:nvPr/>
          </p:nvSpPr>
          <p:spPr bwMode="auto">
            <a:xfrm>
              <a:off x="3291" y="3731"/>
              <a:ext cx="19" cy="20"/>
            </a:xfrm>
            <a:custGeom>
              <a:avLst/>
              <a:gdLst>
                <a:gd name="T0" fmla="*/ 98 w 98"/>
                <a:gd name="T1" fmla="*/ 84 h 100"/>
                <a:gd name="T2" fmla="*/ 89 w 98"/>
                <a:gd name="T3" fmla="*/ 91 h 100"/>
                <a:gd name="T4" fmla="*/ 78 w 98"/>
                <a:gd name="T5" fmla="*/ 97 h 100"/>
                <a:gd name="T6" fmla="*/ 66 w 98"/>
                <a:gd name="T7" fmla="*/ 99 h 100"/>
                <a:gd name="T8" fmla="*/ 54 w 98"/>
                <a:gd name="T9" fmla="*/ 100 h 100"/>
                <a:gd name="T10" fmla="*/ 42 w 98"/>
                <a:gd name="T11" fmla="*/ 98 h 100"/>
                <a:gd name="T12" fmla="*/ 31 w 98"/>
                <a:gd name="T13" fmla="*/ 93 h 100"/>
                <a:gd name="T14" fmla="*/ 21 w 98"/>
                <a:gd name="T15" fmla="*/ 86 h 100"/>
                <a:gd name="T16" fmla="*/ 12 w 98"/>
                <a:gd name="T17" fmla="*/ 78 h 100"/>
                <a:gd name="T18" fmla="*/ 6 w 98"/>
                <a:gd name="T19" fmla="*/ 67 h 100"/>
                <a:gd name="T20" fmla="*/ 2 w 98"/>
                <a:gd name="T21" fmla="*/ 56 h 100"/>
                <a:gd name="T22" fmla="*/ 0 w 98"/>
                <a:gd name="T23" fmla="*/ 44 h 100"/>
                <a:gd name="T24" fmla="*/ 1 w 98"/>
                <a:gd name="T25" fmla="*/ 32 h 100"/>
                <a:gd name="T26" fmla="*/ 4 w 98"/>
                <a:gd name="T27" fmla="*/ 20 h 100"/>
                <a:gd name="T28" fmla="*/ 10 w 98"/>
                <a:gd name="T29" fmla="*/ 9 h 100"/>
                <a:gd name="T30" fmla="*/ 18 w 98"/>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100"/>
                <a:gd name="T50" fmla="*/ 98 w 98"/>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100">
                  <a:moveTo>
                    <a:pt x="98" y="84"/>
                  </a:moveTo>
                  <a:lnTo>
                    <a:pt x="89" y="91"/>
                  </a:lnTo>
                  <a:lnTo>
                    <a:pt x="78" y="97"/>
                  </a:lnTo>
                  <a:lnTo>
                    <a:pt x="66" y="99"/>
                  </a:lnTo>
                  <a:lnTo>
                    <a:pt x="54" y="100"/>
                  </a:lnTo>
                  <a:lnTo>
                    <a:pt x="42" y="98"/>
                  </a:lnTo>
                  <a:lnTo>
                    <a:pt x="31" y="93"/>
                  </a:lnTo>
                  <a:lnTo>
                    <a:pt x="21" y="86"/>
                  </a:lnTo>
                  <a:lnTo>
                    <a:pt x="12" y="78"/>
                  </a:lnTo>
                  <a:lnTo>
                    <a:pt x="6" y="67"/>
                  </a:lnTo>
                  <a:lnTo>
                    <a:pt x="2" y="56"/>
                  </a:lnTo>
                  <a:lnTo>
                    <a:pt x="0" y="44"/>
                  </a:lnTo>
                  <a:lnTo>
                    <a:pt x="1" y="32"/>
                  </a:lnTo>
                  <a:lnTo>
                    <a:pt x="4" y="20"/>
                  </a:lnTo>
                  <a:lnTo>
                    <a:pt x="10" y="9"/>
                  </a:lnTo>
                  <a:lnTo>
                    <a:pt x="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7" name="Freeform 754"/>
            <p:cNvSpPr>
              <a:spLocks/>
            </p:cNvSpPr>
            <p:nvPr/>
          </p:nvSpPr>
          <p:spPr bwMode="auto">
            <a:xfrm>
              <a:off x="3294" y="3151"/>
              <a:ext cx="619" cy="597"/>
            </a:xfrm>
            <a:custGeom>
              <a:avLst/>
              <a:gdLst>
                <a:gd name="T0" fmla="*/ 0 w 3093"/>
                <a:gd name="T1" fmla="*/ 2901 h 2985"/>
                <a:gd name="T2" fmla="*/ 40 w 3093"/>
                <a:gd name="T3" fmla="*/ 2943 h 2985"/>
                <a:gd name="T4" fmla="*/ 80 w 3093"/>
                <a:gd name="T5" fmla="*/ 2985 h 2985"/>
                <a:gd name="T6" fmla="*/ 3093 w 3093"/>
                <a:gd name="T7" fmla="*/ 84 h 2985"/>
                <a:gd name="T8" fmla="*/ 3053 w 3093"/>
                <a:gd name="T9" fmla="*/ 42 h 2985"/>
                <a:gd name="T10" fmla="*/ 3013 w 3093"/>
                <a:gd name="T11" fmla="*/ 0 h 2985"/>
                <a:gd name="T12" fmla="*/ 0 w 3093"/>
                <a:gd name="T13" fmla="*/ 2901 h 2985"/>
                <a:gd name="T14" fmla="*/ 0 60000 65536"/>
                <a:gd name="T15" fmla="*/ 0 60000 65536"/>
                <a:gd name="T16" fmla="*/ 0 60000 65536"/>
                <a:gd name="T17" fmla="*/ 0 60000 65536"/>
                <a:gd name="T18" fmla="*/ 0 60000 65536"/>
                <a:gd name="T19" fmla="*/ 0 60000 65536"/>
                <a:gd name="T20" fmla="*/ 0 60000 65536"/>
                <a:gd name="T21" fmla="*/ 0 w 3093"/>
                <a:gd name="T22" fmla="*/ 0 h 2985"/>
                <a:gd name="T23" fmla="*/ 3093 w 3093"/>
                <a:gd name="T24" fmla="*/ 2985 h 29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3" h="2985">
                  <a:moveTo>
                    <a:pt x="0" y="2901"/>
                  </a:moveTo>
                  <a:lnTo>
                    <a:pt x="40" y="2943"/>
                  </a:lnTo>
                  <a:lnTo>
                    <a:pt x="80" y="2985"/>
                  </a:lnTo>
                  <a:lnTo>
                    <a:pt x="3093" y="84"/>
                  </a:lnTo>
                  <a:lnTo>
                    <a:pt x="3053" y="42"/>
                  </a:lnTo>
                  <a:lnTo>
                    <a:pt x="3013" y="0"/>
                  </a:lnTo>
                  <a:lnTo>
                    <a:pt x="0" y="29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48" name="Freeform 755"/>
            <p:cNvSpPr>
              <a:spLocks/>
            </p:cNvSpPr>
            <p:nvPr/>
          </p:nvSpPr>
          <p:spPr bwMode="auto">
            <a:xfrm>
              <a:off x="3294" y="3151"/>
              <a:ext cx="619" cy="597"/>
            </a:xfrm>
            <a:custGeom>
              <a:avLst/>
              <a:gdLst>
                <a:gd name="T0" fmla="*/ 0 w 3093"/>
                <a:gd name="T1" fmla="*/ 2901 h 2985"/>
                <a:gd name="T2" fmla="*/ 40 w 3093"/>
                <a:gd name="T3" fmla="*/ 2943 h 2985"/>
                <a:gd name="T4" fmla="*/ 80 w 3093"/>
                <a:gd name="T5" fmla="*/ 2985 h 2985"/>
                <a:gd name="T6" fmla="*/ 3093 w 3093"/>
                <a:gd name="T7" fmla="*/ 84 h 2985"/>
                <a:gd name="T8" fmla="*/ 3053 w 3093"/>
                <a:gd name="T9" fmla="*/ 42 h 2985"/>
                <a:gd name="T10" fmla="*/ 3013 w 3093"/>
                <a:gd name="T11" fmla="*/ 0 h 2985"/>
                <a:gd name="T12" fmla="*/ 0 w 3093"/>
                <a:gd name="T13" fmla="*/ 2901 h 2985"/>
                <a:gd name="T14" fmla="*/ 0 60000 65536"/>
                <a:gd name="T15" fmla="*/ 0 60000 65536"/>
                <a:gd name="T16" fmla="*/ 0 60000 65536"/>
                <a:gd name="T17" fmla="*/ 0 60000 65536"/>
                <a:gd name="T18" fmla="*/ 0 60000 65536"/>
                <a:gd name="T19" fmla="*/ 0 60000 65536"/>
                <a:gd name="T20" fmla="*/ 0 60000 65536"/>
                <a:gd name="T21" fmla="*/ 0 w 3093"/>
                <a:gd name="T22" fmla="*/ 0 h 2985"/>
                <a:gd name="T23" fmla="*/ 3093 w 3093"/>
                <a:gd name="T24" fmla="*/ 2985 h 29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3" h="2985">
                  <a:moveTo>
                    <a:pt x="0" y="2901"/>
                  </a:moveTo>
                  <a:lnTo>
                    <a:pt x="40" y="2943"/>
                  </a:lnTo>
                  <a:lnTo>
                    <a:pt x="80" y="2985"/>
                  </a:lnTo>
                  <a:lnTo>
                    <a:pt x="3093" y="84"/>
                  </a:lnTo>
                  <a:lnTo>
                    <a:pt x="3053" y="42"/>
                  </a:lnTo>
                  <a:lnTo>
                    <a:pt x="3013" y="0"/>
                  </a:lnTo>
                  <a:lnTo>
                    <a:pt x="0" y="29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9" name="Freeform 756"/>
            <p:cNvSpPr>
              <a:spLocks/>
            </p:cNvSpPr>
            <p:nvPr/>
          </p:nvSpPr>
          <p:spPr bwMode="auto">
            <a:xfrm>
              <a:off x="3897" y="3148"/>
              <a:ext cx="19" cy="20"/>
            </a:xfrm>
            <a:custGeom>
              <a:avLst/>
              <a:gdLst>
                <a:gd name="T0" fmla="*/ 40 w 98"/>
                <a:gd name="T1" fmla="*/ 58 h 100"/>
                <a:gd name="T2" fmla="*/ 0 w 98"/>
                <a:gd name="T3" fmla="*/ 16 h 100"/>
                <a:gd name="T4" fmla="*/ 9 w 98"/>
                <a:gd name="T5" fmla="*/ 9 h 100"/>
                <a:gd name="T6" fmla="*/ 20 w 98"/>
                <a:gd name="T7" fmla="*/ 3 h 100"/>
                <a:gd name="T8" fmla="*/ 32 w 98"/>
                <a:gd name="T9" fmla="*/ 1 h 100"/>
                <a:gd name="T10" fmla="*/ 44 w 98"/>
                <a:gd name="T11" fmla="*/ 0 h 100"/>
                <a:gd name="T12" fmla="*/ 56 w 98"/>
                <a:gd name="T13" fmla="*/ 2 h 100"/>
                <a:gd name="T14" fmla="*/ 67 w 98"/>
                <a:gd name="T15" fmla="*/ 7 h 100"/>
                <a:gd name="T16" fmla="*/ 77 w 98"/>
                <a:gd name="T17" fmla="*/ 14 h 100"/>
                <a:gd name="T18" fmla="*/ 86 w 98"/>
                <a:gd name="T19" fmla="*/ 22 h 100"/>
                <a:gd name="T20" fmla="*/ 92 w 98"/>
                <a:gd name="T21" fmla="*/ 33 h 100"/>
                <a:gd name="T22" fmla="*/ 96 w 98"/>
                <a:gd name="T23" fmla="*/ 44 h 100"/>
                <a:gd name="T24" fmla="*/ 98 w 98"/>
                <a:gd name="T25" fmla="*/ 56 h 100"/>
                <a:gd name="T26" fmla="*/ 97 w 98"/>
                <a:gd name="T27" fmla="*/ 68 h 100"/>
                <a:gd name="T28" fmla="*/ 94 w 98"/>
                <a:gd name="T29" fmla="*/ 80 h 100"/>
                <a:gd name="T30" fmla="*/ 88 w 98"/>
                <a:gd name="T31" fmla="*/ 91 h 100"/>
                <a:gd name="T32" fmla="*/ 80 w 98"/>
                <a:gd name="T33" fmla="*/ 100 h 100"/>
                <a:gd name="T34" fmla="*/ 40 w 98"/>
                <a:gd name="T35" fmla="*/ 58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100"/>
                <a:gd name="T56" fmla="*/ 98 w 98"/>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100">
                  <a:moveTo>
                    <a:pt x="40" y="58"/>
                  </a:moveTo>
                  <a:lnTo>
                    <a:pt x="0" y="16"/>
                  </a:lnTo>
                  <a:lnTo>
                    <a:pt x="9" y="9"/>
                  </a:lnTo>
                  <a:lnTo>
                    <a:pt x="20" y="3"/>
                  </a:lnTo>
                  <a:lnTo>
                    <a:pt x="32" y="1"/>
                  </a:lnTo>
                  <a:lnTo>
                    <a:pt x="44" y="0"/>
                  </a:lnTo>
                  <a:lnTo>
                    <a:pt x="56" y="2"/>
                  </a:lnTo>
                  <a:lnTo>
                    <a:pt x="67" y="7"/>
                  </a:lnTo>
                  <a:lnTo>
                    <a:pt x="77" y="14"/>
                  </a:lnTo>
                  <a:lnTo>
                    <a:pt x="86" y="22"/>
                  </a:lnTo>
                  <a:lnTo>
                    <a:pt x="92" y="33"/>
                  </a:lnTo>
                  <a:lnTo>
                    <a:pt x="96" y="44"/>
                  </a:lnTo>
                  <a:lnTo>
                    <a:pt x="98" y="56"/>
                  </a:lnTo>
                  <a:lnTo>
                    <a:pt x="97" y="68"/>
                  </a:lnTo>
                  <a:lnTo>
                    <a:pt x="94" y="80"/>
                  </a:lnTo>
                  <a:lnTo>
                    <a:pt x="88" y="91"/>
                  </a:lnTo>
                  <a:lnTo>
                    <a:pt x="80" y="100"/>
                  </a:lnTo>
                  <a:lnTo>
                    <a:pt x="4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50" name="Freeform 757"/>
            <p:cNvSpPr>
              <a:spLocks/>
            </p:cNvSpPr>
            <p:nvPr/>
          </p:nvSpPr>
          <p:spPr bwMode="auto">
            <a:xfrm>
              <a:off x="3897" y="3148"/>
              <a:ext cx="19" cy="20"/>
            </a:xfrm>
            <a:custGeom>
              <a:avLst/>
              <a:gdLst>
                <a:gd name="T0" fmla="*/ 0 w 98"/>
                <a:gd name="T1" fmla="*/ 16 h 100"/>
                <a:gd name="T2" fmla="*/ 9 w 98"/>
                <a:gd name="T3" fmla="*/ 9 h 100"/>
                <a:gd name="T4" fmla="*/ 20 w 98"/>
                <a:gd name="T5" fmla="*/ 3 h 100"/>
                <a:gd name="T6" fmla="*/ 32 w 98"/>
                <a:gd name="T7" fmla="*/ 1 h 100"/>
                <a:gd name="T8" fmla="*/ 44 w 98"/>
                <a:gd name="T9" fmla="*/ 0 h 100"/>
                <a:gd name="T10" fmla="*/ 56 w 98"/>
                <a:gd name="T11" fmla="*/ 2 h 100"/>
                <a:gd name="T12" fmla="*/ 67 w 98"/>
                <a:gd name="T13" fmla="*/ 7 h 100"/>
                <a:gd name="T14" fmla="*/ 77 w 98"/>
                <a:gd name="T15" fmla="*/ 14 h 100"/>
                <a:gd name="T16" fmla="*/ 86 w 98"/>
                <a:gd name="T17" fmla="*/ 22 h 100"/>
                <a:gd name="T18" fmla="*/ 92 w 98"/>
                <a:gd name="T19" fmla="*/ 33 h 100"/>
                <a:gd name="T20" fmla="*/ 96 w 98"/>
                <a:gd name="T21" fmla="*/ 44 h 100"/>
                <a:gd name="T22" fmla="*/ 98 w 98"/>
                <a:gd name="T23" fmla="*/ 56 h 100"/>
                <a:gd name="T24" fmla="*/ 97 w 98"/>
                <a:gd name="T25" fmla="*/ 68 h 100"/>
                <a:gd name="T26" fmla="*/ 94 w 98"/>
                <a:gd name="T27" fmla="*/ 80 h 100"/>
                <a:gd name="T28" fmla="*/ 88 w 98"/>
                <a:gd name="T29" fmla="*/ 91 h 100"/>
                <a:gd name="T30" fmla="*/ 80 w 98"/>
                <a:gd name="T31" fmla="*/ 10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100"/>
                <a:gd name="T50" fmla="*/ 98 w 98"/>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100">
                  <a:moveTo>
                    <a:pt x="0" y="16"/>
                  </a:moveTo>
                  <a:lnTo>
                    <a:pt x="9" y="9"/>
                  </a:lnTo>
                  <a:lnTo>
                    <a:pt x="20" y="3"/>
                  </a:lnTo>
                  <a:lnTo>
                    <a:pt x="32" y="1"/>
                  </a:lnTo>
                  <a:lnTo>
                    <a:pt x="44" y="0"/>
                  </a:lnTo>
                  <a:lnTo>
                    <a:pt x="56" y="2"/>
                  </a:lnTo>
                  <a:lnTo>
                    <a:pt x="67" y="7"/>
                  </a:lnTo>
                  <a:lnTo>
                    <a:pt x="77" y="14"/>
                  </a:lnTo>
                  <a:lnTo>
                    <a:pt x="86" y="22"/>
                  </a:lnTo>
                  <a:lnTo>
                    <a:pt x="92" y="33"/>
                  </a:lnTo>
                  <a:lnTo>
                    <a:pt x="96" y="44"/>
                  </a:lnTo>
                  <a:lnTo>
                    <a:pt x="98" y="56"/>
                  </a:lnTo>
                  <a:lnTo>
                    <a:pt x="97" y="68"/>
                  </a:lnTo>
                  <a:lnTo>
                    <a:pt x="94" y="80"/>
                  </a:lnTo>
                  <a:lnTo>
                    <a:pt x="88" y="91"/>
                  </a:lnTo>
                  <a:lnTo>
                    <a:pt x="80" y="1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51" name="Freeform 758"/>
            <p:cNvSpPr>
              <a:spLocks/>
            </p:cNvSpPr>
            <p:nvPr/>
          </p:nvSpPr>
          <p:spPr bwMode="auto">
            <a:xfrm>
              <a:off x="3901" y="3148"/>
              <a:ext cx="15" cy="22"/>
            </a:xfrm>
            <a:custGeom>
              <a:avLst/>
              <a:gdLst>
                <a:gd name="T0" fmla="*/ 19 w 77"/>
                <a:gd name="T1" fmla="*/ 58 h 113"/>
                <a:gd name="T2" fmla="*/ 0 w 77"/>
                <a:gd name="T3" fmla="*/ 3 h 113"/>
                <a:gd name="T4" fmla="*/ 11 w 77"/>
                <a:gd name="T5" fmla="*/ 1 h 113"/>
                <a:gd name="T6" fmla="*/ 23 w 77"/>
                <a:gd name="T7" fmla="*/ 0 h 113"/>
                <a:gd name="T8" fmla="*/ 35 w 77"/>
                <a:gd name="T9" fmla="*/ 2 h 113"/>
                <a:gd name="T10" fmla="*/ 47 w 77"/>
                <a:gd name="T11" fmla="*/ 7 h 113"/>
                <a:gd name="T12" fmla="*/ 57 w 77"/>
                <a:gd name="T13" fmla="*/ 14 h 113"/>
                <a:gd name="T14" fmla="*/ 65 w 77"/>
                <a:gd name="T15" fmla="*/ 23 h 113"/>
                <a:gd name="T16" fmla="*/ 71 w 77"/>
                <a:gd name="T17" fmla="*/ 33 h 113"/>
                <a:gd name="T18" fmla="*/ 75 w 77"/>
                <a:gd name="T19" fmla="*/ 44 h 113"/>
                <a:gd name="T20" fmla="*/ 77 w 77"/>
                <a:gd name="T21" fmla="*/ 56 h 113"/>
                <a:gd name="T22" fmla="*/ 76 w 77"/>
                <a:gd name="T23" fmla="*/ 68 h 113"/>
                <a:gd name="T24" fmla="*/ 73 w 77"/>
                <a:gd name="T25" fmla="*/ 80 h 113"/>
                <a:gd name="T26" fmla="*/ 67 w 77"/>
                <a:gd name="T27" fmla="*/ 91 h 113"/>
                <a:gd name="T28" fmla="*/ 59 w 77"/>
                <a:gd name="T29" fmla="*/ 100 h 113"/>
                <a:gd name="T30" fmla="*/ 49 w 77"/>
                <a:gd name="T31" fmla="*/ 107 h 113"/>
                <a:gd name="T32" fmla="*/ 38 w 77"/>
                <a:gd name="T33" fmla="*/ 113 h 113"/>
                <a:gd name="T34" fmla="*/ 19 w 77"/>
                <a:gd name="T35" fmla="*/ 58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13"/>
                <a:gd name="T56" fmla="*/ 77 w 77"/>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13">
                  <a:moveTo>
                    <a:pt x="19" y="58"/>
                  </a:moveTo>
                  <a:lnTo>
                    <a:pt x="0" y="3"/>
                  </a:lnTo>
                  <a:lnTo>
                    <a:pt x="11" y="1"/>
                  </a:lnTo>
                  <a:lnTo>
                    <a:pt x="23" y="0"/>
                  </a:lnTo>
                  <a:lnTo>
                    <a:pt x="35" y="2"/>
                  </a:lnTo>
                  <a:lnTo>
                    <a:pt x="47" y="7"/>
                  </a:lnTo>
                  <a:lnTo>
                    <a:pt x="57" y="14"/>
                  </a:lnTo>
                  <a:lnTo>
                    <a:pt x="65" y="23"/>
                  </a:lnTo>
                  <a:lnTo>
                    <a:pt x="71" y="33"/>
                  </a:lnTo>
                  <a:lnTo>
                    <a:pt x="75" y="44"/>
                  </a:lnTo>
                  <a:lnTo>
                    <a:pt x="77" y="56"/>
                  </a:lnTo>
                  <a:lnTo>
                    <a:pt x="76" y="68"/>
                  </a:lnTo>
                  <a:lnTo>
                    <a:pt x="73" y="80"/>
                  </a:lnTo>
                  <a:lnTo>
                    <a:pt x="67" y="91"/>
                  </a:lnTo>
                  <a:lnTo>
                    <a:pt x="59" y="100"/>
                  </a:lnTo>
                  <a:lnTo>
                    <a:pt x="49" y="107"/>
                  </a:lnTo>
                  <a:lnTo>
                    <a:pt x="38" y="113"/>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52" name="Freeform 759"/>
            <p:cNvSpPr>
              <a:spLocks/>
            </p:cNvSpPr>
            <p:nvPr/>
          </p:nvSpPr>
          <p:spPr bwMode="auto">
            <a:xfrm>
              <a:off x="3901" y="3148"/>
              <a:ext cx="15" cy="22"/>
            </a:xfrm>
            <a:custGeom>
              <a:avLst/>
              <a:gdLst>
                <a:gd name="T0" fmla="*/ 0 w 77"/>
                <a:gd name="T1" fmla="*/ 3 h 113"/>
                <a:gd name="T2" fmla="*/ 11 w 77"/>
                <a:gd name="T3" fmla="*/ 1 h 113"/>
                <a:gd name="T4" fmla="*/ 23 w 77"/>
                <a:gd name="T5" fmla="*/ 0 h 113"/>
                <a:gd name="T6" fmla="*/ 35 w 77"/>
                <a:gd name="T7" fmla="*/ 2 h 113"/>
                <a:gd name="T8" fmla="*/ 47 w 77"/>
                <a:gd name="T9" fmla="*/ 7 h 113"/>
                <a:gd name="T10" fmla="*/ 57 w 77"/>
                <a:gd name="T11" fmla="*/ 14 h 113"/>
                <a:gd name="T12" fmla="*/ 65 w 77"/>
                <a:gd name="T13" fmla="*/ 23 h 113"/>
                <a:gd name="T14" fmla="*/ 71 w 77"/>
                <a:gd name="T15" fmla="*/ 33 h 113"/>
                <a:gd name="T16" fmla="*/ 75 w 77"/>
                <a:gd name="T17" fmla="*/ 44 h 113"/>
                <a:gd name="T18" fmla="*/ 77 w 77"/>
                <a:gd name="T19" fmla="*/ 56 h 113"/>
                <a:gd name="T20" fmla="*/ 76 w 77"/>
                <a:gd name="T21" fmla="*/ 68 h 113"/>
                <a:gd name="T22" fmla="*/ 73 w 77"/>
                <a:gd name="T23" fmla="*/ 80 h 113"/>
                <a:gd name="T24" fmla="*/ 67 w 77"/>
                <a:gd name="T25" fmla="*/ 91 h 113"/>
                <a:gd name="T26" fmla="*/ 59 w 77"/>
                <a:gd name="T27" fmla="*/ 100 h 113"/>
                <a:gd name="T28" fmla="*/ 49 w 77"/>
                <a:gd name="T29" fmla="*/ 107 h 113"/>
                <a:gd name="T30" fmla="*/ 38 w 77"/>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3"/>
                <a:gd name="T50" fmla="*/ 77 w 7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3">
                  <a:moveTo>
                    <a:pt x="0" y="3"/>
                  </a:moveTo>
                  <a:lnTo>
                    <a:pt x="11" y="1"/>
                  </a:lnTo>
                  <a:lnTo>
                    <a:pt x="23" y="0"/>
                  </a:lnTo>
                  <a:lnTo>
                    <a:pt x="35" y="2"/>
                  </a:lnTo>
                  <a:lnTo>
                    <a:pt x="47" y="7"/>
                  </a:lnTo>
                  <a:lnTo>
                    <a:pt x="57" y="14"/>
                  </a:lnTo>
                  <a:lnTo>
                    <a:pt x="65" y="23"/>
                  </a:lnTo>
                  <a:lnTo>
                    <a:pt x="71" y="33"/>
                  </a:lnTo>
                  <a:lnTo>
                    <a:pt x="75" y="44"/>
                  </a:lnTo>
                  <a:lnTo>
                    <a:pt x="77" y="56"/>
                  </a:lnTo>
                  <a:lnTo>
                    <a:pt x="76" y="68"/>
                  </a:lnTo>
                  <a:lnTo>
                    <a:pt x="73" y="80"/>
                  </a:lnTo>
                  <a:lnTo>
                    <a:pt x="67" y="91"/>
                  </a:lnTo>
                  <a:lnTo>
                    <a:pt x="59" y="100"/>
                  </a:lnTo>
                  <a:lnTo>
                    <a:pt x="49" y="107"/>
                  </a:lnTo>
                  <a:lnTo>
                    <a:pt x="38"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53" name="Freeform 760"/>
            <p:cNvSpPr>
              <a:spLocks/>
            </p:cNvSpPr>
            <p:nvPr/>
          </p:nvSpPr>
          <p:spPr bwMode="auto">
            <a:xfrm>
              <a:off x="3185" y="3148"/>
              <a:ext cx="724" cy="277"/>
            </a:xfrm>
            <a:custGeom>
              <a:avLst/>
              <a:gdLst>
                <a:gd name="T0" fmla="*/ 3617 w 3617"/>
                <a:gd name="T1" fmla="*/ 110 h 1385"/>
                <a:gd name="T2" fmla="*/ 3598 w 3617"/>
                <a:gd name="T3" fmla="*/ 55 h 1385"/>
                <a:gd name="T4" fmla="*/ 3579 w 3617"/>
                <a:gd name="T5" fmla="*/ 0 h 1385"/>
                <a:gd name="T6" fmla="*/ 0 w 3617"/>
                <a:gd name="T7" fmla="*/ 1275 h 1385"/>
                <a:gd name="T8" fmla="*/ 19 w 3617"/>
                <a:gd name="T9" fmla="*/ 1330 h 1385"/>
                <a:gd name="T10" fmla="*/ 38 w 3617"/>
                <a:gd name="T11" fmla="*/ 1385 h 1385"/>
                <a:gd name="T12" fmla="*/ 3617 w 3617"/>
                <a:gd name="T13" fmla="*/ 110 h 1385"/>
                <a:gd name="T14" fmla="*/ 0 60000 65536"/>
                <a:gd name="T15" fmla="*/ 0 60000 65536"/>
                <a:gd name="T16" fmla="*/ 0 60000 65536"/>
                <a:gd name="T17" fmla="*/ 0 60000 65536"/>
                <a:gd name="T18" fmla="*/ 0 60000 65536"/>
                <a:gd name="T19" fmla="*/ 0 60000 65536"/>
                <a:gd name="T20" fmla="*/ 0 60000 65536"/>
                <a:gd name="T21" fmla="*/ 0 w 3617"/>
                <a:gd name="T22" fmla="*/ 0 h 1385"/>
                <a:gd name="T23" fmla="*/ 3617 w 3617"/>
                <a:gd name="T24" fmla="*/ 1385 h 1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7" h="1385">
                  <a:moveTo>
                    <a:pt x="3617" y="110"/>
                  </a:moveTo>
                  <a:lnTo>
                    <a:pt x="3598" y="55"/>
                  </a:lnTo>
                  <a:lnTo>
                    <a:pt x="3579" y="0"/>
                  </a:lnTo>
                  <a:lnTo>
                    <a:pt x="0" y="1275"/>
                  </a:lnTo>
                  <a:lnTo>
                    <a:pt x="19" y="1330"/>
                  </a:lnTo>
                  <a:lnTo>
                    <a:pt x="38" y="1385"/>
                  </a:lnTo>
                  <a:lnTo>
                    <a:pt x="3617"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54" name="Freeform 761"/>
            <p:cNvSpPr>
              <a:spLocks/>
            </p:cNvSpPr>
            <p:nvPr/>
          </p:nvSpPr>
          <p:spPr bwMode="auto">
            <a:xfrm>
              <a:off x="3185" y="3148"/>
              <a:ext cx="724" cy="277"/>
            </a:xfrm>
            <a:custGeom>
              <a:avLst/>
              <a:gdLst>
                <a:gd name="T0" fmla="*/ 3617 w 3617"/>
                <a:gd name="T1" fmla="*/ 110 h 1385"/>
                <a:gd name="T2" fmla="*/ 3598 w 3617"/>
                <a:gd name="T3" fmla="*/ 55 h 1385"/>
                <a:gd name="T4" fmla="*/ 3579 w 3617"/>
                <a:gd name="T5" fmla="*/ 0 h 1385"/>
                <a:gd name="T6" fmla="*/ 0 w 3617"/>
                <a:gd name="T7" fmla="*/ 1275 h 1385"/>
                <a:gd name="T8" fmla="*/ 19 w 3617"/>
                <a:gd name="T9" fmla="*/ 1330 h 1385"/>
                <a:gd name="T10" fmla="*/ 38 w 3617"/>
                <a:gd name="T11" fmla="*/ 1385 h 1385"/>
                <a:gd name="T12" fmla="*/ 3617 w 3617"/>
                <a:gd name="T13" fmla="*/ 110 h 1385"/>
                <a:gd name="T14" fmla="*/ 0 60000 65536"/>
                <a:gd name="T15" fmla="*/ 0 60000 65536"/>
                <a:gd name="T16" fmla="*/ 0 60000 65536"/>
                <a:gd name="T17" fmla="*/ 0 60000 65536"/>
                <a:gd name="T18" fmla="*/ 0 60000 65536"/>
                <a:gd name="T19" fmla="*/ 0 60000 65536"/>
                <a:gd name="T20" fmla="*/ 0 60000 65536"/>
                <a:gd name="T21" fmla="*/ 0 w 3617"/>
                <a:gd name="T22" fmla="*/ 0 h 1385"/>
                <a:gd name="T23" fmla="*/ 3617 w 3617"/>
                <a:gd name="T24" fmla="*/ 1385 h 1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7" h="1385">
                  <a:moveTo>
                    <a:pt x="3617" y="110"/>
                  </a:moveTo>
                  <a:lnTo>
                    <a:pt x="3598" y="55"/>
                  </a:lnTo>
                  <a:lnTo>
                    <a:pt x="3579" y="0"/>
                  </a:lnTo>
                  <a:lnTo>
                    <a:pt x="0" y="1275"/>
                  </a:lnTo>
                  <a:lnTo>
                    <a:pt x="19" y="1330"/>
                  </a:lnTo>
                  <a:lnTo>
                    <a:pt x="38" y="1385"/>
                  </a:lnTo>
                  <a:lnTo>
                    <a:pt x="3617" y="1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55" name="Freeform 762"/>
            <p:cNvSpPr>
              <a:spLocks/>
            </p:cNvSpPr>
            <p:nvPr/>
          </p:nvSpPr>
          <p:spPr bwMode="auto">
            <a:xfrm>
              <a:off x="3177" y="3403"/>
              <a:ext cx="16" cy="23"/>
            </a:xfrm>
            <a:custGeom>
              <a:avLst/>
              <a:gdLst>
                <a:gd name="T0" fmla="*/ 59 w 78"/>
                <a:gd name="T1" fmla="*/ 55 h 113"/>
                <a:gd name="T2" fmla="*/ 78 w 78"/>
                <a:gd name="T3" fmla="*/ 110 h 113"/>
                <a:gd name="T4" fmla="*/ 67 w 78"/>
                <a:gd name="T5" fmla="*/ 112 h 113"/>
                <a:gd name="T6" fmla="*/ 55 w 78"/>
                <a:gd name="T7" fmla="*/ 113 h 113"/>
                <a:gd name="T8" fmla="*/ 43 w 78"/>
                <a:gd name="T9" fmla="*/ 111 h 113"/>
                <a:gd name="T10" fmla="*/ 31 w 78"/>
                <a:gd name="T11" fmla="*/ 106 h 113"/>
                <a:gd name="T12" fmla="*/ 21 w 78"/>
                <a:gd name="T13" fmla="*/ 99 h 113"/>
                <a:gd name="T14" fmla="*/ 13 w 78"/>
                <a:gd name="T15" fmla="*/ 90 h 113"/>
                <a:gd name="T16" fmla="*/ 7 w 78"/>
                <a:gd name="T17" fmla="*/ 80 h 113"/>
                <a:gd name="T18" fmla="*/ 2 w 78"/>
                <a:gd name="T19" fmla="*/ 69 h 113"/>
                <a:gd name="T20" fmla="*/ 0 w 78"/>
                <a:gd name="T21" fmla="*/ 57 h 113"/>
                <a:gd name="T22" fmla="*/ 1 w 78"/>
                <a:gd name="T23" fmla="*/ 45 h 113"/>
                <a:gd name="T24" fmla="*/ 5 w 78"/>
                <a:gd name="T25" fmla="*/ 33 h 113"/>
                <a:gd name="T26" fmla="*/ 11 w 78"/>
                <a:gd name="T27" fmla="*/ 22 h 113"/>
                <a:gd name="T28" fmla="*/ 19 w 78"/>
                <a:gd name="T29" fmla="*/ 13 h 113"/>
                <a:gd name="T30" fmla="*/ 29 w 78"/>
                <a:gd name="T31" fmla="*/ 6 h 113"/>
                <a:gd name="T32" fmla="*/ 40 w 78"/>
                <a:gd name="T33" fmla="*/ 0 h 113"/>
                <a:gd name="T34" fmla="*/ 59 w 78"/>
                <a:gd name="T35" fmla="*/ 5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13"/>
                <a:gd name="T56" fmla="*/ 78 w 78"/>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13">
                  <a:moveTo>
                    <a:pt x="59" y="55"/>
                  </a:moveTo>
                  <a:lnTo>
                    <a:pt x="78" y="110"/>
                  </a:lnTo>
                  <a:lnTo>
                    <a:pt x="67" y="112"/>
                  </a:lnTo>
                  <a:lnTo>
                    <a:pt x="55" y="113"/>
                  </a:lnTo>
                  <a:lnTo>
                    <a:pt x="43" y="111"/>
                  </a:lnTo>
                  <a:lnTo>
                    <a:pt x="31" y="106"/>
                  </a:lnTo>
                  <a:lnTo>
                    <a:pt x="21" y="99"/>
                  </a:lnTo>
                  <a:lnTo>
                    <a:pt x="13" y="90"/>
                  </a:lnTo>
                  <a:lnTo>
                    <a:pt x="7" y="80"/>
                  </a:lnTo>
                  <a:lnTo>
                    <a:pt x="2" y="69"/>
                  </a:lnTo>
                  <a:lnTo>
                    <a:pt x="0" y="57"/>
                  </a:lnTo>
                  <a:lnTo>
                    <a:pt x="1" y="45"/>
                  </a:lnTo>
                  <a:lnTo>
                    <a:pt x="5" y="33"/>
                  </a:lnTo>
                  <a:lnTo>
                    <a:pt x="11" y="22"/>
                  </a:lnTo>
                  <a:lnTo>
                    <a:pt x="19" y="13"/>
                  </a:lnTo>
                  <a:lnTo>
                    <a:pt x="29" y="6"/>
                  </a:lnTo>
                  <a:lnTo>
                    <a:pt x="40" y="0"/>
                  </a:lnTo>
                  <a:lnTo>
                    <a:pt x="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56" name="Rectangle 763"/>
            <p:cNvSpPr>
              <a:spLocks noChangeArrowheads="1"/>
            </p:cNvSpPr>
            <p:nvPr/>
          </p:nvSpPr>
          <p:spPr bwMode="auto">
            <a:xfrm>
              <a:off x="3175" y="3732"/>
              <a:ext cx="1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7257" name="Rectangle 764"/>
            <p:cNvSpPr>
              <a:spLocks noChangeArrowheads="1"/>
            </p:cNvSpPr>
            <p:nvPr/>
          </p:nvSpPr>
          <p:spPr bwMode="auto">
            <a:xfrm>
              <a:off x="3504" y="3515"/>
              <a:ext cx="1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7258" name="Rectangle 765"/>
            <p:cNvSpPr>
              <a:spLocks noChangeArrowheads="1"/>
            </p:cNvSpPr>
            <p:nvPr/>
          </p:nvSpPr>
          <p:spPr bwMode="auto">
            <a:xfrm>
              <a:off x="3334" y="3147"/>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7259" name="Rectangle 766"/>
            <p:cNvSpPr>
              <a:spLocks noChangeArrowheads="1"/>
            </p:cNvSpPr>
            <p:nvPr/>
          </p:nvSpPr>
          <p:spPr bwMode="auto">
            <a:xfrm>
              <a:off x="3923" y="2966"/>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2</a:t>
              </a:r>
              <a:endParaRPr lang="en-US" altLang="zh-CN" sz="2000"/>
            </a:p>
          </p:txBody>
        </p:sp>
        <p:sp>
          <p:nvSpPr>
            <p:cNvPr id="7260" name="Freeform 767"/>
            <p:cNvSpPr>
              <a:spLocks/>
            </p:cNvSpPr>
            <p:nvPr/>
          </p:nvSpPr>
          <p:spPr bwMode="auto">
            <a:xfrm>
              <a:off x="3177" y="3403"/>
              <a:ext cx="16" cy="23"/>
            </a:xfrm>
            <a:custGeom>
              <a:avLst/>
              <a:gdLst>
                <a:gd name="T0" fmla="*/ 78 w 78"/>
                <a:gd name="T1" fmla="*/ 110 h 113"/>
                <a:gd name="T2" fmla="*/ 67 w 78"/>
                <a:gd name="T3" fmla="*/ 112 h 113"/>
                <a:gd name="T4" fmla="*/ 55 w 78"/>
                <a:gd name="T5" fmla="*/ 113 h 113"/>
                <a:gd name="T6" fmla="*/ 43 w 78"/>
                <a:gd name="T7" fmla="*/ 111 h 113"/>
                <a:gd name="T8" fmla="*/ 31 w 78"/>
                <a:gd name="T9" fmla="*/ 106 h 113"/>
                <a:gd name="T10" fmla="*/ 21 w 78"/>
                <a:gd name="T11" fmla="*/ 99 h 113"/>
                <a:gd name="T12" fmla="*/ 13 w 78"/>
                <a:gd name="T13" fmla="*/ 90 h 113"/>
                <a:gd name="T14" fmla="*/ 7 w 78"/>
                <a:gd name="T15" fmla="*/ 80 h 113"/>
                <a:gd name="T16" fmla="*/ 2 w 78"/>
                <a:gd name="T17" fmla="*/ 69 h 113"/>
                <a:gd name="T18" fmla="*/ 0 w 78"/>
                <a:gd name="T19" fmla="*/ 57 h 113"/>
                <a:gd name="T20" fmla="*/ 1 w 78"/>
                <a:gd name="T21" fmla="*/ 45 h 113"/>
                <a:gd name="T22" fmla="*/ 5 w 78"/>
                <a:gd name="T23" fmla="*/ 33 h 113"/>
                <a:gd name="T24" fmla="*/ 11 w 78"/>
                <a:gd name="T25" fmla="*/ 22 h 113"/>
                <a:gd name="T26" fmla="*/ 19 w 78"/>
                <a:gd name="T27" fmla="*/ 13 h 113"/>
                <a:gd name="T28" fmla="*/ 29 w 78"/>
                <a:gd name="T29" fmla="*/ 6 h 113"/>
                <a:gd name="T30" fmla="*/ 40 w 78"/>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3"/>
                <a:gd name="T50" fmla="*/ 78 w 78"/>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3">
                  <a:moveTo>
                    <a:pt x="78" y="110"/>
                  </a:moveTo>
                  <a:lnTo>
                    <a:pt x="67" y="112"/>
                  </a:lnTo>
                  <a:lnTo>
                    <a:pt x="55" y="113"/>
                  </a:lnTo>
                  <a:lnTo>
                    <a:pt x="43" y="111"/>
                  </a:lnTo>
                  <a:lnTo>
                    <a:pt x="31" y="106"/>
                  </a:lnTo>
                  <a:lnTo>
                    <a:pt x="21" y="99"/>
                  </a:lnTo>
                  <a:lnTo>
                    <a:pt x="13" y="90"/>
                  </a:lnTo>
                  <a:lnTo>
                    <a:pt x="7" y="80"/>
                  </a:lnTo>
                  <a:lnTo>
                    <a:pt x="2" y="69"/>
                  </a:lnTo>
                  <a:lnTo>
                    <a:pt x="0" y="57"/>
                  </a:lnTo>
                  <a:lnTo>
                    <a:pt x="1" y="45"/>
                  </a:lnTo>
                  <a:lnTo>
                    <a:pt x="5" y="33"/>
                  </a:lnTo>
                  <a:lnTo>
                    <a:pt x="11" y="22"/>
                  </a:lnTo>
                  <a:lnTo>
                    <a:pt x="19" y="13"/>
                  </a:lnTo>
                  <a:lnTo>
                    <a:pt x="29" y="6"/>
                  </a:lnTo>
                  <a:lnTo>
                    <a:pt x="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61" name="Line 768"/>
            <p:cNvSpPr>
              <a:spLocks noChangeShapeType="1"/>
            </p:cNvSpPr>
            <p:nvPr/>
          </p:nvSpPr>
          <p:spPr bwMode="auto">
            <a:xfrm>
              <a:off x="2139" y="3159"/>
              <a:ext cx="1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2" name="Line 769"/>
            <p:cNvSpPr>
              <a:spLocks noChangeShapeType="1"/>
            </p:cNvSpPr>
            <p:nvPr/>
          </p:nvSpPr>
          <p:spPr bwMode="auto">
            <a:xfrm>
              <a:off x="2284"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3" name="Line 770"/>
            <p:cNvSpPr>
              <a:spLocks noChangeShapeType="1"/>
            </p:cNvSpPr>
            <p:nvPr/>
          </p:nvSpPr>
          <p:spPr bwMode="auto">
            <a:xfrm>
              <a:off x="2316" y="3159"/>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4" name="Line 771"/>
            <p:cNvSpPr>
              <a:spLocks noChangeShapeType="1"/>
            </p:cNvSpPr>
            <p:nvPr/>
          </p:nvSpPr>
          <p:spPr bwMode="auto">
            <a:xfrm>
              <a:off x="2578"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5" name="Line 772"/>
            <p:cNvSpPr>
              <a:spLocks noChangeShapeType="1"/>
            </p:cNvSpPr>
            <p:nvPr/>
          </p:nvSpPr>
          <p:spPr bwMode="auto">
            <a:xfrm>
              <a:off x="2610" y="3159"/>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6" name="Line 773"/>
            <p:cNvSpPr>
              <a:spLocks noChangeShapeType="1"/>
            </p:cNvSpPr>
            <p:nvPr/>
          </p:nvSpPr>
          <p:spPr bwMode="auto">
            <a:xfrm>
              <a:off x="2873"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7" name="Line 774"/>
            <p:cNvSpPr>
              <a:spLocks noChangeShapeType="1"/>
            </p:cNvSpPr>
            <p:nvPr/>
          </p:nvSpPr>
          <p:spPr bwMode="auto">
            <a:xfrm>
              <a:off x="2904" y="3159"/>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8" name="Line 775"/>
            <p:cNvSpPr>
              <a:spLocks noChangeShapeType="1"/>
            </p:cNvSpPr>
            <p:nvPr/>
          </p:nvSpPr>
          <p:spPr bwMode="auto">
            <a:xfrm>
              <a:off x="3167"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9" name="Line 776"/>
            <p:cNvSpPr>
              <a:spLocks noChangeShapeType="1"/>
            </p:cNvSpPr>
            <p:nvPr/>
          </p:nvSpPr>
          <p:spPr bwMode="auto">
            <a:xfrm>
              <a:off x="3198" y="3159"/>
              <a:ext cx="2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0" name="Line 777"/>
            <p:cNvSpPr>
              <a:spLocks noChangeShapeType="1"/>
            </p:cNvSpPr>
            <p:nvPr/>
          </p:nvSpPr>
          <p:spPr bwMode="auto">
            <a:xfrm>
              <a:off x="3461"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1" name="Line 778"/>
            <p:cNvSpPr>
              <a:spLocks noChangeShapeType="1"/>
            </p:cNvSpPr>
            <p:nvPr/>
          </p:nvSpPr>
          <p:spPr bwMode="auto">
            <a:xfrm>
              <a:off x="3492" y="3159"/>
              <a:ext cx="2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2" name="Line 779"/>
            <p:cNvSpPr>
              <a:spLocks noChangeShapeType="1"/>
            </p:cNvSpPr>
            <p:nvPr/>
          </p:nvSpPr>
          <p:spPr bwMode="auto">
            <a:xfrm>
              <a:off x="3755"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3" name="Line 780"/>
            <p:cNvSpPr>
              <a:spLocks noChangeShapeType="1"/>
            </p:cNvSpPr>
            <p:nvPr/>
          </p:nvSpPr>
          <p:spPr bwMode="auto">
            <a:xfrm>
              <a:off x="3787" y="3159"/>
              <a:ext cx="1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4" name="Line 781"/>
            <p:cNvSpPr>
              <a:spLocks noChangeShapeType="1"/>
            </p:cNvSpPr>
            <p:nvPr/>
          </p:nvSpPr>
          <p:spPr bwMode="auto">
            <a:xfrm>
              <a:off x="3905" y="3159"/>
              <a:ext cx="1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5" name="Line 782"/>
            <p:cNvSpPr>
              <a:spLocks noChangeShapeType="1"/>
            </p:cNvSpPr>
            <p:nvPr/>
          </p:nvSpPr>
          <p:spPr bwMode="auto">
            <a:xfrm>
              <a:off x="4053"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6" name="Line 783"/>
            <p:cNvSpPr>
              <a:spLocks noChangeShapeType="1"/>
            </p:cNvSpPr>
            <p:nvPr/>
          </p:nvSpPr>
          <p:spPr bwMode="auto">
            <a:xfrm>
              <a:off x="4084" y="3159"/>
              <a:ext cx="1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7" name="Line 784"/>
            <p:cNvSpPr>
              <a:spLocks noChangeShapeType="1"/>
            </p:cNvSpPr>
            <p:nvPr/>
          </p:nvSpPr>
          <p:spPr bwMode="auto">
            <a:xfrm flipH="1">
              <a:off x="1919" y="3159"/>
              <a:ext cx="2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8" name="Line 785"/>
            <p:cNvSpPr>
              <a:spLocks noChangeShapeType="1"/>
            </p:cNvSpPr>
            <p:nvPr/>
          </p:nvSpPr>
          <p:spPr bwMode="auto">
            <a:xfrm flipH="1">
              <a:off x="1888"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9" name="Line 786"/>
            <p:cNvSpPr>
              <a:spLocks noChangeShapeType="1"/>
            </p:cNvSpPr>
            <p:nvPr/>
          </p:nvSpPr>
          <p:spPr bwMode="auto">
            <a:xfrm flipH="1">
              <a:off x="1625" y="3159"/>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0" name="Line 787"/>
            <p:cNvSpPr>
              <a:spLocks noChangeShapeType="1"/>
            </p:cNvSpPr>
            <p:nvPr/>
          </p:nvSpPr>
          <p:spPr bwMode="auto">
            <a:xfrm flipH="1">
              <a:off x="1594" y="315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1" name="Line 788"/>
            <p:cNvSpPr>
              <a:spLocks noChangeShapeType="1"/>
            </p:cNvSpPr>
            <p:nvPr/>
          </p:nvSpPr>
          <p:spPr bwMode="auto">
            <a:xfrm flipH="1">
              <a:off x="1331" y="3159"/>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2" name="Line 789"/>
            <p:cNvSpPr>
              <a:spLocks noChangeShapeType="1"/>
            </p:cNvSpPr>
            <p:nvPr/>
          </p:nvSpPr>
          <p:spPr bwMode="auto">
            <a:xfrm flipH="1">
              <a:off x="1300" y="315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3" name="Line 790"/>
            <p:cNvSpPr>
              <a:spLocks noChangeShapeType="1"/>
            </p:cNvSpPr>
            <p:nvPr/>
          </p:nvSpPr>
          <p:spPr bwMode="auto">
            <a:xfrm flipH="1">
              <a:off x="1053" y="3159"/>
              <a:ext cx="2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4" name="Line 791"/>
            <p:cNvSpPr>
              <a:spLocks noChangeShapeType="1"/>
            </p:cNvSpPr>
            <p:nvPr/>
          </p:nvSpPr>
          <p:spPr bwMode="auto">
            <a:xfrm flipH="1">
              <a:off x="1196" y="3414"/>
              <a:ext cx="2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5" name="Line 792"/>
            <p:cNvSpPr>
              <a:spLocks noChangeShapeType="1"/>
            </p:cNvSpPr>
            <p:nvPr/>
          </p:nvSpPr>
          <p:spPr bwMode="auto">
            <a:xfrm flipH="1">
              <a:off x="1165" y="341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6" name="Line 793"/>
            <p:cNvSpPr>
              <a:spLocks noChangeShapeType="1"/>
            </p:cNvSpPr>
            <p:nvPr/>
          </p:nvSpPr>
          <p:spPr bwMode="auto">
            <a:xfrm flipH="1">
              <a:off x="902" y="3414"/>
              <a:ext cx="2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7" name="Line 794"/>
            <p:cNvSpPr>
              <a:spLocks noChangeShapeType="1"/>
            </p:cNvSpPr>
            <p:nvPr/>
          </p:nvSpPr>
          <p:spPr bwMode="auto">
            <a:xfrm flipH="1">
              <a:off x="871" y="341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8" name="Line 795"/>
            <p:cNvSpPr>
              <a:spLocks noChangeShapeType="1"/>
            </p:cNvSpPr>
            <p:nvPr/>
          </p:nvSpPr>
          <p:spPr bwMode="auto">
            <a:xfrm flipH="1">
              <a:off x="617" y="3414"/>
              <a:ext cx="2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9" name="Rectangle 796"/>
            <p:cNvSpPr>
              <a:spLocks noChangeArrowheads="1"/>
            </p:cNvSpPr>
            <p:nvPr/>
          </p:nvSpPr>
          <p:spPr bwMode="auto">
            <a:xfrm>
              <a:off x="804" y="3129"/>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FF"/>
                  </a:solidFill>
                </a:rPr>
                <a:t>d</a:t>
              </a:r>
              <a:r>
                <a:rPr lang="en-US" altLang="zh-CN" sz="2000" b="0">
                  <a:solidFill>
                    <a:srgbClr val="0000FF"/>
                  </a:solidFill>
                </a:rPr>
                <a:t>/2</a:t>
              </a:r>
              <a:endParaRPr lang="en-US" altLang="zh-CN" sz="2000"/>
            </a:p>
          </p:txBody>
        </p:sp>
        <p:sp>
          <p:nvSpPr>
            <p:cNvPr id="7290" name="Line 797"/>
            <p:cNvSpPr>
              <a:spLocks noChangeShapeType="1"/>
            </p:cNvSpPr>
            <p:nvPr/>
          </p:nvSpPr>
          <p:spPr bwMode="auto">
            <a:xfrm flipH="1">
              <a:off x="637" y="3160"/>
              <a:ext cx="715" cy="254"/>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91" name="Freeform 798"/>
            <p:cNvSpPr>
              <a:spLocks/>
            </p:cNvSpPr>
            <p:nvPr/>
          </p:nvSpPr>
          <p:spPr bwMode="auto">
            <a:xfrm>
              <a:off x="632" y="3359"/>
              <a:ext cx="110" cy="55"/>
            </a:xfrm>
            <a:custGeom>
              <a:avLst/>
              <a:gdLst>
                <a:gd name="T0" fmla="*/ 550 w 550"/>
                <a:gd name="T1" fmla="*/ 172 h 279"/>
                <a:gd name="T2" fmla="*/ 486 w 550"/>
                <a:gd name="T3" fmla="*/ 0 h 279"/>
                <a:gd name="T4" fmla="*/ 0 w 550"/>
                <a:gd name="T5" fmla="*/ 279 h 279"/>
                <a:gd name="T6" fmla="*/ 550 w 550"/>
                <a:gd name="T7" fmla="*/ 172 h 279"/>
                <a:gd name="T8" fmla="*/ 0 60000 65536"/>
                <a:gd name="T9" fmla="*/ 0 60000 65536"/>
                <a:gd name="T10" fmla="*/ 0 60000 65536"/>
                <a:gd name="T11" fmla="*/ 0 60000 65536"/>
                <a:gd name="T12" fmla="*/ 0 w 550"/>
                <a:gd name="T13" fmla="*/ 0 h 279"/>
                <a:gd name="T14" fmla="*/ 550 w 550"/>
                <a:gd name="T15" fmla="*/ 279 h 279"/>
              </a:gdLst>
              <a:ahLst/>
              <a:cxnLst>
                <a:cxn ang="T8">
                  <a:pos x="T0" y="T1"/>
                </a:cxn>
                <a:cxn ang="T9">
                  <a:pos x="T2" y="T3"/>
                </a:cxn>
                <a:cxn ang="T10">
                  <a:pos x="T4" y="T5"/>
                </a:cxn>
                <a:cxn ang="T11">
                  <a:pos x="T6" y="T7"/>
                </a:cxn>
              </a:cxnLst>
              <a:rect l="T12" t="T13" r="T14" b="T15"/>
              <a:pathLst>
                <a:path w="550" h="279">
                  <a:moveTo>
                    <a:pt x="550" y="172"/>
                  </a:moveTo>
                  <a:lnTo>
                    <a:pt x="486" y="0"/>
                  </a:lnTo>
                  <a:lnTo>
                    <a:pt x="0" y="279"/>
                  </a:lnTo>
                  <a:lnTo>
                    <a:pt x="550" y="1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92" name="Freeform 799"/>
            <p:cNvSpPr>
              <a:spLocks/>
            </p:cNvSpPr>
            <p:nvPr/>
          </p:nvSpPr>
          <p:spPr bwMode="auto">
            <a:xfrm>
              <a:off x="632" y="3359"/>
              <a:ext cx="110" cy="55"/>
            </a:xfrm>
            <a:custGeom>
              <a:avLst/>
              <a:gdLst>
                <a:gd name="T0" fmla="*/ 550 w 550"/>
                <a:gd name="T1" fmla="*/ 172 h 279"/>
                <a:gd name="T2" fmla="*/ 486 w 550"/>
                <a:gd name="T3" fmla="*/ 0 h 279"/>
                <a:gd name="T4" fmla="*/ 0 w 550"/>
                <a:gd name="T5" fmla="*/ 279 h 279"/>
                <a:gd name="T6" fmla="*/ 550 w 550"/>
                <a:gd name="T7" fmla="*/ 172 h 279"/>
                <a:gd name="T8" fmla="*/ 0 60000 65536"/>
                <a:gd name="T9" fmla="*/ 0 60000 65536"/>
                <a:gd name="T10" fmla="*/ 0 60000 65536"/>
                <a:gd name="T11" fmla="*/ 0 60000 65536"/>
                <a:gd name="T12" fmla="*/ 0 w 550"/>
                <a:gd name="T13" fmla="*/ 0 h 279"/>
                <a:gd name="T14" fmla="*/ 550 w 550"/>
                <a:gd name="T15" fmla="*/ 279 h 279"/>
              </a:gdLst>
              <a:ahLst/>
              <a:cxnLst>
                <a:cxn ang="T8">
                  <a:pos x="T0" y="T1"/>
                </a:cxn>
                <a:cxn ang="T9">
                  <a:pos x="T2" y="T3"/>
                </a:cxn>
                <a:cxn ang="T10">
                  <a:pos x="T4" y="T5"/>
                </a:cxn>
                <a:cxn ang="T11">
                  <a:pos x="T6" y="T7"/>
                </a:cxn>
              </a:cxnLst>
              <a:rect l="T12" t="T13" r="T14" b="T15"/>
              <a:pathLst>
                <a:path w="550" h="279">
                  <a:moveTo>
                    <a:pt x="550" y="172"/>
                  </a:moveTo>
                  <a:lnTo>
                    <a:pt x="486" y="0"/>
                  </a:lnTo>
                  <a:lnTo>
                    <a:pt x="0" y="279"/>
                  </a:lnTo>
                  <a:lnTo>
                    <a:pt x="550" y="17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93" name="Freeform 800"/>
            <p:cNvSpPr>
              <a:spLocks/>
            </p:cNvSpPr>
            <p:nvPr/>
          </p:nvSpPr>
          <p:spPr bwMode="auto">
            <a:xfrm>
              <a:off x="1243" y="3159"/>
              <a:ext cx="110" cy="54"/>
            </a:xfrm>
            <a:custGeom>
              <a:avLst/>
              <a:gdLst>
                <a:gd name="T0" fmla="*/ 0 w 553"/>
                <a:gd name="T1" fmla="*/ 91 h 266"/>
                <a:gd name="T2" fmla="*/ 60 w 553"/>
                <a:gd name="T3" fmla="*/ 266 h 266"/>
                <a:gd name="T4" fmla="*/ 553 w 553"/>
                <a:gd name="T5" fmla="*/ 0 h 266"/>
                <a:gd name="T6" fmla="*/ 0 w 553"/>
                <a:gd name="T7" fmla="*/ 91 h 266"/>
                <a:gd name="T8" fmla="*/ 0 60000 65536"/>
                <a:gd name="T9" fmla="*/ 0 60000 65536"/>
                <a:gd name="T10" fmla="*/ 0 60000 65536"/>
                <a:gd name="T11" fmla="*/ 0 60000 65536"/>
                <a:gd name="T12" fmla="*/ 0 w 553"/>
                <a:gd name="T13" fmla="*/ 0 h 266"/>
                <a:gd name="T14" fmla="*/ 553 w 553"/>
                <a:gd name="T15" fmla="*/ 266 h 266"/>
              </a:gdLst>
              <a:ahLst/>
              <a:cxnLst>
                <a:cxn ang="T8">
                  <a:pos x="T0" y="T1"/>
                </a:cxn>
                <a:cxn ang="T9">
                  <a:pos x="T2" y="T3"/>
                </a:cxn>
                <a:cxn ang="T10">
                  <a:pos x="T4" y="T5"/>
                </a:cxn>
                <a:cxn ang="T11">
                  <a:pos x="T6" y="T7"/>
                </a:cxn>
              </a:cxnLst>
              <a:rect l="T12" t="T13" r="T14" b="T15"/>
              <a:pathLst>
                <a:path w="553" h="266">
                  <a:moveTo>
                    <a:pt x="0" y="91"/>
                  </a:moveTo>
                  <a:lnTo>
                    <a:pt x="60" y="266"/>
                  </a:lnTo>
                  <a:lnTo>
                    <a:pt x="553" y="0"/>
                  </a:lnTo>
                  <a:lnTo>
                    <a:pt x="0" y="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94" name="Freeform 801"/>
            <p:cNvSpPr>
              <a:spLocks/>
            </p:cNvSpPr>
            <p:nvPr/>
          </p:nvSpPr>
          <p:spPr bwMode="auto">
            <a:xfrm>
              <a:off x="1247" y="3159"/>
              <a:ext cx="110" cy="54"/>
            </a:xfrm>
            <a:custGeom>
              <a:avLst/>
              <a:gdLst>
                <a:gd name="T0" fmla="*/ 0 w 553"/>
                <a:gd name="T1" fmla="*/ 91 h 266"/>
                <a:gd name="T2" fmla="*/ 60 w 553"/>
                <a:gd name="T3" fmla="*/ 266 h 266"/>
                <a:gd name="T4" fmla="*/ 553 w 553"/>
                <a:gd name="T5" fmla="*/ 0 h 266"/>
                <a:gd name="T6" fmla="*/ 0 w 553"/>
                <a:gd name="T7" fmla="*/ 91 h 266"/>
                <a:gd name="T8" fmla="*/ 0 60000 65536"/>
                <a:gd name="T9" fmla="*/ 0 60000 65536"/>
                <a:gd name="T10" fmla="*/ 0 60000 65536"/>
                <a:gd name="T11" fmla="*/ 0 60000 65536"/>
                <a:gd name="T12" fmla="*/ 0 w 553"/>
                <a:gd name="T13" fmla="*/ 0 h 266"/>
                <a:gd name="T14" fmla="*/ 553 w 553"/>
                <a:gd name="T15" fmla="*/ 266 h 266"/>
              </a:gdLst>
              <a:ahLst/>
              <a:cxnLst>
                <a:cxn ang="T8">
                  <a:pos x="T0" y="T1"/>
                </a:cxn>
                <a:cxn ang="T9">
                  <a:pos x="T2" y="T3"/>
                </a:cxn>
                <a:cxn ang="T10">
                  <a:pos x="T4" y="T5"/>
                </a:cxn>
                <a:cxn ang="T11">
                  <a:pos x="T6" y="T7"/>
                </a:cxn>
              </a:cxnLst>
              <a:rect l="T12" t="T13" r="T14" b="T15"/>
              <a:pathLst>
                <a:path w="553" h="266">
                  <a:moveTo>
                    <a:pt x="0" y="91"/>
                  </a:moveTo>
                  <a:lnTo>
                    <a:pt x="60" y="266"/>
                  </a:lnTo>
                  <a:lnTo>
                    <a:pt x="553" y="0"/>
                  </a:lnTo>
                  <a:lnTo>
                    <a:pt x="0" y="9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95" name="Line 802"/>
            <p:cNvSpPr>
              <a:spLocks noChangeShapeType="1"/>
            </p:cNvSpPr>
            <p:nvPr/>
          </p:nvSpPr>
          <p:spPr bwMode="auto">
            <a:xfrm flipV="1">
              <a:off x="2139" y="2935"/>
              <a:ext cx="1" cy="20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96" name="Line 803"/>
            <p:cNvSpPr>
              <a:spLocks noChangeShapeType="1"/>
            </p:cNvSpPr>
            <p:nvPr/>
          </p:nvSpPr>
          <p:spPr bwMode="auto">
            <a:xfrm flipV="1">
              <a:off x="3905" y="2935"/>
              <a:ext cx="1" cy="20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97" name="Line 804"/>
            <p:cNvSpPr>
              <a:spLocks noChangeShapeType="1"/>
            </p:cNvSpPr>
            <p:nvPr/>
          </p:nvSpPr>
          <p:spPr bwMode="auto">
            <a:xfrm>
              <a:off x="2315" y="2964"/>
              <a:ext cx="1413"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98" name="Freeform 805"/>
            <p:cNvSpPr>
              <a:spLocks/>
            </p:cNvSpPr>
            <p:nvPr/>
          </p:nvSpPr>
          <p:spPr bwMode="auto">
            <a:xfrm>
              <a:off x="2139" y="2935"/>
              <a:ext cx="176" cy="59"/>
            </a:xfrm>
            <a:custGeom>
              <a:avLst/>
              <a:gdLst>
                <a:gd name="T0" fmla="*/ 883 w 883"/>
                <a:gd name="T1" fmla="*/ 0 h 295"/>
                <a:gd name="T2" fmla="*/ 883 w 883"/>
                <a:gd name="T3" fmla="*/ 295 h 295"/>
                <a:gd name="T4" fmla="*/ 0 w 883"/>
                <a:gd name="T5" fmla="*/ 148 h 295"/>
                <a:gd name="T6" fmla="*/ 883 w 883"/>
                <a:gd name="T7" fmla="*/ 0 h 295"/>
                <a:gd name="T8" fmla="*/ 0 60000 65536"/>
                <a:gd name="T9" fmla="*/ 0 60000 65536"/>
                <a:gd name="T10" fmla="*/ 0 60000 65536"/>
                <a:gd name="T11" fmla="*/ 0 60000 65536"/>
                <a:gd name="T12" fmla="*/ 0 w 883"/>
                <a:gd name="T13" fmla="*/ 0 h 295"/>
                <a:gd name="T14" fmla="*/ 883 w 883"/>
                <a:gd name="T15" fmla="*/ 295 h 295"/>
              </a:gdLst>
              <a:ahLst/>
              <a:cxnLst>
                <a:cxn ang="T8">
                  <a:pos x="T0" y="T1"/>
                </a:cxn>
                <a:cxn ang="T9">
                  <a:pos x="T2" y="T3"/>
                </a:cxn>
                <a:cxn ang="T10">
                  <a:pos x="T4" y="T5"/>
                </a:cxn>
                <a:cxn ang="T11">
                  <a:pos x="T6" y="T7"/>
                </a:cxn>
              </a:cxnLst>
              <a:rect l="T12" t="T13" r="T14" b="T15"/>
              <a:pathLst>
                <a:path w="883" h="295">
                  <a:moveTo>
                    <a:pt x="883" y="0"/>
                  </a:moveTo>
                  <a:lnTo>
                    <a:pt x="883" y="295"/>
                  </a:lnTo>
                  <a:lnTo>
                    <a:pt x="0" y="148"/>
                  </a:lnTo>
                  <a:lnTo>
                    <a:pt x="88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99" name="Freeform 806"/>
            <p:cNvSpPr>
              <a:spLocks/>
            </p:cNvSpPr>
            <p:nvPr/>
          </p:nvSpPr>
          <p:spPr bwMode="auto">
            <a:xfrm>
              <a:off x="2139" y="2935"/>
              <a:ext cx="176" cy="59"/>
            </a:xfrm>
            <a:custGeom>
              <a:avLst/>
              <a:gdLst>
                <a:gd name="T0" fmla="*/ 883 w 883"/>
                <a:gd name="T1" fmla="*/ 0 h 295"/>
                <a:gd name="T2" fmla="*/ 883 w 883"/>
                <a:gd name="T3" fmla="*/ 295 h 295"/>
                <a:gd name="T4" fmla="*/ 0 w 883"/>
                <a:gd name="T5" fmla="*/ 148 h 295"/>
                <a:gd name="T6" fmla="*/ 883 w 883"/>
                <a:gd name="T7" fmla="*/ 0 h 295"/>
                <a:gd name="T8" fmla="*/ 0 60000 65536"/>
                <a:gd name="T9" fmla="*/ 0 60000 65536"/>
                <a:gd name="T10" fmla="*/ 0 60000 65536"/>
                <a:gd name="T11" fmla="*/ 0 60000 65536"/>
                <a:gd name="T12" fmla="*/ 0 w 883"/>
                <a:gd name="T13" fmla="*/ 0 h 295"/>
                <a:gd name="T14" fmla="*/ 883 w 883"/>
                <a:gd name="T15" fmla="*/ 295 h 295"/>
              </a:gdLst>
              <a:ahLst/>
              <a:cxnLst>
                <a:cxn ang="T8">
                  <a:pos x="T0" y="T1"/>
                </a:cxn>
                <a:cxn ang="T9">
                  <a:pos x="T2" y="T3"/>
                </a:cxn>
                <a:cxn ang="T10">
                  <a:pos x="T4" y="T5"/>
                </a:cxn>
                <a:cxn ang="T11">
                  <a:pos x="T6" y="T7"/>
                </a:cxn>
              </a:cxnLst>
              <a:rect l="T12" t="T13" r="T14" b="T15"/>
              <a:pathLst>
                <a:path w="883" h="295">
                  <a:moveTo>
                    <a:pt x="883" y="0"/>
                  </a:moveTo>
                  <a:lnTo>
                    <a:pt x="883" y="295"/>
                  </a:lnTo>
                  <a:lnTo>
                    <a:pt x="0" y="148"/>
                  </a:lnTo>
                  <a:lnTo>
                    <a:pt x="883"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00" name="Freeform 807"/>
            <p:cNvSpPr>
              <a:spLocks/>
            </p:cNvSpPr>
            <p:nvPr/>
          </p:nvSpPr>
          <p:spPr bwMode="auto">
            <a:xfrm>
              <a:off x="3728" y="2935"/>
              <a:ext cx="177" cy="59"/>
            </a:xfrm>
            <a:custGeom>
              <a:avLst/>
              <a:gdLst>
                <a:gd name="T0" fmla="*/ 0 w 882"/>
                <a:gd name="T1" fmla="*/ 0 h 295"/>
                <a:gd name="T2" fmla="*/ 0 w 882"/>
                <a:gd name="T3" fmla="*/ 295 h 295"/>
                <a:gd name="T4" fmla="*/ 882 w 882"/>
                <a:gd name="T5" fmla="*/ 148 h 295"/>
                <a:gd name="T6" fmla="*/ 0 w 882"/>
                <a:gd name="T7" fmla="*/ 0 h 295"/>
                <a:gd name="T8" fmla="*/ 0 60000 65536"/>
                <a:gd name="T9" fmla="*/ 0 60000 65536"/>
                <a:gd name="T10" fmla="*/ 0 60000 65536"/>
                <a:gd name="T11" fmla="*/ 0 60000 65536"/>
                <a:gd name="T12" fmla="*/ 0 w 882"/>
                <a:gd name="T13" fmla="*/ 0 h 295"/>
                <a:gd name="T14" fmla="*/ 882 w 882"/>
                <a:gd name="T15" fmla="*/ 295 h 295"/>
              </a:gdLst>
              <a:ahLst/>
              <a:cxnLst>
                <a:cxn ang="T8">
                  <a:pos x="T0" y="T1"/>
                </a:cxn>
                <a:cxn ang="T9">
                  <a:pos x="T2" y="T3"/>
                </a:cxn>
                <a:cxn ang="T10">
                  <a:pos x="T4" y="T5"/>
                </a:cxn>
                <a:cxn ang="T11">
                  <a:pos x="T6" y="T7"/>
                </a:cxn>
              </a:cxnLst>
              <a:rect l="T12" t="T13" r="T14" b="T15"/>
              <a:pathLst>
                <a:path w="882" h="295">
                  <a:moveTo>
                    <a:pt x="0" y="0"/>
                  </a:moveTo>
                  <a:lnTo>
                    <a:pt x="0" y="295"/>
                  </a:lnTo>
                  <a:lnTo>
                    <a:pt x="882" y="148"/>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01" name="Freeform 808"/>
            <p:cNvSpPr>
              <a:spLocks/>
            </p:cNvSpPr>
            <p:nvPr/>
          </p:nvSpPr>
          <p:spPr bwMode="auto">
            <a:xfrm>
              <a:off x="3728" y="2935"/>
              <a:ext cx="177" cy="59"/>
            </a:xfrm>
            <a:custGeom>
              <a:avLst/>
              <a:gdLst>
                <a:gd name="T0" fmla="*/ 0 w 882"/>
                <a:gd name="T1" fmla="*/ 0 h 295"/>
                <a:gd name="T2" fmla="*/ 0 w 882"/>
                <a:gd name="T3" fmla="*/ 295 h 295"/>
                <a:gd name="T4" fmla="*/ 882 w 882"/>
                <a:gd name="T5" fmla="*/ 148 h 295"/>
                <a:gd name="T6" fmla="*/ 0 w 882"/>
                <a:gd name="T7" fmla="*/ 0 h 295"/>
                <a:gd name="T8" fmla="*/ 0 60000 65536"/>
                <a:gd name="T9" fmla="*/ 0 60000 65536"/>
                <a:gd name="T10" fmla="*/ 0 60000 65536"/>
                <a:gd name="T11" fmla="*/ 0 60000 65536"/>
                <a:gd name="T12" fmla="*/ 0 w 882"/>
                <a:gd name="T13" fmla="*/ 0 h 295"/>
                <a:gd name="T14" fmla="*/ 882 w 882"/>
                <a:gd name="T15" fmla="*/ 295 h 295"/>
              </a:gdLst>
              <a:ahLst/>
              <a:cxnLst>
                <a:cxn ang="T8">
                  <a:pos x="T0" y="T1"/>
                </a:cxn>
                <a:cxn ang="T9">
                  <a:pos x="T2" y="T3"/>
                </a:cxn>
                <a:cxn ang="T10">
                  <a:pos x="T4" y="T5"/>
                </a:cxn>
                <a:cxn ang="T11">
                  <a:pos x="T6" y="T7"/>
                </a:cxn>
              </a:cxnLst>
              <a:rect l="T12" t="T13" r="T14" b="T15"/>
              <a:pathLst>
                <a:path w="882" h="295">
                  <a:moveTo>
                    <a:pt x="0" y="0"/>
                  </a:moveTo>
                  <a:lnTo>
                    <a:pt x="0" y="295"/>
                  </a:lnTo>
                  <a:lnTo>
                    <a:pt x="882" y="148"/>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02" name="Line 809"/>
            <p:cNvSpPr>
              <a:spLocks noChangeShapeType="1"/>
            </p:cNvSpPr>
            <p:nvPr/>
          </p:nvSpPr>
          <p:spPr bwMode="auto">
            <a:xfrm>
              <a:off x="2139" y="315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03" name="Line 810"/>
            <p:cNvSpPr>
              <a:spLocks noChangeShapeType="1"/>
            </p:cNvSpPr>
            <p:nvPr/>
          </p:nvSpPr>
          <p:spPr bwMode="auto">
            <a:xfrm>
              <a:off x="3905" y="315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04" name="Rectangle 811"/>
            <p:cNvSpPr>
              <a:spLocks noChangeArrowheads="1"/>
            </p:cNvSpPr>
            <p:nvPr/>
          </p:nvSpPr>
          <p:spPr bwMode="auto">
            <a:xfrm>
              <a:off x="2880" y="2750"/>
              <a:ext cx="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rPr>
                <a:t>x</a:t>
              </a:r>
              <a:endParaRPr lang="en-US" altLang="zh-CN" sz="2000"/>
            </a:p>
          </p:txBody>
        </p:sp>
        <p:sp>
          <p:nvSpPr>
            <p:cNvPr id="7305" name="Line 812"/>
            <p:cNvSpPr>
              <a:spLocks noChangeShapeType="1"/>
            </p:cNvSpPr>
            <p:nvPr/>
          </p:nvSpPr>
          <p:spPr bwMode="auto">
            <a:xfrm>
              <a:off x="3905" y="296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06" name="Freeform 813"/>
            <p:cNvSpPr>
              <a:spLocks/>
            </p:cNvSpPr>
            <p:nvPr/>
          </p:nvSpPr>
          <p:spPr bwMode="auto">
            <a:xfrm>
              <a:off x="3460" y="3302"/>
              <a:ext cx="23" cy="14"/>
            </a:xfrm>
            <a:custGeom>
              <a:avLst/>
              <a:gdLst>
                <a:gd name="T0" fmla="*/ 58 w 115"/>
                <a:gd name="T1" fmla="*/ 58 h 70"/>
                <a:gd name="T2" fmla="*/ 1 w 115"/>
                <a:gd name="T3" fmla="*/ 70 h 70"/>
                <a:gd name="T4" fmla="*/ 0 w 115"/>
                <a:gd name="T5" fmla="*/ 58 h 70"/>
                <a:gd name="T6" fmla="*/ 1 w 115"/>
                <a:gd name="T7" fmla="*/ 46 h 70"/>
                <a:gd name="T8" fmla="*/ 5 w 115"/>
                <a:gd name="T9" fmla="*/ 34 h 70"/>
                <a:gd name="T10" fmla="*/ 11 w 115"/>
                <a:gd name="T11" fmla="*/ 24 h 70"/>
                <a:gd name="T12" fmla="*/ 19 w 115"/>
                <a:gd name="T13" fmla="*/ 15 h 70"/>
                <a:gd name="T14" fmla="*/ 29 w 115"/>
                <a:gd name="T15" fmla="*/ 8 h 70"/>
                <a:gd name="T16" fmla="*/ 40 w 115"/>
                <a:gd name="T17" fmla="*/ 3 h 70"/>
                <a:gd name="T18" fmla="*/ 52 w 115"/>
                <a:gd name="T19" fmla="*/ 0 h 70"/>
                <a:gd name="T20" fmla="*/ 64 w 115"/>
                <a:gd name="T21" fmla="*/ 0 h 70"/>
                <a:gd name="T22" fmla="*/ 76 w 115"/>
                <a:gd name="T23" fmla="*/ 3 h 70"/>
                <a:gd name="T24" fmla="*/ 87 w 115"/>
                <a:gd name="T25" fmla="*/ 8 h 70"/>
                <a:gd name="T26" fmla="*/ 97 w 115"/>
                <a:gd name="T27" fmla="*/ 15 h 70"/>
                <a:gd name="T28" fmla="*/ 105 w 115"/>
                <a:gd name="T29" fmla="*/ 24 h 70"/>
                <a:gd name="T30" fmla="*/ 111 w 115"/>
                <a:gd name="T31" fmla="*/ 35 h 70"/>
                <a:gd name="T32" fmla="*/ 115 w 115"/>
                <a:gd name="T33" fmla="*/ 46 h 70"/>
                <a:gd name="T34" fmla="*/ 58 w 115"/>
                <a:gd name="T35" fmla="*/ 58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0"/>
                <a:gd name="T56" fmla="*/ 115 w 115"/>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0">
                  <a:moveTo>
                    <a:pt x="58" y="58"/>
                  </a:moveTo>
                  <a:lnTo>
                    <a:pt x="1" y="70"/>
                  </a:lnTo>
                  <a:lnTo>
                    <a:pt x="0" y="58"/>
                  </a:lnTo>
                  <a:lnTo>
                    <a:pt x="1" y="46"/>
                  </a:lnTo>
                  <a:lnTo>
                    <a:pt x="5" y="34"/>
                  </a:lnTo>
                  <a:lnTo>
                    <a:pt x="11" y="24"/>
                  </a:lnTo>
                  <a:lnTo>
                    <a:pt x="19" y="15"/>
                  </a:lnTo>
                  <a:lnTo>
                    <a:pt x="29" y="8"/>
                  </a:lnTo>
                  <a:lnTo>
                    <a:pt x="40" y="3"/>
                  </a:lnTo>
                  <a:lnTo>
                    <a:pt x="52" y="0"/>
                  </a:lnTo>
                  <a:lnTo>
                    <a:pt x="64" y="0"/>
                  </a:lnTo>
                  <a:lnTo>
                    <a:pt x="76" y="3"/>
                  </a:lnTo>
                  <a:lnTo>
                    <a:pt x="87" y="8"/>
                  </a:lnTo>
                  <a:lnTo>
                    <a:pt x="97" y="15"/>
                  </a:lnTo>
                  <a:lnTo>
                    <a:pt x="105" y="24"/>
                  </a:lnTo>
                  <a:lnTo>
                    <a:pt x="111" y="35"/>
                  </a:lnTo>
                  <a:lnTo>
                    <a:pt x="115" y="46"/>
                  </a:lnTo>
                  <a:lnTo>
                    <a:pt x="58"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07" name="Freeform 814"/>
            <p:cNvSpPr>
              <a:spLocks/>
            </p:cNvSpPr>
            <p:nvPr/>
          </p:nvSpPr>
          <p:spPr bwMode="auto">
            <a:xfrm>
              <a:off x="3460" y="3302"/>
              <a:ext cx="23" cy="14"/>
            </a:xfrm>
            <a:custGeom>
              <a:avLst/>
              <a:gdLst>
                <a:gd name="T0" fmla="*/ 1 w 115"/>
                <a:gd name="T1" fmla="*/ 70 h 70"/>
                <a:gd name="T2" fmla="*/ 0 w 115"/>
                <a:gd name="T3" fmla="*/ 58 h 70"/>
                <a:gd name="T4" fmla="*/ 1 w 115"/>
                <a:gd name="T5" fmla="*/ 46 h 70"/>
                <a:gd name="T6" fmla="*/ 5 w 115"/>
                <a:gd name="T7" fmla="*/ 34 h 70"/>
                <a:gd name="T8" fmla="*/ 11 w 115"/>
                <a:gd name="T9" fmla="*/ 24 h 70"/>
                <a:gd name="T10" fmla="*/ 19 w 115"/>
                <a:gd name="T11" fmla="*/ 15 h 70"/>
                <a:gd name="T12" fmla="*/ 29 w 115"/>
                <a:gd name="T13" fmla="*/ 8 h 70"/>
                <a:gd name="T14" fmla="*/ 40 w 115"/>
                <a:gd name="T15" fmla="*/ 3 h 70"/>
                <a:gd name="T16" fmla="*/ 52 w 115"/>
                <a:gd name="T17" fmla="*/ 0 h 70"/>
                <a:gd name="T18" fmla="*/ 64 w 115"/>
                <a:gd name="T19" fmla="*/ 0 h 70"/>
                <a:gd name="T20" fmla="*/ 76 w 115"/>
                <a:gd name="T21" fmla="*/ 3 h 70"/>
                <a:gd name="T22" fmla="*/ 87 w 115"/>
                <a:gd name="T23" fmla="*/ 8 h 70"/>
                <a:gd name="T24" fmla="*/ 97 w 115"/>
                <a:gd name="T25" fmla="*/ 15 h 70"/>
                <a:gd name="T26" fmla="*/ 105 w 115"/>
                <a:gd name="T27" fmla="*/ 24 h 70"/>
                <a:gd name="T28" fmla="*/ 111 w 115"/>
                <a:gd name="T29" fmla="*/ 35 h 70"/>
                <a:gd name="T30" fmla="*/ 115 w 115"/>
                <a:gd name="T31" fmla="*/ 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0"/>
                <a:gd name="T50" fmla="*/ 115 w 115"/>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0">
                  <a:moveTo>
                    <a:pt x="1" y="70"/>
                  </a:moveTo>
                  <a:lnTo>
                    <a:pt x="0" y="58"/>
                  </a:lnTo>
                  <a:lnTo>
                    <a:pt x="1" y="46"/>
                  </a:lnTo>
                  <a:lnTo>
                    <a:pt x="5" y="34"/>
                  </a:lnTo>
                  <a:lnTo>
                    <a:pt x="11" y="24"/>
                  </a:lnTo>
                  <a:lnTo>
                    <a:pt x="19" y="15"/>
                  </a:lnTo>
                  <a:lnTo>
                    <a:pt x="29" y="8"/>
                  </a:lnTo>
                  <a:lnTo>
                    <a:pt x="40" y="3"/>
                  </a:lnTo>
                  <a:lnTo>
                    <a:pt x="52" y="0"/>
                  </a:lnTo>
                  <a:lnTo>
                    <a:pt x="64" y="0"/>
                  </a:lnTo>
                  <a:lnTo>
                    <a:pt x="76" y="3"/>
                  </a:lnTo>
                  <a:lnTo>
                    <a:pt x="87" y="8"/>
                  </a:lnTo>
                  <a:lnTo>
                    <a:pt x="97" y="15"/>
                  </a:lnTo>
                  <a:lnTo>
                    <a:pt x="105" y="24"/>
                  </a:lnTo>
                  <a:lnTo>
                    <a:pt x="111" y="35"/>
                  </a:lnTo>
                  <a:lnTo>
                    <a:pt x="115" y="4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08" name="Freeform 815"/>
            <p:cNvSpPr>
              <a:spLocks/>
            </p:cNvSpPr>
            <p:nvPr/>
          </p:nvSpPr>
          <p:spPr bwMode="auto">
            <a:xfrm>
              <a:off x="3460" y="3311"/>
              <a:ext cx="45" cy="114"/>
            </a:xfrm>
            <a:custGeom>
              <a:avLst/>
              <a:gdLst>
                <a:gd name="T0" fmla="*/ 114 w 225"/>
                <a:gd name="T1" fmla="*/ 0 h 567"/>
                <a:gd name="T2" fmla="*/ 57 w 225"/>
                <a:gd name="T3" fmla="*/ 12 h 567"/>
                <a:gd name="T4" fmla="*/ 0 w 225"/>
                <a:gd name="T5" fmla="*/ 24 h 567"/>
                <a:gd name="T6" fmla="*/ 111 w 225"/>
                <a:gd name="T7" fmla="*/ 567 h 567"/>
                <a:gd name="T8" fmla="*/ 168 w 225"/>
                <a:gd name="T9" fmla="*/ 555 h 567"/>
                <a:gd name="T10" fmla="*/ 225 w 225"/>
                <a:gd name="T11" fmla="*/ 543 h 567"/>
                <a:gd name="T12" fmla="*/ 114 w 225"/>
                <a:gd name="T13" fmla="*/ 0 h 567"/>
                <a:gd name="T14" fmla="*/ 0 60000 65536"/>
                <a:gd name="T15" fmla="*/ 0 60000 65536"/>
                <a:gd name="T16" fmla="*/ 0 60000 65536"/>
                <a:gd name="T17" fmla="*/ 0 60000 65536"/>
                <a:gd name="T18" fmla="*/ 0 60000 65536"/>
                <a:gd name="T19" fmla="*/ 0 60000 65536"/>
                <a:gd name="T20" fmla="*/ 0 60000 65536"/>
                <a:gd name="T21" fmla="*/ 0 w 225"/>
                <a:gd name="T22" fmla="*/ 0 h 567"/>
                <a:gd name="T23" fmla="*/ 225 w 225"/>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567">
                  <a:moveTo>
                    <a:pt x="114" y="0"/>
                  </a:moveTo>
                  <a:lnTo>
                    <a:pt x="57" y="12"/>
                  </a:lnTo>
                  <a:lnTo>
                    <a:pt x="0" y="24"/>
                  </a:lnTo>
                  <a:lnTo>
                    <a:pt x="111" y="567"/>
                  </a:lnTo>
                  <a:lnTo>
                    <a:pt x="168" y="555"/>
                  </a:lnTo>
                  <a:lnTo>
                    <a:pt x="225" y="543"/>
                  </a:lnTo>
                  <a:lnTo>
                    <a:pt x="1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09" name="Freeform 816"/>
            <p:cNvSpPr>
              <a:spLocks/>
            </p:cNvSpPr>
            <p:nvPr/>
          </p:nvSpPr>
          <p:spPr bwMode="auto">
            <a:xfrm>
              <a:off x="3460" y="3311"/>
              <a:ext cx="45" cy="114"/>
            </a:xfrm>
            <a:custGeom>
              <a:avLst/>
              <a:gdLst>
                <a:gd name="T0" fmla="*/ 114 w 225"/>
                <a:gd name="T1" fmla="*/ 0 h 567"/>
                <a:gd name="T2" fmla="*/ 57 w 225"/>
                <a:gd name="T3" fmla="*/ 12 h 567"/>
                <a:gd name="T4" fmla="*/ 0 w 225"/>
                <a:gd name="T5" fmla="*/ 24 h 567"/>
                <a:gd name="T6" fmla="*/ 111 w 225"/>
                <a:gd name="T7" fmla="*/ 567 h 567"/>
                <a:gd name="T8" fmla="*/ 168 w 225"/>
                <a:gd name="T9" fmla="*/ 555 h 567"/>
                <a:gd name="T10" fmla="*/ 225 w 225"/>
                <a:gd name="T11" fmla="*/ 543 h 567"/>
                <a:gd name="T12" fmla="*/ 114 w 225"/>
                <a:gd name="T13" fmla="*/ 0 h 567"/>
                <a:gd name="T14" fmla="*/ 0 60000 65536"/>
                <a:gd name="T15" fmla="*/ 0 60000 65536"/>
                <a:gd name="T16" fmla="*/ 0 60000 65536"/>
                <a:gd name="T17" fmla="*/ 0 60000 65536"/>
                <a:gd name="T18" fmla="*/ 0 60000 65536"/>
                <a:gd name="T19" fmla="*/ 0 60000 65536"/>
                <a:gd name="T20" fmla="*/ 0 60000 65536"/>
                <a:gd name="T21" fmla="*/ 0 w 225"/>
                <a:gd name="T22" fmla="*/ 0 h 567"/>
                <a:gd name="T23" fmla="*/ 225 w 225"/>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567">
                  <a:moveTo>
                    <a:pt x="114" y="0"/>
                  </a:moveTo>
                  <a:lnTo>
                    <a:pt x="57" y="12"/>
                  </a:lnTo>
                  <a:lnTo>
                    <a:pt x="0" y="24"/>
                  </a:lnTo>
                  <a:lnTo>
                    <a:pt x="111" y="567"/>
                  </a:lnTo>
                  <a:lnTo>
                    <a:pt x="168" y="555"/>
                  </a:lnTo>
                  <a:lnTo>
                    <a:pt x="225" y="543"/>
                  </a:lnTo>
                  <a:lnTo>
                    <a:pt x="11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10" name="Freeform 817"/>
            <p:cNvSpPr>
              <a:spLocks/>
            </p:cNvSpPr>
            <p:nvPr/>
          </p:nvSpPr>
          <p:spPr bwMode="auto">
            <a:xfrm>
              <a:off x="3482" y="3422"/>
              <a:ext cx="11" cy="4"/>
            </a:xfrm>
            <a:custGeom>
              <a:avLst/>
              <a:gdLst>
                <a:gd name="T0" fmla="*/ 57 w 57"/>
                <a:gd name="T1" fmla="*/ 0 h 18"/>
                <a:gd name="T2" fmla="*/ 0 w 57"/>
                <a:gd name="T3" fmla="*/ 12 h 18"/>
                <a:gd name="T4" fmla="*/ 2 w 57"/>
                <a:gd name="T5" fmla="*/ 18 h 18"/>
                <a:gd name="T6" fmla="*/ 57 w 57"/>
                <a:gd name="T7" fmla="*/ 0 h 18"/>
                <a:gd name="T8" fmla="*/ 0 60000 65536"/>
                <a:gd name="T9" fmla="*/ 0 60000 65536"/>
                <a:gd name="T10" fmla="*/ 0 60000 65536"/>
                <a:gd name="T11" fmla="*/ 0 60000 65536"/>
                <a:gd name="T12" fmla="*/ 0 w 57"/>
                <a:gd name="T13" fmla="*/ 0 h 18"/>
                <a:gd name="T14" fmla="*/ 57 w 57"/>
                <a:gd name="T15" fmla="*/ 18 h 18"/>
              </a:gdLst>
              <a:ahLst/>
              <a:cxnLst>
                <a:cxn ang="T8">
                  <a:pos x="T0" y="T1"/>
                </a:cxn>
                <a:cxn ang="T9">
                  <a:pos x="T2" y="T3"/>
                </a:cxn>
                <a:cxn ang="T10">
                  <a:pos x="T4" y="T5"/>
                </a:cxn>
                <a:cxn ang="T11">
                  <a:pos x="T6" y="T7"/>
                </a:cxn>
              </a:cxnLst>
              <a:rect l="T12" t="T13" r="T14" b="T15"/>
              <a:pathLst>
                <a:path w="57" h="18">
                  <a:moveTo>
                    <a:pt x="57" y="0"/>
                  </a:moveTo>
                  <a:lnTo>
                    <a:pt x="0" y="12"/>
                  </a:lnTo>
                  <a:lnTo>
                    <a:pt x="2" y="18"/>
                  </a:lnTo>
                  <a:lnTo>
                    <a:pt x="5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11" name="Line 818"/>
            <p:cNvSpPr>
              <a:spLocks noChangeShapeType="1"/>
            </p:cNvSpPr>
            <p:nvPr/>
          </p:nvSpPr>
          <p:spPr bwMode="auto">
            <a:xfrm>
              <a:off x="3482" y="3425"/>
              <a:ext cx="1"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12" name="Freeform 819"/>
            <p:cNvSpPr>
              <a:spLocks/>
            </p:cNvSpPr>
            <p:nvPr/>
          </p:nvSpPr>
          <p:spPr bwMode="auto">
            <a:xfrm>
              <a:off x="3482" y="3419"/>
              <a:ext cx="56" cy="108"/>
            </a:xfrm>
            <a:custGeom>
              <a:avLst/>
              <a:gdLst>
                <a:gd name="T0" fmla="*/ 110 w 279"/>
                <a:gd name="T1" fmla="*/ 0 h 543"/>
                <a:gd name="T2" fmla="*/ 55 w 279"/>
                <a:gd name="T3" fmla="*/ 18 h 543"/>
                <a:gd name="T4" fmla="*/ 0 w 279"/>
                <a:gd name="T5" fmla="*/ 36 h 543"/>
                <a:gd name="T6" fmla="*/ 169 w 279"/>
                <a:gd name="T7" fmla="*/ 543 h 543"/>
                <a:gd name="T8" fmla="*/ 224 w 279"/>
                <a:gd name="T9" fmla="*/ 525 h 543"/>
                <a:gd name="T10" fmla="*/ 279 w 279"/>
                <a:gd name="T11" fmla="*/ 507 h 543"/>
                <a:gd name="T12" fmla="*/ 110 w 279"/>
                <a:gd name="T13" fmla="*/ 0 h 543"/>
                <a:gd name="T14" fmla="*/ 0 60000 65536"/>
                <a:gd name="T15" fmla="*/ 0 60000 65536"/>
                <a:gd name="T16" fmla="*/ 0 60000 65536"/>
                <a:gd name="T17" fmla="*/ 0 60000 65536"/>
                <a:gd name="T18" fmla="*/ 0 60000 65536"/>
                <a:gd name="T19" fmla="*/ 0 60000 65536"/>
                <a:gd name="T20" fmla="*/ 0 60000 65536"/>
                <a:gd name="T21" fmla="*/ 0 w 279"/>
                <a:gd name="T22" fmla="*/ 0 h 543"/>
                <a:gd name="T23" fmla="*/ 279 w 279"/>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543">
                  <a:moveTo>
                    <a:pt x="110" y="0"/>
                  </a:moveTo>
                  <a:lnTo>
                    <a:pt x="55" y="18"/>
                  </a:lnTo>
                  <a:lnTo>
                    <a:pt x="0" y="36"/>
                  </a:lnTo>
                  <a:lnTo>
                    <a:pt x="169" y="543"/>
                  </a:lnTo>
                  <a:lnTo>
                    <a:pt x="224" y="525"/>
                  </a:lnTo>
                  <a:lnTo>
                    <a:pt x="279" y="507"/>
                  </a:lnTo>
                  <a:lnTo>
                    <a:pt x="1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13" name="Freeform 820"/>
            <p:cNvSpPr>
              <a:spLocks/>
            </p:cNvSpPr>
            <p:nvPr/>
          </p:nvSpPr>
          <p:spPr bwMode="auto">
            <a:xfrm>
              <a:off x="3482" y="3419"/>
              <a:ext cx="56" cy="108"/>
            </a:xfrm>
            <a:custGeom>
              <a:avLst/>
              <a:gdLst>
                <a:gd name="T0" fmla="*/ 110 w 279"/>
                <a:gd name="T1" fmla="*/ 0 h 543"/>
                <a:gd name="T2" fmla="*/ 55 w 279"/>
                <a:gd name="T3" fmla="*/ 18 h 543"/>
                <a:gd name="T4" fmla="*/ 0 w 279"/>
                <a:gd name="T5" fmla="*/ 36 h 543"/>
                <a:gd name="T6" fmla="*/ 169 w 279"/>
                <a:gd name="T7" fmla="*/ 543 h 543"/>
                <a:gd name="T8" fmla="*/ 224 w 279"/>
                <a:gd name="T9" fmla="*/ 525 h 543"/>
                <a:gd name="T10" fmla="*/ 279 w 279"/>
                <a:gd name="T11" fmla="*/ 507 h 543"/>
                <a:gd name="T12" fmla="*/ 110 w 279"/>
                <a:gd name="T13" fmla="*/ 0 h 543"/>
                <a:gd name="T14" fmla="*/ 0 60000 65536"/>
                <a:gd name="T15" fmla="*/ 0 60000 65536"/>
                <a:gd name="T16" fmla="*/ 0 60000 65536"/>
                <a:gd name="T17" fmla="*/ 0 60000 65536"/>
                <a:gd name="T18" fmla="*/ 0 60000 65536"/>
                <a:gd name="T19" fmla="*/ 0 60000 65536"/>
                <a:gd name="T20" fmla="*/ 0 60000 65536"/>
                <a:gd name="T21" fmla="*/ 0 w 279"/>
                <a:gd name="T22" fmla="*/ 0 h 543"/>
                <a:gd name="T23" fmla="*/ 279 w 279"/>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543">
                  <a:moveTo>
                    <a:pt x="110" y="0"/>
                  </a:moveTo>
                  <a:lnTo>
                    <a:pt x="55" y="18"/>
                  </a:lnTo>
                  <a:lnTo>
                    <a:pt x="0" y="36"/>
                  </a:lnTo>
                  <a:lnTo>
                    <a:pt x="169" y="543"/>
                  </a:lnTo>
                  <a:lnTo>
                    <a:pt x="224" y="525"/>
                  </a:lnTo>
                  <a:lnTo>
                    <a:pt x="279" y="507"/>
                  </a:lnTo>
                  <a:lnTo>
                    <a:pt x="11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14" name="Freeform 821"/>
            <p:cNvSpPr>
              <a:spLocks/>
            </p:cNvSpPr>
            <p:nvPr/>
          </p:nvSpPr>
          <p:spPr bwMode="auto">
            <a:xfrm>
              <a:off x="3516" y="3520"/>
              <a:ext cx="23" cy="15"/>
            </a:xfrm>
            <a:custGeom>
              <a:avLst/>
              <a:gdLst>
                <a:gd name="T0" fmla="*/ 55 w 113"/>
                <a:gd name="T1" fmla="*/ 18 h 76"/>
                <a:gd name="T2" fmla="*/ 110 w 113"/>
                <a:gd name="T3" fmla="*/ 0 h 76"/>
                <a:gd name="T4" fmla="*/ 113 w 113"/>
                <a:gd name="T5" fmla="*/ 12 h 76"/>
                <a:gd name="T6" fmla="*/ 113 w 113"/>
                <a:gd name="T7" fmla="*/ 24 h 76"/>
                <a:gd name="T8" fmla="*/ 110 w 113"/>
                <a:gd name="T9" fmla="*/ 36 h 76"/>
                <a:gd name="T10" fmla="*/ 105 w 113"/>
                <a:gd name="T11" fmla="*/ 47 h 76"/>
                <a:gd name="T12" fmla="*/ 98 w 113"/>
                <a:gd name="T13" fmla="*/ 57 h 76"/>
                <a:gd name="T14" fmla="*/ 89 w 113"/>
                <a:gd name="T15" fmla="*/ 65 h 76"/>
                <a:gd name="T16" fmla="*/ 79 w 113"/>
                <a:gd name="T17" fmla="*/ 71 h 76"/>
                <a:gd name="T18" fmla="*/ 67 w 113"/>
                <a:gd name="T19" fmla="*/ 75 h 76"/>
                <a:gd name="T20" fmla="*/ 55 w 113"/>
                <a:gd name="T21" fmla="*/ 76 h 76"/>
                <a:gd name="T22" fmla="*/ 43 w 113"/>
                <a:gd name="T23" fmla="*/ 75 h 76"/>
                <a:gd name="T24" fmla="*/ 32 w 113"/>
                <a:gd name="T25" fmla="*/ 71 h 76"/>
                <a:gd name="T26" fmla="*/ 21 w 113"/>
                <a:gd name="T27" fmla="*/ 65 h 76"/>
                <a:gd name="T28" fmla="*/ 12 w 113"/>
                <a:gd name="T29" fmla="*/ 57 h 76"/>
                <a:gd name="T30" fmla="*/ 5 w 113"/>
                <a:gd name="T31" fmla="*/ 47 h 76"/>
                <a:gd name="T32" fmla="*/ 0 w 113"/>
                <a:gd name="T33" fmla="*/ 36 h 76"/>
                <a:gd name="T34" fmla="*/ 55 w 113"/>
                <a:gd name="T35" fmla="*/ 18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76"/>
                <a:gd name="T56" fmla="*/ 113 w 113"/>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76">
                  <a:moveTo>
                    <a:pt x="55" y="18"/>
                  </a:moveTo>
                  <a:lnTo>
                    <a:pt x="110" y="0"/>
                  </a:lnTo>
                  <a:lnTo>
                    <a:pt x="113" y="12"/>
                  </a:lnTo>
                  <a:lnTo>
                    <a:pt x="113" y="24"/>
                  </a:lnTo>
                  <a:lnTo>
                    <a:pt x="110" y="36"/>
                  </a:lnTo>
                  <a:lnTo>
                    <a:pt x="105" y="47"/>
                  </a:lnTo>
                  <a:lnTo>
                    <a:pt x="98" y="57"/>
                  </a:lnTo>
                  <a:lnTo>
                    <a:pt x="89" y="65"/>
                  </a:lnTo>
                  <a:lnTo>
                    <a:pt x="79" y="71"/>
                  </a:lnTo>
                  <a:lnTo>
                    <a:pt x="67" y="75"/>
                  </a:lnTo>
                  <a:lnTo>
                    <a:pt x="55" y="76"/>
                  </a:lnTo>
                  <a:lnTo>
                    <a:pt x="43" y="75"/>
                  </a:lnTo>
                  <a:lnTo>
                    <a:pt x="32" y="71"/>
                  </a:lnTo>
                  <a:lnTo>
                    <a:pt x="21" y="65"/>
                  </a:lnTo>
                  <a:lnTo>
                    <a:pt x="12" y="57"/>
                  </a:lnTo>
                  <a:lnTo>
                    <a:pt x="5" y="47"/>
                  </a:lnTo>
                  <a:lnTo>
                    <a:pt x="0" y="36"/>
                  </a:lnTo>
                  <a:lnTo>
                    <a:pt x="5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15" name="Freeform 822"/>
            <p:cNvSpPr>
              <a:spLocks/>
            </p:cNvSpPr>
            <p:nvPr/>
          </p:nvSpPr>
          <p:spPr bwMode="auto">
            <a:xfrm>
              <a:off x="3516" y="3520"/>
              <a:ext cx="23" cy="15"/>
            </a:xfrm>
            <a:custGeom>
              <a:avLst/>
              <a:gdLst>
                <a:gd name="T0" fmla="*/ 110 w 113"/>
                <a:gd name="T1" fmla="*/ 0 h 76"/>
                <a:gd name="T2" fmla="*/ 113 w 113"/>
                <a:gd name="T3" fmla="*/ 12 h 76"/>
                <a:gd name="T4" fmla="*/ 113 w 113"/>
                <a:gd name="T5" fmla="*/ 24 h 76"/>
                <a:gd name="T6" fmla="*/ 110 w 113"/>
                <a:gd name="T7" fmla="*/ 36 h 76"/>
                <a:gd name="T8" fmla="*/ 105 w 113"/>
                <a:gd name="T9" fmla="*/ 47 h 76"/>
                <a:gd name="T10" fmla="*/ 98 w 113"/>
                <a:gd name="T11" fmla="*/ 57 h 76"/>
                <a:gd name="T12" fmla="*/ 89 w 113"/>
                <a:gd name="T13" fmla="*/ 65 h 76"/>
                <a:gd name="T14" fmla="*/ 79 w 113"/>
                <a:gd name="T15" fmla="*/ 71 h 76"/>
                <a:gd name="T16" fmla="*/ 67 w 113"/>
                <a:gd name="T17" fmla="*/ 75 h 76"/>
                <a:gd name="T18" fmla="*/ 55 w 113"/>
                <a:gd name="T19" fmla="*/ 76 h 76"/>
                <a:gd name="T20" fmla="*/ 43 w 113"/>
                <a:gd name="T21" fmla="*/ 75 h 76"/>
                <a:gd name="T22" fmla="*/ 32 w 113"/>
                <a:gd name="T23" fmla="*/ 71 h 76"/>
                <a:gd name="T24" fmla="*/ 21 w 113"/>
                <a:gd name="T25" fmla="*/ 65 h 76"/>
                <a:gd name="T26" fmla="*/ 12 w 113"/>
                <a:gd name="T27" fmla="*/ 57 h 76"/>
                <a:gd name="T28" fmla="*/ 5 w 113"/>
                <a:gd name="T29" fmla="*/ 47 h 76"/>
                <a:gd name="T30" fmla="*/ 0 w 113"/>
                <a:gd name="T31" fmla="*/ 36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76"/>
                <a:gd name="T50" fmla="*/ 113 w 113"/>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76">
                  <a:moveTo>
                    <a:pt x="110" y="0"/>
                  </a:moveTo>
                  <a:lnTo>
                    <a:pt x="113" y="12"/>
                  </a:lnTo>
                  <a:lnTo>
                    <a:pt x="113" y="24"/>
                  </a:lnTo>
                  <a:lnTo>
                    <a:pt x="110" y="36"/>
                  </a:lnTo>
                  <a:lnTo>
                    <a:pt x="105" y="47"/>
                  </a:lnTo>
                  <a:lnTo>
                    <a:pt x="98" y="57"/>
                  </a:lnTo>
                  <a:lnTo>
                    <a:pt x="89" y="65"/>
                  </a:lnTo>
                  <a:lnTo>
                    <a:pt x="79" y="71"/>
                  </a:lnTo>
                  <a:lnTo>
                    <a:pt x="67" y="75"/>
                  </a:lnTo>
                  <a:lnTo>
                    <a:pt x="55" y="76"/>
                  </a:lnTo>
                  <a:lnTo>
                    <a:pt x="43" y="75"/>
                  </a:lnTo>
                  <a:lnTo>
                    <a:pt x="32" y="71"/>
                  </a:lnTo>
                  <a:lnTo>
                    <a:pt x="21" y="65"/>
                  </a:lnTo>
                  <a:lnTo>
                    <a:pt x="12" y="57"/>
                  </a:lnTo>
                  <a:lnTo>
                    <a:pt x="5" y="47"/>
                  </a:lnTo>
                  <a:lnTo>
                    <a:pt x="0" y="3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16" name="Freeform 823"/>
            <p:cNvSpPr>
              <a:spLocks/>
            </p:cNvSpPr>
            <p:nvPr/>
          </p:nvSpPr>
          <p:spPr bwMode="auto">
            <a:xfrm>
              <a:off x="3178" y="3402"/>
              <a:ext cx="23" cy="15"/>
            </a:xfrm>
            <a:custGeom>
              <a:avLst/>
              <a:gdLst>
                <a:gd name="T0" fmla="*/ 58 w 114"/>
                <a:gd name="T1" fmla="*/ 58 h 73"/>
                <a:gd name="T2" fmla="*/ 2 w 114"/>
                <a:gd name="T3" fmla="*/ 73 h 73"/>
                <a:gd name="T4" fmla="*/ 0 w 114"/>
                <a:gd name="T5" fmla="*/ 61 h 73"/>
                <a:gd name="T6" fmla="*/ 1 w 114"/>
                <a:gd name="T7" fmla="*/ 49 h 73"/>
                <a:gd name="T8" fmla="*/ 4 w 114"/>
                <a:gd name="T9" fmla="*/ 37 h 73"/>
                <a:gd name="T10" fmla="*/ 9 w 114"/>
                <a:gd name="T11" fmla="*/ 26 h 73"/>
                <a:gd name="T12" fmla="*/ 17 w 114"/>
                <a:gd name="T13" fmla="*/ 17 h 73"/>
                <a:gd name="T14" fmla="*/ 26 w 114"/>
                <a:gd name="T15" fmla="*/ 9 h 73"/>
                <a:gd name="T16" fmla="*/ 37 w 114"/>
                <a:gd name="T17" fmla="*/ 4 h 73"/>
                <a:gd name="T18" fmla="*/ 49 w 114"/>
                <a:gd name="T19" fmla="*/ 1 h 73"/>
                <a:gd name="T20" fmla="*/ 61 w 114"/>
                <a:gd name="T21" fmla="*/ 0 h 73"/>
                <a:gd name="T22" fmla="*/ 73 w 114"/>
                <a:gd name="T23" fmla="*/ 2 h 73"/>
                <a:gd name="T24" fmla="*/ 84 w 114"/>
                <a:gd name="T25" fmla="*/ 6 h 73"/>
                <a:gd name="T26" fmla="*/ 95 w 114"/>
                <a:gd name="T27" fmla="*/ 13 h 73"/>
                <a:gd name="T28" fmla="*/ 103 w 114"/>
                <a:gd name="T29" fmla="*/ 22 h 73"/>
                <a:gd name="T30" fmla="*/ 110 w 114"/>
                <a:gd name="T31" fmla="*/ 32 h 73"/>
                <a:gd name="T32" fmla="*/ 114 w 114"/>
                <a:gd name="T33" fmla="*/ 43 h 73"/>
                <a:gd name="T34" fmla="*/ 58 w 114"/>
                <a:gd name="T35" fmla="*/ 5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73"/>
                <a:gd name="T56" fmla="*/ 114 w 114"/>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73">
                  <a:moveTo>
                    <a:pt x="58" y="58"/>
                  </a:moveTo>
                  <a:lnTo>
                    <a:pt x="2" y="73"/>
                  </a:lnTo>
                  <a:lnTo>
                    <a:pt x="0" y="61"/>
                  </a:lnTo>
                  <a:lnTo>
                    <a:pt x="1" y="49"/>
                  </a:lnTo>
                  <a:lnTo>
                    <a:pt x="4" y="37"/>
                  </a:lnTo>
                  <a:lnTo>
                    <a:pt x="9" y="26"/>
                  </a:lnTo>
                  <a:lnTo>
                    <a:pt x="17" y="17"/>
                  </a:lnTo>
                  <a:lnTo>
                    <a:pt x="26" y="9"/>
                  </a:lnTo>
                  <a:lnTo>
                    <a:pt x="37" y="4"/>
                  </a:lnTo>
                  <a:lnTo>
                    <a:pt x="49" y="1"/>
                  </a:lnTo>
                  <a:lnTo>
                    <a:pt x="61" y="0"/>
                  </a:lnTo>
                  <a:lnTo>
                    <a:pt x="73" y="2"/>
                  </a:lnTo>
                  <a:lnTo>
                    <a:pt x="84" y="6"/>
                  </a:lnTo>
                  <a:lnTo>
                    <a:pt x="95" y="13"/>
                  </a:lnTo>
                  <a:lnTo>
                    <a:pt x="103" y="22"/>
                  </a:lnTo>
                  <a:lnTo>
                    <a:pt x="110" y="32"/>
                  </a:lnTo>
                  <a:lnTo>
                    <a:pt x="114" y="43"/>
                  </a:lnTo>
                  <a:lnTo>
                    <a:pt x="5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17" name="Freeform 824"/>
            <p:cNvSpPr>
              <a:spLocks/>
            </p:cNvSpPr>
            <p:nvPr/>
          </p:nvSpPr>
          <p:spPr bwMode="auto">
            <a:xfrm>
              <a:off x="3178" y="3402"/>
              <a:ext cx="23" cy="15"/>
            </a:xfrm>
            <a:custGeom>
              <a:avLst/>
              <a:gdLst>
                <a:gd name="T0" fmla="*/ 2 w 114"/>
                <a:gd name="T1" fmla="*/ 73 h 73"/>
                <a:gd name="T2" fmla="*/ 0 w 114"/>
                <a:gd name="T3" fmla="*/ 61 h 73"/>
                <a:gd name="T4" fmla="*/ 1 w 114"/>
                <a:gd name="T5" fmla="*/ 49 h 73"/>
                <a:gd name="T6" fmla="*/ 4 w 114"/>
                <a:gd name="T7" fmla="*/ 37 h 73"/>
                <a:gd name="T8" fmla="*/ 9 w 114"/>
                <a:gd name="T9" fmla="*/ 26 h 73"/>
                <a:gd name="T10" fmla="*/ 17 w 114"/>
                <a:gd name="T11" fmla="*/ 17 h 73"/>
                <a:gd name="T12" fmla="*/ 26 w 114"/>
                <a:gd name="T13" fmla="*/ 9 h 73"/>
                <a:gd name="T14" fmla="*/ 37 w 114"/>
                <a:gd name="T15" fmla="*/ 4 h 73"/>
                <a:gd name="T16" fmla="*/ 49 w 114"/>
                <a:gd name="T17" fmla="*/ 1 h 73"/>
                <a:gd name="T18" fmla="*/ 61 w 114"/>
                <a:gd name="T19" fmla="*/ 0 h 73"/>
                <a:gd name="T20" fmla="*/ 73 w 114"/>
                <a:gd name="T21" fmla="*/ 2 h 73"/>
                <a:gd name="T22" fmla="*/ 84 w 114"/>
                <a:gd name="T23" fmla="*/ 6 h 73"/>
                <a:gd name="T24" fmla="*/ 95 w 114"/>
                <a:gd name="T25" fmla="*/ 13 h 73"/>
                <a:gd name="T26" fmla="*/ 103 w 114"/>
                <a:gd name="T27" fmla="*/ 22 h 73"/>
                <a:gd name="T28" fmla="*/ 110 w 114"/>
                <a:gd name="T29" fmla="*/ 32 h 73"/>
                <a:gd name="T30" fmla="*/ 114 w 114"/>
                <a:gd name="T31" fmla="*/ 43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3"/>
                <a:gd name="T50" fmla="*/ 114 w 114"/>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3">
                  <a:moveTo>
                    <a:pt x="2" y="73"/>
                  </a:moveTo>
                  <a:lnTo>
                    <a:pt x="0" y="61"/>
                  </a:lnTo>
                  <a:lnTo>
                    <a:pt x="1" y="49"/>
                  </a:lnTo>
                  <a:lnTo>
                    <a:pt x="4" y="37"/>
                  </a:lnTo>
                  <a:lnTo>
                    <a:pt x="9" y="26"/>
                  </a:lnTo>
                  <a:lnTo>
                    <a:pt x="17" y="17"/>
                  </a:lnTo>
                  <a:lnTo>
                    <a:pt x="26" y="9"/>
                  </a:lnTo>
                  <a:lnTo>
                    <a:pt x="37" y="4"/>
                  </a:lnTo>
                  <a:lnTo>
                    <a:pt x="49" y="1"/>
                  </a:lnTo>
                  <a:lnTo>
                    <a:pt x="61" y="0"/>
                  </a:lnTo>
                  <a:lnTo>
                    <a:pt x="73" y="2"/>
                  </a:lnTo>
                  <a:lnTo>
                    <a:pt x="84" y="6"/>
                  </a:lnTo>
                  <a:lnTo>
                    <a:pt x="95" y="13"/>
                  </a:lnTo>
                  <a:lnTo>
                    <a:pt x="103" y="22"/>
                  </a:lnTo>
                  <a:lnTo>
                    <a:pt x="110" y="32"/>
                  </a:lnTo>
                  <a:lnTo>
                    <a:pt x="114"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18" name="Freeform 825"/>
            <p:cNvSpPr>
              <a:spLocks/>
            </p:cNvSpPr>
            <p:nvPr/>
          </p:nvSpPr>
          <p:spPr bwMode="auto">
            <a:xfrm>
              <a:off x="3179" y="3411"/>
              <a:ext cx="67" cy="173"/>
            </a:xfrm>
            <a:custGeom>
              <a:avLst/>
              <a:gdLst>
                <a:gd name="T0" fmla="*/ 112 w 335"/>
                <a:gd name="T1" fmla="*/ 0 h 867"/>
                <a:gd name="T2" fmla="*/ 56 w 335"/>
                <a:gd name="T3" fmla="*/ 15 h 867"/>
                <a:gd name="T4" fmla="*/ 0 w 335"/>
                <a:gd name="T5" fmla="*/ 30 h 867"/>
                <a:gd name="T6" fmla="*/ 222 w 335"/>
                <a:gd name="T7" fmla="*/ 867 h 867"/>
                <a:gd name="T8" fmla="*/ 278 w 335"/>
                <a:gd name="T9" fmla="*/ 852 h 867"/>
                <a:gd name="T10" fmla="*/ 335 w 335"/>
                <a:gd name="T11" fmla="*/ 837 h 867"/>
                <a:gd name="T12" fmla="*/ 112 w 335"/>
                <a:gd name="T13" fmla="*/ 0 h 867"/>
                <a:gd name="T14" fmla="*/ 0 60000 65536"/>
                <a:gd name="T15" fmla="*/ 0 60000 65536"/>
                <a:gd name="T16" fmla="*/ 0 60000 65536"/>
                <a:gd name="T17" fmla="*/ 0 60000 65536"/>
                <a:gd name="T18" fmla="*/ 0 60000 65536"/>
                <a:gd name="T19" fmla="*/ 0 60000 65536"/>
                <a:gd name="T20" fmla="*/ 0 60000 65536"/>
                <a:gd name="T21" fmla="*/ 0 w 335"/>
                <a:gd name="T22" fmla="*/ 0 h 867"/>
                <a:gd name="T23" fmla="*/ 335 w 335"/>
                <a:gd name="T24" fmla="*/ 867 h 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867">
                  <a:moveTo>
                    <a:pt x="112" y="0"/>
                  </a:moveTo>
                  <a:lnTo>
                    <a:pt x="56" y="15"/>
                  </a:lnTo>
                  <a:lnTo>
                    <a:pt x="0" y="30"/>
                  </a:lnTo>
                  <a:lnTo>
                    <a:pt x="222" y="867"/>
                  </a:lnTo>
                  <a:lnTo>
                    <a:pt x="278" y="852"/>
                  </a:lnTo>
                  <a:lnTo>
                    <a:pt x="335" y="837"/>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19" name="Freeform 826"/>
            <p:cNvSpPr>
              <a:spLocks/>
            </p:cNvSpPr>
            <p:nvPr/>
          </p:nvSpPr>
          <p:spPr bwMode="auto">
            <a:xfrm>
              <a:off x="3179" y="3411"/>
              <a:ext cx="67" cy="173"/>
            </a:xfrm>
            <a:custGeom>
              <a:avLst/>
              <a:gdLst>
                <a:gd name="T0" fmla="*/ 112 w 335"/>
                <a:gd name="T1" fmla="*/ 0 h 867"/>
                <a:gd name="T2" fmla="*/ 56 w 335"/>
                <a:gd name="T3" fmla="*/ 15 h 867"/>
                <a:gd name="T4" fmla="*/ 0 w 335"/>
                <a:gd name="T5" fmla="*/ 30 h 867"/>
                <a:gd name="T6" fmla="*/ 222 w 335"/>
                <a:gd name="T7" fmla="*/ 867 h 867"/>
                <a:gd name="T8" fmla="*/ 278 w 335"/>
                <a:gd name="T9" fmla="*/ 852 h 867"/>
                <a:gd name="T10" fmla="*/ 335 w 335"/>
                <a:gd name="T11" fmla="*/ 837 h 867"/>
                <a:gd name="T12" fmla="*/ 112 w 335"/>
                <a:gd name="T13" fmla="*/ 0 h 867"/>
                <a:gd name="T14" fmla="*/ 0 60000 65536"/>
                <a:gd name="T15" fmla="*/ 0 60000 65536"/>
                <a:gd name="T16" fmla="*/ 0 60000 65536"/>
                <a:gd name="T17" fmla="*/ 0 60000 65536"/>
                <a:gd name="T18" fmla="*/ 0 60000 65536"/>
                <a:gd name="T19" fmla="*/ 0 60000 65536"/>
                <a:gd name="T20" fmla="*/ 0 60000 65536"/>
                <a:gd name="T21" fmla="*/ 0 w 335"/>
                <a:gd name="T22" fmla="*/ 0 h 867"/>
                <a:gd name="T23" fmla="*/ 335 w 335"/>
                <a:gd name="T24" fmla="*/ 867 h 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867">
                  <a:moveTo>
                    <a:pt x="112" y="0"/>
                  </a:moveTo>
                  <a:lnTo>
                    <a:pt x="56" y="15"/>
                  </a:lnTo>
                  <a:lnTo>
                    <a:pt x="0" y="30"/>
                  </a:lnTo>
                  <a:lnTo>
                    <a:pt x="222" y="867"/>
                  </a:lnTo>
                  <a:lnTo>
                    <a:pt x="278" y="852"/>
                  </a:lnTo>
                  <a:lnTo>
                    <a:pt x="335" y="837"/>
                  </a:lnTo>
                  <a:lnTo>
                    <a:pt x="1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20" name="Freeform 827"/>
            <p:cNvSpPr>
              <a:spLocks/>
            </p:cNvSpPr>
            <p:nvPr/>
          </p:nvSpPr>
          <p:spPr bwMode="auto">
            <a:xfrm>
              <a:off x="3223" y="3581"/>
              <a:ext cx="11" cy="5"/>
            </a:xfrm>
            <a:custGeom>
              <a:avLst/>
              <a:gdLst>
                <a:gd name="T0" fmla="*/ 56 w 56"/>
                <a:gd name="T1" fmla="*/ 0 h 23"/>
                <a:gd name="T2" fmla="*/ 0 w 56"/>
                <a:gd name="T3" fmla="*/ 15 h 23"/>
                <a:gd name="T4" fmla="*/ 3 w 56"/>
                <a:gd name="T5" fmla="*/ 23 h 23"/>
                <a:gd name="T6" fmla="*/ 56 w 56"/>
                <a:gd name="T7" fmla="*/ 0 h 23"/>
                <a:gd name="T8" fmla="*/ 0 60000 65536"/>
                <a:gd name="T9" fmla="*/ 0 60000 65536"/>
                <a:gd name="T10" fmla="*/ 0 60000 65536"/>
                <a:gd name="T11" fmla="*/ 0 60000 65536"/>
                <a:gd name="T12" fmla="*/ 0 w 56"/>
                <a:gd name="T13" fmla="*/ 0 h 23"/>
                <a:gd name="T14" fmla="*/ 56 w 56"/>
                <a:gd name="T15" fmla="*/ 23 h 23"/>
              </a:gdLst>
              <a:ahLst/>
              <a:cxnLst>
                <a:cxn ang="T8">
                  <a:pos x="T0" y="T1"/>
                </a:cxn>
                <a:cxn ang="T9">
                  <a:pos x="T2" y="T3"/>
                </a:cxn>
                <a:cxn ang="T10">
                  <a:pos x="T4" y="T5"/>
                </a:cxn>
                <a:cxn ang="T11">
                  <a:pos x="T6" y="T7"/>
                </a:cxn>
              </a:cxnLst>
              <a:rect l="T12" t="T13" r="T14" b="T15"/>
              <a:pathLst>
                <a:path w="56" h="23">
                  <a:moveTo>
                    <a:pt x="56" y="0"/>
                  </a:moveTo>
                  <a:lnTo>
                    <a:pt x="0" y="15"/>
                  </a:lnTo>
                  <a:lnTo>
                    <a:pt x="3" y="23"/>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21" name="Line 828"/>
            <p:cNvSpPr>
              <a:spLocks noChangeShapeType="1"/>
            </p:cNvSpPr>
            <p:nvPr/>
          </p:nvSpPr>
          <p:spPr bwMode="auto">
            <a:xfrm>
              <a:off x="3223" y="3584"/>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22" name="Freeform 829"/>
            <p:cNvSpPr>
              <a:spLocks/>
            </p:cNvSpPr>
            <p:nvPr/>
          </p:nvSpPr>
          <p:spPr bwMode="auto">
            <a:xfrm>
              <a:off x="3224" y="3577"/>
              <a:ext cx="90" cy="166"/>
            </a:xfrm>
            <a:custGeom>
              <a:avLst/>
              <a:gdLst>
                <a:gd name="T0" fmla="*/ 106 w 450"/>
                <a:gd name="T1" fmla="*/ 0 h 833"/>
                <a:gd name="T2" fmla="*/ 53 w 450"/>
                <a:gd name="T3" fmla="*/ 23 h 833"/>
                <a:gd name="T4" fmla="*/ 0 w 450"/>
                <a:gd name="T5" fmla="*/ 46 h 833"/>
                <a:gd name="T6" fmla="*/ 343 w 450"/>
                <a:gd name="T7" fmla="*/ 833 h 833"/>
                <a:gd name="T8" fmla="*/ 396 w 450"/>
                <a:gd name="T9" fmla="*/ 810 h 833"/>
                <a:gd name="T10" fmla="*/ 450 w 450"/>
                <a:gd name="T11" fmla="*/ 787 h 833"/>
                <a:gd name="T12" fmla="*/ 106 w 450"/>
                <a:gd name="T13" fmla="*/ 0 h 833"/>
                <a:gd name="T14" fmla="*/ 0 60000 65536"/>
                <a:gd name="T15" fmla="*/ 0 60000 65536"/>
                <a:gd name="T16" fmla="*/ 0 60000 65536"/>
                <a:gd name="T17" fmla="*/ 0 60000 65536"/>
                <a:gd name="T18" fmla="*/ 0 60000 65536"/>
                <a:gd name="T19" fmla="*/ 0 60000 65536"/>
                <a:gd name="T20" fmla="*/ 0 60000 65536"/>
                <a:gd name="T21" fmla="*/ 0 w 450"/>
                <a:gd name="T22" fmla="*/ 0 h 833"/>
                <a:gd name="T23" fmla="*/ 450 w 450"/>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0" h="833">
                  <a:moveTo>
                    <a:pt x="106" y="0"/>
                  </a:moveTo>
                  <a:lnTo>
                    <a:pt x="53" y="23"/>
                  </a:lnTo>
                  <a:lnTo>
                    <a:pt x="0" y="46"/>
                  </a:lnTo>
                  <a:lnTo>
                    <a:pt x="343" y="833"/>
                  </a:lnTo>
                  <a:lnTo>
                    <a:pt x="396" y="810"/>
                  </a:lnTo>
                  <a:lnTo>
                    <a:pt x="450" y="787"/>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23" name="Freeform 830"/>
            <p:cNvSpPr>
              <a:spLocks/>
            </p:cNvSpPr>
            <p:nvPr/>
          </p:nvSpPr>
          <p:spPr bwMode="auto">
            <a:xfrm>
              <a:off x="3224" y="3577"/>
              <a:ext cx="90" cy="166"/>
            </a:xfrm>
            <a:custGeom>
              <a:avLst/>
              <a:gdLst>
                <a:gd name="T0" fmla="*/ 106 w 450"/>
                <a:gd name="T1" fmla="*/ 0 h 833"/>
                <a:gd name="T2" fmla="*/ 53 w 450"/>
                <a:gd name="T3" fmla="*/ 23 h 833"/>
                <a:gd name="T4" fmla="*/ 0 w 450"/>
                <a:gd name="T5" fmla="*/ 46 h 833"/>
                <a:gd name="T6" fmla="*/ 343 w 450"/>
                <a:gd name="T7" fmla="*/ 833 h 833"/>
                <a:gd name="T8" fmla="*/ 396 w 450"/>
                <a:gd name="T9" fmla="*/ 810 h 833"/>
                <a:gd name="T10" fmla="*/ 450 w 450"/>
                <a:gd name="T11" fmla="*/ 787 h 833"/>
                <a:gd name="T12" fmla="*/ 106 w 450"/>
                <a:gd name="T13" fmla="*/ 0 h 833"/>
                <a:gd name="T14" fmla="*/ 0 60000 65536"/>
                <a:gd name="T15" fmla="*/ 0 60000 65536"/>
                <a:gd name="T16" fmla="*/ 0 60000 65536"/>
                <a:gd name="T17" fmla="*/ 0 60000 65536"/>
                <a:gd name="T18" fmla="*/ 0 60000 65536"/>
                <a:gd name="T19" fmla="*/ 0 60000 65536"/>
                <a:gd name="T20" fmla="*/ 0 60000 65536"/>
                <a:gd name="T21" fmla="*/ 0 w 450"/>
                <a:gd name="T22" fmla="*/ 0 h 833"/>
                <a:gd name="T23" fmla="*/ 450 w 450"/>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0" h="833">
                  <a:moveTo>
                    <a:pt x="106" y="0"/>
                  </a:moveTo>
                  <a:lnTo>
                    <a:pt x="53" y="23"/>
                  </a:lnTo>
                  <a:lnTo>
                    <a:pt x="0" y="46"/>
                  </a:lnTo>
                  <a:lnTo>
                    <a:pt x="343" y="833"/>
                  </a:lnTo>
                  <a:lnTo>
                    <a:pt x="396" y="810"/>
                  </a:lnTo>
                  <a:lnTo>
                    <a:pt x="450" y="787"/>
                  </a:lnTo>
                  <a:lnTo>
                    <a:pt x="1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24" name="Freeform 831"/>
            <p:cNvSpPr>
              <a:spLocks/>
            </p:cNvSpPr>
            <p:nvPr/>
          </p:nvSpPr>
          <p:spPr bwMode="auto">
            <a:xfrm>
              <a:off x="3292" y="3734"/>
              <a:ext cx="23" cy="16"/>
            </a:xfrm>
            <a:custGeom>
              <a:avLst/>
              <a:gdLst>
                <a:gd name="T0" fmla="*/ 53 w 112"/>
                <a:gd name="T1" fmla="*/ 23 h 81"/>
                <a:gd name="T2" fmla="*/ 107 w 112"/>
                <a:gd name="T3" fmla="*/ 0 h 81"/>
                <a:gd name="T4" fmla="*/ 111 w 112"/>
                <a:gd name="T5" fmla="*/ 11 h 81"/>
                <a:gd name="T6" fmla="*/ 112 w 112"/>
                <a:gd name="T7" fmla="*/ 23 h 81"/>
                <a:gd name="T8" fmla="*/ 111 w 112"/>
                <a:gd name="T9" fmla="*/ 35 h 81"/>
                <a:gd name="T10" fmla="*/ 107 w 112"/>
                <a:gd name="T11" fmla="*/ 47 h 81"/>
                <a:gd name="T12" fmla="*/ 100 w 112"/>
                <a:gd name="T13" fmla="*/ 57 h 81"/>
                <a:gd name="T14" fmla="*/ 91 w 112"/>
                <a:gd name="T15" fmla="*/ 66 h 81"/>
                <a:gd name="T16" fmla="*/ 82 w 112"/>
                <a:gd name="T17" fmla="*/ 73 h 81"/>
                <a:gd name="T18" fmla="*/ 71 w 112"/>
                <a:gd name="T19" fmla="*/ 78 h 81"/>
                <a:gd name="T20" fmla="*/ 59 w 112"/>
                <a:gd name="T21" fmla="*/ 81 h 81"/>
                <a:gd name="T22" fmla="*/ 47 w 112"/>
                <a:gd name="T23" fmla="*/ 81 h 81"/>
                <a:gd name="T24" fmla="*/ 35 w 112"/>
                <a:gd name="T25" fmla="*/ 78 h 81"/>
                <a:gd name="T26" fmla="*/ 24 w 112"/>
                <a:gd name="T27" fmla="*/ 73 h 81"/>
                <a:gd name="T28" fmla="*/ 14 w 112"/>
                <a:gd name="T29" fmla="*/ 66 h 81"/>
                <a:gd name="T30" fmla="*/ 6 w 112"/>
                <a:gd name="T31" fmla="*/ 57 h 81"/>
                <a:gd name="T32" fmla="*/ 0 w 112"/>
                <a:gd name="T33" fmla="*/ 46 h 81"/>
                <a:gd name="T34" fmla="*/ 53 w 112"/>
                <a:gd name="T35" fmla="*/ 23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81"/>
                <a:gd name="T56" fmla="*/ 112 w 112"/>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81">
                  <a:moveTo>
                    <a:pt x="53" y="23"/>
                  </a:moveTo>
                  <a:lnTo>
                    <a:pt x="107" y="0"/>
                  </a:lnTo>
                  <a:lnTo>
                    <a:pt x="111" y="11"/>
                  </a:lnTo>
                  <a:lnTo>
                    <a:pt x="112" y="23"/>
                  </a:lnTo>
                  <a:lnTo>
                    <a:pt x="111" y="35"/>
                  </a:lnTo>
                  <a:lnTo>
                    <a:pt x="107" y="47"/>
                  </a:lnTo>
                  <a:lnTo>
                    <a:pt x="100" y="57"/>
                  </a:lnTo>
                  <a:lnTo>
                    <a:pt x="91" y="66"/>
                  </a:lnTo>
                  <a:lnTo>
                    <a:pt x="82" y="73"/>
                  </a:lnTo>
                  <a:lnTo>
                    <a:pt x="71" y="78"/>
                  </a:lnTo>
                  <a:lnTo>
                    <a:pt x="59" y="81"/>
                  </a:lnTo>
                  <a:lnTo>
                    <a:pt x="47" y="81"/>
                  </a:lnTo>
                  <a:lnTo>
                    <a:pt x="35" y="78"/>
                  </a:lnTo>
                  <a:lnTo>
                    <a:pt x="24" y="73"/>
                  </a:lnTo>
                  <a:lnTo>
                    <a:pt x="14" y="66"/>
                  </a:lnTo>
                  <a:lnTo>
                    <a:pt x="6" y="57"/>
                  </a:lnTo>
                  <a:lnTo>
                    <a:pt x="0" y="46"/>
                  </a:lnTo>
                  <a:lnTo>
                    <a:pt x="5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25" name="Freeform 832"/>
            <p:cNvSpPr>
              <a:spLocks/>
            </p:cNvSpPr>
            <p:nvPr/>
          </p:nvSpPr>
          <p:spPr bwMode="auto">
            <a:xfrm>
              <a:off x="3292" y="3734"/>
              <a:ext cx="23" cy="16"/>
            </a:xfrm>
            <a:custGeom>
              <a:avLst/>
              <a:gdLst>
                <a:gd name="T0" fmla="*/ 107 w 112"/>
                <a:gd name="T1" fmla="*/ 0 h 81"/>
                <a:gd name="T2" fmla="*/ 111 w 112"/>
                <a:gd name="T3" fmla="*/ 11 h 81"/>
                <a:gd name="T4" fmla="*/ 112 w 112"/>
                <a:gd name="T5" fmla="*/ 23 h 81"/>
                <a:gd name="T6" fmla="*/ 111 w 112"/>
                <a:gd name="T7" fmla="*/ 35 h 81"/>
                <a:gd name="T8" fmla="*/ 107 w 112"/>
                <a:gd name="T9" fmla="*/ 47 h 81"/>
                <a:gd name="T10" fmla="*/ 100 w 112"/>
                <a:gd name="T11" fmla="*/ 57 h 81"/>
                <a:gd name="T12" fmla="*/ 91 w 112"/>
                <a:gd name="T13" fmla="*/ 66 h 81"/>
                <a:gd name="T14" fmla="*/ 82 w 112"/>
                <a:gd name="T15" fmla="*/ 73 h 81"/>
                <a:gd name="T16" fmla="*/ 71 w 112"/>
                <a:gd name="T17" fmla="*/ 78 h 81"/>
                <a:gd name="T18" fmla="*/ 59 w 112"/>
                <a:gd name="T19" fmla="*/ 81 h 81"/>
                <a:gd name="T20" fmla="*/ 47 w 112"/>
                <a:gd name="T21" fmla="*/ 81 h 81"/>
                <a:gd name="T22" fmla="*/ 35 w 112"/>
                <a:gd name="T23" fmla="*/ 78 h 81"/>
                <a:gd name="T24" fmla="*/ 24 w 112"/>
                <a:gd name="T25" fmla="*/ 73 h 81"/>
                <a:gd name="T26" fmla="*/ 14 w 112"/>
                <a:gd name="T27" fmla="*/ 66 h 81"/>
                <a:gd name="T28" fmla="*/ 6 w 112"/>
                <a:gd name="T29" fmla="*/ 57 h 81"/>
                <a:gd name="T30" fmla="*/ 0 w 112"/>
                <a:gd name="T31" fmla="*/ 46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81"/>
                <a:gd name="T50" fmla="*/ 112 w 112"/>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81">
                  <a:moveTo>
                    <a:pt x="107" y="0"/>
                  </a:moveTo>
                  <a:lnTo>
                    <a:pt x="111" y="11"/>
                  </a:lnTo>
                  <a:lnTo>
                    <a:pt x="112" y="23"/>
                  </a:lnTo>
                  <a:lnTo>
                    <a:pt x="111" y="35"/>
                  </a:lnTo>
                  <a:lnTo>
                    <a:pt x="107" y="47"/>
                  </a:lnTo>
                  <a:lnTo>
                    <a:pt x="100" y="57"/>
                  </a:lnTo>
                  <a:lnTo>
                    <a:pt x="91" y="66"/>
                  </a:lnTo>
                  <a:lnTo>
                    <a:pt x="82" y="73"/>
                  </a:lnTo>
                  <a:lnTo>
                    <a:pt x="71" y="78"/>
                  </a:lnTo>
                  <a:lnTo>
                    <a:pt x="59" y="81"/>
                  </a:lnTo>
                  <a:lnTo>
                    <a:pt x="47" y="81"/>
                  </a:lnTo>
                  <a:lnTo>
                    <a:pt x="35" y="78"/>
                  </a:lnTo>
                  <a:lnTo>
                    <a:pt x="24" y="73"/>
                  </a:lnTo>
                  <a:lnTo>
                    <a:pt x="14" y="66"/>
                  </a:lnTo>
                  <a:lnTo>
                    <a:pt x="6" y="57"/>
                  </a:lnTo>
                  <a:lnTo>
                    <a:pt x="0"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26" name="Text Box 833"/>
            <p:cNvSpPr txBox="1">
              <a:spLocks noChangeArrowheads="1"/>
            </p:cNvSpPr>
            <p:nvPr/>
          </p:nvSpPr>
          <p:spPr bwMode="auto">
            <a:xfrm>
              <a:off x="2472" y="318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r>
                <a:rPr lang="en-US" altLang="zh-CN" sz="2000" b="0" i="1" baseline="-25000">
                  <a:solidFill>
                    <a:srgbClr val="0000CC"/>
                  </a:solidFill>
                  <a:latin typeface="Symbol" panose="05050102010706020507" pitchFamily="18" charset="2"/>
                </a:rPr>
                <a:t>r</a:t>
              </a:r>
              <a:endParaRPr lang="en-US" altLang="zh-CN" sz="2000" b="0" i="1">
                <a:solidFill>
                  <a:srgbClr val="0000CC"/>
                </a:solidFill>
                <a:latin typeface="Symbol" panose="05050102010706020507" pitchFamily="18" charset="2"/>
              </a:endParaRPr>
            </a:p>
          </p:txBody>
        </p:sp>
        <p:sp>
          <p:nvSpPr>
            <p:cNvPr id="7327" name="Text Box 834"/>
            <p:cNvSpPr txBox="1">
              <a:spLocks noChangeArrowheads="1"/>
            </p:cNvSpPr>
            <p:nvPr/>
          </p:nvSpPr>
          <p:spPr bwMode="auto">
            <a:xfrm>
              <a:off x="2064" y="3311"/>
              <a:ext cx="3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p>
          </p:txBody>
        </p:sp>
        <p:sp>
          <p:nvSpPr>
            <p:cNvPr id="7328" name="Text Box 835"/>
            <p:cNvSpPr txBox="1">
              <a:spLocks noChangeArrowheads="1"/>
            </p:cNvSpPr>
            <p:nvPr/>
          </p:nvSpPr>
          <p:spPr bwMode="auto">
            <a:xfrm>
              <a:off x="1318" y="3045"/>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r</a:t>
              </a:r>
            </a:p>
          </p:txBody>
        </p:sp>
      </p:grpSp>
    </p:spTree>
    <p:extLst>
      <p:ext uri="{BB962C8B-B14F-4D97-AF65-F5344CB8AC3E}">
        <p14:creationId xmlns:p14="http://schemas.microsoft.com/office/powerpoint/2010/main" val="395865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0-#ppt_w/2"/>
                                          </p:val>
                                        </p:tav>
                                        <p:tav tm="100000">
                                          <p:val>
                                            <p:strVal val="#ppt_x"/>
                                          </p:val>
                                        </p:tav>
                                      </p:tavLst>
                                    </p:anim>
                                    <p:anim calcmode="lin" valueType="num">
                                      <p:cBhvr additive="base">
                                        <p:cTn id="8" dur="500" fill="hold"/>
                                        <p:tgtEl>
                                          <p:spTgt spid="144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44410"/>
                                        </p:tgtEl>
                                        <p:attrNameLst>
                                          <p:attrName>style.visibility</p:attrName>
                                        </p:attrNameLst>
                                      </p:cBhvr>
                                      <p:to>
                                        <p:strVal val="visible"/>
                                      </p:to>
                                    </p:set>
                                    <p:animEffect transition="in" filter="barn(inHorizontal)">
                                      <p:cBhvr>
                                        <p:cTn id="13" dur="500"/>
                                        <p:tgtEl>
                                          <p:spTgt spid="1444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3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44391"/>
                                        </p:tgtEl>
                                        <p:attrNameLst>
                                          <p:attrName>style.visibility</p:attrName>
                                        </p:attrNameLst>
                                      </p:cBhvr>
                                      <p:to>
                                        <p:strVal val="visible"/>
                                      </p:to>
                                    </p:set>
                                    <p:animEffect transition="in" filter="box(in)">
                                      <p:cBhvr>
                                        <p:cTn id="31" dur="5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P spid="1443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7461250" y="836613"/>
          <a:ext cx="1371600" cy="787400"/>
        </p:xfrm>
        <a:graphic>
          <a:graphicData uri="http://schemas.openxmlformats.org/presentationml/2006/ole">
            <mc:AlternateContent xmlns:mc="http://schemas.openxmlformats.org/markup-compatibility/2006">
              <mc:Choice xmlns:v="urn:schemas-microsoft-com:vml" Requires="v">
                <p:oleObj spid="_x0000_s2054" name="公式" r:id="rId3" imgW="685800" imgH="393480" progId="Equation.3">
                  <p:embed/>
                </p:oleObj>
              </mc:Choice>
              <mc:Fallback>
                <p:oleObj name="公式" r:id="rId3" imgW="685800" imgH="393480" progId="Equation.3">
                  <p:embed/>
                  <p:pic>
                    <p:nvPicPr>
                      <p:cNvPr id="81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836613"/>
                        <a:ext cx="1371600" cy="7874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625"/>
          <p:cNvGrpSpPr>
            <a:grpSpLocks/>
          </p:cNvGrpSpPr>
          <p:nvPr/>
        </p:nvGrpSpPr>
        <p:grpSpPr bwMode="auto">
          <a:xfrm>
            <a:off x="6096001" y="1844676"/>
            <a:ext cx="4176713" cy="2308225"/>
            <a:chOff x="2562" y="1248"/>
            <a:chExt cx="2631" cy="1454"/>
          </a:xfrm>
        </p:grpSpPr>
        <p:sp>
          <p:nvSpPr>
            <p:cNvPr id="8818" name="Text Box 6"/>
            <p:cNvSpPr txBox="1">
              <a:spLocks noChangeArrowheads="1"/>
            </p:cNvSpPr>
            <p:nvPr/>
          </p:nvSpPr>
          <p:spPr bwMode="auto">
            <a:xfrm>
              <a:off x="2562" y="1248"/>
              <a:ext cx="2631"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b="0">
                  <a:latin typeface="黑体" panose="02010609060101010101" pitchFamily="49" charset="-122"/>
                </a:rPr>
                <a:t>    </a:t>
              </a:r>
              <a:r>
                <a:rPr lang="zh-CN" altLang="en-US" sz="2400" b="0">
                  <a:latin typeface="黑体" panose="02010609060101010101" pitchFamily="49" charset="-122"/>
                </a:rPr>
                <a:t>式中   </a:t>
              </a:r>
              <a:r>
                <a:rPr lang="en-US" altLang="zh-CN" sz="2400" b="0">
                  <a:latin typeface="Arial" panose="020B0604020202020204" pitchFamily="34" charset="0"/>
                </a:rPr>
                <a:t>——</a:t>
              </a:r>
              <a:r>
                <a:rPr lang="zh-CN" altLang="en-US" sz="2400" b="0">
                  <a:latin typeface="黑体" panose="02010609060101010101" pitchFamily="49" charset="-122"/>
                </a:rPr>
                <a:t>相对扭转角</a:t>
              </a:r>
              <a:r>
                <a:rPr lang="en-US" altLang="zh-CN" sz="2400" b="0" i="1">
                  <a:latin typeface="Symbol" panose="05050102010706020507" pitchFamily="18" charset="2"/>
                </a:rPr>
                <a:t>j </a:t>
              </a:r>
              <a:r>
                <a:rPr lang="zh-CN" altLang="en-US" sz="2400" b="0">
                  <a:latin typeface="黑体" panose="02010609060101010101" pitchFamily="49" charset="-122"/>
                </a:rPr>
                <a:t>沿杆长的变化率，常用</a:t>
              </a:r>
              <a:r>
                <a:rPr lang="en-US" altLang="zh-CN" sz="2400" b="0" i="1">
                  <a:latin typeface="Symbol" panose="05050102010706020507" pitchFamily="18" charset="2"/>
                </a:rPr>
                <a:t>j</a:t>
              </a:r>
              <a:r>
                <a:rPr lang="en-US" altLang="zh-CN" sz="2400" b="0" i="1">
                  <a:cs typeface="Times New Roman" panose="02020603050405020304" pitchFamily="18" charset="0"/>
                </a:rPr>
                <a:t>'</a:t>
              </a:r>
              <a:r>
                <a:rPr lang="en-US" altLang="zh-CN" sz="2400" b="0" i="1">
                  <a:latin typeface="Symbol" panose="05050102010706020507" pitchFamily="18" charset="2"/>
                </a:rPr>
                <a:t> </a:t>
              </a:r>
              <a:r>
                <a:rPr lang="zh-CN" altLang="en-US" sz="2400" b="0">
                  <a:latin typeface="黑体" panose="02010609060101010101" pitchFamily="49" charset="-122"/>
                </a:rPr>
                <a:t>来表示，对于给定的横截面为常量。</a:t>
              </a:r>
            </a:p>
          </p:txBody>
        </p:sp>
        <p:graphicFrame>
          <p:nvGraphicFramePr>
            <p:cNvPr id="8195" name="Object 7"/>
            <p:cNvGraphicFramePr>
              <a:graphicFrameLocks noChangeAspect="1"/>
            </p:cNvGraphicFramePr>
            <p:nvPr/>
          </p:nvGraphicFramePr>
          <p:xfrm>
            <a:off x="3379" y="1254"/>
            <a:ext cx="275" cy="427"/>
          </p:xfrm>
          <a:graphic>
            <a:graphicData uri="http://schemas.openxmlformats.org/presentationml/2006/ole">
              <mc:AlternateContent xmlns:mc="http://schemas.openxmlformats.org/markup-compatibility/2006">
                <mc:Choice xmlns:v="urn:schemas-microsoft-com:vml" Requires="v">
                  <p:oleObj spid="_x0000_s2055" name="公式" r:id="rId5" imgW="253800" imgH="393480" progId="Equation.3">
                    <p:embed/>
                  </p:oleObj>
                </mc:Choice>
                <mc:Fallback>
                  <p:oleObj name="公式" r:id="rId5" imgW="253800" imgH="393480" progId="Equation.3">
                    <p:embed/>
                    <p:pic>
                      <p:nvPicPr>
                        <p:cNvPr id="819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 y="1254"/>
                          <a:ext cx="275" cy="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8712" name="Text Box 8"/>
          <p:cNvSpPr txBox="1">
            <a:spLocks noChangeArrowheads="1"/>
          </p:cNvSpPr>
          <p:nvPr/>
        </p:nvSpPr>
        <p:spPr bwMode="auto">
          <a:xfrm>
            <a:off x="2135188" y="4437064"/>
            <a:ext cx="820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b="0">
                <a:solidFill>
                  <a:srgbClr val="0000CC"/>
                </a:solidFill>
                <a:latin typeface="黑体" panose="02010609060101010101" pitchFamily="49" charset="-122"/>
              </a:rPr>
              <a:t>    </a:t>
            </a:r>
            <a:r>
              <a:rPr lang="zh-CN" altLang="en-US" sz="2400" b="0">
                <a:solidFill>
                  <a:srgbClr val="0000CC"/>
                </a:solidFill>
                <a:latin typeface="黑体" panose="02010609060101010101" pitchFamily="49" charset="-122"/>
              </a:rPr>
              <a:t>可见，在横截面的同一半径 </a:t>
            </a:r>
            <a:r>
              <a:rPr lang="en-US" altLang="zh-CN" sz="2400" b="0" i="1">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的圆周上各点处的切应变</a:t>
            </a:r>
            <a:r>
              <a:rPr lang="en-US" altLang="zh-CN" sz="2400" b="0" i="1">
                <a:solidFill>
                  <a:srgbClr val="0000CC"/>
                </a:solidFill>
                <a:latin typeface="Symbol" panose="05050102010706020507" pitchFamily="18" charset="2"/>
              </a:rPr>
              <a:t>g</a:t>
            </a:r>
            <a:r>
              <a:rPr lang="en-US" altLang="zh-CN" sz="2400" b="0" i="1" baseline="-25000">
                <a:solidFill>
                  <a:srgbClr val="0000CC"/>
                </a:solidFill>
                <a:latin typeface="Symbol" panose="05050102010706020507" pitchFamily="18" charset="2"/>
              </a:rPr>
              <a:t>r</a:t>
            </a:r>
            <a:r>
              <a:rPr lang="en-US" altLang="zh-CN" sz="2400" b="0" i="1">
                <a:solidFill>
                  <a:srgbClr val="0000CC"/>
                </a:solidFill>
                <a:latin typeface="Symbol" panose="05050102010706020507" pitchFamily="18" charset="2"/>
              </a:rPr>
              <a:t> </a:t>
            </a:r>
            <a:r>
              <a:rPr lang="zh-CN" altLang="en-US" sz="2400" b="0">
                <a:solidFill>
                  <a:srgbClr val="0000CC"/>
                </a:solidFill>
                <a:latin typeface="黑体" panose="02010609060101010101" pitchFamily="49" charset="-122"/>
              </a:rPr>
              <a:t>均相同；</a:t>
            </a:r>
            <a:r>
              <a:rPr lang="en-US" altLang="zh-CN" sz="2400" b="0" i="1">
                <a:solidFill>
                  <a:srgbClr val="0000CC"/>
                </a:solidFill>
                <a:latin typeface="Symbol" panose="05050102010706020507" pitchFamily="18" charset="2"/>
              </a:rPr>
              <a:t>g</a:t>
            </a:r>
            <a:r>
              <a:rPr lang="en-US" altLang="zh-CN" sz="2400" b="0" i="1" baseline="-25000">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与</a:t>
            </a:r>
            <a:r>
              <a:rPr lang="en-US" altLang="zh-CN" sz="2400" b="0" i="1">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成正比，且发生在与半径垂直的平面内。</a:t>
            </a:r>
          </a:p>
        </p:txBody>
      </p:sp>
      <p:grpSp>
        <p:nvGrpSpPr>
          <p:cNvPr id="8198" name="Group 10"/>
          <p:cNvGrpSpPr>
            <a:grpSpLocks/>
          </p:cNvGrpSpPr>
          <p:nvPr/>
        </p:nvGrpSpPr>
        <p:grpSpPr bwMode="auto">
          <a:xfrm>
            <a:off x="1919288" y="923926"/>
            <a:ext cx="4032250" cy="2720975"/>
            <a:chOff x="158" y="1301"/>
            <a:chExt cx="2540" cy="1714"/>
          </a:xfrm>
        </p:grpSpPr>
        <p:sp>
          <p:nvSpPr>
            <p:cNvPr id="8204" name="Freeform 11"/>
            <p:cNvSpPr>
              <a:spLocks/>
            </p:cNvSpPr>
            <p:nvPr/>
          </p:nvSpPr>
          <p:spPr bwMode="auto">
            <a:xfrm>
              <a:off x="2031" y="2788"/>
              <a:ext cx="11" cy="22"/>
            </a:xfrm>
            <a:custGeom>
              <a:avLst/>
              <a:gdLst>
                <a:gd name="T0" fmla="*/ 0 w 59"/>
                <a:gd name="T1" fmla="*/ 59 h 119"/>
                <a:gd name="T2" fmla="*/ 0 w 59"/>
                <a:gd name="T3" fmla="*/ 0 h 119"/>
                <a:gd name="T4" fmla="*/ 13 w 59"/>
                <a:gd name="T5" fmla="*/ 1 h 119"/>
                <a:gd name="T6" fmla="*/ 25 w 59"/>
                <a:gd name="T7" fmla="*/ 5 h 119"/>
                <a:gd name="T8" fmla="*/ 35 w 59"/>
                <a:gd name="T9" fmla="*/ 11 h 119"/>
                <a:gd name="T10" fmla="*/ 44 w 59"/>
                <a:gd name="T11" fmla="*/ 19 h 119"/>
                <a:gd name="T12" fmla="*/ 51 w 59"/>
                <a:gd name="T13" fmla="*/ 30 h 119"/>
                <a:gd name="T14" fmla="*/ 56 w 59"/>
                <a:gd name="T15" fmla="*/ 41 h 119"/>
                <a:gd name="T16" fmla="*/ 59 w 59"/>
                <a:gd name="T17" fmla="*/ 53 h 119"/>
                <a:gd name="T18" fmla="*/ 59 w 59"/>
                <a:gd name="T19" fmla="*/ 65 h 119"/>
                <a:gd name="T20" fmla="*/ 56 w 59"/>
                <a:gd name="T21" fmla="*/ 78 h 119"/>
                <a:gd name="T22" fmla="*/ 51 w 59"/>
                <a:gd name="T23" fmla="*/ 89 h 119"/>
                <a:gd name="T24" fmla="*/ 44 w 59"/>
                <a:gd name="T25" fmla="*/ 99 h 119"/>
                <a:gd name="T26" fmla="*/ 35 w 59"/>
                <a:gd name="T27" fmla="*/ 107 h 119"/>
                <a:gd name="T28" fmla="*/ 25 w 59"/>
                <a:gd name="T29" fmla="*/ 113 h 119"/>
                <a:gd name="T30" fmla="*/ 13 w 59"/>
                <a:gd name="T31" fmla="*/ 117 h 119"/>
                <a:gd name="T32" fmla="*/ 0 w 59"/>
                <a:gd name="T33" fmla="*/ 119 h 119"/>
                <a:gd name="T34" fmla="*/ 0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59"/>
                  </a:moveTo>
                  <a:lnTo>
                    <a:pt x="0" y="0"/>
                  </a:lnTo>
                  <a:lnTo>
                    <a:pt x="13" y="1"/>
                  </a:lnTo>
                  <a:lnTo>
                    <a:pt x="25" y="5"/>
                  </a:lnTo>
                  <a:lnTo>
                    <a:pt x="35" y="11"/>
                  </a:lnTo>
                  <a:lnTo>
                    <a:pt x="44" y="19"/>
                  </a:lnTo>
                  <a:lnTo>
                    <a:pt x="51" y="30"/>
                  </a:lnTo>
                  <a:lnTo>
                    <a:pt x="56" y="41"/>
                  </a:lnTo>
                  <a:lnTo>
                    <a:pt x="59" y="53"/>
                  </a:lnTo>
                  <a:lnTo>
                    <a:pt x="59" y="65"/>
                  </a:lnTo>
                  <a:lnTo>
                    <a:pt x="56" y="78"/>
                  </a:lnTo>
                  <a:lnTo>
                    <a:pt x="51" y="89"/>
                  </a:lnTo>
                  <a:lnTo>
                    <a:pt x="44" y="99"/>
                  </a:lnTo>
                  <a:lnTo>
                    <a:pt x="35" y="107"/>
                  </a:lnTo>
                  <a:lnTo>
                    <a:pt x="25" y="113"/>
                  </a:lnTo>
                  <a:lnTo>
                    <a:pt x="13" y="117"/>
                  </a:lnTo>
                  <a:lnTo>
                    <a:pt x="0" y="11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5" name="Freeform 12"/>
            <p:cNvSpPr>
              <a:spLocks/>
            </p:cNvSpPr>
            <p:nvPr/>
          </p:nvSpPr>
          <p:spPr bwMode="auto">
            <a:xfrm>
              <a:off x="2031" y="2788"/>
              <a:ext cx="11" cy="22"/>
            </a:xfrm>
            <a:custGeom>
              <a:avLst/>
              <a:gdLst>
                <a:gd name="T0" fmla="*/ 0 w 59"/>
                <a:gd name="T1" fmla="*/ 0 h 119"/>
                <a:gd name="T2" fmla="*/ 13 w 59"/>
                <a:gd name="T3" fmla="*/ 1 h 119"/>
                <a:gd name="T4" fmla="*/ 25 w 59"/>
                <a:gd name="T5" fmla="*/ 5 h 119"/>
                <a:gd name="T6" fmla="*/ 35 w 59"/>
                <a:gd name="T7" fmla="*/ 11 h 119"/>
                <a:gd name="T8" fmla="*/ 44 w 59"/>
                <a:gd name="T9" fmla="*/ 19 h 119"/>
                <a:gd name="T10" fmla="*/ 51 w 59"/>
                <a:gd name="T11" fmla="*/ 30 h 119"/>
                <a:gd name="T12" fmla="*/ 56 w 59"/>
                <a:gd name="T13" fmla="*/ 41 h 119"/>
                <a:gd name="T14" fmla="*/ 59 w 59"/>
                <a:gd name="T15" fmla="*/ 53 h 119"/>
                <a:gd name="T16" fmla="*/ 59 w 59"/>
                <a:gd name="T17" fmla="*/ 65 h 119"/>
                <a:gd name="T18" fmla="*/ 56 w 59"/>
                <a:gd name="T19" fmla="*/ 78 h 119"/>
                <a:gd name="T20" fmla="*/ 51 w 59"/>
                <a:gd name="T21" fmla="*/ 89 h 119"/>
                <a:gd name="T22" fmla="*/ 44 w 59"/>
                <a:gd name="T23" fmla="*/ 99 h 119"/>
                <a:gd name="T24" fmla="*/ 35 w 59"/>
                <a:gd name="T25" fmla="*/ 107 h 119"/>
                <a:gd name="T26" fmla="*/ 25 w 59"/>
                <a:gd name="T27" fmla="*/ 113 h 119"/>
                <a:gd name="T28" fmla="*/ 13 w 59"/>
                <a:gd name="T29" fmla="*/ 117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3" y="1"/>
                  </a:lnTo>
                  <a:lnTo>
                    <a:pt x="25" y="5"/>
                  </a:lnTo>
                  <a:lnTo>
                    <a:pt x="35" y="11"/>
                  </a:lnTo>
                  <a:lnTo>
                    <a:pt x="44" y="19"/>
                  </a:lnTo>
                  <a:lnTo>
                    <a:pt x="51" y="30"/>
                  </a:lnTo>
                  <a:lnTo>
                    <a:pt x="56" y="41"/>
                  </a:lnTo>
                  <a:lnTo>
                    <a:pt x="59" y="53"/>
                  </a:lnTo>
                  <a:lnTo>
                    <a:pt x="59" y="65"/>
                  </a:lnTo>
                  <a:lnTo>
                    <a:pt x="56" y="78"/>
                  </a:lnTo>
                  <a:lnTo>
                    <a:pt x="51" y="89"/>
                  </a:lnTo>
                  <a:lnTo>
                    <a:pt x="44" y="99"/>
                  </a:lnTo>
                  <a:lnTo>
                    <a:pt x="35" y="107"/>
                  </a:lnTo>
                  <a:lnTo>
                    <a:pt x="25" y="113"/>
                  </a:lnTo>
                  <a:lnTo>
                    <a:pt x="13" y="117"/>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6" name="Freeform 13"/>
            <p:cNvSpPr>
              <a:spLocks/>
            </p:cNvSpPr>
            <p:nvPr/>
          </p:nvSpPr>
          <p:spPr bwMode="auto">
            <a:xfrm>
              <a:off x="887" y="2788"/>
              <a:ext cx="1144" cy="22"/>
            </a:xfrm>
            <a:custGeom>
              <a:avLst/>
              <a:gdLst>
                <a:gd name="T0" fmla="*/ 5922 w 5922"/>
                <a:gd name="T1" fmla="*/ 119 h 119"/>
                <a:gd name="T2" fmla="*/ 5922 w 5922"/>
                <a:gd name="T3" fmla="*/ 59 h 119"/>
                <a:gd name="T4" fmla="*/ 5922 w 5922"/>
                <a:gd name="T5" fmla="*/ 0 h 119"/>
                <a:gd name="T6" fmla="*/ 0 w 5922"/>
                <a:gd name="T7" fmla="*/ 0 h 119"/>
                <a:gd name="T8" fmla="*/ 0 w 5922"/>
                <a:gd name="T9" fmla="*/ 59 h 119"/>
                <a:gd name="T10" fmla="*/ 0 w 5922"/>
                <a:gd name="T11" fmla="*/ 119 h 119"/>
                <a:gd name="T12" fmla="*/ 5922 w 5922"/>
                <a:gd name="T13" fmla="*/ 119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5922" y="119"/>
                  </a:moveTo>
                  <a:lnTo>
                    <a:pt x="5922" y="59"/>
                  </a:lnTo>
                  <a:lnTo>
                    <a:pt x="5922" y="0"/>
                  </a:lnTo>
                  <a:lnTo>
                    <a:pt x="0" y="0"/>
                  </a:lnTo>
                  <a:lnTo>
                    <a:pt x="0" y="59"/>
                  </a:lnTo>
                  <a:lnTo>
                    <a:pt x="0" y="119"/>
                  </a:lnTo>
                  <a:lnTo>
                    <a:pt x="5922"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7" name="Freeform 14"/>
            <p:cNvSpPr>
              <a:spLocks/>
            </p:cNvSpPr>
            <p:nvPr/>
          </p:nvSpPr>
          <p:spPr bwMode="auto">
            <a:xfrm>
              <a:off x="887" y="2788"/>
              <a:ext cx="1144" cy="22"/>
            </a:xfrm>
            <a:custGeom>
              <a:avLst/>
              <a:gdLst>
                <a:gd name="T0" fmla="*/ 5922 w 5922"/>
                <a:gd name="T1" fmla="*/ 119 h 119"/>
                <a:gd name="T2" fmla="*/ 5922 w 5922"/>
                <a:gd name="T3" fmla="*/ 59 h 119"/>
                <a:gd name="T4" fmla="*/ 5922 w 5922"/>
                <a:gd name="T5" fmla="*/ 0 h 119"/>
                <a:gd name="T6" fmla="*/ 0 w 5922"/>
                <a:gd name="T7" fmla="*/ 0 h 119"/>
                <a:gd name="T8" fmla="*/ 0 w 5922"/>
                <a:gd name="T9" fmla="*/ 59 h 119"/>
                <a:gd name="T10" fmla="*/ 0 w 5922"/>
                <a:gd name="T11" fmla="*/ 119 h 119"/>
                <a:gd name="T12" fmla="*/ 5922 w 5922"/>
                <a:gd name="T13" fmla="*/ 119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5922" y="119"/>
                  </a:moveTo>
                  <a:lnTo>
                    <a:pt x="5922" y="59"/>
                  </a:lnTo>
                  <a:lnTo>
                    <a:pt x="5922" y="0"/>
                  </a:lnTo>
                  <a:lnTo>
                    <a:pt x="0" y="0"/>
                  </a:lnTo>
                  <a:lnTo>
                    <a:pt x="0" y="59"/>
                  </a:lnTo>
                  <a:lnTo>
                    <a:pt x="0" y="119"/>
                  </a:lnTo>
                  <a:lnTo>
                    <a:pt x="5922"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8" name="Freeform 15"/>
            <p:cNvSpPr>
              <a:spLocks/>
            </p:cNvSpPr>
            <p:nvPr/>
          </p:nvSpPr>
          <p:spPr bwMode="auto">
            <a:xfrm>
              <a:off x="875" y="2788"/>
              <a:ext cx="12" cy="22"/>
            </a:xfrm>
            <a:custGeom>
              <a:avLst/>
              <a:gdLst>
                <a:gd name="T0" fmla="*/ 59 w 59"/>
                <a:gd name="T1" fmla="*/ 59 h 119"/>
                <a:gd name="T2" fmla="*/ 59 w 59"/>
                <a:gd name="T3" fmla="*/ 119 h 119"/>
                <a:gd name="T4" fmla="*/ 47 w 59"/>
                <a:gd name="T5" fmla="*/ 117 h 119"/>
                <a:gd name="T6" fmla="*/ 35 w 59"/>
                <a:gd name="T7" fmla="*/ 113 h 119"/>
                <a:gd name="T8" fmla="*/ 25 w 59"/>
                <a:gd name="T9" fmla="*/ 107 h 119"/>
                <a:gd name="T10" fmla="*/ 16 w 59"/>
                <a:gd name="T11" fmla="*/ 99 h 119"/>
                <a:gd name="T12" fmla="*/ 8 w 59"/>
                <a:gd name="T13" fmla="*/ 89 h 119"/>
                <a:gd name="T14" fmla="*/ 3 w 59"/>
                <a:gd name="T15" fmla="*/ 78 h 119"/>
                <a:gd name="T16" fmla="*/ 0 w 59"/>
                <a:gd name="T17" fmla="*/ 65 h 119"/>
                <a:gd name="T18" fmla="*/ 0 w 59"/>
                <a:gd name="T19" fmla="*/ 53 h 119"/>
                <a:gd name="T20" fmla="*/ 3 w 59"/>
                <a:gd name="T21" fmla="*/ 41 h 119"/>
                <a:gd name="T22" fmla="*/ 8 w 59"/>
                <a:gd name="T23" fmla="*/ 30 h 119"/>
                <a:gd name="T24" fmla="*/ 16 w 59"/>
                <a:gd name="T25" fmla="*/ 19 h 119"/>
                <a:gd name="T26" fmla="*/ 25 w 59"/>
                <a:gd name="T27" fmla="*/ 11 h 119"/>
                <a:gd name="T28" fmla="*/ 35 w 59"/>
                <a:gd name="T29" fmla="*/ 5 h 119"/>
                <a:gd name="T30" fmla="*/ 47 w 59"/>
                <a:gd name="T31" fmla="*/ 1 h 119"/>
                <a:gd name="T32" fmla="*/ 59 w 59"/>
                <a:gd name="T33" fmla="*/ 0 h 119"/>
                <a:gd name="T34" fmla="*/ 59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59"/>
                  </a:moveTo>
                  <a:lnTo>
                    <a:pt x="59" y="119"/>
                  </a:lnTo>
                  <a:lnTo>
                    <a:pt x="47" y="117"/>
                  </a:lnTo>
                  <a:lnTo>
                    <a:pt x="35" y="113"/>
                  </a:lnTo>
                  <a:lnTo>
                    <a:pt x="25" y="107"/>
                  </a:lnTo>
                  <a:lnTo>
                    <a:pt x="16" y="99"/>
                  </a:lnTo>
                  <a:lnTo>
                    <a:pt x="8" y="89"/>
                  </a:lnTo>
                  <a:lnTo>
                    <a:pt x="3" y="78"/>
                  </a:lnTo>
                  <a:lnTo>
                    <a:pt x="0" y="65"/>
                  </a:lnTo>
                  <a:lnTo>
                    <a:pt x="0" y="53"/>
                  </a:lnTo>
                  <a:lnTo>
                    <a:pt x="3" y="41"/>
                  </a:lnTo>
                  <a:lnTo>
                    <a:pt x="8" y="30"/>
                  </a:lnTo>
                  <a:lnTo>
                    <a:pt x="16" y="19"/>
                  </a:lnTo>
                  <a:lnTo>
                    <a:pt x="25" y="11"/>
                  </a:lnTo>
                  <a:lnTo>
                    <a:pt x="35" y="5"/>
                  </a:lnTo>
                  <a:lnTo>
                    <a:pt x="47" y="1"/>
                  </a:lnTo>
                  <a:lnTo>
                    <a:pt x="59" y="0"/>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9" name="Freeform 16"/>
            <p:cNvSpPr>
              <a:spLocks/>
            </p:cNvSpPr>
            <p:nvPr/>
          </p:nvSpPr>
          <p:spPr bwMode="auto">
            <a:xfrm>
              <a:off x="875" y="2788"/>
              <a:ext cx="12" cy="22"/>
            </a:xfrm>
            <a:custGeom>
              <a:avLst/>
              <a:gdLst>
                <a:gd name="T0" fmla="*/ 59 w 59"/>
                <a:gd name="T1" fmla="*/ 119 h 119"/>
                <a:gd name="T2" fmla="*/ 47 w 59"/>
                <a:gd name="T3" fmla="*/ 117 h 119"/>
                <a:gd name="T4" fmla="*/ 35 w 59"/>
                <a:gd name="T5" fmla="*/ 113 h 119"/>
                <a:gd name="T6" fmla="*/ 25 w 59"/>
                <a:gd name="T7" fmla="*/ 107 h 119"/>
                <a:gd name="T8" fmla="*/ 16 w 59"/>
                <a:gd name="T9" fmla="*/ 99 h 119"/>
                <a:gd name="T10" fmla="*/ 8 w 59"/>
                <a:gd name="T11" fmla="*/ 89 h 119"/>
                <a:gd name="T12" fmla="*/ 3 w 59"/>
                <a:gd name="T13" fmla="*/ 78 h 119"/>
                <a:gd name="T14" fmla="*/ 0 w 59"/>
                <a:gd name="T15" fmla="*/ 65 h 119"/>
                <a:gd name="T16" fmla="*/ 0 w 59"/>
                <a:gd name="T17" fmla="*/ 53 h 119"/>
                <a:gd name="T18" fmla="*/ 3 w 59"/>
                <a:gd name="T19" fmla="*/ 41 h 119"/>
                <a:gd name="T20" fmla="*/ 8 w 59"/>
                <a:gd name="T21" fmla="*/ 30 h 119"/>
                <a:gd name="T22" fmla="*/ 16 w 59"/>
                <a:gd name="T23" fmla="*/ 19 h 119"/>
                <a:gd name="T24" fmla="*/ 25 w 59"/>
                <a:gd name="T25" fmla="*/ 11 h 119"/>
                <a:gd name="T26" fmla="*/ 35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7"/>
                  </a:lnTo>
                  <a:lnTo>
                    <a:pt x="35" y="113"/>
                  </a:lnTo>
                  <a:lnTo>
                    <a:pt x="25" y="107"/>
                  </a:lnTo>
                  <a:lnTo>
                    <a:pt x="16" y="99"/>
                  </a:lnTo>
                  <a:lnTo>
                    <a:pt x="8" y="89"/>
                  </a:lnTo>
                  <a:lnTo>
                    <a:pt x="3" y="78"/>
                  </a:lnTo>
                  <a:lnTo>
                    <a:pt x="0" y="65"/>
                  </a:lnTo>
                  <a:lnTo>
                    <a:pt x="0" y="53"/>
                  </a:lnTo>
                  <a:lnTo>
                    <a:pt x="3" y="41"/>
                  </a:lnTo>
                  <a:lnTo>
                    <a:pt x="8" y="30"/>
                  </a:lnTo>
                  <a:lnTo>
                    <a:pt x="16" y="19"/>
                  </a:lnTo>
                  <a:lnTo>
                    <a:pt x="25" y="11"/>
                  </a:lnTo>
                  <a:lnTo>
                    <a:pt x="35"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10" name="Freeform 17"/>
            <p:cNvSpPr>
              <a:spLocks/>
            </p:cNvSpPr>
            <p:nvPr/>
          </p:nvSpPr>
          <p:spPr bwMode="auto">
            <a:xfrm>
              <a:off x="886" y="1491"/>
              <a:ext cx="12" cy="24"/>
            </a:xfrm>
            <a:custGeom>
              <a:avLst/>
              <a:gdLst>
                <a:gd name="T0" fmla="*/ 4 w 62"/>
                <a:gd name="T1" fmla="*/ 60 h 119"/>
                <a:gd name="T2" fmla="*/ 0 w 62"/>
                <a:gd name="T3" fmla="*/ 0 h 119"/>
                <a:gd name="T4" fmla="*/ 12 w 62"/>
                <a:gd name="T5" fmla="*/ 1 h 119"/>
                <a:gd name="T6" fmla="*/ 24 w 62"/>
                <a:gd name="T7" fmla="*/ 3 h 119"/>
                <a:gd name="T8" fmla="*/ 34 w 62"/>
                <a:gd name="T9" fmla="*/ 9 h 119"/>
                <a:gd name="T10" fmla="*/ 44 w 62"/>
                <a:gd name="T11" fmla="*/ 17 h 119"/>
                <a:gd name="T12" fmla="*/ 52 w 62"/>
                <a:gd name="T13" fmla="*/ 26 h 119"/>
                <a:gd name="T14" fmla="*/ 58 w 62"/>
                <a:gd name="T15" fmla="*/ 37 h 119"/>
                <a:gd name="T16" fmla="*/ 61 w 62"/>
                <a:gd name="T17" fmla="*/ 49 h 119"/>
                <a:gd name="T18" fmla="*/ 62 w 62"/>
                <a:gd name="T19" fmla="*/ 62 h 119"/>
                <a:gd name="T20" fmla="*/ 60 w 62"/>
                <a:gd name="T21" fmla="*/ 74 h 119"/>
                <a:gd name="T22" fmla="*/ 56 w 62"/>
                <a:gd name="T23" fmla="*/ 85 h 119"/>
                <a:gd name="T24" fmla="*/ 50 w 62"/>
                <a:gd name="T25" fmla="*/ 95 h 119"/>
                <a:gd name="T26" fmla="*/ 42 w 62"/>
                <a:gd name="T27" fmla="*/ 105 h 119"/>
                <a:gd name="T28" fmla="*/ 32 w 62"/>
                <a:gd name="T29" fmla="*/ 112 h 119"/>
                <a:gd name="T30" fmla="*/ 20 w 62"/>
                <a:gd name="T31" fmla="*/ 117 h 119"/>
                <a:gd name="T32" fmla="*/ 8 w 62"/>
                <a:gd name="T33" fmla="*/ 119 h 119"/>
                <a:gd name="T34" fmla="*/ 4 w 62"/>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19"/>
                <a:gd name="T56" fmla="*/ 62 w 62"/>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19">
                  <a:moveTo>
                    <a:pt x="4" y="60"/>
                  </a:moveTo>
                  <a:lnTo>
                    <a:pt x="0" y="0"/>
                  </a:lnTo>
                  <a:lnTo>
                    <a:pt x="12" y="1"/>
                  </a:lnTo>
                  <a:lnTo>
                    <a:pt x="24" y="3"/>
                  </a:lnTo>
                  <a:lnTo>
                    <a:pt x="34" y="9"/>
                  </a:lnTo>
                  <a:lnTo>
                    <a:pt x="44" y="17"/>
                  </a:lnTo>
                  <a:lnTo>
                    <a:pt x="52" y="26"/>
                  </a:lnTo>
                  <a:lnTo>
                    <a:pt x="58" y="37"/>
                  </a:lnTo>
                  <a:lnTo>
                    <a:pt x="61" y="49"/>
                  </a:lnTo>
                  <a:lnTo>
                    <a:pt x="62" y="62"/>
                  </a:lnTo>
                  <a:lnTo>
                    <a:pt x="60" y="74"/>
                  </a:lnTo>
                  <a:lnTo>
                    <a:pt x="56" y="85"/>
                  </a:lnTo>
                  <a:lnTo>
                    <a:pt x="50" y="95"/>
                  </a:lnTo>
                  <a:lnTo>
                    <a:pt x="42" y="105"/>
                  </a:lnTo>
                  <a:lnTo>
                    <a:pt x="32" y="112"/>
                  </a:lnTo>
                  <a:lnTo>
                    <a:pt x="20" y="117"/>
                  </a:lnTo>
                  <a:lnTo>
                    <a:pt x="8" y="119"/>
                  </a:lnTo>
                  <a:lnTo>
                    <a:pt x="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 name="Freeform 18"/>
            <p:cNvSpPr>
              <a:spLocks/>
            </p:cNvSpPr>
            <p:nvPr/>
          </p:nvSpPr>
          <p:spPr bwMode="auto">
            <a:xfrm>
              <a:off x="886" y="1491"/>
              <a:ext cx="12" cy="24"/>
            </a:xfrm>
            <a:custGeom>
              <a:avLst/>
              <a:gdLst>
                <a:gd name="T0" fmla="*/ 0 w 62"/>
                <a:gd name="T1" fmla="*/ 0 h 119"/>
                <a:gd name="T2" fmla="*/ 12 w 62"/>
                <a:gd name="T3" fmla="*/ 1 h 119"/>
                <a:gd name="T4" fmla="*/ 24 w 62"/>
                <a:gd name="T5" fmla="*/ 3 h 119"/>
                <a:gd name="T6" fmla="*/ 34 w 62"/>
                <a:gd name="T7" fmla="*/ 9 h 119"/>
                <a:gd name="T8" fmla="*/ 44 w 62"/>
                <a:gd name="T9" fmla="*/ 17 h 119"/>
                <a:gd name="T10" fmla="*/ 52 w 62"/>
                <a:gd name="T11" fmla="*/ 26 h 119"/>
                <a:gd name="T12" fmla="*/ 58 w 62"/>
                <a:gd name="T13" fmla="*/ 37 h 119"/>
                <a:gd name="T14" fmla="*/ 61 w 62"/>
                <a:gd name="T15" fmla="*/ 49 h 119"/>
                <a:gd name="T16" fmla="*/ 62 w 62"/>
                <a:gd name="T17" fmla="*/ 62 h 119"/>
                <a:gd name="T18" fmla="*/ 60 w 62"/>
                <a:gd name="T19" fmla="*/ 74 h 119"/>
                <a:gd name="T20" fmla="*/ 56 w 62"/>
                <a:gd name="T21" fmla="*/ 85 h 119"/>
                <a:gd name="T22" fmla="*/ 50 w 62"/>
                <a:gd name="T23" fmla="*/ 95 h 119"/>
                <a:gd name="T24" fmla="*/ 42 w 62"/>
                <a:gd name="T25" fmla="*/ 105 h 119"/>
                <a:gd name="T26" fmla="*/ 32 w 62"/>
                <a:gd name="T27" fmla="*/ 112 h 119"/>
                <a:gd name="T28" fmla="*/ 20 w 62"/>
                <a:gd name="T29" fmla="*/ 117 h 119"/>
                <a:gd name="T30" fmla="*/ 8 w 62"/>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19"/>
                <a:gd name="T50" fmla="*/ 62 w 6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19">
                  <a:moveTo>
                    <a:pt x="0" y="0"/>
                  </a:moveTo>
                  <a:lnTo>
                    <a:pt x="12" y="1"/>
                  </a:lnTo>
                  <a:lnTo>
                    <a:pt x="24" y="3"/>
                  </a:lnTo>
                  <a:lnTo>
                    <a:pt x="34" y="9"/>
                  </a:lnTo>
                  <a:lnTo>
                    <a:pt x="44" y="17"/>
                  </a:lnTo>
                  <a:lnTo>
                    <a:pt x="52" y="26"/>
                  </a:lnTo>
                  <a:lnTo>
                    <a:pt x="58" y="37"/>
                  </a:lnTo>
                  <a:lnTo>
                    <a:pt x="61" y="49"/>
                  </a:lnTo>
                  <a:lnTo>
                    <a:pt x="62" y="62"/>
                  </a:lnTo>
                  <a:lnTo>
                    <a:pt x="60" y="74"/>
                  </a:lnTo>
                  <a:lnTo>
                    <a:pt x="56" y="85"/>
                  </a:lnTo>
                  <a:lnTo>
                    <a:pt x="50" y="95"/>
                  </a:lnTo>
                  <a:lnTo>
                    <a:pt x="42" y="105"/>
                  </a:lnTo>
                  <a:lnTo>
                    <a:pt x="32" y="112"/>
                  </a:lnTo>
                  <a:lnTo>
                    <a:pt x="20" y="117"/>
                  </a:lnTo>
                  <a:lnTo>
                    <a:pt x="8"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12" name="Freeform 19"/>
            <p:cNvSpPr>
              <a:spLocks/>
            </p:cNvSpPr>
            <p:nvPr/>
          </p:nvSpPr>
          <p:spPr bwMode="auto">
            <a:xfrm>
              <a:off x="827" y="1491"/>
              <a:ext cx="61" cy="28"/>
            </a:xfrm>
            <a:custGeom>
              <a:avLst/>
              <a:gdLst>
                <a:gd name="T0" fmla="*/ 314 w 314"/>
                <a:gd name="T1" fmla="*/ 119 h 142"/>
                <a:gd name="T2" fmla="*/ 310 w 314"/>
                <a:gd name="T3" fmla="*/ 60 h 142"/>
                <a:gd name="T4" fmla="*/ 306 w 314"/>
                <a:gd name="T5" fmla="*/ 0 h 142"/>
                <a:gd name="T6" fmla="*/ 0 w 314"/>
                <a:gd name="T7" fmla="*/ 24 h 142"/>
                <a:gd name="T8" fmla="*/ 4 w 314"/>
                <a:gd name="T9" fmla="*/ 83 h 142"/>
                <a:gd name="T10" fmla="*/ 8 w 314"/>
                <a:gd name="T11" fmla="*/ 142 h 142"/>
                <a:gd name="T12" fmla="*/ 314 w 314"/>
                <a:gd name="T13" fmla="*/ 119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14" y="119"/>
                  </a:moveTo>
                  <a:lnTo>
                    <a:pt x="310" y="60"/>
                  </a:lnTo>
                  <a:lnTo>
                    <a:pt x="306" y="0"/>
                  </a:lnTo>
                  <a:lnTo>
                    <a:pt x="0" y="24"/>
                  </a:lnTo>
                  <a:lnTo>
                    <a:pt x="4" y="83"/>
                  </a:lnTo>
                  <a:lnTo>
                    <a:pt x="8" y="142"/>
                  </a:lnTo>
                  <a:lnTo>
                    <a:pt x="314"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3" name="Freeform 20"/>
            <p:cNvSpPr>
              <a:spLocks/>
            </p:cNvSpPr>
            <p:nvPr/>
          </p:nvSpPr>
          <p:spPr bwMode="auto">
            <a:xfrm>
              <a:off x="827" y="1491"/>
              <a:ext cx="61" cy="28"/>
            </a:xfrm>
            <a:custGeom>
              <a:avLst/>
              <a:gdLst>
                <a:gd name="T0" fmla="*/ 314 w 314"/>
                <a:gd name="T1" fmla="*/ 119 h 142"/>
                <a:gd name="T2" fmla="*/ 310 w 314"/>
                <a:gd name="T3" fmla="*/ 60 h 142"/>
                <a:gd name="T4" fmla="*/ 306 w 314"/>
                <a:gd name="T5" fmla="*/ 0 h 142"/>
                <a:gd name="T6" fmla="*/ 0 w 314"/>
                <a:gd name="T7" fmla="*/ 24 h 142"/>
                <a:gd name="T8" fmla="*/ 4 w 314"/>
                <a:gd name="T9" fmla="*/ 83 h 142"/>
                <a:gd name="T10" fmla="*/ 8 w 314"/>
                <a:gd name="T11" fmla="*/ 142 h 142"/>
                <a:gd name="T12" fmla="*/ 314 w 314"/>
                <a:gd name="T13" fmla="*/ 119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14" y="119"/>
                  </a:moveTo>
                  <a:lnTo>
                    <a:pt x="310" y="60"/>
                  </a:lnTo>
                  <a:lnTo>
                    <a:pt x="306" y="0"/>
                  </a:lnTo>
                  <a:lnTo>
                    <a:pt x="0" y="24"/>
                  </a:lnTo>
                  <a:lnTo>
                    <a:pt x="4" y="83"/>
                  </a:lnTo>
                  <a:lnTo>
                    <a:pt x="8" y="142"/>
                  </a:lnTo>
                  <a:lnTo>
                    <a:pt x="314"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14" name="Freeform 21"/>
            <p:cNvSpPr>
              <a:spLocks/>
            </p:cNvSpPr>
            <p:nvPr/>
          </p:nvSpPr>
          <p:spPr bwMode="auto">
            <a:xfrm>
              <a:off x="825" y="1496"/>
              <a:ext cx="3" cy="12"/>
            </a:xfrm>
            <a:custGeom>
              <a:avLst/>
              <a:gdLst>
                <a:gd name="T0" fmla="*/ 13 w 13"/>
                <a:gd name="T1" fmla="*/ 59 h 59"/>
                <a:gd name="T2" fmla="*/ 9 w 13"/>
                <a:gd name="T3" fmla="*/ 0 h 59"/>
                <a:gd name="T4" fmla="*/ 0 w 13"/>
                <a:gd name="T5" fmla="*/ 2 h 59"/>
                <a:gd name="T6" fmla="*/ 13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59"/>
                  </a:moveTo>
                  <a:lnTo>
                    <a:pt x="9" y="0"/>
                  </a:lnTo>
                  <a:lnTo>
                    <a:pt x="0" y="2"/>
                  </a:lnTo>
                  <a:lnTo>
                    <a:pt x="1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5" name="Line 22"/>
            <p:cNvSpPr>
              <a:spLocks noChangeShapeType="1"/>
            </p:cNvSpPr>
            <p:nvPr/>
          </p:nvSpPr>
          <p:spPr bwMode="auto">
            <a:xfrm flipH="1">
              <a:off x="825" y="149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6" name="Freeform 23"/>
            <p:cNvSpPr>
              <a:spLocks/>
            </p:cNvSpPr>
            <p:nvPr/>
          </p:nvSpPr>
          <p:spPr bwMode="auto">
            <a:xfrm>
              <a:off x="768" y="1497"/>
              <a:ext cx="62" cy="36"/>
            </a:xfrm>
            <a:custGeom>
              <a:avLst/>
              <a:gdLst>
                <a:gd name="T0" fmla="*/ 322 w 322"/>
                <a:gd name="T1" fmla="*/ 114 h 185"/>
                <a:gd name="T2" fmla="*/ 309 w 322"/>
                <a:gd name="T3" fmla="*/ 57 h 185"/>
                <a:gd name="T4" fmla="*/ 296 w 322"/>
                <a:gd name="T5" fmla="*/ 0 h 185"/>
                <a:gd name="T6" fmla="*/ 0 w 322"/>
                <a:gd name="T7" fmla="*/ 70 h 185"/>
                <a:gd name="T8" fmla="*/ 14 w 322"/>
                <a:gd name="T9" fmla="*/ 128 h 185"/>
                <a:gd name="T10" fmla="*/ 27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4" y="128"/>
                  </a:lnTo>
                  <a:lnTo>
                    <a:pt x="27" y="185"/>
                  </a:lnTo>
                  <a:lnTo>
                    <a:pt x="32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7" name="Freeform 24"/>
            <p:cNvSpPr>
              <a:spLocks/>
            </p:cNvSpPr>
            <p:nvPr/>
          </p:nvSpPr>
          <p:spPr bwMode="auto">
            <a:xfrm>
              <a:off x="768" y="1497"/>
              <a:ext cx="62" cy="36"/>
            </a:xfrm>
            <a:custGeom>
              <a:avLst/>
              <a:gdLst>
                <a:gd name="T0" fmla="*/ 322 w 322"/>
                <a:gd name="T1" fmla="*/ 114 h 185"/>
                <a:gd name="T2" fmla="*/ 309 w 322"/>
                <a:gd name="T3" fmla="*/ 57 h 185"/>
                <a:gd name="T4" fmla="*/ 296 w 322"/>
                <a:gd name="T5" fmla="*/ 0 h 185"/>
                <a:gd name="T6" fmla="*/ 0 w 322"/>
                <a:gd name="T7" fmla="*/ 70 h 185"/>
                <a:gd name="T8" fmla="*/ 14 w 322"/>
                <a:gd name="T9" fmla="*/ 128 h 185"/>
                <a:gd name="T10" fmla="*/ 27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4" y="128"/>
                  </a:lnTo>
                  <a:lnTo>
                    <a:pt x="27" y="185"/>
                  </a:lnTo>
                  <a:lnTo>
                    <a:pt x="322"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18" name="Freeform 25"/>
            <p:cNvSpPr>
              <a:spLocks/>
            </p:cNvSpPr>
            <p:nvPr/>
          </p:nvSpPr>
          <p:spPr bwMode="auto">
            <a:xfrm>
              <a:off x="766" y="1510"/>
              <a:ext cx="5" cy="12"/>
            </a:xfrm>
            <a:custGeom>
              <a:avLst/>
              <a:gdLst>
                <a:gd name="T0" fmla="*/ 22 w 22"/>
                <a:gd name="T1" fmla="*/ 58 h 58"/>
                <a:gd name="T2" fmla="*/ 8 w 22"/>
                <a:gd name="T3" fmla="*/ 0 h 58"/>
                <a:gd name="T4" fmla="*/ 0 w 22"/>
                <a:gd name="T5" fmla="*/ 2 h 58"/>
                <a:gd name="T6" fmla="*/ 22 w 22"/>
                <a:gd name="T7" fmla="*/ 58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22" y="58"/>
                  </a:moveTo>
                  <a:lnTo>
                    <a:pt x="8" y="0"/>
                  </a:lnTo>
                  <a:lnTo>
                    <a:pt x="0" y="2"/>
                  </a:lnTo>
                  <a:lnTo>
                    <a:pt x="2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9" name="Line 26"/>
            <p:cNvSpPr>
              <a:spLocks noChangeShapeType="1"/>
            </p:cNvSpPr>
            <p:nvPr/>
          </p:nvSpPr>
          <p:spPr bwMode="auto">
            <a:xfrm flipH="1">
              <a:off x="766"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20" name="Freeform 27"/>
            <p:cNvSpPr>
              <a:spLocks/>
            </p:cNvSpPr>
            <p:nvPr/>
          </p:nvSpPr>
          <p:spPr bwMode="auto">
            <a:xfrm>
              <a:off x="713" y="1511"/>
              <a:ext cx="62" cy="43"/>
            </a:xfrm>
            <a:custGeom>
              <a:avLst/>
              <a:gdLst>
                <a:gd name="T0" fmla="*/ 321 w 321"/>
                <a:gd name="T1" fmla="*/ 111 h 223"/>
                <a:gd name="T2" fmla="*/ 300 w 321"/>
                <a:gd name="T3" fmla="*/ 56 h 223"/>
                <a:gd name="T4" fmla="*/ 278 w 321"/>
                <a:gd name="T5" fmla="*/ 0 h 223"/>
                <a:gd name="T6" fmla="*/ 0 w 321"/>
                <a:gd name="T7" fmla="*/ 113 h 223"/>
                <a:gd name="T8" fmla="*/ 21 w 321"/>
                <a:gd name="T9" fmla="*/ 168 h 223"/>
                <a:gd name="T10" fmla="*/ 42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8" y="0"/>
                  </a:lnTo>
                  <a:lnTo>
                    <a:pt x="0" y="113"/>
                  </a:lnTo>
                  <a:lnTo>
                    <a:pt x="21" y="168"/>
                  </a:lnTo>
                  <a:lnTo>
                    <a:pt x="42" y="223"/>
                  </a:lnTo>
                  <a:lnTo>
                    <a:pt x="32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1" name="Freeform 28"/>
            <p:cNvSpPr>
              <a:spLocks/>
            </p:cNvSpPr>
            <p:nvPr/>
          </p:nvSpPr>
          <p:spPr bwMode="auto">
            <a:xfrm>
              <a:off x="713" y="1511"/>
              <a:ext cx="62" cy="43"/>
            </a:xfrm>
            <a:custGeom>
              <a:avLst/>
              <a:gdLst>
                <a:gd name="T0" fmla="*/ 321 w 321"/>
                <a:gd name="T1" fmla="*/ 111 h 223"/>
                <a:gd name="T2" fmla="*/ 300 w 321"/>
                <a:gd name="T3" fmla="*/ 56 h 223"/>
                <a:gd name="T4" fmla="*/ 278 w 321"/>
                <a:gd name="T5" fmla="*/ 0 h 223"/>
                <a:gd name="T6" fmla="*/ 0 w 321"/>
                <a:gd name="T7" fmla="*/ 113 h 223"/>
                <a:gd name="T8" fmla="*/ 21 w 321"/>
                <a:gd name="T9" fmla="*/ 168 h 223"/>
                <a:gd name="T10" fmla="*/ 42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8" y="0"/>
                  </a:lnTo>
                  <a:lnTo>
                    <a:pt x="0" y="113"/>
                  </a:lnTo>
                  <a:lnTo>
                    <a:pt x="21" y="168"/>
                  </a:lnTo>
                  <a:lnTo>
                    <a:pt x="42" y="223"/>
                  </a:lnTo>
                  <a:lnTo>
                    <a:pt x="321"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22" name="Freeform 29"/>
            <p:cNvSpPr>
              <a:spLocks/>
            </p:cNvSpPr>
            <p:nvPr/>
          </p:nvSpPr>
          <p:spPr bwMode="auto">
            <a:xfrm>
              <a:off x="711" y="1533"/>
              <a:ext cx="6" cy="11"/>
            </a:xfrm>
            <a:custGeom>
              <a:avLst/>
              <a:gdLst>
                <a:gd name="T0" fmla="*/ 29 w 29"/>
                <a:gd name="T1" fmla="*/ 55 h 55"/>
                <a:gd name="T2" fmla="*/ 8 w 29"/>
                <a:gd name="T3" fmla="*/ 0 h 55"/>
                <a:gd name="T4" fmla="*/ 0 w 29"/>
                <a:gd name="T5" fmla="*/ 4 h 55"/>
                <a:gd name="T6" fmla="*/ 29 w 29"/>
                <a:gd name="T7" fmla="*/ 55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29" y="55"/>
                  </a:moveTo>
                  <a:lnTo>
                    <a:pt x="8" y="0"/>
                  </a:lnTo>
                  <a:lnTo>
                    <a:pt x="0" y="4"/>
                  </a:lnTo>
                  <a:lnTo>
                    <a:pt x="2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3" name="Line 30"/>
            <p:cNvSpPr>
              <a:spLocks noChangeShapeType="1"/>
            </p:cNvSpPr>
            <p:nvPr/>
          </p:nvSpPr>
          <p:spPr bwMode="auto">
            <a:xfrm flipH="1">
              <a:off x="711"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24" name="Freeform 31"/>
            <p:cNvSpPr>
              <a:spLocks/>
            </p:cNvSpPr>
            <p:nvPr/>
          </p:nvSpPr>
          <p:spPr bwMode="auto">
            <a:xfrm>
              <a:off x="662" y="1533"/>
              <a:ext cx="60" cy="49"/>
            </a:xfrm>
            <a:custGeom>
              <a:avLst/>
              <a:gdLst>
                <a:gd name="T0" fmla="*/ 313 w 313"/>
                <a:gd name="T1" fmla="*/ 102 h 248"/>
                <a:gd name="T2" fmla="*/ 284 w 313"/>
                <a:gd name="T3" fmla="*/ 51 h 248"/>
                <a:gd name="T4" fmla="*/ 255 w 313"/>
                <a:gd name="T5" fmla="*/ 0 h 248"/>
                <a:gd name="T6" fmla="*/ 0 w 313"/>
                <a:gd name="T7" fmla="*/ 146 h 248"/>
                <a:gd name="T8" fmla="*/ 29 w 313"/>
                <a:gd name="T9" fmla="*/ 197 h 248"/>
                <a:gd name="T10" fmla="*/ 58 w 313"/>
                <a:gd name="T11" fmla="*/ 248 h 248"/>
                <a:gd name="T12" fmla="*/ 313 w 313"/>
                <a:gd name="T13" fmla="*/ 102 h 248"/>
                <a:gd name="T14" fmla="*/ 0 60000 65536"/>
                <a:gd name="T15" fmla="*/ 0 60000 65536"/>
                <a:gd name="T16" fmla="*/ 0 60000 65536"/>
                <a:gd name="T17" fmla="*/ 0 60000 65536"/>
                <a:gd name="T18" fmla="*/ 0 60000 65536"/>
                <a:gd name="T19" fmla="*/ 0 60000 65536"/>
                <a:gd name="T20" fmla="*/ 0 60000 65536"/>
                <a:gd name="T21" fmla="*/ 0 w 313"/>
                <a:gd name="T22" fmla="*/ 0 h 248"/>
                <a:gd name="T23" fmla="*/ 313 w 313"/>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8">
                  <a:moveTo>
                    <a:pt x="313" y="102"/>
                  </a:moveTo>
                  <a:lnTo>
                    <a:pt x="284" y="51"/>
                  </a:lnTo>
                  <a:lnTo>
                    <a:pt x="255" y="0"/>
                  </a:lnTo>
                  <a:lnTo>
                    <a:pt x="0" y="146"/>
                  </a:lnTo>
                  <a:lnTo>
                    <a:pt x="29" y="197"/>
                  </a:lnTo>
                  <a:lnTo>
                    <a:pt x="58" y="248"/>
                  </a:lnTo>
                  <a:lnTo>
                    <a:pt x="31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5" name="Freeform 32"/>
            <p:cNvSpPr>
              <a:spLocks/>
            </p:cNvSpPr>
            <p:nvPr/>
          </p:nvSpPr>
          <p:spPr bwMode="auto">
            <a:xfrm>
              <a:off x="662" y="1533"/>
              <a:ext cx="60" cy="49"/>
            </a:xfrm>
            <a:custGeom>
              <a:avLst/>
              <a:gdLst>
                <a:gd name="T0" fmla="*/ 313 w 313"/>
                <a:gd name="T1" fmla="*/ 102 h 248"/>
                <a:gd name="T2" fmla="*/ 284 w 313"/>
                <a:gd name="T3" fmla="*/ 51 h 248"/>
                <a:gd name="T4" fmla="*/ 255 w 313"/>
                <a:gd name="T5" fmla="*/ 0 h 248"/>
                <a:gd name="T6" fmla="*/ 0 w 313"/>
                <a:gd name="T7" fmla="*/ 146 h 248"/>
                <a:gd name="T8" fmla="*/ 29 w 313"/>
                <a:gd name="T9" fmla="*/ 197 h 248"/>
                <a:gd name="T10" fmla="*/ 58 w 313"/>
                <a:gd name="T11" fmla="*/ 248 h 248"/>
                <a:gd name="T12" fmla="*/ 313 w 313"/>
                <a:gd name="T13" fmla="*/ 102 h 248"/>
                <a:gd name="T14" fmla="*/ 0 60000 65536"/>
                <a:gd name="T15" fmla="*/ 0 60000 65536"/>
                <a:gd name="T16" fmla="*/ 0 60000 65536"/>
                <a:gd name="T17" fmla="*/ 0 60000 65536"/>
                <a:gd name="T18" fmla="*/ 0 60000 65536"/>
                <a:gd name="T19" fmla="*/ 0 60000 65536"/>
                <a:gd name="T20" fmla="*/ 0 60000 65536"/>
                <a:gd name="T21" fmla="*/ 0 w 313"/>
                <a:gd name="T22" fmla="*/ 0 h 248"/>
                <a:gd name="T23" fmla="*/ 313 w 313"/>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8">
                  <a:moveTo>
                    <a:pt x="313" y="102"/>
                  </a:moveTo>
                  <a:lnTo>
                    <a:pt x="284" y="51"/>
                  </a:lnTo>
                  <a:lnTo>
                    <a:pt x="255" y="0"/>
                  </a:lnTo>
                  <a:lnTo>
                    <a:pt x="0" y="146"/>
                  </a:lnTo>
                  <a:lnTo>
                    <a:pt x="29" y="197"/>
                  </a:lnTo>
                  <a:lnTo>
                    <a:pt x="58" y="248"/>
                  </a:lnTo>
                  <a:lnTo>
                    <a:pt x="313"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26" name="Freeform 33"/>
            <p:cNvSpPr>
              <a:spLocks/>
            </p:cNvSpPr>
            <p:nvPr/>
          </p:nvSpPr>
          <p:spPr bwMode="auto">
            <a:xfrm>
              <a:off x="660" y="1562"/>
              <a:ext cx="7" cy="10"/>
            </a:xfrm>
            <a:custGeom>
              <a:avLst/>
              <a:gdLst>
                <a:gd name="T0" fmla="*/ 37 w 37"/>
                <a:gd name="T1" fmla="*/ 51 h 51"/>
                <a:gd name="T2" fmla="*/ 8 w 37"/>
                <a:gd name="T3" fmla="*/ 0 h 51"/>
                <a:gd name="T4" fmla="*/ 0 w 37"/>
                <a:gd name="T5" fmla="*/ 6 h 51"/>
                <a:gd name="T6" fmla="*/ 37 w 37"/>
                <a:gd name="T7" fmla="*/ 51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51"/>
                  </a:moveTo>
                  <a:lnTo>
                    <a:pt x="8" y="0"/>
                  </a:lnTo>
                  <a:lnTo>
                    <a:pt x="0" y="6"/>
                  </a:lnTo>
                  <a:lnTo>
                    <a:pt x="3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7" name="Line 34"/>
            <p:cNvSpPr>
              <a:spLocks noChangeShapeType="1"/>
            </p:cNvSpPr>
            <p:nvPr/>
          </p:nvSpPr>
          <p:spPr bwMode="auto">
            <a:xfrm flipH="1">
              <a:off x="660"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28" name="Freeform 35"/>
            <p:cNvSpPr>
              <a:spLocks/>
            </p:cNvSpPr>
            <p:nvPr/>
          </p:nvSpPr>
          <p:spPr bwMode="auto">
            <a:xfrm>
              <a:off x="576" y="1563"/>
              <a:ext cx="99" cy="90"/>
            </a:xfrm>
            <a:custGeom>
              <a:avLst/>
              <a:gdLst>
                <a:gd name="T0" fmla="*/ 509 w 509"/>
                <a:gd name="T1" fmla="*/ 90 h 463"/>
                <a:gd name="T2" fmla="*/ 472 w 509"/>
                <a:gd name="T3" fmla="*/ 45 h 463"/>
                <a:gd name="T4" fmla="*/ 435 w 509"/>
                <a:gd name="T5" fmla="*/ 0 h 463"/>
                <a:gd name="T6" fmla="*/ 0 w 509"/>
                <a:gd name="T7" fmla="*/ 373 h 463"/>
                <a:gd name="T8" fmla="*/ 37 w 509"/>
                <a:gd name="T9" fmla="*/ 418 h 463"/>
                <a:gd name="T10" fmla="*/ 74 w 509"/>
                <a:gd name="T11" fmla="*/ 463 h 463"/>
                <a:gd name="T12" fmla="*/ 509 w 509"/>
                <a:gd name="T13" fmla="*/ 90 h 463"/>
                <a:gd name="T14" fmla="*/ 0 60000 65536"/>
                <a:gd name="T15" fmla="*/ 0 60000 65536"/>
                <a:gd name="T16" fmla="*/ 0 60000 65536"/>
                <a:gd name="T17" fmla="*/ 0 60000 65536"/>
                <a:gd name="T18" fmla="*/ 0 60000 65536"/>
                <a:gd name="T19" fmla="*/ 0 60000 65536"/>
                <a:gd name="T20" fmla="*/ 0 60000 65536"/>
                <a:gd name="T21" fmla="*/ 0 w 509"/>
                <a:gd name="T22" fmla="*/ 0 h 463"/>
                <a:gd name="T23" fmla="*/ 509 w 509"/>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463">
                  <a:moveTo>
                    <a:pt x="509" y="90"/>
                  </a:moveTo>
                  <a:lnTo>
                    <a:pt x="472" y="45"/>
                  </a:lnTo>
                  <a:lnTo>
                    <a:pt x="435" y="0"/>
                  </a:lnTo>
                  <a:lnTo>
                    <a:pt x="0" y="373"/>
                  </a:lnTo>
                  <a:lnTo>
                    <a:pt x="37" y="418"/>
                  </a:lnTo>
                  <a:lnTo>
                    <a:pt x="74" y="463"/>
                  </a:lnTo>
                  <a:lnTo>
                    <a:pt x="50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9" name="Freeform 36"/>
            <p:cNvSpPr>
              <a:spLocks/>
            </p:cNvSpPr>
            <p:nvPr/>
          </p:nvSpPr>
          <p:spPr bwMode="auto">
            <a:xfrm>
              <a:off x="576" y="1563"/>
              <a:ext cx="99" cy="90"/>
            </a:xfrm>
            <a:custGeom>
              <a:avLst/>
              <a:gdLst>
                <a:gd name="T0" fmla="*/ 509 w 509"/>
                <a:gd name="T1" fmla="*/ 90 h 463"/>
                <a:gd name="T2" fmla="*/ 472 w 509"/>
                <a:gd name="T3" fmla="*/ 45 h 463"/>
                <a:gd name="T4" fmla="*/ 435 w 509"/>
                <a:gd name="T5" fmla="*/ 0 h 463"/>
                <a:gd name="T6" fmla="*/ 0 w 509"/>
                <a:gd name="T7" fmla="*/ 373 h 463"/>
                <a:gd name="T8" fmla="*/ 37 w 509"/>
                <a:gd name="T9" fmla="*/ 418 h 463"/>
                <a:gd name="T10" fmla="*/ 74 w 509"/>
                <a:gd name="T11" fmla="*/ 463 h 463"/>
                <a:gd name="T12" fmla="*/ 509 w 509"/>
                <a:gd name="T13" fmla="*/ 90 h 463"/>
                <a:gd name="T14" fmla="*/ 0 60000 65536"/>
                <a:gd name="T15" fmla="*/ 0 60000 65536"/>
                <a:gd name="T16" fmla="*/ 0 60000 65536"/>
                <a:gd name="T17" fmla="*/ 0 60000 65536"/>
                <a:gd name="T18" fmla="*/ 0 60000 65536"/>
                <a:gd name="T19" fmla="*/ 0 60000 65536"/>
                <a:gd name="T20" fmla="*/ 0 60000 65536"/>
                <a:gd name="T21" fmla="*/ 0 w 509"/>
                <a:gd name="T22" fmla="*/ 0 h 463"/>
                <a:gd name="T23" fmla="*/ 509 w 509"/>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463">
                  <a:moveTo>
                    <a:pt x="509" y="90"/>
                  </a:moveTo>
                  <a:lnTo>
                    <a:pt x="472" y="45"/>
                  </a:lnTo>
                  <a:lnTo>
                    <a:pt x="435" y="0"/>
                  </a:lnTo>
                  <a:lnTo>
                    <a:pt x="0" y="373"/>
                  </a:lnTo>
                  <a:lnTo>
                    <a:pt x="37" y="418"/>
                  </a:lnTo>
                  <a:lnTo>
                    <a:pt x="74" y="463"/>
                  </a:lnTo>
                  <a:lnTo>
                    <a:pt x="509"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30" name="Freeform 37"/>
            <p:cNvSpPr>
              <a:spLocks/>
            </p:cNvSpPr>
            <p:nvPr/>
          </p:nvSpPr>
          <p:spPr bwMode="auto">
            <a:xfrm>
              <a:off x="575" y="1635"/>
              <a:ext cx="8" cy="10"/>
            </a:xfrm>
            <a:custGeom>
              <a:avLst/>
              <a:gdLst>
                <a:gd name="T0" fmla="*/ 46 w 46"/>
                <a:gd name="T1" fmla="*/ 45 h 45"/>
                <a:gd name="T2" fmla="*/ 9 w 46"/>
                <a:gd name="T3" fmla="*/ 0 h 45"/>
                <a:gd name="T4" fmla="*/ 4 w 46"/>
                <a:gd name="T5" fmla="*/ 5 h 45"/>
                <a:gd name="T6" fmla="*/ 0 w 46"/>
                <a:gd name="T7" fmla="*/ 10 h 45"/>
                <a:gd name="T8" fmla="*/ 46 w 46"/>
                <a:gd name="T9" fmla="*/ 45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46" y="45"/>
                  </a:moveTo>
                  <a:lnTo>
                    <a:pt x="9" y="0"/>
                  </a:lnTo>
                  <a:lnTo>
                    <a:pt x="4" y="5"/>
                  </a:lnTo>
                  <a:lnTo>
                    <a:pt x="0" y="10"/>
                  </a:lnTo>
                  <a:lnTo>
                    <a:pt x="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1" name="Freeform 38"/>
            <p:cNvSpPr>
              <a:spLocks/>
            </p:cNvSpPr>
            <p:nvPr/>
          </p:nvSpPr>
          <p:spPr bwMode="auto">
            <a:xfrm>
              <a:off x="575" y="1635"/>
              <a:ext cx="1" cy="3"/>
            </a:xfrm>
            <a:custGeom>
              <a:avLst/>
              <a:gdLst>
                <a:gd name="T0" fmla="*/ 9 w 9"/>
                <a:gd name="T1" fmla="*/ 0 h 10"/>
                <a:gd name="T2" fmla="*/ 4 w 9"/>
                <a:gd name="T3" fmla="*/ 5 h 10"/>
                <a:gd name="T4" fmla="*/ 0 w 9"/>
                <a:gd name="T5" fmla="*/ 1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0"/>
                  </a:moveTo>
                  <a:lnTo>
                    <a:pt x="4"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32" name="Freeform 39"/>
            <p:cNvSpPr>
              <a:spLocks/>
            </p:cNvSpPr>
            <p:nvPr/>
          </p:nvSpPr>
          <p:spPr bwMode="auto">
            <a:xfrm>
              <a:off x="509" y="1638"/>
              <a:ext cx="84" cy="100"/>
            </a:xfrm>
            <a:custGeom>
              <a:avLst/>
              <a:gdLst>
                <a:gd name="T0" fmla="*/ 431 w 431"/>
                <a:gd name="T1" fmla="*/ 71 h 518"/>
                <a:gd name="T2" fmla="*/ 385 w 431"/>
                <a:gd name="T3" fmla="*/ 35 h 518"/>
                <a:gd name="T4" fmla="*/ 339 w 431"/>
                <a:gd name="T5" fmla="*/ 0 h 518"/>
                <a:gd name="T6" fmla="*/ 0 w 431"/>
                <a:gd name="T7" fmla="*/ 446 h 518"/>
                <a:gd name="T8" fmla="*/ 46 w 431"/>
                <a:gd name="T9" fmla="*/ 482 h 518"/>
                <a:gd name="T10" fmla="*/ 92 w 431"/>
                <a:gd name="T11" fmla="*/ 518 h 518"/>
                <a:gd name="T12" fmla="*/ 431 w 431"/>
                <a:gd name="T13" fmla="*/ 71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431" y="71"/>
                  </a:moveTo>
                  <a:lnTo>
                    <a:pt x="385" y="35"/>
                  </a:lnTo>
                  <a:lnTo>
                    <a:pt x="339" y="0"/>
                  </a:lnTo>
                  <a:lnTo>
                    <a:pt x="0" y="446"/>
                  </a:lnTo>
                  <a:lnTo>
                    <a:pt x="46" y="482"/>
                  </a:lnTo>
                  <a:lnTo>
                    <a:pt x="92" y="518"/>
                  </a:lnTo>
                  <a:lnTo>
                    <a:pt x="43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3" name="Freeform 40"/>
            <p:cNvSpPr>
              <a:spLocks/>
            </p:cNvSpPr>
            <p:nvPr/>
          </p:nvSpPr>
          <p:spPr bwMode="auto">
            <a:xfrm>
              <a:off x="509" y="1638"/>
              <a:ext cx="84" cy="100"/>
            </a:xfrm>
            <a:custGeom>
              <a:avLst/>
              <a:gdLst>
                <a:gd name="T0" fmla="*/ 431 w 431"/>
                <a:gd name="T1" fmla="*/ 71 h 518"/>
                <a:gd name="T2" fmla="*/ 385 w 431"/>
                <a:gd name="T3" fmla="*/ 35 h 518"/>
                <a:gd name="T4" fmla="*/ 339 w 431"/>
                <a:gd name="T5" fmla="*/ 0 h 518"/>
                <a:gd name="T6" fmla="*/ 0 w 431"/>
                <a:gd name="T7" fmla="*/ 446 h 518"/>
                <a:gd name="T8" fmla="*/ 46 w 431"/>
                <a:gd name="T9" fmla="*/ 482 h 518"/>
                <a:gd name="T10" fmla="*/ 92 w 431"/>
                <a:gd name="T11" fmla="*/ 518 h 518"/>
                <a:gd name="T12" fmla="*/ 431 w 431"/>
                <a:gd name="T13" fmla="*/ 71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431" y="71"/>
                  </a:moveTo>
                  <a:lnTo>
                    <a:pt x="385" y="35"/>
                  </a:lnTo>
                  <a:lnTo>
                    <a:pt x="339" y="0"/>
                  </a:lnTo>
                  <a:lnTo>
                    <a:pt x="0" y="446"/>
                  </a:lnTo>
                  <a:lnTo>
                    <a:pt x="46" y="482"/>
                  </a:lnTo>
                  <a:lnTo>
                    <a:pt x="92" y="518"/>
                  </a:lnTo>
                  <a:lnTo>
                    <a:pt x="431"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34" name="Freeform 41"/>
            <p:cNvSpPr>
              <a:spLocks/>
            </p:cNvSpPr>
            <p:nvPr/>
          </p:nvSpPr>
          <p:spPr bwMode="auto">
            <a:xfrm>
              <a:off x="508" y="1724"/>
              <a:ext cx="10" cy="7"/>
            </a:xfrm>
            <a:custGeom>
              <a:avLst/>
              <a:gdLst>
                <a:gd name="T0" fmla="*/ 52 w 52"/>
                <a:gd name="T1" fmla="*/ 36 h 36"/>
                <a:gd name="T2" fmla="*/ 6 w 52"/>
                <a:gd name="T3" fmla="*/ 0 h 36"/>
                <a:gd name="T4" fmla="*/ 0 w 52"/>
                <a:gd name="T5" fmla="*/ 9 h 36"/>
                <a:gd name="T6" fmla="*/ 52 w 52"/>
                <a:gd name="T7" fmla="*/ 36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52" y="36"/>
                  </a:moveTo>
                  <a:lnTo>
                    <a:pt x="6" y="0"/>
                  </a:lnTo>
                  <a:lnTo>
                    <a:pt x="0" y="9"/>
                  </a:lnTo>
                  <a:lnTo>
                    <a:pt x="5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5" name="Line 42"/>
            <p:cNvSpPr>
              <a:spLocks noChangeShapeType="1"/>
            </p:cNvSpPr>
            <p:nvPr/>
          </p:nvSpPr>
          <p:spPr bwMode="auto">
            <a:xfrm flipH="1">
              <a:off x="508" y="172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36" name="Freeform 43"/>
            <p:cNvSpPr>
              <a:spLocks/>
            </p:cNvSpPr>
            <p:nvPr/>
          </p:nvSpPr>
          <p:spPr bwMode="auto">
            <a:xfrm>
              <a:off x="459" y="1725"/>
              <a:ext cx="69" cy="108"/>
            </a:xfrm>
            <a:custGeom>
              <a:avLst/>
              <a:gdLst>
                <a:gd name="T0" fmla="*/ 359 w 359"/>
                <a:gd name="T1" fmla="*/ 55 h 553"/>
                <a:gd name="T2" fmla="*/ 307 w 359"/>
                <a:gd name="T3" fmla="*/ 27 h 553"/>
                <a:gd name="T4" fmla="*/ 255 w 359"/>
                <a:gd name="T5" fmla="*/ 0 h 553"/>
                <a:gd name="T6" fmla="*/ 0 w 359"/>
                <a:gd name="T7" fmla="*/ 497 h 553"/>
                <a:gd name="T8" fmla="*/ 53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5" y="0"/>
                  </a:lnTo>
                  <a:lnTo>
                    <a:pt x="0" y="497"/>
                  </a:lnTo>
                  <a:lnTo>
                    <a:pt x="53" y="525"/>
                  </a:lnTo>
                  <a:lnTo>
                    <a:pt x="105" y="553"/>
                  </a:lnTo>
                  <a:lnTo>
                    <a:pt x="3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7" name="Freeform 44"/>
            <p:cNvSpPr>
              <a:spLocks/>
            </p:cNvSpPr>
            <p:nvPr/>
          </p:nvSpPr>
          <p:spPr bwMode="auto">
            <a:xfrm>
              <a:off x="459" y="1725"/>
              <a:ext cx="69" cy="108"/>
            </a:xfrm>
            <a:custGeom>
              <a:avLst/>
              <a:gdLst>
                <a:gd name="T0" fmla="*/ 359 w 359"/>
                <a:gd name="T1" fmla="*/ 55 h 553"/>
                <a:gd name="T2" fmla="*/ 307 w 359"/>
                <a:gd name="T3" fmla="*/ 27 h 553"/>
                <a:gd name="T4" fmla="*/ 255 w 359"/>
                <a:gd name="T5" fmla="*/ 0 h 553"/>
                <a:gd name="T6" fmla="*/ 0 w 359"/>
                <a:gd name="T7" fmla="*/ 497 h 553"/>
                <a:gd name="T8" fmla="*/ 53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5" y="0"/>
                  </a:lnTo>
                  <a:lnTo>
                    <a:pt x="0" y="497"/>
                  </a:lnTo>
                  <a:lnTo>
                    <a:pt x="53" y="525"/>
                  </a:lnTo>
                  <a:lnTo>
                    <a:pt x="105" y="553"/>
                  </a:lnTo>
                  <a:lnTo>
                    <a:pt x="359"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38" name="Freeform 45"/>
            <p:cNvSpPr>
              <a:spLocks/>
            </p:cNvSpPr>
            <p:nvPr/>
          </p:nvSpPr>
          <p:spPr bwMode="auto">
            <a:xfrm>
              <a:off x="458" y="1823"/>
              <a:ext cx="11" cy="5"/>
            </a:xfrm>
            <a:custGeom>
              <a:avLst/>
              <a:gdLst>
                <a:gd name="T0" fmla="*/ 56 w 56"/>
                <a:gd name="T1" fmla="*/ 28 h 28"/>
                <a:gd name="T2" fmla="*/ 3 w 56"/>
                <a:gd name="T3" fmla="*/ 0 h 28"/>
                <a:gd name="T4" fmla="*/ 0 w 56"/>
                <a:gd name="T5" fmla="*/ 9 h 28"/>
                <a:gd name="T6" fmla="*/ 56 w 56"/>
                <a:gd name="T7" fmla="*/ 28 h 28"/>
                <a:gd name="T8" fmla="*/ 0 60000 65536"/>
                <a:gd name="T9" fmla="*/ 0 60000 65536"/>
                <a:gd name="T10" fmla="*/ 0 60000 65536"/>
                <a:gd name="T11" fmla="*/ 0 60000 65536"/>
                <a:gd name="T12" fmla="*/ 0 w 56"/>
                <a:gd name="T13" fmla="*/ 0 h 28"/>
                <a:gd name="T14" fmla="*/ 56 w 56"/>
                <a:gd name="T15" fmla="*/ 28 h 28"/>
              </a:gdLst>
              <a:ahLst/>
              <a:cxnLst>
                <a:cxn ang="T8">
                  <a:pos x="T0" y="T1"/>
                </a:cxn>
                <a:cxn ang="T9">
                  <a:pos x="T2" y="T3"/>
                </a:cxn>
                <a:cxn ang="T10">
                  <a:pos x="T4" y="T5"/>
                </a:cxn>
                <a:cxn ang="T11">
                  <a:pos x="T6" y="T7"/>
                </a:cxn>
              </a:cxnLst>
              <a:rect l="T12" t="T13" r="T14" b="T15"/>
              <a:pathLst>
                <a:path w="56" h="28">
                  <a:moveTo>
                    <a:pt x="56" y="28"/>
                  </a:moveTo>
                  <a:lnTo>
                    <a:pt x="3" y="0"/>
                  </a:lnTo>
                  <a:lnTo>
                    <a:pt x="0" y="9"/>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9" name="Line 46"/>
            <p:cNvSpPr>
              <a:spLocks noChangeShapeType="1"/>
            </p:cNvSpPr>
            <p:nvPr/>
          </p:nvSpPr>
          <p:spPr bwMode="auto">
            <a:xfrm flipH="1">
              <a:off x="458"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40" name="Freeform 47"/>
            <p:cNvSpPr>
              <a:spLocks/>
            </p:cNvSpPr>
            <p:nvPr/>
          </p:nvSpPr>
          <p:spPr bwMode="auto">
            <a:xfrm>
              <a:off x="424" y="1824"/>
              <a:ext cx="56" cy="111"/>
            </a:xfrm>
            <a:custGeom>
              <a:avLst/>
              <a:gdLst>
                <a:gd name="T0" fmla="*/ 289 w 289"/>
                <a:gd name="T1" fmla="*/ 38 h 573"/>
                <a:gd name="T2" fmla="*/ 234 w 289"/>
                <a:gd name="T3" fmla="*/ 19 h 573"/>
                <a:gd name="T4" fmla="*/ 178 w 289"/>
                <a:gd name="T5" fmla="*/ 0 h 573"/>
                <a:gd name="T6" fmla="*/ 0 w 289"/>
                <a:gd name="T7" fmla="*/ 534 h 573"/>
                <a:gd name="T8" fmla="*/ 55 w 289"/>
                <a:gd name="T9" fmla="*/ 554 h 573"/>
                <a:gd name="T10" fmla="*/ 111 w 289"/>
                <a:gd name="T11" fmla="*/ 573 h 573"/>
                <a:gd name="T12" fmla="*/ 289 w 289"/>
                <a:gd name="T13" fmla="*/ 38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289" y="38"/>
                  </a:moveTo>
                  <a:lnTo>
                    <a:pt x="234" y="19"/>
                  </a:lnTo>
                  <a:lnTo>
                    <a:pt x="178" y="0"/>
                  </a:lnTo>
                  <a:lnTo>
                    <a:pt x="0" y="534"/>
                  </a:lnTo>
                  <a:lnTo>
                    <a:pt x="55" y="554"/>
                  </a:lnTo>
                  <a:lnTo>
                    <a:pt x="111" y="573"/>
                  </a:lnTo>
                  <a:lnTo>
                    <a:pt x="28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41" name="Freeform 48"/>
            <p:cNvSpPr>
              <a:spLocks/>
            </p:cNvSpPr>
            <p:nvPr/>
          </p:nvSpPr>
          <p:spPr bwMode="auto">
            <a:xfrm>
              <a:off x="424" y="1824"/>
              <a:ext cx="56" cy="111"/>
            </a:xfrm>
            <a:custGeom>
              <a:avLst/>
              <a:gdLst>
                <a:gd name="T0" fmla="*/ 289 w 289"/>
                <a:gd name="T1" fmla="*/ 38 h 573"/>
                <a:gd name="T2" fmla="*/ 234 w 289"/>
                <a:gd name="T3" fmla="*/ 19 h 573"/>
                <a:gd name="T4" fmla="*/ 178 w 289"/>
                <a:gd name="T5" fmla="*/ 0 h 573"/>
                <a:gd name="T6" fmla="*/ 0 w 289"/>
                <a:gd name="T7" fmla="*/ 534 h 573"/>
                <a:gd name="T8" fmla="*/ 55 w 289"/>
                <a:gd name="T9" fmla="*/ 554 h 573"/>
                <a:gd name="T10" fmla="*/ 111 w 289"/>
                <a:gd name="T11" fmla="*/ 573 h 573"/>
                <a:gd name="T12" fmla="*/ 289 w 289"/>
                <a:gd name="T13" fmla="*/ 38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289" y="38"/>
                  </a:moveTo>
                  <a:lnTo>
                    <a:pt x="234" y="19"/>
                  </a:lnTo>
                  <a:lnTo>
                    <a:pt x="178" y="0"/>
                  </a:lnTo>
                  <a:lnTo>
                    <a:pt x="0" y="534"/>
                  </a:lnTo>
                  <a:lnTo>
                    <a:pt x="55" y="554"/>
                  </a:lnTo>
                  <a:lnTo>
                    <a:pt x="111" y="573"/>
                  </a:lnTo>
                  <a:lnTo>
                    <a:pt x="289"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42" name="Freeform 49"/>
            <p:cNvSpPr>
              <a:spLocks/>
            </p:cNvSpPr>
            <p:nvPr/>
          </p:nvSpPr>
          <p:spPr bwMode="auto">
            <a:xfrm>
              <a:off x="423" y="1928"/>
              <a:ext cx="11" cy="3"/>
            </a:xfrm>
            <a:custGeom>
              <a:avLst/>
              <a:gdLst>
                <a:gd name="T0" fmla="*/ 57 w 57"/>
                <a:gd name="T1" fmla="*/ 20 h 20"/>
                <a:gd name="T2" fmla="*/ 2 w 57"/>
                <a:gd name="T3" fmla="*/ 0 h 20"/>
                <a:gd name="T4" fmla="*/ 0 w 57"/>
                <a:gd name="T5" fmla="*/ 8 h 20"/>
                <a:gd name="T6" fmla="*/ 57 w 57"/>
                <a:gd name="T7" fmla="*/ 2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57" y="20"/>
                  </a:moveTo>
                  <a:lnTo>
                    <a:pt x="2" y="0"/>
                  </a:lnTo>
                  <a:lnTo>
                    <a:pt x="0" y="8"/>
                  </a:lnTo>
                  <a:lnTo>
                    <a:pt x="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43" name="Line 50"/>
            <p:cNvSpPr>
              <a:spLocks noChangeShapeType="1"/>
            </p:cNvSpPr>
            <p:nvPr/>
          </p:nvSpPr>
          <p:spPr bwMode="auto">
            <a:xfrm flipH="1">
              <a:off x="423"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44" name="Freeform 51"/>
            <p:cNvSpPr>
              <a:spLocks/>
            </p:cNvSpPr>
            <p:nvPr/>
          </p:nvSpPr>
          <p:spPr bwMode="auto">
            <a:xfrm>
              <a:off x="403" y="1930"/>
              <a:ext cx="42" cy="112"/>
            </a:xfrm>
            <a:custGeom>
              <a:avLst/>
              <a:gdLst>
                <a:gd name="T0" fmla="*/ 220 w 220"/>
                <a:gd name="T1" fmla="*/ 23 h 581"/>
                <a:gd name="T2" fmla="*/ 162 w 220"/>
                <a:gd name="T3" fmla="*/ 12 h 581"/>
                <a:gd name="T4" fmla="*/ 105 w 220"/>
                <a:gd name="T5" fmla="*/ 0 h 581"/>
                <a:gd name="T6" fmla="*/ 0 w 220"/>
                <a:gd name="T7" fmla="*/ 559 h 581"/>
                <a:gd name="T8" fmla="*/ 57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2" y="12"/>
                  </a:lnTo>
                  <a:lnTo>
                    <a:pt x="105" y="0"/>
                  </a:lnTo>
                  <a:lnTo>
                    <a:pt x="0" y="559"/>
                  </a:lnTo>
                  <a:lnTo>
                    <a:pt x="57" y="570"/>
                  </a:lnTo>
                  <a:lnTo>
                    <a:pt x="115" y="581"/>
                  </a:lnTo>
                  <a:lnTo>
                    <a:pt x="22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45" name="Freeform 52"/>
            <p:cNvSpPr>
              <a:spLocks/>
            </p:cNvSpPr>
            <p:nvPr/>
          </p:nvSpPr>
          <p:spPr bwMode="auto">
            <a:xfrm>
              <a:off x="403" y="1930"/>
              <a:ext cx="42" cy="112"/>
            </a:xfrm>
            <a:custGeom>
              <a:avLst/>
              <a:gdLst>
                <a:gd name="T0" fmla="*/ 220 w 220"/>
                <a:gd name="T1" fmla="*/ 23 h 581"/>
                <a:gd name="T2" fmla="*/ 162 w 220"/>
                <a:gd name="T3" fmla="*/ 12 h 581"/>
                <a:gd name="T4" fmla="*/ 105 w 220"/>
                <a:gd name="T5" fmla="*/ 0 h 581"/>
                <a:gd name="T6" fmla="*/ 0 w 220"/>
                <a:gd name="T7" fmla="*/ 559 h 581"/>
                <a:gd name="T8" fmla="*/ 57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2" y="12"/>
                  </a:lnTo>
                  <a:lnTo>
                    <a:pt x="105" y="0"/>
                  </a:lnTo>
                  <a:lnTo>
                    <a:pt x="0" y="559"/>
                  </a:lnTo>
                  <a:lnTo>
                    <a:pt x="57" y="570"/>
                  </a:lnTo>
                  <a:lnTo>
                    <a:pt x="115" y="581"/>
                  </a:lnTo>
                  <a:lnTo>
                    <a:pt x="220" y="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46" name="Freeform 53"/>
            <p:cNvSpPr>
              <a:spLocks/>
            </p:cNvSpPr>
            <p:nvPr/>
          </p:nvSpPr>
          <p:spPr bwMode="auto">
            <a:xfrm>
              <a:off x="403" y="2038"/>
              <a:ext cx="11" cy="2"/>
            </a:xfrm>
            <a:custGeom>
              <a:avLst/>
              <a:gdLst>
                <a:gd name="T0" fmla="*/ 58 w 58"/>
                <a:gd name="T1" fmla="*/ 11 h 11"/>
                <a:gd name="T2" fmla="*/ 1 w 58"/>
                <a:gd name="T3" fmla="*/ 0 h 11"/>
                <a:gd name="T4" fmla="*/ 0 w 58"/>
                <a:gd name="T5" fmla="*/ 7 h 11"/>
                <a:gd name="T6" fmla="*/ 58 w 58"/>
                <a:gd name="T7" fmla="*/ 11 h 11"/>
                <a:gd name="T8" fmla="*/ 0 60000 65536"/>
                <a:gd name="T9" fmla="*/ 0 60000 65536"/>
                <a:gd name="T10" fmla="*/ 0 60000 65536"/>
                <a:gd name="T11" fmla="*/ 0 60000 65536"/>
                <a:gd name="T12" fmla="*/ 0 w 58"/>
                <a:gd name="T13" fmla="*/ 0 h 11"/>
                <a:gd name="T14" fmla="*/ 58 w 58"/>
                <a:gd name="T15" fmla="*/ 11 h 11"/>
              </a:gdLst>
              <a:ahLst/>
              <a:cxnLst>
                <a:cxn ang="T8">
                  <a:pos x="T0" y="T1"/>
                </a:cxn>
                <a:cxn ang="T9">
                  <a:pos x="T2" y="T3"/>
                </a:cxn>
                <a:cxn ang="T10">
                  <a:pos x="T4" y="T5"/>
                </a:cxn>
                <a:cxn ang="T11">
                  <a:pos x="T6" y="T7"/>
                </a:cxn>
              </a:cxnLst>
              <a:rect l="T12" t="T13" r="T14" b="T15"/>
              <a:pathLst>
                <a:path w="58" h="11">
                  <a:moveTo>
                    <a:pt x="58" y="11"/>
                  </a:moveTo>
                  <a:lnTo>
                    <a:pt x="1" y="0"/>
                  </a:lnTo>
                  <a:lnTo>
                    <a:pt x="0" y="7"/>
                  </a:lnTo>
                  <a:lnTo>
                    <a:pt x="5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47" name="Line 54"/>
            <p:cNvSpPr>
              <a:spLocks noChangeShapeType="1"/>
            </p:cNvSpPr>
            <p:nvPr/>
          </p:nvSpPr>
          <p:spPr bwMode="auto">
            <a:xfrm flipH="1">
              <a:off x="403" y="203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48" name="Freeform 55"/>
            <p:cNvSpPr>
              <a:spLocks/>
            </p:cNvSpPr>
            <p:nvPr/>
          </p:nvSpPr>
          <p:spPr bwMode="auto">
            <a:xfrm>
              <a:off x="396" y="2039"/>
              <a:ext cx="30" cy="113"/>
            </a:xfrm>
            <a:custGeom>
              <a:avLst/>
              <a:gdLst>
                <a:gd name="T0" fmla="*/ 153 w 153"/>
                <a:gd name="T1" fmla="*/ 8 h 579"/>
                <a:gd name="T2" fmla="*/ 94 w 153"/>
                <a:gd name="T3" fmla="*/ 4 h 579"/>
                <a:gd name="T4" fmla="*/ 36 w 153"/>
                <a:gd name="T5" fmla="*/ 0 h 579"/>
                <a:gd name="T6" fmla="*/ 0 w 153"/>
                <a:gd name="T7" fmla="*/ 571 h 579"/>
                <a:gd name="T8" fmla="*/ 59 w 153"/>
                <a:gd name="T9" fmla="*/ 575 h 579"/>
                <a:gd name="T10" fmla="*/ 117 w 153"/>
                <a:gd name="T11" fmla="*/ 579 h 579"/>
                <a:gd name="T12" fmla="*/ 153 w 153"/>
                <a:gd name="T13" fmla="*/ 8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53" y="8"/>
                  </a:moveTo>
                  <a:lnTo>
                    <a:pt x="94" y="4"/>
                  </a:lnTo>
                  <a:lnTo>
                    <a:pt x="36" y="0"/>
                  </a:lnTo>
                  <a:lnTo>
                    <a:pt x="0" y="571"/>
                  </a:lnTo>
                  <a:lnTo>
                    <a:pt x="59" y="575"/>
                  </a:lnTo>
                  <a:lnTo>
                    <a:pt x="117" y="579"/>
                  </a:lnTo>
                  <a:lnTo>
                    <a:pt x="15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49" name="Freeform 56"/>
            <p:cNvSpPr>
              <a:spLocks/>
            </p:cNvSpPr>
            <p:nvPr/>
          </p:nvSpPr>
          <p:spPr bwMode="auto">
            <a:xfrm>
              <a:off x="396" y="2039"/>
              <a:ext cx="30" cy="113"/>
            </a:xfrm>
            <a:custGeom>
              <a:avLst/>
              <a:gdLst>
                <a:gd name="T0" fmla="*/ 153 w 153"/>
                <a:gd name="T1" fmla="*/ 8 h 579"/>
                <a:gd name="T2" fmla="*/ 94 w 153"/>
                <a:gd name="T3" fmla="*/ 4 h 579"/>
                <a:gd name="T4" fmla="*/ 36 w 153"/>
                <a:gd name="T5" fmla="*/ 0 h 579"/>
                <a:gd name="T6" fmla="*/ 0 w 153"/>
                <a:gd name="T7" fmla="*/ 571 h 579"/>
                <a:gd name="T8" fmla="*/ 59 w 153"/>
                <a:gd name="T9" fmla="*/ 575 h 579"/>
                <a:gd name="T10" fmla="*/ 117 w 153"/>
                <a:gd name="T11" fmla="*/ 579 h 579"/>
                <a:gd name="T12" fmla="*/ 153 w 153"/>
                <a:gd name="T13" fmla="*/ 8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53" y="8"/>
                  </a:moveTo>
                  <a:lnTo>
                    <a:pt x="94" y="4"/>
                  </a:lnTo>
                  <a:lnTo>
                    <a:pt x="36" y="0"/>
                  </a:lnTo>
                  <a:lnTo>
                    <a:pt x="0" y="571"/>
                  </a:lnTo>
                  <a:lnTo>
                    <a:pt x="59" y="575"/>
                  </a:lnTo>
                  <a:lnTo>
                    <a:pt x="117" y="579"/>
                  </a:lnTo>
                  <a:lnTo>
                    <a:pt x="153"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50" name="Freeform 57"/>
            <p:cNvSpPr>
              <a:spLocks/>
            </p:cNvSpPr>
            <p:nvPr/>
          </p:nvSpPr>
          <p:spPr bwMode="auto">
            <a:xfrm>
              <a:off x="396" y="2151"/>
              <a:ext cx="11" cy="1"/>
            </a:xfrm>
            <a:custGeom>
              <a:avLst/>
              <a:gdLst>
                <a:gd name="T0" fmla="*/ 59 w 59"/>
                <a:gd name="T1" fmla="*/ 4 h 8"/>
                <a:gd name="T2" fmla="*/ 0 w 59"/>
                <a:gd name="T3" fmla="*/ 0 h 8"/>
                <a:gd name="T4" fmla="*/ 0 w 59"/>
                <a:gd name="T5" fmla="*/ 8 h 8"/>
                <a:gd name="T6" fmla="*/ 59 w 59"/>
                <a:gd name="T7" fmla="*/ 4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59" y="4"/>
                  </a:moveTo>
                  <a:lnTo>
                    <a:pt x="0" y="0"/>
                  </a:lnTo>
                  <a:lnTo>
                    <a:pt x="0" y="8"/>
                  </a:lnTo>
                  <a:lnTo>
                    <a:pt x="5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51" name="Line 58"/>
            <p:cNvSpPr>
              <a:spLocks noChangeShapeType="1"/>
            </p:cNvSpPr>
            <p:nvPr/>
          </p:nvSpPr>
          <p:spPr bwMode="auto">
            <a:xfrm>
              <a:off x="396" y="215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52" name="Freeform 59"/>
            <p:cNvSpPr>
              <a:spLocks/>
            </p:cNvSpPr>
            <p:nvPr/>
          </p:nvSpPr>
          <p:spPr bwMode="auto">
            <a:xfrm>
              <a:off x="396" y="2151"/>
              <a:ext cx="30" cy="111"/>
            </a:xfrm>
            <a:custGeom>
              <a:avLst/>
              <a:gdLst>
                <a:gd name="T0" fmla="*/ 117 w 153"/>
                <a:gd name="T1" fmla="*/ 0 h 579"/>
                <a:gd name="T2" fmla="*/ 59 w 153"/>
                <a:gd name="T3" fmla="*/ 4 h 579"/>
                <a:gd name="T4" fmla="*/ 0 w 153"/>
                <a:gd name="T5" fmla="*/ 8 h 579"/>
                <a:gd name="T6" fmla="*/ 36 w 153"/>
                <a:gd name="T7" fmla="*/ 579 h 579"/>
                <a:gd name="T8" fmla="*/ 94 w 153"/>
                <a:gd name="T9" fmla="*/ 575 h 579"/>
                <a:gd name="T10" fmla="*/ 153 w 153"/>
                <a:gd name="T11" fmla="*/ 571 h 579"/>
                <a:gd name="T12" fmla="*/ 117 w 153"/>
                <a:gd name="T13" fmla="*/ 0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17" y="0"/>
                  </a:moveTo>
                  <a:lnTo>
                    <a:pt x="59" y="4"/>
                  </a:lnTo>
                  <a:lnTo>
                    <a:pt x="0" y="8"/>
                  </a:lnTo>
                  <a:lnTo>
                    <a:pt x="36" y="579"/>
                  </a:lnTo>
                  <a:lnTo>
                    <a:pt x="94" y="575"/>
                  </a:lnTo>
                  <a:lnTo>
                    <a:pt x="153" y="57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53" name="Freeform 60"/>
            <p:cNvSpPr>
              <a:spLocks/>
            </p:cNvSpPr>
            <p:nvPr/>
          </p:nvSpPr>
          <p:spPr bwMode="auto">
            <a:xfrm>
              <a:off x="396" y="2151"/>
              <a:ext cx="30" cy="111"/>
            </a:xfrm>
            <a:custGeom>
              <a:avLst/>
              <a:gdLst>
                <a:gd name="T0" fmla="*/ 117 w 153"/>
                <a:gd name="T1" fmla="*/ 0 h 579"/>
                <a:gd name="T2" fmla="*/ 59 w 153"/>
                <a:gd name="T3" fmla="*/ 4 h 579"/>
                <a:gd name="T4" fmla="*/ 0 w 153"/>
                <a:gd name="T5" fmla="*/ 8 h 579"/>
                <a:gd name="T6" fmla="*/ 36 w 153"/>
                <a:gd name="T7" fmla="*/ 579 h 579"/>
                <a:gd name="T8" fmla="*/ 94 w 153"/>
                <a:gd name="T9" fmla="*/ 575 h 579"/>
                <a:gd name="T10" fmla="*/ 153 w 153"/>
                <a:gd name="T11" fmla="*/ 571 h 579"/>
                <a:gd name="T12" fmla="*/ 117 w 153"/>
                <a:gd name="T13" fmla="*/ 0 h 579"/>
                <a:gd name="T14" fmla="*/ 0 60000 65536"/>
                <a:gd name="T15" fmla="*/ 0 60000 65536"/>
                <a:gd name="T16" fmla="*/ 0 60000 65536"/>
                <a:gd name="T17" fmla="*/ 0 60000 65536"/>
                <a:gd name="T18" fmla="*/ 0 60000 65536"/>
                <a:gd name="T19" fmla="*/ 0 60000 65536"/>
                <a:gd name="T20" fmla="*/ 0 60000 65536"/>
                <a:gd name="T21" fmla="*/ 0 w 153"/>
                <a:gd name="T22" fmla="*/ 0 h 579"/>
                <a:gd name="T23" fmla="*/ 153 w 153"/>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579">
                  <a:moveTo>
                    <a:pt x="117" y="0"/>
                  </a:moveTo>
                  <a:lnTo>
                    <a:pt x="59" y="4"/>
                  </a:lnTo>
                  <a:lnTo>
                    <a:pt x="0" y="8"/>
                  </a:lnTo>
                  <a:lnTo>
                    <a:pt x="36" y="579"/>
                  </a:lnTo>
                  <a:lnTo>
                    <a:pt x="94" y="575"/>
                  </a:lnTo>
                  <a:lnTo>
                    <a:pt x="153" y="57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54" name="Freeform 61"/>
            <p:cNvSpPr>
              <a:spLocks/>
            </p:cNvSpPr>
            <p:nvPr/>
          </p:nvSpPr>
          <p:spPr bwMode="auto">
            <a:xfrm>
              <a:off x="403" y="2262"/>
              <a:ext cx="11" cy="2"/>
            </a:xfrm>
            <a:custGeom>
              <a:avLst/>
              <a:gdLst>
                <a:gd name="T0" fmla="*/ 58 w 58"/>
                <a:gd name="T1" fmla="*/ 0 h 11"/>
                <a:gd name="T2" fmla="*/ 0 w 58"/>
                <a:gd name="T3" fmla="*/ 4 h 11"/>
                <a:gd name="T4" fmla="*/ 1 w 58"/>
                <a:gd name="T5" fmla="*/ 11 h 11"/>
                <a:gd name="T6" fmla="*/ 58 w 58"/>
                <a:gd name="T7" fmla="*/ 0 h 11"/>
                <a:gd name="T8" fmla="*/ 0 60000 65536"/>
                <a:gd name="T9" fmla="*/ 0 60000 65536"/>
                <a:gd name="T10" fmla="*/ 0 60000 65536"/>
                <a:gd name="T11" fmla="*/ 0 60000 65536"/>
                <a:gd name="T12" fmla="*/ 0 w 58"/>
                <a:gd name="T13" fmla="*/ 0 h 11"/>
                <a:gd name="T14" fmla="*/ 58 w 58"/>
                <a:gd name="T15" fmla="*/ 11 h 11"/>
              </a:gdLst>
              <a:ahLst/>
              <a:cxnLst>
                <a:cxn ang="T8">
                  <a:pos x="T0" y="T1"/>
                </a:cxn>
                <a:cxn ang="T9">
                  <a:pos x="T2" y="T3"/>
                </a:cxn>
                <a:cxn ang="T10">
                  <a:pos x="T4" y="T5"/>
                </a:cxn>
                <a:cxn ang="T11">
                  <a:pos x="T6" y="T7"/>
                </a:cxn>
              </a:cxnLst>
              <a:rect l="T12" t="T13" r="T14" b="T15"/>
              <a:pathLst>
                <a:path w="58" h="11">
                  <a:moveTo>
                    <a:pt x="58" y="0"/>
                  </a:moveTo>
                  <a:lnTo>
                    <a:pt x="0" y="4"/>
                  </a:lnTo>
                  <a:lnTo>
                    <a:pt x="1" y="11"/>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55" name="Line 62"/>
            <p:cNvSpPr>
              <a:spLocks noChangeShapeType="1"/>
            </p:cNvSpPr>
            <p:nvPr/>
          </p:nvSpPr>
          <p:spPr bwMode="auto">
            <a:xfrm>
              <a:off x="403" y="2262"/>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56" name="Freeform 63"/>
            <p:cNvSpPr>
              <a:spLocks/>
            </p:cNvSpPr>
            <p:nvPr/>
          </p:nvSpPr>
          <p:spPr bwMode="auto">
            <a:xfrm>
              <a:off x="403" y="2260"/>
              <a:ext cx="42" cy="113"/>
            </a:xfrm>
            <a:custGeom>
              <a:avLst/>
              <a:gdLst>
                <a:gd name="T0" fmla="*/ 115 w 220"/>
                <a:gd name="T1" fmla="*/ 0 h 581"/>
                <a:gd name="T2" fmla="*/ 57 w 220"/>
                <a:gd name="T3" fmla="*/ 11 h 581"/>
                <a:gd name="T4" fmla="*/ 0 w 220"/>
                <a:gd name="T5" fmla="*/ 22 h 581"/>
                <a:gd name="T6" fmla="*/ 105 w 220"/>
                <a:gd name="T7" fmla="*/ 581 h 581"/>
                <a:gd name="T8" fmla="*/ 162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7" y="11"/>
                  </a:lnTo>
                  <a:lnTo>
                    <a:pt x="0" y="22"/>
                  </a:lnTo>
                  <a:lnTo>
                    <a:pt x="105" y="581"/>
                  </a:lnTo>
                  <a:lnTo>
                    <a:pt x="162" y="570"/>
                  </a:lnTo>
                  <a:lnTo>
                    <a:pt x="220" y="559"/>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57" name="Freeform 64"/>
            <p:cNvSpPr>
              <a:spLocks/>
            </p:cNvSpPr>
            <p:nvPr/>
          </p:nvSpPr>
          <p:spPr bwMode="auto">
            <a:xfrm>
              <a:off x="403" y="2260"/>
              <a:ext cx="42" cy="113"/>
            </a:xfrm>
            <a:custGeom>
              <a:avLst/>
              <a:gdLst>
                <a:gd name="T0" fmla="*/ 115 w 220"/>
                <a:gd name="T1" fmla="*/ 0 h 581"/>
                <a:gd name="T2" fmla="*/ 57 w 220"/>
                <a:gd name="T3" fmla="*/ 11 h 581"/>
                <a:gd name="T4" fmla="*/ 0 w 220"/>
                <a:gd name="T5" fmla="*/ 22 h 581"/>
                <a:gd name="T6" fmla="*/ 105 w 220"/>
                <a:gd name="T7" fmla="*/ 581 h 581"/>
                <a:gd name="T8" fmla="*/ 162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7" y="11"/>
                  </a:lnTo>
                  <a:lnTo>
                    <a:pt x="0" y="22"/>
                  </a:lnTo>
                  <a:lnTo>
                    <a:pt x="105" y="581"/>
                  </a:lnTo>
                  <a:lnTo>
                    <a:pt x="162" y="570"/>
                  </a:lnTo>
                  <a:lnTo>
                    <a:pt x="220" y="559"/>
                  </a:lnTo>
                  <a:lnTo>
                    <a:pt x="1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58" name="Freeform 65"/>
            <p:cNvSpPr>
              <a:spLocks/>
            </p:cNvSpPr>
            <p:nvPr/>
          </p:nvSpPr>
          <p:spPr bwMode="auto">
            <a:xfrm>
              <a:off x="423" y="2370"/>
              <a:ext cx="11" cy="4"/>
            </a:xfrm>
            <a:custGeom>
              <a:avLst/>
              <a:gdLst>
                <a:gd name="T0" fmla="*/ 57 w 57"/>
                <a:gd name="T1" fmla="*/ 0 h 19"/>
                <a:gd name="T2" fmla="*/ 0 w 57"/>
                <a:gd name="T3" fmla="*/ 11 h 19"/>
                <a:gd name="T4" fmla="*/ 2 w 57"/>
                <a:gd name="T5" fmla="*/ 19 h 19"/>
                <a:gd name="T6" fmla="*/ 57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57" y="0"/>
                  </a:moveTo>
                  <a:lnTo>
                    <a:pt x="0" y="11"/>
                  </a:lnTo>
                  <a:lnTo>
                    <a:pt x="2" y="1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59" name="Line 66"/>
            <p:cNvSpPr>
              <a:spLocks noChangeShapeType="1"/>
            </p:cNvSpPr>
            <p:nvPr/>
          </p:nvSpPr>
          <p:spPr bwMode="auto">
            <a:xfrm>
              <a:off x="423"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60" name="Freeform 67"/>
            <p:cNvSpPr>
              <a:spLocks/>
            </p:cNvSpPr>
            <p:nvPr/>
          </p:nvSpPr>
          <p:spPr bwMode="auto">
            <a:xfrm>
              <a:off x="424" y="2367"/>
              <a:ext cx="56" cy="111"/>
            </a:xfrm>
            <a:custGeom>
              <a:avLst/>
              <a:gdLst>
                <a:gd name="T0" fmla="*/ 111 w 289"/>
                <a:gd name="T1" fmla="*/ 0 h 573"/>
                <a:gd name="T2" fmla="*/ 55 w 289"/>
                <a:gd name="T3" fmla="*/ 19 h 573"/>
                <a:gd name="T4" fmla="*/ 0 w 289"/>
                <a:gd name="T5" fmla="*/ 38 h 573"/>
                <a:gd name="T6" fmla="*/ 178 w 289"/>
                <a:gd name="T7" fmla="*/ 573 h 573"/>
                <a:gd name="T8" fmla="*/ 234 w 289"/>
                <a:gd name="T9" fmla="*/ 554 h 573"/>
                <a:gd name="T10" fmla="*/ 289 w 289"/>
                <a:gd name="T11" fmla="*/ 534 h 573"/>
                <a:gd name="T12" fmla="*/ 111 w 289"/>
                <a:gd name="T13" fmla="*/ 0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111" y="0"/>
                  </a:moveTo>
                  <a:lnTo>
                    <a:pt x="55" y="19"/>
                  </a:lnTo>
                  <a:lnTo>
                    <a:pt x="0" y="38"/>
                  </a:lnTo>
                  <a:lnTo>
                    <a:pt x="178" y="573"/>
                  </a:lnTo>
                  <a:lnTo>
                    <a:pt x="234" y="554"/>
                  </a:lnTo>
                  <a:lnTo>
                    <a:pt x="289" y="53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61" name="Freeform 68"/>
            <p:cNvSpPr>
              <a:spLocks/>
            </p:cNvSpPr>
            <p:nvPr/>
          </p:nvSpPr>
          <p:spPr bwMode="auto">
            <a:xfrm>
              <a:off x="424" y="2367"/>
              <a:ext cx="56" cy="111"/>
            </a:xfrm>
            <a:custGeom>
              <a:avLst/>
              <a:gdLst>
                <a:gd name="T0" fmla="*/ 111 w 289"/>
                <a:gd name="T1" fmla="*/ 0 h 573"/>
                <a:gd name="T2" fmla="*/ 55 w 289"/>
                <a:gd name="T3" fmla="*/ 19 h 573"/>
                <a:gd name="T4" fmla="*/ 0 w 289"/>
                <a:gd name="T5" fmla="*/ 38 h 573"/>
                <a:gd name="T6" fmla="*/ 178 w 289"/>
                <a:gd name="T7" fmla="*/ 573 h 573"/>
                <a:gd name="T8" fmla="*/ 234 w 289"/>
                <a:gd name="T9" fmla="*/ 554 h 573"/>
                <a:gd name="T10" fmla="*/ 289 w 289"/>
                <a:gd name="T11" fmla="*/ 534 h 573"/>
                <a:gd name="T12" fmla="*/ 111 w 289"/>
                <a:gd name="T13" fmla="*/ 0 h 573"/>
                <a:gd name="T14" fmla="*/ 0 60000 65536"/>
                <a:gd name="T15" fmla="*/ 0 60000 65536"/>
                <a:gd name="T16" fmla="*/ 0 60000 65536"/>
                <a:gd name="T17" fmla="*/ 0 60000 65536"/>
                <a:gd name="T18" fmla="*/ 0 60000 65536"/>
                <a:gd name="T19" fmla="*/ 0 60000 65536"/>
                <a:gd name="T20" fmla="*/ 0 60000 65536"/>
                <a:gd name="T21" fmla="*/ 0 w 289"/>
                <a:gd name="T22" fmla="*/ 0 h 573"/>
                <a:gd name="T23" fmla="*/ 289 w 289"/>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3">
                  <a:moveTo>
                    <a:pt x="111" y="0"/>
                  </a:moveTo>
                  <a:lnTo>
                    <a:pt x="55" y="19"/>
                  </a:lnTo>
                  <a:lnTo>
                    <a:pt x="0" y="38"/>
                  </a:lnTo>
                  <a:lnTo>
                    <a:pt x="178" y="573"/>
                  </a:lnTo>
                  <a:lnTo>
                    <a:pt x="234" y="554"/>
                  </a:lnTo>
                  <a:lnTo>
                    <a:pt x="289" y="534"/>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62" name="Freeform 69"/>
            <p:cNvSpPr>
              <a:spLocks/>
            </p:cNvSpPr>
            <p:nvPr/>
          </p:nvSpPr>
          <p:spPr bwMode="auto">
            <a:xfrm>
              <a:off x="458" y="2475"/>
              <a:ext cx="11" cy="5"/>
            </a:xfrm>
            <a:custGeom>
              <a:avLst/>
              <a:gdLst>
                <a:gd name="T0" fmla="*/ 56 w 56"/>
                <a:gd name="T1" fmla="*/ 0 h 27"/>
                <a:gd name="T2" fmla="*/ 0 w 56"/>
                <a:gd name="T3" fmla="*/ 19 h 27"/>
                <a:gd name="T4" fmla="*/ 3 w 56"/>
                <a:gd name="T5" fmla="*/ 27 h 27"/>
                <a:gd name="T6" fmla="*/ 56 w 56"/>
                <a:gd name="T7" fmla="*/ 0 h 27"/>
                <a:gd name="T8" fmla="*/ 0 60000 65536"/>
                <a:gd name="T9" fmla="*/ 0 60000 65536"/>
                <a:gd name="T10" fmla="*/ 0 60000 65536"/>
                <a:gd name="T11" fmla="*/ 0 60000 65536"/>
                <a:gd name="T12" fmla="*/ 0 w 56"/>
                <a:gd name="T13" fmla="*/ 0 h 27"/>
                <a:gd name="T14" fmla="*/ 56 w 56"/>
                <a:gd name="T15" fmla="*/ 27 h 27"/>
              </a:gdLst>
              <a:ahLst/>
              <a:cxnLst>
                <a:cxn ang="T8">
                  <a:pos x="T0" y="T1"/>
                </a:cxn>
                <a:cxn ang="T9">
                  <a:pos x="T2" y="T3"/>
                </a:cxn>
                <a:cxn ang="T10">
                  <a:pos x="T4" y="T5"/>
                </a:cxn>
                <a:cxn ang="T11">
                  <a:pos x="T6" y="T7"/>
                </a:cxn>
              </a:cxnLst>
              <a:rect l="T12" t="T13" r="T14" b="T15"/>
              <a:pathLst>
                <a:path w="56" h="27">
                  <a:moveTo>
                    <a:pt x="56" y="0"/>
                  </a:moveTo>
                  <a:lnTo>
                    <a:pt x="0" y="19"/>
                  </a:lnTo>
                  <a:lnTo>
                    <a:pt x="3" y="27"/>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63" name="Line 70"/>
            <p:cNvSpPr>
              <a:spLocks noChangeShapeType="1"/>
            </p:cNvSpPr>
            <p:nvPr/>
          </p:nvSpPr>
          <p:spPr bwMode="auto">
            <a:xfrm>
              <a:off x="458"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64" name="Freeform 71"/>
            <p:cNvSpPr>
              <a:spLocks/>
            </p:cNvSpPr>
            <p:nvPr/>
          </p:nvSpPr>
          <p:spPr bwMode="auto">
            <a:xfrm>
              <a:off x="459" y="2469"/>
              <a:ext cx="69" cy="107"/>
            </a:xfrm>
            <a:custGeom>
              <a:avLst/>
              <a:gdLst>
                <a:gd name="T0" fmla="*/ 105 w 359"/>
                <a:gd name="T1" fmla="*/ 0 h 553"/>
                <a:gd name="T2" fmla="*/ 53 w 359"/>
                <a:gd name="T3" fmla="*/ 28 h 553"/>
                <a:gd name="T4" fmla="*/ 0 w 359"/>
                <a:gd name="T5" fmla="*/ 55 h 553"/>
                <a:gd name="T6" fmla="*/ 255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3" y="28"/>
                  </a:lnTo>
                  <a:lnTo>
                    <a:pt x="0" y="55"/>
                  </a:lnTo>
                  <a:lnTo>
                    <a:pt x="255" y="553"/>
                  </a:lnTo>
                  <a:lnTo>
                    <a:pt x="307" y="526"/>
                  </a:lnTo>
                  <a:lnTo>
                    <a:pt x="359" y="498"/>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65" name="Freeform 72"/>
            <p:cNvSpPr>
              <a:spLocks/>
            </p:cNvSpPr>
            <p:nvPr/>
          </p:nvSpPr>
          <p:spPr bwMode="auto">
            <a:xfrm>
              <a:off x="459" y="2469"/>
              <a:ext cx="69" cy="107"/>
            </a:xfrm>
            <a:custGeom>
              <a:avLst/>
              <a:gdLst>
                <a:gd name="T0" fmla="*/ 105 w 359"/>
                <a:gd name="T1" fmla="*/ 0 h 553"/>
                <a:gd name="T2" fmla="*/ 53 w 359"/>
                <a:gd name="T3" fmla="*/ 28 h 553"/>
                <a:gd name="T4" fmla="*/ 0 w 359"/>
                <a:gd name="T5" fmla="*/ 55 h 553"/>
                <a:gd name="T6" fmla="*/ 255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3" y="28"/>
                  </a:lnTo>
                  <a:lnTo>
                    <a:pt x="0" y="55"/>
                  </a:lnTo>
                  <a:lnTo>
                    <a:pt x="255" y="553"/>
                  </a:lnTo>
                  <a:lnTo>
                    <a:pt x="307" y="526"/>
                  </a:lnTo>
                  <a:lnTo>
                    <a:pt x="359" y="498"/>
                  </a:lnTo>
                  <a:lnTo>
                    <a:pt x="1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66" name="Freeform 73"/>
            <p:cNvSpPr>
              <a:spLocks/>
            </p:cNvSpPr>
            <p:nvPr/>
          </p:nvSpPr>
          <p:spPr bwMode="auto">
            <a:xfrm>
              <a:off x="508" y="2571"/>
              <a:ext cx="10" cy="7"/>
            </a:xfrm>
            <a:custGeom>
              <a:avLst/>
              <a:gdLst>
                <a:gd name="T0" fmla="*/ 52 w 52"/>
                <a:gd name="T1" fmla="*/ 0 h 35"/>
                <a:gd name="T2" fmla="*/ 0 w 52"/>
                <a:gd name="T3" fmla="*/ 27 h 35"/>
                <a:gd name="T4" fmla="*/ 6 w 52"/>
                <a:gd name="T5" fmla="*/ 35 h 35"/>
                <a:gd name="T6" fmla="*/ 52 w 52"/>
                <a:gd name="T7" fmla="*/ 0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52" y="0"/>
                  </a:moveTo>
                  <a:lnTo>
                    <a:pt x="0" y="27"/>
                  </a:lnTo>
                  <a:lnTo>
                    <a:pt x="6" y="3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67" name="Line 74"/>
            <p:cNvSpPr>
              <a:spLocks noChangeShapeType="1"/>
            </p:cNvSpPr>
            <p:nvPr/>
          </p:nvSpPr>
          <p:spPr bwMode="auto">
            <a:xfrm>
              <a:off x="508" y="257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68" name="Freeform 75"/>
            <p:cNvSpPr>
              <a:spLocks/>
            </p:cNvSpPr>
            <p:nvPr/>
          </p:nvSpPr>
          <p:spPr bwMode="auto">
            <a:xfrm>
              <a:off x="509" y="2564"/>
              <a:ext cx="84" cy="101"/>
            </a:xfrm>
            <a:custGeom>
              <a:avLst/>
              <a:gdLst>
                <a:gd name="T0" fmla="*/ 92 w 431"/>
                <a:gd name="T1" fmla="*/ 0 h 518"/>
                <a:gd name="T2" fmla="*/ 46 w 431"/>
                <a:gd name="T3" fmla="*/ 36 h 518"/>
                <a:gd name="T4" fmla="*/ 0 w 431"/>
                <a:gd name="T5" fmla="*/ 71 h 518"/>
                <a:gd name="T6" fmla="*/ 339 w 431"/>
                <a:gd name="T7" fmla="*/ 518 h 518"/>
                <a:gd name="T8" fmla="*/ 385 w 431"/>
                <a:gd name="T9" fmla="*/ 482 h 518"/>
                <a:gd name="T10" fmla="*/ 431 w 431"/>
                <a:gd name="T11" fmla="*/ 447 h 518"/>
                <a:gd name="T12" fmla="*/ 92 w 431"/>
                <a:gd name="T13" fmla="*/ 0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92" y="0"/>
                  </a:moveTo>
                  <a:lnTo>
                    <a:pt x="46" y="36"/>
                  </a:lnTo>
                  <a:lnTo>
                    <a:pt x="0" y="71"/>
                  </a:lnTo>
                  <a:lnTo>
                    <a:pt x="339" y="518"/>
                  </a:lnTo>
                  <a:lnTo>
                    <a:pt x="385" y="482"/>
                  </a:lnTo>
                  <a:lnTo>
                    <a:pt x="431" y="447"/>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69" name="Freeform 76"/>
            <p:cNvSpPr>
              <a:spLocks/>
            </p:cNvSpPr>
            <p:nvPr/>
          </p:nvSpPr>
          <p:spPr bwMode="auto">
            <a:xfrm>
              <a:off x="509" y="2564"/>
              <a:ext cx="84" cy="101"/>
            </a:xfrm>
            <a:custGeom>
              <a:avLst/>
              <a:gdLst>
                <a:gd name="T0" fmla="*/ 92 w 431"/>
                <a:gd name="T1" fmla="*/ 0 h 518"/>
                <a:gd name="T2" fmla="*/ 46 w 431"/>
                <a:gd name="T3" fmla="*/ 36 h 518"/>
                <a:gd name="T4" fmla="*/ 0 w 431"/>
                <a:gd name="T5" fmla="*/ 71 h 518"/>
                <a:gd name="T6" fmla="*/ 339 w 431"/>
                <a:gd name="T7" fmla="*/ 518 h 518"/>
                <a:gd name="T8" fmla="*/ 385 w 431"/>
                <a:gd name="T9" fmla="*/ 482 h 518"/>
                <a:gd name="T10" fmla="*/ 431 w 431"/>
                <a:gd name="T11" fmla="*/ 447 h 518"/>
                <a:gd name="T12" fmla="*/ 92 w 431"/>
                <a:gd name="T13" fmla="*/ 0 h 518"/>
                <a:gd name="T14" fmla="*/ 0 60000 65536"/>
                <a:gd name="T15" fmla="*/ 0 60000 65536"/>
                <a:gd name="T16" fmla="*/ 0 60000 65536"/>
                <a:gd name="T17" fmla="*/ 0 60000 65536"/>
                <a:gd name="T18" fmla="*/ 0 60000 65536"/>
                <a:gd name="T19" fmla="*/ 0 60000 65536"/>
                <a:gd name="T20" fmla="*/ 0 60000 65536"/>
                <a:gd name="T21" fmla="*/ 0 w 431"/>
                <a:gd name="T22" fmla="*/ 0 h 518"/>
                <a:gd name="T23" fmla="*/ 431 w 431"/>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518">
                  <a:moveTo>
                    <a:pt x="92" y="0"/>
                  </a:moveTo>
                  <a:lnTo>
                    <a:pt x="46" y="36"/>
                  </a:lnTo>
                  <a:lnTo>
                    <a:pt x="0" y="71"/>
                  </a:lnTo>
                  <a:lnTo>
                    <a:pt x="339" y="518"/>
                  </a:lnTo>
                  <a:lnTo>
                    <a:pt x="385" y="482"/>
                  </a:lnTo>
                  <a:lnTo>
                    <a:pt x="431" y="447"/>
                  </a:lnTo>
                  <a:lnTo>
                    <a:pt x="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70" name="Freeform 77"/>
            <p:cNvSpPr>
              <a:spLocks/>
            </p:cNvSpPr>
            <p:nvPr/>
          </p:nvSpPr>
          <p:spPr bwMode="auto">
            <a:xfrm>
              <a:off x="575" y="2658"/>
              <a:ext cx="8" cy="9"/>
            </a:xfrm>
            <a:custGeom>
              <a:avLst/>
              <a:gdLst>
                <a:gd name="T0" fmla="*/ 46 w 46"/>
                <a:gd name="T1" fmla="*/ 0 h 45"/>
                <a:gd name="T2" fmla="*/ 0 w 46"/>
                <a:gd name="T3" fmla="*/ 36 h 45"/>
                <a:gd name="T4" fmla="*/ 4 w 46"/>
                <a:gd name="T5" fmla="*/ 41 h 45"/>
                <a:gd name="T6" fmla="*/ 9 w 46"/>
                <a:gd name="T7" fmla="*/ 45 h 45"/>
                <a:gd name="T8" fmla="*/ 46 w 46"/>
                <a:gd name="T9" fmla="*/ 0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46" y="0"/>
                  </a:moveTo>
                  <a:lnTo>
                    <a:pt x="0" y="36"/>
                  </a:lnTo>
                  <a:lnTo>
                    <a:pt x="4" y="41"/>
                  </a:lnTo>
                  <a:lnTo>
                    <a:pt x="9" y="45"/>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71" name="Freeform 78"/>
            <p:cNvSpPr>
              <a:spLocks/>
            </p:cNvSpPr>
            <p:nvPr/>
          </p:nvSpPr>
          <p:spPr bwMode="auto">
            <a:xfrm>
              <a:off x="575" y="2665"/>
              <a:ext cx="1" cy="2"/>
            </a:xfrm>
            <a:custGeom>
              <a:avLst/>
              <a:gdLst>
                <a:gd name="T0" fmla="*/ 0 w 9"/>
                <a:gd name="T1" fmla="*/ 0 h 9"/>
                <a:gd name="T2" fmla="*/ 4 w 9"/>
                <a:gd name="T3" fmla="*/ 5 h 9"/>
                <a:gd name="T4" fmla="*/ 9 w 9"/>
                <a:gd name="T5" fmla="*/ 9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lnTo>
                    <a:pt x="4" y="5"/>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72" name="Freeform 79"/>
            <p:cNvSpPr>
              <a:spLocks/>
            </p:cNvSpPr>
            <p:nvPr/>
          </p:nvSpPr>
          <p:spPr bwMode="auto">
            <a:xfrm>
              <a:off x="576" y="2649"/>
              <a:ext cx="99" cy="91"/>
            </a:xfrm>
            <a:custGeom>
              <a:avLst/>
              <a:gdLst>
                <a:gd name="T0" fmla="*/ 74 w 510"/>
                <a:gd name="T1" fmla="*/ 0 h 464"/>
                <a:gd name="T2" fmla="*/ 37 w 510"/>
                <a:gd name="T3" fmla="*/ 45 h 464"/>
                <a:gd name="T4" fmla="*/ 0 w 510"/>
                <a:gd name="T5" fmla="*/ 90 h 464"/>
                <a:gd name="T6" fmla="*/ 436 w 510"/>
                <a:gd name="T7" fmla="*/ 464 h 464"/>
                <a:gd name="T8" fmla="*/ 473 w 510"/>
                <a:gd name="T9" fmla="*/ 419 h 464"/>
                <a:gd name="T10" fmla="*/ 510 w 510"/>
                <a:gd name="T11" fmla="*/ 374 h 464"/>
                <a:gd name="T12" fmla="*/ 74 w 510"/>
                <a:gd name="T13" fmla="*/ 0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74" y="0"/>
                  </a:moveTo>
                  <a:lnTo>
                    <a:pt x="37" y="45"/>
                  </a:lnTo>
                  <a:lnTo>
                    <a:pt x="0" y="90"/>
                  </a:lnTo>
                  <a:lnTo>
                    <a:pt x="436" y="464"/>
                  </a:lnTo>
                  <a:lnTo>
                    <a:pt x="473" y="419"/>
                  </a:lnTo>
                  <a:lnTo>
                    <a:pt x="510" y="37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73" name="Freeform 80"/>
            <p:cNvSpPr>
              <a:spLocks/>
            </p:cNvSpPr>
            <p:nvPr/>
          </p:nvSpPr>
          <p:spPr bwMode="auto">
            <a:xfrm>
              <a:off x="576" y="2649"/>
              <a:ext cx="99" cy="91"/>
            </a:xfrm>
            <a:custGeom>
              <a:avLst/>
              <a:gdLst>
                <a:gd name="T0" fmla="*/ 74 w 510"/>
                <a:gd name="T1" fmla="*/ 0 h 464"/>
                <a:gd name="T2" fmla="*/ 37 w 510"/>
                <a:gd name="T3" fmla="*/ 45 h 464"/>
                <a:gd name="T4" fmla="*/ 0 w 510"/>
                <a:gd name="T5" fmla="*/ 90 h 464"/>
                <a:gd name="T6" fmla="*/ 436 w 510"/>
                <a:gd name="T7" fmla="*/ 464 h 464"/>
                <a:gd name="T8" fmla="*/ 473 w 510"/>
                <a:gd name="T9" fmla="*/ 419 h 464"/>
                <a:gd name="T10" fmla="*/ 510 w 510"/>
                <a:gd name="T11" fmla="*/ 374 h 464"/>
                <a:gd name="T12" fmla="*/ 74 w 510"/>
                <a:gd name="T13" fmla="*/ 0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74" y="0"/>
                  </a:moveTo>
                  <a:lnTo>
                    <a:pt x="37" y="45"/>
                  </a:lnTo>
                  <a:lnTo>
                    <a:pt x="0" y="90"/>
                  </a:lnTo>
                  <a:lnTo>
                    <a:pt x="436" y="464"/>
                  </a:lnTo>
                  <a:lnTo>
                    <a:pt x="473" y="419"/>
                  </a:lnTo>
                  <a:lnTo>
                    <a:pt x="510" y="374"/>
                  </a:lnTo>
                  <a:lnTo>
                    <a:pt x="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74" name="Freeform 81"/>
            <p:cNvSpPr>
              <a:spLocks/>
            </p:cNvSpPr>
            <p:nvPr/>
          </p:nvSpPr>
          <p:spPr bwMode="auto">
            <a:xfrm>
              <a:off x="660" y="2730"/>
              <a:ext cx="8" cy="10"/>
            </a:xfrm>
            <a:custGeom>
              <a:avLst/>
              <a:gdLst>
                <a:gd name="T0" fmla="*/ 37 w 37"/>
                <a:gd name="T1" fmla="*/ 0 h 51"/>
                <a:gd name="T2" fmla="*/ 0 w 37"/>
                <a:gd name="T3" fmla="*/ 45 h 51"/>
                <a:gd name="T4" fmla="*/ 8 w 37"/>
                <a:gd name="T5" fmla="*/ 51 h 51"/>
                <a:gd name="T6" fmla="*/ 37 w 37"/>
                <a:gd name="T7" fmla="*/ 0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0"/>
                  </a:moveTo>
                  <a:lnTo>
                    <a:pt x="0" y="45"/>
                  </a:lnTo>
                  <a:lnTo>
                    <a:pt x="8" y="51"/>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75" name="Line 82"/>
            <p:cNvSpPr>
              <a:spLocks noChangeShapeType="1"/>
            </p:cNvSpPr>
            <p:nvPr/>
          </p:nvSpPr>
          <p:spPr bwMode="auto">
            <a:xfrm>
              <a:off x="660"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76" name="Freeform 83"/>
            <p:cNvSpPr>
              <a:spLocks/>
            </p:cNvSpPr>
            <p:nvPr/>
          </p:nvSpPr>
          <p:spPr bwMode="auto">
            <a:xfrm>
              <a:off x="662" y="2721"/>
              <a:ext cx="60" cy="48"/>
            </a:xfrm>
            <a:custGeom>
              <a:avLst/>
              <a:gdLst>
                <a:gd name="T0" fmla="*/ 58 w 312"/>
                <a:gd name="T1" fmla="*/ 0 h 249"/>
                <a:gd name="T2" fmla="*/ 29 w 312"/>
                <a:gd name="T3" fmla="*/ 52 h 249"/>
                <a:gd name="T4" fmla="*/ 0 w 312"/>
                <a:gd name="T5" fmla="*/ 103 h 249"/>
                <a:gd name="T6" fmla="*/ 254 w 312"/>
                <a:gd name="T7" fmla="*/ 249 h 249"/>
                <a:gd name="T8" fmla="*/ 283 w 312"/>
                <a:gd name="T9" fmla="*/ 198 h 249"/>
                <a:gd name="T10" fmla="*/ 312 w 312"/>
                <a:gd name="T11" fmla="*/ 147 h 249"/>
                <a:gd name="T12" fmla="*/ 58 w 312"/>
                <a:gd name="T13" fmla="*/ 0 h 249"/>
                <a:gd name="T14" fmla="*/ 0 60000 65536"/>
                <a:gd name="T15" fmla="*/ 0 60000 65536"/>
                <a:gd name="T16" fmla="*/ 0 60000 65536"/>
                <a:gd name="T17" fmla="*/ 0 60000 65536"/>
                <a:gd name="T18" fmla="*/ 0 60000 65536"/>
                <a:gd name="T19" fmla="*/ 0 60000 65536"/>
                <a:gd name="T20" fmla="*/ 0 60000 65536"/>
                <a:gd name="T21" fmla="*/ 0 w 312"/>
                <a:gd name="T22" fmla="*/ 0 h 249"/>
                <a:gd name="T23" fmla="*/ 312 w 312"/>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49">
                  <a:moveTo>
                    <a:pt x="58" y="0"/>
                  </a:moveTo>
                  <a:lnTo>
                    <a:pt x="29" y="52"/>
                  </a:lnTo>
                  <a:lnTo>
                    <a:pt x="0" y="103"/>
                  </a:lnTo>
                  <a:lnTo>
                    <a:pt x="254" y="249"/>
                  </a:lnTo>
                  <a:lnTo>
                    <a:pt x="283" y="198"/>
                  </a:lnTo>
                  <a:lnTo>
                    <a:pt x="312" y="147"/>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77" name="Freeform 84"/>
            <p:cNvSpPr>
              <a:spLocks/>
            </p:cNvSpPr>
            <p:nvPr/>
          </p:nvSpPr>
          <p:spPr bwMode="auto">
            <a:xfrm>
              <a:off x="662" y="2721"/>
              <a:ext cx="60" cy="48"/>
            </a:xfrm>
            <a:custGeom>
              <a:avLst/>
              <a:gdLst>
                <a:gd name="T0" fmla="*/ 58 w 312"/>
                <a:gd name="T1" fmla="*/ 0 h 249"/>
                <a:gd name="T2" fmla="*/ 29 w 312"/>
                <a:gd name="T3" fmla="*/ 52 h 249"/>
                <a:gd name="T4" fmla="*/ 0 w 312"/>
                <a:gd name="T5" fmla="*/ 103 h 249"/>
                <a:gd name="T6" fmla="*/ 254 w 312"/>
                <a:gd name="T7" fmla="*/ 249 h 249"/>
                <a:gd name="T8" fmla="*/ 283 w 312"/>
                <a:gd name="T9" fmla="*/ 198 h 249"/>
                <a:gd name="T10" fmla="*/ 312 w 312"/>
                <a:gd name="T11" fmla="*/ 147 h 249"/>
                <a:gd name="T12" fmla="*/ 58 w 312"/>
                <a:gd name="T13" fmla="*/ 0 h 249"/>
                <a:gd name="T14" fmla="*/ 0 60000 65536"/>
                <a:gd name="T15" fmla="*/ 0 60000 65536"/>
                <a:gd name="T16" fmla="*/ 0 60000 65536"/>
                <a:gd name="T17" fmla="*/ 0 60000 65536"/>
                <a:gd name="T18" fmla="*/ 0 60000 65536"/>
                <a:gd name="T19" fmla="*/ 0 60000 65536"/>
                <a:gd name="T20" fmla="*/ 0 60000 65536"/>
                <a:gd name="T21" fmla="*/ 0 w 312"/>
                <a:gd name="T22" fmla="*/ 0 h 249"/>
                <a:gd name="T23" fmla="*/ 312 w 312"/>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49">
                  <a:moveTo>
                    <a:pt x="58" y="0"/>
                  </a:moveTo>
                  <a:lnTo>
                    <a:pt x="29" y="52"/>
                  </a:lnTo>
                  <a:lnTo>
                    <a:pt x="0" y="103"/>
                  </a:lnTo>
                  <a:lnTo>
                    <a:pt x="254" y="249"/>
                  </a:lnTo>
                  <a:lnTo>
                    <a:pt x="283" y="198"/>
                  </a:lnTo>
                  <a:lnTo>
                    <a:pt x="312" y="147"/>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78" name="Freeform 85"/>
            <p:cNvSpPr>
              <a:spLocks/>
            </p:cNvSpPr>
            <p:nvPr/>
          </p:nvSpPr>
          <p:spPr bwMode="auto">
            <a:xfrm>
              <a:off x="711" y="2759"/>
              <a:ext cx="6" cy="11"/>
            </a:xfrm>
            <a:custGeom>
              <a:avLst/>
              <a:gdLst>
                <a:gd name="T0" fmla="*/ 29 w 29"/>
                <a:gd name="T1" fmla="*/ 0 h 55"/>
                <a:gd name="T2" fmla="*/ 0 w 29"/>
                <a:gd name="T3" fmla="*/ 51 h 55"/>
                <a:gd name="T4" fmla="*/ 8 w 29"/>
                <a:gd name="T5" fmla="*/ 55 h 55"/>
                <a:gd name="T6" fmla="*/ 29 w 29"/>
                <a:gd name="T7" fmla="*/ 0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29" y="0"/>
                  </a:moveTo>
                  <a:lnTo>
                    <a:pt x="0" y="51"/>
                  </a:lnTo>
                  <a:lnTo>
                    <a:pt x="8" y="55"/>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79" name="Line 86"/>
            <p:cNvSpPr>
              <a:spLocks noChangeShapeType="1"/>
            </p:cNvSpPr>
            <p:nvPr/>
          </p:nvSpPr>
          <p:spPr bwMode="auto">
            <a:xfrm>
              <a:off x="711"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80" name="Freeform 87"/>
            <p:cNvSpPr>
              <a:spLocks/>
            </p:cNvSpPr>
            <p:nvPr/>
          </p:nvSpPr>
          <p:spPr bwMode="auto">
            <a:xfrm>
              <a:off x="713" y="2748"/>
              <a:ext cx="62" cy="44"/>
            </a:xfrm>
            <a:custGeom>
              <a:avLst/>
              <a:gdLst>
                <a:gd name="T0" fmla="*/ 42 w 321"/>
                <a:gd name="T1" fmla="*/ 0 h 222"/>
                <a:gd name="T2" fmla="*/ 21 w 321"/>
                <a:gd name="T3" fmla="*/ 55 h 222"/>
                <a:gd name="T4" fmla="*/ 0 w 321"/>
                <a:gd name="T5" fmla="*/ 110 h 222"/>
                <a:gd name="T6" fmla="*/ 278 w 321"/>
                <a:gd name="T7" fmla="*/ 222 h 222"/>
                <a:gd name="T8" fmla="*/ 300 w 321"/>
                <a:gd name="T9" fmla="*/ 167 h 222"/>
                <a:gd name="T10" fmla="*/ 321 w 321"/>
                <a:gd name="T11" fmla="*/ 112 h 222"/>
                <a:gd name="T12" fmla="*/ 42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2" y="0"/>
                  </a:moveTo>
                  <a:lnTo>
                    <a:pt x="21" y="55"/>
                  </a:lnTo>
                  <a:lnTo>
                    <a:pt x="0" y="110"/>
                  </a:lnTo>
                  <a:lnTo>
                    <a:pt x="278" y="222"/>
                  </a:lnTo>
                  <a:lnTo>
                    <a:pt x="300" y="167"/>
                  </a:lnTo>
                  <a:lnTo>
                    <a:pt x="321" y="11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81" name="Freeform 88"/>
            <p:cNvSpPr>
              <a:spLocks/>
            </p:cNvSpPr>
            <p:nvPr/>
          </p:nvSpPr>
          <p:spPr bwMode="auto">
            <a:xfrm>
              <a:off x="713" y="2748"/>
              <a:ext cx="62" cy="44"/>
            </a:xfrm>
            <a:custGeom>
              <a:avLst/>
              <a:gdLst>
                <a:gd name="T0" fmla="*/ 42 w 321"/>
                <a:gd name="T1" fmla="*/ 0 h 222"/>
                <a:gd name="T2" fmla="*/ 21 w 321"/>
                <a:gd name="T3" fmla="*/ 55 h 222"/>
                <a:gd name="T4" fmla="*/ 0 w 321"/>
                <a:gd name="T5" fmla="*/ 110 h 222"/>
                <a:gd name="T6" fmla="*/ 278 w 321"/>
                <a:gd name="T7" fmla="*/ 222 h 222"/>
                <a:gd name="T8" fmla="*/ 300 w 321"/>
                <a:gd name="T9" fmla="*/ 167 h 222"/>
                <a:gd name="T10" fmla="*/ 321 w 321"/>
                <a:gd name="T11" fmla="*/ 112 h 222"/>
                <a:gd name="T12" fmla="*/ 42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2" y="0"/>
                  </a:moveTo>
                  <a:lnTo>
                    <a:pt x="21" y="55"/>
                  </a:lnTo>
                  <a:lnTo>
                    <a:pt x="0" y="110"/>
                  </a:lnTo>
                  <a:lnTo>
                    <a:pt x="278" y="222"/>
                  </a:lnTo>
                  <a:lnTo>
                    <a:pt x="300" y="167"/>
                  </a:lnTo>
                  <a:lnTo>
                    <a:pt x="321" y="112"/>
                  </a:lnTo>
                  <a:lnTo>
                    <a:pt x="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82" name="Freeform 89"/>
            <p:cNvSpPr>
              <a:spLocks/>
            </p:cNvSpPr>
            <p:nvPr/>
          </p:nvSpPr>
          <p:spPr bwMode="auto">
            <a:xfrm>
              <a:off x="766" y="2781"/>
              <a:ext cx="5" cy="11"/>
            </a:xfrm>
            <a:custGeom>
              <a:avLst/>
              <a:gdLst>
                <a:gd name="T0" fmla="*/ 22 w 22"/>
                <a:gd name="T1" fmla="*/ 0 h 57"/>
                <a:gd name="T2" fmla="*/ 0 w 22"/>
                <a:gd name="T3" fmla="*/ 55 h 57"/>
                <a:gd name="T4" fmla="*/ 8 w 22"/>
                <a:gd name="T5" fmla="*/ 57 h 57"/>
                <a:gd name="T6" fmla="*/ 22 w 22"/>
                <a:gd name="T7" fmla="*/ 0 h 57"/>
                <a:gd name="T8" fmla="*/ 0 60000 65536"/>
                <a:gd name="T9" fmla="*/ 0 60000 65536"/>
                <a:gd name="T10" fmla="*/ 0 60000 65536"/>
                <a:gd name="T11" fmla="*/ 0 60000 65536"/>
                <a:gd name="T12" fmla="*/ 0 w 22"/>
                <a:gd name="T13" fmla="*/ 0 h 57"/>
                <a:gd name="T14" fmla="*/ 22 w 22"/>
                <a:gd name="T15" fmla="*/ 57 h 57"/>
              </a:gdLst>
              <a:ahLst/>
              <a:cxnLst>
                <a:cxn ang="T8">
                  <a:pos x="T0" y="T1"/>
                </a:cxn>
                <a:cxn ang="T9">
                  <a:pos x="T2" y="T3"/>
                </a:cxn>
                <a:cxn ang="T10">
                  <a:pos x="T4" y="T5"/>
                </a:cxn>
                <a:cxn ang="T11">
                  <a:pos x="T6" y="T7"/>
                </a:cxn>
              </a:cxnLst>
              <a:rect l="T12" t="T13" r="T14" b="T15"/>
              <a:pathLst>
                <a:path w="22" h="57">
                  <a:moveTo>
                    <a:pt x="22" y="0"/>
                  </a:moveTo>
                  <a:lnTo>
                    <a:pt x="0" y="55"/>
                  </a:lnTo>
                  <a:lnTo>
                    <a:pt x="8" y="5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83" name="Line 90"/>
            <p:cNvSpPr>
              <a:spLocks noChangeShapeType="1"/>
            </p:cNvSpPr>
            <p:nvPr/>
          </p:nvSpPr>
          <p:spPr bwMode="auto">
            <a:xfrm>
              <a:off x="766"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84" name="Freeform 91"/>
            <p:cNvSpPr>
              <a:spLocks/>
            </p:cNvSpPr>
            <p:nvPr/>
          </p:nvSpPr>
          <p:spPr bwMode="auto">
            <a:xfrm>
              <a:off x="768" y="2770"/>
              <a:ext cx="62" cy="36"/>
            </a:xfrm>
            <a:custGeom>
              <a:avLst/>
              <a:gdLst>
                <a:gd name="T0" fmla="*/ 27 w 322"/>
                <a:gd name="T1" fmla="*/ 0 h 185"/>
                <a:gd name="T2" fmla="*/ 14 w 322"/>
                <a:gd name="T3" fmla="*/ 57 h 185"/>
                <a:gd name="T4" fmla="*/ 0 w 322"/>
                <a:gd name="T5" fmla="*/ 114 h 185"/>
                <a:gd name="T6" fmla="*/ 296 w 322"/>
                <a:gd name="T7" fmla="*/ 185 h 185"/>
                <a:gd name="T8" fmla="*/ 309 w 322"/>
                <a:gd name="T9" fmla="*/ 128 h 185"/>
                <a:gd name="T10" fmla="*/ 322 w 322"/>
                <a:gd name="T11" fmla="*/ 70 h 185"/>
                <a:gd name="T12" fmla="*/ 27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7" y="0"/>
                  </a:moveTo>
                  <a:lnTo>
                    <a:pt x="14" y="57"/>
                  </a:lnTo>
                  <a:lnTo>
                    <a:pt x="0" y="114"/>
                  </a:lnTo>
                  <a:lnTo>
                    <a:pt x="296" y="185"/>
                  </a:lnTo>
                  <a:lnTo>
                    <a:pt x="309" y="128"/>
                  </a:lnTo>
                  <a:lnTo>
                    <a:pt x="322" y="7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85" name="Freeform 92"/>
            <p:cNvSpPr>
              <a:spLocks/>
            </p:cNvSpPr>
            <p:nvPr/>
          </p:nvSpPr>
          <p:spPr bwMode="auto">
            <a:xfrm>
              <a:off x="768" y="2770"/>
              <a:ext cx="62" cy="36"/>
            </a:xfrm>
            <a:custGeom>
              <a:avLst/>
              <a:gdLst>
                <a:gd name="T0" fmla="*/ 27 w 322"/>
                <a:gd name="T1" fmla="*/ 0 h 185"/>
                <a:gd name="T2" fmla="*/ 14 w 322"/>
                <a:gd name="T3" fmla="*/ 57 h 185"/>
                <a:gd name="T4" fmla="*/ 0 w 322"/>
                <a:gd name="T5" fmla="*/ 114 h 185"/>
                <a:gd name="T6" fmla="*/ 296 w 322"/>
                <a:gd name="T7" fmla="*/ 185 h 185"/>
                <a:gd name="T8" fmla="*/ 309 w 322"/>
                <a:gd name="T9" fmla="*/ 128 h 185"/>
                <a:gd name="T10" fmla="*/ 322 w 322"/>
                <a:gd name="T11" fmla="*/ 70 h 185"/>
                <a:gd name="T12" fmla="*/ 27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7" y="0"/>
                  </a:moveTo>
                  <a:lnTo>
                    <a:pt x="14" y="57"/>
                  </a:lnTo>
                  <a:lnTo>
                    <a:pt x="0" y="114"/>
                  </a:lnTo>
                  <a:lnTo>
                    <a:pt x="296" y="185"/>
                  </a:lnTo>
                  <a:lnTo>
                    <a:pt x="309" y="128"/>
                  </a:lnTo>
                  <a:lnTo>
                    <a:pt x="322" y="70"/>
                  </a:lnTo>
                  <a:lnTo>
                    <a:pt x="2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86" name="Freeform 93"/>
            <p:cNvSpPr>
              <a:spLocks/>
            </p:cNvSpPr>
            <p:nvPr/>
          </p:nvSpPr>
          <p:spPr bwMode="auto">
            <a:xfrm>
              <a:off x="825" y="2795"/>
              <a:ext cx="3" cy="11"/>
            </a:xfrm>
            <a:custGeom>
              <a:avLst/>
              <a:gdLst>
                <a:gd name="T0" fmla="*/ 13 w 13"/>
                <a:gd name="T1" fmla="*/ 0 h 59"/>
                <a:gd name="T2" fmla="*/ 0 w 13"/>
                <a:gd name="T3" fmla="*/ 57 h 59"/>
                <a:gd name="T4" fmla="*/ 9 w 13"/>
                <a:gd name="T5" fmla="*/ 59 h 59"/>
                <a:gd name="T6" fmla="*/ 13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0"/>
                  </a:moveTo>
                  <a:lnTo>
                    <a:pt x="0" y="57"/>
                  </a:lnTo>
                  <a:lnTo>
                    <a:pt x="9" y="5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87" name="Line 94"/>
            <p:cNvSpPr>
              <a:spLocks noChangeShapeType="1"/>
            </p:cNvSpPr>
            <p:nvPr/>
          </p:nvSpPr>
          <p:spPr bwMode="auto">
            <a:xfrm>
              <a:off x="825" y="280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88" name="Freeform 95"/>
            <p:cNvSpPr>
              <a:spLocks/>
            </p:cNvSpPr>
            <p:nvPr/>
          </p:nvSpPr>
          <p:spPr bwMode="auto">
            <a:xfrm>
              <a:off x="827" y="2783"/>
              <a:ext cx="61" cy="27"/>
            </a:xfrm>
            <a:custGeom>
              <a:avLst/>
              <a:gdLst>
                <a:gd name="T0" fmla="*/ 8 w 314"/>
                <a:gd name="T1" fmla="*/ 0 h 143"/>
                <a:gd name="T2" fmla="*/ 4 w 314"/>
                <a:gd name="T3" fmla="*/ 60 h 143"/>
                <a:gd name="T4" fmla="*/ 0 w 314"/>
                <a:gd name="T5" fmla="*/ 119 h 143"/>
                <a:gd name="T6" fmla="*/ 306 w 314"/>
                <a:gd name="T7" fmla="*/ 143 h 143"/>
                <a:gd name="T8" fmla="*/ 310 w 314"/>
                <a:gd name="T9" fmla="*/ 83 h 143"/>
                <a:gd name="T10" fmla="*/ 314 w 314"/>
                <a:gd name="T11" fmla="*/ 24 h 143"/>
                <a:gd name="T12" fmla="*/ 8 w 314"/>
                <a:gd name="T13" fmla="*/ 0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8" y="0"/>
                  </a:moveTo>
                  <a:lnTo>
                    <a:pt x="4" y="60"/>
                  </a:lnTo>
                  <a:lnTo>
                    <a:pt x="0" y="119"/>
                  </a:lnTo>
                  <a:lnTo>
                    <a:pt x="306" y="143"/>
                  </a:lnTo>
                  <a:lnTo>
                    <a:pt x="310" y="83"/>
                  </a:lnTo>
                  <a:lnTo>
                    <a:pt x="314" y="2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89" name="Freeform 96"/>
            <p:cNvSpPr>
              <a:spLocks/>
            </p:cNvSpPr>
            <p:nvPr/>
          </p:nvSpPr>
          <p:spPr bwMode="auto">
            <a:xfrm>
              <a:off x="827" y="2783"/>
              <a:ext cx="61" cy="27"/>
            </a:xfrm>
            <a:custGeom>
              <a:avLst/>
              <a:gdLst>
                <a:gd name="T0" fmla="*/ 8 w 314"/>
                <a:gd name="T1" fmla="*/ 0 h 143"/>
                <a:gd name="T2" fmla="*/ 4 w 314"/>
                <a:gd name="T3" fmla="*/ 60 h 143"/>
                <a:gd name="T4" fmla="*/ 0 w 314"/>
                <a:gd name="T5" fmla="*/ 119 h 143"/>
                <a:gd name="T6" fmla="*/ 306 w 314"/>
                <a:gd name="T7" fmla="*/ 143 h 143"/>
                <a:gd name="T8" fmla="*/ 310 w 314"/>
                <a:gd name="T9" fmla="*/ 83 h 143"/>
                <a:gd name="T10" fmla="*/ 314 w 314"/>
                <a:gd name="T11" fmla="*/ 24 h 143"/>
                <a:gd name="T12" fmla="*/ 8 w 314"/>
                <a:gd name="T13" fmla="*/ 0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8" y="0"/>
                  </a:moveTo>
                  <a:lnTo>
                    <a:pt x="4" y="60"/>
                  </a:lnTo>
                  <a:lnTo>
                    <a:pt x="0" y="119"/>
                  </a:lnTo>
                  <a:lnTo>
                    <a:pt x="306" y="143"/>
                  </a:lnTo>
                  <a:lnTo>
                    <a:pt x="310" y="83"/>
                  </a:lnTo>
                  <a:lnTo>
                    <a:pt x="314" y="2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90" name="Freeform 97"/>
            <p:cNvSpPr>
              <a:spLocks/>
            </p:cNvSpPr>
            <p:nvPr/>
          </p:nvSpPr>
          <p:spPr bwMode="auto">
            <a:xfrm>
              <a:off x="886" y="2788"/>
              <a:ext cx="12" cy="22"/>
            </a:xfrm>
            <a:custGeom>
              <a:avLst/>
              <a:gdLst>
                <a:gd name="T0" fmla="*/ 4 w 62"/>
                <a:gd name="T1" fmla="*/ 59 h 119"/>
                <a:gd name="T2" fmla="*/ 8 w 62"/>
                <a:gd name="T3" fmla="*/ 0 h 119"/>
                <a:gd name="T4" fmla="*/ 20 w 62"/>
                <a:gd name="T5" fmla="*/ 2 h 119"/>
                <a:gd name="T6" fmla="*/ 32 w 62"/>
                <a:gd name="T7" fmla="*/ 7 h 119"/>
                <a:gd name="T8" fmla="*/ 42 w 62"/>
                <a:gd name="T9" fmla="*/ 14 h 119"/>
                <a:gd name="T10" fmla="*/ 50 w 62"/>
                <a:gd name="T11" fmla="*/ 23 h 119"/>
                <a:gd name="T12" fmla="*/ 56 w 62"/>
                <a:gd name="T13" fmla="*/ 34 h 119"/>
                <a:gd name="T14" fmla="*/ 60 w 62"/>
                <a:gd name="T15" fmla="*/ 45 h 119"/>
                <a:gd name="T16" fmla="*/ 62 w 62"/>
                <a:gd name="T17" fmla="*/ 57 h 119"/>
                <a:gd name="T18" fmla="*/ 61 w 62"/>
                <a:gd name="T19" fmla="*/ 69 h 119"/>
                <a:gd name="T20" fmla="*/ 58 w 62"/>
                <a:gd name="T21" fmla="*/ 82 h 119"/>
                <a:gd name="T22" fmla="*/ 52 w 62"/>
                <a:gd name="T23" fmla="*/ 93 h 119"/>
                <a:gd name="T24" fmla="*/ 44 w 62"/>
                <a:gd name="T25" fmla="*/ 102 h 119"/>
                <a:gd name="T26" fmla="*/ 34 w 62"/>
                <a:gd name="T27" fmla="*/ 109 h 119"/>
                <a:gd name="T28" fmla="*/ 24 w 62"/>
                <a:gd name="T29" fmla="*/ 115 h 119"/>
                <a:gd name="T30" fmla="*/ 12 w 62"/>
                <a:gd name="T31" fmla="*/ 117 h 119"/>
                <a:gd name="T32" fmla="*/ 0 w 62"/>
                <a:gd name="T33" fmla="*/ 119 h 119"/>
                <a:gd name="T34" fmla="*/ 4 w 62"/>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19"/>
                <a:gd name="T56" fmla="*/ 62 w 62"/>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19">
                  <a:moveTo>
                    <a:pt x="4" y="59"/>
                  </a:moveTo>
                  <a:lnTo>
                    <a:pt x="8" y="0"/>
                  </a:lnTo>
                  <a:lnTo>
                    <a:pt x="20" y="2"/>
                  </a:lnTo>
                  <a:lnTo>
                    <a:pt x="32" y="7"/>
                  </a:lnTo>
                  <a:lnTo>
                    <a:pt x="42" y="14"/>
                  </a:lnTo>
                  <a:lnTo>
                    <a:pt x="50" y="23"/>
                  </a:lnTo>
                  <a:lnTo>
                    <a:pt x="56" y="34"/>
                  </a:lnTo>
                  <a:lnTo>
                    <a:pt x="60" y="45"/>
                  </a:lnTo>
                  <a:lnTo>
                    <a:pt x="62" y="57"/>
                  </a:lnTo>
                  <a:lnTo>
                    <a:pt x="61" y="69"/>
                  </a:lnTo>
                  <a:lnTo>
                    <a:pt x="58" y="82"/>
                  </a:lnTo>
                  <a:lnTo>
                    <a:pt x="52" y="93"/>
                  </a:lnTo>
                  <a:lnTo>
                    <a:pt x="44" y="102"/>
                  </a:lnTo>
                  <a:lnTo>
                    <a:pt x="34" y="109"/>
                  </a:lnTo>
                  <a:lnTo>
                    <a:pt x="24" y="115"/>
                  </a:lnTo>
                  <a:lnTo>
                    <a:pt x="12" y="117"/>
                  </a:lnTo>
                  <a:lnTo>
                    <a:pt x="0" y="119"/>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91" name="Freeform 98"/>
            <p:cNvSpPr>
              <a:spLocks/>
            </p:cNvSpPr>
            <p:nvPr/>
          </p:nvSpPr>
          <p:spPr bwMode="auto">
            <a:xfrm>
              <a:off x="886" y="2788"/>
              <a:ext cx="12" cy="22"/>
            </a:xfrm>
            <a:custGeom>
              <a:avLst/>
              <a:gdLst>
                <a:gd name="T0" fmla="*/ 8 w 62"/>
                <a:gd name="T1" fmla="*/ 0 h 119"/>
                <a:gd name="T2" fmla="*/ 20 w 62"/>
                <a:gd name="T3" fmla="*/ 2 h 119"/>
                <a:gd name="T4" fmla="*/ 32 w 62"/>
                <a:gd name="T5" fmla="*/ 7 h 119"/>
                <a:gd name="T6" fmla="*/ 42 w 62"/>
                <a:gd name="T7" fmla="*/ 14 h 119"/>
                <a:gd name="T8" fmla="*/ 50 w 62"/>
                <a:gd name="T9" fmla="*/ 23 h 119"/>
                <a:gd name="T10" fmla="*/ 56 w 62"/>
                <a:gd name="T11" fmla="*/ 34 h 119"/>
                <a:gd name="T12" fmla="*/ 60 w 62"/>
                <a:gd name="T13" fmla="*/ 45 h 119"/>
                <a:gd name="T14" fmla="*/ 62 w 62"/>
                <a:gd name="T15" fmla="*/ 57 h 119"/>
                <a:gd name="T16" fmla="*/ 61 w 62"/>
                <a:gd name="T17" fmla="*/ 69 h 119"/>
                <a:gd name="T18" fmla="*/ 58 w 62"/>
                <a:gd name="T19" fmla="*/ 82 h 119"/>
                <a:gd name="T20" fmla="*/ 52 w 62"/>
                <a:gd name="T21" fmla="*/ 93 h 119"/>
                <a:gd name="T22" fmla="*/ 44 w 62"/>
                <a:gd name="T23" fmla="*/ 102 h 119"/>
                <a:gd name="T24" fmla="*/ 34 w 62"/>
                <a:gd name="T25" fmla="*/ 109 h 119"/>
                <a:gd name="T26" fmla="*/ 24 w 62"/>
                <a:gd name="T27" fmla="*/ 115 h 119"/>
                <a:gd name="T28" fmla="*/ 12 w 62"/>
                <a:gd name="T29" fmla="*/ 117 h 119"/>
                <a:gd name="T30" fmla="*/ 0 w 62"/>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19"/>
                <a:gd name="T50" fmla="*/ 62 w 6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19">
                  <a:moveTo>
                    <a:pt x="8" y="0"/>
                  </a:moveTo>
                  <a:lnTo>
                    <a:pt x="20" y="2"/>
                  </a:lnTo>
                  <a:lnTo>
                    <a:pt x="32" y="7"/>
                  </a:lnTo>
                  <a:lnTo>
                    <a:pt x="42" y="14"/>
                  </a:lnTo>
                  <a:lnTo>
                    <a:pt x="50" y="23"/>
                  </a:lnTo>
                  <a:lnTo>
                    <a:pt x="56" y="34"/>
                  </a:lnTo>
                  <a:lnTo>
                    <a:pt x="60" y="45"/>
                  </a:lnTo>
                  <a:lnTo>
                    <a:pt x="62" y="57"/>
                  </a:lnTo>
                  <a:lnTo>
                    <a:pt x="61" y="69"/>
                  </a:lnTo>
                  <a:lnTo>
                    <a:pt x="58" y="82"/>
                  </a:lnTo>
                  <a:lnTo>
                    <a:pt x="52" y="93"/>
                  </a:lnTo>
                  <a:lnTo>
                    <a:pt x="44" y="102"/>
                  </a:lnTo>
                  <a:lnTo>
                    <a:pt x="34" y="109"/>
                  </a:lnTo>
                  <a:lnTo>
                    <a:pt x="24" y="115"/>
                  </a:lnTo>
                  <a:lnTo>
                    <a:pt x="12" y="117"/>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92" name="Line 99"/>
            <p:cNvSpPr>
              <a:spLocks noChangeShapeType="1"/>
            </p:cNvSpPr>
            <p:nvPr/>
          </p:nvSpPr>
          <p:spPr bwMode="auto">
            <a:xfrm>
              <a:off x="244" y="2151"/>
              <a:ext cx="1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3" name="Freeform 100"/>
            <p:cNvSpPr>
              <a:spLocks/>
            </p:cNvSpPr>
            <p:nvPr/>
          </p:nvSpPr>
          <p:spPr bwMode="auto">
            <a:xfrm>
              <a:off x="1971" y="1491"/>
              <a:ext cx="61" cy="28"/>
            </a:xfrm>
            <a:custGeom>
              <a:avLst/>
              <a:gdLst>
                <a:gd name="T0" fmla="*/ 313 w 313"/>
                <a:gd name="T1" fmla="*/ 119 h 142"/>
                <a:gd name="T2" fmla="*/ 309 w 313"/>
                <a:gd name="T3" fmla="*/ 60 h 142"/>
                <a:gd name="T4" fmla="*/ 305 w 313"/>
                <a:gd name="T5" fmla="*/ 0 h 142"/>
                <a:gd name="T6" fmla="*/ 0 w 313"/>
                <a:gd name="T7" fmla="*/ 24 h 142"/>
                <a:gd name="T8" fmla="*/ 4 w 313"/>
                <a:gd name="T9" fmla="*/ 83 h 142"/>
                <a:gd name="T10" fmla="*/ 8 w 313"/>
                <a:gd name="T11" fmla="*/ 142 h 142"/>
                <a:gd name="T12" fmla="*/ 313 w 313"/>
                <a:gd name="T13" fmla="*/ 119 h 142"/>
                <a:gd name="T14" fmla="*/ 0 60000 65536"/>
                <a:gd name="T15" fmla="*/ 0 60000 65536"/>
                <a:gd name="T16" fmla="*/ 0 60000 65536"/>
                <a:gd name="T17" fmla="*/ 0 60000 65536"/>
                <a:gd name="T18" fmla="*/ 0 60000 65536"/>
                <a:gd name="T19" fmla="*/ 0 60000 65536"/>
                <a:gd name="T20" fmla="*/ 0 60000 65536"/>
                <a:gd name="T21" fmla="*/ 0 w 313"/>
                <a:gd name="T22" fmla="*/ 0 h 142"/>
                <a:gd name="T23" fmla="*/ 313 w 31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2">
                  <a:moveTo>
                    <a:pt x="313" y="119"/>
                  </a:moveTo>
                  <a:lnTo>
                    <a:pt x="309" y="60"/>
                  </a:lnTo>
                  <a:lnTo>
                    <a:pt x="305" y="0"/>
                  </a:lnTo>
                  <a:lnTo>
                    <a:pt x="0" y="24"/>
                  </a:lnTo>
                  <a:lnTo>
                    <a:pt x="4" y="83"/>
                  </a:lnTo>
                  <a:lnTo>
                    <a:pt x="8" y="142"/>
                  </a:lnTo>
                  <a:lnTo>
                    <a:pt x="313"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94" name="Freeform 101"/>
            <p:cNvSpPr>
              <a:spLocks/>
            </p:cNvSpPr>
            <p:nvPr/>
          </p:nvSpPr>
          <p:spPr bwMode="auto">
            <a:xfrm>
              <a:off x="1971" y="1491"/>
              <a:ext cx="61" cy="28"/>
            </a:xfrm>
            <a:custGeom>
              <a:avLst/>
              <a:gdLst>
                <a:gd name="T0" fmla="*/ 313 w 313"/>
                <a:gd name="T1" fmla="*/ 119 h 142"/>
                <a:gd name="T2" fmla="*/ 309 w 313"/>
                <a:gd name="T3" fmla="*/ 60 h 142"/>
                <a:gd name="T4" fmla="*/ 305 w 313"/>
                <a:gd name="T5" fmla="*/ 0 h 142"/>
                <a:gd name="T6" fmla="*/ 0 w 313"/>
                <a:gd name="T7" fmla="*/ 24 h 142"/>
                <a:gd name="T8" fmla="*/ 4 w 313"/>
                <a:gd name="T9" fmla="*/ 83 h 142"/>
                <a:gd name="T10" fmla="*/ 8 w 313"/>
                <a:gd name="T11" fmla="*/ 142 h 142"/>
                <a:gd name="T12" fmla="*/ 313 w 313"/>
                <a:gd name="T13" fmla="*/ 119 h 142"/>
                <a:gd name="T14" fmla="*/ 0 60000 65536"/>
                <a:gd name="T15" fmla="*/ 0 60000 65536"/>
                <a:gd name="T16" fmla="*/ 0 60000 65536"/>
                <a:gd name="T17" fmla="*/ 0 60000 65536"/>
                <a:gd name="T18" fmla="*/ 0 60000 65536"/>
                <a:gd name="T19" fmla="*/ 0 60000 65536"/>
                <a:gd name="T20" fmla="*/ 0 60000 65536"/>
                <a:gd name="T21" fmla="*/ 0 w 313"/>
                <a:gd name="T22" fmla="*/ 0 h 142"/>
                <a:gd name="T23" fmla="*/ 313 w 31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2">
                  <a:moveTo>
                    <a:pt x="313" y="119"/>
                  </a:moveTo>
                  <a:lnTo>
                    <a:pt x="309" y="60"/>
                  </a:lnTo>
                  <a:lnTo>
                    <a:pt x="305" y="0"/>
                  </a:lnTo>
                  <a:lnTo>
                    <a:pt x="0" y="24"/>
                  </a:lnTo>
                  <a:lnTo>
                    <a:pt x="4" y="83"/>
                  </a:lnTo>
                  <a:lnTo>
                    <a:pt x="8" y="142"/>
                  </a:lnTo>
                  <a:lnTo>
                    <a:pt x="313"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95" name="Freeform 102"/>
            <p:cNvSpPr>
              <a:spLocks/>
            </p:cNvSpPr>
            <p:nvPr/>
          </p:nvSpPr>
          <p:spPr bwMode="auto">
            <a:xfrm>
              <a:off x="1970" y="1496"/>
              <a:ext cx="2" cy="12"/>
            </a:xfrm>
            <a:custGeom>
              <a:avLst/>
              <a:gdLst>
                <a:gd name="T0" fmla="*/ 13 w 13"/>
                <a:gd name="T1" fmla="*/ 59 h 59"/>
                <a:gd name="T2" fmla="*/ 9 w 13"/>
                <a:gd name="T3" fmla="*/ 0 h 59"/>
                <a:gd name="T4" fmla="*/ 0 w 13"/>
                <a:gd name="T5" fmla="*/ 2 h 59"/>
                <a:gd name="T6" fmla="*/ 13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59"/>
                  </a:moveTo>
                  <a:lnTo>
                    <a:pt x="9" y="0"/>
                  </a:lnTo>
                  <a:lnTo>
                    <a:pt x="0" y="2"/>
                  </a:lnTo>
                  <a:lnTo>
                    <a:pt x="1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96" name="Line 103"/>
            <p:cNvSpPr>
              <a:spLocks noChangeShapeType="1"/>
            </p:cNvSpPr>
            <p:nvPr/>
          </p:nvSpPr>
          <p:spPr bwMode="auto">
            <a:xfrm flipH="1">
              <a:off x="1970" y="149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7" name="Freeform 104"/>
            <p:cNvSpPr>
              <a:spLocks/>
            </p:cNvSpPr>
            <p:nvPr/>
          </p:nvSpPr>
          <p:spPr bwMode="auto">
            <a:xfrm>
              <a:off x="1912" y="1497"/>
              <a:ext cx="62" cy="36"/>
            </a:xfrm>
            <a:custGeom>
              <a:avLst/>
              <a:gdLst>
                <a:gd name="T0" fmla="*/ 322 w 322"/>
                <a:gd name="T1" fmla="*/ 114 h 185"/>
                <a:gd name="T2" fmla="*/ 309 w 322"/>
                <a:gd name="T3" fmla="*/ 57 h 185"/>
                <a:gd name="T4" fmla="*/ 296 w 322"/>
                <a:gd name="T5" fmla="*/ 0 h 185"/>
                <a:gd name="T6" fmla="*/ 0 w 322"/>
                <a:gd name="T7" fmla="*/ 70 h 185"/>
                <a:gd name="T8" fmla="*/ 13 w 322"/>
                <a:gd name="T9" fmla="*/ 128 h 185"/>
                <a:gd name="T10" fmla="*/ 26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3" y="128"/>
                  </a:lnTo>
                  <a:lnTo>
                    <a:pt x="26" y="185"/>
                  </a:lnTo>
                  <a:lnTo>
                    <a:pt x="32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98" name="Freeform 105"/>
            <p:cNvSpPr>
              <a:spLocks/>
            </p:cNvSpPr>
            <p:nvPr/>
          </p:nvSpPr>
          <p:spPr bwMode="auto">
            <a:xfrm>
              <a:off x="1912" y="1497"/>
              <a:ext cx="62" cy="36"/>
            </a:xfrm>
            <a:custGeom>
              <a:avLst/>
              <a:gdLst>
                <a:gd name="T0" fmla="*/ 322 w 322"/>
                <a:gd name="T1" fmla="*/ 114 h 185"/>
                <a:gd name="T2" fmla="*/ 309 w 322"/>
                <a:gd name="T3" fmla="*/ 57 h 185"/>
                <a:gd name="T4" fmla="*/ 296 w 322"/>
                <a:gd name="T5" fmla="*/ 0 h 185"/>
                <a:gd name="T6" fmla="*/ 0 w 322"/>
                <a:gd name="T7" fmla="*/ 70 h 185"/>
                <a:gd name="T8" fmla="*/ 13 w 322"/>
                <a:gd name="T9" fmla="*/ 128 h 185"/>
                <a:gd name="T10" fmla="*/ 26 w 322"/>
                <a:gd name="T11" fmla="*/ 185 h 185"/>
                <a:gd name="T12" fmla="*/ 322 w 322"/>
                <a:gd name="T13" fmla="*/ 114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322" y="114"/>
                  </a:moveTo>
                  <a:lnTo>
                    <a:pt x="309" y="57"/>
                  </a:lnTo>
                  <a:lnTo>
                    <a:pt x="296" y="0"/>
                  </a:lnTo>
                  <a:lnTo>
                    <a:pt x="0" y="70"/>
                  </a:lnTo>
                  <a:lnTo>
                    <a:pt x="13" y="128"/>
                  </a:lnTo>
                  <a:lnTo>
                    <a:pt x="26" y="185"/>
                  </a:lnTo>
                  <a:lnTo>
                    <a:pt x="322"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99" name="Freeform 106"/>
            <p:cNvSpPr>
              <a:spLocks/>
            </p:cNvSpPr>
            <p:nvPr/>
          </p:nvSpPr>
          <p:spPr bwMode="auto">
            <a:xfrm>
              <a:off x="1910" y="1510"/>
              <a:ext cx="5" cy="12"/>
            </a:xfrm>
            <a:custGeom>
              <a:avLst/>
              <a:gdLst>
                <a:gd name="T0" fmla="*/ 21 w 21"/>
                <a:gd name="T1" fmla="*/ 58 h 58"/>
                <a:gd name="T2" fmla="*/ 8 w 21"/>
                <a:gd name="T3" fmla="*/ 0 h 58"/>
                <a:gd name="T4" fmla="*/ 0 w 21"/>
                <a:gd name="T5" fmla="*/ 2 h 58"/>
                <a:gd name="T6" fmla="*/ 21 w 21"/>
                <a:gd name="T7" fmla="*/ 58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21" y="58"/>
                  </a:moveTo>
                  <a:lnTo>
                    <a:pt x="8" y="0"/>
                  </a:lnTo>
                  <a:lnTo>
                    <a:pt x="0" y="2"/>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0" name="Line 107"/>
            <p:cNvSpPr>
              <a:spLocks noChangeShapeType="1"/>
            </p:cNvSpPr>
            <p:nvPr/>
          </p:nvSpPr>
          <p:spPr bwMode="auto">
            <a:xfrm flipH="1">
              <a:off x="1910"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01" name="Freeform 108"/>
            <p:cNvSpPr>
              <a:spLocks/>
            </p:cNvSpPr>
            <p:nvPr/>
          </p:nvSpPr>
          <p:spPr bwMode="auto">
            <a:xfrm>
              <a:off x="1857" y="1511"/>
              <a:ext cx="62" cy="43"/>
            </a:xfrm>
            <a:custGeom>
              <a:avLst/>
              <a:gdLst>
                <a:gd name="T0" fmla="*/ 321 w 321"/>
                <a:gd name="T1" fmla="*/ 111 h 223"/>
                <a:gd name="T2" fmla="*/ 300 w 321"/>
                <a:gd name="T3" fmla="*/ 56 h 223"/>
                <a:gd name="T4" fmla="*/ 279 w 321"/>
                <a:gd name="T5" fmla="*/ 0 h 223"/>
                <a:gd name="T6" fmla="*/ 0 w 321"/>
                <a:gd name="T7" fmla="*/ 113 h 223"/>
                <a:gd name="T8" fmla="*/ 22 w 321"/>
                <a:gd name="T9" fmla="*/ 168 h 223"/>
                <a:gd name="T10" fmla="*/ 43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9" y="0"/>
                  </a:lnTo>
                  <a:lnTo>
                    <a:pt x="0" y="113"/>
                  </a:lnTo>
                  <a:lnTo>
                    <a:pt x="22" y="168"/>
                  </a:lnTo>
                  <a:lnTo>
                    <a:pt x="43" y="223"/>
                  </a:lnTo>
                  <a:lnTo>
                    <a:pt x="32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2" name="Freeform 109"/>
            <p:cNvSpPr>
              <a:spLocks/>
            </p:cNvSpPr>
            <p:nvPr/>
          </p:nvSpPr>
          <p:spPr bwMode="auto">
            <a:xfrm>
              <a:off x="1857" y="1511"/>
              <a:ext cx="62" cy="43"/>
            </a:xfrm>
            <a:custGeom>
              <a:avLst/>
              <a:gdLst>
                <a:gd name="T0" fmla="*/ 321 w 321"/>
                <a:gd name="T1" fmla="*/ 111 h 223"/>
                <a:gd name="T2" fmla="*/ 300 w 321"/>
                <a:gd name="T3" fmla="*/ 56 h 223"/>
                <a:gd name="T4" fmla="*/ 279 w 321"/>
                <a:gd name="T5" fmla="*/ 0 h 223"/>
                <a:gd name="T6" fmla="*/ 0 w 321"/>
                <a:gd name="T7" fmla="*/ 113 h 223"/>
                <a:gd name="T8" fmla="*/ 22 w 321"/>
                <a:gd name="T9" fmla="*/ 168 h 223"/>
                <a:gd name="T10" fmla="*/ 43 w 321"/>
                <a:gd name="T11" fmla="*/ 223 h 223"/>
                <a:gd name="T12" fmla="*/ 321 w 321"/>
                <a:gd name="T13" fmla="*/ 111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321" y="111"/>
                  </a:moveTo>
                  <a:lnTo>
                    <a:pt x="300" y="56"/>
                  </a:lnTo>
                  <a:lnTo>
                    <a:pt x="279" y="0"/>
                  </a:lnTo>
                  <a:lnTo>
                    <a:pt x="0" y="113"/>
                  </a:lnTo>
                  <a:lnTo>
                    <a:pt x="22" y="168"/>
                  </a:lnTo>
                  <a:lnTo>
                    <a:pt x="43" y="223"/>
                  </a:lnTo>
                  <a:lnTo>
                    <a:pt x="321"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03" name="Freeform 110"/>
            <p:cNvSpPr>
              <a:spLocks/>
            </p:cNvSpPr>
            <p:nvPr/>
          </p:nvSpPr>
          <p:spPr bwMode="auto">
            <a:xfrm>
              <a:off x="1855" y="1533"/>
              <a:ext cx="6" cy="11"/>
            </a:xfrm>
            <a:custGeom>
              <a:avLst/>
              <a:gdLst>
                <a:gd name="T0" fmla="*/ 30 w 30"/>
                <a:gd name="T1" fmla="*/ 55 h 55"/>
                <a:gd name="T2" fmla="*/ 8 w 30"/>
                <a:gd name="T3" fmla="*/ 0 h 55"/>
                <a:gd name="T4" fmla="*/ 0 w 30"/>
                <a:gd name="T5" fmla="*/ 4 h 55"/>
                <a:gd name="T6" fmla="*/ 30 w 30"/>
                <a:gd name="T7" fmla="*/ 55 h 55"/>
                <a:gd name="T8" fmla="*/ 0 60000 65536"/>
                <a:gd name="T9" fmla="*/ 0 60000 65536"/>
                <a:gd name="T10" fmla="*/ 0 60000 65536"/>
                <a:gd name="T11" fmla="*/ 0 60000 65536"/>
                <a:gd name="T12" fmla="*/ 0 w 30"/>
                <a:gd name="T13" fmla="*/ 0 h 55"/>
                <a:gd name="T14" fmla="*/ 30 w 30"/>
                <a:gd name="T15" fmla="*/ 55 h 55"/>
              </a:gdLst>
              <a:ahLst/>
              <a:cxnLst>
                <a:cxn ang="T8">
                  <a:pos x="T0" y="T1"/>
                </a:cxn>
                <a:cxn ang="T9">
                  <a:pos x="T2" y="T3"/>
                </a:cxn>
                <a:cxn ang="T10">
                  <a:pos x="T4" y="T5"/>
                </a:cxn>
                <a:cxn ang="T11">
                  <a:pos x="T6" y="T7"/>
                </a:cxn>
              </a:cxnLst>
              <a:rect l="T12" t="T13" r="T14" b="T15"/>
              <a:pathLst>
                <a:path w="30" h="55">
                  <a:moveTo>
                    <a:pt x="30" y="55"/>
                  </a:moveTo>
                  <a:lnTo>
                    <a:pt x="8" y="0"/>
                  </a:lnTo>
                  <a:lnTo>
                    <a:pt x="0" y="4"/>
                  </a:lnTo>
                  <a:lnTo>
                    <a:pt x="3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4" name="Line 111"/>
            <p:cNvSpPr>
              <a:spLocks noChangeShapeType="1"/>
            </p:cNvSpPr>
            <p:nvPr/>
          </p:nvSpPr>
          <p:spPr bwMode="auto">
            <a:xfrm flipH="1">
              <a:off x="1855"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05" name="Freeform 112"/>
            <p:cNvSpPr>
              <a:spLocks/>
            </p:cNvSpPr>
            <p:nvPr/>
          </p:nvSpPr>
          <p:spPr bwMode="auto">
            <a:xfrm>
              <a:off x="1806" y="1533"/>
              <a:ext cx="60" cy="49"/>
            </a:xfrm>
            <a:custGeom>
              <a:avLst/>
              <a:gdLst>
                <a:gd name="T0" fmla="*/ 314 w 314"/>
                <a:gd name="T1" fmla="*/ 102 h 248"/>
                <a:gd name="T2" fmla="*/ 285 w 314"/>
                <a:gd name="T3" fmla="*/ 51 h 248"/>
                <a:gd name="T4" fmla="*/ 255 w 314"/>
                <a:gd name="T5" fmla="*/ 0 h 248"/>
                <a:gd name="T6" fmla="*/ 0 w 314"/>
                <a:gd name="T7" fmla="*/ 146 h 248"/>
                <a:gd name="T8" fmla="*/ 29 w 314"/>
                <a:gd name="T9" fmla="*/ 197 h 248"/>
                <a:gd name="T10" fmla="*/ 59 w 314"/>
                <a:gd name="T11" fmla="*/ 248 h 248"/>
                <a:gd name="T12" fmla="*/ 314 w 314"/>
                <a:gd name="T13" fmla="*/ 102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314" y="102"/>
                  </a:moveTo>
                  <a:lnTo>
                    <a:pt x="285" y="51"/>
                  </a:lnTo>
                  <a:lnTo>
                    <a:pt x="255" y="0"/>
                  </a:lnTo>
                  <a:lnTo>
                    <a:pt x="0" y="146"/>
                  </a:lnTo>
                  <a:lnTo>
                    <a:pt x="29" y="197"/>
                  </a:lnTo>
                  <a:lnTo>
                    <a:pt x="59" y="248"/>
                  </a:lnTo>
                  <a:lnTo>
                    <a:pt x="31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6" name="Freeform 113"/>
            <p:cNvSpPr>
              <a:spLocks/>
            </p:cNvSpPr>
            <p:nvPr/>
          </p:nvSpPr>
          <p:spPr bwMode="auto">
            <a:xfrm>
              <a:off x="1806" y="1533"/>
              <a:ext cx="60" cy="49"/>
            </a:xfrm>
            <a:custGeom>
              <a:avLst/>
              <a:gdLst>
                <a:gd name="T0" fmla="*/ 314 w 314"/>
                <a:gd name="T1" fmla="*/ 102 h 248"/>
                <a:gd name="T2" fmla="*/ 285 w 314"/>
                <a:gd name="T3" fmla="*/ 51 h 248"/>
                <a:gd name="T4" fmla="*/ 255 w 314"/>
                <a:gd name="T5" fmla="*/ 0 h 248"/>
                <a:gd name="T6" fmla="*/ 0 w 314"/>
                <a:gd name="T7" fmla="*/ 146 h 248"/>
                <a:gd name="T8" fmla="*/ 29 w 314"/>
                <a:gd name="T9" fmla="*/ 197 h 248"/>
                <a:gd name="T10" fmla="*/ 59 w 314"/>
                <a:gd name="T11" fmla="*/ 248 h 248"/>
                <a:gd name="T12" fmla="*/ 314 w 314"/>
                <a:gd name="T13" fmla="*/ 102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314" y="102"/>
                  </a:moveTo>
                  <a:lnTo>
                    <a:pt x="285" y="51"/>
                  </a:lnTo>
                  <a:lnTo>
                    <a:pt x="255" y="0"/>
                  </a:lnTo>
                  <a:lnTo>
                    <a:pt x="0" y="146"/>
                  </a:lnTo>
                  <a:lnTo>
                    <a:pt x="29" y="197"/>
                  </a:lnTo>
                  <a:lnTo>
                    <a:pt x="59" y="248"/>
                  </a:lnTo>
                  <a:lnTo>
                    <a:pt x="314"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07" name="Freeform 114"/>
            <p:cNvSpPr>
              <a:spLocks/>
            </p:cNvSpPr>
            <p:nvPr/>
          </p:nvSpPr>
          <p:spPr bwMode="auto">
            <a:xfrm>
              <a:off x="1804" y="1562"/>
              <a:ext cx="7" cy="10"/>
            </a:xfrm>
            <a:custGeom>
              <a:avLst/>
              <a:gdLst>
                <a:gd name="T0" fmla="*/ 37 w 37"/>
                <a:gd name="T1" fmla="*/ 51 h 51"/>
                <a:gd name="T2" fmla="*/ 8 w 37"/>
                <a:gd name="T3" fmla="*/ 0 h 51"/>
                <a:gd name="T4" fmla="*/ 0 w 37"/>
                <a:gd name="T5" fmla="*/ 6 h 51"/>
                <a:gd name="T6" fmla="*/ 37 w 37"/>
                <a:gd name="T7" fmla="*/ 51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51"/>
                  </a:moveTo>
                  <a:lnTo>
                    <a:pt x="8" y="0"/>
                  </a:lnTo>
                  <a:lnTo>
                    <a:pt x="0" y="6"/>
                  </a:lnTo>
                  <a:lnTo>
                    <a:pt x="3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8" name="Line 115"/>
            <p:cNvSpPr>
              <a:spLocks noChangeShapeType="1"/>
            </p:cNvSpPr>
            <p:nvPr/>
          </p:nvSpPr>
          <p:spPr bwMode="auto">
            <a:xfrm flipH="1">
              <a:off x="1804"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09" name="Freeform 116"/>
            <p:cNvSpPr>
              <a:spLocks/>
            </p:cNvSpPr>
            <p:nvPr/>
          </p:nvSpPr>
          <p:spPr bwMode="auto">
            <a:xfrm>
              <a:off x="1720" y="1563"/>
              <a:ext cx="99" cy="90"/>
            </a:xfrm>
            <a:custGeom>
              <a:avLst/>
              <a:gdLst>
                <a:gd name="T0" fmla="*/ 510 w 510"/>
                <a:gd name="T1" fmla="*/ 90 h 463"/>
                <a:gd name="T2" fmla="*/ 472 w 510"/>
                <a:gd name="T3" fmla="*/ 45 h 463"/>
                <a:gd name="T4" fmla="*/ 435 w 510"/>
                <a:gd name="T5" fmla="*/ 0 h 463"/>
                <a:gd name="T6" fmla="*/ 0 w 510"/>
                <a:gd name="T7" fmla="*/ 373 h 463"/>
                <a:gd name="T8" fmla="*/ 38 w 510"/>
                <a:gd name="T9" fmla="*/ 418 h 463"/>
                <a:gd name="T10" fmla="*/ 75 w 510"/>
                <a:gd name="T11" fmla="*/ 463 h 463"/>
                <a:gd name="T12" fmla="*/ 510 w 510"/>
                <a:gd name="T13" fmla="*/ 90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510" y="90"/>
                  </a:moveTo>
                  <a:lnTo>
                    <a:pt x="472" y="45"/>
                  </a:lnTo>
                  <a:lnTo>
                    <a:pt x="435" y="0"/>
                  </a:lnTo>
                  <a:lnTo>
                    <a:pt x="0" y="373"/>
                  </a:lnTo>
                  <a:lnTo>
                    <a:pt x="38" y="418"/>
                  </a:lnTo>
                  <a:lnTo>
                    <a:pt x="75" y="463"/>
                  </a:lnTo>
                  <a:lnTo>
                    <a:pt x="5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0" name="Freeform 117"/>
            <p:cNvSpPr>
              <a:spLocks/>
            </p:cNvSpPr>
            <p:nvPr/>
          </p:nvSpPr>
          <p:spPr bwMode="auto">
            <a:xfrm>
              <a:off x="1720" y="1563"/>
              <a:ext cx="99" cy="90"/>
            </a:xfrm>
            <a:custGeom>
              <a:avLst/>
              <a:gdLst>
                <a:gd name="T0" fmla="*/ 510 w 510"/>
                <a:gd name="T1" fmla="*/ 90 h 463"/>
                <a:gd name="T2" fmla="*/ 472 w 510"/>
                <a:gd name="T3" fmla="*/ 45 h 463"/>
                <a:gd name="T4" fmla="*/ 435 w 510"/>
                <a:gd name="T5" fmla="*/ 0 h 463"/>
                <a:gd name="T6" fmla="*/ 0 w 510"/>
                <a:gd name="T7" fmla="*/ 373 h 463"/>
                <a:gd name="T8" fmla="*/ 38 w 510"/>
                <a:gd name="T9" fmla="*/ 418 h 463"/>
                <a:gd name="T10" fmla="*/ 75 w 510"/>
                <a:gd name="T11" fmla="*/ 463 h 463"/>
                <a:gd name="T12" fmla="*/ 510 w 510"/>
                <a:gd name="T13" fmla="*/ 90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510" y="90"/>
                  </a:moveTo>
                  <a:lnTo>
                    <a:pt x="472" y="45"/>
                  </a:lnTo>
                  <a:lnTo>
                    <a:pt x="435" y="0"/>
                  </a:lnTo>
                  <a:lnTo>
                    <a:pt x="0" y="373"/>
                  </a:lnTo>
                  <a:lnTo>
                    <a:pt x="38" y="418"/>
                  </a:lnTo>
                  <a:lnTo>
                    <a:pt x="75" y="463"/>
                  </a:lnTo>
                  <a:lnTo>
                    <a:pt x="51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11" name="Freeform 118"/>
            <p:cNvSpPr>
              <a:spLocks/>
            </p:cNvSpPr>
            <p:nvPr/>
          </p:nvSpPr>
          <p:spPr bwMode="auto">
            <a:xfrm>
              <a:off x="1719" y="1635"/>
              <a:ext cx="9" cy="10"/>
            </a:xfrm>
            <a:custGeom>
              <a:avLst/>
              <a:gdLst>
                <a:gd name="T0" fmla="*/ 47 w 47"/>
                <a:gd name="T1" fmla="*/ 45 h 45"/>
                <a:gd name="T2" fmla="*/ 9 w 47"/>
                <a:gd name="T3" fmla="*/ 0 h 45"/>
                <a:gd name="T4" fmla="*/ 4 w 47"/>
                <a:gd name="T5" fmla="*/ 5 h 45"/>
                <a:gd name="T6" fmla="*/ 0 w 47"/>
                <a:gd name="T7" fmla="*/ 10 h 45"/>
                <a:gd name="T8" fmla="*/ 47 w 47"/>
                <a:gd name="T9" fmla="*/ 45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47" y="45"/>
                  </a:moveTo>
                  <a:lnTo>
                    <a:pt x="9" y="0"/>
                  </a:lnTo>
                  <a:lnTo>
                    <a:pt x="4" y="5"/>
                  </a:lnTo>
                  <a:lnTo>
                    <a:pt x="0" y="10"/>
                  </a:lnTo>
                  <a:lnTo>
                    <a:pt x="4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2" name="Freeform 119"/>
            <p:cNvSpPr>
              <a:spLocks/>
            </p:cNvSpPr>
            <p:nvPr/>
          </p:nvSpPr>
          <p:spPr bwMode="auto">
            <a:xfrm>
              <a:off x="1719" y="1635"/>
              <a:ext cx="1" cy="3"/>
            </a:xfrm>
            <a:custGeom>
              <a:avLst/>
              <a:gdLst>
                <a:gd name="T0" fmla="*/ 9 w 9"/>
                <a:gd name="T1" fmla="*/ 0 h 10"/>
                <a:gd name="T2" fmla="*/ 4 w 9"/>
                <a:gd name="T3" fmla="*/ 5 h 10"/>
                <a:gd name="T4" fmla="*/ 0 w 9"/>
                <a:gd name="T5" fmla="*/ 1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0"/>
                  </a:moveTo>
                  <a:lnTo>
                    <a:pt x="4"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13" name="Freeform 120"/>
            <p:cNvSpPr>
              <a:spLocks/>
            </p:cNvSpPr>
            <p:nvPr/>
          </p:nvSpPr>
          <p:spPr bwMode="auto">
            <a:xfrm>
              <a:off x="1653" y="1638"/>
              <a:ext cx="84" cy="100"/>
            </a:xfrm>
            <a:custGeom>
              <a:avLst/>
              <a:gdLst>
                <a:gd name="T0" fmla="*/ 432 w 432"/>
                <a:gd name="T1" fmla="*/ 71 h 518"/>
                <a:gd name="T2" fmla="*/ 386 w 432"/>
                <a:gd name="T3" fmla="*/ 35 h 518"/>
                <a:gd name="T4" fmla="*/ 339 w 432"/>
                <a:gd name="T5" fmla="*/ 0 h 518"/>
                <a:gd name="T6" fmla="*/ 0 w 432"/>
                <a:gd name="T7" fmla="*/ 446 h 518"/>
                <a:gd name="T8" fmla="*/ 47 w 432"/>
                <a:gd name="T9" fmla="*/ 482 h 518"/>
                <a:gd name="T10" fmla="*/ 93 w 432"/>
                <a:gd name="T11" fmla="*/ 518 h 518"/>
                <a:gd name="T12" fmla="*/ 432 w 432"/>
                <a:gd name="T13" fmla="*/ 71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432" y="71"/>
                  </a:moveTo>
                  <a:lnTo>
                    <a:pt x="386" y="35"/>
                  </a:lnTo>
                  <a:lnTo>
                    <a:pt x="339" y="0"/>
                  </a:lnTo>
                  <a:lnTo>
                    <a:pt x="0" y="446"/>
                  </a:lnTo>
                  <a:lnTo>
                    <a:pt x="47" y="482"/>
                  </a:lnTo>
                  <a:lnTo>
                    <a:pt x="93" y="518"/>
                  </a:lnTo>
                  <a:lnTo>
                    <a:pt x="43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4" name="Freeform 121"/>
            <p:cNvSpPr>
              <a:spLocks/>
            </p:cNvSpPr>
            <p:nvPr/>
          </p:nvSpPr>
          <p:spPr bwMode="auto">
            <a:xfrm>
              <a:off x="1653" y="1638"/>
              <a:ext cx="84" cy="100"/>
            </a:xfrm>
            <a:custGeom>
              <a:avLst/>
              <a:gdLst>
                <a:gd name="T0" fmla="*/ 432 w 432"/>
                <a:gd name="T1" fmla="*/ 71 h 518"/>
                <a:gd name="T2" fmla="*/ 386 w 432"/>
                <a:gd name="T3" fmla="*/ 35 h 518"/>
                <a:gd name="T4" fmla="*/ 339 w 432"/>
                <a:gd name="T5" fmla="*/ 0 h 518"/>
                <a:gd name="T6" fmla="*/ 0 w 432"/>
                <a:gd name="T7" fmla="*/ 446 h 518"/>
                <a:gd name="T8" fmla="*/ 47 w 432"/>
                <a:gd name="T9" fmla="*/ 482 h 518"/>
                <a:gd name="T10" fmla="*/ 93 w 432"/>
                <a:gd name="T11" fmla="*/ 518 h 518"/>
                <a:gd name="T12" fmla="*/ 432 w 432"/>
                <a:gd name="T13" fmla="*/ 71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432" y="71"/>
                  </a:moveTo>
                  <a:lnTo>
                    <a:pt x="386" y="35"/>
                  </a:lnTo>
                  <a:lnTo>
                    <a:pt x="339" y="0"/>
                  </a:lnTo>
                  <a:lnTo>
                    <a:pt x="0" y="446"/>
                  </a:lnTo>
                  <a:lnTo>
                    <a:pt x="47" y="482"/>
                  </a:lnTo>
                  <a:lnTo>
                    <a:pt x="93" y="518"/>
                  </a:lnTo>
                  <a:lnTo>
                    <a:pt x="432"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15" name="Freeform 122"/>
            <p:cNvSpPr>
              <a:spLocks/>
            </p:cNvSpPr>
            <p:nvPr/>
          </p:nvSpPr>
          <p:spPr bwMode="auto">
            <a:xfrm>
              <a:off x="1652" y="1724"/>
              <a:ext cx="10" cy="7"/>
            </a:xfrm>
            <a:custGeom>
              <a:avLst/>
              <a:gdLst>
                <a:gd name="T0" fmla="*/ 53 w 53"/>
                <a:gd name="T1" fmla="*/ 36 h 36"/>
                <a:gd name="T2" fmla="*/ 6 w 53"/>
                <a:gd name="T3" fmla="*/ 0 h 36"/>
                <a:gd name="T4" fmla="*/ 0 w 53"/>
                <a:gd name="T5" fmla="*/ 9 h 36"/>
                <a:gd name="T6" fmla="*/ 53 w 53"/>
                <a:gd name="T7" fmla="*/ 36 h 36"/>
                <a:gd name="T8" fmla="*/ 0 60000 65536"/>
                <a:gd name="T9" fmla="*/ 0 60000 65536"/>
                <a:gd name="T10" fmla="*/ 0 60000 65536"/>
                <a:gd name="T11" fmla="*/ 0 60000 65536"/>
                <a:gd name="T12" fmla="*/ 0 w 53"/>
                <a:gd name="T13" fmla="*/ 0 h 36"/>
                <a:gd name="T14" fmla="*/ 53 w 53"/>
                <a:gd name="T15" fmla="*/ 36 h 36"/>
              </a:gdLst>
              <a:ahLst/>
              <a:cxnLst>
                <a:cxn ang="T8">
                  <a:pos x="T0" y="T1"/>
                </a:cxn>
                <a:cxn ang="T9">
                  <a:pos x="T2" y="T3"/>
                </a:cxn>
                <a:cxn ang="T10">
                  <a:pos x="T4" y="T5"/>
                </a:cxn>
                <a:cxn ang="T11">
                  <a:pos x="T6" y="T7"/>
                </a:cxn>
              </a:cxnLst>
              <a:rect l="T12" t="T13" r="T14" b="T15"/>
              <a:pathLst>
                <a:path w="53" h="36">
                  <a:moveTo>
                    <a:pt x="53" y="36"/>
                  </a:moveTo>
                  <a:lnTo>
                    <a:pt x="6" y="0"/>
                  </a:lnTo>
                  <a:lnTo>
                    <a:pt x="0" y="9"/>
                  </a:lnTo>
                  <a:lnTo>
                    <a:pt x="5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6" name="Line 123"/>
            <p:cNvSpPr>
              <a:spLocks noChangeShapeType="1"/>
            </p:cNvSpPr>
            <p:nvPr/>
          </p:nvSpPr>
          <p:spPr bwMode="auto">
            <a:xfrm flipH="1">
              <a:off x="1652" y="172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 name="Freeform 124"/>
            <p:cNvSpPr>
              <a:spLocks/>
            </p:cNvSpPr>
            <p:nvPr/>
          </p:nvSpPr>
          <p:spPr bwMode="auto">
            <a:xfrm>
              <a:off x="1603" y="1725"/>
              <a:ext cx="69" cy="108"/>
            </a:xfrm>
            <a:custGeom>
              <a:avLst/>
              <a:gdLst>
                <a:gd name="T0" fmla="*/ 359 w 359"/>
                <a:gd name="T1" fmla="*/ 55 h 553"/>
                <a:gd name="T2" fmla="*/ 307 w 359"/>
                <a:gd name="T3" fmla="*/ 27 h 553"/>
                <a:gd name="T4" fmla="*/ 254 w 359"/>
                <a:gd name="T5" fmla="*/ 0 h 553"/>
                <a:gd name="T6" fmla="*/ 0 w 359"/>
                <a:gd name="T7" fmla="*/ 497 h 553"/>
                <a:gd name="T8" fmla="*/ 52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4" y="0"/>
                  </a:lnTo>
                  <a:lnTo>
                    <a:pt x="0" y="497"/>
                  </a:lnTo>
                  <a:lnTo>
                    <a:pt x="52" y="525"/>
                  </a:lnTo>
                  <a:lnTo>
                    <a:pt x="105" y="553"/>
                  </a:lnTo>
                  <a:lnTo>
                    <a:pt x="3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 name="Freeform 125"/>
            <p:cNvSpPr>
              <a:spLocks/>
            </p:cNvSpPr>
            <p:nvPr/>
          </p:nvSpPr>
          <p:spPr bwMode="auto">
            <a:xfrm>
              <a:off x="1603" y="1725"/>
              <a:ext cx="69" cy="108"/>
            </a:xfrm>
            <a:custGeom>
              <a:avLst/>
              <a:gdLst>
                <a:gd name="T0" fmla="*/ 359 w 359"/>
                <a:gd name="T1" fmla="*/ 55 h 553"/>
                <a:gd name="T2" fmla="*/ 307 w 359"/>
                <a:gd name="T3" fmla="*/ 27 h 553"/>
                <a:gd name="T4" fmla="*/ 254 w 359"/>
                <a:gd name="T5" fmla="*/ 0 h 553"/>
                <a:gd name="T6" fmla="*/ 0 w 359"/>
                <a:gd name="T7" fmla="*/ 497 h 553"/>
                <a:gd name="T8" fmla="*/ 52 w 359"/>
                <a:gd name="T9" fmla="*/ 525 h 553"/>
                <a:gd name="T10" fmla="*/ 105 w 359"/>
                <a:gd name="T11" fmla="*/ 553 h 553"/>
                <a:gd name="T12" fmla="*/ 359 w 359"/>
                <a:gd name="T13" fmla="*/ 55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359" y="55"/>
                  </a:moveTo>
                  <a:lnTo>
                    <a:pt x="307" y="27"/>
                  </a:lnTo>
                  <a:lnTo>
                    <a:pt x="254" y="0"/>
                  </a:lnTo>
                  <a:lnTo>
                    <a:pt x="0" y="497"/>
                  </a:lnTo>
                  <a:lnTo>
                    <a:pt x="52" y="525"/>
                  </a:lnTo>
                  <a:lnTo>
                    <a:pt x="105" y="553"/>
                  </a:lnTo>
                  <a:lnTo>
                    <a:pt x="359"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19" name="Freeform 126"/>
            <p:cNvSpPr>
              <a:spLocks/>
            </p:cNvSpPr>
            <p:nvPr/>
          </p:nvSpPr>
          <p:spPr bwMode="auto">
            <a:xfrm>
              <a:off x="1602" y="1823"/>
              <a:ext cx="11" cy="5"/>
            </a:xfrm>
            <a:custGeom>
              <a:avLst/>
              <a:gdLst>
                <a:gd name="T0" fmla="*/ 55 w 55"/>
                <a:gd name="T1" fmla="*/ 28 h 28"/>
                <a:gd name="T2" fmla="*/ 3 w 55"/>
                <a:gd name="T3" fmla="*/ 0 h 28"/>
                <a:gd name="T4" fmla="*/ 0 w 55"/>
                <a:gd name="T5" fmla="*/ 9 h 28"/>
                <a:gd name="T6" fmla="*/ 55 w 55"/>
                <a:gd name="T7" fmla="*/ 28 h 28"/>
                <a:gd name="T8" fmla="*/ 0 60000 65536"/>
                <a:gd name="T9" fmla="*/ 0 60000 65536"/>
                <a:gd name="T10" fmla="*/ 0 60000 65536"/>
                <a:gd name="T11" fmla="*/ 0 60000 65536"/>
                <a:gd name="T12" fmla="*/ 0 w 55"/>
                <a:gd name="T13" fmla="*/ 0 h 28"/>
                <a:gd name="T14" fmla="*/ 55 w 55"/>
                <a:gd name="T15" fmla="*/ 28 h 28"/>
              </a:gdLst>
              <a:ahLst/>
              <a:cxnLst>
                <a:cxn ang="T8">
                  <a:pos x="T0" y="T1"/>
                </a:cxn>
                <a:cxn ang="T9">
                  <a:pos x="T2" y="T3"/>
                </a:cxn>
                <a:cxn ang="T10">
                  <a:pos x="T4" y="T5"/>
                </a:cxn>
                <a:cxn ang="T11">
                  <a:pos x="T6" y="T7"/>
                </a:cxn>
              </a:cxnLst>
              <a:rect l="T12" t="T13" r="T14" b="T15"/>
              <a:pathLst>
                <a:path w="55" h="28">
                  <a:moveTo>
                    <a:pt x="55" y="28"/>
                  </a:moveTo>
                  <a:lnTo>
                    <a:pt x="3" y="0"/>
                  </a:lnTo>
                  <a:lnTo>
                    <a:pt x="0" y="9"/>
                  </a:lnTo>
                  <a:lnTo>
                    <a:pt x="5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20" name="Line 127"/>
            <p:cNvSpPr>
              <a:spLocks noChangeShapeType="1"/>
            </p:cNvSpPr>
            <p:nvPr/>
          </p:nvSpPr>
          <p:spPr bwMode="auto">
            <a:xfrm flipH="1">
              <a:off x="1602"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21" name="Freeform 128"/>
            <p:cNvSpPr>
              <a:spLocks/>
            </p:cNvSpPr>
            <p:nvPr/>
          </p:nvSpPr>
          <p:spPr bwMode="auto">
            <a:xfrm>
              <a:off x="1568" y="1824"/>
              <a:ext cx="56" cy="111"/>
            </a:xfrm>
            <a:custGeom>
              <a:avLst/>
              <a:gdLst>
                <a:gd name="T0" fmla="*/ 290 w 290"/>
                <a:gd name="T1" fmla="*/ 38 h 573"/>
                <a:gd name="T2" fmla="*/ 234 w 290"/>
                <a:gd name="T3" fmla="*/ 19 h 573"/>
                <a:gd name="T4" fmla="*/ 179 w 290"/>
                <a:gd name="T5" fmla="*/ 0 h 573"/>
                <a:gd name="T6" fmla="*/ 0 w 290"/>
                <a:gd name="T7" fmla="*/ 534 h 573"/>
                <a:gd name="T8" fmla="*/ 56 w 290"/>
                <a:gd name="T9" fmla="*/ 554 h 573"/>
                <a:gd name="T10" fmla="*/ 111 w 290"/>
                <a:gd name="T11" fmla="*/ 573 h 573"/>
                <a:gd name="T12" fmla="*/ 290 w 290"/>
                <a:gd name="T13" fmla="*/ 38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290" y="38"/>
                  </a:moveTo>
                  <a:lnTo>
                    <a:pt x="234" y="19"/>
                  </a:lnTo>
                  <a:lnTo>
                    <a:pt x="179" y="0"/>
                  </a:lnTo>
                  <a:lnTo>
                    <a:pt x="0" y="534"/>
                  </a:lnTo>
                  <a:lnTo>
                    <a:pt x="56" y="554"/>
                  </a:lnTo>
                  <a:lnTo>
                    <a:pt x="111" y="573"/>
                  </a:lnTo>
                  <a:lnTo>
                    <a:pt x="29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22" name="Freeform 129"/>
            <p:cNvSpPr>
              <a:spLocks/>
            </p:cNvSpPr>
            <p:nvPr/>
          </p:nvSpPr>
          <p:spPr bwMode="auto">
            <a:xfrm>
              <a:off x="1568" y="1824"/>
              <a:ext cx="56" cy="111"/>
            </a:xfrm>
            <a:custGeom>
              <a:avLst/>
              <a:gdLst>
                <a:gd name="T0" fmla="*/ 290 w 290"/>
                <a:gd name="T1" fmla="*/ 38 h 573"/>
                <a:gd name="T2" fmla="*/ 234 w 290"/>
                <a:gd name="T3" fmla="*/ 19 h 573"/>
                <a:gd name="T4" fmla="*/ 179 w 290"/>
                <a:gd name="T5" fmla="*/ 0 h 573"/>
                <a:gd name="T6" fmla="*/ 0 w 290"/>
                <a:gd name="T7" fmla="*/ 534 h 573"/>
                <a:gd name="T8" fmla="*/ 56 w 290"/>
                <a:gd name="T9" fmla="*/ 554 h 573"/>
                <a:gd name="T10" fmla="*/ 111 w 290"/>
                <a:gd name="T11" fmla="*/ 573 h 573"/>
                <a:gd name="T12" fmla="*/ 290 w 290"/>
                <a:gd name="T13" fmla="*/ 38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290" y="38"/>
                  </a:moveTo>
                  <a:lnTo>
                    <a:pt x="234" y="19"/>
                  </a:lnTo>
                  <a:lnTo>
                    <a:pt x="179" y="0"/>
                  </a:lnTo>
                  <a:lnTo>
                    <a:pt x="0" y="534"/>
                  </a:lnTo>
                  <a:lnTo>
                    <a:pt x="56" y="554"/>
                  </a:lnTo>
                  <a:lnTo>
                    <a:pt x="111" y="573"/>
                  </a:lnTo>
                  <a:lnTo>
                    <a:pt x="29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23" name="Freeform 130"/>
            <p:cNvSpPr>
              <a:spLocks/>
            </p:cNvSpPr>
            <p:nvPr/>
          </p:nvSpPr>
          <p:spPr bwMode="auto">
            <a:xfrm>
              <a:off x="1567" y="1928"/>
              <a:ext cx="11" cy="3"/>
            </a:xfrm>
            <a:custGeom>
              <a:avLst/>
              <a:gdLst>
                <a:gd name="T0" fmla="*/ 58 w 58"/>
                <a:gd name="T1" fmla="*/ 20 h 20"/>
                <a:gd name="T2" fmla="*/ 2 w 58"/>
                <a:gd name="T3" fmla="*/ 0 h 20"/>
                <a:gd name="T4" fmla="*/ 0 w 58"/>
                <a:gd name="T5" fmla="*/ 8 h 20"/>
                <a:gd name="T6" fmla="*/ 58 w 58"/>
                <a:gd name="T7" fmla="*/ 20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58" y="20"/>
                  </a:moveTo>
                  <a:lnTo>
                    <a:pt x="2" y="0"/>
                  </a:lnTo>
                  <a:lnTo>
                    <a:pt x="0" y="8"/>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24" name="Line 131"/>
            <p:cNvSpPr>
              <a:spLocks noChangeShapeType="1"/>
            </p:cNvSpPr>
            <p:nvPr/>
          </p:nvSpPr>
          <p:spPr bwMode="auto">
            <a:xfrm flipH="1">
              <a:off x="1567"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25" name="Freeform 132"/>
            <p:cNvSpPr>
              <a:spLocks/>
            </p:cNvSpPr>
            <p:nvPr/>
          </p:nvSpPr>
          <p:spPr bwMode="auto">
            <a:xfrm>
              <a:off x="1547" y="1930"/>
              <a:ext cx="42" cy="112"/>
            </a:xfrm>
            <a:custGeom>
              <a:avLst/>
              <a:gdLst>
                <a:gd name="T0" fmla="*/ 220 w 220"/>
                <a:gd name="T1" fmla="*/ 23 h 581"/>
                <a:gd name="T2" fmla="*/ 163 w 220"/>
                <a:gd name="T3" fmla="*/ 12 h 581"/>
                <a:gd name="T4" fmla="*/ 105 w 220"/>
                <a:gd name="T5" fmla="*/ 0 h 581"/>
                <a:gd name="T6" fmla="*/ 0 w 220"/>
                <a:gd name="T7" fmla="*/ 559 h 581"/>
                <a:gd name="T8" fmla="*/ 58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3" y="12"/>
                  </a:lnTo>
                  <a:lnTo>
                    <a:pt x="105" y="0"/>
                  </a:lnTo>
                  <a:lnTo>
                    <a:pt x="0" y="559"/>
                  </a:lnTo>
                  <a:lnTo>
                    <a:pt x="58" y="570"/>
                  </a:lnTo>
                  <a:lnTo>
                    <a:pt x="115" y="581"/>
                  </a:lnTo>
                  <a:lnTo>
                    <a:pt x="22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26" name="Freeform 133"/>
            <p:cNvSpPr>
              <a:spLocks/>
            </p:cNvSpPr>
            <p:nvPr/>
          </p:nvSpPr>
          <p:spPr bwMode="auto">
            <a:xfrm>
              <a:off x="1547" y="1930"/>
              <a:ext cx="42" cy="112"/>
            </a:xfrm>
            <a:custGeom>
              <a:avLst/>
              <a:gdLst>
                <a:gd name="T0" fmla="*/ 220 w 220"/>
                <a:gd name="T1" fmla="*/ 23 h 581"/>
                <a:gd name="T2" fmla="*/ 163 w 220"/>
                <a:gd name="T3" fmla="*/ 12 h 581"/>
                <a:gd name="T4" fmla="*/ 105 w 220"/>
                <a:gd name="T5" fmla="*/ 0 h 581"/>
                <a:gd name="T6" fmla="*/ 0 w 220"/>
                <a:gd name="T7" fmla="*/ 559 h 581"/>
                <a:gd name="T8" fmla="*/ 58 w 220"/>
                <a:gd name="T9" fmla="*/ 570 h 581"/>
                <a:gd name="T10" fmla="*/ 115 w 220"/>
                <a:gd name="T11" fmla="*/ 581 h 581"/>
                <a:gd name="T12" fmla="*/ 220 w 220"/>
                <a:gd name="T13" fmla="*/ 23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220" y="23"/>
                  </a:moveTo>
                  <a:lnTo>
                    <a:pt x="163" y="12"/>
                  </a:lnTo>
                  <a:lnTo>
                    <a:pt x="105" y="0"/>
                  </a:lnTo>
                  <a:lnTo>
                    <a:pt x="0" y="559"/>
                  </a:lnTo>
                  <a:lnTo>
                    <a:pt x="58" y="570"/>
                  </a:lnTo>
                  <a:lnTo>
                    <a:pt x="115" y="581"/>
                  </a:lnTo>
                  <a:lnTo>
                    <a:pt x="220" y="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27" name="Freeform 134"/>
            <p:cNvSpPr>
              <a:spLocks/>
            </p:cNvSpPr>
            <p:nvPr/>
          </p:nvSpPr>
          <p:spPr bwMode="auto">
            <a:xfrm>
              <a:off x="1547" y="2038"/>
              <a:ext cx="11" cy="2"/>
            </a:xfrm>
            <a:custGeom>
              <a:avLst/>
              <a:gdLst>
                <a:gd name="T0" fmla="*/ 59 w 59"/>
                <a:gd name="T1" fmla="*/ 11 h 11"/>
                <a:gd name="T2" fmla="*/ 1 w 59"/>
                <a:gd name="T3" fmla="*/ 0 h 11"/>
                <a:gd name="T4" fmla="*/ 0 w 59"/>
                <a:gd name="T5" fmla="*/ 7 h 11"/>
                <a:gd name="T6" fmla="*/ 59 w 59"/>
                <a:gd name="T7" fmla="*/ 11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59" y="11"/>
                  </a:moveTo>
                  <a:lnTo>
                    <a:pt x="1" y="0"/>
                  </a:lnTo>
                  <a:lnTo>
                    <a:pt x="0" y="7"/>
                  </a:lnTo>
                  <a:lnTo>
                    <a:pt x="5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28" name="Line 135"/>
            <p:cNvSpPr>
              <a:spLocks noChangeShapeType="1"/>
            </p:cNvSpPr>
            <p:nvPr/>
          </p:nvSpPr>
          <p:spPr bwMode="auto">
            <a:xfrm flipH="1">
              <a:off x="1547" y="203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29" name="Freeform 136"/>
            <p:cNvSpPr>
              <a:spLocks/>
            </p:cNvSpPr>
            <p:nvPr/>
          </p:nvSpPr>
          <p:spPr bwMode="auto">
            <a:xfrm>
              <a:off x="1540" y="2039"/>
              <a:ext cx="30" cy="113"/>
            </a:xfrm>
            <a:custGeom>
              <a:avLst/>
              <a:gdLst>
                <a:gd name="T0" fmla="*/ 152 w 152"/>
                <a:gd name="T1" fmla="*/ 8 h 579"/>
                <a:gd name="T2" fmla="*/ 94 w 152"/>
                <a:gd name="T3" fmla="*/ 4 h 579"/>
                <a:gd name="T4" fmla="*/ 35 w 152"/>
                <a:gd name="T5" fmla="*/ 0 h 579"/>
                <a:gd name="T6" fmla="*/ 0 w 152"/>
                <a:gd name="T7" fmla="*/ 571 h 579"/>
                <a:gd name="T8" fmla="*/ 58 w 152"/>
                <a:gd name="T9" fmla="*/ 575 h 579"/>
                <a:gd name="T10" fmla="*/ 117 w 152"/>
                <a:gd name="T11" fmla="*/ 579 h 579"/>
                <a:gd name="T12" fmla="*/ 152 w 152"/>
                <a:gd name="T13" fmla="*/ 8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52" y="8"/>
                  </a:moveTo>
                  <a:lnTo>
                    <a:pt x="94" y="4"/>
                  </a:lnTo>
                  <a:lnTo>
                    <a:pt x="35" y="0"/>
                  </a:lnTo>
                  <a:lnTo>
                    <a:pt x="0" y="571"/>
                  </a:lnTo>
                  <a:lnTo>
                    <a:pt x="58" y="575"/>
                  </a:lnTo>
                  <a:lnTo>
                    <a:pt x="117" y="579"/>
                  </a:lnTo>
                  <a:lnTo>
                    <a:pt x="15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30" name="Freeform 137"/>
            <p:cNvSpPr>
              <a:spLocks/>
            </p:cNvSpPr>
            <p:nvPr/>
          </p:nvSpPr>
          <p:spPr bwMode="auto">
            <a:xfrm>
              <a:off x="1540" y="2039"/>
              <a:ext cx="30" cy="113"/>
            </a:xfrm>
            <a:custGeom>
              <a:avLst/>
              <a:gdLst>
                <a:gd name="T0" fmla="*/ 152 w 152"/>
                <a:gd name="T1" fmla="*/ 8 h 579"/>
                <a:gd name="T2" fmla="*/ 94 w 152"/>
                <a:gd name="T3" fmla="*/ 4 h 579"/>
                <a:gd name="T4" fmla="*/ 35 w 152"/>
                <a:gd name="T5" fmla="*/ 0 h 579"/>
                <a:gd name="T6" fmla="*/ 0 w 152"/>
                <a:gd name="T7" fmla="*/ 571 h 579"/>
                <a:gd name="T8" fmla="*/ 58 w 152"/>
                <a:gd name="T9" fmla="*/ 575 h 579"/>
                <a:gd name="T10" fmla="*/ 117 w 152"/>
                <a:gd name="T11" fmla="*/ 579 h 579"/>
                <a:gd name="T12" fmla="*/ 152 w 152"/>
                <a:gd name="T13" fmla="*/ 8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52" y="8"/>
                  </a:moveTo>
                  <a:lnTo>
                    <a:pt x="94" y="4"/>
                  </a:lnTo>
                  <a:lnTo>
                    <a:pt x="35" y="0"/>
                  </a:lnTo>
                  <a:lnTo>
                    <a:pt x="0" y="571"/>
                  </a:lnTo>
                  <a:lnTo>
                    <a:pt x="58" y="575"/>
                  </a:lnTo>
                  <a:lnTo>
                    <a:pt x="117" y="579"/>
                  </a:lnTo>
                  <a:lnTo>
                    <a:pt x="152"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31" name="Freeform 138"/>
            <p:cNvSpPr>
              <a:spLocks/>
            </p:cNvSpPr>
            <p:nvPr/>
          </p:nvSpPr>
          <p:spPr bwMode="auto">
            <a:xfrm>
              <a:off x="1540" y="2151"/>
              <a:ext cx="11" cy="1"/>
            </a:xfrm>
            <a:custGeom>
              <a:avLst/>
              <a:gdLst>
                <a:gd name="T0" fmla="*/ 58 w 58"/>
                <a:gd name="T1" fmla="*/ 4 h 8"/>
                <a:gd name="T2" fmla="*/ 0 w 58"/>
                <a:gd name="T3" fmla="*/ 0 h 8"/>
                <a:gd name="T4" fmla="*/ 0 w 58"/>
                <a:gd name="T5" fmla="*/ 8 h 8"/>
                <a:gd name="T6" fmla="*/ 58 w 58"/>
                <a:gd name="T7" fmla="*/ 4 h 8"/>
                <a:gd name="T8" fmla="*/ 0 60000 65536"/>
                <a:gd name="T9" fmla="*/ 0 60000 65536"/>
                <a:gd name="T10" fmla="*/ 0 60000 65536"/>
                <a:gd name="T11" fmla="*/ 0 60000 65536"/>
                <a:gd name="T12" fmla="*/ 0 w 58"/>
                <a:gd name="T13" fmla="*/ 0 h 8"/>
                <a:gd name="T14" fmla="*/ 58 w 58"/>
                <a:gd name="T15" fmla="*/ 8 h 8"/>
              </a:gdLst>
              <a:ahLst/>
              <a:cxnLst>
                <a:cxn ang="T8">
                  <a:pos x="T0" y="T1"/>
                </a:cxn>
                <a:cxn ang="T9">
                  <a:pos x="T2" y="T3"/>
                </a:cxn>
                <a:cxn ang="T10">
                  <a:pos x="T4" y="T5"/>
                </a:cxn>
                <a:cxn ang="T11">
                  <a:pos x="T6" y="T7"/>
                </a:cxn>
              </a:cxnLst>
              <a:rect l="T12" t="T13" r="T14" b="T15"/>
              <a:pathLst>
                <a:path w="58" h="8">
                  <a:moveTo>
                    <a:pt x="58" y="4"/>
                  </a:moveTo>
                  <a:lnTo>
                    <a:pt x="0" y="0"/>
                  </a:lnTo>
                  <a:lnTo>
                    <a:pt x="0" y="8"/>
                  </a:lnTo>
                  <a:lnTo>
                    <a:pt x="5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32" name="Line 139"/>
            <p:cNvSpPr>
              <a:spLocks noChangeShapeType="1"/>
            </p:cNvSpPr>
            <p:nvPr/>
          </p:nvSpPr>
          <p:spPr bwMode="auto">
            <a:xfrm>
              <a:off x="1540" y="215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33" name="Freeform 140"/>
            <p:cNvSpPr>
              <a:spLocks/>
            </p:cNvSpPr>
            <p:nvPr/>
          </p:nvSpPr>
          <p:spPr bwMode="auto">
            <a:xfrm>
              <a:off x="1540" y="2151"/>
              <a:ext cx="30" cy="111"/>
            </a:xfrm>
            <a:custGeom>
              <a:avLst/>
              <a:gdLst>
                <a:gd name="T0" fmla="*/ 117 w 152"/>
                <a:gd name="T1" fmla="*/ 0 h 579"/>
                <a:gd name="T2" fmla="*/ 58 w 152"/>
                <a:gd name="T3" fmla="*/ 4 h 579"/>
                <a:gd name="T4" fmla="*/ 0 w 152"/>
                <a:gd name="T5" fmla="*/ 8 h 579"/>
                <a:gd name="T6" fmla="*/ 35 w 152"/>
                <a:gd name="T7" fmla="*/ 579 h 579"/>
                <a:gd name="T8" fmla="*/ 94 w 152"/>
                <a:gd name="T9" fmla="*/ 575 h 579"/>
                <a:gd name="T10" fmla="*/ 152 w 152"/>
                <a:gd name="T11" fmla="*/ 571 h 579"/>
                <a:gd name="T12" fmla="*/ 117 w 152"/>
                <a:gd name="T13" fmla="*/ 0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17" y="0"/>
                  </a:moveTo>
                  <a:lnTo>
                    <a:pt x="58" y="4"/>
                  </a:lnTo>
                  <a:lnTo>
                    <a:pt x="0" y="8"/>
                  </a:lnTo>
                  <a:lnTo>
                    <a:pt x="35" y="579"/>
                  </a:lnTo>
                  <a:lnTo>
                    <a:pt x="94" y="575"/>
                  </a:lnTo>
                  <a:lnTo>
                    <a:pt x="152" y="57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34" name="Freeform 141"/>
            <p:cNvSpPr>
              <a:spLocks/>
            </p:cNvSpPr>
            <p:nvPr/>
          </p:nvSpPr>
          <p:spPr bwMode="auto">
            <a:xfrm>
              <a:off x="1540" y="2151"/>
              <a:ext cx="30" cy="111"/>
            </a:xfrm>
            <a:custGeom>
              <a:avLst/>
              <a:gdLst>
                <a:gd name="T0" fmla="*/ 117 w 152"/>
                <a:gd name="T1" fmla="*/ 0 h 579"/>
                <a:gd name="T2" fmla="*/ 58 w 152"/>
                <a:gd name="T3" fmla="*/ 4 h 579"/>
                <a:gd name="T4" fmla="*/ 0 w 152"/>
                <a:gd name="T5" fmla="*/ 8 h 579"/>
                <a:gd name="T6" fmla="*/ 35 w 152"/>
                <a:gd name="T7" fmla="*/ 579 h 579"/>
                <a:gd name="T8" fmla="*/ 94 w 152"/>
                <a:gd name="T9" fmla="*/ 575 h 579"/>
                <a:gd name="T10" fmla="*/ 152 w 152"/>
                <a:gd name="T11" fmla="*/ 571 h 579"/>
                <a:gd name="T12" fmla="*/ 117 w 152"/>
                <a:gd name="T13" fmla="*/ 0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117" y="0"/>
                  </a:moveTo>
                  <a:lnTo>
                    <a:pt x="58" y="4"/>
                  </a:lnTo>
                  <a:lnTo>
                    <a:pt x="0" y="8"/>
                  </a:lnTo>
                  <a:lnTo>
                    <a:pt x="35" y="579"/>
                  </a:lnTo>
                  <a:lnTo>
                    <a:pt x="94" y="575"/>
                  </a:lnTo>
                  <a:lnTo>
                    <a:pt x="152" y="57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35" name="Freeform 142"/>
            <p:cNvSpPr>
              <a:spLocks/>
            </p:cNvSpPr>
            <p:nvPr/>
          </p:nvSpPr>
          <p:spPr bwMode="auto">
            <a:xfrm>
              <a:off x="1547" y="2262"/>
              <a:ext cx="11" cy="2"/>
            </a:xfrm>
            <a:custGeom>
              <a:avLst/>
              <a:gdLst>
                <a:gd name="T0" fmla="*/ 59 w 59"/>
                <a:gd name="T1" fmla="*/ 0 h 11"/>
                <a:gd name="T2" fmla="*/ 0 w 59"/>
                <a:gd name="T3" fmla="*/ 4 h 11"/>
                <a:gd name="T4" fmla="*/ 1 w 59"/>
                <a:gd name="T5" fmla="*/ 11 h 11"/>
                <a:gd name="T6" fmla="*/ 59 w 59"/>
                <a:gd name="T7" fmla="*/ 0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59" y="0"/>
                  </a:moveTo>
                  <a:lnTo>
                    <a:pt x="0" y="4"/>
                  </a:lnTo>
                  <a:lnTo>
                    <a:pt x="1" y="11"/>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36" name="Line 143"/>
            <p:cNvSpPr>
              <a:spLocks noChangeShapeType="1"/>
            </p:cNvSpPr>
            <p:nvPr/>
          </p:nvSpPr>
          <p:spPr bwMode="auto">
            <a:xfrm>
              <a:off x="1547" y="2262"/>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37" name="Freeform 144"/>
            <p:cNvSpPr>
              <a:spLocks/>
            </p:cNvSpPr>
            <p:nvPr/>
          </p:nvSpPr>
          <p:spPr bwMode="auto">
            <a:xfrm>
              <a:off x="1547" y="2260"/>
              <a:ext cx="42" cy="113"/>
            </a:xfrm>
            <a:custGeom>
              <a:avLst/>
              <a:gdLst>
                <a:gd name="T0" fmla="*/ 115 w 220"/>
                <a:gd name="T1" fmla="*/ 0 h 581"/>
                <a:gd name="T2" fmla="*/ 58 w 220"/>
                <a:gd name="T3" fmla="*/ 11 h 581"/>
                <a:gd name="T4" fmla="*/ 0 w 220"/>
                <a:gd name="T5" fmla="*/ 22 h 581"/>
                <a:gd name="T6" fmla="*/ 105 w 220"/>
                <a:gd name="T7" fmla="*/ 581 h 581"/>
                <a:gd name="T8" fmla="*/ 163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8" y="11"/>
                  </a:lnTo>
                  <a:lnTo>
                    <a:pt x="0" y="22"/>
                  </a:lnTo>
                  <a:lnTo>
                    <a:pt x="105" y="581"/>
                  </a:lnTo>
                  <a:lnTo>
                    <a:pt x="163" y="570"/>
                  </a:lnTo>
                  <a:lnTo>
                    <a:pt x="220" y="559"/>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38" name="Freeform 145"/>
            <p:cNvSpPr>
              <a:spLocks/>
            </p:cNvSpPr>
            <p:nvPr/>
          </p:nvSpPr>
          <p:spPr bwMode="auto">
            <a:xfrm>
              <a:off x="1547" y="2260"/>
              <a:ext cx="42" cy="113"/>
            </a:xfrm>
            <a:custGeom>
              <a:avLst/>
              <a:gdLst>
                <a:gd name="T0" fmla="*/ 115 w 220"/>
                <a:gd name="T1" fmla="*/ 0 h 581"/>
                <a:gd name="T2" fmla="*/ 58 w 220"/>
                <a:gd name="T3" fmla="*/ 11 h 581"/>
                <a:gd name="T4" fmla="*/ 0 w 220"/>
                <a:gd name="T5" fmla="*/ 22 h 581"/>
                <a:gd name="T6" fmla="*/ 105 w 220"/>
                <a:gd name="T7" fmla="*/ 581 h 581"/>
                <a:gd name="T8" fmla="*/ 163 w 220"/>
                <a:gd name="T9" fmla="*/ 570 h 581"/>
                <a:gd name="T10" fmla="*/ 220 w 220"/>
                <a:gd name="T11" fmla="*/ 559 h 581"/>
                <a:gd name="T12" fmla="*/ 115 w 220"/>
                <a:gd name="T13" fmla="*/ 0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15" y="0"/>
                  </a:moveTo>
                  <a:lnTo>
                    <a:pt x="58" y="11"/>
                  </a:lnTo>
                  <a:lnTo>
                    <a:pt x="0" y="22"/>
                  </a:lnTo>
                  <a:lnTo>
                    <a:pt x="105" y="581"/>
                  </a:lnTo>
                  <a:lnTo>
                    <a:pt x="163" y="570"/>
                  </a:lnTo>
                  <a:lnTo>
                    <a:pt x="220" y="559"/>
                  </a:lnTo>
                  <a:lnTo>
                    <a:pt x="1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39" name="Freeform 146"/>
            <p:cNvSpPr>
              <a:spLocks/>
            </p:cNvSpPr>
            <p:nvPr/>
          </p:nvSpPr>
          <p:spPr bwMode="auto">
            <a:xfrm>
              <a:off x="1567" y="2370"/>
              <a:ext cx="11" cy="4"/>
            </a:xfrm>
            <a:custGeom>
              <a:avLst/>
              <a:gdLst>
                <a:gd name="T0" fmla="*/ 58 w 58"/>
                <a:gd name="T1" fmla="*/ 0 h 19"/>
                <a:gd name="T2" fmla="*/ 0 w 58"/>
                <a:gd name="T3" fmla="*/ 11 h 19"/>
                <a:gd name="T4" fmla="*/ 2 w 58"/>
                <a:gd name="T5" fmla="*/ 19 h 19"/>
                <a:gd name="T6" fmla="*/ 58 w 58"/>
                <a:gd name="T7" fmla="*/ 0 h 19"/>
                <a:gd name="T8" fmla="*/ 0 60000 65536"/>
                <a:gd name="T9" fmla="*/ 0 60000 65536"/>
                <a:gd name="T10" fmla="*/ 0 60000 65536"/>
                <a:gd name="T11" fmla="*/ 0 60000 65536"/>
                <a:gd name="T12" fmla="*/ 0 w 58"/>
                <a:gd name="T13" fmla="*/ 0 h 19"/>
                <a:gd name="T14" fmla="*/ 58 w 58"/>
                <a:gd name="T15" fmla="*/ 19 h 19"/>
              </a:gdLst>
              <a:ahLst/>
              <a:cxnLst>
                <a:cxn ang="T8">
                  <a:pos x="T0" y="T1"/>
                </a:cxn>
                <a:cxn ang="T9">
                  <a:pos x="T2" y="T3"/>
                </a:cxn>
                <a:cxn ang="T10">
                  <a:pos x="T4" y="T5"/>
                </a:cxn>
                <a:cxn ang="T11">
                  <a:pos x="T6" y="T7"/>
                </a:cxn>
              </a:cxnLst>
              <a:rect l="T12" t="T13" r="T14" b="T15"/>
              <a:pathLst>
                <a:path w="58" h="19">
                  <a:moveTo>
                    <a:pt x="58" y="0"/>
                  </a:moveTo>
                  <a:lnTo>
                    <a:pt x="0" y="11"/>
                  </a:lnTo>
                  <a:lnTo>
                    <a:pt x="2" y="19"/>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40" name="Line 147"/>
            <p:cNvSpPr>
              <a:spLocks noChangeShapeType="1"/>
            </p:cNvSpPr>
            <p:nvPr/>
          </p:nvSpPr>
          <p:spPr bwMode="auto">
            <a:xfrm>
              <a:off x="1567"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41" name="Freeform 148"/>
            <p:cNvSpPr>
              <a:spLocks/>
            </p:cNvSpPr>
            <p:nvPr/>
          </p:nvSpPr>
          <p:spPr bwMode="auto">
            <a:xfrm>
              <a:off x="1568" y="2367"/>
              <a:ext cx="56" cy="111"/>
            </a:xfrm>
            <a:custGeom>
              <a:avLst/>
              <a:gdLst>
                <a:gd name="T0" fmla="*/ 111 w 290"/>
                <a:gd name="T1" fmla="*/ 0 h 573"/>
                <a:gd name="T2" fmla="*/ 56 w 290"/>
                <a:gd name="T3" fmla="*/ 19 h 573"/>
                <a:gd name="T4" fmla="*/ 0 w 290"/>
                <a:gd name="T5" fmla="*/ 38 h 573"/>
                <a:gd name="T6" fmla="*/ 179 w 290"/>
                <a:gd name="T7" fmla="*/ 573 h 573"/>
                <a:gd name="T8" fmla="*/ 234 w 290"/>
                <a:gd name="T9" fmla="*/ 554 h 573"/>
                <a:gd name="T10" fmla="*/ 290 w 290"/>
                <a:gd name="T11" fmla="*/ 534 h 573"/>
                <a:gd name="T12" fmla="*/ 111 w 290"/>
                <a:gd name="T13" fmla="*/ 0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111" y="0"/>
                  </a:moveTo>
                  <a:lnTo>
                    <a:pt x="56" y="19"/>
                  </a:lnTo>
                  <a:lnTo>
                    <a:pt x="0" y="38"/>
                  </a:lnTo>
                  <a:lnTo>
                    <a:pt x="179" y="573"/>
                  </a:lnTo>
                  <a:lnTo>
                    <a:pt x="234" y="554"/>
                  </a:lnTo>
                  <a:lnTo>
                    <a:pt x="290" y="53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42" name="Freeform 149"/>
            <p:cNvSpPr>
              <a:spLocks/>
            </p:cNvSpPr>
            <p:nvPr/>
          </p:nvSpPr>
          <p:spPr bwMode="auto">
            <a:xfrm>
              <a:off x="1568" y="2367"/>
              <a:ext cx="56" cy="111"/>
            </a:xfrm>
            <a:custGeom>
              <a:avLst/>
              <a:gdLst>
                <a:gd name="T0" fmla="*/ 111 w 290"/>
                <a:gd name="T1" fmla="*/ 0 h 573"/>
                <a:gd name="T2" fmla="*/ 56 w 290"/>
                <a:gd name="T3" fmla="*/ 19 h 573"/>
                <a:gd name="T4" fmla="*/ 0 w 290"/>
                <a:gd name="T5" fmla="*/ 38 h 573"/>
                <a:gd name="T6" fmla="*/ 179 w 290"/>
                <a:gd name="T7" fmla="*/ 573 h 573"/>
                <a:gd name="T8" fmla="*/ 234 w 290"/>
                <a:gd name="T9" fmla="*/ 554 h 573"/>
                <a:gd name="T10" fmla="*/ 290 w 290"/>
                <a:gd name="T11" fmla="*/ 534 h 573"/>
                <a:gd name="T12" fmla="*/ 111 w 290"/>
                <a:gd name="T13" fmla="*/ 0 h 573"/>
                <a:gd name="T14" fmla="*/ 0 60000 65536"/>
                <a:gd name="T15" fmla="*/ 0 60000 65536"/>
                <a:gd name="T16" fmla="*/ 0 60000 65536"/>
                <a:gd name="T17" fmla="*/ 0 60000 65536"/>
                <a:gd name="T18" fmla="*/ 0 60000 65536"/>
                <a:gd name="T19" fmla="*/ 0 60000 65536"/>
                <a:gd name="T20" fmla="*/ 0 60000 65536"/>
                <a:gd name="T21" fmla="*/ 0 w 290"/>
                <a:gd name="T22" fmla="*/ 0 h 573"/>
                <a:gd name="T23" fmla="*/ 290 w 290"/>
                <a:gd name="T24" fmla="*/ 573 h 5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573">
                  <a:moveTo>
                    <a:pt x="111" y="0"/>
                  </a:moveTo>
                  <a:lnTo>
                    <a:pt x="56" y="19"/>
                  </a:lnTo>
                  <a:lnTo>
                    <a:pt x="0" y="38"/>
                  </a:lnTo>
                  <a:lnTo>
                    <a:pt x="179" y="573"/>
                  </a:lnTo>
                  <a:lnTo>
                    <a:pt x="234" y="554"/>
                  </a:lnTo>
                  <a:lnTo>
                    <a:pt x="290" y="534"/>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43" name="Freeform 150"/>
            <p:cNvSpPr>
              <a:spLocks/>
            </p:cNvSpPr>
            <p:nvPr/>
          </p:nvSpPr>
          <p:spPr bwMode="auto">
            <a:xfrm>
              <a:off x="1602" y="2475"/>
              <a:ext cx="11" cy="5"/>
            </a:xfrm>
            <a:custGeom>
              <a:avLst/>
              <a:gdLst>
                <a:gd name="T0" fmla="*/ 55 w 55"/>
                <a:gd name="T1" fmla="*/ 0 h 27"/>
                <a:gd name="T2" fmla="*/ 0 w 55"/>
                <a:gd name="T3" fmla="*/ 19 h 27"/>
                <a:gd name="T4" fmla="*/ 3 w 55"/>
                <a:gd name="T5" fmla="*/ 27 h 27"/>
                <a:gd name="T6" fmla="*/ 55 w 55"/>
                <a:gd name="T7" fmla="*/ 0 h 27"/>
                <a:gd name="T8" fmla="*/ 0 60000 65536"/>
                <a:gd name="T9" fmla="*/ 0 60000 65536"/>
                <a:gd name="T10" fmla="*/ 0 60000 65536"/>
                <a:gd name="T11" fmla="*/ 0 60000 65536"/>
                <a:gd name="T12" fmla="*/ 0 w 55"/>
                <a:gd name="T13" fmla="*/ 0 h 27"/>
                <a:gd name="T14" fmla="*/ 55 w 55"/>
                <a:gd name="T15" fmla="*/ 27 h 27"/>
              </a:gdLst>
              <a:ahLst/>
              <a:cxnLst>
                <a:cxn ang="T8">
                  <a:pos x="T0" y="T1"/>
                </a:cxn>
                <a:cxn ang="T9">
                  <a:pos x="T2" y="T3"/>
                </a:cxn>
                <a:cxn ang="T10">
                  <a:pos x="T4" y="T5"/>
                </a:cxn>
                <a:cxn ang="T11">
                  <a:pos x="T6" y="T7"/>
                </a:cxn>
              </a:cxnLst>
              <a:rect l="T12" t="T13" r="T14" b="T15"/>
              <a:pathLst>
                <a:path w="55" h="27">
                  <a:moveTo>
                    <a:pt x="55" y="0"/>
                  </a:moveTo>
                  <a:lnTo>
                    <a:pt x="0" y="19"/>
                  </a:lnTo>
                  <a:lnTo>
                    <a:pt x="3" y="27"/>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44" name="Line 151"/>
            <p:cNvSpPr>
              <a:spLocks noChangeShapeType="1"/>
            </p:cNvSpPr>
            <p:nvPr/>
          </p:nvSpPr>
          <p:spPr bwMode="auto">
            <a:xfrm>
              <a:off x="1602"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45" name="Freeform 152"/>
            <p:cNvSpPr>
              <a:spLocks/>
            </p:cNvSpPr>
            <p:nvPr/>
          </p:nvSpPr>
          <p:spPr bwMode="auto">
            <a:xfrm>
              <a:off x="1603" y="2469"/>
              <a:ext cx="69" cy="107"/>
            </a:xfrm>
            <a:custGeom>
              <a:avLst/>
              <a:gdLst>
                <a:gd name="T0" fmla="*/ 105 w 359"/>
                <a:gd name="T1" fmla="*/ 0 h 553"/>
                <a:gd name="T2" fmla="*/ 52 w 359"/>
                <a:gd name="T3" fmla="*/ 28 h 553"/>
                <a:gd name="T4" fmla="*/ 0 w 359"/>
                <a:gd name="T5" fmla="*/ 55 h 553"/>
                <a:gd name="T6" fmla="*/ 254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2" y="28"/>
                  </a:lnTo>
                  <a:lnTo>
                    <a:pt x="0" y="55"/>
                  </a:lnTo>
                  <a:lnTo>
                    <a:pt x="254" y="553"/>
                  </a:lnTo>
                  <a:lnTo>
                    <a:pt x="307" y="526"/>
                  </a:lnTo>
                  <a:lnTo>
                    <a:pt x="359" y="498"/>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46" name="Freeform 153"/>
            <p:cNvSpPr>
              <a:spLocks/>
            </p:cNvSpPr>
            <p:nvPr/>
          </p:nvSpPr>
          <p:spPr bwMode="auto">
            <a:xfrm>
              <a:off x="1603" y="2469"/>
              <a:ext cx="69" cy="107"/>
            </a:xfrm>
            <a:custGeom>
              <a:avLst/>
              <a:gdLst>
                <a:gd name="T0" fmla="*/ 105 w 359"/>
                <a:gd name="T1" fmla="*/ 0 h 553"/>
                <a:gd name="T2" fmla="*/ 52 w 359"/>
                <a:gd name="T3" fmla="*/ 28 h 553"/>
                <a:gd name="T4" fmla="*/ 0 w 359"/>
                <a:gd name="T5" fmla="*/ 55 h 553"/>
                <a:gd name="T6" fmla="*/ 254 w 359"/>
                <a:gd name="T7" fmla="*/ 553 h 553"/>
                <a:gd name="T8" fmla="*/ 307 w 359"/>
                <a:gd name="T9" fmla="*/ 526 h 553"/>
                <a:gd name="T10" fmla="*/ 359 w 359"/>
                <a:gd name="T11" fmla="*/ 498 h 553"/>
                <a:gd name="T12" fmla="*/ 105 w 359"/>
                <a:gd name="T13" fmla="*/ 0 h 553"/>
                <a:gd name="T14" fmla="*/ 0 60000 65536"/>
                <a:gd name="T15" fmla="*/ 0 60000 65536"/>
                <a:gd name="T16" fmla="*/ 0 60000 65536"/>
                <a:gd name="T17" fmla="*/ 0 60000 65536"/>
                <a:gd name="T18" fmla="*/ 0 60000 65536"/>
                <a:gd name="T19" fmla="*/ 0 60000 65536"/>
                <a:gd name="T20" fmla="*/ 0 60000 65536"/>
                <a:gd name="T21" fmla="*/ 0 w 359"/>
                <a:gd name="T22" fmla="*/ 0 h 553"/>
                <a:gd name="T23" fmla="*/ 359 w 359"/>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553">
                  <a:moveTo>
                    <a:pt x="105" y="0"/>
                  </a:moveTo>
                  <a:lnTo>
                    <a:pt x="52" y="28"/>
                  </a:lnTo>
                  <a:lnTo>
                    <a:pt x="0" y="55"/>
                  </a:lnTo>
                  <a:lnTo>
                    <a:pt x="254" y="553"/>
                  </a:lnTo>
                  <a:lnTo>
                    <a:pt x="307" y="526"/>
                  </a:lnTo>
                  <a:lnTo>
                    <a:pt x="359" y="498"/>
                  </a:lnTo>
                  <a:lnTo>
                    <a:pt x="1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47" name="Freeform 154"/>
            <p:cNvSpPr>
              <a:spLocks/>
            </p:cNvSpPr>
            <p:nvPr/>
          </p:nvSpPr>
          <p:spPr bwMode="auto">
            <a:xfrm>
              <a:off x="1652" y="2571"/>
              <a:ext cx="10" cy="7"/>
            </a:xfrm>
            <a:custGeom>
              <a:avLst/>
              <a:gdLst>
                <a:gd name="T0" fmla="*/ 53 w 53"/>
                <a:gd name="T1" fmla="*/ 0 h 35"/>
                <a:gd name="T2" fmla="*/ 0 w 53"/>
                <a:gd name="T3" fmla="*/ 27 h 35"/>
                <a:gd name="T4" fmla="*/ 6 w 53"/>
                <a:gd name="T5" fmla="*/ 35 h 35"/>
                <a:gd name="T6" fmla="*/ 53 w 53"/>
                <a:gd name="T7" fmla="*/ 0 h 35"/>
                <a:gd name="T8" fmla="*/ 0 60000 65536"/>
                <a:gd name="T9" fmla="*/ 0 60000 65536"/>
                <a:gd name="T10" fmla="*/ 0 60000 65536"/>
                <a:gd name="T11" fmla="*/ 0 60000 65536"/>
                <a:gd name="T12" fmla="*/ 0 w 53"/>
                <a:gd name="T13" fmla="*/ 0 h 35"/>
                <a:gd name="T14" fmla="*/ 53 w 53"/>
                <a:gd name="T15" fmla="*/ 35 h 35"/>
              </a:gdLst>
              <a:ahLst/>
              <a:cxnLst>
                <a:cxn ang="T8">
                  <a:pos x="T0" y="T1"/>
                </a:cxn>
                <a:cxn ang="T9">
                  <a:pos x="T2" y="T3"/>
                </a:cxn>
                <a:cxn ang="T10">
                  <a:pos x="T4" y="T5"/>
                </a:cxn>
                <a:cxn ang="T11">
                  <a:pos x="T6" y="T7"/>
                </a:cxn>
              </a:cxnLst>
              <a:rect l="T12" t="T13" r="T14" b="T15"/>
              <a:pathLst>
                <a:path w="53" h="35">
                  <a:moveTo>
                    <a:pt x="53" y="0"/>
                  </a:moveTo>
                  <a:lnTo>
                    <a:pt x="0" y="27"/>
                  </a:lnTo>
                  <a:lnTo>
                    <a:pt x="6" y="35"/>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48" name="Line 155"/>
            <p:cNvSpPr>
              <a:spLocks noChangeShapeType="1"/>
            </p:cNvSpPr>
            <p:nvPr/>
          </p:nvSpPr>
          <p:spPr bwMode="auto">
            <a:xfrm>
              <a:off x="1652" y="257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49" name="Freeform 156"/>
            <p:cNvSpPr>
              <a:spLocks/>
            </p:cNvSpPr>
            <p:nvPr/>
          </p:nvSpPr>
          <p:spPr bwMode="auto">
            <a:xfrm>
              <a:off x="1653" y="2564"/>
              <a:ext cx="84" cy="101"/>
            </a:xfrm>
            <a:custGeom>
              <a:avLst/>
              <a:gdLst>
                <a:gd name="T0" fmla="*/ 93 w 432"/>
                <a:gd name="T1" fmla="*/ 0 h 518"/>
                <a:gd name="T2" fmla="*/ 47 w 432"/>
                <a:gd name="T3" fmla="*/ 36 h 518"/>
                <a:gd name="T4" fmla="*/ 0 w 432"/>
                <a:gd name="T5" fmla="*/ 71 h 518"/>
                <a:gd name="T6" fmla="*/ 339 w 432"/>
                <a:gd name="T7" fmla="*/ 518 h 518"/>
                <a:gd name="T8" fmla="*/ 386 w 432"/>
                <a:gd name="T9" fmla="*/ 482 h 518"/>
                <a:gd name="T10" fmla="*/ 432 w 432"/>
                <a:gd name="T11" fmla="*/ 447 h 518"/>
                <a:gd name="T12" fmla="*/ 93 w 432"/>
                <a:gd name="T13" fmla="*/ 0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93" y="0"/>
                  </a:moveTo>
                  <a:lnTo>
                    <a:pt x="47" y="36"/>
                  </a:lnTo>
                  <a:lnTo>
                    <a:pt x="0" y="71"/>
                  </a:lnTo>
                  <a:lnTo>
                    <a:pt x="339" y="518"/>
                  </a:lnTo>
                  <a:lnTo>
                    <a:pt x="386" y="482"/>
                  </a:lnTo>
                  <a:lnTo>
                    <a:pt x="432" y="447"/>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50" name="Freeform 157"/>
            <p:cNvSpPr>
              <a:spLocks/>
            </p:cNvSpPr>
            <p:nvPr/>
          </p:nvSpPr>
          <p:spPr bwMode="auto">
            <a:xfrm>
              <a:off x="1653" y="2564"/>
              <a:ext cx="84" cy="101"/>
            </a:xfrm>
            <a:custGeom>
              <a:avLst/>
              <a:gdLst>
                <a:gd name="T0" fmla="*/ 93 w 432"/>
                <a:gd name="T1" fmla="*/ 0 h 518"/>
                <a:gd name="T2" fmla="*/ 47 w 432"/>
                <a:gd name="T3" fmla="*/ 36 h 518"/>
                <a:gd name="T4" fmla="*/ 0 w 432"/>
                <a:gd name="T5" fmla="*/ 71 h 518"/>
                <a:gd name="T6" fmla="*/ 339 w 432"/>
                <a:gd name="T7" fmla="*/ 518 h 518"/>
                <a:gd name="T8" fmla="*/ 386 w 432"/>
                <a:gd name="T9" fmla="*/ 482 h 518"/>
                <a:gd name="T10" fmla="*/ 432 w 432"/>
                <a:gd name="T11" fmla="*/ 447 h 518"/>
                <a:gd name="T12" fmla="*/ 93 w 432"/>
                <a:gd name="T13" fmla="*/ 0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93" y="0"/>
                  </a:moveTo>
                  <a:lnTo>
                    <a:pt x="47" y="36"/>
                  </a:lnTo>
                  <a:lnTo>
                    <a:pt x="0" y="71"/>
                  </a:lnTo>
                  <a:lnTo>
                    <a:pt x="339" y="518"/>
                  </a:lnTo>
                  <a:lnTo>
                    <a:pt x="386" y="482"/>
                  </a:lnTo>
                  <a:lnTo>
                    <a:pt x="432" y="447"/>
                  </a:lnTo>
                  <a:lnTo>
                    <a:pt x="9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51" name="Freeform 158"/>
            <p:cNvSpPr>
              <a:spLocks/>
            </p:cNvSpPr>
            <p:nvPr/>
          </p:nvSpPr>
          <p:spPr bwMode="auto">
            <a:xfrm>
              <a:off x="1719" y="2658"/>
              <a:ext cx="9" cy="9"/>
            </a:xfrm>
            <a:custGeom>
              <a:avLst/>
              <a:gdLst>
                <a:gd name="T0" fmla="*/ 47 w 47"/>
                <a:gd name="T1" fmla="*/ 0 h 45"/>
                <a:gd name="T2" fmla="*/ 0 w 47"/>
                <a:gd name="T3" fmla="*/ 36 h 45"/>
                <a:gd name="T4" fmla="*/ 4 w 47"/>
                <a:gd name="T5" fmla="*/ 41 h 45"/>
                <a:gd name="T6" fmla="*/ 9 w 47"/>
                <a:gd name="T7" fmla="*/ 45 h 45"/>
                <a:gd name="T8" fmla="*/ 47 w 47"/>
                <a:gd name="T9" fmla="*/ 0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47" y="0"/>
                  </a:moveTo>
                  <a:lnTo>
                    <a:pt x="0" y="36"/>
                  </a:lnTo>
                  <a:lnTo>
                    <a:pt x="4" y="41"/>
                  </a:lnTo>
                  <a:lnTo>
                    <a:pt x="9" y="45"/>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52" name="Freeform 159"/>
            <p:cNvSpPr>
              <a:spLocks/>
            </p:cNvSpPr>
            <p:nvPr/>
          </p:nvSpPr>
          <p:spPr bwMode="auto">
            <a:xfrm>
              <a:off x="1719" y="2665"/>
              <a:ext cx="1" cy="2"/>
            </a:xfrm>
            <a:custGeom>
              <a:avLst/>
              <a:gdLst>
                <a:gd name="T0" fmla="*/ 0 w 9"/>
                <a:gd name="T1" fmla="*/ 0 h 9"/>
                <a:gd name="T2" fmla="*/ 4 w 9"/>
                <a:gd name="T3" fmla="*/ 5 h 9"/>
                <a:gd name="T4" fmla="*/ 9 w 9"/>
                <a:gd name="T5" fmla="*/ 9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lnTo>
                    <a:pt x="4" y="5"/>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53" name="Freeform 160"/>
            <p:cNvSpPr>
              <a:spLocks/>
            </p:cNvSpPr>
            <p:nvPr/>
          </p:nvSpPr>
          <p:spPr bwMode="auto">
            <a:xfrm>
              <a:off x="1720" y="2649"/>
              <a:ext cx="99" cy="91"/>
            </a:xfrm>
            <a:custGeom>
              <a:avLst/>
              <a:gdLst>
                <a:gd name="T0" fmla="*/ 75 w 511"/>
                <a:gd name="T1" fmla="*/ 0 h 464"/>
                <a:gd name="T2" fmla="*/ 38 w 511"/>
                <a:gd name="T3" fmla="*/ 45 h 464"/>
                <a:gd name="T4" fmla="*/ 0 w 511"/>
                <a:gd name="T5" fmla="*/ 90 h 464"/>
                <a:gd name="T6" fmla="*/ 436 w 511"/>
                <a:gd name="T7" fmla="*/ 464 h 464"/>
                <a:gd name="T8" fmla="*/ 473 w 511"/>
                <a:gd name="T9" fmla="*/ 419 h 464"/>
                <a:gd name="T10" fmla="*/ 511 w 511"/>
                <a:gd name="T11" fmla="*/ 374 h 464"/>
                <a:gd name="T12" fmla="*/ 75 w 511"/>
                <a:gd name="T13" fmla="*/ 0 h 464"/>
                <a:gd name="T14" fmla="*/ 0 60000 65536"/>
                <a:gd name="T15" fmla="*/ 0 60000 65536"/>
                <a:gd name="T16" fmla="*/ 0 60000 65536"/>
                <a:gd name="T17" fmla="*/ 0 60000 65536"/>
                <a:gd name="T18" fmla="*/ 0 60000 65536"/>
                <a:gd name="T19" fmla="*/ 0 60000 65536"/>
                <a:gd name="T20" fmla="*/ 0 60000 65536"/>
                <a:gd name="T21" fmla="*/ 0 w 511"/>
                <a:gd name="T22" fmla="*/ 0 h 464"/>
                <a:gd name="T23" fmla="*/ 511 w 51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1" h="464">
                  <a:moveTo>
                    <a:pt x="75" y="0"/>
                  </a:moveTo>
                  <a:lnTo>
                    <a:pt x="38" y="45"/>
                  </a:lnTo>
                  <a:lnTo>
                    <a:pt x="0" y="90"/>
                  </a:lnTo>
                  <a:lnTo>
                    <a:pt x="436" y="464"/>
                  </a:lnTo>
                  <a:lnTo>
                    <a:pt x="473" y="419"/>
                  </a:lnTo>
                  <a:lnTo>
                    <a:pt x="511" y="374"/>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54" name="Freeform 161"/>
            <p:cNvSpPr>
              <a:spLocks/>
            </p:cNvSpPr>
            <p:nvPr/>
          </p:nvSpPr>
          <p:spPr bwMode="auto">
            <a:xfrm>
              <a:off x="1720" y="2649"/>
              <a:ext cx="99" cy="91"/>
            </a:xfrm>
            <a:custGeom>
              <a:avLst/>
              <a:gdLst>
                <a:gd name="T0" fmla="*/ 75 w 511"/>
                <a:gd name="T1" fmla="*/ 0 h 464"/>
                <a:gd name="T2" fmla="*/ 38 w 511"/>
                <a:gd name="T3" fmla="*/ 45 h 464"/>
                <a:gd name="T4" fmla="*/ 0 w 511"/>
                <a:gd name="T5" fmla="*/ 90 h 464"/>
                <a:gd name="T6" fmla="*/ 436 w 511"/>
                <a:gd name="T7" fmla="*/ 464 h 464"/>
                <a:gd name="T8" fmla="*/ 473 w 511"/>
                <a:gd name="T9" fmla="*/ 419 h 464"/>
                <a:gd name="T10" fmla="*/ 511 w 511"/>
                <a:gd name="T11" fmla="*/ 374 h 464"/>
                <a:gd name="T12" fmla="*/ 75 w 511"/>
                <a:gd name="T13" fmla="*/ 0 h 464"/>
                <a:gd name="T14" fmla="*/ 0 60000 65536"/>
                <a:gd name="T15" fmla="*/ 0 60000 65536"/>
                <a:gd name="T16" fmla="*/ 0 60000 65536"/>
                <a:gd name="T17" fmla="*/ 0 60000 65536"/>
                <a:gd name="T18" fmla="*/ 0 60000 65536"/>
                <a:gd name="T19" fmla="*/ 0 60000 65536"/>
                <a:gd name="T20" fmla="*/ 0 60000 65536"/>
                <a:gd name="T21" fmla="*/ 0 w 511"/>
                <a:gd name="T22" fmla="*/ 0 h 464"/>
                <a:gd name="T23" fmla="*/ 511 w 51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1" h="464">
                  <a:moveTo>
                    <a:pt x="75" y="0"/>
                  </a:moveTo>
                  <a:lnTo>
                    <a:pt x="38" y="45"/>
                  </a:lnTo>
                  <a:lnTo>
                    <a:pt x="0" y="90"/>
                  </a:lnTo>
                  <a:lnTo>
                    <a:pt x="436" y="464"/>
                  </a:lnTo>
                  <a:lnTo>
                    <a:pt x="473" y="419"/>
                  </a:lnTo>
                  <a:lnTo>
                    <a:pt x="511" y="374"/>
                  </a:lnTo>
                  <a:lnTo>
                    <a:pt x="7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55" name="Freeform 162"/>
            <p:cNvSpPr>
              <a:spLocks/>
            </p:cNvSpPr>
            <p:nvPr/>
          </p:nvSpPr>
          <p:spPr bwMode="auto">
            <a:xfrm>
              <a:off x="1804" y="2730"/>
              <a:ext cx="8" cy="10"/>
            </a:xfrm>
            <a:custGeom>
              <a:avLst/>
              <a:gdLst>
                <a:gd name="T0" fmla="*/ 37 w 37"/>
                <a:gd name="T1" fmla="*/ 0 h 51"/>
                <a:gd name="T2" fmla="*/ 0 w 37"/>
                <a:gd name="T3" fmla="*/ 45 h 51"/>
                <a:gd name="T4" fmla="*/ 8 w 37"/>
                <a:gd name="T5" fmla="*/ 51 h 51"/>
                <a:gd name="T6" fmla="*/ 37 w 37"/>
                <a:gd name="T7" fmla="*/ 0 h 51"/>
                <a:gd name="T8" fmla="*/ 0 60000 65536"/>
                <a:gd name="T9" fmla="*/ 0 60000 65536"/>
                <a:gd name="T10" fmla="*/ 0 60000 65536"/>
                <a:gd name="T11" fmla="*/ 0 60000 65536"/>
                <a:gd name="T12" fmla="*/ 0 w 37"/>
                <a:gd name="T13" fmla="*/ 0 h 51"/>
                <a:gd name="T14" fmla="*/ 37 w 37"/>
                <a:gd name="T15" fmla="*/ 51 h 51"/>
              </a:gdLst>
              <a:ahLst/>
              <a:cxnLst>
                <a:cxn ang="T8">
                  <a:pos x="T0" y="T1"/>
                </a:cxn>
                <a:cxn ang="T9">
                  <a:pos x="T2" y="T3"/>
                </a:cxn>
                <a:cxn ang="T10">
                  <a:pos x="T4" y="T5"/>
                </a:cxn>
                <a:cxn ang="T11">
                  <a:pos x="T6" y="T7"/>
                </a:cxn>
              </a:cxnLst>
              <a:rect l="T12" t="T13" r="T14" b="T15"/>
              <a:pathLst>
                <a:path w="37" h="51">
                  <a:moveTo>
                    <a:pt x="37" y="0"/>
                  </a:moveTo>
                  <a:lnTo>
                    <a:pt x="0" y="45"/>
                  </a:lnTo>
                  <a:lnTo>
                    <a:pt x="8" y="51"/>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56" name="Line 163"/>
            <p:cNvSpPr>
              <a:spLocks noChangeShapeType="1"/>
            </p:cNvSpPr>
            <p:nvPr/>
          </p:nvSpPr>
          <p:spPr bwMode="auto">
            <a:xfrm>
              <a:off x="1804"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57" name="Freeform 164"/>
            <p:cNvSpPr>
              <a:spLocks/>
            </p:cNvSpPr>
            <p:nvPr/>
          </p:nvSpPr>
          <p:spPr bwMode="auto">
            <a:xfrm>
              <a:off x="1806" y="2721"/>
              <a:ext cx="60" cy="48"/>
            </a:xfrm>
            <a:custGeom>
              <a:avLst/>
              <a:gdLst>
                <a:gd name="T0" fmla="*/ 59 w 313"/>
                <a:gd name="T1" fmla="*/ 0 h 249"/>
                <a:gd name="T2" fmla="*/ 29 w 313"/>
                <a:gd name="T3" fmla="*/ 52 h 249"/>
                <a:gd name="T4" fmla="*/ 0 w 313"/>
                <a:gd name="T5" fmla="*/ 103 h 249"/>
                <a:gd name="T6" fmla="*/ 254 w 313"/>
                <a:gd name="T7" fmla="*/ 249 h 249"/>
                <a:gd name="T8" fmla="*/ 284 w 313"/>
                <a:gd name="T9" fmla="*/ 198 h 249"/>
                <a:gd name="T10" fmla="*/ 313 w 313"/>
                <a:gd name="T11" fmla="*/ 147 h 249"/>
                <a:gd name="T12" fmla="*/ 59 w 313"/>
                <a:gd name="T13" fmla="*/ 0 h 249"/>
                <a:gd name="T14" fmla="*/ 0 60000 65536"/>
                <a:gd name="T15" fmla="*/ 0 60000 65536"/>
                <a:gd name="T16" fmla="*/ 0 60000 65536"/>
                <a:gd name="T17" fmla="*/ 0 60000 65536"/>
                <a:gd name="T18" fmla="*/ 0 60000 65536"/>
                <a:gd name="T19" fmla="*/ 0 60000 65536"/>
                <a:gd name="T20" fmla="*/ 0 60000 65536"/>
                <a:gd name="T21" fmla="*/ 0 w 313"/>
                <a:gd name="T22" fmla="*/ 0 h 249"/>
                <a:gd name="T23" fmla="*/ 313 w 31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9">
                  <a:moveTo>
                    <a:pt x="59" y="0"/>
                  </a:moveTo>
                  <a:lnTo>
                    <a:pt x="29" y="52"/>
                  </a:lnTo>
                  <a:lnTo>
                    <a:pt x="0" y="103"/>
                  </a:lnTo>
                  <a:lnTo>
                    <a:pt x="254" y="249"/>
                  </a:lnTo>
                  <a:lnTo>
                    <a:pt x="284" y="198"/>
                  </a:lnTo>
                  <a:lnTo>
                    <a:pt x="313" y="147"/>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58" name="Freeform 165"/>
            <p:cNvSpPr>
              <a:spLocks/>
            </p:cNvSpPr>
            <p:nvPr/>
          </p:nvSpPr>
          <p:spPr bwMode="auto">
            <a:xfrm>
              <a:off x="1806" y="2721"/>
              <a:ext cx="60" cy="48"/>
            </a:xfrm>
            <a:custGeom>
              <a:avLst/>
              <a:gdLst>
                <a:gd name="T0" fmla="*/ 59 w 313"/>
                <a:gd name="T1" fmla="*/ 0 h 249"/>
                <a:gd name="T2" fmla="*/ 29 w 313"/>
                <a:gd name="T3" fmla="*/ 52 h 249"/>
                <a:gd name="T4" fmla="*/ 0 w 313"/>
                <a:gd name="T5" fmla="*/ 103 h 249"/>
                <a:gd name="T6" fmla="*/ 254 w 313"/>
                <a:gd name="T7" fmla="*/ 249 h 249"/>
                <a:gd name="T8" fmla="*/ 284 w 313"/>
                <a:gd name="T9" fmla="*/ 198 h 249"/>
                <a:gd name="T10" fmla="*/ 313 w 313"/>
                <a:gd name="T11" fmla="*/ 147 h 249"/>
                <a:gd name="T12" fmla="*/ 59 w 313"/>
                <a:gd name="T13" fmla="*/ 0 h 249"/>
                <a:gd name="T14" fmla="*/ 0 60000 65536"/>
                <a:gd name="T15" fmla="*/ 0 60000 65536"/>
                <a:gd name="T16" fmla="*/ 0 60000 65536"/>
                <a:gd name="T17" fmla="*/ 0 60000 65536"/>
                <a:gd name="T18" fmla="*/ 0 60000 65536"/>
                <a:gd name="T19" fmla="*/ 0 60000 65536"/>
                <a:gd name="T20" fmla="*/ 0 60000 65536"/>
                <a:gd name="T21" fmla="*/ 0 w 313"/>
                <a:gd name="T22" fmla="*/ 0 h 249"/>
                <a:gd name="T23" fmla="*/ 313 w 31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249">
                  <a:moveTo>
                    <a:pt x="59" y="0"/>
                  </a:moveTo>
                  <a:lnTo>
                    <a:pt x="29" y="52"/>
                  </a:lnTo>
                  <a:lnTo>
                    <a:pt x="0" y="103"/>
                  </a:lnTo>
                  <a:lnTo>
                    <a:pt x="254" y="249"/>
                  </a:lnTo>
                  <a:lnTo>
                    <a:pt x="284" y="198"/>
                  </a:lnTo>
                  <a:lnTo>
                    <a:pt x="313" y="147"/>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59" name="Freeform 166"/>
            <p:cNvSpPr>
              <a:spLocks/>
            </p:cNvSpPr>
            <p:nvPr/>
          </p:nvSpPr>
          <p:spPr bwMode="auto">
            <a:xfrm>
              <a:off x="1855" y="2759"/>
              <a:ext cx="6" cy="11"/>
            </a:xfrm>
            <a:custGeom>
              <a:avLst/>
              <a:gdLst>
                <a:gd name="T0" fmla="*/ 30 w 30"/>
                <a:gd name="T1" fmla="*/ 0 h 55"/>
                <a:gd name="T2" fmla="*/ 0 w 30"/>
                <a:gd name="T3" fmla="*/ 51 h 55"/>
                <a:gd name="T4" fmla="*/ 8 w 30"/>
                <a:gd name="T5" fmla="*/ 55 h 55"/>
                <a:gd name="T6" fmla="*/ 30 w 30"/>
                <a:gd name="T7" fmla="*/ 0 h 55"/>
                <a:gd name="T8" fmla="*/ 0 60000 65536"/>
                <a:gd name="T9" fmla="*/ 0 60000 65536"/>
                <a:gd name="T10" fmla="*/ 0 60000 65536"/>
                <a:gd name="T11" fmla="*/ 0 60000 65536"/>
                <a:gd name="T12" fmla="*/ 0 w 30"/>
                <a:gd name="T13" fmla="*/ 0 h 55"/>
                <a:gd name="T14" fmla="*/ 30 w 30"/>
                <a:gd name="T15" fmla="*/ 55 h 55"/>
              </a:gdLst>
              <a:ahLst/>
              <a:cxnLst>
                <a:cxn ang="T8">
                  <a:pos x="T0" y="T1"/>
                </a:cxn>
                <a:cxn ang="T9">
                  <a:pos x="T2" y="T3"/>
                </a:cxn>
                <a:cxn ang="T10">
                  <a:pos x="T4" y="T5"/>
                </a:cxn>
                <a:cxn ang="T11">
                  <a:pos x="T6" y="T7"/>
                </a:cxn>
              </a:cxnLst>
              <a:rect l="T12" t="T13" r="T14" b="T15"/>
              <a:pathLst>
                <a:path w="30" h="55">
                  <a:moveTo>
                    <a:pt x="30" y="0"/>
                  </a:moveTo>
                  <a:lnTo>
                    <a:pt x="0" y="51"/>
                  </a:lnTo>
                  <a:lnTo>
                    <a:pt x="8" y="55"/>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60" name="Line 167"/>
            <p:cNvSpPr>
              <a:spLocks noChangeShapeType="1"/>
            </p:cNvSpPr>
            <p:nvPr/>
          </p:nvSpPr>
          <p:spPr bwMode="auto">
            <a:xfrm>
              <a:off x="1855"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61" name="Freeform 168"/>
            <p:cNvSpPr>
              <a:spLocks/>
            </p:cNvSpPr>
            <p:nvPr/>
          </p:nvSpPr>
          <p:spPr bwMode="auto">
            <a:xfrm>
              <a:off x="1857" y="2748"/>
              <a:ext cx="62" cy="44"/>
            </a:xfrm>
            <a:custGeom>
              <a:avLst/>
              <a:gdLst>
                <a:gd name="T0" fmla="*/ 43 w 321"/>
                <a:gd name="T1" fmla="*/ 0 h 222"/>
                <a:gd name="T2" fmla="*/ 22 w 321"/>
                <a:gd name="T3" fmla="*/ 55 h 222"/>
                <a:gd name="T4" fmla="*/ 0 w 321"/>
                <a:gd name="T5" fmla="*/ 110 h 222"/>
                <a:gd name="T6" fmla="*/ 279 w 321"/>
                <a:gd name="T7" fmla="*/ 222 h 222"/>
                <a:gd name="T8" fmla="*/ 300 w 321"/>
                <a:gd name="T9" fmla="*/ 167 h 222"/>
                <a:gd name="T10" fmla="*/ 321 w 321"/>
                <a:gd name="T11" fmla="*/ 112 h 222"/>
                <a:gd name="T12" fmla="*/ 43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3" y="0"/>
                  </a:moveTo>
                  <a:lnTo>
                    <a:pt x="22" y="55"/>
                  </a:lnTo>
                  <a:lnTo>
                    <a:pt x="0" y="110"/>
                  </a:lnTo>
                  <a:lnTo>
                    <a:pt x="279" y="222"/>
                  </a:lnTo>
                  <a:lnTo>
                    <a:pt x="300" y="167"/>
                  </a:lnTo>
                  <a:lnTo>
                    <a:pt x="321" y="11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62" name="Freeform 169"/>
            <p:cNvSpPr>
              <a:spLocks/>
            </p:cNvSpPr>
            <p:nvPr/>
          </p:nvSpPr>
          <p:spPr bwMode="auto">
            <a:xfrm>
              <a:off x="1857" y="2748"/>
              <a:ext cx="62" cy="44"/>
            </a:xfrm>
            <a:custGeom>
              <a:avLst/>
              <a:gdLst>
                <a:gd name="T0" fmla="*/ 43 w 321"/>
                <a:gd name="T1" fmla="*/ 0 h 222"/>
                <a:gd name="T2" fmla="*/ 22 w 321"/>
                <a:gd name="T3" fmla="*/ 55 h 222"/>
                <a:gd name="T4" fmla="*/ 0 w 321"/>
                <a:gd name="T5" fmla="*/ 110 h 222"/>
                <a:gd name="T6" fmla="*/ 279 w 321"/>
                <a:gd name="T7" fmla="*/ 222 h 222"/>
                <a:gd name="T8" fmla="*/ 300 w 321"/>
                <a:gd name="T9" fmla="*/ 167 h 222"/>
                <a:gd name="T10" fmla="*/ 321 w 321"/>
                <a:gd name="T11" fmla="*/ 112 h 222"/>
                <a:gd name="T12" fmla="*/ 43 w 321"/>
                <a:gd name="T13" fmla="*/ 0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43" y="0"/>
                  </a:moveTo>
                  <a:lnTo>
                    <a:pt x="22" y="55"/>
                  </a:lnTo>
                  <a:lnTo>
                    <a:pt x="0" y="110"/>
                  </a:lnTo>
                  <a:lnTo>
                    <a:pt x="279" y="222"/>
                  </a:lnTo>
                  <a:lnTo>
                    <a:pt x="300" y="167"/>
                  </a:lnTo>
                  <a:lnTo>
                    <a:pt x="321" y="112"/>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63" name="Freeform 170"/>
            <p:cNvSpPr>
              <a:spLocks/>
            </p:cNvSpPr>
            <p:nvPr/>
          </p:nvSpPr>
          <p:spPr bwMode="auto">
            <a:xfrm>
              <a:off x="1910" y="2781"/>
              <a:ext cx="5" cy="11"/>
            </a:xfrm>
            <a:custGeom>
              <a:avLst/>
              <a:gdLst>
                <a:gd name="T0" fmla="*/ 21 w 21"/>
                <a:gd name="T1" fmla="*/ 0 h 57"/>
                <a:gd name="T2" fmla="*/ 0 w 21"/>
                <a:gd name="T3" fmla="*/ 55 h 57"/>
                <a:gd name="T4" fmla="*/ 8 w 21"/>
                <a:gd name="T5" fmla="*/ 57 h 57"/>
                <a:gd name="T6" fmla="*/ 21 w 21"/>
                <a:gd name="T7" fmla="*/ 0 h 57"/>
                <a:gd name="T8" fmla="*/ 0 60000 65536"/>
                <a:gd name="T9" fmla="*/ 0 60000 65536"/>
                <a:gd name="T10" fmla="*/ 0 60000 65536"/>
                <a:gd name="T11" fmla="*/ 0 60000 65536"/>
                <a:gd name="T12" fmla="*/ 0 w 21"/>
                <a:gd name="T13" fmla="*/ 0 h 57"/>
                <a:gd name="T14" fmla="*/ 21 w 21"/>
                <a:gd name="T15" fmla="*/ 57 h 57"/>
              </a:gdLst>
              <a:ahLst/>
              <a:cxnLst>
                <a:cxn ang="T8">
                  <a:pos x="T0" y="T1"/>
                </a:cxn>
                <a:cxn ang="T9">
                  <a:pos x="T2" y="T3"/>
                </a:cxn>
                <a:cxn ang="T10">
                  <a:pos x="T4" y="T5"/>
                </a:cxn>
                <a:cxn ang="T11">
                  <a:pos x="T6" y="T7"/>
                </a:cxn>
              </a:cxnLst>
              <a:rect l="T12" t="T13" r="T14" b="T15"/>
              <a:pathLst>
                <a:path w="21" h="57">
                  <a:moveTo>
                    <a:pt x="21" y="0"/>
                  </a:moveTo>
                  <a:lnTo>
                    <a:pt x="0" y="55"/>
                  </a:lnTo>
                  <a:lnTo>
                    <a:pt x="8" y="5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64" name="Line 171"/>
            <p:cNvSpPr>
              <a:spLocks noChangeShapeType="1"/>
            </p:cNvSpPr>
            <p:nvPr/>
          </p:nvSpPr>
          <p:spPr bwMode="auto">
            <a:xfrm>
              <a:off x="1910"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65" name="Freeform 172"/>
            <p:cNvSpPr>
              <a:spLocks/>
            </p:cNvSpPr>
            <p:nvPr/>
          </p:nvSpPr>
          <p:spPr bwMode="auto">
            <a:xfrm>
              <a:off x="1912" y="2770"/>
              <a:ext cx="62" cy="36"/>
            </a:xfrm>
            <a:custGeom>
              <a:avLst/>
              <a:gdLst>
                <a:gd name="T0" fmla="*/ 26 w 322"/>
                <a:gd name="T1" fmla="*/ 0 h 185"/>
                <a:gd name="T2" fmla="*/ 13 w 322"/>
                <a:gd name="T3" fmla="*/ 57 h 185"/>
                <a:gd name="T4" fmla="*/ 0 w 322"/>
                <a:gd name="T5" fmla="*/ 114 h 185"/>
                <a:gd name="T6" fmla="*/ 296 w 322"/>
                <a:gd name="T7" fmla="*/ 185 h 185"/>
                <a:gd name="T8" fmla="*/ 309 w 322"/>
                <a:gd name="T9" fmla="*/ 128 h 185"/>
                <a:gd name="T10" fmla="*/ 322 w 322"/>
                <a:gd name="T11" fmla="*/ 70 h 185"/>
                <a:gd name="T12" fmla="*/ 26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6" y="0"/>
                  </a:moveTo>
                  <a:lnTo>
                    <a:pt x="13" y="57"/>
                  </a:lnTo>
                  <a:lnTo>
                    <a:pt x="0" y="114"/>
                  </a:lnTo>
                  <a:lnTo>
                    <a:pt x="296" y="185"/>
                  </a:lnTo>
                  <a:lnTo>
                    <a:pt x="309" y="128"/>
                  </a:lnTo>
                  <a:lnTo>
                    <a:pt x="322" y="7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66" name="Freeform 173"/>
            <p:cNvSpPr>
              <a:spLocks/>
            </p:cNvSpPr>
            <p:nvPr/>
          </p:nvSpPr>
          <p:spPr bwMode="auto">
            <a:xfrm>
              <a:off x="1912" y="2770"/>
              <a:ext cx="62" cy="36"/>
            </a:xfrm>
            <a:custGeom>
              <a:avLst/>
              <a:gdLst>
                <a:gd name="T0" fmla="*/ 26 w 322"/>
                <a:gd name="T1" fmla="*/ 0 h 185"/>
                <a:gd name="T2" fmla="*/ 13 w 322"/>
                <a:gd name="T3" fmla="*/ 57 h 185"/>
                <a:gd name="T4" fmla="*/ 0 w 322"/>
                <a:gd name="T5" fmla="*/ 114 h 185"/>
                <a:gd name="T6" fmla="*/ 296 w 322"/>
                <a:gd name="T7" fmla="*/ 185 h 185"/>
                <a:gd name="T8" fmla="*/ 309 w 322"/>
                <a:gd name="T9" fmla="*/ 128 h 185"/>
                <a:gd name="T10" fmla="*/ 322 w 322"/>
                <a:gd name="T11" fmla="*/ 70 h 185"/>
                <a:gd name="T12" fmla="*/ 26 w 322"/>
                <a:gd name="T13" fmla="*/ 0 h 185"/>
                <a:gd name="T14" fmla="*/ 0 60000 65536"/>
                <a:gd name="T15" fmla="*/ 0 60000 65536"/>
                <a:gd name="T16" fmla="*/ 0 60000 65536"/>
                <a:gd name="T17" fmla="*/ 0 60000 65536"/>
                <a:gd name="T18" fmla="*/ 0 60000 65536"/>
                <a:gd name="T19" fmla="*/ 0 60000 65536"/>
                <a:gd name="T20" fmla="*/ 0 60000 65536"/>
                <a:gd name="T21" fmla="*/ 0 w 322"/>
                <a:gd name="T22" fmla="*/ 0 h 185"/>
                <a:gd name="T23" fmla="*/ 322 w 322"/>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5">
                  <a:moveTo>
                    <a:pt x="26" y="0"/>
                  </a:moveTo>
                  <a:lnTo>
                    <a:pt x="13" y="57"/>
                  </a:lnTo>
                  <a:lnTo>
                    <a:pt x="0" y="114"/>
                  </a:lnTo>
                  <a:lnTo>
                    <a:pt x="296" y="185"/>
                  </a:lnTo>
                  <a:lnTo>
                    <a:pt x="309" y="128"/>
                  </a:lnTo>
                  <a:lnTo>
                    <a:pt x="322" y="70"/>
                  </a:lnTo>
                  <a:lnTo>
                    <a:pt x="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67" name="Freeform 174"/>
            <p:cNvSpPr>
              <a:spLocks/>
            </p:cNvSpPr>
            <p:nvPr/>
          </p:nvSpPr>
          <p:spPr bwMode="auto">
            <a:xfrm>
              <a:off x="1970" y="2795"/>
              <a:ext cx="2" cy="11"/>
            </a:xfrm>
            <a:custGeom>
              <a:avLst/>
              <a:gdLst>
                <a:gd name="T0" fmla="*/ 13 w 13"/>
                <a:gd name="T1" fmla="*/ 0 h 59"/>
                <a:gd name="T2" fmla="*/ 0 w 13"/>
                <a:gd name="T3" fmla="*/ 57 h 59"/>
                <a:gd name="T4" fmla="*/ 9 w 13"/>
                <a:gd name="T5" fmla="*/ 59 h 59"/>
                <a:gd name="T6" fmla="*/ 13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13" y="0"/>
                  </a:moveTo>
                  <a:lnTo>
                    <a:pt x="0" y="57"/>
                  </a:lnTo>
                  <a:lnTo>
                    <a:pt x="9" y="59"/>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68" name="Line 175"/>
            <p:cNvSpPr>
              <a:spLocks noChangeShapeType="1"/>
            </p:cNvSpPr>
            <p:nvPr/>
          </p:nvSpPr>
          <p:spPr bwMode="auto">
            <a:xfrm>
              <a:off x="1970" y="2806"/>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69" name="Freeform 176"/>
            <p:cNvSpPr>
              <a:spLocks/>
            </p:cNvSpPr>
            <p:nvPr/>
          </p:nvSpPr>
          <p:spPr bwMode="auto">
            <a:xfrm>
              <a:off x="1971" y="2783"/>
              <a:ext cx="61" cy="27"/>
            </a:xfrm>
            <a:custGeom>
              <a:avLst/>
              <a:gdLst>
                <a:gd name="T0" fmla="*/ 8 w 313"/>
                <a:gd name="T1" fmla="*/ 0 h 143"/>
                <a:gd name="T2" fmla="*/ 4 w 313"/>
                <a:gd name="T3" fmla="*/ 60 h 143"/>
                <a:gd name="T4" fmla="*/ 0 w 313"/>
                <a:gd name="T5" fmla="*/ 119 h 143"/>
                <a:gd name="T6" fmla="*/ 305 w 313"/>
                <a:gd name="T7" fmla="*/ 143 h 143"/>
                <a:gd name="T8" fmla="*/ 309 w 313"/>
                <a:gd name="T9" fmla="*/ 83 h 143"/>
                <a:gd name="T10" fmla="*/ 313 w 313"/>
                <a:gd name="T11" fmla="*/ 24 h 143"/>
                <a:gd name="T12" fmla="*/ 8 w 313"/>
                <a:gd name="T13" fmla="*/ 0 h 143"/>
                <a:gd name="T14" fmla="*/ 0 60000 65536"/>
                <a:gd name="T15" fmla="*/ 0 60000 65536"/>
                <a:gd name="T16" fmla="*/ 0 60000 65536"/>
                <a:gd name="T17" fmla="*/ 0 60000 65536"/>
                <a:gd name="T18" fmla="*/ 0 60000 65536"/>
                <a:gd name="T19" fmla="*/ 0 60000 65536"/>
                <a:gd name="T20" fmla="*/ 0 60000 65536"/>
                <a:gd name="T21" fmla="*/ 0 w 313"/>
                <a:gd name="T22" fmla="*/ 0 h 143"/>
                <a:gd name="T23" fmla="*/ 313 w 31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3">
                  <a:moveTo>
                    <a:pt x="8" y="0"/>
                  </a:moveTo>
                  <a:lnTo>
                    <a:pt x="4" y="60"/>
                  </a:lnTo>
                  <a:lnTo>
                    <a:pt x="0" y="119"/>
                  </a:lnTo>
                  <a:lnTo>
                    <a:pt x="305" y="143"/>
                  </a:lnTo>
                  <a:lnTo>
                    <a:pt x="309" y="83"/>
                  </a:lnTo>
                  <a:lnTo>
                    <a:pt x="313" y="2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70" name="Freeform 177"/>
            <p:cNvSpPr>
              <a:spLocks/>
            </p:cNvSpPr>
            <p:nvPr/>
          </p:nvSpPr>
          <p:spPr bwMode="auto">
            <a:xfrm>
              <a:off x="1971" y="2783"/>
              <a:ext cx="61" cy="27"/>
            </a:xfrm>
            <a:custGeom>
              <a:avLst/>
              <a:gdLst>
                <a:gd name="T0" fmla="*/ 8 w 313"/>
                <a:gd name="T1" fmla="*/ 0 h 143"/>
                <a:gd name="T2" fmla="*/ 4 w 313"/>
                <a:gd name="T3" fmla="*/ 60 h 143"/>
                <a:gd name="T4" fmla="*/ 0 w 313"/>
                <a:gd name="T5" fmla="*/ 119 h 143"/>
                <a:gd name="T6" fmla="*/ 305 w 313"/>
                <a:gd name="T7" fmla="*/ 143 h 143"/>
                <a:gd name="T8" fmla="*/ 309 w 313"/>
                <a:gd name="T9" fmla="*/ 83 h 143"/>
                <a:gd name="T10" fmla="*/ 313 w 313"/>
                <a:gd name="T11" fmla="*/ 24 h 143"/>
                <a:gd name="T12" fmla="*/ 8 w 313"/>
                <a:gd name="T13" fmla="*/ 0 h 143"/>
                <a:gd name="T14" fmla="*/ 0 60000 65536"/>
                <a:gd name="T15" fmla="*/ 0 60000 65536"/>
                <a:gd name="T16" fmla="*/ 0 60000 65536"/>
                <a:gd name="T17" fmla="*/ 0 60000 65536"/>
                <a:gd name="T18" fmla="*/ 0 60000 65536"/>
                <a:gd name="T19" fmla="*/ 0 60000 65536"/>
                <a:gd name="T20" fmla="*/ 0 60000 65536"/>
                <a:gd name="T21" fmla="*/ 0 w 313"/>
                <a:gd name="T22" fmla="*/ 0 h 143"/>
                <a:gd name="T23" fmla="*/ 313 w 31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43">
                  <a:moveTo>
                    <a:pt x="8" y="0"/>
                  </a:moveTo>
                  <a:lnTo>
                    <a:pt x="4" y="60"/>
                  </a:lnTo>
                  <a:lnTo>
                    <a:pt x="0" y="119"/>
                  </a:lnTo>
                  <a:lnTo>
                    <a:pt x="305" y="143"/>
                  </a:lnTo>
                  <a:lnTo>
                    <a:pt x="309" y="83"/>
                  </a:lnTo>
                  <a:lnTo>
                    <a:pt x="313" y="2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71" name="Freeform 178"/>
            <p:cNvSpPr>
              <a:spLocks/>
            </p:cNvSpPr>
            <p:nvPr/>
          </p:nvSpPr>
          <p:spPr bwMode="auto">
            <a:xfrm>
              <a:off x="2030" y="2799"/>
              <a:ext cx="2" cy="11"/>
            </a:xfrm>
            <a:custGeom>
              <a:avLst/>
              <a:gdLst>
                <a:gd name="T0" fmla="*/ 4 w 8"/>
                <a:gd name="T1" fmla="*/ 0 h 60"/>
                <a:gd name="T2" fmla="*/ 0 w 8"/>
                <a:gd name="T3" fmla="*/ 60 h 60"/>
                <a:gd name="T4" fmla="*/ 8 w 8"/>
                <a:gd name="T5" fmla="*/ 60 h 60"/>
                <a:gd name="T6" fmla="*/ 4 w 8"/>
                <a:gd name="T7" fmla="*/ 0 h 60"/>
                <a:gd name="T8" fmla="*/ 0 60000 65536"/>
                <a:gd name="T9" fmla="*/ 0 60000 65536"/>
                <a:gd name="T10" fmla="*/ 0 60000 65536"/>
                <a:gd name="T11" fmla="*/ 0 60000 65536"/>
                <a:gd name="T12" fmla="*/ 0 w 8"/>
                <a:gd name="T13" fmla="*/ 0 h 60"/>
                <a:gd name="T14" fmla="*/ 8 w 8"/>
                <a:gd name="T15" fmla="*/ 60 h 60"/>
              </a:gdLst>
              <a:ahLst/>
              <a:cxnLst>
                <a:cxn ang="T8">
                  <a:pos x="T0" y="T1"/>
                </a:cxn>
                <a:cxn ang="T9">
                  <a:pos x="T2" y="T3"/>
                </a:cxn>
                <a:cxn ang="T10">
                  <a:pos x="T4" y="T5"/>
                </a:cxn>
                <a:cxn ang="T11">
                  <a:pos x="T6" y="T7"/>
                </a:cxn>
              </a:cxnLst>
              <a:rect l="T12" t="T13" r="T14" b="T15"/>
              <a:pathLst>
                <a:path w="8" h="60">
                  <a:moveTo>
                    <a:pt x="4" y="0"/>
                  </a:moveTo>
                  <a:lnTo>
                    <a:pt x="0" y="60"/>
                  </a:lnTo>
                  <a:lnTo>
                    <a:pt x="8" y="6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72" name="Line 179"/>
            <p:cNvSpPr>
              <a:spLocks noChangeShapeType="1"/>
            </p:cNvSpPr>
            <p:nvPr/>
          </p:nvSpPr>
          <p:spPr bwMode="auto">
            <a:xfrm>
              <a:off x="2030" y="28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73" name="Freeform 180"/>
            <p:cNvSpPr>
              <a:spLocks/>
            </p:cNvSpPr>
            <p:nvPr/>
          </p:nvSpPr>
          <p:spPr bwMode="auto">
            <a:xfrm>
              <a:off x="2030" y="2783"/>
              <a:ext cx="61" cy="27"/>
            </a:xfrm>
            <a:custGeom>
              <a:avLst/>
              <a:gdLst>
                <a:gd name="T0" fmla="*/ 0 w 314"/>
                <a:gd name="T1" fmla="*/ 24 h 143"/>
                <a:gd name="T2" fmla="*/ 4 w 314"/>
                <a:gd name="T3" fmla="*/ 83 h 143"/>
                <a:gd name="T4" fmla="*/ 8 w 314"/>
                <a:gd name="T5" fmla="*/ 143 h 143"/>
                <a:gd name="T6" fmla="*/ 314 w 314"/>
                <a:gd name="T7" fmla="*/ 119 h 143"/>
                <a:gd name="T8" fmla="*/ 310 w 314"/>
                <a:gd name="T9" fmla="*/ 60 h 143"/>
                <a:gd name="T10" fmla="*/ 306 w 314"/>
                <a:gd name="T11" fmla="*/ 0 h 143"/>
                <a:gd name="T12" fmla="*/ 0 w 314"/>
                <a:gd name="T13" fmla="*/ 24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0" y="24"/>
                  </a:moveTo>
                  <a:lnTo>
                    <a:pt x="4" y="83"/>
                  </a:lnTo>
                  <a:lnTo>
                    <a:pt x="8" y="143"/>
                  </a:lnTo>
                  <a:lnTo>
                    <a:pt x="314" y="119"/>
                  </a:lnTo>
                  <a:lnTo>
                    <a:pt x="310" y="60"/>
                  </a:lnTo>
                  <a:lnTo>
                    <a:pt x="306"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74" name="Freeform 181"/>
            <p:cNvSpPr>
              <a:spLocks/>
            </p:cNvSpPr>
            <p:nvPr/>
          </p:nvSpPr>
          <p:spPr bwMode="auto">
            <a:xfrm>
              <a:off x="2030" y="2783"/>
              <a:ext cx="61" cy="27"/>
            </a:xfrm>
            <a:custGeom>
              <a:avLst/>
              <a:gdLst>
                <a:gd name="T0" fmla="*/ 0 w 314"/>
                <a:gd name="T1" fmla="*/ 24 h 143"/>
                <a:gd name="T2" fmla="*/ 4 w 314"/>
                <a:gd name="T3" fmla="*/ 83 h 143"/>
                <a:gd name="T4" fmla="*/ 8 w 314"/>
                <a:gd name="T5" fmla="*/ 143 h 143"/>
                <a:gd name="T6" fmla="*/ 314 w 314"/>
                <a:gd name="T7" fmla="*/ 119 h 143"/>
                <a:gd name="T8" fmla="*/ 310 w 314"/>
                <a:gd name="T9" fmla="*/ 60 h 143"/>
                <a:gd name="T10" fmla="*/ 306 w 314"/>
                <a:gd name="T11" fmla="*/ 0 h 143"/>
                <a:gd name="T12" fmla="*/ 0 w 314"/>
                <a:gd name="T13" fmla="*/ 24 h 143"/>
                <a:gd name="T14" fmla="*/ 0 60000 65536"/>
                <a:gd name="T15" fmla="*/ 0 60000 65536"/>
                <a:gd name="T16" fmla="*/ 0 60000 65536"/>
                <a:gd name="T17" fmla="*/ 0 60000 65536"/>
                <a:gd name="T18" fmla="*/ 0 60000 65536"/>
                <a:gd name="T19" fmla="*/ 0 60000 65536"/>
                <a:gd name="T20" fmla="*/ 0 60000 65536"/>
                <a:gd name="T21" fmla="*/ 0 w 314"/>
                <a:gd name="T22" fmla="*/ 0 h 143"/>
                <a:gd name="T23" fmla="*/ 314 w 31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3">
                  <a:moveTo>
                    <a:pt x="0" y="24"/>
                  </a:moveTo>
                  <a:lnTo>
                    <a:pt x="4" y="83"/>
                  </a:lnTo>
                  <a:lnTo>
                    <a:pt x="8" y="143"/>
                  </a:lnTo>
                  <a:lnTo>
                    <a:pt x="314" y="119"/>
                  </a:lnTo>
                  <a:lnTo>
                    <a:pt x="310" y="60"/>
                  </a:lnTo>
                  <a:lnTo>
                    <a:pt x="306" y="0"/>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75" name="Freeform 182"/>
            <p:cNvSpPr>
              <a:spLocks/>
            </p:cNvSpPr>
            <p:nvPr/>
          </p:nvSpPr>
          <p:spPr bwMode="auto">
            <a:xfrm>
              <a:off x="2090" y="2795"/>
              <a:ext cx="2" cy="11"/>
            </a:xfrm>
            <a:custGeom>
              <a:avLst/>
              <a:gdLst>
                <a:gd name="T0" fmla="*/ 0 w 13"/>
                <a:gd name="T1" fmla="*/ 0 h 59"/>
                <a:gd name="T2" fmla="*/ 4 w 13"/>
                <a:gd name="T3" fmla="*/ 59 h 59"/>
                <a:gd name="T4" fmla="*/ 13 w 13"/>
                <a:gd name="T5" fmla="*/ 57 h 59"/>
                <a:gd name="T6" fmla="*/ 0 w 13"/>
                <a:gd name="T7" fmla="*/ 0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0" y="0"/>
                  </a:moveTo>
                  <a:lnTo>
                    <a:pt x="4" y="59"/>
                  </a:lnTo>
                  <a:lnTo>
                    <a:pt x="13"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76" name="Line 183"/>
            <p:cNvSpPr>
              <a:spLocks noChangeShapeType="1"/>
            </p:cNvSpPr>
            <p:nvPr/>
          </p:nvSpPr>
          <p:spPr bwMode="auto">
            <a:xfrm flipV="1">
              <a:off x="2091" y="2806"/>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77" name="Freeform 184"/>
            <p:cNvSpPr>
              <a:spLocks/>
            </p:cNvSpPr>
            <p:nvPr/>
          </p:nvSpPr>
          <p:spPr bwMode="auto">
            <a:xfrm>
              <a:off x="2087" y="2770"/>
              <a:ext cx="63" cy="36"/>
            </a:xfrm>
            <a:custGeom>
              <a:avLst/>
              <a:gdLst>
                <a:gd name="T0" fmla="*/ 0 w 323"/>
                <a:gd name="T1" fmla="*/ 70 h 185"/>
                <a:gd name="T2" fmla="*/ 13 w 323"/>
                <a:gd name="T3" fmla="*/ 128 h 185"/>
                <a:gd name="T4" fmla="*/ 26 w 323"/>
                <a:gd name="T5" fmla="*/ 185 h 185"/>
                <a:gd name="T6" fmla="*/ 323 w 323"/>
                <a:gd name="T7" fmla="*/ 114 h 185"/>
                <a:gd name="T8" fmla="*/ 310 w 323"/>
                <a:gd name="T9" fmla="*/ 57 h 185"/>
                <a:gd name="T10" fmla="*/ 297 w 323"/>
                <a:gd name="T11" fmla="*/ 0 h 185"/>
                <a:gd name="T12" fmla="*/ 0 w 323"/>
                <a:gd name="T13" fmla="*/ 70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0" y="70"/>
                  </a:moveTo>
                  <a:lnTo>
                    <a:pt x="13" y="128"/>
                  </a:lnTo>
                  <a:lnTo>
                    <a:pt x="26" y="185"/>
                  </a:lnTo>
                  <a:lnTo>
                    <a:pt x="323" y="114"/>
                  </a:lnTo>
                  <a:lnTo>
                    <a:pt x="310" y="57"/>
                  </a:lnTo>
                  <a:lnTo>
                    <a:pt x="297"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78" name="Freeform 185"/>
            <p:cNvSpPr>
              <a:spLocks/>
            </p:cNvSpPr>
            <p:nvPr/>
          </p:nvSpPr>
          <p:spPr bwMode="auto">
            <a:xfrm>
              <a:off x="2087" y="2770"/>
              <a:ext cx="63" cy="36"/>
            </a:xfrm>
            <a:custGeom>
              <a:avLst/>
              <a:gdLst>
                <a:gd name="T0" fmla="*/ 0 w 323"/>
                <a:gd name="T1" fmla="*/ 70 h 185"/>
                <a:gd name="T2" fmla="*/ 13 w 323"/>
                <a:gd name="T3" fmla="*/ 128 h 185"/>
                <a:gd name="T4" fmla="*/ 26 w 323"/>
                <a:gd name="T5" fmla="*/ 185 h 185"/>
                <a:gd name="T6" fmla="*/ 323 w 323"/>
                <a:gd name="T7" fmla="*/ 114 h 185"/>
                <a:gd name="T8" fmla="*/ 310 w 323"/>
                <a:gd name="T9" fmla="*/ 57 h 185"/>
                <a:gd name="T10" fmla="*/ 297 w 323"/>
                <a:gd name="T11" fmla="*/ 0 h 185"/>
                <a:gd name="T12" fmla="*/ 0 w 323"/>
                <a:gd name="T13" fmla="*/ 70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0" y="70"/>
                  </a:moveTo>
                  <a:lnTo>
                    <a:pt x="13" y="128"/>
                  </a:lnTo>
                  <a:lnTo>
                    <a:pt x="26" y="185"/>
                  </a:lnTo>
                  <a:lnTo>
                    <a:pt x="323" y="114"/>
                  </a:lnTo>
                  <a:lnTo>
                    <a:pt x="310" y="57"/>
                  </a:lnTo>
                  <a:lnTo>
                    <a:pt x="297" y="0"/>
                  </a:lnTo>
                  <a:lnTo>
                    <a:pt x="0"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79" name="Freeform 186"/>
            <p:cNvSpPr>
              <a:spLocks/>
            </p:cNvSpPr>
            <p:nvPr/>
          </p:nvSpPr>
          <p:spPr bwMode="auto">
            <a:xfrm>
              <a:off x="2147" y="2781"/>
              <a:ext cx="5" cy="11"/>
            </a:xfrm>
            <a:custGeom>
              <a:avLst/>
              <a:gdLst>
                <a:gd name="T0" fmla="*/ 0 w 22"/>
                <a:gd name="T1" fmla="*/ 0 h 57"/>
                <a:gd name="T2" fmla="*/ 13 w 22"/>
                <a:gd name="T3" fmla="*/ 57 h 57"/>
                <a:gd name="T4" fmla="*/ 22 w 22"/>
                <a:gd name="T5" fmla="*/ 55 h 57"/>
                <a:gd name="T6" fmla="*/ 0 w 22"/>
                <a:gd name="T7" fmla="*/ 0 h 57"/>
                <a:gd name="T8" fmla="*/ 0 60000 65536"/>
                <a:gd name="T9" fmla="*/ 0 60000 65536"/>
                <a:gd name="T10" fmla="*/ 0 60000 65536"/>
                <a:gd name="T11" fmla="*/ 0 60000 65536"/>
                <a:gd name="T12" fmla="*/ 0 w 22"/>
                <a:gd name="T13" fmla="*/ 0 h 57"/>
                <a:gd name="T14" fmla="*/ 22 w 22"/>
                <a:gd name="T15" fmla="*/ 57 h 57"/>
              </a:gdLst>
              <a:ahLst/>
              <a:cxnLst>
                <a:cxn ang="T8">
                  <a:pos x="T0" y="T1"/>
                </a:cxn>
                <a:cxn ang="T9">
                  <a:pos x="T2" y="T3"/>
                </a:cxn>
                <a:cxn ang="T10">
                  <a:pos x="T4" y="T5"/>
                </a:cxn>
                <a:cxn ang="T11">
                  <a:pos x="T6" y="T7"/>
                </a:cxn>
              </a:cxnLst>
              <a:rect l="T12" t="T13" r="T14" b="T15"/>
              <a:pathLst>
                <a:path w="22" h="57">
                  <a:moveTo>
                    <a:pt x="0" y="0"/>
                  </a:moveTo>
                  <a:lnTo>
                    <a:pt x="13" y="57"/>
                  </a:lnTo>
                  <a:lnTo>
                    <a:pt x="22" y="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80" name="Line 187"/>
            <p:cNvSpPr>
              <a:spLocks noChangeShapeType="1"/>
            </p:cNvSpPr>
            <p:nvPr/>
          </p:nvSpPr>
          <p:spPr bwMode="auto">
            <a:xfrm flipV="1">
              <a:off x="2150" y="27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81" name="Freeform 188"/>
            <p:cNvSpPr>
              <a:spLocks/>
            </p:cNvSpPr>
            <p:nvPr/>
          </p:nvSpPr>
          <p:spPr bwMode="auto">
            <a:xfrm>
              <a:off x="2143" y="2748"/>
              <a:ext cx="62" cy="44"/>
            </a:xfrm>
            <a:custGeom>
              <a:avLst/>
              <a:gdLst>
                <a:gd name="T0" fmla="*/ 0 w 321"/>
                <a:gd name="T1" fmla="*/ 112 h 222"/>
                <a:gd name="T2" fmla="*/ 22 w 321"/>
                <a:gd name="T3" fmla="*/ 167 h 222"/>
                <a:gd name="T4" fmla="*/ 44 w 321"/>
                <a:gd name="T5" fmla="*/ 222 h 222"/>
                <a:gd name="T6" fmla="*/ 321 w 321"/>
                <a:gd name="T7" fmla="*/ 110 h 222"/>
                <a:gd name="T8" fmla="*/ 299 w 321"/>
                <a:gd name="T9" fmla="*/ 55 h 222"/>
                <a:gd name="T10" fmla="*/ 277 w 321"/>
                <a:gd name="T11" fmla="*/ 0 h 222"/>
                <a:gd name="T12" fmla="*/ 0 w 321"/>
                <a:gd name="T13" fmla="*/ 112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0" y="112"/>
                  </a:moveTo>
                  <a:lnTo>
                    <a:pt x="22" y="167"/>
                  </a:lnTo>
                  <a:lnTo>
                    <a:pt x="44" y="222"/>
                  </a:lnTo>
                  <a:lnTo>
                    <a:pt x="321" y="110"/>
                  </a:lnTo>
                  <a:lnTo>
                    <a:pt x="299" y="55"/>
                  </a:lnTo>
                  <a:lnTo>
                    <a:pt x="277"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82" name="Freeform 189"/>
            <p:cNvSpPr>
              <a:spLocks/>
            </p:cNvSpPr>
            <p:nvPr/>
          </p:nvSpPr>
          <p:spPr bwMode="auto">
            <a:xfrm>
              <a:off x="2143" y="2748"/>
              <a:ext cx="62" cy="44"/>
            </a:xfrm>
            <a:custGeom>
              <a:avLst/>
              <a:gdLst>
                <a:gd name="T0" fmla="*/ 0 w 321"/>
                <a:gd name="T1" fmla="*/ 112 h 222"/>
                <a:gd name="T2" fmla="*/ 22 w 321"/>
                <a:gd name="T3" fmla="*/ 167 h 222"/>
                <a:gd name="T4" fmla="*/ 44 w 321"/>
                <a:gd name="T5" fmla="*/ 222 h 222"/>
                <a:gd name="T6" fmla="*/ 321 w 321"/>
                <a:gd name="T7" fmla="*/ 110 h 222"/>
                <a:gd name="T8" fmla="*/ 299 w 321"/>
                <a:gd name="T9" fmla="*/ 55 h 222"/>
                <a:gd name="T10" fmla="*/ 277 w 321"/>
                <a:gd name="T11" fmla="*/ 0 h 222"/>
                <a:gd name="T12" fmla="*/ 0 w 321"/>
                <a:gd name="T13" fmla="*/ 112 h 222"/>
                <a:gd name="T14" fmla="*/ 0 60000 65536"/>
                <a:gd name="T15" fmla="*/ 0 60000 65536"/>
                <a:gd name="T16" fmla="*/ 0 60000 65536"/>
                <a:gd name="T17" fmla="*/ 0 60000 65536"/>
                <a:gd name="T18" fmla="*/ 0 60000 65536"/>
                <a:gd name="T19" fmla="*/ 0 60000 65536"/>
                <a:gd name="T20" fmla="*/ 0 60000 65536"/>
                <a:gd name="T21" fmla="*/ 0 w 321"/>
                <a:gd name="T22" fmla="*/ 0 h 222"/>
                <a:gd name="T23" fmla="*/ 321 w 321"/>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2">
                  <a:moveTo>
                    <a:pt x="0" y="112"/>
                  </a:moveTo>
                  <a:lnTo>
                    <a:pt x="22" y="167"/>
                  </a:lnTo>
                  <a:lnTo>
                    <a:pt x="44" y="222"/>
                  </a:lnTo>
                  <a:lnTo>
                    <a:pt x="321" y="110"/>
                  </a:lnTo>
                  <a:lnTo>
                    <a:pt x="299" y="55"/>
                  </a:lnTo>
                  <a:lnTo>
                    <a:pt x="277" y="0"/>
                  </a:lnTo>
                  <a:lnTo>
                    <a:pt x="0"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83" name="Freeform 190"/>
            <p:cNvSpPr>
              <a:spLocks/>
            </p:cNvSpPr>
            <p:nvPr/>
          </p:nvSpPr>
          <p:spPr bwMode="auto">
            <a:xfrm>
              <a:off x="2201" y="2759"/>
              <a:ext cx="6" cy="11"/>
            </a:xfrm>
            <a:custGeom>
              <a:avLst/>
              <a:gdLst>
                <a:gd name="T0" fmla="*/ 0 w 29"/>
                <a:gd name="T1" fmla="*/ 0 h 55"/>
                <a:gd name="T2" fmla="*/ 22 w 29"/>
                <a:gd name="T3" fmla="*/ 55 h 55"/>
                <a:gd name="T4" fmla="*/ 29 w 29"/>
                <a:gd name="T5" fmla="*/ 51 h 55"/>
                <a:gd name="T6" fmla="*/ 0 w 29"/>
                <a:gd name="T7" fmla="*/ 0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0" y="0"/>
                  </a:moveTo>
                  <a:lnTo>
                    <a:pt x="22" y="55"/>
                  </a:lnTo>
                  <a:lnTo>
                    <a:pt x="29"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84" name="Line 191"/>
            <p:cNvSpPr>
              <a:spLocks noChangeShapeType="1"/>
            </p:cNvSpPr>
            <p:nvPr/>
          </p:nvSpPr>
          <p:spPr bwMode="auto">
            <a:xfrm flipV="1">
              <a:off x="2205" y="276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85" name="Freeform 192"/>
            <p:cNvSpPr>
              <a:spLocks/>
            </p:cNvSpPr>
            <p:nvPr/>
          </p:nvSpPr>
          <p:spPr bwMode="auto">
            <a:xfrm>
              <a:off x="2195" y="2721"/>
              <a:ext cx="61" cy="48"/>
            </a:xfrm>
            <a:custGeom>
              <a:avLst/>
              <a:gdLst>
                <a:gd name="T0" fmla="*/ 0 w 314"/>
                <a:gd name="T1" fmla="*/ 147 h 249"/>
                <a:gd name="T2" fmla="*/ 29 w 314"/>
                <a:gd name="T3" fmla="*/ 198 h 249"/>
                <a:gd name="T4" fmla="*/ 58 w 314"/>
                <a:gd name="T5" fmla="*/ 249 h 249"/>
                <a:gd name="T6" fmla="*/ 314 w 314"/>
                <a:gd name="T7" fmla="*/ 103 h 249"/>
                <a:gd name="T8" fmla="*/ 284 w 314"/>
                <a:gd name="T9" fmla="*/ 52 h 249"/>
                <a:gd name="T10" fmla="*/ 255 w 314"/>
                <a:gd name="T11" fmla="*/ 0 h 249"/>
                <a:gd name="T12" fmla="*/ 0 w 314"/>
                <a:gd name="T13" fmla="*/ 147 h 249"/>
                <a:gd name="T14" fmla="*/ 0 60000 65536"/>
                <a:gd name="T15" fmla="*/ 0 60000 65536"/>
                <a:gd name="T16" fmla="*/ 0 60000 65536"/>
                <a:gd name="T17" fmla="*/ 0 60000 65536"/>
                <a:gd name="T18" fmla="*/ 0 60000 65536"/>
                <a:gd name="T19" fmla="*/ 0 60000 65536"/>
                <a:gd name="T20" fmla="*/ 0 60000 65536"/>
                <a:gd name="T21" fmla="*/ 0 w 314"/>
                <a:gd name="T22" fmla="*/ 0 h 249"/>
                <a:gd name="T23" fmla="*/ 314 w 314"/>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9">
                  <a:moveTo>
                    <a:pt x="0" y="147"/>
                  </a:moveTo>
                  <a:lnTo>
                    <a:pt x="29" y="198"/>
                  </a:lnTo>
                  <a:lnTo>
                    <a:pt x="58" y="249"/>
                  </a:lnTo>
                  <a:lnTo>
                    <a:pt x="314" y="103"/>
                  </a:lnTo>
                  <a:lnTo>
                    <a:pt x="284" y="52"/>
                  </a:lnTo>
                  <a:lnTo>
                    <a:pt x="255"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86" name="Freeform 193"/>
            <p:cNvSpPr>
              <a:spLocks/>
            </p:cNvSpPr>
            <p:nvPr/>
          </p:nvSpPr>
          <p:spPr bwMode="auto">
            <a:xfrm>
              <a:off x="2195" y="2721"/>
              <a:ext cx="61" cy="48"/>
            </a:xfrm>
            <a:custGeom>
              <a:avLst/>
              <a:gdLst>
                <a:gd name="T0" fmla="*/ 0 w 314"/>
                <a:gd name="T1" fmla="*/ 147 h 249"/>
                <a:gd name="T2" fmla="*/ 29 w 314"/>
                <a:gd name="T3" fmla="*/ 198 h 249"/>
                <a:gd name="T4" fmla="*/ 58 w 314"/>
                <a:gd name="T5" fmla="*/ 249 h 249"/>
                <a:gd name="T6" fmla="*/ 314 w 314"/>
                <a:gd name="T7" fmla="*/ 103 h 249"/>
                <a:gd name="T8" fmla="*/ 284 w 314"/>
                <a:gd name="T9" fmla="*/ 52 h 249"/>
                <a:gd name="T10" fmla="*/ 255 w 314"/>
                <a:gd name="T11" fmla="*/ 0 h 249"/>
                <a:gd name="T12" fmla="*/ 0 w 314"/>
                <a:gd name="T13" fmla="*/ 147 h 249"/>
                <a:gd name="T14" fmla="*/ 0 60000 65536"/>
                <a:gd name="T15" fmla="*/ 0 60000 65536"/>
                <a:gd name="T16" fmla="*/ 0 60000 65536"/>
                <a:gd name="T17" fmla="*/ 0 60000 65536"/>
                <a:gd name="T18" fmla="*/ 0 60000 65536"/>
                <a:gd name="T19" fmla="*/ 0 60000 65536"/>
                <a:gd name="T20" fmla="*/ 0 60000 65536"/>
                <a:gd name="T21" fmla="*/ 0 w 314"/>
                <a:gd name="T22" fmla="*/ 0 h 249"/>
                <a:gd name="T23" fmla="*/ 314 w 314"/>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9">
                  <a:moveTo>
                    <a:pt x="0" y="147"/>
                  </a:moveTo>
                  <a:lnTo>
                    <a:pt x="29" y="198"/>
                  </a:lnTo>
                  <a:lnTo>
                    <a:pt x="58" y="249"/>
                  </a:lnTo>
                  <a:lnTo>
                    <a:pt x="314" y="103"/>
                  </a:lnTo>
                  <a:lnTo>
                    <a:pt x="284" y="52"/>
                  </a:lnTo>
                  <a:lnTo>
                    <a:pt x="255" y="0"/>
                  </a:lnTo>
                  <a:lnTo>
                    <a:pt x="0" y="1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87" name="Freeform 194"/>
            <p:cNvSpPr>
              <a:spLocks/>
            </p:cNvSpPr>
            <p:nvPr/>
          </p:nvSpPr>
          <p:spPr bwMode="auto">
            <a:xfrm>
              <a:off x="2250" y="2730"/>
              <a:ext cx="8" cy="10"/>
            </a:xfrm>
            <a:custGeom>
              <a:avLst/>
              <a:gdLst>
                <a:gd name="T0" fmla="*/ 0 w 38"/>
                <a:gd name="T1" fmla="*/ 0 h 51"/>
                <a:gd name="T2" fmla="*/ 30 w 38"/>
                <a:gd name="T3" fmla="*/ 51 h 51"/>
                <a:gd name="T4" fmla="*/ 38 w 38"/>
                <a:gd name="T5" fmla="*/ 45 h 51"/>
                <a:gd name="T6" fmla="*/ 0 w 38"/>
                <a:gd name="T7" fmla="*/ 0 h 51"/>
                <a:gd name="T8" fmla="*/ 0 60000 65536"/>
                <a:gd name="T9" fmla="*/ 0 60000 65536"/>
                <a:gd name="T10" fmla="*/ 0 60000 65536"/>
                <a:gd name="T11" fmla="*/ 0 60000 65536"/>
                <a:gd name="T12" fmla="*/ 0 w 38"/>
                <a:gd name="T13" fmla="*/ 0 h 51"/>
                <a:gd name="T14" fmla="*/ 38 w 38"/>
                <a:gd name="T15" fmla="*/ 51 h 51"/>
              </a:gdLst>
              <a:ahLst/>
              <a:cxnLst>
                <a:cxn ang="T8">
                  <a:pos x="T0" y="T1"/>
                </a:cxn>
                <a:cxn ang="T9">
                  <a:pos x="T2" y="T3"/>
                </a:cxn>
                <a:cxn ang="T10">
                  <a:pos x="T4" y="T5"/>
                </a:cxn>
                <a:cxn ang="T11">
                  <a:pos x="T6" y="T7"/>
                </a:cxn>
              </a:cxnLst>
              <a:rect l="T12" t="T13" r="T14" b="T15"/>
              <a:pathLst>
                <a:path w="38" h="51">
                  <a:moveTo>
                    <a:pt x="0" y="0"/>
                  </a:moveTo>
                  <a:lnTo>
                    <a:pt x="30" y="51"/>
                  </a:lnTo>
                  <a:lnTo>
                    <a:pt x="38"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88" name="Line 195"/>
            <p:cNvSpPr>
              <a:spLocks noChangeShapeType="1"/>
            </p:cNvSpPr>
            <p:nvPr/>
          </p:nvSpPr>
          <p:spPr bwMode="auto">
            <a:xfrm flipV="1">
              <a:off x="2256" y="27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89" name="Freeform 196"/>
            <p:cNvSpPr>
              <a:spLocks/>
            </p:cNvSpPr>
            <p:nvPr/>
          </p:nvSpPr>
          <p:spPr bwMode="auto">
            <a:xfrm>
              <a:off x="2243" y="2649"/>
              <a:ext cx="99" cy="91"/>
            </a:xfrm>
            <a:custGeom>
              <a:avLst/>
              <a:gdLst>
                <a:gd name="T0" fmla="*/ 0 w 510"/>
                <a:gd name="T1" fmla="*/ 374 h 464"/>
                <a:gd name="T2" fmla="*/ 37 w 510"/>
                <a:gd name="T3" fmla="*/ 419 h 464"/>
                <a:gd name="T4" fmla="*/ 75 w 510"/>
                <a:gd name="T5" fmla="*/ 464 h 464"/>
                <a:gd name="T6" fmla="*/ 510 w 510"/>
                <a:gd name="T7" fmla="*/ 90 h 464"/>
                <a:gd name="T8" fmla="*/ 472 w 510"/>
                <a:gd name="T9" fmla="*/ 45 h 464"/>
                <a:gd name="T10" fmla="*/ 435 w 510"/>
                <a:gd name="T11" fmla="*/ 0 h 464"/>
                <a:gd name="T12" fmla="*/ 0 w 510"/>
                <a:gd name="T13" fmla="*/ 374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0" y="374"/>
                  </a:moveTo>
                  <a:lnTo>
                    <a:pt x="37" y="419"/>
                  </a:lnTo>
                  <a:lnTo>
                    <a:pt x="75" y="464"/>
                  </a:lnTo>
                  <a:lnTo>
                    <a:pt x="510" y="90"/>
                  </a:lnTo>
                  <a:lnTo>
                    <a:pt x="472" y="45"/>
                  </a:lnTo>
                  <a:lnTo>
                    <a:pt x="435" y="0"/>
                  </a:lnTo>
                  <a:lnTo>
                    <a:pt x="0"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90" name="Freeform 197"/>
            <p:cNvSpPr>
              <a:spLocks/>
            </p:cNvSpPr>
            <p:nvPr/>
          </p:nvSpPr>
          <p:spPr bwMode="auto">
            <a:xfrm>
              <a:off x="2243" y="2649"/>
              <a:ext cx="99" cy="91"/>
            </a:xfrm>
            <a:custGeom>
              <a:avLst/>
              <a:gdLst>
                <a:gd name="T0" fmla="*/ 0 w 510"/>
                <a:gd name="T1" fmla="*/ 374 h 464"/>
                <a:gd name="T2" fmla="*/ 37 w 510"/>
                <a:gd name="T3" fmla="*/ 419 h 464"/>
                <a:gd name="T4" fmla="*/ 75 w 510"/>
                <a:gd name="T5" fmla="*/ 464 h 464"/>
                <a:gd name="T6" fmla="*/ 510 w 510"/>
                <a:gd name="T7" fmla="*/ 90 h 464"/>
                <a:gd name="T8" fmla="*/ 472 w 510"/>
                <a:gd name="T9" fmla="*/ 45 h 464"/>
                <a:gd name="T10" fmla="*/ 435 w 510"/>
                <a:gd name="T11" fmla="*/ 0 h 464"/>
                <a:gd name="T12" fmla="*/ 0 w 510"/>
                <a:gd name="T13" fmla="*/ 374 h 464"/>
                <a:gd name="T14" fmla="*/ 0 60000 65536"/>
                <a:gd name="T15" fmla="*/ 0 60000 65536"/>
                <a:gd name="T16" fmla="*/ 0 60000 65536"/>
                <a:gd name="T17" fmla="*/ 0 60000 65536"/>
                <a:gd name="T18" fmla="*/ 0 60000 65536"/>
                <a:gd name="T19" fmla="*/ 0 60000 65536"/>
                <a:gd name="T20" fmla="*/ 0 60000 65536"/>
                <a:gd name="T21" fmla="*/ 0 w 510"/>
                <a:gd name="T22" fmla="*/ 0 h 464"/>
                <a:gd name="T23" fmla="*/ 510 w 510"/>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4">
                  <a:moveTo>
                    <a:pt x="0" y="374"/>
                  </a:moveTo>
                  <a:lnTo>
                    <a:pt x="37" y="419"/>
                  </a:lnTo>
                  <a:lnTo>
                    <a:pt x="75" y="464"/>
                  </a:lnTo>
                  <a:lnTo>
                    <a:pt x="510" y="90"/>
                  </a:lnTo>
                  <a:lnTo>
                    <a:pt x="472" y="45"/>
                  </a:lnTo>
                  <a:lnTo>
                    <a:pt x="435" y="0"/>
                  </a:lnTo>
                  <a:lnTo>
                    <a:pt x="0" y="3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91" name="Freeform 198"/>
            <p:cNvSpPr>
              <a:spLocks/>
            </p:cNvSpPr>
            <p:nvPr/>
          </p:nvSpPr>
          <p:spPr bwMode="auto">
            <a:xfrm>
              <a:off x="2334" y="2658"/>
              <a:ext cx="9" cy="9"/>
            </a:xfrm>
            <a:custGeom>
              <a:avLst/>
              <a:gdLst>
                <a:gd name="T0" fmla="*/ 0 w 47"/>
                <a:gd name="T1" fmla="*/ 0 h 45"/>
                <a:gd name="T2" fmla="*/ 38 w 47"/>
                <a:gd name="T3" fmla="*/ 45 h 45"/>
                <a:gd name="T4" fmla="*/ 43 w 47"/>
                <a:gd name="T5" fmla="*/ 41 h 45"/>
                <a:gd name="T6" fmla="*/ 47 w 47"/>
                <a:gd name="T7" fmla="*/ 36 h 45"/>
                <a:gd name="T8" fmla="*/ 0 w 47"/>
                <a:gd name="T9" fmla="*/ 0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0" y="0"/>
                  </a:moveTo>
                  <a:lnTo>
                    <a:pt x="38" y="45"/>
                  </a:lnTo>
                  <a:lnTo>
                    <a:pt x="43" y="41"/>
                  </a:lnTo>
                  <a:lnTo>
                    <a:pt x="47"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92" name="Freeform 199"/>
            <p:cNvSpPr>
              <a:spLocks/>
            </p:cNvSpPr>
            <p:nvPr/>
          </p:nvSpPr>
          <p:spPr bwMode="auto">
            <a:xfrm>
              <a:off x="2342" y="2665"/>
              <a:ext cx="1" cy="2"/>
            </a:xfrm>
            <a:custGeom>
              <a:avLst/>
              <a:gdLst>
                <a:gd name="T0" fmla="*/ 0 w 9"/>
                <a:gd name="T1" fmla="*/ 9 h 9"/>
                <a:gd name="T2" fmla="*/ 5 w 9"/>
                <a:gd name="T3" fmla="*/ 5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5"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93" name="Freeform 200"/>
            <p:cNvSpPr>
              <a:spLocks/>
            </p:cNvSpPr>
            <p:nvPr/>
          </p:nvSpPr>
          <p:spPr bwMode="auto">
            <a:xfrm>
              <a:off x="2325" y="2564"/>
              <a:ext cx="84" cy="101"/>
            </a:xfrm>
            <a:custGeom>
              <a:avLst/>
              <a:gdLst>
                <a:gd name="T0" fmla="*/ 0 w 432"/>
                <a:gd name="T1" fmla="*/ 447 h 518"/>
                <a:gd name="T2" fmla="*/ 46 w 432"/>
                <a:gd name="T3" fmla="*/ 482 h 518"/>
                <a:gd name="T4" fmla="*/ 93 w 432"/>
                <a:gd name="T5" fmla="*/ 518 h 518"/>
                <a:gd name="T6" fmla="*/ 432 w 432"/>
                <a:gd name="T7" fmla="*/ 71 h 518"/>
                <a:gd name="T8" fmla="*/ 385 w 432"/>
                <a:gd name="T9" fmla="*/ 36 h 518"/>
                <a:gd name="T10" fmla="*/ 339 w 432"/>
                <a:gd name="T11" fmla="*/ 0 h 518"/>
                <a:gd name="T12" fmla="*/ 0 w 432"/>
                <a:gd name="T13" fmla="*/ 447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0" y="447"/>
                  </a:moveTo>
                  <a:lnTo>
                    <a:pt x="46" y="482"/>
                  </a:lnTo>
                  <a:lnTo>
                    <a:pt x="93" y="518"/>
                  </a:lnTo>
                  <a:lnTo>
                    <a:pt x="432" y="71"/>
                  </a:lnTo>
                  <a:lnTo>
                    <a:pt x="385" y="36"/>
                  </a:lnTo>
                  <a:lnTo>
                    <a:pt x="339" y="0"/>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94" name="Freeform 201"/>
            <p:cNvSpPr>
              <a:spLocks/>
            </p:cNvSpPr>
            <p:nvPr/>
          </p:nvSpPr>
          <p:spPr bwMode="auto">
            <a:xfrm>
              <a:off x="2325" y="2564"/>
              <a:ext cx="84" cy="101"/>
            </a:xfrm>
            <a:custGeom>
              <a:avLst/>
              <a:gdLst>
                <a:gd name="T0" fmla="*/ 0 w 432"/>
                <a:gd name="T1" fmla="*/ 447 h 518"/>
                <a:gd name="T2" fmla="*/ 46 w 432"/>
                <a:gd name="T3" fmla="*/ 482 h 518"/>
                <a:gd name="T4" fmla="*/ 93 w 432"/>
                <a:gd name="T5" fmla="*/ 518 h 518"/>
                <a:gd name="T6" fmla="*/ 432 w 432"/>
                <a:gd name="T7" fmla="*/ 71 h 518"/>
                <a:gd name="T8" fmla="*/ 385 w 432"/>
                <a:gd name="T9" fmla="*/ 36 h 518"/>
                <a:gd name="T10" fmla="*/ 339 w 432"/>
                <a:gd name="T11" fmla="*/ 0 h 518"/>
                <a:gd name="T12" fmla="*/ 0 w 432"/>
                <a:gd name="T13" fmla="*/ 447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0" y="447"/>
                  </a:moveTo>
                  <a:lnTo>
                    <a:pt x="46" y="482"/>
                  </a:lnTo>
                  <a:lnTo>
                    <a:pt x="93" y="518"/>
                  </a:lnTo>
                  <a:lnTo>
                    <a:pt x="432" y="71"/>
                  </a:lnTo>
                  <a:lnTo>
                    <a:pt x="385" y="36"/>
                  </a:lnTo>
                  <a:lnTo>
                    <a:pt x="339" y="0"/>
                  </a:lnTo>
                  <a:lnTo>
                    <a:pt x="0" y="4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95" name="Freeform 202"/>
            <p:cNvSpPr>
              <a:spLocks/>
            </p:cNvSpPr>
            <p:nvPr/>
          </p:nvSpPr>
          <p:spPr bwMode="auto">
            <a:xfrm>
              <a:off x="2400" y="2571"/>
              <a:ext cx="9" cy="7"/>
            </a:xfrm>
            <a:custGeom>
              <a:avLst/>
              <a:gdLst>
                <a:gd name="T0" fmla="*/ 0 w 52"/>
                <a:gd name="T1" fmla="*/ 0 h 35"/>
                <a:gd name="T2" fmla="*/ 47 w 52"/>
                <a:gd name="T3" fmla="*/ 35 h 35"/>
                <a:gd name="T4" fmla="*/ 52 w 52"/>
                <a:gd name="T5" fmla="*/ 27 h 35"/>
                <a:gd name="T6" fmla="*/ 0 w 52"/>
                <a:gd name="T7" fmla="*/ 0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0" y="0"/>
                  </a:moveTo>
                  <a:lnTo>
                    <a:pt x="47" y="35"/>
                  </a:lnTo>
                  <a:lnTo>
                    <a:pt x="5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96" name="Line 203"/>
            <p:cNvSpPr>
              <a:spLocks noChangeShapeType="1"/>
            </p:cNvSpPr>
            <p:nvPr/>
          </p:nvSpPr>
          <p:spPr bwMode="auto">
            <a:xfrm flipV="1">
              <a:off x="2409" y="2576"/>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7" name="Freeform 204"/>
            <p:cNvSpPr>
              <a:spLocks/>
            </p:cNvSpPr>
            <p:nvPr/>
          </p:nvSpPr>
          <p:spPr bwMode="auto">
            <a:xfrm>
              <a:off x="2390" y="2469"/>
              <a:ext cx="69" cy="107"/>
            </a:xfrm>
            <a:custGeom>
              <a:avLst/>
              <a:gdLst>
                <a:gd name="T0" fmla="*/ 0 w 358"/>
                <a:gd name="T1" fmla="*/ 498 h 553"/>
                <a:gd name="T2" fmla="*/ 51 w 358"/>
                <a:gd name="T3" fmla="*/ 526 h 553"/>
                <a:gd name="T4" fmla="*/ 103 w 358"/>
                <a:gd name="T5" fmla="*/ 553 h 553"/>
                <a:gd name="T6" fmla="*/ 358 w 358"/>
                <a:gd name="T7" fmla="*/ 55 h 553"/>
                <a:gd name="T8" fmla="*/ 307 w 358"/>
                <a:gd name="T9" fmla="*/ 28 h 553"/>
                <a:gd name="T10" fmla="*/ 255 w 358"/>
                <a:gd name="T11" fmla="*/ 0 h 553"/>
                <a:gd name="T12" fmla="*/ 0 w 358"/>
                <a:gd name="T13" fmla="*/ 498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0" y="498"/>
                  </a:moveTo>
                  <a:lnTo>
                    <a:pt x="51" y="526"/>
                  </a:lnTo>
                  <a:lnTo>
                    <a:pt x="103" y="553"/>
                  </a:lnTo>
                  <a:lnTo>
                    <a:pt x="358" y="55"/>
                  </a:lnTo>
                  <a:lnTo>
                    <a:pt x="307" y="28"/>
                  </a:lnTo>
                  <a:lnTo>
                    <a:pt x="255" y="0"/>
                  </a:lnTo>
                  <a:lnTo>
                    <a:pt x="0"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98" name="Freeform 205"/>
            <p:cNvSpPr>
              <a:spLocks/>
            </p:cNvSpPr>
            <p:nvPr/>
          </p:nvSpPr>
          <p:spPr bwMode="auto">
            <a:xfrm>
              <a:off x="2390" y="2469"/>
              <a:ext cx="69" cy="107"/>
            </a:xfrm>
            <a:custGeom>
              <a:avLst/>
              <a:gdLst>
                <a:gd name="T0" fmla="*/ 0 w 358"/>
                <a:gd name="T1" fmla="*/ 498 h 553"/>
                <a:gd name="T2" fmla="*/ 51 w 358"/>
                <a:gd name="T3" fmla="*/ 526 h 553"/>
                <a:gd name="T4" fmla="*/ 103 w 358"/>
                <a:gd name="T5" fmla="*/ 553 h 553"/>
                <a:gd name="T6" fmla="*/ 358 w 358"/>
                <a:gd name="T7" fmla="*/ 55 h 553"/>
                <a:gd name="T8" fmla="*/ 307 w 358"/>
                <a:gd name="T9" fmla="*/ 28 h 553"/>
                <a:gd name="T10" fmla="*/ 255 w 358"/>
                <a:gd name="T11" fmla="*/ 0 h 553"/>
                <a:gd name="T12" fmla="*/ 0 w 358"/>
                <a:gd name="T13" fmla="*/ 498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0" y="498"/>
                  </a:moveTo>
                  <a:lnTo>
                    <a:pt x="51" y="526"/>
                  </a:lnTo>
                  <a:lnTo>
                    <a:pt x="103" y="553"/>
                  </a:lnTo>
                  <a:lnTo>
                    <a:pt x="358" y="55"/>
                  </a:lnTo>
                  <a:lnTo>
                    <a:pt x="307" y="28"/>
                  </a:lnTo>
                  <a:lnTo>
                    <a:pt x="255" y="0"/>
                  </a:lnTo>
                  <a:lnTo>
                    <a:pt x="0" y="4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99" name="Freeform 206"/>
            <p:cNvSpPr>
              <a:spLocks/>
            </p:cNvSpPr>
            <p:nvPr/>
          </p:nvSpPr>
          <p:spPr bwMode="auto">
            <a:xfrm>
              <a:off x="2449" y="2475"/>
              <a:ext cx="11" cy="5"/>
            </a:xfrm>
            <a:custGeom>
              <a:avLst/>
              <a:gdLst>
                <a:gd name="T0" fmla="*/ 0 w 55"/>
                <a:gd name="T1" fmla="*/ 0 h 27"/>
                <a:gd name="T2" fmla="*/ 51 w 55"/>
                <a:gd name="T3" fmla="*/ 27 h 27"/>
                <a:gd name="T4" fmla="*/ 55 w 55"/>
                <a:gd name="T5" fmla="*/ 18 h 27"/>
                <a:gd name="T6" fmla="*/ 0 w 55"/>
                <a:gd name="T7" fmla="*/ 0 h 27"/>
                <a:gd name="T8" fmla="*/ 0 60000 65536"/>
                <a:gd name="T9" fmla="*/ 0 60000 65536"/>
                <a:gd name="T10" fmla="*/ 0 60000 65536"/>
                <a:gd name="T11" fmla="*/ 0 60000 65536"/>
                <a:gd name="T12" fmla="*/ 0 w 55"/>
                <a:gd name="T13" fmla="*/ 0 h 27"/>
                <a:gd name="T14" fmla="*/ 55 w 55"/>
                <a:gd name="T15" fmla="*/ 27 h 27"/>
              </a:gdLst>
              <a:ahLst/>
              <a:cxnLst>
                <a:cxn ang="T8">
                  <a:pos x="T0" y="T1"/>
                </a:cxn>
                <a:cxn ang="T9">
                  <a:pos x="T2" y="T3"/>
                </a:cxn>
                <a:cxn ang="T10">
                  <a:pos x="T4" y="T5"/>
                </a:cxn>
                <a:cxn ang="T11">
                  <a:pos x="T6" y="T7"/>
                </a:cxn>
              </a:cxnLst>
              <a:rect l="T12" t="T13" r="T14" b="T15"/>
              <a:pathLst>
                <a:path w="55" h="27">
                  <a:moveTo>
                    <a:pt x="0" y="0"/>
                  </a:moveTo>
                  <a:lnTo>
                    <a:pt x="51" y="27"/>
                  </a:lnTo>
                  <a:lnTo>
                    <a:pt x="55"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00" name="Line 207"/>
            <p:cNvSpPr>
              <a:spLocks noChangeShapeType="1"/>
            </p:cNvSpPr>
            <p:nvPr/>
          </p:nvSpPr>
          <p:spPr bwMode="auto">
            <a:xfrm flipV="1">
              <a:off x="2459" y="247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1" name="Freeform 208"/>
            <p:cNvSpPr>
              <a:spLocks/>
            </p:cNvSpPr>
            <p:nvPr/>
          </p:nvSpPr>
          <p:spPr bwMode="auto">
            <a:xfrm>
              <a:off x="2438" y="2367"/>
              <a:ext cx="56" cy="111"/>
            </a:xfrm>
            <a:custGeom>
              <a:avLst/>
              <a:gdLst>
                <a:gd name="T0" fmla="*/ 0 w 289"/>
                <a:gd name="T1" fmla="*/ 534 h 571"/>
                <a:gd name="T2" fmla="*/ 56 w 289"/>
                <a:gd name="T3" fmla="*/ 553 h 571"/>
                <a:gd name="T4" fmla="*/ 111 w 289"/>
                <a:gd name="T5" fmla="*/ 571 h 571"/>
                <a:gd name="T6" fmla="*/ 289 w 289"/>
                <a:gd name="T7" fmla="*/ 36 h 571"/>
                <a:gd name="T8" fmla="*/ 233 w 289"/>
                <a:gd name="T9" fmla="*/ 18 h 571"/>
                <a:gd name="T10" fmla="*/ 178 w 289"/>
                <a:gd name="T11" fmla="*/ 0 h 571"/>
                <a:gd name="T12" fmla="*/ 0 w 289"/>
                <a:gd name="T13" fmla="*/ 534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0" y="534"/>
                  </a:moveTo>
                  <a:lnTo>
                    <a:pt x="56" y="553"/>
                  </a:lnTo>
                  <a:lnTo>
                    <a:pt x="111" y="571"/>
                  </a:lnTo>
                  <a:lnTo>
                    <a:pt x="289" y="36"/>
                  </a:lnTo>
                  <a:lnTo>
                    <a:pt x="233" y="18"/>
                  </a:lnTo>
                  <a:lnTo>
                    <a:pt x="178" y="0"/>
                  </a:lnTo>
                  <a:lnTo>
                    <a:pt x="0"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02" name="Freeform 209"/>
            <p:cNvSpPr>
              <a:spLocks/>
            </p:cNvSpPr>
            <p:nvPr/>
          </p:nvSpPr>
          <p:spPr bwMode="auto">
            <a:xfrm>
              <a:off x="2438" y="2367"/>
              <a:ext cx="56" cy="111"/>
            </a:xfrm>
            <a:custGeom>
              <a:avLst/>
              <a:gdLst>
                <a:gd name="T0" fmla="*/ 0 w 289"/>
                <a:gd name="T1" fmla="*/ 534 h 571"/>
                <a:gd name="T2" fmla="*/ 56 w 289"/>
                <a:gd name="T3" fmla="*/ 553 h 571"/>
                <a:gd name="T4" fmla="*/ 111 w 289"/>
                <a:gd name="T5" fmla="*/ 571 h 571"/>
                <a:gd name="T6" fmla="*/ 289 w 289"/>
                <a:gd name="T7" fmla="*/ 36 h 571"/>
                <a:gd name="T8" fmla="*/ 233 w 289"/>
                <a:gd name="T9" fmla="*/ 18 h 571"/>
                <a:gd name="T10" fmla="*/ 178 w 289"/>
                <a:gd name="T11" fmla="*/ 0 h 571"/>
                <a:gd name="T12" fmla="*/ 0 w 289"/>
                <a:gd name="T13" fmla="*/ 534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0" y="534"/>
                  </a:moveTo>
                  <a:lnTo>
                    <a:pt x="56" y="553"/>
                  </a:lnTo>
                  <a:lnTo>
                    <a:pt x="111" y="571"/>
                  </a:lnTo>
                  <a:lnTo>
                    <a:pt x="289" y="36"/>
                  </a:lnTo>
                  <a:lnTo>
                    <a:pt x="233" y="18"/>
                  </a:lnTo>
                  <a:lnTo>
                    <a:pt x="178" y="0"/>
                  </a:lnTo>
                  <a:lnTo>
                    <a:pt x="0" y="5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 name="Freeform 210"/>
            <p:cNvSpPr>
              <a:spLocks/>
            </p:cNvSpPr>
            <p:nvPr/>
          </p:nvSpPr>
          <p:spPr bwMode="auto">
            <a:xfrm>
              <a:off x="2483" y="2370"/>
              <a:ext cx="12" cy="4"/>
            </a:xfrm>
            <a:custGeom>
              <a:avLst/>
              <a:gdLst>
                <a:gd name="T0" fmla="*/ 0 w 58"/>
                <a:gd name="T1" fmla="*/ 0 h 18"/>
                <a:gd name="T2" fmla="*/ 56 w 58"/>
                <a:gd name="T3" fmla="*/ 18 h 18"/>
                <a:gd name="T4" fmla="*/ 58 w 58"/>
                <a:gd name="T5" fmla="*/ 11 h 18"/>
                <a:gd name="T6" fmla="*/ 0 w 58"/>
                <a:gd name="T7" fmla="*/ 0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0"/>
                  </a:moveTo>
                  <a:lnTo>
                    <a:pt x="56" y="18"/>
                  </a:lnTo>
                  <a:lnTo>
                    <a:pt x="58"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04" name="Line 211"/>
            <p:cNvSpPr>
              <a:spLocks noChangeShapeType="1"/>
            </p:cNvSpPr>
            <p:nvPr/>
          </p:nvSpPr>
          <p:spPr bwMode="auto">
            <a:xfrm flipV="1">
              <a:off x="2494" y="237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5" name="Freeform 212"/>
            <p:cNvSpPr>
              <a:spLocks/>
            </p:cNvSpPr>
            <p:nvPr/>
          </p:nvSpPr>
          <p:spPr bwMode="auto">
            <a:xfrm>
              <a:off x="2472" y="2260"/>
              <a:ext cx="43" cy="113"/>
            </a:xfrm>
            <a:custGeom>
              <a:avLst/>
              <a:gdLst>
                <a:gd name="T0" fmla="*/ 0 w 220"/>
                <a:gd name="T1" fmla="*/ 559 h 581"/>
                <a:gd name="T2" fmla="*/ 57 w 220"/>
                <a:gd name="T3" fmla="*/ 570 h 581"/>
                <a:gd name="T4" fmla="*/ 115 w 220"/>
                <a:gd name="T5" fmla="*/ 581 h 581"/>
                <a:gd name="T6" fmla="*/ 220 w 220"/>
                <a:gd name="T7" fmla="*/ 22 h 581"/>
                <a:gd name="T8" fmla="*/ 162 w 220"/>
                <a:gd name="T9" fmla="*/ 11 h 581"/>
                <a:gd name="T10" fmla="*/ 105 w 220"/>
                <a:gd name="T11" fmla="*/ 0 h 581"/>
                <a:gd name="T12" fmla="*/ 0 w 220"/>
                <a:gd name="T13" fmla="*/ 559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0" y="559"/>
                  </a:moveTo>
                  <a:lnTo>
                    <a:pt x="57" y="570"/>
                  </a:lnTo>
                  <a:lnTo>
                    <a:pt x="115" y="581"/>
                  </a:lnTo>
                  <a:lnTo>
                    <a:pt x="220" y="22"/>
                  </a:lnTo>
                  <a:lnTo>
                    <a:pt x="162" y="11"/>
                  </a:lnTo>
                  <a:lnTo>
                    <a:pt x="105" y="0"/>
                  </a:lnTo>
                  <a:lnTo>
                    <a:pt x="0"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06" name="Freeform 213"/>
            <p:cNvSpPr>
              <a:spLocks/>
            </p:cNvSpPr>
            <p:nvPr/>
          </p:nvSpPr>
          <p:spPr bwMode="auto">
            <a:xfrm>
              <a:off x="2472" y="2260"/>
              <a:ext cx="43" cy="113"/>
            </a:xfrm>
            <a:custGeom>
              <a:avLst/>
              <a:gdLst>
                <a:gd name="T0" fmla="*/ 0 w 220"/>
                <a:gd name="T1" fmla="*/ 559 h 581"/>
                <a:gd name="T2" fmla="*/ 57 w 220"/>
                <a:gd name="T3" fmla="*/ 570 h 581"/>
                <a:gd name="T4" fmla="*/ 115 w 220"/>
                <a:gd name="T5" fmla="*/ 581 h 581"/>
                <a:gd name="T6" fmla="*/ 220 w 220"/>
                <a:gd name="T7" fmla="*/ 22 h 581"/>
                <a:gd name="T8" fmla="*/ 162 w 220"/>
                <a:gd name="T9" fmla="*/ 11 h 581"/>
                <a:gd name="T10" fmla="*/ 105 w 220"/>
                <a:gd name="T11" fmla="*/ 0 h 581"/>
                <a:gd name="T12" fmla="*/ 0 w 220"/>
                <a:gd name="T13" fmla="*/ 559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0" y="559"/>
                  </a:moveTo>
                  <a:lnTo>
                    <a:pt x="57" y="570"/>
                  </a:lnTo>
                  <a:lnTo>
                    <a:pt x="115" y="581"/>
                  </a:lnTo>
                  <a:lnTo>
                    <a:pt x="220" y="22"/>
                  </a:lnTo>
                  <a:lnTo>
                    <a:pt x="162" y="11"/>
                  </a:lnTo>
                  <a:lnTo>
                    <a:pt x="105" y="0"/>
                  </a:lnTo>
                  <a:lnTo>
                    <a:pt x="0" y="5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7" name="Freeform 214"/>
            <p:cNvSpPr>
              <a:spLocks/>
            </p:cNvSpPr>
            <p:nvPr/>
          </p:nvSpPr>
          <p:spPr bwMode="auto">
            <a:xfrm>
              <a:off x="2503" y="2262"/>
              <a:ext cx="12" cy="2"/>
            </a:xfrm>
            <a:custGeom>
              <a:avLst/>
              <a:gdLst>
                <a:gd name="T0" fmla="*/ 0 w 59"/>
                <a:gd name="T1" fmla="*/ 0 h 11"/>
                <a:gd name="T2" fmla="*/ 58 w 59"/>
                <a:gd name="T3" fmla="*/ 11 h 11"/>
                <a:gd name="T4" fmla="*/ 59 w 59"/>
                <a:gd name="T5" fmla="*/ 4 h 11"/>
                <a:gd name="T6" fmla="*/ 0 w 59"/>
                <a:gd name="T7" fmla="*/ 0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0" y="0"/>
                  </a:moveTo>
                  <a:lnTo>
                    <a:pt x="58" y="11"/>
                  </a:lnTo>
                  <a:lnTo>
                    <a:pt x="59"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08" name="Line 215"/>
            <p:cNvSpPr>
              <a:spLocks noChangeShapeType="1"/>
            </p:cNvSpPr>
            <p:nvPr/>
          </p:nvSpPr>
          <p:spPr bwMode="auto">
            <a:xfrm flipV="1">
              <a:off x="2515" y="226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9" name="Freeform 216"/>
            <p:cNvSpPr>
              <a:spLocks/>
            </p:cNvSpPr>
            <p:nvPr/>
          </p:nvSpPr>
          <p:spPr bwMode="auto">
            <a:xfrm>
              <a:off x="2492" y="2151"/>
              <a:ext cx="30" cy="111"/>
            </a:xfrm>
            <a:custGeom>
              <a:avLst/>
              <a:gdLst>
                <a:gd name="T0" fmla="*/ 0 w 152"/>
                <a:gd name="T1" fmla="*/ 571 h 579"/>
                <a:gd name="T2" fmla="*/ 58 w 152"/>
                <a:gd name="T3" fmla="*/ 575 h 579"/>
                <a:gd name="T4" fmla="*/ 117 w 152"/>
                <a:gd name="T5" fmla="*/ 579 h 579"/>
                <a:gd name="T6" fmla="*/ 152 w 152"/>
                <a:gd name="T7" fmla="*/ 8 h 579"/>
                <a:gd name="T8" fmla="*/ 93 w 152"/>
                <a:gd name="T9" fmla="*/ 4 h 579"/>
                <a:gd name="T10" fmla="*/ 35 w 152"/>
                <a:gd name="T11" fmla="*/ 0 h 579"/>
                <a:gd name="T12" fmla="*/ 0 w 152"/>
                <a:gd name="T13" fmla="*/ 571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0" y="571"/>
                  </a:moveTo>
                  <a:lnTo>
                    <a:pt x="58" y="575"/>
                  </a:lnTo>
                  <a:lnTo>
                    <a:pt x="117" y="579"/>
                  </a:lnTo>
                  <a:lnTo>
                    <a:pt x="152" y="8"/>
                  </a:lnTo>
                  <a:lnTo>
                    <a:pt x="93" y="4"/>
                  </a:lnTo>
                  <a:lnTo>
                    <a:pt x="35" y="0"/>
                  </a:lnTo>
                  <a:lnTo>
                    <a:pt x="0"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10" name="Freeform 217"/>
            <p:cNvSpPr>
              <a:spLocks/>
            </p:cNvSpPr>
            <p:nvPr/>
          </p:nvSpPr>
          <p:spPr bwMode="auto">
            <a:xfrm>
              <a:off x="2492" y="2151"/>
              <a:ext cx="30" cy="111"/>
            </a:xfrm>
            <a:custGeom>
              <a:avLst/>
              <a:gdLst>
                <a:gd name="T0" fmla="*/ 0 w 152"/>
                <a:gd name="T1" fmla="*/ 571 h 579"/>
                <a:gd name="T2" fmla="*/ 58 w 152"/>
                <a:gd name="T3" fmla="*/ 575 h 579"/>
                <a:gd name="T4" fmla="*/ 117 w 152"/>
                <a:gd name="T5" fmla="*/ 579 h 579"/>
                <a:gd name="T6" fmla="*/ 152 w 152"/>
                <a:gd name="T7" fmla="*/ 8 h 579"/>
                <a:gd name="T8" fmla="*/ 93 w 152"/>
                <a:gd name="T9" fmla="*/ 4 h 579"/>
                <a:gd name="T10" fmla="*/ 35 w 152"/>
                <a:gd name="T11" fmla="*/ 0 h 579"/>
                <a:gd name="T12" fmla="*/ 0 w 152"/>
                <a:gd name="T13" fmla="*/ 571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0" y="571"/>
                  </a:moveTo>
                  <a:lnTo>
                    <a:pt x="58" y="575"/>
                  </a:lnTo>
                  <a:lnTo>
                    <a:pt x="117" y="579"/>
                  </a:lnTo>
                  <a:lnTo>
                    <a:pt x="152" y="8"/>
                  </a:lnTo>
                  <a:lnTo>
                    <a:pt x="93" y="4"/>
                  </a:lnTo>
                  <a:lnTo>
                    <a:pt x="35" y="0"/>
                  </a:lnTo>
                  <a:lnTo>
                    <a:pt x="0" y="5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1" name="Freeform 218"/>
            <p:cNvSpPr>
              <a:spLocks/>
            </p:cNvSpPr>
            <p:nvPr/>
          </p:nvSpPr>
          <p:spPr bwMode="auto">
            <a:xfrm>
              <a:off x="2510" y="2151"/>
              <a:ext cx="12" cy="1"/>
            </a:xfrm>
            <a:custGeom>
              <a:avLst/>
              <a:gdLst>
                <a:gd name="T0" fmla="*/ 0 w 59"/>
                <a:gd name="T1" fmla="*/ 4 h 8"/>
                <a:gd name="T2" fmla="*/ 59 w 59"/>
                <a:gd name="T3" fmla="*/ 8 h 8"/>
                <a:gd name="T4" fmla="*/ 59 w 59"/>
                <a:gd name="T5" fmla="*/ 0 h 8"/>
                <a:gd name="T6" fmla="*/ 0 w 59"/>
                <a:gd name="T7" fmla="*/ 4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0" y="4"/>
                  </a:moveTo>
                  <a:lnTo>
                    <a:pt x="59" y="8"/>
                  </a:lnTo>
                  <a:lnTo>
                    <a:pt x="5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12" name="Line 219"/>
            <p:cNvSpPr>
              <a:spLocks noChangeShapeType="1"/>
            </p:cNvSpPr>
            <p:nvPr/>
          </p:nvSpPr>
          <p:spPr bwMode="auto">
            <a:xfrm flipV="1">
              <a:off x="2522" y="2151"/>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13" name="Freeform 220"/>
            <p:cNvSpPr>
              <a:spLocks/>
            </p:cNvSpPr>
            <p:nvPr/>
          </p:nvSpPr>
          <p:spPr bwMode="auto">
            <a:xfrm>
              <a:off x="2492" y="2039"/>
              <a:ext cx="30" cy="113"/>
            </a:xfrm>
            <a:custGeom>
              <a:avLst/>
              <a:gdLst>
                <a:gd name="T0" fmla="*/ 35 w 152"/>
                <a:gd name="T1" fmla="*/ 579 h 579"/>
                <a:gd name="T2" fmla="*/ 93 w 152"/>
                <a:gd name="T3" fmla="*/ 575 h 579"/>
                <a:gd name="T4" fmla="*/ 152 w 152"/>
                <a:gd name="T5" fmla="*/ 571 h 579"/>
                <a:gd name="T6" fmla="*/ 117 w 152"/>
                <a:gd name="T7" fmla="*/ 0 h 579"/>
                <a:gd name="T8" fmla="*/ 58 w 152"/>
                <a:gd name="T9" fmla="*/ 4 h 579"/>
                <a:gd name="T10" fmla="*/ 0 w 152"/>
                <a:gd name="T11" fmla="*/ 8 h 579"/>
                <a:gd name="T12" fmla="*/ 35 w 152"/>
                <a:gd name="T13" fmla="*/ 579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35" y="579"/>
                  </a:moveTo>
                  <a:lnTo>
                    <a:pt x="93" y="575"/>
                  </a:lnTo>
                  <a:lnTo>
                    <a:pt x="152" y="571"/>
                  </a:lnTo>
                  <a:lnTo>
                    <a:pt x="117" y="0"/>
                  </a:lnTo>
                  <a:lnTo>
                    <a:pt x="58" y="4"/>
                  </a:lnTo>
                  <a:lnTo>
                    <a:pt x="0" y="8"/>
                  </a:lnTo>
                  <a:lnTo>
                    <a:pt x="35"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14" name="Freeform 221"/>
            <p:cNvSpPr>
              <a:spLocks/>
            </p:cNvSpPr>
            <p:nvPr/>
          </p:nvSpPr>
          <p:spPr bwMode="auto">
            <a:xfrm>
              <a:off x="2492" y="2039"/>
              <a:ext cx="30" cy="113"/>
            </a:xfrm>
            <a:custGeom>
              <a:avLst/>
              <a:gdLst>
                <a:gd name="T0" fmla="*/ 35 w 152"/>
                <a:gd name="T1" fmla="*/ 579 h 579"/>
                <a:gd name="T2" fmla="*/ 93 w 152"/>
                <a:gd name="T3" fmla="*/ 575 h 579"/>
                <a:gd name="T4" fmla="*/ 152 w 152"/>
                <a:gd name="T5" fmla="*/ 571 h 579"/>
                <a:gd name="T6" fmla="*/ 117 w 152"/>
                <a:gd name="T7" fmla="*/ 0 h 579"/>
                <a:gd name="T8" fmla="*/ 58 w 152"/>
                <a:gd name="T9" fmla="*/ 4 h 579"/>
                <a:gd name="T10" fmla="*/ 0 w 152"/>
                <a:gd name="T11" fmla="*/ 8 h 579"/>
                <a:gd name="T12" fmla="*/ 35 w 152"/>
                <a:gd name="T13" fmla="*/ 579 h 579"/>
                <a:gd name="T14" fmla="*/ 0 60000 65536"/>
                <a:gd name="T15" fmla="*/ 0 60000 65536"/>
                <a:gd name="T16" fmla="*/ 0 60000 65536"/>
                <a:gd name="T17" fmla="*/ 0 60000 65536"/>
                <a:gd name="T18" fmla="*/ 0 60000 65536"/>
                <a:gd name="T19" fmla="*/ 0 60000 65536"/>
                <a:gd name="T20" fmla="*/ 0 60000 65536"/>
                <a:gd name="T21" fmla="*/ 0 w 152"/>
                <a:gd name="T22" fmla="*/ 0 h 579"/>
                <a:gd name="T23" fmla="*/ 152 w 152"/>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579">
                  <a:moveTo>
                    <a:pt x="35" y="579"/>
                  </a:moveTo>
                  <a:lnTo>
                    <a:pt x="93" y="575"/>
                  </a:lnTo>
                  <a:lnTo>
                    <a:pt x="152" y="571"/>
                  </a:lnTo>
                  <a:lnTo>
                    <a:pt x="117" y="0"/>
                  </a:lnTo>
                  <a:lnTo>
                    <a:pt x="58" y="4"/>
                  </a:lnTo>
                  <a:lnTo>
                    <a:pt x="0" y="8"/>
                  </a:lnTo>
                  <a:lnTo>
                    <a:pt x="35" y="5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5" name="Freeform 222"/>
            <p:cNvSpPr>
              <a:spLocks/>
            </p:cNvSpPr>
            <p:nvPr/>
          </p:nvSpPr>
          <p:spPr bwMode="auto">
            <a:xfrm>
              <a:off x="2503" y="2038"/>
              <a:ext cx="12" cy="2"/>
            </a:xfrm>
            <a:custGeom>
              <a:avLst/>
              <a:gdLst>
                <a:gd name="T0" fmla="*/ 0 w 59"/>
                <a:gd name="T1" fmla="*/ 11 h 11"/>
                <a:gd name="T2" fmla="*/ 59 w 59"/>
                <a:gd name="T3" fmla="*/ 7 h 11"/>
                <a:gd name="T4" fmla="*/ 58 w 59"/>
                <a:gd name="T5" fmla="*/ 0 h 11"/>
                <a:gd name="T6" fmla="*/ 0 w 59"/>
                <a:gd name="T7" fmla="*/ 11 h 11"/>
                <a:gd name="T8" fmla="*/ 0 60000 65536"/>
                <a:gd name="T9" fmla="*/ 0 60000 65536"/>
                <a:gd name="T10" fmla="*/ 0 60000 65536"/>
                <a:gd name="T11" fmla="*/ 0 60000 65536"/>
                <a:gd name="T12" fmla="*/ 0 w 59"/>
                <a:gd name="T13" fmla="*/ 0 h 11"/>
                <a:gd name="T14" fmla="*/ 59 w 59"/>
                <a:gd name="T15" fmla="*/ 11 h 11"/>
              </a:gdLst>
              <a:ahLst/>
              <a:cxnLst>
                <a:cxn ang="T8">
                  <a:pos x="T0" y="T1"/>
                </a:cxn>
                <a:cxn ang="T9">
                  <a:pos x="T2" y="T3"/>
                </a:cxn>
                <a:cxn ang="T10">
                  <a:pos x="T4" y="T5"/>
                </a:cxn>
                <a:cxn ang="T11">
                  <a:pos x="T6" y="T7"/>
                </a:cxn>
              </a:cxnLst>
              <a:rect l="T12" t="T13" r="T14" b="T15"/>
              <a:pathLst>
                <a:path w="59" h="11">
                  <a:moveTo>
                    <a:pt x="0" y="11"/>
                  </a:moveTo>
                  <a:lnTo>
                    <a:pt x="59" y="7"/>
                  </a:lnTo>
                  <a:lnTo>
                    <a:pt x="58"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16" name="Line 223"/>
            <p:cNvSpPr>
              <a:spLocks noChangeShapeType="1"/>
            </p:cNvSpPr>
            <p:nvPr/>
          </p:nvSpPr>
          <p:spPr bwMode="auto">
            <a:xfrm flipH="1" flipV="1">
              <a:off x="2515" y="2038"/>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17" name="Freeform 224"/>
            <p:cNvSpPr>
              <a:spLocks/>
            </p:cNvSpPr>
            <p:nvPr/>
          </p:nvSpPr>
          <p:spPr bwMode="auto">
            <a:xfrm>
              <a:off x="2472" y="1930"/>
              <a:ext cx="43" cy="112"/>
            </a:xfrm>
            <a:custGeom>
              <a:avLst/>
              <a:gdLst>
                <a:gd name="T0" fmla="*/ 105 w 220"/>
                <a:gd name="T1" fmla="*/ 581 h 581"/>
                <a:gd name="T2" fmla="*/ 162 w 220"/>
                <a:gd name="T3" fmla="*/ 570 h 581"/>
                <a:gd name="T4" fmla="*/ 220 w 220"/>
                <a:gd name="T5" fmla="*/ 559 h 581"/>
                <a:gd name="T6" fmla="*/ 115 w 220"/>
                <a:gd name="T7" fmla="*/ 0 h 581"/>
                <a:gd name="T8" fmla="*/ 57 w 220"/>
                <a:gd name="T9" fmla="*/ 12 h 581"/>
                <a:gd name="T10" fmla="*/ 0 w 220"/>
                <a:gd name="T11" fmla="*/ 23 h 581"/>
                <a:gd name="T12" fmla="*/ 105 w 220"/>
                <a:gd name="T13" fmla="*/ 581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05" y="581"/>
                  </a:moveTo>
                  <a:lnTo>
                    <a:pt x="162" y="570"/>
                  </a:lnTo>
                  <a:lnTo>
                    <a:pt x="220" y="559"/>
                  </a:lnTo>
                  <a:lnTo>
                    <a:pt x="115" y="0"/>
                  </a:lnTo>
                  <a:lnTo>
                    <a:pt x="57" y="12"/>
                  </a:lnTo>
                  <a:lnTo>
                    <a:pt x="0" y="23"/>
                  </a:lnTo>
                  <a:lnTo>
                    <a:pt x="105" y="5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18" name="Freeform 225"/>
            <p:cNvSpPr>
              <a:spLocks/>
            </p:cNvSpPr>
            <p:nvPr/>
          </p:nvSpPr>
          <p:spPr bwMode="auto">
            <a:xfrm>
              <a:off x="2472" y="1930"/>
              <a:ext cx="43" cy="112"/>
            </a:xfrm>
            <a:custGeom>
              <a:avLst/>
              <a:gdLst>
                <a:gd name="T0" fmla="*/ 105 w 220"/>
                <a:gd name="T1" fmla="*/ 581 h 581"/>
                <a:gd name="T2" fmla="*/ 162 w 220"/>
                <a:gd name="T3" fmla="*/ 570 h 581"/>
                <a:gd name="T4" fmla="*/ 220 w 220"/>
                <a:gd name="T5" fmla="*/ 559 h 581"/>
                <a:gd name="T6" fmla="*/ 115 w 220"/>
                <a:gd name="T7" fmla="*/ 0 h 581"/>
                <a:gd name="T8" fmla="*/ 57 w 220"/>
                <a:gd name="T9" fmla="*/ 12 h 581"/>
                <a:gd name="T10" fmla="*/ 0 w 220"/>
                <a:gd name="T11" fmla="*/ 23 h 581"/>
                <a:gd name="T12" fmla="*/ 105 w 220"/>
                <a:gd name="T13" fmla="*/ 581 h 581"/>
                <a:gd name="T14" fmla="*/ 0 60000 65536"/>
                <a:gd name="T15" fmla="*/ 0 60000 65536"/>
                <a:gd name="T16" fmla="*/ 0 60000 65536"/>
                <a:gd name="T17" fmla="*/ 0 60000 65536"/>
                <a:gd name="T18" fmla="*/ 0 60000 65536"/>
                <a:gd name="T19" fmla="*/ 0 60000 65536"/>
                <a:gd name="T20" fmla="*/ 0 60000 65536"/>
                <a:gd name="T21" fmla="*/ 0 w 220"/>
                <a:gd name="T22" fmla="*/ 0 h 581"/>
                <a:gd name="T23" fmla="*/ 220 w 22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81">
                  <a:moveTo>
                    <a:pt x="105" y="581"/>
                  </a:moveTo>
                  <a:lnTo>
                    <a:pt x="162" y="570"/>
                  </a:lnTo>
                  <a:lnTo>
                    <a:pt x="220" y="559"/>
                  </a:lnTo>
                  <a:lnTo>
                    <a:pt x="115" y="0"/>
                  </a:lnTo>
                  <a:lnTo>
                    <a:pt x="57" y="12"/>
                  </a:lnTo>
                  <a:lnTo>
                    <a:pt x="0" y="23"/>
                  </a:lnTo>
                  <a:lnTo>
                    <a:pt x="105" y="5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9" name="Freeform 226"/>
            <p:cNvSpPr>
              <a:spLocks/>
            </p:cNvSpPr>
            <p:nvPr/>
          </p:nvSpPr>
          <p:spPr bwMode="auto">
            <a:xfrm>
              <a:off x="2483" y="1928"/>
              <a:ext cx="12" cy="3"/>
            </a:xfrm>
            <a:custGeom>
              <a:avLst/>
              <a:gdLst>
                <a:gd name="T0" fmla="*/ 0 w 58"/>
                <a:gd name="T1" fmla="*/ 19 h 19"/>
                <a:gd name="T2" fmla="*/ 58 w 58"/>
                <a:gd name="T3" fmla="*/ 7 h 19"/>
                <a:gd name="T4" fmla="*/ 56 w 58"/>
                <a:gd name="T5" fmla="*/ 0 h 19"/>
                <a:gd name="T6" fmla="*/ 0 w 58"/>
                <a:gd name="T7" fmla="*/ 19 h 19"/>
                <a:gd name="T8" fmla="*/ 0 60000 65536"/>
                <a:gd name="T9" fmla="*/ 0 60000 65536"/>
                <a:gd name="T10" fmla="*/ 0 60000 65536"/>
                <a:gd name="T11" fmla="*/ 0 60000 65536"/>
                <a:gd name="T12" fmla="*/ 0 w 58"/>
                <a:gd name="T13" fmla="*/ 0 h 19"/>
                <a:gd name="T14" fmla="*/ 58 w 58"/>
                <a:gd name="T15" fmla="*/ 19 h 19"/>
              </a:gdLst>
              <a:ahLst/>
              <a:cxnLst>
                <a:cxn ang="T8">
                  <a:pos x="T0" y="T1"/>
                </a:cxn>
                <a:cxn ang="T9">
                  <a:pos x="T2" y="T3"/>
                </a:cxn>
                <a:cxn ang="T10">
                  <a:pos x="T4" y="T5"/>
                </a:cxn>
                <a:cxn ang="T11">
                  <a:pos x="T6" y="T7"/>
                </a:cxn>
              </a:cxnLst>
              <a:rect l="T12" t="T13" r="T14" b="T15"/>
              <a:pathLst>
                <a:path w="58" h="19">
                  <a:moveTo>
                    <a:pt x="0" y="19"/>
                  </a:moveTo>
                  <a:lnTo>
                    <a:pt x="58" y="7"/>
                  </a:lnTo>
                  <a:lnTo>
                    <a:pt x="56"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20" name="Line 227"/>
            <p:cNvSpPr>
              <a:spLocks noChangeShapeType="1"/>
            </p:cNvSpPr>
            <p:nvPr/>
          </p:nvSpPr>
          <p:spPr bwMode="auto">
            <a:xfrm flipH="1" flipV="1">
              <a:off x="2494" y="192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21" name="Freeform 228"/>
            <p:cNvSpPr>
              <a:spLocks/>
            </p:cNvSpPr>
            <p:nvPr/>
          </p:nvSpPr>
          <p:spPr bwMode="auto">
            <a:xfrm>
              <a:off x="2438" y="1824"/>
              <a:ext cx="56" cy="111"/>
            </a:xfrm>
            <a:custGeom>
              <a:avLst/>
              <a:gdLst>
                <a:gd name="T0" fmla="*/ 178 w 289"/>
                <a:gd name="T1" fmla="*/ 571 h 571"/>
                <a:gd name="T2" fmla="*/ 233 w 289"/>
                <a:gd name="T3" fmla="*/ 553 h 571"/>
                <a:gd name="T4" fmla="*/ 289 w 289"/>
                <a:gd name="T5" fmla="*/ 534 h 571"/>
                <a:gd name="T6" fmla="*/ 111 w 289"/>
                <a:gd name="T7" fmla="*/ 0 h 571"/>
                <a:gd name="T8" fmla="*/ 56 w 289"/>
                <a:gd name="T9" fmla="*/ 18 h 571"/>
                <a:gd name="T10" fmla="*/ 0 w 289"/>
                <a:gd name="T11" fmla="*/ 36 h 571"/>
                <a:gd name="T12" fmla="*/ 178 w 289"/>
                <a:gd name="T13" fmla="*/ 571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178" y="571"/>
                  </a:moveTo>
                  <a:lnTo>
                    <a:pt x="233" y="553"/>
                  </a:lnTo>
                  <a:lnTo>
                    <a:pt x="289" y="534"/>
                  </a:lnTo>
                  <a:lnTo>
                    <a:pt x="111" y="0"/>
                  </a:lnTo>
                  <a:lnTo>
                    <a:pt x="56" y="18"/>
                  </a:lnTo>
                  <a:lnTo>
                    <a:pt x="0" y="36"/>
                  </a:lnTo>
                  <a:lnTo>
                    <a:pt x="178"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22" name="Freeform 229"/>
            <p:cNvSpPr>
              <a:spLocks/>
            </p:cNvSpPr>
            <p:nvPr/>
          </p:nvSpPr>
          <p:spPr bwMode="auto">
            <a:xfrm>
              <a:off x="2438" y="1824"/>
              <a:ext cx="56" cy="111"/>
            </a:xfrm>
            <a:custGeom>
              <a:avLst/>
              <a:gdLst>
                <a:gd name="T0" fmla="*/ 178 w 289"/>
                <a:gd name="T1" fmla="*/ 571 h 571"/>
                <a:gd name="T2" fmla="*/ 233 w 289"/>
                <a:gd name="T3" fmla="*/ 553 h 571"/>
                <a:gd name="T4" fmla="*/ 289 w 289"/>
                <a:gd name="T5" fmla="*/ 534 h 571"/>
                <a:gd name="T6" fmla="*/ 111 w 289"/>
                <a:gd name="T7" fmla="*/ 0 h 571"/>
                <a:gd name="T8" fmla="*/ 56 w 289"/>
                <a:gd name="T9" fmla="*/ 18 h 571"/>
                <a:gd name="T10" fmla="*/ 0 w 289"/>
                <a:gd name="T11" fmla="*/ 36 h 571"/>
                <a:gd name="T12" fmla="*/ 178 w 289"/>
                <a:gd name="T13" fmla="*/ 571 h 571"/>
                <a:gd name="T14" fmla="*/ 0 60000 65536"/>
                <a:gd name="T15" fmla="*/ 0 60000 65536"/>
                <a:gd name="T16" fmla="*/ 0 60000 65536"/>
                <a:gd name="T17" fmla="*/ 0 60000 65536"/>
                <a:gd name="T18" fmla="*/ 0 60000 65536"/>
                <a:gd name="T19" fmla="*/ 0 60000 65536"/>
                <a:gd name="T20" fmla="*/ 0 60000 65536"/>
                <a:gd name="T21" fmla="*/ 0 w 289"/>
                <a:gd name="T22" fmla="*/ 0 h 571"/>
                <a:gd name="T23" fmla="*/ 289 w 289"/>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571">
                  <a:moveTo>
                    <a:pt x="178" y="571"/>
                  </a:moveTo>
                  <a:lnTo>
                    <a:pt x="233" y="553"/>
                  </a:lnTo>
                  <a:lnTo>
                    <a:pt x="289" y="534"/>
                  </a:lnTo>
                  <a:lnTo>
                    <a:pt x="111" y="0"/>
                  </a:lnTo>
                  <a:lnTo>
                    <a:pt x="56" y="18"/>
                  </a:lnTo>
                  <a:lnTo>
                    <a:pt x="0" y="36"/>
                  </a:lnTo>
                  <a:lnTo>
                    <a:pt x="178" y="5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3" name="Freeform 230"/>
            <p:cNvSpPr>
              <a:spLocks/>
            </p:cNvSpPr>
            <p:nvPr/>
          </p:nvSpPr>
          <p:spPr bwMode="auto">
            <a:xfrm>
              <a:off x="2449" y="1823"/>
              <a:ext cx="11" cy="5"/>
            </a:xfrm>
            <a:custGeom>
              <a:avLst/>
              <a:gdLst>
                <a:gd name="T0" fmla="*/ 0 w 55"/>
                <a:gd name="T1" fmla="*/ 28 h 28"/>
                <a:gd name="T2" fmla="*/ 55 w 55"/>
                <a:gd name="T3" fmla="*/ 10 h 28"/>
                <a:gd name="T4" fmla="*/ 51 w 55"/>
                <a:gd name="T5" fmla="*/ 0 h 28"/>
                <a:gd name="T6" fmla="*/ 0 w 55"/>
                <a:gd name="T7" fmla="*/ 28 h 28"/>
                <a:gd name="T8" fmla="*/ 0 60000 65536"/>
                <a:gd name="T9" fmla="*/ 0 60000 65536"/>
                <a:gd name="T10" fmla="*/ 0 60000 65536"/>
                <a:gd name="T11" fmla="*/ 0 60000 65536"/>
                <a:gd name="T12" fmla="*/ 0 w 55"/>
                <a:gd name="T13" fmla="*/ 0 h 28"/>
                <a:gd name="T14" fmla="*/ 55 w 55"/>
                <a:gd name="T15" fmla="*/ 28 h 28"/>
              </a:gdLst>
              <a:ahLst/>
              <a:cxnLst>
                <a:cxn ang="T8">
                  <a:pos x="T0" y="T1"/>
                </a:cxn>
                <a:cxn ang="T9">
                  <a:pos x="T2" y="T3"/>
                </a:cxn>
                <a:cxn ang="T10">
                  <a:pos x="T4" y="T5"/>
                </a:cxn>
                <a:cxn ang="T11">
                  <a:pos x="T6" y="T7"/>
                </a:cxn>
              </a:cxnLst>
              <a:rect l="T12" t="T13" r="T14" b="T15"/>
              <a:pathLst>
                <a:path w="55" h="28">
                  <a:moveTo>
                    <a:pt x="0" y="28"/>
                  </a:moveTo>
                  <a:lnTo>
                    <a:pt x="55" y="10"/>
                  </a:lnTo>
                  <a:lnTo>
                    <a:pt x="51"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24" name="Line 231"/>
            <p:cNvSpPr>
              <a:spLocks noChangeShapeType="1"/>
            </p:cNvSpPr>
            <p:nvPr/>
          </p:nvSpPr>
          <p:spPr bwMode="auto">
            <a:xfrm flipH="1" flipV="1">
              <a:off x="2459" y="1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25" name="Freeform 232"/>
            <p:cNvSpPr>
              <a:spLocks/>
            </p:cNvSpPr>
            <p:nvPr/>
          </p:nvSpPr>
          <p:spPr bwMode="auto">
            <a:xfrm>
              <a:off x="2390" y="1725"/>
              <a:ext cx="69" cy="108"/>
            </a:xfrm>
            <a:custGeom>
              <a:avLst/>
              <a:gdLst>
                <a:gd name="T0" fmla="*/ 255 w 358"/>
                <a:gd name="T1" fmla="*/ 553 h 553"/>
                <a:gd name="T2" fmla="*/ 307 w 358"/>
                <a:gd name="T3" fmla="*/ 525 h 553"/>
                <a:gd name="T4" fmla="*/ 358 w 358"/>
                <a:gd name="T5" fmla="*/ 497 h 553"/>
                <a:gd name="T6" fmla="*/ 103 w 358"/>
                <a:gd name="T7" fmla="*/ 0 h 553"/>
                <a:gd name="T8" fmla="*/ 51 w 358"/>
                <a:gd name="T9" fmla="*/ 27 h 553"/>
                <a:gd name="T10" fmla="*/ 0 w 358"/>
                <a:gd name="T11" fmla="*/ 55 h 553"/>
                <a:gd name="T12" fmla="*/ 255 w 358"/>
                <a:gd name="T13" fmla="*/ 553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255" y="553"/>
                  </a:moveTo>
                  <a:lnTo>
                    <a:pt x="307" y="525"/>
                  </a:lnTo>
                  <a:lnTo>
                    <a:pt x="358" y="497"/>
                  </a:lnTo>
                  <a:lnTo>
                    <a:pt x="103" y="0"/>
                  </a:lnTo>
                  <a:lnTo>
                    <a:pt x="51" y="27"/>
                  </a:lnTo>
                  <a:lnTo>
                    <a:pt x="0" y="55"/>
                  </a:lnTo>
                  <a:lnTo>
                    <a:pt x="255" y="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26" name="Freeform 233"/>
            <p:cNvSpPr>
              <a:spLocks/>
            </p:cNvSpPr>
            <p:nvPr/>
          </p:nvSpPr>
          <p:spPr bwMode="auto">
            <a:xfrm>
              <a:off x="2390" y="1725"/>
              <a:ext cx="69" cy="108"/>
            </a:xfrm>
            <a:custGeom>
              <a:avLst/>
              <a:gdLst>
                <a:gd name="T0" fmla="*/ 255 w 358"/>
                <a:gd name="T1" fmla="*/ 553 h 553"/>
                <a:gd name="T2" fmla="*/ 307 w 358"/>
                <a:gd name="T3" fmla="*/ 525 h 553"/>
                <a:gd name="T4" fmla="*/ 358 w 358"/>
                <a:gd name="T5" fmla="*/ 497 h 553"/>
                <a:gd name="T6" fmla="*/ 103 w 358"/>
                <a:gd name="T7" fmla="*/ 0 h 553"/>
                <a:gd name="T8" fmla="*/ 51 w 358"/>
                <a:gd name="T9" fmla="*/ 27 h 553"/>
                <a:gd name="T10" fmla="*/ 0 w 358"/>
                <a:gd name="T11" fmla="*/ 55 h 553"/>
                <a:gd name="T12" fmla="*/ 255 w 358"/>
                <a:gd name="T13" fmla="*/ 553 h 553"/>
                <a:gd name="T14" fmla="*/ 0 60000 65536"/>
                <a:gd name="T15" fmla="*/ 0 60000 65536"/>
                <a:gd name="T16" fmla="*/ 0 60000 65536"/>
                <a:gd name="T17" fmla="*/ 0 60000 65536"/>
                <a:gd name="T18" fmla="*/ 0 60000 65536"/>
                <a:gd name="T19" fmla="*/ 0 60000 65536"/>
                <a:gd name="T20" fmla="*/ 0 60000 65536"/>
                <a:gd name="T21" fmla="*/ 0 w 358"/>
                <a:gd name="T22" fmla="*/ 0 h 553"/>
                <a:gd name="T23" fmla="*/ 358 w 358"/>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553">
                  <a:moveTo>
                    <a:pt x="255" y="553"/>
                  </a:moveTo>
                  <a:lnTo>
                    <a:pt x="307" y="525"/>
                  </a:lnTo>
                  <a:lnTo>
                    <a:pt x="358" y="497"/>
                  </a:lnTo>
                  <a:lnTo>
                    <a:pt x="103" y="0"/>
                  </a:lnTo>
                  <a:lnTo>
                    <a:pt x="51" y="27"/>
                  </a:lnTo>
                  <a:lnTo>
                    <a:pt x="0" y="55"/>
                  </a:lnTo>
                  <a:lnTo>
                    <a:pt x="255" y="5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7" name="Freeform 234"/>
            <p:cNvSpPr>
              <a:spLocks/>
            </p:cNvSpPr>
            <p:nvPr/>
          </p:nvSpPr>
          <p:spPr bwMode="auto">
            <a:xfrm>
              <a:off x="2400" y="1724"/>
              <a:ext cx="9" cy="7"/>
            </a:xfrm>
            <a:custGeom>
              <a:avLst/>
              <a:gdLst>
                <a:gd name="T0" fmla="*/ 0 w 52"/>
                <a:gd name="T1" fmla="*/ 36 h 36"/>
                <a:gd name="T2" fmla="*/ 52 w 52"/>
                <a:gd name="T3" fmla="*/ 9 h 36"/>
                <a:gd name="T4" fmla="*/ 47 w 52"/>
                <a:gd name="T5" fmla="*/ 0 h 36"/>
                <a:gd name="T6" fmla="*/ 0 w 52"/>
                <a:gd name="T7" fmla="*/ 36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0" y="36"/>
                  </a:moveTo>
                  <a:lnTo>
                    <a:pt x="52" y="9"/>
                  </a:lnTo>
                  <a:lnTo>
                    <a:pt x="47"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28" name="Line 235"/>
            <p:cNvSpPr>
              <a:spLocks noChangeShapeType="1"/>
            </p:cNvSpPr>
            <p:nvPr/>
          </p:nvSpPr>
          <p:spPr bwMode="auto">
            <a:xfrm flipH="1" flipV="1">
              <a:off x="2409" y="1724"/>
              <a:ext cx="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29" name="Freeform 236"/>
            <p:cNvSpPr>
              <a:spLocks/>
            </p:cNvSpPr>
            <p:nvPr/>
          </p:nvSpPr>
          <p:spPr bwMode="auto">
            <a:xfrm>
              <a:off x="2325" y="1638"/>
              <a:ext cx="84" cy="100"/>
            </a:xfrm>
            <a:custGeom>
              <a:avLst/>
              <a:gdLst>
                <a:gd name="T0" fmla="*/ 339 w 432"/>
                <a:gd name="T1" fmla="*/ 518 h 518"/>
                <a:gd name="T2" fmla="*/ 385 w 432"/>
                <a:gd name="T3" fmla="*/ 482 h 518"/>
                <a:gd name="T4" fmla="*/ 432 w 432"/>
                <a:gd name="T5" fmla="*/ 446 h 518"/>
                <a:gd name="T6" fmla="*/ 93 w 432"/>
                <a:gd name="T7" fmla="*/ 0 h 518"/>
                <a:gd name="T8" fmla="*/ 46 w 432"/>
                <a:gd name="T9" fmla="*/ 35 h 518"/>
                <a:gd name="T10" fmla="*/ 0 w 432"/>
                <a:gd name="T11" fmla="*/ 71 h 518"/>
                <a:gd name="T12" fmla="*/ 339 w 432"/>
                <a:gd name="T13" fmla="*/ 518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339" y="518"/>
                  </a:moveTo>
                  <a:lnTo>
                    <a:pt x="385" y="482"/>
                  </a:lnTo>
                  <a:lnTo>
                    <a:pt x="432" y="446"/>
                  </a:lnTo>
                  <a:lnTo>
                    <a:pt x="93" y="0"/>
                  </a:lnTo>
                  <a:lnTo>
                    <a:pt x="46" y="35"/>
                  </a:lnTo>
                  <a:lnTo>
                    <a:pt x="0" y="71"/>
                  </a:lnTo>
                  <a:lnTo>
                    <a:pt x="339" y="5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30" name="Freeform 237"/>
            <p:cNvSpPr>
              <a:spLocks/>
            </p:cNvSpPr>
            <p:nvPr/>
          </p:nvSpPr>
          <p:spPr bwMode="auto">
            <a:xfrm>
              <a:off x="2325" y="1638"/>
              <a:ext cx="84" cy="100"/>
            </a:xfrm>
            <a:custGeom>
              <a:avLst/>
              <a:gdLst>
                <a:gd name="T0" fmla="*/ 339 w 432"/>
                <a:gd name="T1" fmla="*/ 518 h 518"/>
                <a:gd name="T2" fmla="*/ 385 w 432"/>
                <a:gd name="T3" fmla="*/ 482 h 518"/>
                <a:gd name="T4" fmla="*/ 432 w 432"/>
                <a:gd name="T5" fmla="*/ 446 h 518"/>
                <a:gd name="T6" fmla="*/ 93 w 432"/>
                <a:gd name="T7" fmla="*/ 0 h 518"/>
                <a:gd name="T8" fmla="*/ 46 w 432"/>
                <a:gd name="T9" fmla="*/ 35 h 518"/>
                <a:gd name="T10" fmla="*/ 0 w 432"/>
                <a:gd name="T11" fmla="*/ 71 h 518"/>
                <a:gd name="T12" fmla="*/ 339 w 432"/>
                <a:gd name="T13" fmla="*/ 518 h 518"/>
                <a:gd name="T14" fmla="*/ 0 60000 65536"/>
                <a:gd name="T15" fmla="*/ 0 60000 65536"/>
                <a:gd name="T16" fmla="*/ 0 60000 65536"/>
                <a:gd name="T17" fmla="*/ 0 60000 65536"/>
                <a:gd name="T18" fmla="*/ 0 60000 65536"/>
                <a:gd name="T19" fmla="*/ 0 60000 65536"/>
                <a:gd name="T20" fmla="*/ 0 60000 65536"/>
                <a:gd name="T21" fmla="*/ 0 w 432"/>
                <a:gd name="T22" fmla="*/ 0 h 518"/>
                <a:gd name="T23" fmla="*/ 432 w 432"/>
                <a:gd name="T24" fmla="*/ 518 h 5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518">
                  <a:moveTo>
                    <a:pt x="339" y="518"/>
                  </a:moveTo>
                  <a:lnTo>
                    <a:pt x="385" y="482"/>
                  </a:lnTo>
                  <a:lnTo>
                    <a:pt x="432" y="446"/>
                  </a:lnTo>
                  <a:lnTo>
                    <a:pt x="93" y="0"/>
                  </a:lnTo>
                  <a:lnTo>
                    <a:pt x="46" y="35"/>
                  </a:lnTo>
                  <a:lnTo>
                    <a:pt x="0" y="71"/>
                  </a:lnTo>
                  <a:lnTo>
                    <a:pt x="339" y="5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1" name="Freeform 238"/>
            <p:cNvSpPr>
              <a:spLocks/>
            </p:cNvSpPr>
            <p:nvPr/>
          </p:nvSpPr>
          <p:spPr bwMode="auto">
            <a:xfrm>
              <a:off x="2334" y="1635"/>
              <a:ext cx="9" cy="10"/>
            </a:xfrm>
            <a:custGeom>
              <a:avLst/>
              <a:gdLst>
                <a:gd name="T0" fmla="*/ 0 w 47"/>
                <a:gd name="T1" fmla="*/ 45 h 45"/>
                <a:gd name="T2" fmla="*/ 47 w 47"/>
                <a:gd name="T3" fmla="*/ 10 h 45"/>
                <a:gd name="T4" fmla="*/ 43 w 47"/>
                <a:gd name="T5" fmla="*/ 5 h 45"/>
                <a:gd name="T6" fmla="*/ 38 w 47"/>
                <a:gd name="T7" fmla="*/ 0 h 45"/>
                <a:gd name="T8" fmla="*/ 0 w 47"/>
                <a:gd name="T9" fmla="*/ 45 h 45"/>
                <a:gd name="T10" fmla="*/ 0 60000 65536"/>
                <a:gd name="T11" fmla="*/ 0 60000 65536"/>
                <a:gd name="T12" fmla="*/ 0 60000 65536"/>
                <a:gd name="T13" fmla="*/ 0 60000 65536"/>
                <a:gd name="T14" fmla="*/ 0 60000 65536"/>
                <a:gd name="T15" fmla="*/ 0 w 47"/>
                <a:gd name="T16" fmla="*/ 0 h 45"/>
                <a:gd name="T17" fmla="*/ 47 w 47"/>
                <a:gd name="T18" fmla="*/ 45 h 45"/>
              </a:gdLst>
              <a:ahLst/>
              <a:cxnLst>
                <a:cxn ang="T10">
                  <a:pos x="T0" y="T1"/>
                </a:cxn>
                <a:cxn ang="T11">
                  <a:pos x="T2" y="T3"/>
                </a:cxn>
                <a:cxn ang="T12">
                  <a:pos x="T4" y="T5"/>
                </a:cxn>
                <a:cxn ang="T13">
                  <a:pos x="T6" y="T7"/>
                </a:cxn>
                <a:cxn ang="T14">
                  <a:pos x="T8" y="T9"/>
                </a:cxn>
              </a:cxnLst>
              <a:rect l="T15" t="T16" r="T17" b="T18"/>
              <a:pathLst>
                <a:path w="47" h="45">
                  <a:moveTo>
                    <a:pt x="0" y="45"/>
                  </a:moveTo>
                  <a:lnTo>
                    <a:pt x="47" y="10"/>
                  </a:lnTo>
                  <a:lnTo>
                    <a:pt x="43" y="5"/>
                  </a:lnTo>
                  <a:lnTo>
                    <a:pt x="38"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32" name="Freeform 239"/>
            <p:cNvSpPr>
              <a:spLocks/>
            </p:cNvSpPr>
            <p:nvPr/>
          </p:nvSpPr>
          <p:spPr bwMode="auto">
            <a:xfrm>
              <a:off x="2342" y="1635"/>
              <a:ext cx="1" cy="3"/>
            </a:xfrm>
            <a:custGeom>
              <a:avLst/>
              <a:gdLst>
                <a:gd name="T0" fmla="*/ 9 w 9"/>
                <a:gd name="T1" fmla="*/ 10 h 10"/>
                <a:gd name="T2" fmla="*/ 5 w 9"/>
                <a:gd name="T3" fmla="*/ 5 h 10"/>
                <a:gd name="T4" fmla="*/ 0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10"/>
                  </a:move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3" name="Freeform 240"/>
            <p:cNvSpPr>
              <a:spLocks/>
            </p:cNvSpPr>
            <p:nvPr/>
          </p:nvSpPr>
          <p:spPr bwMode="auto">
            <a:xfrm>
              <a:off x="2243" y="1563"/>
              <a:ext cx="99" cy="90"/>
            </a:xfrm>
            <a:custGeom>
              <a:avLst/>
              <a:gdLst>
                <a:gd name="T0" fmla="*/ 435 w 510"/>
                <a:gd name="T1" fmla="*/ 463 h 463"/>
                <a:gd name="T2" fmla="*/ 472 w 510"/>
                <a:gd name="T3" fmla="*/ 418 h 463"/>
                <a:gd name="T4" fmla="*/ 510 w 510"/>
                <a:gd name="T5" fmla="*/ 373 h 463"/>
                <a:gd name="T6" fmla="*/ 75 w 510"/>
                <a:gd name="T7" fmla="*/ 0 h 463"/>
                <a:gd name="T8" fmla="*/ 37 w 510"/>
                <a:gd name="T9" fmla="*/ 45 h 463"/>
                <a:gd name="T10" fmla="*/ 0 w 510"/>
                <a:gd name="T11" fmla="*/ 90 h 463"/>
                <a:gd name="T12" fmla="*/ 435 w 510"/>
                <a:gd name="T13" fmla="*/ 463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435" y="463"/>
                  </a:moveTo>
                  <a:lnTo>
                    <a:pt x="472" y="418"/>
                  </a:lnTo>
                  <a:lnTo>
                    <a:pt x="510" y="373"/>
                  </a:lnTo>
                  <a:lnTo>
                    <a:pt x="75" y="0"/>
                  </a:lnTo>
                  <a:lnTo>
                    <a:pt x="37" y="45"/>
                  </a:lnTo>
                  <a:lnTo>
                    <a:pt x="0" y="90"/>
                  </a:lnTo>
                  <a:lnTo>
                    <a:pt x="435"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34" name="Freeform 241"/>
            <p:cNvSpPr>
              <a:spLocks/>
            </p:cNvSpPr>
            <p:nvPr/>
          </p:nvSpPr>
          <p:spPr bwMode="auto">
            <a:xfrm>
              <a:off x="2243" y="1563"/>
              <a:ext cx="99" cy="90"/>
            </a:xfrm>
            <a:custGeom>
              <a:avLst/>
              <a:gdLst>
                <a:gd name="T0" fmla="*/ 435 w 510"/>
                <a:gd name="T1" fmla="*/ 463 h 463"/>
                <a:gd name="T2" fmla="*/ 472 w 510"/>
                <a:gd name="T3" fmla="*/ 418 h 463"/>
                <a:gd name="T4" fmla="*/ 510 w 510"/>
                <a:gd name="T5" fmla="*/ 373 h 463"/>
                <a:gd name="T6" fmla="*/ 75 w 510"/>
                <a:gd name="T7" fmla="*/ 0 h 463"/>
                <a:gd name="T8" fmla="*/ 37 w 510"/>
                <a:gd name="T9" fmla="*/ 45 h 463"/>
                <a:gd name="T10" fmla="*/ 0 w 510"/>
                <a:gd name="T11" fmla="*/ 90 h 463"/>
                <a:gd name="T12" fmla="*/ 435 w 510"/>
                <a:gd name="T13" fmla="*/ 463 h 463"/>
                <a:gd name="T14" fmla="*/ 0 60000 65536"/>
                <a:gd name="T15" fmla="*/ 0 60000 65536"/>
                <a:gd name="T16" fmla="*/ 0 60000 65536"/>
                <a:gd name="T17" fmla="*/ 0 60000 65536"/>
                <a:gd name="T18" fmla="*/ 0 60000 65536"/>
                <a:gd name="T19" fmla="*/ 0 60000 65536"/>
                <a:gd name="T20" fmla="*/ 0 60000 65536"/>
                <a:gd name="T21" fmla="*/ 0 w 510"/>
                <a:gd name="T22" fmla="*/ 0 h 463"/>
                <a:gd name="T23" fmla="*/ 510 w 510"/>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63">
                  <a:moveTo>
                    <a:pt x="435" y="463"/>
                  </a:moveTo>
                  <a:lnTo>
                    <a:pt x="472" y="418"/>
                  </a:lnTo>
                  <a:lnTo>
                    <a:pt x="510" y="373"/>
                  </a:lnTo>
                  <a:lnTo>
                    <a:pt x="75" y="0"/>
                  </a:lnTo>
                  <a:lnTo>
                    <a:pt x="37" y="45"/>
                  </a:lnTo>
                  <a:lnTo>
                    <a:pt x="0" y="90"/>
                  </a:lnTo>
                  <a:lnTo>
                    <a:pt x="435" y="4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5" name="Freeform 242"/>
            <p:cNvSpPr>
              <a:spLocks/>
            </p:cNvSpPr>
            <p:nvPr/>
          </p:nvSpPr>
          <p:spPr bwMode="auto">
            <a:xfrm>
              <a:off x="2250" y="1562"/>
              <a:ext cx="8" cy="10"/>
            </a:xfrm>
            <a:custGeom>
              <a:avLst/>
              <a:gdLst>
                <a:gd name="T0" fmla="*/ 0 w 38"/>
                <a:gd name="T1" fmla="*/ 51 h 51"/>
                <a:gd name="T2" fmla="*/ 38 w 38"/>
                <a:gd name="T3" fmla="*/ 6 h 51"/>
                <a:gd name="T4" fmla="*/ 30 w 38"/>
                <a:gd name="T5" fmla="*/ 0 h 51"/>
                <a:gd name="T6" fmla="*/ 0 w 38"/>
                <a:gd name="T7" fmla="*/ 51 h 51"/>
                <a:gd name="T8" fmla="*/ 0 60000 65536"/>
                <a:gd name="T9" fmla="*/ 0 60000 65536"/>
                <a:gd name="T10" fmla="*/ 0 60000 65536"/>
                <a:gd name="T11" fmla="*/ 0 60000 65536"/>
                <a:gd name="T12" fmla="*/ 0 w 38"/>
                <a:gd name="T13" fmla="*/ 0 h 51"/>
                <a:gd name="T14" fmla="*/ 38 w 38"/>
                <a:gd name="T15" fmla="*/ 51 h 51"/>
              </a:gdLst>
              <a:ahLst/>
              <a:cxnLst>
                <a:cxn ang="T8">
                  <a:pos x="T0" y="T1"/>
                </a:cxn>
                <a:cxn ang="T9">
                  <a:pos x="T2" y="T3"/>
                </a:cxn>
                <a:cxn ang="T10">
                  <a:pos x="T4" y="T5"/>
                </a:cxn>
                <a:cxn ang="T11">
                  <a:pos x="T6" y="T7"/>
                </a:cxn>
              </a:cxnLst>
              <a:rect l="T12" t="T13" r="T14" b="T15"/>
              <a:pathLst>
                <a:path w="38" h="51">
                  <a:moveTo>
                    <a:pt x="0" y="51"/>
                  </a:moveTo>
                  <a:lnTo>
                    <a:pt x="38" y="6"/>
                  </a:lnTo>
                  <a:lnTo>
                    <a:pt x="30" y="0"/>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36" name="Line 243"/>
            <p:cNvSpPr>
              <a:spLocks noChangeShapeType="1"/>
            </p:cNvSpPr>
            <p:nvPr/>
          </p:nvSpPr>
          <p:spPr bwMode="auto">
            <a:xfrm flipH="1" flipV="1">
              <a:off x="2256" y="15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37" name="Freeform 244"/>
            <p:cNvSpPr>
              <a:spLocks/>
            </p:cNvSpPr>
            <p:nvPr/>
          </p:nvSpPr>
          <p:spPr bwMode="auto">
            <a:xfrm>
              <a:off x="2195" y="1533"/>
              <a:ext cx="61" cy="49"/>
            </a:xfrm>
            <a:custGeom>
              <a:avLst/>
              <a:gdLst>
                <a:gd name="T0" fmla="*/ 255 w 314"/>
                <a:gd name="T1" fmla="*/ 248 h 248"/>
                <a:gd name="T2" fmla="*/ 284 w 314"/>
                <a:gd name="T3" fmla="*/ 197 h 248"/>
                <a:gd name="T4" fmla="*/ 314 w 314"/>
                <a:gd name="T5" fmla="*/ 146 h 248"/>
                <a:gd name="T6" fmla="*/ 58 w 314"/>
                <a:gd name="T7" fmla="*/ 0 h 248"/>
                <a:gd name="T8" fmla="*/ 29 w 314"/>
                <a:gd name="T9" fmla="*/ 51 h 248"/>
                <a:gd name="T10" fmla="*/ 0 w 314"/>
                <a:gd name="T11" fmla="*/ 102 h 248"/>
                <a:gd name="T12" fmla="*/ 255 w 314"/>
                <a:gd name="T13" fmla="*/ 248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255" y="248"/>
                  </a:moveTo>
                  <a:lnTo>
                    <a:pt x="284" y="197"/>
                  </a:lnTo>
                  <a:lnTo>
                    <a:pt x="314" y="146"/>
                  </a:lnTo>
                  <a:lnTo>
                    <a:pt x="58" y="0"/>
                  </a:lnTo>
                  <a:lnTo>
                    <a:pt x="29" y="51"/>
                  </a:lnTo>
                  <a:lnTo>
                    <a:pt x="0" y="102"/>
                  </a:lnTo>
                  <a:lnTo>
                    <a:pt x="255"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38" name="Freeform 245"/>
            <p:cNvSpPr>
              <a:spLocks/>
            </p:cNvSpPr>
            <p:nvPr/>
          </p:nvSpPr>
          <p:spPr bwMode="auto">
            <a:xfrm>
              <a:off x="2195" y="1533"/>
              <a:ext cx="61" cy="49"/>
            </a:xfrm>
            <a:custGeom>
              <a:avLst/>
              <a:gdLst>
                <a:gd name="T0" fmla="*/ 255 w 314"/>
                <a:gd name="T1" fmla="*/ 248 h 248"/>
                <a:gd name="T2" fmla="*/ 284 w 314"/>
                <a:gd name="T3" fmla="*/ 197 h 248"/>
                <a:gd name="T4" fmla="*/ 314 w 314"/>
                <a:gd name="T5" fmla="*/ 146 h 248"/>
                <a:gd name="T6" fmla="*/ 58 w 314"/>
                <a:gd name="T7" fmla="*/ 0 h 248"/>
                <a:gd name="T8" fmla="*/ 29 w 314"/>
                <a:gd name="T9" fmla="*/ 51 h 248"/>
                <a:gd name="T10" fmla="*/ 0 w 314"/>
                <a:gd name="T11" fmla="*/ 102 h 248"/>
                <a:gd name="T12" fmla="*/ 255 w 314"/>
                <a:gd name="T13" fmla="*/ 248 h 248"/>
                <a:gd name="T14" fmla="*/ 0 60000 65536"/>
                <a:gd name="T15" fmla="*/ 0 60000 65536"/>
                <a:gd name="T16" fmla="*/ 0 60000 65536"/>
                <a:gd name="T17" fmla="*/ 0 60000 65536"/>
                <a:gd name="T18" fmla="*/ 0 60000 65536"/>
                <a:gd name="T19" fmla="*/ 0 60000 65536"/>
                <a:gd name="T20" fmla="*/ 0 60000 65536"/>
                <a:gd name="T21" fmla="*/ 0 w 314"/>
                <a:gd name="T22" fmla="*/ 0 h 248"/>
                <a:gd name="T23" fmla="*/ 314 w 31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48">
                  <a:moveTo>
                    <a:pt x="255" y="248"/>
                  </a:moveTo>
                  <a:lnTo>
                    <a:pt x="284" y="197"/>
                  </a:lnTo>
                  <a:lnTo>
                    <a:pt x="314" y="146"/>
                  </a:lnTo>
                  <a:lnTo>
                    <a:pt x="58" y="0"/>
                  </a:lnTo>
                  <a:lnTo>
                    <a:pt x="29" y="51"/>
                  </a:lnTo>
                  <a:lnTo>
                    <a:pt x="0" y="102"/>
                  </a:lnTo>
                  <a:lnTo>
                    <a:pt x="255" y="2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9" name="Freeform 246"/>
            <p:cNvSpPr>
              <a:spLocks/>
            </p:cNvSpPr>
            <p:nvPr/>
          </p:nvSpPr>
          <p:spPr bwMode="auto">
            <a:xfrm>
              <a:off x="2201" y="1533"/>
              <a:ext cx="6" cy="11"/>
            </a:xfrm>
            <a:custGeom>
              <a:avLst/>
              <a:gdLst>
                <a:gd name="T0" fmla="*/ 0 w 29"/>
                <a:gd name="T1" fmla="*/ 55 h 55"/>
                <a:gd name="T2" fmla="*/ 29 w 29"/>
                <a:gd name="T3" fmla="*/ 4 h 55"/>
                <a:gd name="T4" fmla="*/ 22 w 29"/>
                <a:gd name="T5" fmla="*/ 0 h 55"/>
                <a:gd name="T6" fmla="*/ 0 w 29"/>
                <a:gd name="T7" fmla="*/ 55 h 55"/>
                <a:gd name="T8" fmla="*/ 0 60000 65536"/>
                <a:gd name="T9" fmla="*/ 0 60000 65536"/>
                <a:gd name="T10" fmla="*/ 0 60000 65536"/>
                <a:gd name="T11" fmla="*/ 0 60000 65536"/>
                <a:gd name="T12" fmla="*/ 0 w 29"/>
                <a:gd name="T13" fmla="*/ 0 h 55"/>
                <a:gd name="T14" fmla="*/ 29 w 29"/>
                <a:gd name="T15" fmla="*/ 55 h 55"/>
              </a:gdLst>
              <a:ahLst/>
              <a:cxnLst>
                <a:cxn ang="T8">
                  <a:pos x="T0" y="T1"/>
                </a:cxn>
                <a:cxn ang="T9">
                  <a:pos x="T2" y="T3"/>
                </a:cxn>
                <a:cxn ang="T10">
                  <a:pos x="T4" y="T5"/>
                </a:cxn>
                <a:cxn ang="T11">
                  <a:pos x="T6" y="T7"/>
                </a:cxn>
              </a:cxnLst>
              <a:rect l="T12" t="T13" r="T14" b="T15"/>
              <a:pathLst>
                <a:path w="29" h="55">
                  <a:moveTo>
                    <a:pt x="0" y="55"/>
                  </a:moveTo>
                  <a:lnTo>
                    <a:pt x="29" y="4"/>
                  </a:lnTo>
                  <a:lnTo>
                    <a:pt x="22"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40" name="Line 247"/>
            <p:cNvSpPr>
              <a:spLocks noChangeShapeType="1"/>
            </p:cNvSpPr>
            <p:nvPr/>
          </p:nvSpPr>
          <p:spPr bwMode="auto">
            <a:xfrm flipH="1" flipV="1">
              <a:off x="2205" y="153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41" name="Freeform 248"/>
            <p:cNvSpPr>
              <a:spLocks/>
            </p:cNvSpPr>
            <p:nvPr/>
          </p:nvSpPr>
          <p:spPr bwMode="auto">
            <a:xfrm>
              <a:off x="2143" y="1511"/>
              <a:ext cx="62" cy="43"/>
            </a:xfrm>
            <a:custGeom>
              <a:avLst/>
              <a:gdLst>
                <a:gd name="T0" fmla="*/ 277 w 321"/>
                <a:gd name="T1" fmla="*/ 223 h 223"/>
                <a:gd name="T2" fmla="*/ 299 w 321"/>
                <a:gd name="T3" fmla="*/ 168 h 223"/>
                <a:gd name="T4" fmla="*/ 321 w 321"/>
                <a:gd name="T5" fmla="*/ 113 h 223"/>
                <a:gd name="T6" fmla="*/ 44 w 321"/>
                <a:gd name="T7" fmla="*/ 0 h 223"/>
                <a:gd name="T8" fmla="*/ 22 w 321"/>
                <a:gd name="T9" fmla="*/ 56 h 223"/>
                <a:gd name="T10" fmla="*/ 0 w 321"/>
                <a:gd name="T11" fmla="*/ 111 h 223"/>
                <a:gd name="T12" fmla="*/ 277 w 321"/>
                <a:gd name="T13" fmla="*/ 223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277" y="223"/>
                  </a:moveTo>
                  <a:lnTo>
                    <a:pt x="299" y="168"/>
                  </a:lnTo>
                  <a:lnTo>
                    <a:pt x="321" y="113"/>
                  </a:lnTo>
                  <a:lnTo>
                    <a:pt x="44" y="0"/>
                  </a:lnTo>
                  <a:lnTo>
                    <a:pt x="22" y="56"/>
                  </a:lnTo>
                  <a:lnTo>
                    <a:pt x="0" y="111"/>
                  </a:lnTo>
                  <a:lnTo>
                    <a:pt x="27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42" name="Freeform 249"/>
            <p:cNvSpPr>
              <a:spLocks/>
            </p:cNvSpPr>
            <p:nvPr/>
          </p:nvSpPr>
          <p:spPr bwMode="auto">
            <a:xfrm>
              <a:off x="2143" y="1511"/>
              <a:ext cx="62" cy="43"/>
            </a:xfrm>
            <a:custGeom>
              <a:avLst/>
              <a:gdLst>
                <a:gd name="T0" fmla="*/ 277 w 321"/>
                <a:gd name="T1" fmla="*/ 223 h 223"/>
                <a:gd name="T2" fmla="*/ 299 w 321"/>
                <a:gd name="T3" fmla="*/ 168 h 223"/>
                <a:gd name="T4" fmla="*/ 321 w 321"/>
                <a:gd name="T5" fmla="*/ 113 h 223"/>
                <a:gd name="T6" fmla="*/ 44 w 321"/>
                <a:gd name="T7" fmla="*/ 0 h 223"/>
                <a:gd name="T8" fmla="*/ 22 w 321"/>
                <a:gd name="T9" fmla="*/ 56 h 223"/>
                <a:gd name="T10" fmla="*/ 0 w 321"/>
                <a:gd name="T11" fmla="*/ 111 h 223"/>
                <a:gd name="T12" fmla="*/ 277 w 321"/>
                <a:gd name="T13" fmla="*/ 223 h 223"/>
                <a:gd name="T14" fmla="*/ 0 60000 65536"/>
                <a:gd name="T15" fmla="*/ 0 60000 65536"/>
                <a:gd name="T16" fmla="*/ 0 60000 65536"/>
                <a:gd name="T17" fmla="*/ 0 60000 65536"/>
                <a:gd name="T18" fmla="*/ 0 60000 65536"/>
                <a:gd name="T19" fmla="*/ 0 60000 65536"/>
                <a:gd name="T20" fmla="*/ 0 60000 65536"/>
                <a:gd name="T21" fmla="*/ 0 w 321"/>
                <a:gd name="T22" fmla="*/ 0 h 223"/>
                <a:gd name="T23" fmla="*/ 321 w 32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23">
                  <a:moveTo>
                    <a:pt x="277" y="223"/>
                  </a:moveTo>
                  <a:lnTo>
                    <a:pt x="299" y="168"/>
                  </a:lnTo>
                  <a:lnTo>
                    <a:pt x="321" y="113"/>
                  </a:lnTo>
                  <a:lnTo>
                    <a:pt x="44" y="0"/>
                  </a:lnTo>
                  <a:lnTo>
                    <a:pt x="22" y="56"/>
                  </a:lnTo>
                  <a:lnTo>
                    <a:pt x="0" y="111"/>
                  </a:lnTo>
                  <a:lnTo>
                    <a:pt x="277" y="22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43" name="Freeform 250"/>
            <p:cNvSpPr>
              <a:spLocks/>
            </p:cNvSpPr>
            <p:nvPr/>
          </p:nvSpPr>
          <p:spPr bwMode="auto">
            <a:xfrm>
              <a:off x="2147" y="1510"/>
              <a:ext cx="5" cy="12"/>
            </a:xfrm>
            <a:custGeom>
              <a:avLst/>
              <a:gdLst>
                <a:gd name="T0" fmla="*/ 0 w 22"/>
                <a:gd name="T1" fmla="*/ 58 h 58"/>
                <a:gd name="T2" fmla="*/ 22 w 22"/>
                <a:gd name="T3" fmla="*/ 2 h 58"/>
                <a:gd name="T4" fmla="*/ 13 w 22"/>
                <a:gd name="T5" fmla="*/ 0 h 58"/>
                <a:gd name="T6" fmla="*/ 0 w 22"/>
                <a:gd name="T7" fmla="*/ 58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0" y="58"/>
                  </a:moveTo>
                  <a:lnTo>
                    <a:pt x="22" y="2"/>
                  </a:lnTo>
                  <a:lnTo>
                    <a:pt x="13" y="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44" name="Line 251"/>
            <p:cNvSpPr>
              <a:spLocks noChangeShapeType="1"/>
            </p:cNvSpPr>
            <p:nvPr/>
          </p:nvSpPr>
          <p:spPr bwMode="auto">
            <a:xfrm flipH="1" flipV="1">
              <a:off x="2150" y="151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45" name="Freeform 252"/>
            <p:cNvSpPr>
              <a:spLocks/>
            </p:cNvSpPr>
            <p:nvPr/>
          </p:nvSpPr>
          <p:spPr bwMode="auto">
            <a:xfrm>
              <a:off x="2087" y="1497"/>
              <a:ext cx="63" cy="36"/>
            </a:xfrm>
            <a:custGeom>
              <a:avLst/>
              <a:gdLst>
                <a:gd name="T0" fmla="*/ 297 w 323"/>
                <a:gd name="T1" fmla="*/ 185 h 185"/>
                <a:gd name="T2" fmla="*/ 310 w 323"/>
                <a:gd name="T3" fmla="*/ 128 h 185"/>
                <a:gd name="T4" fmla="*/ 323 w 323"/>
                <a:gd name="T5" fmla="*/ 70 h 185"/>
                <a:gd name="T6" fmla="*/ 26 w 323"/>
                <a:gd name="T7" fmla="*/ 0 h 185"/>
                <a:gd name="T8" fmla="*/ 13 w 323"/>
                <a:gd name="T9" fmla="*/ 57 h 185"/>
                <a:gd name="T10" fmla="*/ 0 w 323"/>
                <a:gd name="T11" fmla="*/ 114 h 185"/>
                <a:gd name="T12" fmla="*/ 297 w 323"/>
                <a:gd name="T13" fmla="*/ 185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297" y="185"/>
                  </a:moveTo>
                  <a:lnTo>
                    <a:pt x="310" y="128"/>
                  </a:lnTo>
                  <a:lnTo>
                    <a:pt x="323" y="70"/>
                  </a:lnTo>
                  <a:lnTo>
                    <a:pt x="26" y="0"/>
                  </a:lnTo>
                  <a:lnTo>
                    <a:pt x="13" y="57"/>
                  </a:lnTo>
                  <a:lnTo>
                    <a:pt x="0" y="114"/>
                  </a:lnTo>
                  <a:lnTo>
                    <a:pt x="297"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46" name="Freeform 253"/>
            <p:cNvSpPr>
              <a:spLocks/>
            </p:cNvSpPr>
            <p:nvPr/>
          </p:nvSpPr>
          <p:spPr bwMode="auto">
            <a:xfrm>
              <a:off x="2087" y="1497"/>
              <a:ext cx="63" cy="36"/>
            </a:xfrm>
            <a:custGeom>
              <a:avLst/>
              <a:gdLst>
                <a:gd name="T0" fmla="*/ 297 w 323"/>
                <a:gd name="T1" fmla="*/ 185 h 185"/>
                <a:gd name="T2" fmla="*/ 310 w 323"/>
                <a:gd name="T3" fmla="*/ 128 h 185"/>
                <a:gd name="T4" fmla="*/ 323 w 323"/>
                <a:gd name="T5" fmla="*/ 70 h 185"/>
                <a:gd name="T6" fmla="*/ 26 w 323"/>
                <a:gd name="T7" fmla="*/ 0 h 185"/>
                <a:gd name="T8" fmla="*/ 13 w 323"/>
                <a:gd name="T9" fmla="*/ 57 h 185"/>
                <a:gd name="T10" fmla="*/ 0 w 323"/>
                <a:gd name="T11" fmla="*/ 114 h 185"/>
                <a:gd name="T12" fmla="*/ 297 w 323"/>
                <a:gd name="T13" fmla="*/ 185 h 185"/>
                <a:gd name="T14" fmla="*/ 0 60000 65536"/>
                <a:gd name="T15" fmla="*/ 0 60000 65536"/>
                <a:gd name="T16" fmla="*/ 0 60000 65536"/>
                <a:gd name="T17" fmla="*/ 0 60000 65536"/>
                <a:gd name="T18" fmla="*/ 0 60000 65536"/>
                <a:gd name="T19" fmla="*/ 0 60000 65536"/>
                <a:gd name="T20" fmla="*/ 0 60000 65536"/>
                <a:gd name="T21" fmla="*/ 0 w 323"/>
                <a:gd name="T22" fmla="*/ 0 h 185"/>
                <a:gd name="T23" fmla="*/ 323 w 323"/>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185">
                  <a:moveTo>
                    <a:pt x="297" y="185"/>
                  </a:moveTo>
                  <a:lnTo>
                    <a:pt x="310" y="128"/>
                  </a:lnTo>
                  <a:lnTo>
                    <a:pt x="323" y="70"/>
                  </a:lnTo>
                  <a:lnTo>
                    <a:pt x="26" y="0"/>
                  </a:lnTo>
                  <a:lnTo>
                    <a:pt x="13" y="57"/>
                  </a:lnTo>
                  <a:lnTo>
                    <a:pt x="0" y="114"/>
                  </a:lnTo>
                  <a:lnTo>
                    <a:pt x="297" y="1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47" name="Freeform 254"/>
            <p:cNvSpPr>
              <a:spLocks/>
            </p:cNvSpPr>
            <p:nvPr/>
          </p:nvSpPr>
          <p:spPr bwMode="auto">
            <a:xfrm>
              <a:off x="2090" y="1496"/>
              <a:ext cx="2" cy="12"/>
            </a:xfrm>
            <a:custGeom>
              <a:avLst/>
              <a:gdLst>
                <a:gd name="T0" fmla="*/ 0 w 13"/>
                <a:gd name="T1" fmla="*/ 59 h 59"/>
                <a:gd name="T2" fmla="*/ 13 w 13"/>
                <a:gd name="T3" fmla="*/ 2 h 59"/>
                <a:gd name="T4" fmla="*/ 4 w 13"/>
                <a:gd name="T5" fmla="*/ 0 h 59"/>
                <a:gd name="T6" fmla="*/ 0 w 13"/>
                <a:gd name="T7" fmla="*/ 59 h 59"/>
                <a:gd name="T8" fmla="*/ 0 60000 65536"/>
                <a:gd name="T9" fmla="*/ 0 60000 65536"/>
                <a:gd name="T10" fmla="*/ 0 60000 65536"/>
                <a:gd name="T11" fmla="*/ 0 60000 65536"/>
                <a:gd name="T12" fmla="*/ 0 w 13"/>
                <a:gd name="T13" fmla="*/ 0 h 59"/>
                <a:gd name="T14" fmla="*/ 13 w 13"/>
                <a:gd name="T15" fmla="*/ 59 h 59"/>
              </a:gdLst>
              <a:ahLst/>
              <a:cxnLst>
                <a:cxn ang="T8">
                  <a:pos x="T0" y="T1"/>
                </a:cxn>
                <a:cxn ang="T9">
                  <a:pos x="T2" y="T3"/>
                </a:cxn>
                <a:cxn ang="T10">
                  <a:pos x="T4" y="T5"/>
                </a:cxn>
                <a:cxn ang="T11">
                  <a:pos x="T6" y="T7"/>
                </a:cxn>
              </a:cxnLst>
              <a:rect l="T12" t="T13" r="T14" b="T15"/>
              <a:pathLst>
                <a:path w="13" h="59">
                  <a:moveTo>
                    <a:pt x="0" y="59"/>
                  </a:moveTo>
                  <a:lnTo>
                    <a:pt x="13" y="2"/>
                  </a:lnTo>
                  <a:lnTo>
                    <a:pt x="4"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48" name="Line 255"/>
            <p:cNvSpPr>
              <a:spLocks noChangeShapeType="1"/>
            </p:cNvSpPr>
            <p:nvPr/>
          </p:nvSpPr>
          <p:spPr bwMode="auto">
            <a:xfrm flipH="1" flipV="1">
              <a:off x="2091" y="149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49" name="Freeform 256"/>
            <p:cNvSpPr>
              <a:spLocks/>
            </p:cNvSpPr>
            <p:nvPr/>
          </p:nvSpPr>
          <p:spPr bwMode="auto">
            <a:xfrm>
              <a:off x="2030" y="1491"/>
              <a:ext cx="61" cy="28"/>
            </a:xfrm>
            <a:custGeom>
              <a:avLst/>
              <a:gdLst>
                <a:gd name="T0" fmla="*/ 306 w 314"/>
                <a:gd name="T1" fmla="*/ 142 h 142"/>
                <a:gd name="T2" fmla="*/ 310 w 314"/>
                <a:gd name="T3" fmla="*/ 83 h 142"/>
                <a:gd name="T4" fmla="*/ 314 w 314"/>
                <a:gd name="T5" fmla="*/ 24 h 142"/>
                <a:gd name="T6" fmla="*/ 8 w 314"/>
                <a:gd name="T7" fmla="*/ 0 h 142"/>
                <a:gd name="T8" fmla="*/ 4 w 314"/>
                <a:gd name="T9" fmla="*/ 60 h 142"/>
                <a:gd name="T10" fmla="*/ 0 w 314"/>
                <a:gd name="T11" fmla="*/ 119 h 142"/>
                <a:gd name="T12" fmla="*/ 306 w 314"/>
                <a:gd name="T13" fmla="*/ 142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06" y="142"/>
                  </a:moveTo>
                  <a:lnTo>
                    <a:pt x="310" y="83"/>
                  </a:lnTo>
                  <a:lnTo>
                    <a:pt x="314" y="24"/>
                  </a:lnTo>
                  <a:lnTo>
                    <a:pt x="8" y="0"/>
                  </a:lnTo>
                  <a:lnTo>
                    <a:pt x="4" y="60"/>
                  </a:lnTo>
                  <a:lnTo>
                    <a:pt x="0" y="119"/>
                  </a:lnTo>
                  <a:lnTo>
                    <a:pt x="306"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50" name="Freeform 257"/>
            <p:cNvSpPr>
              <a:spLocks/>
            </p:cNvSpPr>
            <p:nvPr/>
          </p:nvSpPr>
          <p:spPr bwMode="auto">
            <a:xfrm>
              <a:off x="2030" y="1491"/>
              <a:ext cx="61" cy="28"/>
            </a:xfrm>
            <a:custGeom>
              <a:avLst/>
              <a:gdLst>
                <a:gd name="T0" fmla="*/ 306 w 314"/>
                <a:gd name="T1" fmla="*/ 142 h 142"/>
                <a:gd name="T2" fmla="*/ 310 w 314"/>
                <a:gd name="T3" fmla="*/ 83 h 142"/>
                <a:gd name="T4" fmla="*/ 314 w 314"/>
                <a:gd name="T5" fmla="*/ 24 h 142"/>
                <a:gd name="T6" fmla="*/ 8 w 314"/>
                <a:gd name="T7" fmla="*/ 0 h 142"/>
                <a:gd name="T8" fmla="*/ 4 w 314"/>
                <a:gd name="T9" fmla="*/ 60 h 142"/>
                <a:gd name="T10" fmla="*/ 0 w 314"/>
                <a:gd name="T11" fmla="*/ 119 h 142"/>
                <a:gd name="T12" fmla="*/ 306 w 314"/>
                <a:gd name="T13" fmla="*/ 142 h 142"/>
                <a:gd name="T14" fmla="*/ 0 60000 65536"/>
                <a:gd name="T15" fmla="*/ 0 60000 65536"/>
                <a:gd name="T16" fmla="*/ 0 60000 65536"/>
                <a:gd name="T17" fmla="*/ 0 60000 65536"/>
                <a:gd name="T18" fmla="*/ 0 60000 65536"/>
                <a:gd name="T19" fmla="*/ 0 60000 65536"/>
                <a:gd name="T20" fmla="*/ 0 60000 65536"/>
                <a:gd name="T21" fmla="*/ 0 w 314"/>
                <a:gd name="T22" fmla="*/ 0 h 142"/>
                <a:gd name="T23" fmla="*/ 314 w 31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42">
                  <a:moveTo>
                    <a:pt x="306" y="142"/>
                  </a:moveTo>
                  <a:lnTo>
                    <a:pt x="310" y="83"/>
                  </a:lnTo>
                  <a:lnTo>
                    <a:pt x="314" y="24"/>
                  </a:lnTo>
                  <a:lnTo>
                    <a:pt x="8" y="0"/>
                  </a:lnTo>
                  <a:lnTo>
                    <a:pt x="4" y="60"/>
                  </a:lnTo>
                  <a:lnTo>
                    <a:pt x="0" y="119"/>
                  </a:lnTo>
                  <a:lnTo>
                    <a:pt x="306"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51" name="Freeform 258"/>
            <p:cNvSpPr>
              <a:spLocks/>
            </p:cNvSpPr>
            <p:nvPr/>
          </p:nvSpPr>
          <p:spPr bwMode="auto">
            <a:xfrm>
              <a:off x="2030" y="1491"/>
              <a:ext cx="2" cy="12"/>
            </a:xfrm>
            <a:custGeom>
              <a:avLst/>
              <a:gdLst>
                <a:gd name="T0" fmla="*/ 4 w 8"/>
                <a:gd name="T1" fmla="*/ 60 h 60"/>
                <a:gd name="T2" fmla="*/ 8 w 8"/>
                <a:gd name="T3" fmla="*/ 0 h 60"/>
                <a:gd name="T4" fmla="*/ 0 w 8"/>
                <a:gd name="T5" fmla="*/ 0 h 60"/>
                <a:gd name="T6" fmla="*/ 4 w 8"/>
                <a:gd name="T7" fmla="*/ 60 h 60"/>
                <a:gd name="T8" fmla="*/ 0 60000 65536"/>
                <a:gd name="T9" fmla="*/ 0 60000 65536"/>
                <a:gd name="T10" fmla="*/ 0 60000 65536"/>
                <a:gd name="T11" fmla="*/ 0 60000 65536"/>
                <a:gd name="T12" fmla="*/ 0 w 8"/>
                <a:gd name="T13" fmla="*/ 0 h 60"/>
                <a:gd name="T14" fmla="*/ 8 w 8"/>
                <a:gd name="T15" fmla="*/ 60 h 60"/>
              </a:gdLst>
              <a:ahLst/>
              <a:cxnLst>
                <a:cxn ang="T8">
                  <a:pos x="T0" y="T1"/>
                </a:cxn>
                <a:cxn ang="T9">
                  <a:pos x="T2" y="T3"/>
                </a:cxn>
                <a:cxn ang="T10">
                  <a:pos x="T4" y="T5"/>
                </a:cxn>
                <a:cxn ang="T11">
                  <a:pos x="T6" y="T7"/>
                </a:cxn>
              </a:cxnLst>
              <a:rect l="T12" t="T13" r="T14" b="T15"/>
              <a:pathLst>
                <a:path w="8" h="60">
                  <a:moveTo>
                    <a:pt x="4" y="60"/>
                  </a:moveTo>
                  <a:lnTo>
                    <a:pt x="8" y="0"/>
                  </a:lnTo>
                  <a:lnTo>
                    <a:pt x="0" y="0"/>
                  </a:lnTo>
                  <a:lnTo>
                    <a:pt x="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52" name="Line 259"/>
            <p:cNvSpPr>
              <a:spLocks noChangeShapeType="1"/>
            </p:cNvSpPr>
            <p:nvPr/>
          </p:nvSpPr>
          <p:spPr bwMode="auto">
            <a:xfrm flipH="1">
              <a:off x="2030" y="149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3" name="Line 260"/>
            <p:cNvSpPr>
              <a:spLocks noChangeShapeType="1"/>
            </p:cNvSpPr>
            <p:nvPr/>
          </p:nvSpPr>
          <p:spPr bwMode="auto">
            <a:xfrm>
              <a:off x="407" y="2151"/>
              <a:ext cx="1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4" name="Line 261"/>
            <p:cNvSpPr>
              <a:spLocks noChangeShapeType="1"/>
            </p:cNvSpPr>
            <p:nvPr/>
          </p:nvSpPr>
          <p:spPr bwMode="auto">
            <a:xfrm>
              <a:off x="550"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5" name="Line 262"/>
            <p:cNvSpPr>
              <a:spLocks noChangeShapeType="1"/>
            </p:cNvSpPr>
            <p:nvPr/>
          </p:nvSpPr>
          <p:spPr bwMode="auto">
            <a:xfrm>
              <a:off x="581" y="2151"/>
              <a:ext cx="2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6" name="Line 263"/>
            <p:cNvSpPr>
              <a:spLocks noChangeShapeType="1"/>
            </p:cNvSpPr>
            <p:nvPr/>
          </p:nvSpPr>
          <p:spPr bwMode="auto">
            <a:xfrm>
              <a:off x="836"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7" name="Line 264"/>
            <p:cNvSpPr>
              <a:spLocks noChangeShapeType="1"/>
            </p:cNvSpPr>
            <p:nvPr/>
          </p:nvSpPr>
          <p:spPr bwMode="auto">
            <a:xfrm>
              <a:off x="867"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8" name="Line 265"/>
            <p:cNvSpPr>
              <a:spLocks noChangeShapeType="1"/>
            </p:cNvSpPr>
            <p:nvPr/>
          </p:nvSpPr>
          <p:spPr bwMode="auto">
            <a:xfrm>
              <a:off x="1122"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9" name="Line 266"/>
            <p:cNvSpPr>
              <a:spLocks noChangeShapeType="1"/>
            </p:cNvSpPr>
            <p:nvPr/>
          </p:nvSpPr>
          <p:spPr bwMode="auto">
            <a:xfrm>
              <a:off x="1152"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0" name="Line 267"/>
            <p:cNvSpPr>
              <a:spLocks noChangeShapeType="1"/>
            </p:cNvSpPr>
            <p:nvPr/>
          </p:nvSpPr>
          <p:spPr bwMode="auto">
            <a:xfrm>
              <a:off x="1408"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1" name="Line 268"/>
            <p:cNvSpPr>
              <a:spLocks noChangeShapeType="1"/>
            </p:cNvSpPr>
            <p:nvPr/>
          </p:nvSpPr>
          <p:spPr bwMode="auto">
            <a:xfrm>
              <a:off x="1438"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2" name="Line 269"/>
            <p:cNvSpPr>
              <a:spLocks noChangeShapeType="1"/>
            </p:cNvSpPr>
            <p:nvPr/>
          </p:nvSpPr>
          <p:spPr bwMode="auto">
            <a:xfrm>
              <a:off x="1694"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3" name="Line 270"/>
            <p:cNvSpPr>
              <a:spLocks noChangeShapeType="1"/>
            </p:cNvSpPr>
            <p:nvPr/>
          </p:nvSpPr>
          <p:spPr bwMode="auto">
            <a:xfrm>
              <a:off x="1724"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4" name="Line 271"/>
            <p:cNvSpPr>
              <a:spLocks noChangeShapeType="1"/>
            </p:cNvSpPr>
            <p:nvPr/>
          </p:nvSpPr>
          <p:spPr bwMode="auto">
            <a:xfrm>
              <a:off x="1980"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5" name="Line 272"/>
            <p:cNvSpPr>
              <a:spLocks noChangeShapeType="1"/>
            </p:cNvSpPr>
            <p:nvPr/>
          </p:nvSpPr>
          <p:spPr bwMode="auto">
            <a:xfrm>
              <a:off x="2010"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6" name="Line 273"/>
            <p:cNvSpPr>
              <a:spLocks noChangeShapeType="1"/>
            </p:cNvSpPr>
            <p:nvPr/>
          </p:nvSpPr>
          <p:spPr bwMode="auto">
            <a:xfrm>
              <a:off x="2266" y="21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7" name="Line 274"/>
            <p:cNvSpPr>
              <a:spLocks noChangeShapeType="1"/>
            </p:cNvSpPr>
            <p:nvPr/>
          </p:nvSpPr>
          <p:spPr bwMode="auto">
            <a:xfrm>
              <a:off x="2296" y="2151"/>
              <a:ext cx="2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8" name="Line 275"/>
            <p:cNvSpPr>
              <a:spLocks noChangeShapeType="1"/>
            </p:cNvSpPr>
            <p:nvPr/>
          </p:nvSpPr>
          <p:spPr bwMode="auto">
            <a:xfrm>
              <a:off x="2551" y="215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9" name="Line 276"/>
            <p:cNvSpPr>
              <a:spLocks noChangeShapeType="1"/>
            </p:cNvSpPr>
            <p:nvPr/>
          </p:nvSpPr>
          <p:spPr bwMode="auto">
            <a:xfrm>
              <a:off x="2582" y="2151"/>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70" name="Freeform 277"/>
            <p:cNvSpPr>
              <a:spLocks/>
            </p:cNvSpPr>
            <p:nvPr/>
          </p:nvSpPr>
          <p:spPr bwMode="auto">
            <a:xfrm>
              <a:off x="875" y="1491"/>
              <a:ext cx="12" cy="24"/>
            </a:xfrm>
            <a:custGeom>
              <a:avLst/>
              <a:gdLst>
                <a:gd name="T0" fmla="*/ 59 w 59"/>
                <a:gd name="T1" fmla="*/ 60 h 119"/>
                <a:gd name="T2" fmla="*/ 59 w 59"/>
                <a:gd name="T3" fmla="*/ 119 h 119"/>
                <a:gd name="T4" fmla="*/ 47 w 59"/>
                <a:gd name="T5" fmla="*/ 118 h 119"/>
                <a:gd name="T6" fmla="*/ 35 w 59"/>
                <a:gd name="T7" fmla="*/ 114 h 119"/>
                <a:gd name="T8" fmla="*/ 25 w 59"/>
                <a:gd name="T9" fmla="*/ 108 h 119"/>
                <a:gd name="T10" fmla="*/ 16 w 59"/>
                <a:gd name="T11" fmla="*/ 99 h 119"/>
                <a:gd name="T12" fmla="*/ 8 w 59"/>
                <a:gd name="T13" fmla="*/ 89 h 119"/>
                <a:gd name="T14" fmla="*/ 3 w 59"/>
                <a:gd name="T15" fmla="*/ 78 h 119"/>
                <a:gd name="T16" fmla="*/ 0 w 59"/>
                <a:gd name="T17" fmla="*/ 66 h 119"/>
                <a:gd name="T18" fmla="*/ 0 w 59"/>
                <a:gd name="T19" fmla="*/ 53 h 119"/>
                <a:gd name="T20" fmla="*/ 3 w 59"/>
                <a:gd name="T21" fmla="*/ 41 h 119"/>
                <a:gd name="T22" fmla="*/ 8 w 59"/>
                <a:gd name="T23" fmla="*/ 30 h 119"/>
                <a:gd name="T24" fmla="*/ 16 w 59"/>
                <a:gd name="T25" fmla="*/ 20 h 119"/>
                <a:gd name="T26" fmla="*/ 25 w 59"/>
                <a:gd name="T27" fmla="*/ 12 h 119"/>
                <a:gd name="T28" fmla="*/ 35 w 59"/>
                <a:gd name="T29" fmla="*/ 5 h 119"/>
                <a:gd name="T30" fmla="*/ 47 w 59"/>
                <a:gd name="T31" fmla="*/ 1 h 119"/>
                <a:gd name="T32" fmla="*/ 59 w 59"/>
                <a:gd name="T33" fmla="*/ 0 h 119"/>
                <a:gd name="T34" fmla="*/ 59 w 59"/>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60"/>
                  </a:moveTo>
                  <a:lnTo>
                    <a:pt x="59" y="119"/>
                  </a:lnTo>
                  <a:lnTo>
                    <a:pt x="47" y="118"/>
                  </a:lnTo>
                  <a:lnTo>
                    <a:pt x="35" y="114"/>
                  </a:lnTo>
                  <a:lnTo>
                    <a:pt x="25" y="108"/>
                  </a:lnTo>
                  <a:lnTo>
                    <a:pt x="16" y="99"/>
                  </a:lnTo>
                  <a:lnTo>
                    <a:pt x="8" y="89"/>
                  </a:lnTo>
                  <a:lnTo>
                    <a:pt x="3" y="78"/>
                  </a:lnTo>
                  <a:lnTo>
                    <a:pt x="0" y="66"/>
                  </a:lnTo>
                  <a:lnTo>
                    <a:pt x="0" y="53"/>
                  </a:lnTo>
                  <a:lnTo>
                    <a:pt x="3" y="41"/>
                  </a:lnTo>
                  <a:lnTo>
                    <a:pt x="8" y="30"/>
                  </a:lnTo>
                  <a:lnTo>
                    <a:pt x="16" y="20"/>
                  </a:lnTo>
                  <a:lnTo>
                    <a:pt x="25" y="12"/>
                  </a:lnTo>
                  <a:lnTo>
                    <a:pt x="35" y="5"/>
                  </a:lnTo>
                  <a:lnTo>
                    <a:pt x="47" y="1"/>
                  </a:lnTo>
                  <a:lnTo>
                    <a:pt x="59" y="0"/>
                  </a:lnTo>
                  <a:lnTo>
                    <a:pt x="5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71" name="Freeform 278"/>
            <p:cNvSpPr>
              <a:spLocks/>
            </p:cNvSpPr>
            <p:nvPr/>
          </p:nvSpPr>
          <p:spPr bwMode="auto">
            <a:xfrm>
              <a:off x="875" y="1491"/>
              <a:ext cx="12" cy="24"/>
            </a:xfrm>
            <a:custGeom>
              <a:avLst/>
              <a:gdLst>
                <a:gd name="T0" fmla="*/ 59 w 59"/>
                <a:gd name="T1" fmla="*/ 119 h 119"/>
                <a:gd name="T2" fmla="*/ 47 w 59"/>
                <a:gd name="T3" fmla="*/ 118 h 119"/>
                <a:gd name="T4" fmla="*/ 35 w 59"/>
                <a:gd name="T5" fmla="*/ 114 h 119"/>
                <a:gd name="T6" fmla="*/ 25 w 59"/>
                <a:gd name="T7" fmla="*/ 108 h 119"/>
                <a:gd name="T8" fmla="*/ 16 w 59"/>
                <a:gd name="T9" fmla="*/ 99 h 119"/>
                <a:gd name="T10" fmla="*/ 8 w 59"/>
                <a:gd name="T11" fmla="*/ 89 h 119"/>
                <a:gd name="T12" fmla="*/ 3 w 59"/>
                <a:gd name="T13" fmla="*/ 78 h 119"/>
                <a:gd name="T14" fmla="*/ 0 w 59"/>
                <a:gd name="T15" fmla="*/ 66 h 119"/>
                <a:gd name="T16" fmla="*/ 0 w 59"/>
                <a:gd name="T17" fmla="*/ 53 h 119"/>
                <a:gd name="T18" fmla="*/ 3 w 59"/>
                <a:gd name="T19" fmla="*/ 41 h 119"/>
                <a:gd name="T20" fmla="*/ 8 w 59"/>
                <a:gd name="T21" fmla="*/ 30 h 119"/>
                <a:gd name="T22" fmla="*/ 16 w 59"/>
                <a:gd name="T23" fmla="*/ 20 h 119"/>
                <a:gd name="T24" fmla="*/ 25 w 59"/>
                <a:gd name="T25" fmla="*/ 12 h 119"/>
                <a:gd name="T26" fmla="*/ 35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8"/>
                  </a:lnTo>
                  <a:lnTo>
                    <a:pt x="35" y="114"/>
                  </a:lnTo>
                  <a:lnTo>
                    <a:pt x="25" y="108"/>
                  </a:lnTo>
                  <a:lnTo>
                    <a:pt x="16" y="99"/>
                  </a:lnTo>
                  <a:lnTo>
                    <a:pt x="8" y="89"/>
                  </a:lnTo>
                  <a:lnTo>
                    <a:pt x="3" y="78"/>
                  </a:lnTo>
                  <a:lnTo>
                    <a:pt x="0" y="66"/>
                  </a:lnTo>
                  <a:lnTo>
                    <a:pt x="0" y="53"/>
                  </a:lnTo>
                  <a:lnTo>
                    <a:pt x="3" y="41"/>
                  </a:lnTo>
                  <a:lnTo>
                    <a:pt x="8" y="30"/>
                  </a:lnTo>
                  <a:lnTo>
                    <a:pt x="16" y="20"/>
                  </a:lnTo>
                  <a:lnTo>
                    <a:pt x="25" y="12"/>
                  </a:lnTo>
                  <a:lnTo>
                    <a:pt x="35"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2" name="Freeform 279"/>
            <p:cNvSpPr>
              <a:spLocks/>
            </p:cNvSpPr>
            <p:nvPr/>
          </p:nvSpPr>
          <p:spPr bwMode="auto">
            <a:xfrm>
              <a:off x="887" y="1491"/>
              <a:ext cx="1144" cy="24"/>
            </a:xfrm>
            <a:custGeom>
              <a:avLst/>
              <a:gdLst>
                <a:gd name="T0" fmla="*/ 0 w 5922"/>
                <a:gd name="T1" fmla="*/ 0 h 119"/>
                <a:gd name="T2" fmla="*/ 0 w 5922"/>
                <a:gd name="T3" fmla="*/ 60 h 119"/>
                <a:gd name="T4" fmla="*/ 0 w 5922"/>
                <a:gd name="T5" fmla="*/ 119 h 119"/>
                <a:gd name="T6" fmla="*/ 5922 w 5922"/>
                <a:gd name="T7" fmla="*/ 119 h 119"/>
                <a:gd name="T8" fmla="*/ 5922 w 5922"/>
                <a:gd name="T9" fmla="*/ 60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60"/>
                  </a:lnTo>
                  <a:lnTo>
                    <a:pt x="0" y="119"/>
                  </a:lnTo>
                  <a:lnTo>
                    <a:pt x="5922" y="119"/>
                  </a:lnTo>
                  <a:lnTo>
                    <a:pt x="5922" y="60"/>
                  </a:lnTo>
                  <a:lnTo>
                    <a:pt x="59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73" name="Freeform 280"/>
            <p:cNvSpPr>
              <a:spLocks/>
            </p:cNvSpPr>
            <p:nvPr/>
          </p:nvSpPr>
          <p:spPr bwMode="auto">
            <a:xfrm>
              <a:off x="887" y="1491"/>
              <a:ext cx="1144" cy="24"/>
            </a:xfrm>
            <a:custGeom>
              <a:avLst/>
              <a:gdLst>
                <a:gd name="T0" fmla="*/ 0 w 5922"/>
                <a:gd name="T1" fmla="*/ 0 h 119"/>
                <a:gd name="T2" fmla="*/ 0 w 5922"/>
                <a:gd name="T3" fmla="*/ 60 h 119"/>
                <a:gd name="T4" fmla="*/ 0 w 5922"/>
                <a:gd name="T5" fmla="*/ 119 h 119"/>
                <a:gd name="T6" fmla="*/ 5922 w 5922"/>
                <a:gd name="T7" fmla="*/ 119 h 119"/>
                <a:gd name="T8" fmla="*/ 5922 w 5922"/>
                <a:gd name="T9" fmla="*/ 60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60"/>
                  </a:lnTo>
                  <a:lnTo>
                    <a:pt x="0" y="119"/>
                  </a:lnTo>
                  <a:lnTo>
                    <a:pt x="5922" y="119"/>
                  </a:lnTo>
                  <a:lnTo>
                    <a:pt x="5922" y="60"/>
                  </a:lnTo>
                  <a:lnTo>
                    <a:pt x="592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4" name="Freeform 281"/>
            <p:cNvSpPr>
              <a:spLocks/>
            </p:cNvSpPr>
            <p:nvPr/>
          </p:nvSpPr>
          <p:spPr bwMode="auto">
            <a:xfrm>
              <a:off x="2031" y="1491"/>
              <a:ext cx="11" cy="24"/>
            </a:xfrm>
            <a:custGeom>
              <a:avLst/>
              <a:gdLst>
                <a:gd name="T0" fmla="*/ 0 w 59"/>
                <a:gd name="T1" fmla="*/ 60 h 119"/>
                <a:gd name="T2" fmla="*/ 0 w 59"/>
                <a:gd name="T3" fmla="*/ 0 h 119"/>
                <a:gd name="T4" fmla="*/ 13 w 59"/>
                <a:gd name="T5" fmla="*/ 1 h 119"/>
                <a:gd name="T6" fmla="*/ 25 w 59"/>
                <a:gd name="T7" fmla="*/ 5 h 119"/>
                <a:gd name="T8" fmla="*/ 35 w 59"/>
                <a:gd name="T9" fmla="*/ 12 h 119"/>
                <a:gd name="T10" fmla="*/ 44 w 59"/>
                <a:gd name="T11" fmla="*/ 20 h 119"/>
                <a:gd name="T12" fmla="*/ 51 w 59"/>
                <a:gd name="T13" fmla="*/ 30 h 119"/>
                <a:gd name="T14" fmla="*/ 56 w 59"/>
                <a:gd name="T15" fmla="*/ 41 h 119"/>
                <a:gd name="T16" fmla="*/ 59 w 59"/>
                <a:gd name="T17" fmla="*/ 53 h 119"/>
                <a:gd name="T18" fmla="*/ 59 w 59"/>
                <a:gd name="T19" fmla="*/ 66 h 119"/>
                <a:gd name="T20" fmla="*/ 56 w 59"/>
                <a:gd name="T21" fmla="*/ 78 h 119"/>
                <a:gd name="T22" fmla="*/ 51 w 59"/>
                <a:gd name="T23" fmla="*/ 89 h 119"/>
                <a:gd name="T24" fmla="*/ 44 w 59"/>
                <a:gd name="T25" fmla="*/ 99 h 119"/>
                <a:gd name="T26" fmla="*/ 35 w 59"/>
                <a:gd name="T27" fmla="*/ 108 h 119"/>
                <a:gd name="T28" fmla="*/ 25 w 59"/>
                <a:gd name="T29" fmla="*/ 114 h 119"/>
                <a:gd name="T30" fmla="*/ 13 w 59"/>
                <a:gd name="T31" fmla="*/ 118 h 119"/>
                <a:gd name="T32" fmla="*/ 0 w 59"/>
                <a:gd name="T33" fmla="*/ 119 h 119"/>
                <a:gd name="T34" fmla="*/ 0 w 59"/>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60"/>
                  </a:moveTo>
                  <a:lnTo>
                    <a:pt x="0" y="0"/>
                  </a:lnTo>
                  <a:lnTo>
                    <a:pt x="13" y="1"/>
                  </a:lnTo>
                  <a:lnTo>
                    <a:pt x="25" y="5"/>
                  </a:lnTo>
                  <a:lnTo>
                    <a:pt x="35" y="12"/>
                  </a:lnTo>
                  <a:lnTo>
                    <a:pt x="44" y="20"/>
                  </a:lnTo>
                  <a:lnTo>
                    <a:pt x="51" y="30"/>
                  </a:lnTo>
                  <a:lnTo>
                    <a:pt x="56" y="41"/>
                  </a:lnTo>
                  <a:lnTo>
                    <a:pt x="59" y="53"/>
                  </a:lnTo>
                  <a:lnTo>
                    <a:pt x="59" y="66"/>
                  </a:lnTo>
                  <a:lnTo>
                    <a:pt x="56" y="78"/>
                  </a:lnTo>
                  <a:lnTo>
                    <a:pt x="51" y="89"/>
                  </a:lnTo>
                  <a:lnTo>
                    <a:pt x="44" y="99"/>
                  </a:lnTo>
                  <a:lnTo>
                    <a:pt x="35" y="108"/>
                  </a:lnTo>
                  <a:lnTo>
                    <a:pt x="25" y="114"/>
                  </a:lnTo>
                  <a:lnTo>
                    <a:pt x="13" y="118"/>
                  </a:lnTo>
                  <a:lnTo>
                    <a:pt x="0" y="119"/>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75" name="Rectangle 282"/>
            <p:cNvSpPr>
              <a:spLocks noChangeArrowheads="1"/>
            </p:cNvSpPr>
            <p:nvPr/>
          </p:nvSpPr>
          <p:spPr bwMode="auto">
            <a:xfrm>
              <a:off x="1994" y="131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b</a:t>
              </a:r>
              <a:endParaRPr lang="en-US" altLang="zh-CN" sz="2000"/>
            </a:p>
          </p:txBody>
        </p:sp>
        <p:sp>
          <p:nvSpPr>
            <p:cNvPr id="8476" name="Rectangle 283"/>
            <p:cNvSpPr>
              <a:spLocks noChangeArrowheads="1"/>
            </p:cNvSpPr>
            <p:nvPr/>
          </p:nvSpPr>
          <p:spPr bwMode="auto">
            <a:xfrm>
              <a:off x="2063" y="281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b</a:t>
              </a:r>
              <a:endParaRPr lang="en-US" altLang="zh-CN" sz="2000"/>
            </a:p>
          </p:txBody>
        </p:sp>
        <p:sp>
          <p:nvSpPr>
            <p:cNvPr id="8477" name="Freeform 284"/>
            <p:cNvSpPr>
              <a:spLocks/>
            </p:cNvSpPr>
            <p:nvPr/>
          </p:nvSpPr>
          <p:spPr bwMode="auto">
            <a:xfrm>
              <a:off x="2031" y="1491"/>
              <a:ext cx="11" cy="24"/>
            </a:xfrm>
            <a:custGeom>
              <a:avLst/>
              <a:gdLst>
                <a:gd name="T0" fmla="*/ 0 w 59"/>
                <a:gd name="T1" fmla="*/ 0 h 119"/>
                <a:gd name="T2" fmla="*/ 13 w 59"/>
                <a:gd name="T3" fmla="*/ 1 h 119"/>
                <a:gd name="T4" fmla="*/ 25 w 59"/>
                <a:gd name="T5" fmla="*/ 5 h 119"/>
                <a:gd name="T6" fmla="*/ 35 w 59"/>
                <a:gd name="T7" fmla="*/ 12 h 119"/>
                <a:gd name="T8" fmla="*/ 44 w 59"/>
                <a:gd name="T9" fmla="*/ 20 h 119"/>
                <a:gd name="T10" fmla="*/ 51 w 59"/>
                <a:gd name="T11" fmla="*/ 30 h 119"/>
                <a:gd name="T12" fmla="*/ 56 w 59"/>
                <a:gd name="T13" fmla="*/ 41 h 119"/>
                <a:gd name="T14" fmla="*/ 59 w 59"/>
                <a:gd name="T15" fmla="*/ 53 h 119"/>
                <a:gd name="T16" fmla="*/ 59 w 59"/>
                <a:gd name="T17" fmla="*/ 66 h 119"/>
                <a:gd name="T18" fmla="*/ 56 w 59"/>
                <a:gd name="T19" fmla="*/ 78 h 119"/>
                <a:gd name="T20" fmla="*/ 51 w 59"/>
                <a:gd name="T21" fmla="*/ 89 h 119"/>
                <a:gd name="T22" fmla="*/ 44 w 59"/>
                <a:gd name="T23" fmla="*/ 99 h 119"/>
                <a:gd name="T24" fmla="*/ 35 w 59"/>
                <a:gd name="T25" fmla="*/ 108 h 119"/>
                <a:gd name="T26" fmla="*/ 25 w 59"/>
                <a:gd name="T27" fmla="*/ 114 h 119"/>
                <a:gd name="T28" fmla="*/ 13 w 59"/>
                <a:gd name="T29" fmla="*/ 118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3" y="1"/>
                  </a:lnTo>
                  <a:lnTo>
                    <a:pt x="25" y="5"/>
                  </a:lnTo>
                  <a:lnTo>
                    <a:pt x="35" y="12"/>
                  </a:lnTo>
                  <a:lnTo>
                    <a:pt x="44" y="20"/>
                  </a:lnTo>
                  <a:lnTo>
                    <a:pt x="51" y="30"/>
                  </a:lnTo>
                  <a:lnTo>
                    <a:pt x="56" y="41"/>
                  </a:lnTo>
                  <a:lnTo>
                    <a:pt x="59" y="53"/>
                  </a:lnTo>
                  <a:lnTo>
                    <a:pt x="59" y="66"/>
                  </a:lnTo>
                  <a:lnTo>
                    <a:pt x="56" y="78"/>
                  </a:lnTo>
                  <a:lnTo>
                    <a:pt x="51" y="89"/>
                  </a:lnTo>
                  <a:lnTo>
                    <a:pt x="44" y="99"/>
                  </a:lnTo>
                  <a:lnTo>
                    <a:pt x="35" y="108"/>
                  </a:lnTo>
                  <a:lnTo>
                    <a:pt x="25" y="114"/>
                  </a:lnTo>
                  <a:lnTo>
                    <a:pt x="13" y="118"/>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8" name="Freeform 285"/>
            <p:cNvSpPr>
              <a:spLocks/>
            </p:cNvSpPr>
            <p:nvPr/>
          </p:nvSpPr>
          <p:spPr bwMode="auto">
            <a:xfrm>
              <a:off x="887" y="1503"/>
              <a:ext cx="80" cy="10"/>
            </a:xfrm>
            <a:custGeom>
              <a:avLst/>
              <a:gdLst>
                <a:gd name="T0" fmla="*/ 0 w 415"/>
                <a:gd name="T1" fmla="*/ 0 h 50"/>
                <a:gd name="T2" fmla="*/ 306 w 415"/>
                <a:gd name="T3" fmla="*/ 23 h 50"/>
                <a:gd name="T4" fmla="*/ 415 w 415"/>
                <a:gd name="T5" fmla="*/ 50 h 50"/>
                <a:gd name="T6" fmla="*/ 0 60000 65536"/>
                <a:gd name="T7" fmla="*/ 0 60000 65536"/>
                <a:gd name="T8" fmla="*/ 0 60000 65536"/>
                <a:gd name="T9" fmla="*/ 0 w 415"/>
                <a:gd name="T10" fmla="*/ 0 h 50"/>
                <a:gd name="T11" fmla="*/ 415 w 415"/>
                <a:gd name="T12" fmla="*/ 50 h 50"/>
              </a:gdLst>
              <a:ahLst/>
              <a:cxnLst>
                <a:cxn ang="T6">
                  <a:pos x="T0" y="T1"/>
                </a:cxn>
                <a:cxn ang="T7">
                  <a:pos x="T2" y="T3"/>
                </a:cxn>
                <a:cxn ang="T8">
                  <a:pos x="T4" y="T5"/>
                </a:cxn>
              </a:cxnLst>
              <a:rect l="T9" t="T10" r="T11" b="T12"/>
              <a:pathLst>
                <a:path w="415" h="50">
                  <a:moveTo>
                    <a:pt x="0" y="0"/>
                  </a:moveTo>
                  <a:lnTo>
                    <a:pt x="306" y="23"/>
                  </a:lnTo>
                  <a:lnTo>
                    <a:pt x="415"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9" name="Freeform 286"/>
            <p:cNvSpPr>
              <a:spLocks/>
            </p:cNvSpPr>
            <p:nvPr/>
          </p:nvSpPr>
          <p:spPr bwMode="auto">
            <a:xfrm>
              <a:off x="995" y="1519"/>
              <a:ext cx="104" cy="49"/>
            </a:xfrm>
            <a:custGeom>
              <a:avLst/>
              <a:gdLst>
                <a:gd name="T0" fmla="*/ 0 w 537"/>
                <a:gd name="T1" fmla="*/ 0 h 247"/>
                <a:gd name="T2" fmla="*/ 43 w 537"/>
                <a:gd name="T3" fmla="*/ 11 h 247"/>
                <a:gd name="T4" fmla="*/ 321 w 537"/>
                <a:gd name="T5" fmla="*/ 123 h 247"/>
                <a:gd name="T6" fmla="*/ 537 w 537"/>
                <a:gd name="T7" fmla="*/ 247 h 247"/>
                <a:gd name="T8" fmla="*/ 0 60000 65536"/>
                <a:gd name="T9" fmla="*/ 0 60000 65536"/>
                <a:gd name="T10" fmla="*/ 0 60000 65536"/>
                <a:gd name="T11" fmla="*/ 0 60000 65536"/>
                <a:gd name="T12" fmla="*/ 0 w 537"/>
                <a:gd name="T13" fmla="*/ 0 h 247"/>
                <a:gd name="T14" fmla="*/ 537 w 537"/>
                <a:gd name="T15" fmla="*/ 247 h 247"/>
              </a:gdLst>
              <a:ahLst/>
              <a:cxnLst>
                <a:cxn ang="T8">
                  <a:pos x="T0" y="T1"/>
                </a:cxn>
                <a:cxn ang="T9">
                  <a:pos x="T2" y="T3"/>
                </a:cxn>
                <a:cxn ang="T10">
                  <a:pos x="T4" y="T5"/>
                </a:cxn>
                <a:cxn ang="T11">
                  <a:pos x="T6" y="T7"/>
                </a:cxn>
              </a:cxnLst>
              <a:rect l="T12" t="T13" r="T14" b="T15"/>
              <a:pathLst>
                <a:path w="537" h="247">
                  <a:moveTo>
                    <a:pt x="0" y="0"/>
                  </a:moveTo>
                  <a:lnTo>
                    <a:pt x="43" y="11"/>
                  </a:lnTo>
                  <a:lnTo>
                    <a:pt x="321" y="123"/>
                  </a:lnTo>
                  <a:lnTo>
                    <a:pt x="537" y="2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0" name="Freeform 287"/>
            <p:cNvSpPr>
              <a:spLocks/>
            </p:cNvSpPr>
            <p:nvPr/>
          </p:nvSpPr>
          <p:spPr bwMode="auto">
            <a:xfrm>
              <a:off x="1121" y="1585"/>
              <a:ext cx="84" cy="79"/>
            </a:xfrm>
            <a:custGeom>
              <a:avLst/>
              <a:gdLst>
                <a:gd name="T0" fmla="*/ 0 w 433"/>
                <a:gd name="T1" fmla="*/ 0 h 407"/>
                <a:gd name="T2" fmla="*/ 356 w 433"/>
                <a:gd name="T3" fmla="*/ 305 h 407"/>
                <a:gd name="T4" fmla="*/ 433 w 433"/>
                <a:gd name="T5" fmla="*/ 407 h 407"/>
                <a:gd name="T6" fmla="*/ 0 60000 65536"/>
                <a:gd name="T7" fmla="*/ 0 60000 65536"/>
                <a:gd name="T8" fmla="*/ 0 60000 65536"/>
                <a:gd name="T9" fmla="*/ 0 w 433"/>
                <a:gd name="T10" fmla="*/ 0 h 407"/>
                <a:gd name="T11" fmla="*/ 433 w 433"/>
                <a:gd name="T12" fmla="*/ 407 h 407"/>
              </a:gdLst>
              <a:ahLst/>
              <a:cxnLst>
                <a:cxn ang="T6">
                  <a:pos x="T0" y="T1"/>
                </a:cxn>
                <a:cxn ang="T7">
                  <a:pos x="T2" y="T3"/>
                </a:cxn>
                <a:cxn ang="T8">
                  <a:pos x="T4" y="T5"/>
                </a:cxn>
              </a:cxnLst>
              <a:rect l="T9" t="T10" r="T11" b="T12"/>
              <a:pathLst>
                <a:path w="433" h="407">
                  <a:moveTo>
                    <a:pt x="0" y="0"/>
                  </a:moveTo>
                  <a:lnTo>
                    <a:pt x="356" y="305"/>
                  </a:lnTo>
                  <a:lnTo>
                    <a:pt x="433" y="40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1" name="Freeform 288"/>
            <p:cNvSpPr>
              <a:spLocks/>
            </p:cNvSpPr>
            <p:nvPr/>
          </p:nvSpPr>
          <p:spPr bwMode="auto">
            <a:xfrm>
              <a:off x="1223" y="1687"/>
              <a:ext cx="60" cy="98"/>
            </a:xfrm>
            <a:custGeom>
              <a:avLst/>
              <a:gdLst>
                <a:gd name="T0" fmla="*/ 0 w 315"/>
                <a:gd name="T1" fmla="*/ 0 h 506"/>
                <a:gd name="T2" fmla="*/ 172 w 315"/>
                <a:gd name="T3" fmla="*/ 227 h 506"/>
                <a:gd name="T4" fmla="*/ 315 w 315"/>
                <a:gd name="T5" fmla="*/ 506 h 506"/>
                <a:gd name="T6" fmla="*/ 0 60000 65536"/>
                <a:gd name="T7" fmla="*/ 0 60000 65536"/>
                <a:gd name="T8" fmla="*/ 0 60000 65536"/>
                <a:gd name="T9" fmla="*/ 0 w 315"/>
                <a:gd name="T10" fmla="*/ 0 h 506"/>
                <a:gd name="T11" fmla="*/ 315 w 315"/>
                <a:gd name="T12" fmla="*/ 506 h 506"/>
              </a:gdLst>
              <a:ahLst/>
              <a:cxnLst>
                <a:cxn ang="T6">
                  <a:pos x="T0" y="T1"/>
                </a:cxn>
                <a:cxn ang="T7">
                  <a:pos x="T2" y="T3"/>
                </a:cxn>
                <a:cxn ang="T8">
                  <a:pos x="T4" y="T5"/>
                </a:cxn>
              </a:cxnLst>
              <a:rect l="T9" t="T10" r="T11" b="T12"/>
              <a:pathLst>
                <a:path w="315" h="506">
                  <a:moveTo>
                    <a:pt x="0" y="0"/>
                  </a:moveTo>
                  <a:lnTo>
                    <a:pt x="172" y="227"/>
                  </a:lnTo>
                  <a:lnTo>
                    <a:pt x="315" y="5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2" name="Freeform 289"/>
            <p:cNvSpPr>
              <a:spLocks/>
            </p:cNvSpPr>
            <p:nvPr/>
          </p:nvSpPr>
          <p:spPr bwMode="auto">
            <a:xfrm>
              <a:off x="1296" y="1811"/>
              <a:ext cx="40" cy="109"/>
            </a:xfrm>
            <a:custGeom>
              <a:avLst/>
              <a:gdLst>
                <a:gd name="T0" fmla="*/ 0 w 203"/>
                <a:gd name="T1" fmla="*/ 0 h 563"/>
                <a:gd name="T2" fmla="*/ 44 w 203"/>
                <a:gd name="T3" fmla="*/ 86 h 563"/>
                <a:gd name="T4" fmla="*/ 203 w 203"/>
                <a:gd name="T5" fmla="*/ 563 h 563"/>
                <a:gd name="T6" fmla="*/ 0 60000 65536"/>
                <a:gd name="T7" fmla="*/ 0 60000 65536"/>
                <a:gd name="T8" fmla="*/ 0 60000 65536"/>
                <a:gd name="T9" fmla="*/ 0 w 203"/>
                <a:gd name="T10" fmla="*/ 0 h 563"/>
                <a:gd name="T11" fmla="*/ 203 w 203"/>
                <a:gd name="T12" fmla="*/ 563 h 563"/>
              </a:gdLst>
              <a:ahLst/>
              <a:cxnLst>
                <a:cxn ang="T6">
                  <a:pos x="T0" y="T1"/>
                </a:cxn>
                <a:cxn ang="T7">
                  <a:pos x="T2" y="T3"/>
                </a:cxn>
                <a:cxn ang="T8">
                  <a:pos x="T4" y="T5"/>
                </a:cxn>
              </a:cxnLst>
              <a:rect l="T9" t="T10" r="T11" b="T12"/>
              <a:pathLst>
                <a:path w="203" h="563">
                  <a:moveTo>
                    <a:pt x="0" y="0"/>
                  </a:moveTo>
                  <a:lnTo>
                    <a:pt x="44" y="86"/>
                  </a:lnTo>
                  <a:lnTo>
                    <a:pt x="203" y="5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3" name="Freeform 290"/>
            <p:cNvSpPr>
              <a:spLocks/>
            </p:cNvSpPr>
            <p:nvPr/>
          </p:nvSpPr>
          <p:spPr bwMode="auto">
            <a:xfrm>
              <a:off x="1343" y="1948"/>
              <a:ext cx="18" cy="115"/>
            </a:xfrm>
            <a:custGeom>
              <a:avLst/>
              <a:gdLst>
                <a:gd name="T0" fmla="*/ 0 w 97"/>
                <a:gd name="T1" fmla="*/ 0 h 592"/>
                <a:gd name="T2" fmla="*/ 89 w 97"/>
                <a:gd name="T3" fmla="*/ 470 h 592"/>
                <a:gd name="T4" fmla="*/ 97 w 97"/>
                <a:gd name="T5" fmla="*/ 592 h 592"/>
                <a:gd name="T6" fmla="*/ 0 60000 65536"/>
                <a:gd name="T7" fmla="*/ 0 60000 65536"/>
                <a:gd name="T8" fmla="*/ 0 60000 65536"/>
                <a:gd name="T9" fmla="*/ 0 w 97"/>
                <a:gd name="T10" fmla="*/ 0 h 592"/>
                <a:gd name="T11" fmla="*/ 97 w 97"/>
                <a:gd name="T12" fmla="*/ 592 h 592"/>
              </a:gdLst>
              <a:ahLst/>
              <a:cxnLst>
                <a:cxn ang="T6">
                  <a:pos x="T0" y="T1"/>
                </a:cxn>
                <a:cxn ang="T7">
                  <a:pos x="T2" y="T3"/>
                </a:cxn>
                <a:cxn ang="T8">
                  <a:pos x="T4" y="T5"/>
                </a:cxn>
              </a:cxnLst>
              <a:rect l="T9" t="T10" r="T11" b="T12"/>
              <a:pathLst>
                <a:path w="97" h="592">
                  <a:moveTo>
                    <a:pt x="0" y="0"/>
                  </a:moveTo>
                  <a:lnTo>
                    <a:pt x="89" y="470"/>
                  </a:lnTo>
                  <a:lnTo>
                    <a:pt x="97" y="5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4" name="Freeform 291"/>
            <p:cNvSpPr>
              <a:spLocks/>
            </p:cNvSpPr>
            <p:nvPr/>
          </p:nvSpPr>
          <p:spPr bwMode="auto">
            <a:xfrm>
              <a:off x="1363" y="2093"/>
              <a:ext cx="3" cy="117"/>
            </a:xfrm>
            <a:custGeom>
              <a:avLst/>
              <a:gdLst>
                <a:gd name="T0" fmla="*/ 0 w 18"/>
                <a:gd name="T1" fmla="*/ 0 h 599"/>
                <a:gd name="T2" fmla="*/ 18 w 18"/>
                <a:gd name="T3" fmla="*/ 299 h 599"/>
                <a:gd name="T4" fmla="*/ 0 w 18"/>
                <a:gd name="T5" fmla="*/ 599 h 599"/>
                <a:gd name="T6" fmla="*/ 0 60000 65536"/>
                <a:gd name="T7" fmla="*/ 0 60000 65536"/>
                <a:gd name="T8" fmla="*/ 0 60000 65536"/>
                <a:gd name="T9" fmla="*/ 0 w 18"/>
                <a:gd name="T10" fmla="*/ 0 h 599"/>
                <a:gd name="T11" fmla="*/ 18 w 18"/>
                <a:gd name="T12" fmla="*/ 599 h 599"/>
              </a:gdLst>
              <a:ahLst/>
              <a:cxnLst>
                <a:cxn ang="T6">
                  <a:pos x="T0" y="T1"/>
                </a:cxn>
                <a:cxn ang="T7">
                  <a:pos x="T2" y="T3"/>
                </a:cxn>
                <a:cxn ang="T8">
                  <a:pos x="T4" y="T5"/>
                </a:cxn>
              </a:cxnLst>
              <a:rect l="T9" t="T10" r="T11" b="T12"/>
              <a:pathLst>
                <a:path w="18" h="599">
                  <a:moveTo>
                    <a:pt x="0" y="0"/>
                  </a:moveTo>
                  <a:lnTo>
                    <a:pt x="18" y="299"/>
                  </a:lnTo>
                  <a:lnTo>
                    <a:pt x="0" y="5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5" name="Freeform 292"/>
            <p:cNvSpPr>
              <a:spLocks/>
            </p:cNvSpPr>
            <p:nvPr/>
          </p:nvSpPr>
          <p:spPr bwMode="auto">
            <a:xfrm>
              <a:off x="1343" y="2238"/>
              <a:ext cx="18" cy="115"/>
            </a:xfrm>
            <a:custGeom>
              <a:avLst/>
              <a:gdLst>
                <a:gd name="T0" fmla="*/ 97 w 97"/>
                <a:gd name="T1" fmla="*/ 0 h 592"/>
                <a:gd name="T2" fmla="*/ 89 w 97"/>
                <a:gd name="T3" fmla="*/ 121 h 592"/>
                <a:gd name="T4" fmla="*/ 0 w 97"/>
                <a:gd name="T5" fmla="*/ 592 h 592"/>
                <a:gd name="T6" fmla="*/ 0 60000 65536"/>
                <a:gd name="T7" fmla="*/ 0 60000 65536"/>
                <a:gd name="T8" fmla="*/ 0 60000 65536"/>
                <a:gd name="T9" fmla="*/ 0 w 97"/>
                <a:gd name="T10" fmla="*/ 0 h 592"/>
                <a:gd name="T11" fmla="*/ 97 w 97"/>
                <a:gd name="T12" fmla="*/ 592 h 592"/>
              </a:gdLst>
              <a:ahLst/>
              <a:cxnLst>
                <a:cxn ang="T6">
                  <a:pos x="T0" y="T1"/>
                </a:cxn>
                <a:cxn ang="T7">
                  <a:pos x="T2" y="T3"/>
                </a:cxn>
                <a:cxn ang="T8">
                  <a:pos x="T4" y="T5"/>
                </a:cxn>
              </a:cxnLst>
              <a:rect l="T9" t="T10" r="T11" b="T12"/>
              <a:pathLst>
                <a:path w="97" h="592">
                  <a:moveTo>
                    <a:pt x="97" y="0"/>
                  </a:moveTo>
                  <a:lnTo>
                    <a:pt x="89" y="121"/>
                  </a:lnTo>
                  <a:lnTo>
                    <a:pt x="0" y="5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6" name="Freeform 293"/>
            <p:cNvSpPr>
              <a:spLocks/>
            </p:cNvSpPr>
            <p:nvPr/>
          </p:nvSpPr>
          <p:spPr bwMode="auto">
            <a:xfrm>
              <a:off x="1296" y="2382"/>
              <a:ext cx="40" cy="109"/>
            </a:xfrm>
            <a:custGeom>
              <a:avLst/>
              <a:gdLst>
                <a:gd name="T0" fmla="*/ 203 w 203"/>
                <a:gd name="T1" fmla="*/ 0 h 564"/>
                <a:gd name="T2" fmla="*/ 44 w 203"/>
                <a:gd name="T3" fmla="*/ 478 h 564"/>
                <a:gd name="T4" fmla="*/ 0 w 203"/>
                <a:gd name="T5" fmla="*/ 564 h 564"/>
                <a:gd name="T6" fmla="*/ 0 60000 65536"/>
                <a:gd name="T7" fmla="*/ 0 60000 65536"/>
                <a:gd name="T8" fmla="*/ 0 60000 65536"/>
                <a:gd name="T9" fmla="*/ 0 w 203"/>
                <a:gd name="T10" fmla="*/ 0 h 564"/>
                <a:gd name="T11" fmla="*/ 203 w 203"/>
                <a:gd name="T12" fmla="*/ 564 h 564"/>
              </a:gdLst>
              <a:ahLst/>
              <a:cxnLst>
                <a:cxn ang="T6">
                  <a:pos x="T0" y="T1"/>
                </a:cxn>
                <a:cxn ang="T7">
                  <a:pos x="T2" y="T3"/>
                </a:cxn>
                <a:cxn ang="T8">
                  <a:pos x="T4" y="T5"/>
                </a:cxn>
              </a:cxnLst>
              <a:rect l="T9" t="T10" r="T11" b="T12"/>
              <a:pathLst>
                <a:path w="203" h="564">
                  <a:moveTo>
                    <a:pt x="203" y="0"/>
                  </a:moveTo>
                  <a:lnTo>
                    <a:pt x="44" y="478"/>
                  </a:lnTo>
                  <a:lnTo>
                    <a:pt x="0" y="5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7" name="Freeform 294"/>
            <p:cNvSpPr>
              <a:spLocks/>
            </p:cNvSpPr>
            <p:nvPr/>
          </p:nvSpPr>
          <p:spPr bwMode="auto">
            <a:xfrm>
              <a:off x="1223" y="2517"/>
              <a:ext cx="60" cy="98"/>
            </a:xfrm>
            <a:custGeom>
              <a:avLst/>
              <a:gdLst>
                <a:gd name="T0" fmla="*/ 315 w 315"/>
                <a:gd name="T1" fmla="*/ 0 h 506"/>
                <a:gd name="T2" fmla="*/ 172 w 315"/>
                <a:gd name="T3" fmla="*/ 279 h 506"/>
                <a:gd name="T4" fmla="*/ 0 w 315"/>
                <a:gd name="T5" fmla="*/ 506 h 506"/>
                <a:gd name="T6" fmla="*/ 0 60000 65536"/>
                <a:gd name="T7" fmla="*/ 0 60000 65536"/>
                <a:gd name="T8" fmla="*/ 0 60000 65536"/>
                <a:gd name="T9" fmla="*/ 0 w 315"/>
                <a:gd name="T10" fmla="*/ 0 h 506"/>
                <a:gd name="T11" fmla="*/ 315 w 315"/>
                <a:gd name="T12" fmla="*/ 506 h 506"/>
              </a:gdLst>
              <a:ahLst/>
              <a:cxnLst>
                <a:cxn ang="T6">
                  <a:pos x="T0" y="T1"/>
                </a:cxn>
                <a:cxn ang="T7">
                  <a:pos x="T2" y="T3"/>
                </a:cxn>
                <a:cxn ang="T8">
                  <a:pos x="T4" y="T5"/>
                </a:cxn>
              </a:cxnLst>
              <a:rect l="T9" t="T10" r="T11" b="T12"/>
              <a:pathLst>
                <a:path w="315" h="506">
                  <a:moveTo>
                    <a:pt x="315" y="0"/>
                  </a:moveTo>
                  <a:lnTo>
                    <a:pt x="172" y="279"/>
                  </a:lnTo>
                  <a:lnTo>
                    <a:pt x="0" y="5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8" name="Freeform 295"/>
            <p:cNvSpPr>
              <a:spLocks/>
            </p:cNvSpPr>
            <p:nvPr/>
          </p:nvSpPr>
          <p:spPr bwMode="auto">
            <a:xfrm>
              <a:off x="1121" y="2639"/>
              <a:ext cx="84" cy="78"/>
            </a:xfrm>
            <a:custGeom>
              <a:avLst/>
              <a:gdLst>
                <a:gd name="T0" fmla="*/ 433 w 433"/>
                <a:gd name="T1" fmla="*/ 0 h 406"/>
                <a:gd name="T2" fmla="*/ 356 w 433"/>
                <a:gd name="T3" fmla="*/ 101 h 406"/>
                <a:gd name="T4" fmla="*/ 0 w 433"/>
                <a:gd name="T5" fmla="*/ 406 h 406"/>
                <a:gd name="T6" fmla="*/ 0 60000 65536"/>
                <a:gd name="T7" fmla="*/ 0 60000 65536"/>
                <a:gd name="T8" fmla="*/ 0 60000 65536"/>
                <a:gd name="T9" fmla="*/ 0 w 433"/>
                <a:gd name="T10" fmla="*/ 0 h 406"/>
                <a:gd name="T11" fmla="*/ 433 w 433"/>
                <a:gd name="T12" fmla="*/ 406 h 406"/>
              </a:gdLst>
              <a:ahLst/>
              <a:cxnLst>
                <a:cxn ang="T6">
                  <a:pos x="T0" y="T1"/>
                </a:cxn>
                <a:cxn ang="T7">
                  <a:pos x="T2" y="T3"/>
                </a:cxn>
                <a:cxn ang="T8">
                  <a:pos x="T4" y="T5"/>
                </a:cxn>
              </a:cxnLst>
              <a:rect l="T9" t="T10" r="T11" b="T12"/>
              <a:pathLst>
                <a:path w="433" h="406">
                  <a:moveTo>
                    <a:pt x="433" y="0"/>
                  </a:moveTo>
                  <a:lnTo>
                    <a:pt x="356" y="101"/>
                  </a:lnTo>
                  <a:lnTo>
                    <a:pt x="0" y="4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9" name="Freeform 296"/>
            <p:cNvSpPr>
              <a:spLocks/>
            </p:cNvSpPr>
            <p:nvPr/>
          </p:nvSpPr>
          <p:spPr bwMode="auto">
            <a:xfrm>
              <a:off x="995" y="2735"/>
              <a:ext cx="104" cy="48"/>
            </a:xfrm>
            <a:custGeom>
              <a:avLst/>
              <a:gdLst>
                <a:gd name="T0" fmla="*/ 537 w 537"/>
                <a:gd name="T1" fmla="*/ 0 h 246"/>
                <a:gd name="T2" fmla="*/ 321 w 537"/>
                <a:gd name="T3" fmla="*/ 124 h 246"/>
                <a:gd name="T4" fmla="*/ 42 w 537"/>
                <a:gd name="T5" fmla="*/ 236 h 246"/>
                <a:gd name="T6" fmla="*/ 0 w 537"/>
                <a:gd name="T7" fmla="*/ 246 h 246"/>
                <a:gd name="T8" fmla="*/ 0 60000 65536"/>
                <a:gd name="T9" fmla="*/ 0 60000 65536"/>
                <a:gd name="T10" fmla="*/ 0 60000 65536"/>
                <a:gd name="T11" fmla="*/ 0 60000 65536"/>
                <a:gd name="T12" fmla="*/ 0 w 537"/>
                <a:gd name="T13" fmla="*/ 0 h 246"/>
                <a:gd name="T14" fmla="*/ 537 w 537"/>
                <a:gd name="T15" fmla="*/ 246 h 246"/>
              </a:gdLst>
              <a:ahLst/>
              <a:cxnLst>
                <a:cxn ang="T8">
                  <a:pos x="T0" y="T1"/>
                </a:cxn>
                <a:cxn ang="T9">
                  <a:pos x="T2" y="T3"/>
                </a:cxn>
                <a:cxn ang="T10">
                  <a:pos x="T4" y="T5"/>
                </a:cxn>
                <a:cxn ang="T11">
                  <a:pos x="T6" y="T7"/>
                </a:cxn>
              </a:cxnLst>
              <a:rect l="T12" t="T13" r="T14" b="T15"/>
              <a:pathLst>
                <a:path w="537" h="246">
                  <a:moveTo>
                    <a:pt x="537" y="0"/>
                  </a:moveTo>
                  <a:lnTo>
                    <a:pt x="321" y="124"/>
                  </a:lnTo>
                  <a:lnTo>
                    <a:pt x="42" y="236"/>
                  </a:lnTo>
                  <a:lnTo>
                    <a:pt x="0"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90" name="Freeform 297"/>
            <p:cNvSpPr>
              <a:spLocks/>
            </p:cNvSpPr>
            <p:nvPr/>
          </p:nvSpPr>
          <p:spPr bwMode="auto">
            <a:xfrm>
              <a:off x="887" y="2789"/>
              <a:ext cx="80" cy="10"/>
            </a:xfrm>
            <a:custGeom>
              <a:avLst/>
              <a:gdLst>
                <a:gd name="T0" fmla="*/ 415 w 415"/>
                <a:gd name="T1" fmla="*/ 0 h 50"/>
                <a:gd name="T2" fmla="*/ 306 w 415"/>
                <a:gd name="T3" fmla="*/ 27 h 50"/>
                <a:gd name="T4" fmla="*/ 0 w 415"/>
                <a:gd name="T5" fmla="*/ 50 h 50"/>
                <a:gd name="T6" fmla="*/ 0 60000 65536"/>
                <a:gd name="T7" fmla="*/ 0 60000 65536"/>
                <a:gd name="T8" fmla="*/ 0 60000 65536"/>
                <a:gd name="T9" fmla="*/ 0 w 415"/>
                <a:gd name="T10" fmla="*/ 0 h 50"/>
                <a:gd name="T11" fmla="*/ 415 w 415"/>
                <a:gd name="T12" fmla="*/ 50 h 50"/>
              </a:gdLst>
              <a:ahLst/>
              <a:cxnLst>
                <a:cxn ang="T6">
                  <a:pos x="T0" y="T1"/>
                </a:cxn>
                <a:cxn ang="T7">
                  <a:pos x="T2" y="T3"/>
                </a:cxn>
                <a:cxn ang="T8">
                  <a:pos x="T4" y="T5"/>
                </a:cxn>
              </a:cxnLst>
              <a:rect l="T9" t="T10" r="T11" b="T12"/>
              <a:pathLst>
                <a:path w="415" h="50">
                  <a:moveTo>
                    <a:pt x="415" y="0"/>
                  </a:moveTo>
                  <a:lnTo>
                    <a:pt x="306" y="27"/>
                  </a:lnTo>
                  <a:lnTo>
                    <a:pt x="0"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91" name="Line 298"/>
            <p:cNvSpPr>
              <a:spLocks noChangeShapeType="1"/>
            </p:cNvSpPr>
            <p:nvPr/>
          </p:nvSpPr>
          <p:spPr bwMode="auto">
            <a:xfrm flipV="1">
              <a:off x="2031" y="2676"/>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2" name="Line 299"/>
            <p:cNvSpPr>
              <a:spLocks noChangeShapeType="1"/>
            </p:cNvSpPr>
            <p:nvPr/>
          </p:nvSpPr>
          <p:spPr bwMode="auto">
            <a:xfrm flipV="1">
              <a:off x="2031" y="2531"/>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3" name="Line 300"/>
            <p:cNvSpPr>
              <a:spLocks noChangeShapeType="1"/>
            </p:cNvSpPr>
            <p:nvPr/>
          </p:nvSpPr>
          <p:spPr bwMode="auto">
            <a:xfrm flipV="1">
              <a:off x="2031" y="2384"/>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4" name="Line 301"/>
            <p:cNvSpPr>
              <a:spLocks noChangeShapeType="1"/>
            </p:cNvSpPr>
            <p:nvPr/>
          </p:nvSpPr>
          <p:spPr bwMode="auto">
            <a:xfrm flipV="1">
              <a:off x="2031" y="2239"/>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5" name="Line 302"/>
            <p:cNvSpPr>
              <a:spLocks noChangeShapeType="1"/>
            </p:cNvSpPr>
            <p:nvPr/>
          </p:nvSpPr>
          <p:spPr bwMode="auto">
            <a:xfrm flipV="1">
              <a:off x="2031" y="2093"/>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6" name="Line 303"/>
            <p:cNvSpPr>
              <a:spLocks noChangeShapeType="1"/>
            </p:cNvSpPr>
            <p:nvPr/>
          </p:nvSpPr>
          <p:spPr bwMode="auto">
            <a:xfrm flipV="1">
              <a:off x="2031" y="194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7" name="Line 304"/>
            <p:cNvSpPr>
              <a:spLocks noChangeShapeType="1"/>
            </p:cNvSpPr>
            <p:nvPr/>
          </p:nvSpPr>
          <p:spPr bwMode="auto">
            <a:xfrm flipV="1">
              <a:off x="2031" y="1802"/>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8" name="Line 305"/>
            <p:cNvSpPr>
              <a:spLocks noChangeShapeType="1"/>
            </p:cNvSpPr>
            <p:nvPr/>
          </p:nvSpPr>
          <p:spPr bwMode="auto">
            <a:xfrm flipV="1">
              <a:off x="2031" y="1655"/>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9" name="Line 306"/>
            <p:cNvSpPr>
              <a:spLocks noChangeShapeType="1"/>
            </p:cNvSpPr>
            <p:nvPr/>
          </p:nvSpPr>
          <p:spPr bwMode="auto">
            <a:xfrm flipV="1">
              <a:off x="2031" y="1503"/>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00" name="Freeform 307"/>
            <p:cNvSpPr>
              <a:spLocks/>
            </p:cNvSpPr>
            <p:nvPr/>
          </p:nvSpPr>
          <p:spPr bwMode="auto">
            <a:xfrm>
              <a:off x="772" y="1559"/>
              <a:ext cx="15" cy="23"/>
            </a:xfrm>
            <a:custGeom>
              <a:avLst/>
              <a:gdLst>
                <a:gd name="T0" fmla="*/ 24 w 82"/>
                <a:gd name="T1" fmla="*/ 59 h 113"/>
                <a:gd name="T2" fmla="*/ 0 w 82"/>
                <a:gd name="T3" fmla="*/ 5 h 113"/>
                <a:gd name="T4" fmla="*/ 11 w 82"/>
                <a:gd name="T5" fmla="*/ 1 h 113"/>
                <a:gd name="T6" fmla="*/ 24 w 82"/>
                <a:gd name="T7" fmla="*/ 0 h 113"/>
                <a:gd name="T8" fmla="*/ 36 w 82"/>
                <a:gd name="T9" fmla="*/ 1 h 113"/>
                <a:gd name="T10" fmla="*/ 47 w 82"/>
                <a:gd name="T11" fmla="*/ 5 h 113"/>
                <a:gd name="T12" fmla="*/ 58 w 82"/>
                <a:gd name="T13" fmla="*/ 11 h 113"/>
                <a:gd name="T14" fmla="*/ 67 w 82"/>
                <a:gd name="T15" fmla="*/ 19 h 113"/>
                <a:gd name="T16" fmla="*/ 74 w 82"/>
                <a:gd name="T17" fmla="*/ 30 h 113"/>
                <a:gd name="T18" fmla="*/ 79 w 82"/>
                <a:gd name="T19" fmla="*/ 41 h 113"/>
                <a:gd name="T20" fmla="*/ 82 w 82"/>
                <a:gd name="T21" fmla="*/ 52 h 113"/>
                <a:gd name="T22" fmla="*/ 82 w 82"/>
                <a:gd name="T23" fmla="*/ 65 h 113"/>
                <a:gd name="T24" fmla="*/ 79 w 82"/>
                <a:gd name="T25" fmla="*/ 77 h 113"/>
                <a:gd name="T26" fmla="*/ 74 w 82"/>
                <a:gd name="T27" fmla="*/ 89 h 113"/>
                <a:gd name="T28" fmla="*/ 67 w 82"/>
                <a:gd name="T29" fmla="*/ 98 h 113"/>
                <a:gd name="T30" fmla="*/ 58 w 82"/>
                <a:gd name="T31" fmla="*/ 107 h 113"/>
                <a:gd name="T32" fmla="*/ 48 w 82"/>
                <a:gd name="T33" fmla="*/ 113 h 113"/>
                <a:gd name="T34" fmla="*/ 24 w 82"/>
                <a:gd name="T35" fmla="*/ 59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113"/>
                <a:gd name="T56" fmla="*/ 82 w 82"/>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113">
                  <a:moveTo>
                    <a:pt x="24" y="59"/>
                  </a:moveTo>
                  <a:lnTo>
                    <a:pt x="0" y="5"/>
                  </a:lnTo>
                  <a:lnTo>
                    <a:pt x="11" y="1"/>
                  </a:lnTo>
                  <a:lnTo>
                    <a:pt x="24" y="0"/>
                  </a:lnTo>
                  <a:lnTo>
                    <a:pt x="36" y="1"/>
                  </a:lnTo>
                  <a:lnTo>
                    <a:pt x="47" y="5"/>
                  </a:lnTo>
                  <a:lnTo>
                    <a:pt x="58" y="11"/>
                  </a:lnTo>
                  <a:lnTo>
                    <a:pt x="67" y="19"/>
                  </a:lnTo>
                  <a:lnTo>
                    <a:pt x="74" y="30"/>
                  </a:lnTo>
                  <a:lnTo>
                    <a:pt x="79" y="41"/>
                  </a:lnTo>
                  <a:lnTo>
                    <a:pt x="82" y="52"/>
                  </a:lnTo>
                  <a:lnTo>
                    <a:pt x="82" y="65"/>
                  </a:lnTo>
                  <a:lnTo>
                    <a:pt x="79" y="77"/>
                  </a:lnTo>
                  <a:lnTo>
                    <a:pt x="74" y="89"/>
                  </a:lnTo>
                  <a:lnTo>
                    <a:pt x="67" y="98"/>
                  </a:lnTo>
                  <a:lnTo>
                    <a:pt x="58" y="107"/>
                  </a:lnTo>
                  <a:lnTo>
                    <a:pt x="48" y="113"/>
                  </a:lnTo>
                  <a:lnTo>
                    <a:pt x="2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01" name="Freeform 308"/>
            <p:cNvSpPr>
              <a:spLocks/>
            </p:cNvSpPr>
            <p:nvPr/>
          </p:nvSpPr>
          <p:spPr bwMode="auto">
            <a:xfrm>
              <a:off x="772" y="1559"/>
              <a:ext cx="15" cy="23"/>
            </a:xfrm>
            <a:custGeom>
              <a:avLst/>
              <a:gdLst>
                <a:gd name="T0" fmla="*/ 0 w 82"/>
                <a:gd name="T1" fmla="*/ 5 h 113"/>
                <a:gd name="T2" fmla="*/ 11 w 82"/>
                <a:gd name="T3" fmla="*/ 1 h 113"/>
                <a:gd name="T4" fmla="*/ 24 w 82"/>
                <a:gd name="T5" fmla="*/ 0 h 113"/>
                <a:gd name="T6" fmla="*/ 36 w 82"/>
                <a:gd name="T7" fmla="*/ 1 h 113"/>
                <a:gd name="T8" fmla="*/ 47 w 82"/>
                <a:gd name="T9" fmla="*/ 5 h 113"/>
                <a:gd name="T10" fmla="*/ 58 w 82"/>
                <a:gd name="T11" fmla="*/ 11 h 113"/>
                <a:gd name="T12" fmla="*/ 67 w 82"/>
                <a:gd name="T13" fmla="*/ 19 h 113"/>
                <a:gd name="T14" fmla="*/ 74 w 82"/>
                <a:gd name="T15" fmla="*/ 30 h 113"/>
                <a:gd name="T16" fmla="*/ 79 w 82"/>
                <a:gd name="T17" fmla="*/ 41 h 113"/>
                <a:gd name="T18" fmla="*/ 82 w 82"/>
                <a:gd name="T19" fmla="*/ 52 h 113"/>
                <a:gd name="T20" fmla="*/ 82 w 82"/>
                <a:gd name="T21" fmla="*/ 65 h 113"/>
                <a:gd name="T22" fmla="*/ 79 w 82"/>
                <a:gd name="T23" fmla="*/ 77 h 113"/>
                <a:gd name="T24" fmla="*/ 74 w 82"/>
                <a:gd name="T25" fmla="*/ 89 h 113"/>
                <a:gd name="T26" fmla="*/ 67 w 82"/>
                <a:gd name="T27" fmla="*/ 98 h 113"/>
                <a:gd name="T28" fmla="*/ 58 w 82"/>
                <a:gd name="T29" fmla="*/ 107 h 113"/>
                <a:gd name="T30" fmla="*/ 48 w 82"/>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113"/>
                <a:gd name="T50" fmla="*/ 82 w 82"/>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113">
                  <a:moveTo>
                    <a:pt x="0" y="5"/>
                  </a:moveTo>
                  <a:lnTo>
                    <a:pt x="11" y="1"/>
                  </a:lnTo>
                  <a:lnTo>
                    <a:pt x="24" y="0"/>
                  </a:lnTo>
                  <a:lnTo>
                    <a:pt x="36" y="1"/>
                  </a:lnTo>
                  <a:lnTo>
                    <a:pt x="47" y="5"/>
                  </a:lnTo>
                  <a:lnTo>
                    <a:pt x="58" y="11"/>
                  </a:lnTo>
                  <a:lnTo>
                    <a:pt x="67" y="19"/>
                  </a:lnTo>
                  <a:lnTo>
                    <a:pt x="74" y="30"/>
                  </a:lnTo>
                  <a:lnTo>
                    <a:pt x="79" y="41"/>
                  </a:lnTo>
                  <a:lnTo>
                    <a:pt x="82" y="52"/>
                  </a:lnTo>
                  <a:lnTo>
                    <a:pt x="82" y="65"/>
                  </a:lnTo>
                  <a:lnTo>
                    <a:pt x="79" y="77"/>
                  </a:lnTo>
                  <a:lnTo>
                    <a:pt x="74" y="89"/>
                  </a:lnTo>
                  <a:lnTo>
                    <a:pt x="67" y="98"/>
                  </a:lnTo>
                  <a:lnTo>
                    <a:pt x="58" y="107"/>
                  </a:lnTo>
                  <a:lnTo>
                    <a:pt x="48"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02" name="Freeform 309"/>
            <p:cNvSpPr>
              <a:spLocks/>
            </p:cNvSpPr>
            <p:nvPr/>
          </p:nvSpPr>
          <p:spPr bwMode="auto">
            <a:xfrm>
              <a:off x="710" y="1560"/>
              <a:ext cx="71" cy="50"/>
            </a:xfrm>
            <a:custGeom>
              <a:avLst/>
              <a:gdLst>
                <a:gd name="T0" fmla="*/ 365 w 365"/>
                <a:gd name="T1" fmla="*/ 108 h 255"/>
                <a:gd name="T2" fmla="*/ 341 w 365"/>
                <a:gd name="T3" fmla="*/ 54 h 255"/>
                <a:gd name="T4" fmla="*/ 317 w 365"/>
                <a:gd name="T5" fmla="*/ 0 h 255"/>
                <a:gd name="T6" fmla="*/ 0 w 365"/>
                <a:gd name="T7" fmla="*/ 146 h 255"/>
                <a:gd name="T8" fmla="*/ 24 w 365"/>
                <a:gd name="T9" fmla="*/ 200 h 255"/>
                <a:gd name="T10" fmla="*/ 48 w 365"/>
                <a:gd name="T11" fmla="*/ 255 h 255"/>
                <a:gd name="T12" fmla="*/ 365 w 365"/>
                <a:gd name="T13" fmla="*/ 108 h 255"/>
                <a:gd name="T14" fmla="*/ 0 60000 65536"/>
                <a:gd name="T15" fmla="*/ 0 60000 65536"/>
                <a:gd name="T16" fmla="*/ 0 60000 65536"/>
                <a:gd name="T17" fmla="*/ 0 60000 65536"/>
                <a:gd name="T18" fmla="*/ 0 60000 65536"/>
                <a:gd name="T19" fmla="*/ 0 60000 65536"/>
                <a:gd name="T20" fmla="*/ 0 60000 65536"/>
                <a:gd name="T21" fmla="*/ 0 w 365"/>
                <a:gd name="T22" fmla="*/ 0 h 255"/>
                <a:gd name="T23" fmla="*/ 365 w 365"/>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255">
                  <a:moveTo>
                    <a:pt x="365" y="108"/>
                  </a:moveTo>
                  <a:lnTo>
                    <a:pt x="341" y="54"/>
                  </a:lnTo>
                  <a:lnTo>
                    <a:pt x="317" y="0"/>
                  </a:lnTo>
                  <a:lnTo>
                    <a:pt x="0" y="146"/>
                  </a:lnTo>
                  <a:lnTo>
                    <a:pt x="24" y="200"/>
                  </a:lnTo>
                  <a:lnTo>
                    <a:pt x="48" y="255"/>
                  </a:lnTo>
                  <a:lnTo>
                    <a:pt x="365"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03" name="Freeform 310"/>
            <p:cNvSpPr>
              <a:spLocks/>
            </p:cNvSpPr>
            <p:nvPr/>
          </p:nvSpPr>
          <p:spPr bwMode="auto">
            <a:xfrm>
              <a:off x="710" y="1560"/>
              <a:ext cx="71" cy="50"/>
            </a:xfrm>
            <a:custGeom>
              <a:avLst/>
              <a:gdLst>
                <a:gd name="T0" fmla="*/ 365 w 365"/>
                <a:gd name="T1" fmla="*/ 108 h 255"/>
                <a:gd name="T2" fmla="*/ 341 w 365"/>
                <a:gd name="T3" fmla="*/ 54 h 255"/>
                <a:gd name="T4" fmla="*/ 317 w 365"/>
                <a:gd name="T5" fmla="*/ 0 h 255"/>
                <a:gd name="T6" fmla="*/ 0 w 365"/>
                <a:gd name="T7" fmla="*/ 146 h 255"/>
                <a:gd name="T8" fmla="*/ 24 w 365"/>
                <a:gd name="T9" fmla="*/ 200 h 255"/>
                <a:gd name="T10" fmla="*/ 48 w 365"/>
                <a:gd name="T11" fmla="*/ 255 h 255"/>
                <a:gd name="T12" fmla="*/ 365 w 365"/>
                <a:gd name="T13" fmla="*/ 108 h 255"/>
                <a:gd name="T14" fmla="*/ 0 60000 65536"/>
                <a:gd name="T15" fmla="*/ 0 60000 65536"/>
                <a:gd name="T16" fmla="*/ 0 60000 65536"/>
                <a:gd name="T17" fmla="*/ 0 60000 65536"/>
                <a:gd name="T18" fmla="*/ 0 60000 65536"/>
                <a:gd name="T19" fmla="*/ 0 60000 65536"/>
                <a:gd name="T20" fmla="*/ 0 60000 65536"/>
                <a:gd name="T21" fmla="*/ 0 w 365"/>
                <a:gd name="T22" fmla="*/ 0 h 255"/>
                <a:gd name="T23" fmla="*/ 365 w 365"/>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255">
                  <a:moveTo>
                    <a:pt x="365" y="108"/>
                  </a:moveTo>
                  <a:lnTo>
                    <a:pt x="341" y="54"/>
                  </a:lnTo>
                  <a:lnTo>
                    <a:pt x="317" y="0"/>
                  </a:lnTo>
                  <a:lnTo>
                    <a:pt x="0" y="146"/>
                  </a:lnTo>
                  <a:lnTo>
                    <a:pt x="24" y="200"/>
                  </a:lnTo>
                  <a:lnTo>
                    <a:pt x="48" y="255"/>
                  </a:lnTo>
                  <a:lnTo>
                    <a:pt x="365" y="108"/>
                  </a:lnTo>
                </a:path>
              </a:pathLst>
            </a:custGeom>
            <a:noFill/>
            <a:ln w="0">
              <a:solidFill>
                <a:srgbClr val="000000"/>
              </a:solidFill>
              <a:prstDash val="solid"/>
              <a:round/>
              <a:headEnd type="none" w="med" len="med"/>
              <a:tailEnd type="triangle" w="sm"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04" name="Freeform 311"/>
            <p:cNvSpPr>
              <a:spLocks/>
            </p:cNvSpPr>
            <p:nvPr/>
          </p:nvSpPr>
          <p:spPr bwMode="auto">
            <a:xfrm>
              <a:off x="709" y="1589"/>
              <a:ext cx="6" cy="10"/>
            </a:xfrm>
            <a:custGeom>
              <a:avLst/>
              <a:gdLst>
                <a:gd name="T0" fmla="*/ 33 w 33"/>
                <a:gd name="T1" fmla="*/ 54 h 54"/>
                <a:gd name="T2" fmla="*/ 9 w 33"/>
                <a:gd name="T3" fmla="*/ 0 h 54"/>
                <a:gd name="T4" fmla="*/ 0 w 33"/>
                <a:gd name="T5" fmla="*/ 5 h 54"/>
                <a:gd name="T6" fmla="*/ 33 w 33"/>
                <a:gd name="T7" fmla="*/ 54 h 54"/>
                <a:gd name="T8" fmla="*/ 0 60000 65536"/>
                <a:gd name="T9" fmla="*/ 0 60000 65536"/>
                <a:gd name="T10" fmla="*/ 0 60000 65536"/>
                <a:gd name="T11" fmla="*/ 0 60000 65536"/>
                <a:gd name="T12" fmla="*/ 0 w 33"/>
                <a:gd name="T13" fmla="*/ 0 h 54"/>
                <a:gd name="T14" fmla="*/ 33 w 33"/>
                <a:gd name="T15" fmla="*/ 54 h 54"/>
              </a:gdLst>
              <a:ahLst/>
              <a:cxnLst>
                <a:cxn ang="T8">
                  <a:pos x="T0" y="T1"/>
                </a:cxn>
                <a:cxn ang="T9">
                  <a:pos x="T2" y="T3"/>
                </a:cxn>
                <a:cxn ang="T10">
                  <a:pos x="T4" y="T5"/>
                </a:cxn>
                <a:cxn ang="T11">
                  <a:pos x="T6" y="T7"/>
                </a:cxn>
              </a:cxnLst>
              <a:rect l="T12" t="T13" r="T14" b="T15"/>
              <a:pathLst>
                <a:path w="33" h="54">
                  <a:moveTo>
                    <a:pt x="33" y="54"/>
                  </a:moveTo>
                  <a:lnTo>
                    <a:pt x="9" y="0"/>
                  </a:lnTo>
                  <a:lnTo>
                    <a:pt x="0" y="5"/>
                  </a:lnTo>
                  <a:lnTo>
                    <a:pt x="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05" name="Line 312"/>
            <p:cNvSpPr>
              <a:spLocks noChangeShapeType="1"/>
            </p:cNvSpPr>
            <p:nvPr/>
          </p:nvSpPr>
          <p:spPr bwMode="auto">
            <a:xfrm flipH="1">
              <a:off x="709" y="1589"/>
              <a:ext cx="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06" name="Freeform 313"/>
            <p:cNvSpPr>
              <a:spLocks/>
            </p:cNvSpPr>
            <p:nvPr/>
          </p:nvSpPr>
          <p:spPr bwMode="auto">
            <a:xfrm>
              <a:off x="676" y="1589"/>
              <a:ext cx="45" cy="43"/>
            </a:xfrm>
            <a:custGeom>
              <a:avLst/>
              <a:gdLst>
                <a:gd name="T0" fmla="*/ 237 w 237"/>
                <a:gd name="T1" fmla="*/ 98 h 217"/>
                <a:gd name="T2" fmla="*/ 204 w 237"/>
                <a:gd name="T3" fmla="*/ 49 h 217"/>
                <a:gd name="T4" fmla="*/ 171 w 237"/>
                <a:gd name="T5" fmla="*/ 0 h 217"/>
                <a:gd name="T6" fmla="*/ 0 w 237"/>
                <a:gd name="T7" fmla="*/ 119 h 217"/>
                <a:gd name="T8" fmla="*/ 34 w 237"/>
                <a:gd name="T9" fmla="*/ 168 h 217"/>
                <a:gd name="T10" fmla="*/ 67 w 237"/>
                <a:gd name="T11" fmla="*/ 217 h 217"/>
                <a:gd name="T12" fmla="*/ 237 w 237"/>
                <a:gd name="T13" fmla="*/ 98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237" y="98"/>
                  </a:moveTo>
                  <a:lnTo>
                    <a:pt x="204" y="49"/>
                  </a:lnTo>
                  <a:lnTo>
                    <a:pt x="171" y="0"/>
                  </a:lnTo>
                  <a:lnTo>
                    <a:pt x="0" y="119"/>
                  </a:lnTo>
                  <a:lnTo>
                    <a:pt x="34" y="168"/>
                  </a:lnTo>
                  <a:lnTo>
                    <a:pt x="67" y="217"/>
                  </a:lnTo>
                  <a:lnTo>
                    <a:pt x="23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07" name="Freeform 314"/>
            <p:cNvSpPr>
              <a:spLocks/>
            </p:cNvSpPr>
            <p:nvPr/>
          </p:nvSpPr>
          <p:spPr bwMode="auto">
            <a:xfrm>
              <a:off x="676" y="1589"/>
              <a:ext cx="45" cy="43"/>
            </a:xfrm>
            <a:custGeom>
              <a:avLst/>
              <a:gdLst>
                <a:gd name="T0" fmla="*/ 237 w 237"/>
                <a:gd name="T1" fmla="*/ 98 h 217"/>
                <a:gd name="T2" fmla="*/ 204 w 237"/>
                <a:gd name="T3" fmla="*/ 49 h 217"/>
                <a:gd name="T4" fmla="*/ 171 w 237"/>
                <a:gd name="T5" fmla="*/ 0 h 217"/>
                <a:gd name="T6" fmla="*/ 0 w 237"/>
                <a:gd name="T7" fmla="*/ 119 h 217"/>
                <a:gd name="T8" fmla="*/ 34 w 237"/>
                <a:gd name="T9" fmla="*/ 168 h 217"/>
                <a:gd name="T10" fmla="*/ 67 w 237"/>
                <a:gd name="T11" fmla="*/ 217 h 217"/>
                <a:gd name="T12" fmla="*/ 237 w 237"/>
                <a:gd name="T13" fmla="*/ 98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237" y="98"/>
                  </a:moveTo>
                  <a:lnTo>
                    <a:pt x="204" y="49"/>
                  </a:lnTo>
                  <a:lnTo>
                    <a:pt x="171" y="0"/>
                  </a:lnTo>
                  <a:lnTo>
                    <a:pt x="0" y="119"/>
                  </a:lnTo>
                  <a:lnTo>
                    <a:pt x="34" y="168"/>
                  </a:lnTo>
                  <a:lnTo>
                    <a:pt x="67" y="217"/>
                  </a:lnTo>
                  <a:lnTo>
                    <a:pt x="237" y="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08" name="Freeform 315"/>
            <p:cNvSpPr>
              <a:spLocks/>
            </p:cNvSpPr>
            <p:nvPr/>
          </p:nvSpPr>
          <p:spPr bwMode="auto">
            <a:xfrm>
              <a:off x="671" y="1613"/>
              <a:ext cx="18" cy="21"/>
            </a:xfrm>
            <a:custGeom>
              <a:avLst/>
              <a:gdLst>
                <a:gd name="T0" fmla="*/ 59 w 92"/>
                <a:gd name="T1" fmla="*/ 49 h 108"/>
                <a:gd name="T2" fmla="*/ 92 w 92"/>
                <a:gd name="T3" fmla="*/ 98 h 108"/>
                <a:gd name="T4" fmla="*/ 81 w 92"/>
                <a:gd name="T5" fmla="*/ 104 h 108"/>
                <a:gd name="T6" fmla="*/ 70 w 92"/>
                <a:gd name="T7" fmla="*/ 107 h 108"/>
                <a:gd name="T8" fmla="*/ 57 w 92"/>
                <a:gd name="T9" fmla="*/ 108 h 108"/>
                <a:gd name="T10" fmla="*/ 44 w 92"/>
                <a:gd name="T11" fmla="*/ 106 h 108"/>
                <a:gd name="T12" fmla="*/ 33 w 92"/>
                <a:gd name="T13" fmla="*/ 102 h 108"/>
                <a:gd name="T14" fmla="*/ 23 w 92"/>
                <a:gd name="T15" fmla="*/ 96 h 108"/>
                <a:gd name="T16" fmla="*/ 14 w 92"/>
                <a:gd name="T17" fmla="*/ 88 h 108"/>
                <a:gd name="T18" fmla="*/ 7 w 92"/>
                <a:gd name="T19" fmla="*/ 78 h 108"/>
                <a:gd name="T20" fmla="*/ 2 w 92"/>
                <a:gd name="T21" fmla="*/ 65 h 108"/>
                <a:gd name="T22" fmla="*/ 0 w 92"/>
                <a:gd name="T23" fmla="*/ 54 h 108"/>
                <a:gd name="T24" fmla="*/ 1 w 92"/>
                <a:gd name="T25" fmla="*/ 41 h 108"/>
                <a:gd name="T26" fmla="*/ 3 w 92"/>
                <a:gd name="T27" fmla="*/ 30 h 108"/>
                <a:gd name="T28" fmla="*/ 9 w 92"/>
                <a:gd name="T29" fmla="*/ 18 h 108"/>
                <a:gd name="T30" fmla="*/ 16 w 92"/>
                <a:gd name="T31" fmla="*/ 8 h 108"/>
                <a:gd name="T32" fmla="*/ 25 w 92"/>
                <a:gd name="T33" fmla="*/ 0 h 108"/>
                <a:gd name="T34" fmla="*/ 59 w 92"/>
                <a:gd name="T35" fmla="*/ 49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08"/>
                <a:gd name="T56" fmla="*/ 92 w 92"/>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08">
                  <a:moveTo>
                    <a:pt x="59" y="49"/>
                  </a:moveTo>
                  <a:lnTo>
                    <a:pt x="92" y="98"/>
                  </a:lnTo>
                  <a:lnTo>
                    <a:pt x="81" y="104"/>
                  </a:lnTo>
                  <a:lnTo>
                    <a:pt x="70" y="107"/>
                  </a:lnTo>
                  <a:lnTo>
                    <a:pt x="57" y="108"/>
                  </a:lnTo>
                  <a:lnTo>
                    <a:pt x="44" y="106"/>
                  </a:lnTo>
                  <a:lnTo>
                    <a:pt x="33" y="102"/>
                  </a:lnTo>
                  <a:lnTo>
                    <a:pt x="23" y="96"/>
                  </a:lnTo>
                  <a:lnTo>
                    <a:pt x="14" y="88"/>
                  </a:lnTo>
                  <a:lnTo>
                    <a:pt x="7" y="78"/>
                  </a:lnTo>
                  <a:lnTo>
                    <a:pt x="2" y="65"/>
                  </a:lnTo>
                  <a:lnTo>
                    <a:pt x="0" y="54"/>
                  </a:lnTo>
                  <a:lnTo>
                    <a:pt x="1" y="41"/>
                  </a:lnTo>
                  <a:lnTo>
                    <a:pt x="3" y="30"/>
                  </a:lnTo>
                  <a:lnTo>
                    <a:pt x="9" y="18"/>
                  </a:lnTo>
                  <a:lnTo>
                    <a:pt x="16" y="8"/>
                  </a:lnTo>
                  <a:lnTo>
                    <a:pt x="25" y="0"/>
                  </a:lnTo>
                  <a:lnTo>
                    <a:pt x="5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09" name="Freeform 316"/>
            <p:cNvSpPr>
              <a:spLocks/>
            </p:cNvSpPr>
            <p:nvPr/>
          </p:nvSpPr>
          <p:spPr bwMode="auto">
            <a:xfrm>
              <a:off x="671" y="1613"/>
              <a:ext cx="18" cy="21"/>
            </a:xfrm>
            <a:custGeom>
              <a:avLst/>
              <a:gdLst>
                <a:gd name="T0" fmla="*/ 92 w 92"/>
                <a:gd name="T1" fmla="*/ 98 h 108"/>
                <a:gd name="T2" fmla="*/ 81 w 92"/>
                <a:gd name="T3" fmla="*/ 104 h 108"/>
                <a:gd name="T4" fmla="*/ 70 w 92"/>
                <a:gd name="T5" fmla="*/ 107 h 108"/>
                <a:gd name="T6" fmla="*/ 57 w 92"/>
                <a:gd name="T7" fmla="*/ 108 h 108"/>
                <a:gd name="T8" fmla="*/ 44 w 92"/>
                <a:gd name="T9" fmla="*/ 106 h 108"/>
                <a:gd name="T10" fmla="*/ 33 w 92"/>
                <a:gd name="T11" fmla="*/ 102 h 108"/>
                <a:gd name="T12" fmla="*/ 23 w 92"/>
                <a:gd name="T13" fmla="*/ 96 h 108"/>
                <a:gd name="T14" fmla="*/ 14 w 92"/>
                <a:gd name="T15" fmla="*/ 88 h 108"/>
                <a:gd name="T16" fmla="*/ 7 w 92"/>
                <a:gd name="T17" fmla="*/ 78 h 108"/>
                <a:gd name="T18" fmla="*/ 2 w 92"/>
                <a:gd name="T19" fmla="*/ 65 h 108"/>
                <a:gd name="T20" fmla="*/ 0 w 92"/>
                <a:gd name="T21" fmla="*/ 54 h 108"/>
                <a:gd name="T22" fmla="*/ 1 w 92"/>
                <a:gd name="T23" fmla="*/ 41 h 108"/>
                <a:gd name="T24" fmla="*/ 3 w 92"/>
                <a:gd name="T25" fmla="*/ 30 h 108"/>
                <a:gd name="T26" fmla="*/ 9 w 92"/>
                <a:gd name="T27" fmla="*/ 18 h 108"/>
                <a:gd name="T28" fmla="*/ 16 w 92"/>
                <a:gd name="T29" fmla="*/ 8 h 108"/>
                <a:gd name="T30" fmla="*/ 25 w 92"/>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08"/>
                <a:gd name="T50" fmla="*/ 92 w 92"/>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08">
                  <a:moveTo>
                    <a:pt x="92" y="98"/>
                  </a:moveTo>
                  <a:lnTo>
                    <a:pt x="81" y="104"/>
                  </a:lnTo>
                  <a:lnTo>
                    <a:pt x="70" y="107"/>
                  </a:lnTo>
                  <a:lnTo>
                    <a:pt x="57" y="108"/>
                  </a:lnTo>
                  <a:lnTo>
                    <a:pt x="44" y="106"/>
                  </a:lnTo>
                  <a:lnTo>
                    <a:pt x="33" y="102"/>
                  </a:lnTo>
                  <a:lnTo>
                    <a:pt x="23" y="96"/>
                  </a:lnTo>
                  <a:lnTo>
                    <a:pt x="14" y="88"/>
                  </a:lnTo>
                  <a:lnTo>
                    <a:pt x="7" y="78"/>
                  </a:lnTo>
                  <a:lnTo>
                    <a:pt x="2" y="65"/>
                  </a:lnTo>
                  <a:lnTo>
                    <a:pt x="0" y="54"/>
                  </a:lnTo>
                  <a:lnTo>
                    <a:pt x="1" y="41"/>
                  </a:lnTo>
                  <a:lnTo>
                    <a:pt x="3" y="30"/>
                  </a:lnTo>
                  <a:lnTo>
                    <a:pt x="9" y="18"/>
                  </a:lnTo>
                  <a:lnTo>
                    <a:pt x="16" y="8"/>
                  </a:lnTo>
                  <a:lnTo>
                    <a:pt x="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10" name="Freeform 317"/>
            <p:cNvSpPr>
              <a:spLocks/>
            </p:cNvSpPr>
            <p:nvPr/>
          </p:nvSpPr>
          <p:spPr bwMode="auto">
            <a:xfrm>
              <a:off x="651" y="1627"/>
              <a:ext cx="19" cy="20"/>
            </a:xfrm>
            <a:custGeom>
              <a:avLst/>
              <a:gdLst>
                <a:gd name="T0" fmla="*/ 40 w 99"/>
                <a:gd name="T1" fmla="*/ 59 h 102"/>
                <a:gd name="T2" fmla="*/ 0 w 99"/>
                <a:gd name="T3" fmla="*/ 16 h 102"/>
                <a:gd name="T4" fmla="*/ 10 w 99"/>
                <a:gd name="T5" fmla="*/ 9 h 102"/>
                <a:gd name="T6" fmla="*/ 21 w 99"/>
                <a:gd name="T7" fmla="*/ 3 h 102"/>
                <a:gd name="T8" fmla="*/ 32 w 99"/>
                <a:gd name="T9" fmla="*/ 1 h 102"/>
                <a:gd name="T10" fmla="*/ 45 w 99"/>
                <a:gd name="T11" fmla="*/ 0 h 102"/>
                <a:gd name="T12" fmla="*/ 57 w 99"/>
                <a:gd name="T13" fmla="*/ 2 h 102"/>
                <a:gd name="T14" fmla="*/ 69 w 99"/>
                <a:gd name="T15" fmla="*/ 7 h 102"/>
                <a:gd name="T16" fmla="*/ 79 w 99"/>
                <a:gd name="T17" fmla="*/ 14 h 102"/>
                <a:gd name="T18" fmla="*/ 87 w 99"/>
                <a:gd name="T19" fmla="*/ 23 h 102"/>
                <a:gd name="T20" fmla="*/ 93 w 99"/>
                <a:gd name="T21" fmla="*/ 33 h 102"/>
                <a:gd name="T22" fmla="*/ 97 w 99"/>
                <a:gd name="T23" fmla="*/ 45 h 102"/>
                <a:gd name="T24" fmla="*/ 99 w 99"/>
                <a:gd name="T25" fmla="*/ 57 h 102"/>
                <a:gd name="T26" fmla="*/ 98 w 99"/>
                <a:gd name="T27" fmla="*/ 69 h 102"/>
                <a:gd name="T28" fmla="*/ 95 w 99"/>
                <a:gd name="T29" fmla="*/ 81 h 102"/>
                <a:gd name="T30" fmla="*/ 89 w 99"/>
                <a:gd name="T31" fmla="*/ 93 h 102"/>
                <a:gd name="T32" fmla="*/ 81 w 99"/>
                <a:gd name="T33" fmla="*/ 102 h 102"/>
                <a:gd name="T34" fmla="*/ 40 w 99"/>
                <a:gd name="T35" fmla="*/ 59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2"/>
                <a:gd name="T56" fmla="*/ 99 w 99"/>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2">
                  <a:moveTo>
                    <a:pt x="40" y="59"/>
                  </a:moveTo>
                  <a:lnTo>
                    <a:pt x="0" y="16"/>
                  </a:lnTo>
                  <a:lnTo>
                    <a:pt x="10" y="9"/>
                  </a:lnTo>
                  <a:lnTo>
                    <a:pt x="21" y="3"/>
                  </a:lnTo>
                  <a:lnTo>
                    <a:pt x="32" y="1"/>
                  </a:lnTo>
                  <a:lnTo>
                    <a:pt x="45" y="0"/>
                  </a:lnTo>
                  <a:lnTo>
                    <a:pt x="57" y="2"/>
                  </a:lnTo>
                  <a:lnTo>
                    <a:pt x="69" y="7"/>
                  </a:lnTo>
                  <a:lnTo>
                    <a:pt x="79" y="14"/>
                  </a:lnTo>
                  <a:lnTo>
                    <a:pt x="87" y="23"/>
                  </a:lnTo>
                  <a:lnTo>
                    <a:pt x="93" y="33"/>
                  </a:lnTo>
                  <a:lnTo>
                    <a:pt x="97" y="45"/>
                  </a:lnTo>
                  <a:lnTo>
                    <a:pt x="99" y="57"/>
                  </a:lnTo>
                  <a:lnTo>
                    <a:pt x="98" y="69"/>
                  </a:lnTo>
                  <a:lnTo>
                    <a:pt x="95" y="81"/>
                  </a:lnTo>
                  <a:lnTo>
                    <a:pt x="89" y="93"/>
                  </a:lnTo>
                  <a:lnTo>
                    <a:pt x="81" y="102"/>
                  </a:lnTo>
                  <a:lnTo>
                    <a:pt x="4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11" name="Freeform 318"/>
            <p:cNvSpPr>
              <a:spLocks/>
            </p:cNvSpPr>
            <p:nvPr/>
          </p:nvSpPr>
          <p:spPr bwMode="auto">
            <a:xfrm>
              <a:off x="651" y="1627"/>
              <a:ext cx="19" cy="20"/>
            </a:xfrm>
            <a:custGeom>
              <a:avLst/>
              <a:gdLst>
                <a:gd name="T0" fmla="*/ 0 w 99"/>
                <a:gd name="T1" fmla="*/ 16 h 102"/>
                <a:gd name="T2" fmla="*/ 10 w 99"/>
                <a:gd name="T3" fmla="*/ 9 h 102"/>
                <a:gd name="T4" fmla="*/ 21 w 99"/>
                <a:gd name="T5" fmla="*/ 3 h 102"/>
                <a:gd name="T6" fmla="*/ 32 w 99"/>
                <a:gd name="T7" fmla="*/ 1 h 102"/>
                <a:gd name="T8" fmla="*/ 45 w 99"/>
                <a:gd name="T9" fmla="*/ 0 h 102"/>
                <a:gd name="T10" fmla="*/ 57 w 99"/>
                <a:gd name="T11" fmla="*/ 2 h 102"/>
                <a:gd name="T12" fmla="*/ 69 w 99"/>
                <a:gd name="T13" fmla="*/ 7 h 102"/>
                <a:gd name="T14" fmla="*/ 79 w 99"/>
                <a:gd name="T15" fmla="*/ 14 h 102"/>
                <a:gd name="T16" fmla="*/ 87 w 99"/>
                <a:gd name="T17" fmla="*/ 23 h 102"/>
                <a:gd name="T18" fmla="*/ 93 w 99"/>
                <a:gd name="T19" fmla="*/ 33 h 102"/>
                <a:gd name="T20" fmla="*/ 97 w 99"/>
                <a:gd name="T21" fmla="*/ 45 h 102"/>
                <a:gd name="T22" fmla="*/ 99 w 99"/>
                <a:gd name="T23" fmla="*/ 57 h 102"/>
                <a:gd name="T24" fmla="*/ 98 w 99"/>
                <a:gd name="T25" fmla="*/ 69 h 102"/>
                <a:gd name="T26" fmla="*/ 95 w 99"/>
                <a:gd name="T27" fmla="*/ 81 h 102"/>
                <a:gd name="T28" fmla="*/ 89 w 99"/>
                <a:gd name="T29" fmla="*/ 93 h 102"/>
                <a:gd name="T30" fmla="*/ 81 w 99"/>
                <a:gd name="T31" fmla="*/ 102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2"/>
                <a:gd name="T50" fmla="*/ 99 w 99"/>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2">
                  <a:moveTo>
                    <a:pt x="0" y="16"/>
                  </a:moveTo>
                  <a:lnTo>
                    <a:pt x="10" y="9"/>
                  </a:lnTo>
                  <a:lnTo>
                    <a:pt x="21" y="3"/>
                  </a:lnTo>
                  <a:lnTo>
                    <a:pt x="32" y="1"/>
                  </a:lnTo>
                  <a:lnTo>
                    <a:pt x="45" y="0"/>
                  </a:lnTo>
                  <a:lnTo>
                    <a:pt x="57" y="2"/>
                  </a:lnTo>
                  <a:lnTo>
                    <a:pt x="69" y="7"/>
                  </a:lnTo>
                  <a:lnTo>
                    <a:pt x="79" y="14"/>
                  </a:lnTo>
                  <a:lnTo>
                    <a:pt x="87" y="23"/>
                  </a:lnTo>
                  <a:lnTo>
                    <a:pt x="93" y="33"/>
                  </a:lnTo>
                  <a:lnTo>
                    <a:pt x="97" y="45"/>
                  </a:lnTo>
                  <a:lnTo>
                    <a:pt x="99" y="57"/>
                  </a:lnTo>
                  <a:lnTo>
                    <a:pt x="98" y="69"/>
                  </a:lnTo>
                  <a:lnTo>
                    <a:pt x="95" y="81"/>
                  </a:lnTo>
                  <a:lnTo>
                    <a:pt x="89" y="93"/>
                  </a:lnTo>
                  <a:lnTo>
                    <a:pt x="81"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12" name="Freeform 319"/>
            <p:cNvSpPr>
              <a:spLocks/>
            </p:cNvSpPr>
            <p:nvPr/>
          </p:nvSpPr>
          <p:spPr bwMode="auto">
            <a:xfrm>
              <a:off x="605" y="1631"/>
              <a:ext cx="62" cy="60"/>
            </a:xfrm>
            <a:custGeom>
              <a:avLst/>
              <a:gdLst>
                <a:gd name="T0" fmla="*/ 317 w 317"/>
                <a:gd name="T1" fmla="*/ 86 h 314"/>
                <a:gd name="T2" fmla="*/ 276 w 317"/>
                <a:gd name="T3" fmla="*/ 43 h 314"/>
                <a:gd name="T4" fmla="*/ 236 w 317"/>
                <a:gd name="T5" fmla="*/ 0 h 314"/>
                <a:gd name="T6" fmla="*/ 0 w 317"/>
                <a:gd name="T7" fmla="*/ 228 h 314"/>
                <a:gd name="T8" fmla="*/ 40 w 317"/>
                <a:gd name="T9" fmla="*/ 271 h 314"/>
                <a:gd name="T10" fmla="*/ 81 w 317"/>
                <a:gd name="T11" fmla="*/ 314 h 314"/>
                <a:gd name="T12" fmla="*/ 317 w 317"/>
                <a:gd name="T13" fmla="*/ 86 h 314"/>
                <a:gd name="T14" fmla="*/ 0 60000 65536"/>
                <a:gd name="T15" fmla="*/ 0 60000 65536"/>
                <a:gd name="T16" fmla="*/ 0 60000 65536"/>
                <a:gd name="T17" fmla="*/ 0 60000 65536"/>
                <a:gd name="T18" fmla="*/ 0 60000 65536"/>
                <a:gd name="T19" fmla="*/ 0 60000 65536"/>
                <a:gd name="T20" fmla="*/ 0 60000 65536"/>
                <a:gd name="T21" fmla="*/ 0 w 317"/>
                <a:gd name="T22" fmla="*/ 0 h 314"/>
                <a:gd name="T23" fmla="*/ 317 w 31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314">
                  <a:moveTo>
                    <a:pt x="317" y="86"/>
                  </a:moveTo>
                  <a:lnTo>
                    <a:pt x="276" y="43"/>
                  </a:lnTo>
                  <a:lnTo>
                    <a:pt x="236" y="0"/>
                  </a:lnTo>
                  <a:lnTo>
                    <a:pt x="0" y="228"/>
                  </a:lnTo>
                  <a:lnTo>
                    <a:pt x="40" y="271"/>
                  </a:lnTo>
                  <a:lnTo>
                    <a:pt x="81" y="314"/>
                  </a:lnTo>
                  <a:lnTo>
                    <a:pt x="31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13" name="Freeform 320"/>
            <p:cNvSpPr>
              <a:spLocks/>
            </p:cNvSpPr>
            <p:nvPr/>
          </p:nvSpPr>
          <p:spPr bwMode="auto">
            <a:xfrm>
              <a:off x="605" y="1631"/>
              <a:ext cx="62" cy="60"/>
            </a:xfrm>
            <a:custGeom>
              <a:avLst/>
              <a:gdLst>
                <a:gd name="T0" fmla="*/ 317 w 317"/>
                <a:gd name="T1" fmla="*/ 86 h 314"/>
                <a:gd name="T2" fmla="*/ 276 w 317"/>
                <a:gd name="T3" fmla="*/ 43 h 314"/>
                <a:gd name="T4" fmla="*/ 236 w 317"/>
                <a:gd name="T5" fmla="*/ 0 h 314"/>
                <a:gd name="T6" fmla="*/ 0 w 317"/>
                <a:gd name="T7" fmla="*/ 228 h 314"/>
                <a:gd name="T8" fmla="*/ 40 w 317"/>
                <a:gd name="T9" fmla="*/ 271 h 314"/>
                <a:gd name="T10" fmla="*/ 81 w 317"/>
                <a:gd name="T11" fmla="*/ 314 h 314"/>
                <a:gd name="T12" fmla="*/ 317 w 317"/>
                <a:gd name="T13" fmla="*/ 86 h 314"/>
                <a:gd name="T14" fmla="*/ 0 60000 65536"/>
                <a:gd name="T15" fmla="*/ 0 60000 65536"/>
                <a:gd name="T16" fmla="*/ 0 60000 65536"/>
                <a:gd name="T17" fmla="*/ 0 60000 65536"/>
                <a:gd name="T18" fmla="*/ 0 60000 65536"/>
                <a:gd name="T19" fmla="*/ 0 60000 65536"/>
                <a:gd name="T20" fmla="*/ 0 60000 65536"/>
                <a:gd name="T21" fmla="*/ 0 w 317"/>
                <a:gd name="T22" fmla="*/ 0 h 314"/>
                <a:gd name="T23" fmla="*/ 317 w 31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314">
                  <a:moveTo>
                    <a:pt x="317" y="86"/>
                  </a:moveTo>
                  <a:lnTo>
                    <a:pt x="276" y="43"/>
                  </a:lnTo>
                  <a:lnTo>
                    <a:pt x="236" y="0"/>
                  </a:lnTo>
                  <a:lnTo>
                    <a:pt x="0" y="228"/>
                  </a:lnTo>
                  <a:lnTo>
                    <a:pt x="40" y="271"/>
                  </a:lnTo>
                  <a:lnTo>
                    <a:pt x="81" y="314"/>
                  </a:lnTo>
                  <a:lnTo>
                    <a:pt x="317"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14" name="Freeform 321"/>
            <p:cNvSpPr>
              <a:spLocks/>
            </p:cNvSpPr>
            <p:nvPr/>
          </p:nvSpPr>
          <p:spPr bwMode="auto">
            <a:xfrm>
              <a:off x="604" y="1675"/>
              <a:ext cx="9" cy="8"/>
            </a:xfrm>
            <a:custGeom>
              <a:avLst/>
              <a:gdLst>
                <a:gd name="T0" fmla="*/ 45 w 45"/>
                <a:gd name="T1" fmla="*/ 43 h 43"/>
                <a:gd name="T2" fmla="*/ 5 w 45"/>
                <a:gd name="T3" fmla="*/ 0 h 43"/>
                <a:gd name="T4" fmla="*/ 0 w 45"/>
                <a:gd name="T5" fmla="*/ 6 h 43"/>
                <a:gd name="T6" fmla="*/ 45 w 45"/>
                <a:gd name="T7" fmla="*/ 43 h 43"/>
                <a:gd name="T8" fmla="*/ 0 60000 65536"/>
                <a:gd name="T9" fmla="*/ 0 60000 65536"/>
                <a:gd name="T10" fmla="*/ 0 60000 65536"/>
                <a:gd name="T11" fmla="*/ 0 60000 65536"/>
                <a:gd name="T12" fmla="*/ 0 w 45"/>
                <a:gd name="T13" fmla="*/ 0 h 43"/>
                <a:gd name="T14" fmla="*/ 45 w 45"/>
                <a:gd name="T15" fmla="*/ 43 h 43"/>
              </a:gdLst>
              <a:ahLst/>
              <a:cxnLst>
                <a:cxn ang="T8">
                  <a:pos x="T0" y="T1"/>
                </a:cxn>
                <a:cxn ang="T9">
                  <a:pos x="T2" y="T3"/>
                </a:cxn>
                <a:cxn ang="T10">
                  <a:pos x="T4" y="T5"/>
                </a:cxn>
                <a:cxn ang="T11">
                  <a:pos x="T6" y="T7"/>
                </a:cxn>
              </a:cxnLst>
              <a:rect l="T12" t="T13" r="T14" b="T15"/>
              <a:pathLst>
                <a:path w="45" h="43">
                  <a:moveTo>
                    <a:pt x="45" y="43"/>
                  </a:moveTo>
                  <a:lnTo>
                    <a:pt x="5" y="0"/>
                  </a:lnTo>
                  <a:lnTo>
                    <a:pt x="0" y="6"/>
                  </a:lnTo>
                  <a:lnTo>
                    <a:pt x="4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15" name="Line 322"/>
            <p:cNvSpPr>
              <a:spLocks noChangeShapeType="1"/>
            </p:cNvSpPr>
            <p:nvPr/>
          </p:nvSpPr>
          <p:spPr bwMode="auto">
            <a:xfrm flipH="1">
              <a:off x="604" y="167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16" name="Freeform 323"/>
            <p:cNvSpPr>
              <a:spLocks/>
            </p:cNvSpPr>
            <p:nvPr/>
          </p:nvSpPr>
          <p:spPr bwMode="auto">
            <a:xfrm>
              <a:off x="572" y="1676"/>
              <a:ext cx="50" cy="56"/>
            </a:xfrm>
            <a:custGeom>
              <a:avLst/>
              <a:gdLst>
                <a:gd name="T0" fmla="*/ 256 w 256"/>
                <a:gd name="T1" fmla="*/ 74 h 284"/>
                <a:gd name="T2" fmla="*/ 210 w 256"/>
                <a:gd name="T3" fmla="*/ 37 h 284"/>
                <a:gd name="T4" fmla="*/ 165 w 256"/>
                <a:gd name="T5" fmla="*/ 0 h 284"/>
                <a:gd name="T6" fmla="*/ 0 w 256"/>
                <a:gd name="T7" fmla="*/ 211 h 284"/>
                <a:gd name="T8" fmla="*/ 45 w 256"/>
                <a:gd name="T9" fmla="*/ 247 h 284"/>
                <a:gd name="T10" fmla="*/ 90 w 256"/>
                <a:gd name="T11" fmla="*/ 284 h 284"/>
                <a:gd name="T12" fmla="*/ 256 w 256"/>
                <a:gd name="T13" fmla="*/ 74 h 284"/>
                <a:gd name="T14" fmla="*/ 0 60000 65536"/>
                <a:gd name="T15" fmla="*/ 0 60000 65536"/>
                <a:gd name="T16" fmla="*/ 0 60000 65536"/>
                <a:gd name="T17" fmla="*/ 0 60000 65536"/>
                <a:gd name="T18" fmla="*/ 0 60000 65536"/>
                <a:gd name="T19" fmla="*/ 0 60000 65536"/>
                <a:gd name="T20" fmla="*/ 0 60000 65536"/>
                <a:gd name="T21" fmla="*/ 0 w 256"/>
                <a:gd name="T22" fmla="*/ 0 h 284"/>
                <a:gd name="T23" fmla="*/ 256 w 256"/>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84">
                  <a:moveTo>
                    <a:pt x="256" y="74"/>
                  </a:moveTo>
                  <a:lnTo>
                    <a:pt x="210" y="37"/>
                  </a:lnTo>
                  <a:lnTo>
                    <a:pt x="165" y="0"/>
                  </a:lnTo>
                  <a:lnTo>
                    <a:pt x="0" y="211"/>
                  </a:lnTo>
                  <a:lnTo>
                    <a:pt x="45" y="247"/>
                  </a:lnTo>
                  <a:lnTo>
                    <a:pt x="90" y="284"/>
                  </a:lnTo>
                  <a:lnTo>
                    <a:pt x="2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17" name="Freeform 324"/>
            <p:cNvSpPr>
              <a:spLocks/>
            </p:cNvSpPr>
            <p:nvPr/>
          </p:nvSpPr>
          <p:spPr bwMode="auto">
            <a:xfrm>
              <a:off x="572" y="1676"/>
              <a:ext cx="50" cy="56"/>
            </a:xfrm>
            <a:custGeom>
              <a:avLst/>
              <a:gdLst>
                <a:gd name="T0" fmla="*/ 256 w 256"/>
                <a:gd name="T1" fmla="*/ 74 h 284"/>
                <a:gd name="T2" fmla="*/ 210 w 256"/>
                <a:gd name="T3" fmla="*/ 37 h 284"/>
                <a:gd name="T4" fmla="*/ 165 w 256"/>
                <a:gd name="T5" fmla="*/ 0 h 284"/>
                <a:gd name="T6" fmla="*/ 0 w 256"/>
                <a:gd name="T7" fmla="*/ 211 h 284"/>
                <a:gd name="T8" fmla="*/ 45 w 256"/>
                <a:gd name="T9" fmla="*/ 247 h 284"/>
                <a:gd name="T10" fmla="*/ 90 w 256"/>
                <a:gd name="T11" fmla="*/ 284 h 284"/>
                <a:gd name="T12" fmla="*/ 256 w 256"/>
                <a:gd name="T13" fmla="*/ 74 h 284"/>
                <a:gd name="T14" fmla="*/ 0 60000 65536"/>
                <a:gd name="T15" fmla="*/ 0 60000 65536"/>
                <a:gd name="T16" fmla="*/ 0 60000 65536"/>
                <a:gd name="T17" fmla="*/ 0 60000 65536"/>
                <a:gd name="T18" fmla="*/ 0 60000 65536"/>
                <a:gd name="T19" fmla="*/ 0 60000 65536"/>
                <a:gd name="T20" fmla="*/ 0 60000 65536"/>
                <a:gd name="T21" fmla="*/ 0 w 256"/>
                <a:gd name="T22" fmla="*/ 0 h 284"/>
                <a:gd name="T23" fmla="*/ 256 w 256"/>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84">
                  <a:moveTo>
                    <a:pt x="256" y="74"/>
                  </a:moveTo>
                  <a:lnTo>
                    <a:pt x="210" y="37"/>
                  </a:lnTo>
                  <a:lnTo>
                    <a:pt x="165" y="0"/>
                  </a:lnTo>
                  <a:lnTo>
                    <a:pt x="0" y="211"/>
                  </a:lnTo>
                  <a:lnTo>
                    <a:pt x="45" y="247"/>
                  </a:lnTo>
                  <a:lnTo>
                    <a:pt x="90" y="284"/>
                  </a:lnTo>
                  <a:lnTo>
                    <a:pt x="256" y="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18" name="Freeform 325"/>
            <p:cNvSpPr>
              <a:spLocks/>
            </p:cNvSpPr>
            <p:nvPr/>
          </p:nvSpPr>
          <p:spPr bwMode="auto">
            <a:xfrm>
              <a:off x="570" y="1717"/>
              <a:ext cx="20" cy="19"/>
            </a:xfrm>
            <a:custGeom>
              <a:avLst/>
              <a:gdLst>
                <a:gd name="T0" fmla="*/ 59 w 104"/>
                <a:gd name="T1" fmla="*/ 36 h 96"/>
                <a:gd name="T2" fmla="*/ 104 w 104"/>
                <a:gd name="T3" fmla="*/ 73 h 96"/>
                <a:gd name="T4" fmla="*/ 96 w 104"/>
                <a:gd name="T5" fmla="*/ 82 h 96"/>
                <a:gd name="T6" fmla="*/ 86 w 104"/>
                <a:gd name="T7" fmla="*/ 89 h 96"/>
                <a:gd name="T8" fmla="*/ 74 w 104"/>
                <a:gd name="T9" fmla="*/ 94 h 96"/>
                <a:gd name="T10" fmla="*/ 63 w 104"/>
                <a:gd name="T11" fmla="*/ 96 h 96"/>
                <a:gd name="T12" fmla="*/ 50 w 104"/>
                <a:gd name="T13" fmla="*/ 95 h 96"/>
                <a:gd name="T14" fmla="*/ 39 w 104"/>
                <a:gd name="T15" fmla="*/ 92 h 96"/>
                <a:gd name="T16" fmla="*/ 28 w 104"/>
                <a:gd name="T17" fmla="*/ 86 h 96"/>
                <a:gd name="T18" fmla="*/ 18 w 104"/>
                <a:gd name="T19" fmla="*/ 78 h 96"/>
                <a:gd name="T20" fmla="*/ 10 w 104"/>
                <a:gd name="T21" fmla="*/ 69 h 96"/>
                <a:gd name="T22" fmla="*/ 4 w 104"/>
                <a:gd name="T23" fmla="*/ 58 h 96"/>
                <a:gd name="T24" fmla="*/ 1 w 104"/>
                <a:gd name="T25" fmla="*/ 47 h 96"/>
                <a:gd name="T26" fmla="*/ 0 w 104"/>
                <a:gd name="T27" fmla="*/ 33 h 96"/>
                <a:gd name="T28" fmla="*/ 2 w 104"/>
                <a:gd name="T29" fmla="*/ 21 h 96"/>
                <a:gd name="T30" fmla="*/ 6 w 104"/>
                <a:gd name="T31" fmla="*/ 10 h 96"/>
                <a:gd name="T32" fmla="*/ 14 w 104"/>
                <a:gd name="T33" fmla="*/ 0 h 96"/>
                <a:gd name="T34" fmla="*/ 59 w 104"/>
                <a:gd name="T35" fmla="*/ 36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96"/>
                <a:gd name="T56" fmla="*/ 104 w 104"/>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96">
                  <a:moveTo>
                    <a:pt x="59" y="36"/>
                  </a:moveTo>
                  <a:lnTo>
                    <a:pt x="104" y="73"/>
                  </a:lnTo>
                  <a:lnTo>
                    <a:pt x="96" y="82"/>
                  </a:lnTo>
                  <a:lnTo>
                    <a:pt x="86" y="89"/>
                  </a:lnTo>
                  <a:lnTo>
                    <a:pt x="74" y="94"/>
                  </a:lnTo>
                  <a:lnTo>
                    <a:pt x="63" y="96"/>
                  </a:lnTo>
                  <a:lnTo>
                    <a:pt x="50" y="95"/>
                  </a:lnTo>
                  <a:lnTo>
                    <a:pt x="39" y="92"/>
                  </a:lnTo>
                  <a:lnTo>
                    <a:pt x="28" y="86"/>
                  </a:lnTo>
                  <a:lnTo>
                    <a:pt x="18" y="78"/>
                  </a:lnTo>
                  <a:lnTo>
                    <a:pt x="10" y="69"/>
                  </a:lnTo>
                  <a:lnTo>
                    <a:pt x="4" y="58"/>
                  </a:lnTo>
                  <a:lnTo>
                    <a:pt x="1" y="47"/>
                  </a:lnTo>
                  <a:lnTo>
                    <a:pt x="0" y="33"/>
                  </a:lnTo>
                  <a:lnTo>
                    <a:pt x="2" y="21"/>
                  </a:lnTo>
                  <a:lnTo>
                    <a:pt x="6" y="10"/>
                  </a:lnTo>
                  <a:lnTo>
                    <a:pt x="14" y="0"/>
                  </a:lnTo>
                  <a:lnTo>
                    <a:pt x="5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19" name="Freeform 326"/>
            <p:cNvSpPr>
              <a:spLocks/>
            </p:cNvSpPr>
            <p:nvPr/>
          </p:nvSpPr>
          <p:spPr bwMode="auto">
            <a:xfrm>
              <a:off x="570" y="1717"/>
              <a:ext cx="20" cy="19"/>
            </a:xfrm>
            <a:custGeom>
              <a:avLst/>
              <a:gdLst>
                <a:gd name="T0" fmla="*/ 104 w 104"/>
                <a:gd name="T1" fmla="*/ 73 h 96"/>
                <a:gd name="T2" fmla="*/ 96 w 104"/>
                <a:gd name="T3" fmla="*/ 82 h 96"/>
                <a:gd name="T4" fmla="*/ 86 w 104"/>
                <a:gd name="T5" fmla="*/ 89 h 96"/>
                <a:gd name="T6" fmla="*/ 74 w 104"/>
                <a:gd name="T7" fmla="*/ 94 h 96"/>
                <a:gd name="T8" fmla="*/ 63 w 104"/>
                <a:gd name="T9" fmla="*/ 96 h 96"/>
                <a:gd name="T10" fmla="*/ 50 w 104"/>
                <a:gd name="T11" fmla="*/ 95 h 96"/>
                <a:gd name="T12" fmla="*/ 39 w 104"/>
                <a:gd name="T13" fmla="*/ 92 h 96"/>
                <a:gd name="T14" fmla="*/ 28 w 104"/>
                <a:gd name="T15" fmla="*/ 86 h 96"/>
                <a:gd name="T16" fmla="*/ 18 w 104"/>
                <a:gd name="T17" fmla="*/ 78 h 96"/>
                <a:gd name="T18" fmla="*/ 10 w 104"/>
                <a:gd name="T19" fmla="*/ 69 h 96"/>
                <a:gd name="T20" fmla="*/ 4 w 104"/>
                <a:gd name="T21" fmla="*/ 58 h 96"/>
                <a:gd name="T22" fmla="*/ 1 w 104"/>
                <a:gd name="T23" fmla="*/ 47 h 96"/>
                <a:gd name="T24" fmla="*/ 0 w 104"/>
                <a:gd name="T25" fmla="*/ 33 h 96"/>
                <a:gd name="T26" fmla="*/ 2 w 104"/>
                <a:gd name="T27" fmla="*/ 21 h 96"/>
                <a:gd name="T28" fmla="*/ 6 w 104"/>
                <a:gd name="T29" fmla="*/ 10 h 96"/>
                <a:gd name="T30" fmla="*/ 14 w 104"/>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96"/>
                <a:gd name="T50" fmla="*/ 104 w 10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96">
                  <a:moveTo>
                    <a:pt x="104" y="73"/>
                  </a:moveTo>
                  <a:lnTo>
                    <a:pt x="96" y="82"/>
                  </a:lnTo>
                  <a:lnTo>
                    <a:pt x="86" y="89"/>
                  </a:lnTo>
                  <a:lnTo>
                    <a:pt x="74" y="94"/>
                  </a:lnTo>
                  <a:lnTo>
                    <a:pt x="63" y="96"/>
                  </a:lnTo>
                  <a:lnTo>
                    <a:pt x="50" y="95"/>
                  </a:lnTo>
                  <a:lnTo>
                    <a:pt x="39" y="92"/>
                  </a:lnTo>
                  <a:lnTo>
                    <a:pt x="28" y="86"/>
                  </a:lnTo>
                  <a:lnTo>
                    <a:pt x="18" y="78"/>
                  </a:lnTo>
                  <a:lnTo>
                    <a:pt x="10" y="69"/>
                  </a:lnTo>
                  <a:lnTo>
                    <a:pt x="4" y="58"/>
                  </a:lnTo>
                  <a:lnTo>
                    <a:pt x="1" y="47"/>
                  </a:lnTo>
                  <a:lnTo>
                    <a:pt x="0" y="33"/>
                  </a:lnTo>
                  <a:lnTo>
                    <a:pt x="2" y="21"/>
                  </a:lnTo>
                  <a:lnTo>
                    <a:pt x="6" y="1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20" name="Freeform 327"/>
            <p:cNvSpPr>
              <a:spLocks/>
            </p:cNvSpPr>
            <p:nvPr/>
          </p:nvSpPr>
          <p:spPr bwMode="auto">
            <a:xfrm>
              <a:off x="556" y="1737"/>
              <a:ext cx="21" cy="16"/>
            </a:xfrm>
            <a:custGeom>
              <a:avLst/>
              <a:gdLst>
                <a:gd name="T0" fmla="*/ 51 w 110"/>
                <a:gd name="T1" fmla="*/ 59 h 87"/>
                <a:gd name="T2" fmla="*/ 0 w 110"/>
                <a:gd name="T3" fmla="*/ 32 h 87"/>
                <a:gd name="T4" fmla="*/ 7 w 110"/>
                <a:gd name="T5" fmla="*/ 21 h 87"/>
                <a:gd name="T6" fmla="*/ 16 w 110"/>
                <a:gd name="T7" fmla="*/ 12 h 87"/>
                <a:gd name="T8" fmla="*/ 26 w 110"/>
                <a:gd name="T9" fmla="*/ 6 h 87"/>
                <a:gd name="T10" fmla="*/ 37 w 110"/>
                <a:gd name="T11" fmla="*/ 2 h 87"/>
                <a:gd name="T12" fmla="*/ 49 w 110"/>
                <a:gd name="T13" fmla="*/ 0 h 87"/>
                <a:gd name="T14" fmla="*/ 61 w 110"/>
                <a:gd name="T15" fmla="*/ 1 h 87"/>
                <a:gd name="T16" fmla="*/ 73 w 110"/>
                <a:gd name="T17" fmla="*/ 4 h 87"/>
                <a:gd name="T18" fmla="*/ 84 w 110"/>
                <a:gd name="T19" fmla="*/ 10 h 87"/>
                <a:gd name="T20" fmla="*/ 94 w 110"/>
                <a:gd name="T21" fmla="*/ 18 h 87"/>
                <a:gd name="T22" fmla="*/ 101 w 110"/>
                <a:gd name="T23" fmla="*/ 27 h 87"/>
                <a:gd name="T24" fmla="*/ 107 w 110"/>
                <a:gd name="T25" fmla="*/ 39 h 87"/>
                <a:gd name="T26" fmla="*/ 109 w 110"/>
                <a:gd name="T27" fmla="*/ 51 h 87"/>
                <a:gd name="T28" fmla="*/ 110 w 110"/>
                <a:gd name="T29" fmla="*/ 63 h 87"/>
                <a:gd name="T30" fmla="*/ 108 w 110"/>
                <a:gd name="T31" fmla="*/ 75 h 87"/>
                <a:gd name="T32" fmla="*/ 103 w 110"/>
                <a:gd name="T33" fmla="*/ 87 h 87"/>
                <a:gd name="T34" fmla="*/ 51 w 110"/>
                <a:gd name="T35" fmla="*/ 59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87"/>
                <a:gd name="T56" fmla="*/ 110 w 11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87">
                  <a:moveTo>
                    <a:pt x="51" y="59"/>
                  </a:moveTo>
                  <a:lnTo>
                    <a:pt x="0" y="32"/>
                  </a:lnTo>
                  <a:lnTo>
                    <a:pt x="7" y="21"/>
                  </a:lnTo>
                  <a:lnTo>
                    <a:pt x="16" y="12"/>
                  </a:lnTo>
                  <a:lnTo>
                    <a:pt x="26" y="6"/>
                  </a:lnTo>
                  <a:lnTo>
                    <a:pt x="37" y="2"/>
                  </a:lnTo>
                  <a:lnTo>
                    <a:pt x="49" y="0"/>
                  </a:lnTo>
                  <a:lnTo>
                    <a:pt x="61" y="1"/>
                  </a:lnTo>
                  <a:lnTo>
                    <a:pt x="73" y="4"/>
                  </a:lnTo>
                  <a:lnTo>
                    <a:pt x="84" y="10"/>
                  </a:lnTo>
                  <a:lnTo>
                    <a:pt x="94" y="18"/>
                  </a:lnTo>
                  <a:lnTo>
                    <a:pt x="101" y="27"/>
                  </a:lnTo>
                  <a:lnTo>
                    <a:pt x="107" y="39"/>
                  </a:lnTo>
                  <a:lnTo>
                    <a:pt x="109" y="51"/>
                  </a:lnTo>
                  <a:lnTo>
                    <a:pt x="110" y="63"/>
                  </a:lnTo>
                  <a:lnTo>
                    <a:pt x="108" y="75"/>
                  </a:lnTo>
                  <a:lnTo>
                    <a:pt x="103" y="87"/>
                  </a:lnTo>
                  <a:lnTo>
                    <a:pt x="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21" name="Freeform 328"/>
            <p:cNvSpPr>
              <a:spLocks/>
            </p:cNvSpPr>
            <p:nvPr/>
          </p:nvSpPr>
          <p:spPr bwMode="auto">
            <a:xfrm>
              <a:off x="556" y="1737"/>
              <a:ext cx="21" cy="16"/>
            </a:xfrm>
            <a:custGeom>
              <a:avLst/>
              <a:gdLst>
                <a:gd name="T0" fmla="*/ 0 w 110"/>
                <a:gd name="T1" fmla="*/ 32 h 87"/>
                <a:gd name="T2" fmla="*/ 7 w 110"/>
                <a:gd name="T3" fmla="*/ 21 h 87"/>
                <a:gd name="T4" fmla="*/ 16 w 110"/>
                <a:gd name="T5" fmla="*/ 12 h 87"/>
                <a:gd name="T6" fmla="*/ 26 w 110"/>
                <a:gd name="T7" fmla="*/ 6 h 87"/>
                <a:gd name="T8" fmla="*/ 37 w 110"/>
                <a:gd name="T9" fmla="*/ 2 h 87"/>
                <a:gd name="T10" fmla="*/ 49 w 110"/>
                <a:gd name="T11" fmla="*/ 0 h 87"/>
                <a:gd name="T12" fmla="*/ 61 w 110"/>
                <a:gd name="T13" fmla="*/ 1 h 87"/>
                <a:gd name="T14" fmla="*/ 73 w 110"/>
                <a:gd name="T15" fmla="*/ 4 h 87"/>
                <a:gd name="T16" fmla="*/ 84 w 110"/>
                <a:gd name="T17" fmla="*/ 10 h 87"/>
                <a:gd name="T18" fmla="*/ 94 w 110"/>
                <a:gd name="T19" fmla="*/ 18 h 87"/>
                <a:gd name="T20" fmla="*/ 101 w 110"/>
                <a:gd name="T21" fmla="*/ 27 h 87"/>
                <a:gd name="T22" fmla="*/ 107 w 110"/>
                <a:gd name="T23" fmla="*/ 39 h 87"/>
                <a:gd name="T24" fmla="*/ 109 w 110"/>
                <a:gd name="T25" fmla="*/ 51 h 87"/>
                <a:gd name="T26" fmla="*/ 110 w 110"/>
                <a:gd name="T27" fmla="*/ 63 h 87"/>
                <a:gd name="T28" fmla="*/ 108 w 110"/>
                <a:gd name="T29" fmla="*/ 75 h 87"/>
                <a:gd name="T30" fmla="*/ 103 w 110"/>
                <a:gd name="T31" fmla="*/ 87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87"/>
                <a:gd name="T50" fmla="*/ 110 w 110"/>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87">
                  <a:moveTo>
                    <a:pt x="0" y="32"/>
                  </a:moveTo>
                  <a:lnTo>
                    <a:pt x="7" y="21"/>
                  </a:lnTo>
                  <a:lnTo>
                    <a:pt x="16" y="12"/>
                  </a:lnTo>
                  <a:lnTo>
                    <a:pt x="26" y="6"/>
                  </a:lnTo>
                  <a:lnTo>
                    <a:pt x="37" y="2"/>
                  </a:lnTo>
                  <a:lnTo>
                    <a:pt x="49" y="0"/>
                  </a:lnTo>
                  <a:lnTo>
                    <a:pt x="61" y="1"/>
                  </a:lnTo>
                  <a:lnTo>
                    <a:pt x="73" y="4"/>
                  </a:lnTo>
                  <a:lnTo>
                    <a:pt x="84" y="10"/>
                  </a:lnTo>
                  <a:lnTo>
                    <a:pt x="94" y="18"/>
                  </a:lnTo>
                  <a:lnTo>
                    <a:pt x="101" y="27"/>
                  </a:lnTo>
                  <a:lnTo>
                    <a:pt x="107" y="39"/>
                  </a:lnTo>
                  <a:lnTo>
                    <a:pt x="109" y="51"/>
                  </a:lnTo>
                  <a:lnTo>
                    <a:pt x="110" y="63"/>
                  </a:lnTo>
                  <a:lnTo>
                    <a:pt x="108" y="75"/>
                  </a:lnTo>
                  <a:lnTo>
                    <a:pt x="103"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22" name="Freeform 329"/>
            <p:cNvSpPr>
              <a:spLocks/>
            </p:cNvSpPr>
            <p:nvPr/>
          </p:nvSpPr>
          <p:spPr bwMode="auto">
            <a:xfrm>
              <a:off x="501" y="1743"/>
              <a:ext cx="74" cy="114"/>
            </a:xfrm>
            <a:custGeom>
              <a:avLst/>
              <a:gdLst>
                <a:gd name="T0" fmla="*/ 384 w 384"/>
                <a:gd name="T1" fmla="*/ 55 h 583"/>
                <a:gd name="T2" fmla="*/ 332 w 384"/>
                <a:gd name="T3" fmla="*/ 27 h 583"/>
                <a:gd name="T4" fmla="*/ 281 w 384"/>
                <a:gd name="T5" fmla="*/ 0 h 583"/>
                <a:gd name="T6" fmla="*/ 0 w 384"/>
                <a:gd name="T7" fmla="*/ 528 h 583"/>
                <a:gd name="T8" fmla="*/ 52 w 384"/>
                <a:gd name="T9" fmla="*/ 556 h 583"/>
                <a:gd name="T10" fmla="*/ 103 w 384"/>
                <a:gd name="T11" fmla="*/ 583 h 583"/>
                <a:gd name="T12" fmla="*/ 384 w 384"/>
                <a:gd name="T13" fmla="*/ 55 h 583"/>
                <a:gd name="T14" fmla="*/ 0 60000 65536"/>
                <a:gd name="T15" fmla="*/ 0 60000 65536"/>
                <a:gd name="T16" fmla="*/ 0 60000 65536"/>
                <a:gd name="T17" fmla="*/ 0 60000 65536"/>
                <a:gd name="T18" fmla="*/ 0 60000 65536"/>
                <a:gd name="T19" fmla="*/ 0 60000 65536"/>
                <a:gd name="T20" fmla="*/ 0 60000 65536"/>
                <a:gd name="T21" fmla="*/ 0 w 384"/>
                <a:gd name="T22" fmla="*/ 0 h 583"/>
                <a:gd name="T23" fmla="*/ 384 w 384"/>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583">
                  <a:moveTo>
                    <a:pt x="384" y="55"/>
                  </a:moveTo>
                  <a:lnTo>
                    <a:pt x="332" y="27"/>
                  </a:lnTo>
                  <a:lnTo>
                    <a:pt x="281" y="0"/>
                  </a:lnTo>
                  <a:lnTo>
                    <a:pt x="0" y="528"/>
                  </a:lnTo>
                  <a:lnTo>
                    <a:pt x="52" y="556"/>
                  </a:lnTo>
                  <a:lnTo>
                    <a:pt x="103" y="583"/>
                  </a:lnTo>
                  <a:lnTo>
                    <a:pt x="38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23" name="Freeform 330"/>
            <p:cNvSpPr>
              <a:spLocks/>
            </p:cNvSpPr>
            <p:nvPr/>
          </p:nvSpPr>
          <p:spPr bwMode="auto">
            <a:xfrm>
              <a:off x="501" y="1743"/>
              <a:ext cx="74" cy="114"/>
            </a:xfrm>
            <a:custGeom>
              <a:avLst/>
              <a:gdLst>
                <a:gd name="T0" fmla="*/ 384 w 384"/>
                <a:gd name="T1" fmla="*/ 55 h 583"/>
                <a:gd name="T2" fmla="*/ 332 w 384"/>
                <a:gd name="T3" fmla="*/ 27 h 583"/>
                <a:gd name="T4" fmla="*/ 281 w 384"/>
                <a:gd name="T5" fmla="*/ 0 h 583"/>
                <a:gd name="T6" fmla="*/ 0 w 384"/>
                <a:gd name="T7" fmla="*/ 528 h 583"/>
                <a:gd name="T8" fmla="*/ 52 w 384"/>
                <a:gd name="T9" fmla="*/ 556 h 583"/>
                <a:gd name="T10" fmla="*/ 103 w 384"/>
                <a:gd name="T11" fmla="*/ 583 h 583"/>
                <a:gd name="T12" fmla="*/ 384 w 384"/>
                <a:gd name="T13" fmla="*/ 55 h 583"/>
                <a:gd name="T14" fmla="*/ 0 60000 65536"/>
                <a:gd name="T15" fmla="*/ 0 60000 65536"/>
                <a:gd name="T16" fmla="*/ 0 60000 65536"/>
                <a:gd name="T17" fmla="*/ 0 60000 65536"/>
                <a:gd name="T18" fmla="*/ 0 60000 65536"/>
                <a:gd name="T19" fmla="*/ 0 60000 65536"/>
                <a:gd name="T20" fmla="*/ 0 60000 65536"/>
                <a:gd name="T21" fmla="*/ 0 w 384"/>
                <a:gd name="T22" fmla="*/ 0 h 583"/>
                <a:gd name="T23" fmla="*/ 384 w 384"/>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583">
                  <a:moveTo>
                    <a:pt x="384" y="55"/>
                  </a:moveTo>
                  <a:lnTo>
                    <a:pt x="332" y="27"/>
                  </a:lnTo>
                  <a:lnTo>
                    <a:pt x="281" y="0"/>
                  </a:lnTo>
                  <a:lnTo>
                    <a:pt x="0" y="528"/>
                  </a:lnTo>
                  <a:lnTo>
                    <a:pt x="52" y="556"/>
                  </a:lnTo>
                  <a:lnTo>
                    <a:pt x="103" y="583"/>
                  </a:lnTo>
                  <a:lnTo>
                    <a:pt x="384"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24" name="Freeform 331"/>
            <p:cNvSpPr>
              <a:spLocks/>
            </p:cNvSpPr>
            <p:nvPr/>
          </p:nvSpPr>
          <p:spPr bwMode="auto">
            <a:xfrm>
              <a:off x="500" y="1846"/>
              <a:ext cx="21" cy="16"/>
            </a:xfrm>
            <a:custGeom>
              <a:avLst/>
              <a:gdLst>
                <a:gd name="T0" fmla="*/ 59 w 110"/>
                <a:gd name="T1" fmla="*/ 28 h 87"/>
                <a:gd name="T2" fmla="*/ 110 w 110"/>
                <a:gd name="T3" fmla="*/ 55 h 87"/>
                <a:gd name="T4" fmla="*/ 103 w 110"/>
                <a:gd name="T5" fmla="*/ 65 h 87"/>
                <a:gd name="T6" fmla="*/ 94 w 110"/>
                <a:gd name="T7" fmla="*/ 75 h 87"/>
                <a:gd name="T8" fmla="*/ 84 w 110"/>
                <a:gd name="T9" fmla="*/ 81 h 87"/>
                <a:gd name="T10" fmla="*/ 73 w 110"/>
                <a:gd name="T11" fmla="*/ 85 h 87"/>
                <a:gd name="T12" fmla="*/ 61 w 110"/>
                <a:gd name="T13" fmla="*/ 87 h 87"/>
                <a:gd name="T14" fmla="*/ 49 w 110"/>
                <a:gd name="T15" fmla="*/ 86 h 87"/>
                <a:gd name="T16" fmla="*/ 37 w 110"/>
                <a:gd name="T17" fmla="*/ 83 h 87"/>
                <a:gd name="T18" fmla="*/ 25 w 110"/>
                <a:gd name="T19" fmla="*/ 77 h 87"/>
                <a:gd name="T20" fmla="*/ 16 w 110"/>
                <a:gd name="T21" fmla="*/ 69 h 87"/>
                <a:gd name="T22" fmla="*/ 9 w 110"/>
                <a:gd name="T23" fmla="*/ 59 h 87"/>
                <a:gd name="T24" fmla="*/ 3 w 110"/>
                <a:gd name="T25" fmla="*/ 48 h 87"/>
                <a:gd name="T26" fmla="*/ 1 w 110"/>
                <a:gd name="T27" fmla="*/ 36 h 87"/>
                <a:gd name="T28" fmla="*/ 0 w 110"/>
                <a:gd name="T29" fmla="*/ 24 h 87"/>
                <a:gd name="T30" fmla="*/ 2 w 110"/>
                <a:gd name="T31" fmla="*/ 11 h 87"/>
                <a:gd name="T32" fmla="*/ 7 w 110"/>
                <a:gd name="T33" fmla="*/ 0 h 87"/>
                <a:gd name="T34" fmla="*/ 59 w 110"/>
                <a:gd name="T35" fmla="*/ 28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87"/>
                <a:gd name="T56" fmla="*/ 110 w 11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87">
                  <a:moveTo>
                    <a:pt x="59" y="28"/>
                  </a:moveTo>
                  <a:lnTo>
                    <a:pt x="110" y="55"/>
                  </a:lnTo>
                  <a:lnTo>
                    <a:pt x="103" y="65"/>
                  </a:lnTo>
                  <a:lnTo>
                    <a:pt x="94" y="75"/>
                  </a:lnTo>
                  <a:lnTo>
                    <a:pt x="84" y="81"/>
                  </a:lnTo>
                  <a:lnTo>
                    <a:pt x="73" y="85"/>
                  </a:lnTo>
                  <a:lnTo>
                    <a:pt x="61" y="87"/>
                  </a:lnTo>
                  <a:lnTo>
                    <a:pt x="49" y="86"/>
                  </a:lnTo>
                  <a:lnTo>
                    <a:pt x="37" y="83"/>
                  </a:lnTo>
                  <a:lnTo>
                    <a:pt x="25" y="77"/>
                  </a:lnTo>
                  <a:lnTo>
                    <a:pt x="16" y="69"/>
                  </a:lnTo>
                  <a:lnTo>
                    <a:pt x="9" y="59"/>
                  </a:lnTo>
                  <a:lnTo>
                    <a:pt x="3" y="48"/>
                  </a:lnTo>
                  <a:lnTo>
                    <a:pt x="1" y="36"/>
                  </a:lnTo>
                  <a:lnTo>
                    <a:pt x="0" y="24"/>
                  </a:lnTo>
                  <a:lnTo>
                    <a:pt x="2" y="11"/>
                  </a:lnTo>
                  <a:lnTo>
                    <a:pt x="7" y="0"/>
                  </a:lnTo>
                  <a:lnTo>
                    <a:pt x="5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25" name="Freeform 332"/>
            <p:cNvSpPr>
              <a:spLocks/>
            </p:cNvSpPr>
            <p:nvPr/>
          </p:nvSpPr>
          <p:spPr bwMode="auto">
            <a:xfrm>
              <a:off x="500" y="1846"/>
              <a:ext cx="21" cy="16"/>
            </a:xfrm>
            <a:custGeom>
              <a:avLst/>
              <a:gdLst>
                <a:gd name="T0" fmla="*/ 110 w 110"/>
                <a:gd name="T1" fmla="*/ 55 h 87"/>
                <a:gd name="T2" fmla="*/ 103 w 110"/>
                <a:gd name="T3" fmla="*/ 65 h 87"/>
                <a:gd name="T4" fmla="*/ 94 w 110"/>
                <a:gd name="T5" fmla="*/ 75 h 87"/>
                <a:gd name="T6" fmla="*/ 84 w 110"/>
                <a:gd name="T7" fmla="*/ 81 h 87"/>
                <a:gd name="T8" fmla="*/ 73 w 110"/>
                <a:gd name="T9" fmla="*/ 85 h 87"/>
                <a:gd name="T10" fmla="*/ 61 w 110"/>
                <a:gd name="T11" fmla="*/ 87 h 87"/>
                <a:gd name="T12" fmla="*/ 49 w 110"/>
                <a:gd name="T13" fmla="*/ 86 h 87"/>
                <a:gd name="T14" fmla="*/ 37 w 110"/>
                <a:gd name="T15" fmla="*/ 83 h 87"/>
                <a:gd name="T16" fmla="*/ 25 w 110"/>
                <a:gd name="T17" fmla="*/ 77 h 87"/>
                <a:gd name="T18" fmla="*/ 16 w 110"/>
                <a:gd name="T19" fmla="*/ 69 h 87"/>
                <a:gd name="T20" fmla="*/ 9 w 110"/>
                <a:gd name="T21" fmla="*/ 59 h 87"/>
                <a:gd name="T22" fmla="*/ 3 w 110"/>
                <a:gd name="T23" fmla="*/ 48 h 87"/>
                <a:gd name="T24" fmla="*/ 1 w 110"/>
                <a:gd name="T25" fmla="*/ 36 h 87"/>
                <a:gd name="T26" fmla="*/ 0 w 110"/>
                <a:gd name="T27" fmla="*/ 24 h 87"/>
                <a:gd name="T28" fmla="*/ 2 w 110"/>
                <a:gd name="T29" fmla="*/ 11 h 87"/>
                <a:gd name="T30" fmla="*/ 7 w 110"/>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87"/>
                <a:gd name="T50" fmla="*/ 110 w 110"/>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87">
                  <a:moveTo>
                    <a:pt x="110" y="55"/>
                  </a:moveTo>
                  <a:lnTo>
                    <a:pt x="103" y="65"/>
                  </a:lnTo>
                  <a:lnTo>
                    <a:pt x="94" y="75"/>
                  </a:lnTo>
                  <a:lnTo>
                    <a:pt x="84" y="81"/>
                  </a:lnTo>
                  <a:lnTo>
                    <a:pt x="73" y="85"/>
                  </a:lnTo>
                  <a:lnTo>
                    <a:pt x="61" y="87"/>
                  </a:lnTo>
                  <a:lnTo>
                    <a:pt x="49" y="86"/>
                  </a:lnTo>
                  <a:lnTo>
                    <a:pt x="37" y="83"/>
                  </a:lnTo>
                  <a:lnTo>
                    <a:pt x="25" y="77"/>
                  </a:lnTo>
                  <a:lnTo>
                    <a:pt x="16" y="69"/>
                  </a:lnTo>
                  <a:lnTo>
                    <a:pt x="9" y="59"/>
                  </a:lnTo>
                  <a:lnTo>
                    <a:pt x="3" y="48"/>
                  </a:lnTo>
                  <a:lnTo>
                    <a:pt x="1" y="36"/>
                  </a:lnTo>
                  <a:lnTo>
                    <a:pt x="0" y="24"/>
                  </a:lnTo>
                  <a:lnTo>
                    <a:pt x="2" y="11"/>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26" name="Freeform 333"/>
            <p:cNvSpPr>
              <a:spLocks/>
            </p:cNvSpPr>
            <p:nvPr/>
          </p:nvSpPr>
          <p:spPr bwMode="auto">
            <a:xfrm>
              <a:off x="492" y="1868"/>
              <a:ext cx="22" cy="14"/>
            </a:xfrm>
            <a:custGeom>
              <a:avLst/>
              <a:gdLst>
                <a:gd name="T0" fmla="*/ 56 w 115"/>
                <a:gd name="T1" fmla="*/ 60 h 77"/>
                <a:gd name="T2" fmla="*/ 0 w 115"/>
                <a:gd name="T3" fmla="*/ 42 h 77"/>
                <a:gd name="T4" fmla="*/ 5 w 115"/>
                <a:gd name="T5" fmla="*/ 31 h 77"/>
                <a:gd name="T6" fmla="*/ 12 w 115"/>
                <a:gd name="T7" fmla="*/ 21 h 77"/>
                <a:gd name="T8" fmla="*/ 21 w 115"/>
                <a:gd name="T9" fmla="*/ 13 h 77"/>
                <a:gd name="T10" fmla="*/ 31 w 115"/>
                <a:gd name="T11" fmla="*/ 7 h 77"/>
                <a:gd name="T12" fmla="*/ 43 w 115"/>
                <a:gd name="T13" fmla="*/ 3 h 77"/>
                <a:gd name="T14" fmla="*/ 55 w 115"/>
                <a:gd name="T15" fmla="*/ 0 h 77"/>
                <a:gd name="T16" fmla="*/ 67 w 115"/>
                <a:gd name="T17" fmla="*/ 2 h 77"/>
                <a:gd name="T18" fmla="*/ 79 w 115"/>
                <a:gd name="T19" fmla="*/ 5 h 77"/>
                <a:gd name="T20" fmla="*/ 90 w 115"/>
                <a:gd name="T21" fmla="*/ 11 h 77"/>
                <a:gd name="T22" fmla="*/ 99 w 115"/>
                <a:gd name="T23" fmla="*/ 19 h 77"/>
                <a:gd name="T24" fmla="*/ 107 w 115"/>
                <a:gd name="T25" fmla="*/ 29 h 77"/>
                <a:gd name="T26" fmla="*/ 112 w 115"/>
                <a:gd name="T27" fmla="*/ 40 h 77"/>
                <a:gd name="T28" fmla="*/ 115 w 115"/>
                <a:gd name="T29" fmla="*/ 53 h 77"/>
                <a:gd name="T30" fmla="*/ 115 w 115"/>
                <a:gd name="T31" fmla="*/ 65 h 77"/>
                <a:gd name="T32" fmla="*/ 113 w 115"/>
                <a:gd name="T33" fmla="*/ 77 h 77"/>
                <a:gd name="T34" fmla="*/ 56 w 115"/>
                <a:gd name="T35" fmla="*/ 6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6" y="60"/>
                  </a:moveTo>
                  <a:lnTo>
                    <a:pt x="0" y="42"/>
                  </a:lnTo>
                  <a:lnTo>
                    <a:pt x="5" y="31"/>
                  </a:lnTo>
                  <a:lnTo>
                    <a:pt x="12" y="21"/>
                  </a:lnTo>
                  <a:lnTo>
                    <a:pt x="21" y="13"/>
                  </a:lnTo>
                  <a:lnTo>
                    <a:pt x="31" y="7"/>
                  </a:lnTo>
                  <a:lnTo>
                    <a:pt x="43" y="3"/>
                  </a:lnTo>
                  <a:lnTo>
                    <a:pt x="55" y="0"/>
                  </a:lnTo>
                  <a:lnTo>
                    <a:pt x="67" y="2"/>
                  </a:lnTo>
                  <a:lnTo>
                    <a:pt x="79" y="5"/>
                  </a:lnTo>
                  <a:lnTo>
                    <a:pt x="90" y="11"/>
                  </a:lnTo>
                  <a:lnTo>
                    <a:pt x="99" y="19"/>
                  </a:lnTo>
                  <a:lnTo>
                    <a:pt x="107" y="29"/>
                  </a:lnTo>
                  <a:lnTo>
                    <a:pt x="112" y="40"/>
                  </a:lnTo>
                  <a:lnTo>
                    <a:pt x="115" y="53"/>
                  </a:lnTo>
                  <a:lnTo>
                    <a:pt x="115" y="65"/>
                  </a:lnTo>
                  <a:lnTo>
                    <a:pt x="113" y="77"/>
                  </a:lnTo>
                  <a:lnTo>
                    <a:pt x="5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27" name="Freeform 334"/>
            <p:cNvSpPr>
              <a:spLocks/>
            </p:cNvSpPr>
            <p:nvPr/>
          </p:nvSpPr>
          <p:spPr bwMode="auto">
            <a:xfrm>
              <a:off x="492" y="1868"/>
              <a:ext cx="22" cy="14"/>
            </a:xfrm>
            <a:custGeom>
              <a:avLst/>
              <a:gdLst>
                <a:gd name="T0" fmla="*/ 0 w 115"/>
                <a:gd name="T1" fmla="*/ 42 h 77"/>
                <a:gd name="T2" fmla="*/ 5 w 115"/>
                <a:gd name="T3" fmla="*/ 31 h 77"/>
                <a:gd name="T4" fmla="*/ 12 w 115"/>
                <a:gd name="T5" fmla="*/ 21 h 77"/>
                <a:gd name="T6" fmla="*/ 21 w 115"/>
                <a:gd name="T7" fmla="*/ 13 h 77"/>
                <a:gd name="T8" fmla="*/ 31 w 115"/>
                <a:gd name="T9" fmla="*/ 7 h 77"/>
                <a:gd name="T10" fmla="*/ 43 w 115"/>
                <a:gd name="T11" fmla="*/ 3 h 77"/>
                <a:gd name="T12" fmla="*/ 55 w 115"/>
                <a:gd name="T13" fmla="*/ 0 h 77"/>
                <a:gd name="T14" fmla="*/ 67 w 115"/>
                <a:gd name="T15" fmla="*/ 2 h 77"/>
                <a:gd name="T16" fmla="*/ 79 w 115"/>
                <a:gd name="T17" fmla="*/ 5 h 77"/>
                <a:gd name="T18" fmla="*/ 90 w 115"/>
                <a:gd name="T19" fmla="*/ 11 h 77"/>
                <a:gd name="T20" fmla="*/ 99 w 115"/>
                <a:gd name="T21" fmla="*/ 19 h 77"/>
                <a:gd name="T22" fmla="*/ 107 w 115"/>
                <a:gd name="T23" fmla="*/ 29 h 77"/>
                <a:gd name="T24" fmla="*/ 112 w 115"/>
                <a:gd name="T25" fmla="*/ 40 h 77"/>
                <a:gd name="T26" fmla="*/ 115 w 115"/>
                <a:gd name="T27" fmla="*/ 53 h 77"/>
                <a:gd name="T28" fmla="*/ 115 w 115"/>
                <a:gd name="T29" fmla="*/ 65 h 77"/>
                <a:gd name="T30" fmla="*/ 113 w 115"/>
                <a:gd name="T31" fmla="*/ 77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0" y="42"/>
                  </a:moveTo>
                  <a:lnTo>
                    <a:pt x="5" y="31"/>
                  </a:lnTo>
                  <a:lnTo>
                    <a:pt x="12" y="21"/>
                  </a:lnTo>
                  <a:lnTo>
                    <a:pt x="21" y="13"/>
                  </a:lnTo>
                  <a:lnTo>
                    <a:pt x="31" y="7"/>
                  </a:lnTo>
                  <a:lnTo>
                    <a:pt x="43" y="3"/>
                  </a:lnTo>
                  <a:lnTo>
                    <a:pt x="55" y="0"/>
                  </a:lnTo>
                  <a:lnTo>
                    <a:pt x="67" y="2"/>
                  </a:lnTo>
                  <a:lnTo>
                    <a:pt x="79" y="5"/>
                  </a:lnTo>
                  <a:lnTo>
                    <a:pt x="90" y="11"/>
                  </a:lnTo>
                  <a:lnTo>
                    <a:pt x="99" y="19"/>
                  </a:lnTo>
                  <a:lnTo>
                    <a:pt x="107" y="29"/>
                  </a:lnTo>
                  <a:lnTo>
                    <a:pt x="112" y="40"/>
                  </a:lnTo>
                  <a:lnTo>
                    <a:pt x="115" y="53"/>
                  </a:lnTo>
                  <a:lnTo>
                    <a:pt x="115" y="65"/>
                  </a:lnTo>
                  <a:lnTo>
                    <a:pt x="113"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28" name="Freeform 335"/>
            <p:cNvSpPr>
              <a:spLocks/>
            </p:cNvSpPr>
            <p:nvPr/>
          </p:nvSpPr>
          <p:spPr bwMode="auto">
            <a:xfrm>
              <a:off x="461" y="1875"/>
              <a:ext cx="52" cy="112"/>
            </a:xfrm>
            <a:custGeom>
              <a:avLst/>
              <a:gdLst>
                <a:gd name="T0" fmla="*/ 273 w 273"/>
                <a:gd name="T1" fmla="*/ 35 h 574"/>
                <a:gd name="T2" fmla="*/ 216 w 273"/>
                <a:gd name="T3" fmla="*/ 18 h 574"/>
                <a:gd name="T4" fmla="*/ 160 w 273"/>
                <a:gd name="T5" fmla="*/ 0 h 574"/>
                <a:gd name="T6" fmla="*/ 0 w 273"/>
                <a:gd name="T7" fmla="*/ 539 h 574"/>
                <a:gd name="T8" fmla="*/ 57 w 273"/>
                <a:gd name="T9" fmla="*/ 557 h 574"/>
                <a:gd name="T10" fmla="*/ 113 w 273"/>
                <a:gd name="T11" fmla="*/ 574 h 574"/>
                <a:gd name="T12" fmla="*/ 273 w 273"/>
                <a:gd name="T13" fmla="*/ 35 h 574"/>
                <a:gd name="T14" fmla="*/ 0 60000 65536"/>
                <a:gd name="T15" fmla="*/ 0 60000 65536"/>
                <a:gd name="T16" fmla="*/ 0 60000 65536"/>
                <a:gd name="T17" fmla="*/ 0 60000 65536"/>
                <a:gd name="T18" fmla="*/ 0 60000 65536"/>
                <a:gd name="T19" fmla="*/ 0 60000 65536"/>
                <a:gd name="T20" fmla="*/ 0 60000 65536"/>
                <a:gd name="T21" fmla="*/ 0 w 273"/>
                <a:gd name="T22" fmla="*/ 0 h 574"/>
                <a:gd name="T23" fmla="*/ 273 w 273"/>
                <a:gd name="T24" fmla="*/ 574 h 5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 h="574">
                  <a:moveTo>
                    <a:pt x="273" y="35"/>
                  </a:moveTo>
                  <a:lnTo>
                    <a:pt x="216" y="18"/>
                  </a:lnTo>
                  <a:lnTo>
                    <a:pt x="160" y="0"/>
                  </a:lnTo>
                  <a:lnTo>
                    <a:pt x="0" y="539"/>
                  </a:lnTo>
                  <a:lnTo>
                    <a:pt x="57" y="557"/>
                  </a:lnTo>
                  <a:lnTo>
                    <a:pt x="113" y="574"/>
                  </a:lnTo>
                  <a:lnTo>
                    <a:pt x="27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29" name="Freeform 336"/>
            <p:cNvSpPr>
              <a:spLocks/>
            </p:cNvSpPr>
            <p:nvPr/>
          </p:nvSpPr>
          <p:spPr bwMode="auto">
            <a:xfrm>
              <a:off x="461" y="1875"/>
              <a:ext cx="52" cy="112"/>
            </a:xfrm>
            <a:custGeom>
              <a:avLst/>
              <a:gdLst>
                <a:gd name="T0" fmla="*/ 273 w 273"/>
                <a:gd name="T1" fmla="*/ 35 h 574"/>
                <a:gd name="T2" fmla="*/ 216 w 273"/>
                <a:gd name="T3" fmla="*/ 18 h 574"/>
                <a:gd name="T4" fmla="*/ 160 w 273"/>
                <a:gd name="T5" fmla="*/ 0 h 574"/>
                <a:gd name="T6" fmla="*/ 0 w 273"/>
                <a:gd name="T7" fmla="*/ 539 h 574"/>
                <a:gd name="T8" fmla="*/ 57 w 273"/>
                <a:gd name="T9" fmla="*/ 557 h 574"/>
                <a:gd name="T10" fmla="*/ 113 w 273"/>
                <a:gd name="T11" fmla="*/ 574 h 574"/>
                <a:gd name="T12" fmla="*/ 273 w 273"/>
                <a:gd name="T13" fmla="*/ 35 h 574"/>
                <a:gd name="T14" fmla="*/ 0 60000 65536"/>
                <a:gd name="T15" fmla="*/ 0 60000 65536"/>
                <a:gd name="T16" fmla="*/ 0 60000 65536"/>
                <a:gd name="T17" fmla="*/ 0 60000 65536"/>
                <a:gd name="T18" fmla="*/ 0 60000 65536"/>
                <a:gd name="T19" fmla="*/ 0 60000 65536"/>
                <a:gd name="T20" fmla="*/ 0 60000 65536"/>
                <a:gd name="T21" fmla="*/ 0 w 273"/>
                <a:gd name="T22" fmla="*/ 0 h 574"/>
                <a:gd name="T23" fmla="*/ 273 w 273"/>
                <a:gd name="T24" fmla="*/ 574 h 5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 h="574">
                  <a:moveTo>
                    <a:pt x="273" y="35"/>
                  </a:moveTo>
                  <a:lnTo>
                    <a:pt x="216" y="18"/>
                  </a:lnTo>
                  <a:lnTo>
                    <a:pt x="160" y="0"/>
                  </a:lnTo>
                  <a:lnTo>
                    <a:pt x="0" y="539"/>
                  </a:lnTo>
                  <a:lnTo>
                    <a:pt x="57" y="557"/>
                  </a:lnTo>
                  <a:lnTo>
                    <a:pt x="113" y="574"/>
                  </a:lnTo>
                  <a:lnTo>
                    <a:pt x="273"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30" name="Freeform 337"/>
            <p:cNvSpPr>
              <a:spLocks/>
            </p:cNvSpPr>
            <p:nvPr/>
          </p:nvSpPr>
          <p:spPr bwMode="auto">
            <a:xfrm>
              <a:off x="461" y="1980"/>
              <a:ext cx="22" cy="15"/>
            </a:xfrm>
            <a:custGeom>
              <a:avLst/>
              <a:gdLst>
                <a:gd name="T0" fmla="*/ 59 w 115"/>
                <a:gd name="T1" fmla="*/ 18 h 77"/>
                <a:gd name="T2" fmla="*/ 115 w 115"/>
                <a:gd name="T3" fmla="*/ 35 h 77"/>
                <a:gd name="T4" fmla="*/ 110 w 115"/>
                <a:gd name="T5" fmla="*/ 46 h 77"/>
                <a:gd name="T6" fmla="*/ 103 w 115"/>
                <a:gd name="T7" fmla="*/ 56 h 77"/>
                <a:gd name="T8" fmla="*/ 94 w 115"/>
                <a:gd name="T9" fmla="*/ 65 h 77"/>
                <a:gd name="T10" fmla="*/ 84 w 115"/>
                <a:gd name="T11" fmla="*/ 71 h 77"/>
                <a:gd name="T12" fmla="*/ 72 w 115"/>
                <a:gd name="T13" fmla="*/ 75 h 77"/>
                <a:gd name="T14" fmla="*/ 60 w 115"/>
                <a:gd name="T15" fmla="*/ 77 h 77"/>
                <a:gd name="T16" fmla="*/ 48 w 115"/>
                <a:gd name="T17" fmla="*/ 76 h 77"/>
                <a:gd name="T18" fmla="*/ 37 w 115"/>
                <a:gd name="T19" fmla="*/ 73 h 77"/>
                <a:gd name="T20" fmla="*/ 26 w 115"/>
                <a:gd name="T21" fmla="*/ 67 h 77"/>
                <a:gd name="T22" fmla="*/ 17 w 115"/>
                <a:gd name="T23" fmla="*/ 58 h 77"/>
                <a:gd name="T24" fmla="*/ 8 w 115"/>
                <a:gd name="T25" fmla="*/ 48 h 77"/>
                <a:gd name="T26" fmla="*/ 3 w 115"/>
                <a:gd name="T27" fmla="*/ 37 h 77"/>
                <a:gd name="T28" fmla="*/ 0 w 115"/>
                <a:gd name="T29" fmla="*/ 25 h 77"/>
                <a:gd name="T30" fmla="*/ 0 w 115"/>
                <a:gd name="T31" fmla="*/ 12 h 77"/>
                <a:gd name="T32" fmla="*/ 2 w 115"/>
                <a:gd name="T33" fmla="*/ 0 h 77"/>
                <a:gd name="T34" fmla="*/ 59 w 115"/>
                <a:gd name="T35" fmla="*/ 18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9" y="18"/>
                  </a:moveTo>
                  <a:lnTo>
                    <a:pt x="115" y="35"/>
                  </a:lnTo>
                  <a:lnTo>
                    <a:pt x="110" y="46"/>
                  </a:lnTo>
                  <a:lnTo>
                    <a:pt x="103" y="56"/>
                  </a:lnTo>
                  <a:lnTo>
                    <a:pt x="94" y="65"/>
                  </a:lnTo>
                  <a:lnTo>
                    <a:pt x="84" y="71"/>
                  </a:lnTo>
                  <a:lnTo>
                    <a:pt x="72" y="75"/>
                  </a:lnTo>
                  <a:lnTo>
                    <a:pt x="60" y="77"/>
                  </a:lnTo>
                  <a:lnTo>
                    <a:pt x="48" y="76"/>
                  </a:lnTo>
                  <a:lnTo>
                    <a:pt x="37" y="73"/>
                  </a:lnTo>
                  <a:lnTo>
                    <a:pt x="26" y="67"/>
                  </a:lnTo>
                  <a:lnTo>
                    <a:pt x="17" y="58"/>
                  </a:lnTo>
                  <a:lnTo>
                    <a:pt x="8" y="48"/>
                  </a:lnTo>
                  <a:lnTo>
                    <a:pt x="3" y="37"/>
                  </a:lnTo>
                  <a:lnTo>
                    <a:pt x="0" y="25"/>
                  </a:lnTo>
                  <a:lnTo>
                    <a:pt x="0" y="12"/>
                  </a:lnTo>
                  <a:lnTo>
                    <a:pt x="2" y="0"/>
                  </a:lnTo>
                  <a:lnTo>
                    <a:pt x="5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31" name="Freeform 338"/>
            <p:cNvSpPr>
              <a:spLocks/>
            </p:cNvSpPr>
            <p:nvPr/>
          </p:nvSpPr>
          <p:spPr bwMode="auto">
            <a:xfrm>
              <a:off x="461" y="1980"/>
              <a:ext cx="22" cy="15"/>
            </a:xfrm>
            <a:custGeom>
              <a:avLst/>
              <a:gdLst>
                <a:gd name="T0" fmla="*/ 115 w 115"/>
                <a:gd name="T1" fmla="*/ 35 h 77"/>
                <a:gd name="T2" fmla="*/ 110 w 115"/>
                <a:gd name="T3" fmla="*/ 46 h 77"/>
                <a:gd name="T4" fmla="*/ 103 w 115"/>
                <a:gd name="T5" fmla="*/ 56 h 77"/>
                <a:gd name="T6" fmla="*/ 94 w 115"/>
                <a:gd name="T7" fmla="*/ 65 h 77"/>
                <a:gd name="T8" fmla="*/ 84 w 115"/>
                <a:gd name="T9" fmla="*/ 71 h 77"/>
                <a:gd name="T10" fmla="*/ 72 w 115"/>
                <a:gd name="T11" fmla="*/ 75 h 77"/>
                <a:gd name="T12" fmla="*/ 60 w 115"/>
                <a:gd name="T13" fmla="*/ 77 h 77"/>
                <a:gd name="T14" fmla="*/ 48 w 115"/>
                <a:gd name="T15" fmla="*/ 76 h 77"/>
                <a:gd name="T16" fmla="*/ 37 w 115"/>
                <a:gd name="T17" fmla="*/ 73 h 77"/>
                <a:gd name="T18" fmla="*/ 26 w 115"/>
                <a:gd name="T19" fmla="*/ 67 h 77"/>
                <a:gd name="T20" fmla="*/ 17 w 115"/>
                <a:gd name="T21" fmla="*/ 58 h 77"/>
                <a:gd name="T22" fmla="*/ 8 w 115"/>
                <a:gd name="T23" fmla="*/ 48 h 77"/>
                <a:gd name="T24" fmla="*/ 3 w 115"/>
                <a:gd name="T25" fmla="*/ 37 h 77"/>
                <a:gd name="T26" fmla="*/ 0 w 115"/>
                <a:gd name="T27" fmla="*/ 25 h 77"/>
                <a:gd name="T28" fmla="*/ 0 w 115"/>
                <a:gd name="T29" fmla="*/ 12 h 77"/>
                <a:gd name="T30" fmla="*/ 2 w 115"/>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115" y="35"/>
                  </a:moveTo>
                  <a:lnTo>
                    <a:pt x="110" y="46"/>
                  </a:lnTo>
                  <a:lnTo>
                    <a:pt x="103" y="56"/>
                  </a:lnTo>
                  <a:lnTo>
                    <a:pt x="94" y="65"/>
                  </a:lnTo>
                  <a:lnTo>
                    <a:pt x="84" y="71"/>
                  </a:lnTo>
                  <a:lnTo>
                    <a:pt x="72" y="75"/>
                  </a:lnTo>
                  <a:lnTo>
                    <a:pt x="60" y="77"/>
                  </a:lnTo>
                  <a:lnTo>
                    <a:pt x="48" y="76"/>
                  </a:lnTo>
                  <a:lnTo>
                    <a:pt x="37" y="73"/>
                  </a:lnTo>
                  <a:lnTo>
                    <a:pt x="26" y="67"/>
                  </a:lnTo>
                  <a:lnTo>
                    <a:pt x="17" y="58"/>
                  </a:lnTo>
                  <a:lnTo>
                    <a:pt x="8" y="48"/>
                  </a:lnTo>
                  <a:lnTo>
                    <a:pt x="3" y="37"/>
                  </a:lnTo>
                  <a:lnTo>
                    <a:pt x="0" y="25"/>
                  </a:lnTo>
                  <a:lnTo>
                    <a:pt x="0" y="1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32" name="Freeform 339"/>
            <p:cNvSpPr>
              <a:spLocks/>
            </p:cNvSpPr>
            <p:nvPr/>
          </p:nvSpPr>
          <p:spPr bwMode="auto">
            <a:xfrm>
              <a:off x="1589" y="1956"/>
              <a:ext cx="58" cy="148"/>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33" name="Freeform 340"/>
            <p:cNvSpPr>
              <a:spLocks/>
            </p:cNvSpPr>
            <p:nvPr/>
          </p:nvSpPr>
          <p:spPr bwMode="auto">
            <a:xfrm>
              <a:off x="1589" y="1956"/>
              <a:ext cx="58" cy="148"/>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34" name="Freeform 341"/>
            <p:cNvSpPr>
              <a:spLocks/>
            </p:cNvSpPr>
            <p:nvPr/>
          </p:nvSpPr>
          <p:spPr bwMode="auto">
            <a:xfrm>
              <a:off x="1923" y="1557"/>
              <a:ext cx="16" cy="22"/>
            </a:xfrm>
            <a:custGeom>
              <a:avLst/>
              <a:gdLst>
                <a:gd name="T0" fmla="*/ 24 w 82"/>
                <a:gd name="T1" fmla="*/ 59 h 113"/>
                <a:gd name="T2" fmla="*/ 0 w 82"/>
                <a:gd name="T3" fmla="*/ 5 h 113"/>
                <a:gd name="T4" fmla="*/ 13 w 82"/>
                <a:gd name="T5" fmla="*/ 1 h 113"/>
                <a:gd name="T6" fmla="*/ 25 w 82"/>
                <a:gd name="T7" fmla="*/ 0 h 113"/>
                <a:gd name="T8" fmla="*/ 37 w 82"/>
                <a:gd name="T9" fmla="*/ 1 h 113"/>
                <a:gd name="T10" fmla="*/ 48 w 82"/>
                <a:gd name="T11" fmla="*/ 5 h 113"/>
                <a:gd name="T12" fmla="*/ 59 w 82"/>
                <a:gd name="T13" fmla="*/ 11 h 113"/>
                <a:gd name="T14" fmla="*/ 68 w 82"/>
                <a:gd name="T15" fmla="*/ 20 h 113"/>
                <a:gd name="T16" fmla="*/ 75 w 82"/>
                <a:gd name="T17" fmla="*/ 30 h 113"/>
                <a:gd name="T18" fmla="*/ 79 w 82"/>
                <a:gd name="T19" fmla="*/ 41 h 113"/>
                <a:gd name="T20" fmla="*/ 82 w 82"/>
                <a:gd name="T21" fmla="*/ 54 h 113"/>
                <a:gd name="T22" fmla="*/ 82 w 82"/>
                <a:gd name="T23" fmla="*/ 66 h 113"/>
                <a:gd name="T24" fmla="*/ 79 w 82"/>
                <a:gd name="T25" fmla="*/ 78 h 113"/>
                <a:gd name="T26" fmla="*/ 74 w 82"/>
                <a:gd name="T27" fmla="*/ 90 h 113"/>
                <a:gd name="T28" fmla="*/ 67 w 82"/>
                <a:gd name="T29" fmla="*/ 99 h 113"/>
                <a:gd name="T30" fmla="*/ 58 w 82"/>
                <a:gd name="T31" fmla="*/ 107 h 113"/>
                <a:gd name="T32" fmla="*/ 47 w 82"/>
                <a:gd name="T33" fmla="*/ 113 h 113"/>
                <a:gd name="T34" fmla="*/ 24 w 82"/>
                <a:gd name="T35" fmla="*/ 59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113"/>
                <a:gd name="T56" fmla="*/ 82 w 82"/>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113">
                  <a:moveTo>
                    <a:pt x="24" y="59"/>
                  </a:moveTo>
                  <a:lnTo>
                    <a:pt x="0" y="5"/>
                  </a:lnTo>
                  <a:lnTo>
                    <a:pt x="13" y="1"/>
                  </a:lnTo>
                  <a:lnTo>
                    <a:pt x="25" y="0"/>
                  </a:lnTo>
                  <a:lnTo>
                    <a:pt x="37" y="1"/>
                  </a:lnTo>
                  <a:lnTo>
                    <a:pt x="48" y="5"/>
                  </a:lnTo>
                  <a:lnTo>
                    <a:pt x="59" y="11"/>
                  </a:lnTo>
                  <a:lnTo>
                    <a:pt x="68" y="20"/>
                  </a:lnTo>
                  <a:lnTo>
                    <a:pt x="75" y="30"/>
                  </a:lnTo>
                  <a:lnTo>
                    <a:pt x="79" y="41"/>
                  </a:lnTo>
                  <a:lnTo>
                    <a:pt x="82" y="54"/>
                  </a:lnTo>
                  <a:lnTo>
                    <a:pt x="82" y="66"/>
                  </a:lnTo>
                  <a:lnTo>
                    <a:pt x="79" y="78"/>
                  </a:lnTo>
                  <a:lnTo>
                    <a:pt x="74" y="90"/>
                  </a:lnTo>
                  <a:lnTo>
                    <a:pt x="67" y="99"/>
                  </a:lnTo>
                  <a:lnTo>
                    <a:pt x="58" y="107"/>
                  </a:lnTo>
                  <a:lnTo>
                    <a:pt x="47" y="113"/>
                  </a:lnTo>
                  <a:lnTo>
                    <a:pt x="2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35" name="Freeform 342"/>
            <p:cNvSpPr>
              <a:spLocks/>
            </p:cNvSpPr>
            <p:nvPr/>
          </p:nvSpPr>
          <p:spPr bwMode="auto">
            <a:xfrm>
              <a:off x="1923" y="1557"/>
              <a:ext cx="16" cy="22"/>
            </a:xfrm>
            <a:custGeom>
              <a:avLst/>
              <a:gdLst>
                <a:gd name="T0" fmla="*/ 0 w 82"/>
                <a:gd name="T1" fmla="*/ 5 h 113"/>
                <a:gd name="T2" fmla="*/ 13 w 82"/>
                <a:gd name="T3" fmla="*/ 1 h 113"/>
                <a:gd name="T4" fmla="*/ 25 w 82"/>
                <a:gd name="T5" fmla="*/ 0 h 113"/>
                <a:gd name="T6" fmla="*/ 37 w 82"/>
                <a:gd name="T7" fmla="*/ 1 h 113"/>
                <a:gd name="T8" fmla="*/ 48 w 82"/>
                <a:gd name="T9" fmla="*/ 5 h 113"/>
                <a:gd name="T10" fmla="*/ 59 w 82"/>
                <a:gd name="T11" fmla="*/ 11 h 113"/>
                <a:gd name="T12" fmla="*/ 68 w 82"/>
                <a:gd name="T13" fmla="*/ 20 h 113"/>
                <a:gd name="T14" fmla="*/ 75 w 82"/>
                <a:gd name="T15" fmla="*/ 30 h 113"/>
                <a:gd name="T16" fmla="*/ 79 w 82"/>
                <a:gd name="T17" fmla="*/ 41 h 113"/>
                <a:gd name="T18" fmla="*/ 82 w 82"/>
                <a:gd name="T19" fmla="*/ 54 h 113"/>
                <a:gd name="T20" fmla="*/ 82 w 82"/>
                <a:gd name="T21" fmla="*/ 66 h 113"/>
                <a:gd name="T22" fmla="*/ 79 w 82"/>
                <a:gd name="T23" fmla="*/ 78 h 113"/>
                <a:gd name="T24" fmla="*/ 74 w 82"/>
                <a:gd name="T25" fmla="*/ 90 h 113"/>
                <a:gd name="T26" fmla="*/ 67 w 82"/>
                <a:gd name="T27" fmla="*/ 99 h 113"/>
                <a:gd name="T28" fmla="*/ 58 w 82"/>
                <a:gd name="T29" fmla="*/ 107 h 113"/>
                <a:gd name="T30" fmla="*/ 47 w 82"/>
                <a:gd name="T31" fmla="*/ 11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113"/>
                <a:gd name="T50" fmla="*/ 82 w 82"/>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113">
                  <a:moveTo>
                    <a:pt x="0" y="5"/>
                  </a:moveTo>
                  <a:lnTo>
                    <a:pt x="13" y="1"/>
                  </a:lnTo>
                  <a:lnTo>
                    <a:pt x="25" y="0"/>
                  </a:lnTo>
                  <a:lnTo>
                    <a:pt x="37" y="1"/>
                  </a:lnTo>
                  <a:lnTo>
                    <a:pt x="48" y="5"/>
                  </a:lnTo>
                  <a:lnTo>
                    <a:pt x="59" y="11"/>
                  </a:lnTo>
                  <a:lnTo>
                    <a:pt x="68" y="20"/>
                  </a:lnTo>
                  <a:lnTo>
                    <a:pt x="75" y="30"/>
                  </a:lnTo>
                  <a:lnTo>
                    <a:pt x="79" y="41"/>
                  </a:lnTo>
                  <a:lnTo>
                    <a:pt x="82" y="54"/>
                  </a:lnTo>
                  <a:lnTo>
                    <a:pt x="82" y="66"/>
                  </a:lnTo>
                  <a:lnTo>
                    <a:pt x="79" y="78"/>
                  </a:lnTo>
                  <a:lnTo>
                    <a:pt x="74" y="90"/>
                  </a:lnTo>
                  <a:lnTo>
                    <a:pt x="67" y="99"/>
                  </a:lnTo>
                  <a:lnTo>
                    <a:pt x="58" y="107"/>
                  </a:lnTo>
                  <a:lnTo>
                    <a:pt x="47"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36" name="Freeform 343"/>
            <p:cNvSpPr>
              <a:spLocks/>
            </p:cNvSpPr>
            <p:nvPr/>
          </p:nvSpPr>
          <p:spPr bwMode="auto">
            <a:xfrm>
              <a:off x="1861" y="1558"/>
              <a:ext cx="71" cy="48"/>
            </a:xfrm>
            <a:custGeom>
              <a:avLst/>
              <a:gdLst>
                <a:gd name="T0" fmla="*/ 371 w 371"/>
                <a:gd name="T1" fmla="*/ 108 h 250"/>
                <a:gd name="T2" fmla="*/ 348 w 371"/>
                <a:gd name="T3" fmla="*/ 54 h 250"/>
                <a:gd name="T4" fmla="*/ 324 w 371"/>
                <a:gd name="T5" fmla="*/ 0 h 250"/>
                <a:gd name="T6" fmla="*/ 0 w 371"/>
                <a:gd name="T7" fmla="*/ 142 h 250"/>
                <a:gd name="T8" fmla="*/ 23 w 371"/>
                <a:gd name="T9" fmla="*/ 196 h 250"/>
                <a:gd name="T10" fmla="*/ 46 w 371"/>
                <a:gd name="T11" fmla="*/ 250 h 250"/>
                <a:gd name="T12" fmla="*/ 371 w 371"/>
                <a:gd name="T13" fmla="*/ 108 h 250"/>
                <a:gd name="T14" fmla="*/ 0 60000 65536"/>
                <a:gd name="T15" fmla="*/ 0 60000 65536"/>
                <a:gd name="T16" fmla="*/ 0 60000 65536"/>
                <a:gd name="T17" fmla="*/ 0 60000 65536"/>
                <a:gd name="T18" fmla="*/ 0 60000 65536"/>
                <a:gd name="T19" fmla="*/ 0 60000 65536"/>
                <a:gd name="T20" fmla="*/ 0 60000 65536"/>
                <a:gd name="T21" fmla="*/ 0 w 371"/>
                <a:gd name="T22" fmla="*/ 0 h 250"/>
                <a:gd name="T23" fmla="*/ 371 w 371"/>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 h="250">
                  <a:moveTo>
                    <a:pt x="371" y="108"/>
                  </a:moveTo>
                  <a:lnTo>
                    <a:pt x="348" y="54"/>
                  </a:lnTo>
                  <a:lnTo>
                    <a:pt x="324" y="0"/>
                  </a:lnTo>
                  <a:lnTo>
                    <a:pt x="0" y="142"/>
                  </a:lnTo>
                  <a:lnTo>
                    <a:pt x="23" y="196"/>
                  </a:lnTo>
                  <a:lnTo>
                    <a:pt x="46" y="250"/>
                  </a:lnTo>
                  <a:lnTo>
                    <a:pt x="37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37" name="Freeform 344"/>
            <p:cNvSpPr>
              <a:spLocks/>
            </p:cNvSpPr>
            <p:nvPr/>
          </p:nvSpPr>
          <p:spPr bwMode="auto">
            <a:xfrm>
              <a:off x="1861" y="1558"/>
              <a:ext cx="71" cy="48"/>
            </a:xfrm>
            <a:custGeom>
              <a:avLst/>
              <a:gdLst>
                <a:gd name="T0" fmla="*/ 371 w 371"/>
                <a:gd name="T1" fmla="*/ 108 h 250"/>
                <a:gd name="T2" fmla="*/ 348 w 371"/>
                <a:gd name="T3" fmla="*/ 54 h 250"/>
                <a:gd name="T4" fmla="*/ 324 w 371"/>
                <a:gd name="T5" fmla="*/ 0 h 250"/>
                <a:gd name="T6" fmla="*/ 0 w 371"/>
                <a:gd name="T7" fmla="*/ 142 h 250"/>
                <a:gd name="T8" fmla="*/ 23 w 371"/>
                <a:gd name="T9" fmla="*/ 196 h 250"/>
                <a:gd name="T10" fmla="*/ 46 w 371"/>
                <a:gd name="T11" fmla="*/ 250 h 250"/>
                <a:gd name="T12" fmla="*/ 371 w 371"/>
                <a:gd name="T13" fmla="*/ 108 h 250"/>
                <a:gd name="T14" fmla="*/ 0 60000 65536"/>
                <a:gd name="T15" fmla="*/ 0 60000 65536"/>
                <a:gd name="T16" fmla="*/ 0 60000 65536"/>
                <a:gd name="T17" fmla="*/ 0 60000 65536"/>
                <a:gd name="T18" fmla="*/ 0 60000 65536"/>
                <a:gd name="T19" fmla="*/ 0 60000 65536"/>
                <a:gd name="T20" fmla="*/ 0 60000 65536"/>
                <a:gd name="T21" fmla="*/ 0 w 371"/>
                <a:gd name="T22" fmla="*/ 0 h 250"/>
                <a:gd name="T23" fmla="*/ 371 w 371"/>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 h="250">
                  <a:moveTo>
                    <a:pt x="371" y="108"/>
                  </a:moveTo>
                  <a:lnTo>
                    <a:pt x="348" y="54"/>
                  </a:lnTo>
                  <a:lnTo>
                    <a:pt x="324" y="0"/>
                  </a:lnTo>
                  <a:lnTo>
                    <a:pt x="0" y="142"/>
                  </a:lnTo>
                  <a:lnTo>
                    <a:pt x="23" y="196"/>
                  </a:lnTo>
                  <a:lnTo>
                    <a:pt x="46" y="250"/>
                  </a:lnTo>
                  <a:lnTo>
                    <a:pt x="371" y="1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38" name="Freeform 345"/>
            <p:cNvSpPr>
              <a:spLocks/>
            </p:cNvSpPr>
            <p:nvPr/>
          </p:nvSpPr>
          <p:spPr bwMode="auto">
            <a:xfrm>
              <a:off x="1859" y="1586"/>
              <a:ext cx="6" cy="10"/>
            </a:xfrm>
            <a:custGeom>
              <a:avLst/>
              <a:gdLst>
                <a:gd name="T0" fmla="*/ 32 w 32"/>
                <a:gd name="T1" fmla="*/ 54 h 54"/>
                <a:gd name="T2" fmla="*/ 9 w 32"/>
                <a:gd name="T3" fmla="*/ 0 h 54"/>
                <a:gd name="T4" fmla="*/ 0 w 32"/>
                <a:gd name="T5" fmla="*/ 5 h 54"/>
                <a:gd name="T6" fmla="*/ 32 w 32"/>
                <a:gd name="T7" fmla="*/ 54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32" y="54"/>
                  </a:moveTo>
                  <a:lnTo>
                    <a:pt x="9" y="0"/>
                  </a:lnTo>
                  <a:lnTo>
                    <a:pt x="0" y="5"/>
                  </a:lnTo>
                  <a:lnTo>
                    <a:pt x="3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39" name="Line 346"/>
            <p:cNvSpPr>
              <a:spLocks noChangeShapeType="1"/>
            </p:cNvSpPr>
            <p:nvPr/>
          </p:nvSpPr>
          <p:spPr bwMode="auto">
            <a:xfrm flipH="1">
              <a:off x="1859" y="158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40" name="Freeform 347"/>
            <p:cNvSpPr>
              <a:spLocks/>
            </p:cNvSpPr>
            <p:nvPr/>
          </p:nvSpPr>
          <p:spPr bwMode="auto">
            <a:xfrm>
              <a:off x="1803" y="1586"/>
              <a:ext cx="69" cy="57"/>
            </a:xfrm>
            <a:custGeom>
              <a:avLst/>
              <a:gdLst>
                <a:gd name="T0" fmla="*/ 354 w 354"/>
                <a:gd name="T1" fmla="*/ 98 h 292"/>
                <a:gd name="T2" fmla="*/ 322 w 354"/>
                <a:gd name="T3" fmla="*/ 49 h 292"/>
                <a:gd name="T4" fmla="*/ 290 w 354"/>
                <a:gd name="T5" fmla="*/ 0 h 292"/>
                <a:gd name="T6" fmla="*/ 0 w 354"/>
                <a:gd name="T7" fmla="*/ 194 h 292"/>
                <a:gd name="T8" fmla="*/ 32 w 354"/>
                <a:gd name="T9" fmla="*/ 243 h 292"/>
                <a:gd name="T10" fmla="*/ 65 w 354"/>
                <a:gd name="T11" fmla="*/ 292 h 292"/>
                <a:gd name="T12" fmla="*/ 354 w 354"/>
                <a:gd name="T13" fmla="*/ 98 h 292"/>
                <a:gd name="T14" fmla="*/ 0 60000 65536"/>
                <a:gd name="T15" fmla="*/ 0 60000 65536"/>
                <a:gd name="T16" fmla="*/ 0 60000 65536"/>
                <a:gd name="T17" fmla="*/ 0 60000 65536"/>
                <a:gd name="T18" fmla="*/ 0 60000 65536"/>
                <a:gd name="T19" fmla="*/ 0 60000 65536"/>
                <a:gd name="T20" fmla="*/ 0 60000 65536"/>
                <a:gd name="T21" fmla="*/ 0 w 354"/>
                <a:gd name="T22" fmla="*/ 0 h 292"/>
                <a:gd name="T23" fmla="*/ 354 w 354"/>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292">
                  <a:moveTo>
                    <a:pt x="354" y="98"/>
                  </a:moveTo>
                  <a:lnTo>
                    <a:pt x="322" y="49"/>
                  </a:lnTo>
                  <a:lnTo>
                    <a:pt x="290" y="0"/>
                  </a:lnTo>
                  <a:lnTo>
                    <a:pt x="0" y="194"/>
                  </a:lnTo>
                  <a:lnTo>
                    <a:pt x="32" y="243"/>
                  </a:lnTo>
                  <a:lnTo>
                    <a:pt x="65" y="292"/>
                  </a:lnTo>
                  <a:lnTo>
                    <a:pt x="35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41" name="Freeform 348"/>
            <p:cNvSpPr>
              <a:spLocks/>
            </p:cNvSpPr>
            <p:nvPr/>
          </p:nvSpPr>
          <p:spPr bwMode="auto">
            <a:xfrm>
              <a:off x="1803" y="1586"/>
              <a:ext cx="69" cy="57"/>
            </a:xfrm>
            <a:custGeom>
              <a:avLst/>
              <a:gdLst>
                <a:gd name="T0" fmla="*/ 354 w 354"/>
                <a:gd name="T1" fmla="*/ 98 h 292"/>
                <a:gd name="T2" fmla="*/ 322 w 354"/>
                <a:gd name="T3" fmla="*/ 49 h 292"/>
                <a:gd name="T4" fmla="*/ 290 w 354"/>
                <a:gd name="T5" fmla="*/ 0 h 292"/>
                <a:gd name="T6" fmla="*/ 0 w 354"/>
                <a:gd name="T7" fmla="*/ 194 h 292"/>
                <a:gd name="T8" fmla="*/ 32 w 354"/>
                <a:gd name="T9" fmla="*/ 243 h 292"/>
                <a:gd name="T10" fmla="*/ 65 w 354"/>
                <a:gd name="T11" fmla="*/ 292 h 292"/>
                <a:gd name="T12" fmla="*/ 354 w 354"/>
                <a:gd name="T13" fmla="*/ 98 h 292"/>
                <a:gd name="T14" fmla="*/ 0 60000 65536"/>
                <a:gd name="T15" fmla="*/ 0 60000 65536"/>
                <a:gd name="T16" fmla="*/ 0 60000 65536"/>
                <a:gd name="T17" fmla="*/ 0 60000 65536"/>
                <a:gd name="T18" fmla="*/ 0 60000 65536"/>
                <a:gd name="T19" fmla="*/ 0 60000 65536"/>
                <a:gd name="T20" fmla="*/ 0 60000 65536"/>
                <a:gd name="T21" fmla="*/ 0 w 354"/>
                <a:gd name="T22" fmla="*/ 0 h 292"/>
                <a:gd name="T23" fmla="*/ 354 w 354"/>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292">
                  <a:moveTo>
                    <a:pt x="354" y="98"/>
                  </a:moveTo>
                  <a:lnTo>
                    <a:pt x="322" y="49"/>
                  </a:lnTo>
                  <a:lnTo>
                    <a:pt x="290" y="0"/>
                  </a:lnTo>
                  <a:lnTo>
                    <a:pt x="0" y="194"/>
                  </a:lnTo>
                  <a:lnTo>
                    <a:pt x="32" y="243"/>
                  </a:lnTo>
                  <a:lnTo>
                    <a:pt x="65" y="292"/>
                  </a:lnTo>
                  <a:lnTo>
                    <a:pt x="354" y="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42" name="Freeform 349"/>
            <p:cNvSpPr>
              <a:spLocks/>
            </p:cNvSpPr>
            <p:nvPr/>
          </p:nvSpPr>
          <p:spPr bwMode="auto">
            <a:xfrm>
              <a:off x="1801" y="1624"/>
              <a:ext cx="8" cy="10"/>
            </a:xfrm>
            <a:custGeom>
              <a:avLst/>
              <a:gdLst>
                <a:gd name="T0" fmla="*/ 39 w 39"/>
                <a:gd name="T1" fmla="*/ 49 h 49"/>
                <a:gd name="T2" fmla="*/ 7 w 39"/>
                <a:gd name="T3" fmla="*/ 0 h 49"/>
                <a:gd name="T4" fmla="*/ 0 w 39"/>
                <a:gd name="T5" fmla="*/ 5 h 49"/>
                <a:gd name="T6" fmla="*/ 39 w 39"/>
                <a:gd name="T7" fmla="*/ 49 h 49"/>
                <a:gd name="T8" fmla="*/ 0 60000 65536"/>
                <a:gd name="T9" fmla="*/ 0 60000 65536"/>
                <a:gd name="T10" fmla="*/ 0 60000 65536"/>
                <a:gd name="T11" fmla="*/ 0 60000 65536"/>
                <a:gd name="T12" fmla="*/ 0 w 39"/>
                <a:gd name="T13" fmla="*/ 0 h 49"/>
                <a:gd name="T14" fmla="*/ 39 w 39"/>
                <a:gd name="T15" fmla="*/ 49 h 49"/>
              </a:gdLst>
              <a:ahLst/>
              <a:cxnLst>
                <a:cxn ang="T8">
                  <a:pos x="T0" y="T1"/>
                </a:cxn>
                <a:cxn ang="T9">
                  <a:pos x="T2" y="T3"/>
                </a:cxn>
                <a:cxn ang="T10">
                  <a:pos x="T4" y="T5"/>
                </a:cxn>
                <a:cxn ang="T11">
                  <a:pos x="T6" y="T7"/>
                </a:cxn>
              </a:cxnLst>
              <a:rect l="T12" t="T13" r="T14" b="T15"/>
              <a:pathLst>
                <a:path w="39" h="49">
                  <a:moveTo>
                    <a:pt x="39" y="49"/>
                  </a:moveTo>
                  <a:lnTo>
                    <a:pt x="7" y="0"/>
                  </a:lnTo>
                  <a:lnTo>
                    <a:pt x="0" y="5"/>
                  </a:lnTo>
                  <a:lnTo>
                    <a:pt x="3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43" name="Line 350"/>
            <p:cNvSpPr>
              <a:spLocks noChangeShapeType="1"/>
            </p:cNvSpPr>
            <p:nvPr/>
          </p:nvSpPr>
          <p:spPr bwMode="auto">
            <a:xfrm flipH="1">
              <a:off x="1801" y="162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44" name="Freeform 351"/>
            <p:cNvSpPr>
              <a:spLocks/>
            </p:cNvSpPr>
            <p:nvPr/>
          </p:nvSpPr>
          <p:spPr bwMode="auto">
            <a:xfrm>
              <a:off x="1753" y="1625"/>
              <a:ext cx="64" cy="63"/>
            </a:xfrm>
            <a:custGeom>
              <a:avLst/>
              <a:gdLst>
                <a:gd name="T0" fmla="*/ 331 w 331"/>
                <a:gd name="T1" fmla="*/ 88 h 325"/>
                <a:gd name="T2" fmla="*/ 291 w 331"/>
                <a:gd name="T3" fmla="*/ 44 h 325"/>
                <a:gd name="T4" fmla="*/ 252 w 331"/>
                <a:gd name="T5" fmla="*/ 0 h 325"/>
                <a:gd name="T6" fmla="*/ 0 w 331"/>
                <a:gd name="T7" fmla="*/ 237 h 325"/>
                <a:gd name="T8" fmla="*/ 39 w 331"/>
                <a:gd name="T9" fmla="*/ 281 h 325"/>
                <a:gd name="T10" fmla="*/ 78 w 331"/>
                <a:gd name="T11" fmla="*/ 325 h 325"/>
                <a:gd name="T12" fmla="*/ 331 w 331"/>
                <a:gd name="T13" fmla="*/ 88 h 325"/>
                <a:gd name="T14" fmla="*/ 0 60000 65536"/>
                <a:gd name="T15" fmla="*/ 0 60000 65536"/>
                <a:gd name="T16" fmla="*/ 0 60000 65536"/>
                <a:gd name="T17" fmla="*/ 0 60000 65536"/>
                <a:gd name="T18" fmla="*/ 0 60000 65536"/>
                <a:gd name="T19" fmla="*/ 0 60000 65536"/>
                <a:gd name="T20" fmla="*/ 0 60000 65536"/>
                <a:gd name="T21" fmla="*/ 0 w 331"/>
                <a:gd name="T22" fmla="*/ 0 h 325"/>
                <a:gd name="T23" fmla="*/ 331 w 331"/>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 h="325">
                  <a:moveTo>
                    <a:pt x="331" y="88"/>
                  </a:moveTo>
                  <a:lnTo>
                    <a:pt x="291" y="44"/>
                  </a:lnTo>
                  <a:lnTo>
                    <a:pt x="252" y="0"/>
                  </a:lnTo>
                  <a:lnTo>
                    <a:pt x="0" y="237"/>
                  </a:lnTo>
                  <a:lnTo>
                    <a:pt x="39" y="281"/>
                  </a:lnTo>
                  <a:lnTo>
                    <a:pt x="78" y="325"/>
                  </a:lnTo>
                  <a:lnTo>
                    <a:pt x="331"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45" name="Freeform 352"/>
            <p:cNvSpPr>
              <a:spLocks/>
            </p:cNvSpPr>
            <p:nvPr/>
          </p:nvSpPr>
          <p:spPr bwMode="auto">
            <a:xfrm>
              <a:off x="1753" y="1625"/>
              <a:ext cx="64" cy="63"/>
            </a:xfrm>
            <a:custGeom>
              <a:avLst/>
              <a:gdLst>
                <a:gd name="T0" fmla="*/ 331 w 331"/>
                <a:gd name="T1" fmla="*/ 88 h 325"/>
                <a:gd name="T2" fmla="*/ 291 w 331"/>
                <a:gd name="T3" fmla="*/ 44 h 325"/>
                <a:gd name="T4" fmla="*/ 252 w 331"/>
                <a:gd name="T5" fmla="*/ 0 h 325"/>
                <a:gd name="T6" fmla="*/ 0 w 331"/>
                <a:gd name="T7" fmla="*/ 237 h 325"/>
                <a:gd name="T8" fmla="*/ 39 w 331"/>
                <a:gd name="T9" fmla="*/ 281 h 325"/>
                <a:gd name="T10" fmla="*/ 78 w 331"/>
                <a:gd name="T11" fmla="*/ 325 h 325"/>
                <a:gd name="T12" fmla="*/ 331 w 331"/>
                <a:gd name="T13" fmla="*/ 88 h 325"/>
                <a:gd name="T14" fmla="*/ 0 60000 65536"/>
                <a:gd name="T15" fmla="*/ 0 60000 65536"/>
                <a:gd name="T16" fmla="*/ 0 60000 65536"/>
                <a:gd name="T17" fmla="*/ 0 60000 65536"/>
                <a:gd name="T18" fmla="*/ 0 60000 65536"/>
                <a:gd name="T19" fmla="*/ 0 60000 65536"/>
                <a:gd name="T20" fmla="*/ 0 60000 65536"/>
                <a:gd name="T21" fmla="*/ 0 w 331"/>
                <a:gd name="T22" fmla="*/ 0 h 325"/>
                <a:gd name="T23" fmla="*/ 331 w 331"/>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 h="325">
                  <a:moveTo>
                    <a:pt x="331" y="88"/>
                  </a:moveTo>
                  <a:lnTo>
                    <a:pt x="291" y="44"/>
                  </a:lnTo>
                  <a:lnTo>
                    <a:pt x="252" y="0"/>
                  </a:lnTo>
                  <a:lnTo>
                    <a:pt x="0" y="237"/>
                  </a:lnTo>
                  <a:lnTo>
                    <a:pt x="39" y="281"/>
                  </a:lnTo>
                  <a:lnTo>
                    <a:pt x="78" y="325"/>
                  </a:lnTo>
                  <a:lnTo>
                    <a:pt x="331" y="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46" name="Freeform 353"/>
            <p:cNvSpPr>
              <a:spLocks/>
            </p:cNvSpPr>
            <p:nvPr/>
          </p:nvSpPr>
          <p:spPr bwMode="auto">
            <a:xfrm>
              <a:off x="1752" y="1671"/>
              <a:ext cx="8" cy="9"/>
            </a:xfrm>
            <a:custGeom>
              <a:avLst/>
              <a:gdLst>
                <a:gd name="T0" fmla="*/ 45 w 45"/>
                <a:gd name="T1" fmla="*/ 44 h 44"/>
                <a:gd name="T2" fmla="*/ 6 w 45"/>
                <a:gd name="T3" fmla="*/ 0 h 44"/>
                <a:gd name="T4" fmla="*/ 0 w 45"/>
                <a:gd name="T5" fmla="*/ 7 h 44"/>
                <a:gd name="T6" fmla="*/ 45 w 45"/>
                <a:gd name="T7" fmla="*/ 44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5" y="44"/>
                  </a:moveTo>
                  <a:lnTo>
                    <a:pt x="6" y="0"/>
                  </a:lnTo>
                  <a:lnTo>
                    <a:pt x="0" y="7"/>
                  </a:lnTo>
                  <a:lnTo>
                    <a:pt x="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47" name="Line 354"/>
            <p:cNvSpPr>
              <a:spLocks noChangeShapeType="1"/>
            </p:cNvSpPr>
            <p:nvPr/>
          </p:nvSpPr>
          <p:spPr bwMode="auto">
            <a:xfrm flipH="1">
              <a:off x="1752" y="1671"/>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48" name="Freeform 355"/>
            <p:cNvSpPr>
              <a:spLocks/>
            </p:cNvSpPr>
            <p:nvPr/>
          </p:nvSpPr>
          <p:spPr bwMode="auto">
            <a:xfrm>
              <a:off x="1710" y="1673"/>
              <a:ext cx="59" cy="66"/>
            </a:xfrm>
            <a:custGeom>
              <a:avLst/>
              <a:gdLst>
                <a:gd name="T0" fmla="*/ 306 w 306"/>
                <a:gd name="T1" fmla="*/ 75 h 344"/>
                <a:gd name="T2" fmla="*/ 261 w 306"/>
                <a:gd name="T3" fmla="*/ 37 h 344"/>
                <a:gd name="T4" fmla="*/ 216 w 306"/>
                <a:gd name="T5" fmla="*/ 0 h 344"/>
                <a:gd name="T6" fmla="*/ 0 w 306"/>
                <a:gd name="T7" fmla="*/ 268 h 344"/>
                <a:gd name="T8" fmla="*/ 45 w 306"/>
                <a:gd name="T9" fmla="*/ 306 h 344"/>
                <a:gd name="T10" fmla="*/ 91 w 306"/>
                <a:gd name="T11" fmla="*/ 344 h 344"/>
                <a:gd name="T12" fmla="*/ 306 w 306"/>
                <a:gd name="T13" fmla="*/ 75 h 344"/>
                <a:gd name="T14" fmla="*/ 0 60000 65536"/>
                <a:gd name="T15" fmla="*/ 0 60000 65536"/>
                <a:gd name="T16" fmla="*/ 0 60000 65536"/>
                <a:gd name="T17" fmla="*/ 0 60000 65536"/>
                <a:gd name="T18" fmla="*/ 0 60000 65536"/>
                <a:gd name="T19" fmla="*/ 0 60000 65536"/>
                <a:gd name="T20" fmla="*/ 0 60000 65536"/>
                <a:gd name="T21" fmla="*/ 0 w 306"/>
                <a:gd name="T22" fmla="*/ 0 h 344"/>
                <a:gd name="T23" fmla="*/ 306 w 30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 h="344">
                  <a:moveTo>
                    <a:pt x="306" y="75"/>
                  </a:moveTo>
                  <a:lnTo>
                    <a:pt x="261" y="37"/>
                  </a:lnTo>
                  <a:lnTo>
                    <a:pt x="216" y="0"/>
                  </a:lnTo>
                  <a:lnTo>
                    <a:pt x="0" y="268"/>
                  </a:lnTo>
                  <a:lnTo>
                    <a:pt x="45" y="306"/>
                  </a:lnTo>
                  <a:lnTo>
                    <a:pt x="91" y="344"/>
                  </a:lnTo>
                  <a:lnTo>
                    <a:pt x="30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49" name="Freeform 356"/>
            <p:cNvSpPr>
              <a:spLocks/>
            </p:cNvSpPr>
            <p:nvPr/>
          </p:nvSpPr>
          <p:spPr bwMode="auto">
            <a:xfrm>
              <a:off x="1710" y="1673"/>
              <a:ext cx="59" cy="66"/>
            </a:xfrm>
            <a:custGeom>
              <a:avLst/>
              <a:gdLst>
                <a:gd name="T0" fmla="*/ 306 w 306"/>
                <a:gd name="T1" fmla="*/ 75 h 344"/>
                <a:gd name="T2" fmla="*/ 261 w 306"/>
                <a:gd name="T3" fmla="*/ 37 h 344"/>
                <a:gd name="T4" fmla="*/ 216 w 306"/>
                <a:gd name="T5" fmla="*/ 0 h 344"/>
                <a:gd name="T6" fmla="*/ 0 w 306"/>
                <a:gd name="T7" fmla="*/ 268 h 344"/>
                <a:gd name="T8" fmla="*/ 45 w 306"/>
                <a:gd name="T9" fmla="*/ 306 h 344"/>
                <a:gd name="T10" fmla="*/ 91 w 306"/>
                <a:gd name="T11" fmla="*/ 344 h 344"/>
                <a:gd name="T12" fmla="*/ 306 w 306"/>
                <a:gd name="T13" fmla="*/ 75 h 344"/>
                <a:gd name="T14" fmla="*/ 0 60000 65536"/>
                <a:gd name="T15" fmla="*/ 0 60000 65536"/>
                <a:gd name="T16" fmla="*/ 0 60000 65536"/>
                <a:gd name="T17" fmla="*/ 0 60000 65536"/>
                <a:gd name="T18" fmla="*/ 0 60000 65536"/>
                <a:gd name="T19" fmla="*/ 0 60000 65536"/>
                <a:gd name="T20" fmla="*/ 0 60000 65536"/>
                <a:gd name="T21" fmla="*/ 0 w 306"/>
                <a:gd name="T22" fmla="*/ 0 h 344"/>
                <a:gd name="T23" fmla="*/ 306 w 30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 h="344">
                  <a:moveTo>
                    <a:pt x="306" y="75"/>
                  </a:moveTo>
                  <a:lnTo>
                    <a:pt x="261" y="37"/>
                  </a:lnTo>
                  <a:lnTo>
                    <a:pt x="216" y="0"/>
                  </a:lnTo>
                  <a:lnTo>
                    <a:pt x="0" y="268"/>
                  </a:lnTo>
                  <a:lnTo>
                    <a:pt x="45" y="306"/>
                  </a:lnTo>
                  <a:lnTo>
                    <a:pt x="91" y="344"/>
                  </a:lnTo>
                  <a:lnTo>
                    <a:pt x="306"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50" name="Freeform 357"/>
            <p:cNvSpPr>
              <a:spLocks/>
            </p:cNvSpPr>
            <p:nvPr/>
          </p:nvSpPr>
          <p:spPr bwMode="auto">
            <a:xfrm>
              <a:off x="1709" y="1725"/>
              <a:ext cx="10" cy="7"/>
            </a:xfrm>
            <a:custGeom>
              <a:avLst/>
              <a:gdLst>
                <a:gd name="T0" fmla="*/ 51 w 51"/>
                <a:gd name="T1" fmla="*/ 38 h 38"/>
                <a:gd name="T2" fmla="*/ 6 w 51"/>
                <a:gd name="T3" fmla="*/ 0 h 38"/>
                <a:gd name="T4" fmla="*/ 0 w 51"/>
                <a:gd name="T5" fmla="*/ 10 h 38"/>
                <a:gd name="T6" fmla="*/ 51 w 51"/>
                <a:gd name="T7" fmla="*/ 38 h 38"/>
                <a:gd name="T8" fmla="*/ 0 60000 65536"/>
                <a:gd name="T9" fmla="*/ 0 60000 65536"/>
                <a:gd name="T10" fmla="*/ 0 60000 65536"/>
                <a:gd name="T11" fmla="*/ 0 60000 65536"/>
                <a:gd name="T12" fmla="*/ 0 w 51"/>
                <a:gd name="T13" fmla="*/ 0 h 38"/>
                <a:gd name="T14" fmla="*/ 51 w 51"/>
                <a:gd name="T15" fmla="*/ 38 h 38"/>
              </a:gdLst>
              <a:ahLst/>
              <a:cxnLst>
                <a:cxn ang="T8">
                  <a:pos x="T0" y="T1"/>
                </a:cxn>
                <a:cxn ang="T9">
                  <a:pos x="T2" y="T3"/>
                </a:cxn>
                <a:cxn ang="T10">
                  <a:pos x="T4" y="T5"/>
                </a:cxn>
                <a:cxn ang="T11">
                  <a:pos x="T6" y="T7"/>
                </a:cxn>
              </a:cxnLst>
              <a:rect l="T12" t="T13" r="T14" b="T15"/>
              <a:pathLst>
                <a:path w="51" h="38">
                  <a:moveTo>
                    <a:pt x="51" y="38"/>
                  </a:moveTo>
                  <a:lnTo>
                    <a:pt x="6" y="0"/>
                  </a:lnTo>
                  <a:lnTo>
                    <a:pt x="0" y="10"/>
                  </a:lnTo>
                  <a:lnTo>
                    <a:pt x="5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51" name="Line 358"/>
            <p:cNvSpPr>
              <a:spLocks noChangeShapeType="1"/>
            </p:cNvSpPr>
            <p:nvPr/>
          </p:nvSpPr>
          <p:spPr bwMode="auto">
            <a:xfrm flipH="1">
              <a:off x="1709" y="17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52" name="Freeform 359"/>
            <p:cNvSpPr>
              <a:spLocks/>
            </p:cNvSpPr>
            <p:nvPr/>
          </p:nvSpPr>
          <p:spPr bwMode="auto">
            <a:xfrm>
              <a:off x="1645" y="1726"/>
              <a:ext cx="84" cy="131"/>
            </a:xfrm>
            <a:custGeom>
              <a:avLst/>
              <a:gdLst>
                <a:gd name="T0" fmla="*/ 433 w 433"/>
                <a:gd name="T1" fmla="*/ 57 h 670"/>
                <a:gd name="T2" fmla="*/ 381 w 433"/>
                <a:gd name="T3" fmla="*/ 28 h 670"/>
                <a:gd name="T4" fmla="*/ 330 w 433"/>
                <a:gd name="T5" fmla="*/ 0 h 670"/>
                <a:gd name="T6" fmla="*/ 0 w 433"/>
                <a:gd name="T7" fmla="*/ 613 h 670"/>
                <a:gd name="T8" fmla="*/ 51 w 433"/>
                <a:gd name="T9" fmla="*/ 642 h 670"/>
                <a:gd name="T10" fmla="*/ 103 w 433"/>
                <a:gd name="T11" fmla="*/ 670 h 670"/>
                <a:gd name="T12" fmla="*/ 433 w 433"/>
                <a:gd name="T13" fmla="*/ 57 h 670"/>
                <a:gd name="T14" fmla="*/ 0 60000 65536"/>
                <a:gd name="T15" fmla="*/ 0 60000 65536"/>
                <a:gd name="T16" fmla="*/ 0 60000 65536"/>
                <a:gd name="T17" fmla="*/ 0 60000 65536"/>
                <a:gd name="T18" fmla="*/ 0 60000 65536"/>
                <a:gd name="T19" fmla="*/ 0 60000 65536"/>
                <a:gd name="T20" fmla="*/ 0 60000 65536"/>
                <a:gd name="T21" fmla="*/ 0 w 433"/>
                <a:gd name="T22" fmla="*/ 0 h 670"/>
                <a:gd name="T23" fmla="*/ 433 w 433"/>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670">
                  <a:moveTo>
                    <a:pt x="433" y="57"/>
                  </a:moveTo>
                  <a:lnTo>
                    <a:pt x="381" y="28"/>
                  </a:lnTo>
                  <a:lnTo>
                    <a:pt x="330" y="0"/>
                  </a:lnTo>
                  <a:lnTo>
                    <a:pt x="0" y="613"/>
                  </a:lnTo>
                  <a:lnTo>
                    <a:pt x="51" y="642"/>
                  </a:lnTo>
                  <a:lnTo>
                    <a:pt x="103" y="670"/>
                  </a:lnTo>
                  <a:lnTo>
                    <a:pt x="43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53" name="Freeform 360"/>
            <p:cNvSpPr>
              <a:spLocks/>
            </p:cNvSpPr>
            <p:nvPr/>
          </p:nvSpPr>
          <p:spPr bwMode="auto">
            <a:xfrm>
              <a:off x="1645" y="1726"/>
              <a:ext cx="84" cy="131"/>
            </a:xfrm>
            <a:custGeom>
              <a:avLst/>
              <a:gdLst>
                <a:gd name="T0" fmla="*/ 433 w 433"/>
                <a:gd name="T1" fmla="*/ 57 h 670"/>
                <a:gd name="T2" fmla="*/ 381 w 433"/>
                <a:gd name="T3" fmla="*/ 28 h 670"/>
                <a:gd name="T4" fmla="*/ 330 w 433"/>
                <a:gd name="T5" fmla="*/ 0 h 670"/>
                <a:gd name="T6" fmla="*/ 0 w 433"/>
                <a:gd name="T7" fmla="*/ 613 h 670"/>
                <a:gd name="T8" fmla="*/ 51 w 433"/>
                <a:gd name="T9" fmla="*/ 642 h 670"/>
                <a:gd name="T10" fmla="*/ 103 w 433"/>
                <a:gd name="T11" fmla="*/ 670 h 670"/>
                <a:gd name="T12" fmla="*/ 433 w 433"/>
                <a:gd name="T13" fmla="*/ 57 h 670"/>
                <a:gd name="T14" fmla="*/ 0 60000 65536"/>
                <a:gd name="T15" fmla="*/ 0 60000 65536"/>
                <a:gd name="T16" fmla="*/ 0 60000 65536"/>
                <a:gd name="T17" fmla="*/ 0 60000 65536"/>
                <a:gd name="T18" fmla="*/ 0 60000 65536"/>
                <a:gd name="T19" fmla="*/ 0 60000 65536"/>
                <a:gd name="T20" fmla="*/ 0 60000 65536"/>
                <a:gd name="T21" fmla="*/ 0 w 433"/>
                <a:gd name="T22" fmla="*/ 0 h 670"/>
                <a:gd name="T23" fmla="*/ 433 w 433"/>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670">
                  <a:moveTo>
                    <a:pt x="433" y="57"/>
                  </a:moveTo>
                  <a:lnTo>
                    <a:pt x="381" y="28"/>
                  </a:lnTo>
                  <a:lnTo>
                    <a:pt x="330" y="0"/>
                  </a:lnTo>
                  <a:lnTo>
                    <a:pt x="0" y="613"/>
                  </a:lnTo>
                  <a:lnTo>
                    <a:pt x="51" y="642"/>
                  </a:lnTo>
                  <a:lnTo>
                    <a:pt x="103" y="670"/>
                  </a:lnTo>
                  <a:lnTo>
                    <a:pt x="433" y="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54" name="Freeform 361"/>
            <p:cNvSpPr>
              <a:spLocks/>
            </p:cNvSpPr>
            <p:nvPr/>
          </p:nvSpPr>
          <p:spPr bwMode="auto">
            <a:xfrm>
              <a:off x="1644" y="1846"/>
              <a:ext cx="11" cy="5"/>
            </a:xfrm>
            <a:custGeom>
              <a:avLst/>
              <a:gdLst>
                <a:gd name="T0" fmla="*/ 56 w 56"/>
                <a:gd name="T1" fmla="*/ 29 h 29"/>
                <a:gd name="T2" fmla="*/ 5 w 56"/>
                <a:gd name="T3" fmla="*/ 0 h 29"/>
                <a:gd name="T4" fmla="*/ 0 w 56"/>
                <a:gd name="T5" fmla="*/ 11 h 29"/>
                <a:gd name="T6" fmla="*/ 56 w 56"/>
                <a:gd name="T7" fmla="*/ 29 h 29"/>
                <a:gd name="T8" fmla="*/ 0 60000 65536"/>
                <a:gd name="T9" fmla="*/ 0 60000 65536"/>
                <a:gd name="T10" fmla="*/ 0 60000 65536"/>
                <a:gd name="T11" fmla="*/ 0 60000 65536"/>
                <a:gd name="T12" fmla="*/ 0 w 56"/>
                <a:gd name="T13" fmla="*/ 0 h 29"/>
                <a:gd name="T14" fmla="*/ 56 w 56"/>
                <a:gd name="T15" fmla="*/ 29 h 29"/>
              </a:gdLst>
              <a:ahLst/>
              <a:cxnLst>
                <a:cxn ang="T8">
                  <a:pos x="T0" y="T1"/>
                </a:cxn>
                <a:cxn ang="T9">
                  <a:pos x="T2" y="T3"/>
                </a:cxn>
                <a:cxn ang="T10">
                  <a:pos x="T4" y="T5"/>
                </a:cxn>
                <a:cxn ang="T11">
                  <a:pos x="T6" y="T7"/>
                </a:cxn>
              </a:cxnLst>
              <a:rect l="T12" t="T13" r="T14" b="T15"/>
              <a:pathLst>
                <a:path w="56" h="29">
                  <a:moveTo>
                    <a:pt x="56" y="29"/>
                  </a:moveTo>
                  <a:lnTo>
                    <a:pt x="5" y="0"/>
                  </a:lnTo>
                  <a:lnTo>
                    <a:pt x="0" y="11"/>
                  </a:lnTo>
                  <a:lnTo>
                    <a:pt x="5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55" name="Line 362"/>
            <p:cNvSpPr>
              <a:spLocks noChangeShapeType="1"/>
            </p:cNvSpPr>
            <p:nvPr/>
          </p:nvSpPr>
          <p:spPr bwMode="auto">
            <a:xfrm flipH="1">
              <a:off x="1644" y="184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56" name="Freeform 363"/>
            <p:cNvSpPr>
              <a:spLocks/>
            </p:cNvSpPr>
            <p:nvPr/>
          </p:nvSpPr>
          <p:spPr bwMode="auto">
            <a:xfrm>
              <a:off x="1605" y="1847"/>
              <a:ext cx="61" cy="140"/>
            </a:xfrm>
            <a:custGeom>
              <a:avLst/>
              <a:gdLst>
                <a:gd name="T0" fmla="*/ 317 w 317"/>
                <a:gd name="T1" fmla="*/ 35 h 717"/>
                <a:gd name="T2" fmla="*/ 260 w 317"/>
                <a:gd name="T3" fmla="*/ 18 h 717"/>
                <a:gd name="T4" fmla="*/ 204 w 317"/>
                <a:gd name="T5" fmla="*/ 0 h 717"/>
                <a:gd name="T6" fmla="*/ 0 w 317"/>
                <a:gd name="T7" fmla="*/ 682 h 717"/>
                <a:gd name="T8" fmla="*/ 56 w 317"/>
                <a:gd name="T9" fmla="*/ 700 h 717"/>
                <a:gd name="T10" fmla="*/ 113 w 317"/>
                <a:gd name="T11" fmla="*/ 717 h 717"/>
                <a:gd name="T12" fmla="*/ 317 w 317"/>
                <a:gd name="T13" fmla="*/ 35 h 717"/>
                <a:gd name="T14" fmla="*/ 0 60000 65536"/>
                <a:gd name="T15" fmla="*/ 0 60000 65536"/>
                <a:gd name="T16" fmla="*/ 0 60000 65536"/>
                <a:gd name="T17" fmla="*/ 0 60000 65536"/>
                <a:gd name="T18" fmla="*/ 0 60000 65536"/>
                <a:gd name="T19" fmla="*/ 0 60000 65536"/>
                <a:gd name="T20" fmla="*/ 0 60000 65536"/>
                <a:gd name="T21" fmla="*/ 0 w 317"/>
                <a:gd name="T22" fmla="*/ 0 h 717"/>
                <a:gd name="T23" fmla="*/ 317 w 317"/>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717">
                  <a:moveTo>
                    <a:pt x="317" y="35"/>
                  </a:moveTo>
                  <a:lnTo>
                    <a:pt x="260" y="18"/>
                  </a:lnTo>
                  <a:lnTo>
                    <a:pt x="204" y="0"/>
                  </a:lnTo>
                  <a:lnTo>
                    <a:pt x="0" y="682"/>
                  </a:lnTo>
                  <a:lnTo>
                    <a:pt x="56" y="700"/>
                  </a:lnTo>
                  <a:lnTo>
                    <a:pt x="113" y="717"/>
                  </a:lnTo>
                  <a:lnTo>
                    <a:pt x="31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57" name="Freeform 364"/>
            <p:cNvSpPr>
              <a:spLocks/>
            </p:cNvSpPr>
            <p:nvPr/>
          </p:nvSpPr>
          <p:spPr bwMode="auto">
            <a:xfrm>
              <a:off x="1605" y="1847"/>
              <a:ext cx="61" cy="140"/>
            </a:xfrm>
            <a:custGeom>
              <a:avLst/>
              <a:gdLst>
                <a:gd name="T0" fmla="*/ 317 w 317"/>
                <a:gd name="T1" fmla="*/ 35 h 717"/>
                <a:gd name="T2" fmla="*/ 260 w 317"/>
                <a:gd name="T3" fmla="*/ 18 h 717"/>
                <a:gd name="T4" fmla="*/ 204 w 317"/>
                <a:gd name="T5" fmla="*/ 0 h 717"/>
                <a:gd name="T6" fmla="*/ 0 w 317"/>
                <a:gd name="T7" fmla="*/ 682 h 717"/>
                <a:gd name="T8" fmla="*/ 56 w 317"/>
                <a:gd name="T9" fmla="*/ 700 h 717"/>
                <a:gd name="T10" fmla="*/ 113 w 317"/>
                <a:gd name="T11" fmla="*/ 717 h 717"/>
                <a:gd name="T12" fmla="*/ 317 w 317"/>
                <a:gd name="T13" fmla="*/ 35 h 717"/>
                <a:gd name="T14" fmla="*/ 0 60000 65536"/>
                <a:gd name="T15" fmla="*/ 0 60000 65536"/>
                <a:gd name="T16" fmla="*/ 0 60000 65536"/>
                <a:gd name="T17" fmla="*/ 0 60000 65536"/>
                <a:gd name="T18" fmla="*/ 0 60000 65536"/>
                <a:gd name="T19" fmla="*/ 0 60000 65536"/>
                <a:gd name="T20" fmla="*/ 0 60000 65536"/>
                <a:gd name="T21" fmla="*/ 0 w 317"/>
                <a:gd name="T22" fmla="*/ 0 h 717"/>
                <a:gd name="T23" fmla="*/ 317 w 317"/>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717">
                  <a:moveTo>
                    <a:pt x="317" y="35"/>
                  </a:moveTo>
                  <a:lnTo>
                    <a:pt x="260" y="18"/>
                  </a:lnTo>
                  <a:lnTo>
                    <a:pt x="204" y="0"/>
                  </a:lnTo>
                  <a:lnTo>
                    <a:pt x="0" y="682"/>
                  </a:lnTo>
                  <a:lnTo>
                    <a:pt x="56" y="700"/>
                  </a:lnTo>
                  <a:lnTo>
                    <a:pt x="113" y="717"/>
                  </a:lnTo>
                  <a:lnTo>
                    <a:pt x="317"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58" name="Freeform 365"/>
            <p:cNvSpPr>
              <a:spLocks/>
            </p:cNvSpPr>
            <p:nvPr/>
          </p:nvSpPr>
          <p:spPr bwMode="auto">
            <a:xfrm>
              <a:off x="1604" y="1980"/>
              <a:ext cx="22" cy="15"/>
            </a:xfrm>
            <a:custGeom>
              <a:avLst/>
              <a:gdLst>
                <a:gd name="T0" fmla="*/ 58 w 115"/>
                <a:gd name="T1" fmla="*/ 18 h 77"/>
                <a:gd name="T2" fmla="*/ 115 w 115"/>
                <a:gd name="T3" fmla="*/ 35 h 77"/>
                <a:gd name="T4" fmla="*/ 110 w 115"/>
                <a:gd name="T5" fmla="*/ 46 h 77"/>
                <a:gd name="T6" fmla="*/ 103 w 115"/>
                <a:gd name="T7" fmla="*/ 56 h 77"/>
                <a:gd name="T8" fmla="*/ 94 w 115"/>
                <a:gd name="T9" fmla="*/ 65 h 77"/>
                <a:gd name="T10" fmla="*/ 84 w 115"/>
                <a:gd name="T11" fmla="*/ 72 h 77"/>
                <a:gd name="T12" fmla="*/ 71 w 115"/>
                <a:gd name="T13" fmla="*/ 75 h 77"/>
                <a:gd name="T14" fmla="*/ 59 w 115"/>
                <a:gd name="T15" fmla="*/ 77 h 77"/>
                <a:gd name="T16" fmla="*/ 47 w 115"/>
                <a:gd name="T17" fmla="*/ 76 h 77"/>
                <a:gd name="T18" fmla="*/ 35 w 115"/>
                <a:gd name="T19" fmla="*/ 72 h 77"/>
                <a:gd name="T20" fmla="*/ 25 w 115"/>
                <a:gd name="T21" fmla="*/ 67 h 77"/>
                <a:gd name="T22" fmla="*/ 16 w 115"/>
                <a:gd name="T23" fmla="*/ 58 h 77"/>
                <a:gd name="T24" fmla="*/ 8 w 115"/>
                <a:gd name="T25" fmla="*/ 48 h 77"/>
                <a:gd name="T26" fmla="*/ 3 w 115"/>
                <a:gd name="T27" fmla="*/ 37 h 77"/>
                <a:gd name="T28" fmla="*/ 0 w 115"/>
                <a:gd name="T29" fmla="*/ 25 h 77"/>
                <a:gd name="T30" fmla="*/ 0 w 115"/>
                <a:gd name="T31" fmla="*/ 12 h 77"/>
                <a:gd name="T32" fmla="*/ 2 w 115"/>
                <a:gd name="T33" fmla="*/ 0 h 77"/>
                <a:gd name="T34" fmla="*/ 58 w 115"/>
                <a:gd name="T35" fmla="*/ 18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7"/>
                <a:gd name="T56" fmla="*/ 115 w 11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7">
                  <a:moveTo>
                    <a:pt x="58" y="18"/>
                  </a:moveTo>
                  <a:lnTo>
                    <a:pt x="115" y="35"/>
                  </a:lnTo>
                  <a:lnTo>
                    <a:pt x="110" y="46"/>
                  </a:lnTo>
                  <a:lnTo>
                    <a:pt x="103" y="56"/>
                  </a:lnTo>
                  <a:lnTo>
                    <a:pt x="94" y="65"/>
                  </a:lnTo>
                  <a:lnTo>
                    <a:pt x="84" y="72"/>
                  </a:lnTo>
                  <a:lnTo>
                    <a:pt x="71" y="75"/>
                  </a:lnTo>
                  <a:lnTo>
                    <a:pt x="59" y="77"/>
                  </a:lnTo>
                  <a:lnTo>
                    <a:pt x="47" y="76"/>
                  </a:lnTo>
                  <a:lnTo>
                    <a:pt x="35" y="72"/>
                  </a:lnTo>
                  <a:lnTo>
                    <a:pt x="25" y="67"/>
                  </a:lnTo>
                  <a:lnTo>
                    <a:pt x="16" y="58"/>
                  </a:lnTo>
                  <a:lnTo>
                    <a:pt x="8" y="48"/>
                  </a:lnTo>
                  <a:lnTo>
                    <a:pt x="3" y="37"/>
                  </a:lnTo>
                  <a:lnTo>
                    <a:pt x="0" y="25"/>
                  </a:lnTo>
                  <a:lnTo>
                    <a:pt x="0" y="12"/>
                  </a:lnTo>
                  <a:lnTo>
                    <a:pt x="2" y="0"/>
                  </a:ln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59" name="Freeform 366"/>
            <p:cNvSpPr>
              <a:spLocks/>
            </p:cNvSpPr>
            <p:nvPr/>
          </p:nvSpPr>
          <p:spPr bwMode="auto">
            <a:xfrm>
              <a:off x="1604" y="1980"/>
              <a:ext cx="22" cy="15"/>
            </a:xfrm>
            <a:custGeom>
              <a:avLst/>
              <a:gdLst>
                <a:gd name="T0" fmla="*/ 115 w 115"/>
                <a:gd name="T1" fmla="*/ 35 h 77"/>
                <a:gd name="T2" fmla="*/ 110 w 115"/>
                <a:gd name="T3" fmla="*/ 46 h 77"/>
                <a:gd name="T4" fmla="*/ 103 w 115"/>
                <a:gd name="T5" fmla="*/ 56 h 77"/>
                <a:gd name="T6" fmla="*/ 94 w 115"/>
                <a:gd name="T7" fmla="*/ 65 h 77"/>
                <a:gd name="T8" fmla="*/ 84 w 115"/>
                <a:gd name="T9" fmla="*/ 72 h 77"/>
                <a:gd name="T10" fmla="*/ 71 w 115"/>
                <a:gd name="T11" fmla="*/ 75 h 77"/>
                <a:gd name="T12" fmla="*/ 59 w 115"/>
                <a:gd name="T13" fmla="*/ 77 h 77"/>
                <a:gd name="T14" fmla="*/ 47 w 115"/>
                <a:gd name="T15" fmla="*/ 76 h 77"/>
                <a:gd name="T16" fmla="*/ 35 w 115"/>
                <a:gd name="T17" fmla="*/ 72 h 77"/>
                <a:gd name="T18" fmla="*/ 25 w 115"/>
                <a:gd name="T19" fmla="*/ 67 h 77"/>
                <a:gd name="T20" fmla="*/ 16 w 115"/>
                <a:gd name="T21" fmla="*/ 58 h 77"/>
                <a:gd name="T22" fmla="*/ 8 w 115"/>
                <a:gd name="T23" fmla="*/ 48 h 77"/>
                <a:gd name="T24" fmla="*/ 3 w 115"/>
                <a:gd name="T25" fmla="*/ 37 h 77"/>
                <a:gd name="T26" fmla="*/ 0 w 115"/>
                <a:gd name="T27" fmla="*/ 25 h 77"/>
                <a:gd name="T28" fmla="*/ 0 w 115"/>
                <a:gd name="T29" fmla="*/ 12 h 77"/>
                <a:gd name="T30" fmla="*/ 2 w 115"/>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77"/>
                <a:gd name="T50" fmla="*/ 115 w 115"/>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77">
                  <a:moveTo>
                    <a:pt x="115" y="35"/>
                  </a:moveTo>
                  <a:lnTo>
                    <a:pt x="110" y="46"/>
                  </a:lnTo>
                  <a:lnTo>
                    <a:pt x="103" y="56"/>
                  </a:lnTo>
                  <a:lnTo>
                    <a:pt x="94" y="65"/>
                  </a:lnTo>
                  <a:lnTo>
                    <a:pt x="84" y="72"/>
                  </a:lnTo>
                  <a:lnTo>
                    <a:pt x="71" y="75"/>
                  </a:lnTo>
                  <a:lnTo>
                    <a:pt x="59" y="77"/>
                  </a:lnTo>
                  <a:lnTo>
                    <a:pt x="47" y="76"/>
                  </a:lnTo>
                  <a:lnTo>
                    <a:pt x="35" y="72"/>
                  </a:lnTo>
                  <a:lnTo>
                    <a:pt x="25" y="67"/>
                  </a:lnTo>
                  <a:lnTo>
                    <a:pt x="16" y="58"/>
                  </a:lnTo>
                  <a:lnTo>
                    <a:pt x="8" y="48"/>
                  </a:lnTo>
                  <a:lnTo>
                    <a:pt x="3" y="37"/>
                  </a:lnTo>
                  <a:lnTo>
                    <a:pt x="0" y="25"/>
                  </a:lnTo>
                  <a:lnTo>
                    <a:pt x="0" y="1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60" name="Line 367"/>
            <p:cNvSpPr>
              <a:spLocks noChangeShapeType="1"/>
            </p:cNvSpPr>
            <p:nvPr/>
          </p:nvSpPr>
          <p:spPr bwMode="auto">
            <a:xfrm flipV="1">
              <a:off x="887" y="2676"/>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1" name="Line 368"/>
            <p:cNvSpPr>
              <a:spLocks noChangeShapeType="1"/>
            </p:cNvSpPr>
            <p:nvPr/>
          </p:nvSpPr>
          <p:spPr bwMode="auto">
            <a:xfrm flipV="1">
              <a:off x="887" y="2531"/>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2" name="Line 369"/>
            <p:cNvSpPr>
              <a:spLocks noChangeShapeType="1"/>
            </p:cNvSpPr>
            <p:nvPr/>
          </p:nvSpPr>
          <p:spPr bwMode="auto">
            <a:xfrm flipV="1">
              <a:off x="887" y="2384"/>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3" name="Line 370"/>
            <p:cNvSpPr>
              <a:spLocks noChangeShapeType="1"/>
            </p:cNvSpPr>
            <p:nvPr/>
          </p:nvSpPr>
          <p:spPr bwMode="auto">
            <a:xfrm flipV="1">
              <a:off x="887" y="2239"/>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4" name="Line 371"/>
            <p:cNvSpPr>
              <a:spLocks noChangeShapeType="1"/>
            </p:cNvSpPr>
            <p:nvPr/>
          </p:nvSpPr>
          <p:spPr bwMode="auto">
            <a:xfrm flipV="1">
              <a:off x="887" y="2093"/>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5" name="Line 372"/>
            <p:cNvSpPr>
              <a:spLocks noChangeShapeType="1"/>
            </p:cNvSpPr>
            <p:nvPr/>
          </p:nvSpPr>
          <p:spPr bwMode="auto">
            <a:xfrm flipV="1">
              <a:off x="887" y="194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6" name="Line 373"/>
            <p:cNvSpPr>
              <a:spLocks noChangeShapeType="1"/>
            </p:cNvSpPr>
            <p:nvPr/>
          </p:nvSpPr>
          <p:spPr bwMode="auto">
            <a:xfrm flipV="1">
              <a:off x="887" y="1802"/>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7" name="Line 374"/>
            <p:cNvSpPr>
              <a:spLocks noChangeShapeType="1"/>
            </p:cNvSpPr>
            <p:nvPr/>
          </p:nvSpPr>
          <p:spPr bwMode="auto">
            <a:xfrm flipV="1">
              <a:off x="887" y="1655"/>
              <a:ext cx="1" cy="1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8" name="Rectangle 375"/>
            <p:cNvSpPr>
              <a:spLocks noChangeArrowheads="1"/>
            </p:cNvSpPr>
            <p:nvPr/>
          </p:nvSpPr>
          <p:spPr bwMode="auto">
            <a:xfrm>
              <a:off x="1739" y="1723"/>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T</a:t>
              </a:r>
              <a:endParaRPr lang="en-US" altLang="zh-CN" sz="2000"/>
            </a:p>
          </p:txBody>
        </p:sp>
        <p:sp>
          <p:nvSpPr>
            <p:cNvPr id="8569" name="Rectangle 376"/>
            <p:cNvSpPr>
              <a:spLocks noChangeArrowheads="1"/>
            </p:cNvSpPr>
            <p:nvPr/>
          </p:nvSpPr>
          <p:spPr bwMode="auto">
            <a:xfrm>
              <a:off x="590" y="1712"/>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T</a:t>
              </a:r>
              <a:endParaRPr lang="en-US" altLang="zh-CN" sz="2000"/>
            </a:p>
          </p:txBody>
        </p:sp>
        <p:sp>
          <p:nvSpPr>
            <p:cNvPr id="8570" name="Rectangle 377"/>
            <p:cNvSpPr>
              <a:spLocks noChangeArrowheads="1"/>
            </p:cNvSpPr>
            <p:nvPr/>
          </p:nvSpPr>
          <p:spPr bwMode="auto">
            <a:xfrm>
              <a:off x="703" y="1888"/>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1</a:t>
              </a:r>
              <a:endParaRPr lang="en-US" altLang="zh-CN" sz="2000"/>
            </a:p>
          </p:txBody>
        </p:sp>
        <p:sp>
          <p:nvSpPr>
            <p:cNvPr id="8571" name="Line 378"/>
            <p:cNvSpPr>
              <a:spLocks noChangeShapeType="1"/>
            </p:cNvSpPr>
            <p:nvPr/>
          </p:nvSpPr>
          <p:spPr bwMode="auto">
            <a:xfrm flipV="1">
              <a:off x="887" y="1503"/>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72" name="Freeform 379"/>
            <p:cNvSpPr>
              <a:spLocks/>
            </p:cNvSpPr>
            <p:nvPr/>
          </p:nvSpPr>
          <p:spPr bwMode="auto">
            <a:xfrm>
              <a:off x="412" y="2308"/>
              <a:ext cx="11" cy="23"/>
            </a:xfrm>
            <a:custGeom>
              <a:avLst/>
              <a:gdLst>
                <a:gd name="T0" fmla="*/ 59 w 59"/>
                <a:gd name="T1" fmla="*/ 59 h 119"/>
                <a:gd name="T2" fmla="*/ 59 w 59"/>
                <a:gd name="T3" fmla="*/ 119 h 119"/>
                <a:gd name="T4" fmla="*/ 47 w 59"/>
                <a:gd name="T5" fmla="*/ 118 h 119"/>
                <a:gd name="T6" fmla="*/ 34 w 59"/>
                <a:gd name="T7" fmla="*/ 113 h 119"/>
                <a:gd name="T8" fmla="*/ 24 w 59"/>
                <a:gd name="T9" fmla="*/ 107 h 119"/>
                <a:gd name="T10" fmla="*/ 15 w 59"/>
                <a:gd name="T11" fmla="*/ 99 h 119"/>
                <a:gd name="T12" fmla="*/ 8 w 59"/>
                <a:gd name="T13" fmla="*/ 89 h 119"/>
                <a:gd name="T14" fmla="*/ 3 w 59"/>
                <a:gd name="T15" fmla="*/ 78 h 119"/>
                <a:gd name="T16" fmla="*/ 0 w 59"/>
                <a:gd name="T17" fmla="*/ 65 h 119"/>
                <a:gd name="T18" fmla="*/ 0 w 59"/>
                <a:gd name="T19" fmla="*/ 53 h 119"/>
                <a:gd name="T20" fmla="*/ 3 w 59"/>
                <a:gd name="T21" fmla="*/ 41 h 119"/>
                <a:gd name="T22" fmla="*/ 8 w 59"/>
                <a:gd name="T23" fmla="*/ 30 h 119"/>
                <a:gd name="T24" fmla="*/ 15 w 59"/>
                <a:gd name="T25" fmla="*/ 19 h 119"/>
                <a:gd name="T26" fmla="*/ 24 w 59"/>
                <a:gd name="T27" fmla="*/ 11 h 119"/>
                <a:gd name="T28" fmla="*/ 34 w 59"/>
                <a:gd name="T29" fmla="*/ 5 h 119"/>
                <a:gd name="T30" fmla="*/ 47 w 59"/>
                <a:gd name="T31" fmla="*/ 1 h 119"/>
                <a:gd name="T32" fmla="*/ 59 w 59"/>
                <a:gd name="T33" fmla="*/ 0 h 119"/>
                <a:gd name="T34" fmla="*/ 59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59" y="59"/>
                  </a:moveTo>
                  <a:lnTo>
                    <a:pt x="59" y="119"/>
                  </a:lnTo>
                  <a:lnTo>
                    <a:pt x="47" y="118"/>
                  </a:lnTo>
                  <a:lnTo>
                    <a:pt x="34" y="113"/>
                  </a:lnTo>
                  <a:lnTo>
                    <a:pt x="24" y="107"/>
                  </a:lnTo>
                  <a:lnTo>
                    <a:pt x="15" y="99"/>
                  </a:lnTo>
                  <a:lnTo>
                    <a:pt x="8" y="89"/>
                  </a:lnTo>
                  <a:lnTo>
                    <a:pt x="3" y="78"/>
                  </a:lnTo>
                  <a:lnTo>
                    <a:pt x="0" y="65"/>
                  </a:lnTo>
                  <a:lnTo>
                    <a:pt x="0" y="53"/>
                  </a:lnTo>
                  <a:lnTo>
                    <a:pt x="3" y="41"/>
                  </a:lnTo>
                  <a:lnTo>
                    <a:pt x="8" y="30"/>
                  </a:lnTo>
                  <a:lnTo>
                    <a:pt x="15" y="19"/>
                  </a:lnTo>
                  <a:lnTo>
                    <a:pt x="24" y="11"/>
                  </a:lnTo>
                  <a:lnTo>
                    <a:pt x="34" y="5"/>
                  </a:lnTo>
                  <a:lnTo>
                    <a:pt x="47" y="1"/>
                  </a:lnTo>
                  <a:lnTo>
                    <a:pt x="59" y="0"/>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73" name="Freeform 380"/>
            <p:cNvSpPr>
              <a:spLocks/>
            </p:cNvSpPr>
            <p:nvPr/>
          </p:nvSpPr>
          <p:spPr bwMode="auto">
            <a:xfrm>
              <a:off x="412" y="2308"/>
              <a:ext cx="11" cy="23"/>
            </a:xfrm>
            <a:custGeom>
              <a:avLst/>
              <a:gdLst>
                <a:gd name="T0" fmla="*/ 59 w 59"/>
                <a:gd name="T1" fmla="*/ 119 h 119"/>
                <a:gd name="T2" fmla="*/ 47 w 59"/>
                <a:gd name="T3" fmla="*/ 118 h 119"/>
                <a:gd name="T4" fmla="*/ 34 w 59"/>
                <a:gd name="T5" fmla="*/ 113 h 119"/>
                <a:gd name="T6" fmla="*/ 24 w 59"/>
                <a:gd name="T7" fmla="*/ 107 h 119"/>
                <a:gd name="T8" fmla="*/ 15 w 59"/>
                <a:gd name="T9" fmla="*/ 99 h 119"/>
                <a:gd name="T10" fmla="*/ 8 w 59"/>
                <a:gd name="T11" fmla="*/ 89 h 119"/>
                <a:gd name="T12" fmla="*/ 3 w 59"/>
                <a:gd name="T13" fmla="*/ 78 h 119"/>
                <a:gd name="T14" fmla="*/ 0 w 59"/>
                <a:gd name="T15" fmla="*/ 65 h 119"/>
                <a:gd name="T16" fmla="*/ 0 w 59"/>
                <a:gd name="T17" fmla="*/ 53 h 119"/>
                <a:gd name="T18" fmla="*/ 3 w 59"/>
                <a:gd name="T19" fmla="*/ 41 h 119"/>
                <a:gd name="T20" fmla="*/ 8 w 59"/>
                <a:gd name="T21" fmla="*/ 30 h 119"/>
                <a:gd name="T22" fmla="*/ 15 w 59"/>
                <a:gd name="T23" fmla="*/ 19 h 119"/>
                <a:gd name="T24" fmla="*/ 24 w 59"/>
                <a:gd name="T25" fmla="*/ 11 h 119"/>
                <a:gd name="T26" fmla="*/ 34 w 59"/>
                <a:gd name="T27" fmla="*/ 5 h 119"/>
                <a:gd name="T28" fmla="*/ 47 w 59"/>
                <a:gd name="T29" fmla="*/ 1 h 119"/>
                <a:gd name="T30" fmla="*/ 59 w 5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59" y="119"/>
                  </a:moveTo>
                  <a:lnTo>
                    <a:pt x="47" y="118"/>
                  </a:lnTo>
                  <a:lnTo>
                    <a:pt x="34" y="113"/>
                  </a:lnTo>
                  <a:lnTo>
                    <a:pt x="24" y="107"/>
                  </a:lnTo>
                  <a:lnTo>
                    <a:pt x="15" y="99"/>
                  </a:lnTo>
                  <a:lnTo>
                    <a:pt x="8" y="89"/>
                  </a:lnTo>
                  <a:lnTo>
                    <a:pt x="3" y="78"/>
                  </a:lnTo>
                  <a:lnTo>
                    <a:pt x="0" y="65"/>
                  </a:lnTo>
                  <a:lnTo>
                    <a:pt x="0" y="53"/>
                  </a:lnTo>
                  <a:lnTo>
                    <a:pt x="3" y="41"/>
                  </a:lnTo>
                  <a:lnTo>
                    <a:pt x="8" y="30"/>
                  </a:lnTo>
                  <a:lnTo>
                    <a:pt x="15" y="19"/>
                  </a:lnTo>
                  <a:lnTo>
                    <a:pt x="24" y="11"/>
                  </a:lnTo>
                  <a:lnTo>
                    <a:pt x="34" y="5"/>
                  </a:lnTo>
                  <a:lnTo>
                    <a:pt x="47" y="1"/>
                  </a:lnTo>
                  <a:lnTo>
                    <a:pt x="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74" name="Freeform 381"/>
            <p:cNvSpPr>
              <a:spLocks/>
            </p:cNvSpPr>
            <p:nvPr/>
          </p:nvSpPr>
          <p:spPr bwMode="auto">
            <a:xfrm>
              <a:off x="423" y="2308"/>
              <a:ext cx="1144" cy="23"/>
            </a:xfrm>
            <a:custGeom>
              <a:avLst/>
              <a:gdLst>
                <a:gd name="T0" fmla="*/ 0 w 5922"/>
                <a:gd name="T1" fmla="*/ 0 h 119"/>
                <a:gd name="T2" fmla="*/ 0 w 5922"/>
                <a:gd name="T3" fmla="*/ 59 h 119"/>
                <a:gd name="T4" fmla="*/ 0 w 5922"/>
                <a:gd name="T5" fmla="*/ 119 h 119"/>
                <a:gd name="T6" fmla="*/ 5922 w 5922"/>
                <a:gd name="T7" fmla="*/ 119 h 119"/>
                <a:gd name="T8" fmla="*/ 5922 w 5922"/>
                <a:gd name="T9" fmla="*/ 59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59"/>
                  </a:lnTo>
                  <a:lnTo>
                    <a:pt x="0" y="119"/>
                  </a:lnTo>
                  <a:lnTo>
                    <a:pt x="5922" y="119"/>
                  </a:lnTo>
                  <a:lnTo>
                    <a:pt x="5922" y="59"/>
                  </a:lnTo>
                  <a:lnTo>
                    <a:pt x="59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75" name="Freeform 382"/>
            <p:cNvSpPr>
              <a:spLocks/>
            </p:cNvSpPr>
            <p:nvPr/>
          </p:nvSpPr>
          <p:spPr bwMode="auto">
            <a:xfrm>
              <a:off x="423" y="2308"/>
              <a:ext cx="1144" cy="23"/>
            </a:xfrm>
            <a:custGeom>
              <a:avLst/>
              <a:gdLst>
                <a:gd name="T0" fmla="*/ 0 w 5922"/>
                <a:gd name="T1" fmla="*/ 0 h 119"/>
                <a:gd name="T2" fmla="*/ 0 w 5922"/>
                <a:gd name="T3" fmla="*/ 59 h 119"/>
                <a:gd name="T4" fmla="*/ 0 w 5922"/>
                <a:gd name="T5" fmla="*/ 119 h 119"/>
                <a:gd name="T6" fmla="*/ 5922 w 5922"/>
                <a:gd name="T7" fmla="*/ 119 h 119"/>
                <a:gd name="T8" fmla="*/ 5922 w 5922"/>
                <a:gd name="T9" fmla="*/ 59 h 119"/>
                <a:gd name="T10" fmla="*/ 5922 w 5922"/>
                <a:gd name="T11" fmla="*/ 0 h 119"/>
                <a:gd name="T12" fmla="*/ 0 w 5922"/>
                <a:gd name="T13" fmla="*/ 0 h 119"/>
                <a:gd name="T14" fmla="*/ 0 60000 65536"/>
                <a:gd name="T15" fmla="*/ 0 60000 65536"/>
                <a:gd name="T16" fmla="*/ 0 60000 65536"/>
                <a:gd name="T17" fmla="*/ 0 60000 65536"/>
                <a:gd name="T18" fmla="*/ 0 60000 65536"/>
                <a:gd name="T19" fmla="*/ 0 60000 65536"/>
                <a:gd name="T20" fmla="*/ 0 60000 65536"/>
                <a:gd name="T21" fmla="*/ 0 w 5922"/>
                <a:gd name="T22" fmla="*/ 0 h 119"/>
                <a:gd name="T23" fmla="*/ 5922 w 59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2" h="119">
                  <a:moveTo>
                    <a:pt x="0" y="0"/>
                  </a:moveTo>
                  <a:lnTo>
                    <a:pt x="0" y="59"/>
                  </a:lnTo>
                  <a:lnTo>
                    <a:pt x="0" y="119"/>
                  </a:lnTo>
                  <a:lnTo>
                    <a:pt x="5922" y="119"/>
                  </a:lnTo>
                  <a:lnTo>
                    <a:pt x="5922" y="59"/>
                  </a:lnTo>
                  <a:lnTo>
                    <a:pt x="592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76" name="Freeform 383"/>
            <p:cNvSpPr>
              <a:spLocks/>
            </p:cNvSpPr>
            <p:nvPr/>
          </p:nvSpPr>
          <p:spPr bwMode="auto">
            <a:xfrm>
              <a:off x="1567" y="2308"/>
              <a:ext cx="11" cy="23"/>
            </a:xfrm>
            <a:custGeom>
              <a:avLst/>
              <a:gdLst>
                <a:gd name="T0" fmla="*/ 0 w 59"/>
                <a:gd name="T1" fmla="*/ 59 h 119"/>
                <a:gd name="T2" fmla="*/ 0 w 59"/>
                <a:gd name="T3" fmla="*/ 0 h 119"/>
                <a:gd name="T4" fmla="*/ 12 w 59"/>
                <a:gd name="T5" fmla="*/ 1 h 119"/>
                <a:gd name="T6" fmla="*/ 24 w 59"/>
                <a:gd name="T7" fmla="*/ 5 h 119"/>
                <a:gd name="T8" fmla="*/ 34 w 59"/>
                <a:gd name="T9" fmla="*/ 11 h 119"/>
                <a:gd name="T10" fmla="*/ 44 w 59"/>
                <a:gd name="T11" fmla="*/ 19 h 119"/>
                <a:gd name="T12" fmla="*/ 51 w 59"/>
                <a:gd name="T13" fmla="*/ 30 h 119"/>
                <a:gd name="T14" fmla="*/ 56 w 59"/>
                <a:gd name="T15" fmla="*/ 41 h 119"/>
                <a:gd name="T16" fmla="*/ 59 w 59"/>
                <a:gd name="T17" fmla="*/ 53 h 119"/>
                <a:gd name="T18" fmla="*/ 59 w 59"/>
                <a:gd name="T19" fmla="*/ 65 h 119"/>
                <a:gd name="T20" fmla="*/ 56 w 59"/>
                <a:gd name="T21" fmla="*/ 78 h 119"/>
                <a:gd name="T22" fmla="*/ 51 w 59"/>
                <a:gd name="T23" fmla="*/ 89 h 119"/>
                <a:gd name="T24" fmla="*/ 44 w 59"/>
                <a:gd name="T25" fmla="*/ 99 h 119"/>
                <a:gd name="T26" fmla="*/ 34 w 59"/>
                <a:gd name="T27" fmla="*/ 107 h 119"/>
                <a:gd name="T28" fmla="*/ 24 w 59"/>
                <a:gd name="T29" fmla="*/ 113 h 119"/>
                <a:gd name="T30" fmla="*/ 12 w 59"/>
                <a:gd name="T31" fmla="*/ 118 h 119"/>
                <a:gd name="T32" fmla="*/ 0 w 59"/>
                <a:gd name="T33" fmla="*/ 119 h 119"/>
                <a:gd name="T34" fmla="*/ 0 w 59"/>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9"/>
                <a:gd name="T56" fmla="*/ 59 w 59"/>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9">
                  <a:moveTo>
                    <a:pt x="0" y="59"/>
                  </a:moveTo>
                  <a:lnTo>
                    <a:pt x="0" y="0"/>
                  </a:lnTo>
                  <a:lnTo>
                    <a:pt x="12" y="1"/>
                  </a:lnTo>
                  <a:lnTo>
                    <a:pt x="24" y="5"/>
                  </a:lnTo>
                  <a:lnTo>
                    <a:pt x="34" y="11"/>
                  </a:lnTo>
                  <a:lnTo>
                    <a:pt x="44" y="19"/>
                  </a:lnTo>
                  <a:lnTo>
                    <a:pt x="51" y="30"/>
                  </a:lnTo>
                  <a:lnTo>
                    <a:pt x="56" y="41"/>
                  </a:lnTo>
                  <a:lnTo>
                    <a:pt x="59" y="53"/>
                  </a:lnTo>
                  <a:lnTo>
                    <a:pt x="59" y="65"/>
                  </a:lnTo>
                  <a:lnTo>
                    <a:pt x="56" y="78"/>
                  </a:lnTo>
                  <a:lnTo>
                    <a:pt x="51" y="89"/>
                  </a:lnTo>
                  <a:lnTo>
                    <a:pt x="44" y="99"/>
                  </a:lnTo>
                  <a:lnTo>
                    <a:pt x="34" y="107"/>
                  </a:lnTo>
                  <a:lnTo>
                    <a:pt x="24" y="113"/>
                  </a:lnTo>
                  <a:lnTo>
                    <a:pt x="12" y="118"/>
                  </a:lnTo>
                  <a:lnTo>
                    <a:pt x="0" y="11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77" name="Freeform 384"/>
            <p:cNvSpPr>
              <a:spLocks/>
            </p:cNvSpPr>
            <p:nvPr/>
          </p:nvSpPr>
          <p:spPr bwMode="auto">
            <a:xfrm>
              <a:off x="1567" y="2308"/>
              <a:ext cx="11" cy="23"/>
            </a:xfrm>
            <a:custGeom>
              <a:avLst/>
              <a:gdLst>
                <a:gd name="T0" fmla="*/ 0 w 59"/>
                <a:gd name="T1" fmla="*/ 0 h 119"/>
                <a:gd name="T2" fmla="*/ 12 w 59"/>
                <a:gd name="T3" fmla="*/ 1 h 119"/>
                <a:gd name="T4" fmla="*/ 24 w 59"/>
                <a:gd name="T5" fmla="*/ 5 h 119"/>
                <a:gd name="T6" fmla="*/ 34 w 59"/>
                <a:gd name="T7" fmla="*/ 11 h 119"/>
                <a:gd name="T8" fmla="*/ 44 w 59"/>
                <a:gd name="T9" fmla="*/ 19 h 119"/>
                <a:gd name="T10" fmla="*/ 51 w 59"/>
                <a:gd name="T11" fmla="*/ 30 h 119"/>
                <a:gd name="T12" fmla="*/ 56 w 59"/>
                <a:gd name="T13" fmla="*/ 41 h 119"/>
                <a:gd name="T14" fmla="*/ 59 w 59"/>
                <a:gd name="T15" fmla="*/ 53 h 119"/>
                <a:gd name="T16" fmla="*/ 59 w 59"/>
                <a:gd name="T17" fmla="*/ 65 h 119"/>
                <a:gd name="T18" fmla="*/ 56 w 59"/>
                <a:gd name="T19" fmla="*/ 78 h 119"/>
                <a:gd name="T20" fmla="*/ 51 w 59"/>
                <a:gd name="T21" fmla="*/ 89 h 119"/>
                <a:gd name="T22" fmla="*/ 44 w 59"/>
                <a:gd name="T23" fmla="*/ 99 h 119"/>
                <a:gd name="T24" fmla="*/ 34 w 59"/>
                <a:gd name="T25" fmla="*/ 107 h 119"/>
                <a:gd name="T26" fmla="*/ 24 w 59"/>
                <a:gd name="T27" fmla="*/ 113 h 119"/>
                <a:gd name="T28" fmla="*/ 12 w 59"/>
                <a:gd name="T29" fmla="*/ 118 h 119"/>
                <a:gd name="T30" fmla="*/ 0 w 59"/>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9"/>
                <a:gd name="T50" fmla="*/ 59 w 5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9">
                  <a:moveTo>
                    <a:pt x="0" y="0"/>
                  </a:moveTo>
                  <a:lnTo>
                    <a:pt x="12" y="1"/>
                  </a:lnTo>
                  <a:lnTo>
                    <a:pt x="24" y="5"/>
                  </a:lnTo>
                  <a:lnTo>
                    <a:pt x="34" y="11"/>
                  </a:lnTo>
                  <a:lnTo>
                    <a:pt x="44" y="19"/>
                  </a:lnTo>
                  <a:lnTo>
                    <a:pt x="51" y="30"/>
                  </a:lnTo>
                  <a:lnTo>
                    <a:pt x="56" y="41"/>
                  </a:lnTo>
                  <a:lnTo>
                    <a:pt x="59" y="53"/>
                  </a:lnTo>
                  <a:lnTo>
                    <a:pt x="59" y="65"/>
                  </a:lnTo>
                  <a:lnTo>
                    <a:pt x="56" y="78"/>
                  </a:lnTo>
                  <a:lnTo>
                    <a:pt x="51" y="89"/>
                  </a:lnTo>
                  <a:lnTo>
                    <a:pt x="44" y="99"/>
                  </a:lnTo>
                  <a:lnTo>
                    <a:pt x="34" y="107"/>
                  </a:lnTo>
                  <a:lnTo>
                    <a:pt x="24" y="113"/>
                  </a:lnTo>
                  <a:lnTo>
                    <a:pt x="12" y="118"/>
                  </a:lnTo>
                  <a:lnTo>
                    <a:pt x="0" y="1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78" name="Line 385"/>
            <p:cNvSpPr>
              <a:spLocks noChangeShapeType="1"/>
            </p:cNvSpPr>
            <p:nvPr/>
          </p:nvSpPr>
          <p:spPr bwMode="auto">
            <a:xfrm flipH="1">
              <a:off x="803" y="2151"/>
              <a:ext cx="84"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79" name="Line 386"/>
            <p:cNvSpPr>
              <a:spLocks noChangeShapeType="1"/>
            </p:cNvSpPr>
            <p:nvPr/>
          </p:nvSpPr>
          <p:spPr bwMode="auto">
            <a:xfrm flipH="1">
              <a:off x="669" y="2191"/>
              <a:ext cx="107"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80" name="Line 387"/>
            <p:cNvSpPr>
              <a:spLocks noChangeShapeType="1"/>
            </p:cNvSpPr>
            <p:nvPr/>
          </p:nvSpPr>
          <p:spPr bwMode="auto">
            <a:xfrm flipH="1">
              <a:off x="534" y="2240"/>
              <a:ext cx="107"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81" name="Line 388"/>
            <p:cNvSpPr>
              <a:spLocks noChangeShapeType="1"/>
            </p:cNvSpPr>
            <p:nvPr/>
          </p:nvSpPr>
          <p:spPr bwMode="auto">
            <a:xfrm flipH="1">
              <a:off x="423" y="2289"/>
              <a:ext cx="84"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82" name="Freeform 389"/>
            <p:cNvSpPr>
              <a:spLocks/>
            </p:cNvSpPr>
            <p:nvPr/>
          </p:nvSpPr>
          <p:spPr bwMode="auto">
            <a:xfrm>
              <a:off x="2027" y="2140"/>
              <a:ext cx="15" cy="22"/>
            </a:xfrm>
            <a:custGeom>
              <a:avLst/>
              <a:gdLst>
                <a:gd name="T0" fmla="*/ 19 w 78"/>
                <a:gd name="T1" fmla="*/ 59 h 116"/>
                <a:gd name="T2" fmla="*/ 0 w 78"/>
                <a:gd name="T3" fmla="*/ 3 h 116"/>
                <a:gd name="T4" fmla="*/ 11 w 78"/>
                <a:gd name="T5" fmla="*/ 1 h 116"/>
                <a:gd name="T6" fmla="*/ 23 w 78"/>
                <a:gd name="T7" fmla="*/ 0 h 116"/>
                <a:gd name="T8" fmla="*/ 36 w 78"/>
                <a:gd name="T9" fmla="*/ 2 h 116"/>
                <a:gd name="T10" fmla="*/ 48 w 78"/>
                <a:gd name="T11" fmla="*/ 7 h 116"/>
                <a:gd name="T12" fmla="*/ 58 w 78"/>
                <a:gd name="T13" fmla="*/ 14 h 116"/>
                <a:gd name="T14" fmla="*/ 66 w 78"/>
                <a:gd name="T15" fmla="*/ 24 h 116"/>
                <a:gd name="T16" fmla="*/ 72 w 78"/>
                <a:gd name="T17" fmla="*/ 34 h 116"/>
                <a:gd name="T18" fmla="*/ 76 w 78"/>
                <a:gd name="T19" fmla="*/ 45 h 116"/>
                <a:gd name="T20" fmla="*/ 78 w 78"/>
                <a:gd name="T21" fmla="*/ 57 h 116"/>
                <a:gd name="T22" fmla="*/ 77 w 78"/>
                <a:gd name="T23" fmla="*/ 70 h 116"/>
                <a:gd name="T24" fmla="*/ 74 w 78"/>
                <a:gd name="T25" fmla="*/ 82 h 116"/>
                <a:gd name="T26" fmla="*/ 68 w 78"/>
                <a:gd name="T27" fmla="*/ 93 h 116"/>
                <a:gd name="T28" fmla="*/ 60 w 78"/>
                <a:gd name="T29" fmla="*/ 102 h 116"/>
                <a:gd name="T30" fmla="*/ 50 w 78"/>
                <a:gd name="T31" fmla="*/ 109 h 116"/>
                <a:gd name="T32" fmla="*/ 39 w 78"/>
                <a:gd name="T33" fmla="*/ 116 h 116"/>
                <a:gd name="T34" fmla="*/ 19 w 78"/>
                <a:gd name="T35" fmla="*/ 5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16"/>
                <a:gd name="T56" fmla="*/ 78 w 7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16">
                  <a:moveTo>
                    <a:pt x="19" y="59"/>
                  </a:moveTo>
                  <a:lnTo>
                    <a:pt x="0" y="3"/>
                  </a:lnTo>
                  <a:lnTo>
                    <a:pt x="11" y="1"/>
                  </a:lnTo>
                  <a:lnTo>
                    <a:pt x="23" y="0"/>
                  </a:lnTo>
                  <a:lnTo>
                    <a:pt x="36" y="2"/>
                  </a:lnTo>
                  <a:lnTo>
                    <a:pt x="48" y="7"/>
                  </a:lnTo>
                  <a:lnTo>
                    <a:pt x="58" y="14"/>
                  </a:lnTo>
                  <a:lnTo>
                    <a:pt x="66" y="24"/>
                  </a:lnTo>
                  <a:lnTo>
                    <a:pt x="72" y="34"/>
                  </a:lnTo>
                  <a:lnTo>
                    <a:pt x="76" y="45"/>
                  </a:lnTo>
                  <a:lnTo>
                    <a:pt x="78" y="57"/>
                  </a:lnTo>
                  <a:lnTo>
                    <a:pt x="77" y="70"/>
                  </a:lnTo>
                  <a:lnTo>
                    <a:pt x="74" y="82"/>
                  </a:lnTo>
                  <a:lnTo>
                    <a:pt x="68" y="93"/>
                  </a:lnTo>
                  <a:lnTo>
                    <a:pt x="60" y="102"/>
                  </a:lnTo>
                  <a:lnTo>
                    <a:pt x="50" y="109"/>
                  </a:lnTo>
                  <a:lnTo>
                    <a:pt x="39" y="116"/>
                  </a:lnTo>
                  <a:lnTo>
                    <a:pt x="1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83" name="Freeform 390"/>
            <p:cNvSpPr>
              <a:spLocks/>
            </p:cNvSpPr>
            <p:nvPr/>
          </p:nvSpPr>
          <p:spPr bwMode="auto">
            <a:xfrm>
              <a:off x="2027" y="2140"/>
              <a:ext cx="15" cy="22"/>
            </a:xfrm>
            <a:custGeom>
              <a:avLst/>
              <a:gdLst>
                <a:gd name="T0" fmla="*/ 0 w 78"/>
                <a:gd name="T1" fmla="*/ 3 h 116"/>
                <a:gd name="T2" fmla="*/ 11 w 78"/>
                <a:gd name="T3" fmla="*/ 1 h 116"/>
                <a:gd name="T4" fmla="*/ 23 w 78"/>
                <a:gd name="T5" fmla="*/ 0 h 116"/>
                <a:gd name="T6" fmla="*/ 36 w 78"/>
                <a:gd name="T7" fmla="*/ 2 h 116"/>
                <a:gd name="T8" fmla="*/ 48 w 78"/>
                <a:gd name="T9" fmla="*/ 7 h 116"/>
                <a:gd name="T10" fmla="*/ 58 w 78"/>
                <a:gd name="T11" fmla="*/ 14 h 116"/>
                <a:gd name="T12" fmla="*/ 66 w 78"/>
                <a:gd name="T13" fmla="*/ 24 h 116"/>
                <a:gd name="T14" fmla="*/ 72 w 78"/>
                <a:gd name="T15" fmla="*/ 34 h 116"/>
                <a:gd name="T16" fmla="*/ 76 w 78"/>
                <a:gd name="T17" fmla="*/ 45 h 116"/>
                <a:gd name="T18" fmla="*/ 78 w 78"/>
                <a:gd name="T19" fmla="*/ 57 h 116"/>
                <a:gd name="T20" fmla="*/ 77 w 78"/>
                <a:gd name="T21" fmla="*/ 70 h 116"/>
                <a:gd name="T22" fmla="*/ 74 w 78"/>
                <a:gd name="T23" fmla="*/ 82 h 116"/>
                <a:gd name="T24" fmla="*/ 68 w 78"/>
                <a:gd name="T25" fmla="*/ 93 h 116"/>
                <a:gd name="T26" fmla="*/ 60 w 78"/>
                <a:gd name="T27" fmla="*/ 102 h 116"/>
                <a:gd name="T28" fmla="*/ 50 w 78"/>
                <a:gd name="T29" fmla="*/ 109 h 116"/>
                <a:gd name="T30" fmla="*/ 39 w 78"/>
                <a:gd name="T31" fmla="*/ 11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6"/>
                <a:gd name="T50" fmla="*/ 78 w 78"/>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6">
                  <a:moveTo>
                    <a:pt x="0" y="3"/>
                  </a:moveTo>
                  <a:lnTo>
                    <a:pt x="11" y="1"/>
                  </a:lnTo>
                  <a:lnTo>
                    <a:pt x="23" y="0"/>
                  </a:lnTo>
                  <a:lnTo>
                    <a:pt x="36" y="2"/>
                  </a:lnTo>
                  <a:lnTo>
                    <a:pt x="48" y="7"/>
                  </a:lnTo>
                  <a:lnTo>
                    <a:pt x="58" y="14"/>
                  </a:lnTo>
                  <a:lnTo>
                    <a:pt x="66" y="24"/>
                  </a:lnTo>
                  <a:lnTo>
                    <a:pt x="72" y="34"/>
                  </a:lnTo>
                  <a:lnTo>
                    <a:pt x="76" y="45"/>
                  </a:lnTo>
                  <a:lnTo>
                    <a:pt x="78" y="57"/>
                  </a:lnTo>
                  <a:lnTo>
                    <a:pt x="77" y="70"/>
                  </a:lnTo>
                  <a:lnTo>
                    <a:pt x="74" y="82"/>
                  </a:lnTo>
                  <a:lnTo>
                    <a:pt x="68" y="93"/>
                  </a:lnTo>
                  <a:lnTo>
                    <a:pt x="60" y="102"/>
                  </a:lnTo>
                  <a:lnTo>
                    <a:pt x="50" y="109"/>
                  </a:lnTo>
                  <a:lnTo>
                    <a:pt x="39"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84" name="Freeform 391"/>
            <p:cNvSpPr>
              <a:spLocks/>
            </p:cNvSpPr>
            <p:nvPr/>
          </p:nvSpPr>
          <p:spPr bwMode="auto">
            <a:xfrm>
              <a:off x="1563" y="2140"/>
              <a:ext cx="471" cy="190"/>
            </a:xfrm>
            <a:custGeom>
              <a:avLst/>
              <a:gdLst>
                <a:gd name="T0" fmla="*/ 2439 w 2439"/>
                <a:gd name="T1" fmla="*/ 113 h 979"/>
                <a:gd name="T2" fmla="*/ 2419 w 2439"/>
                <a:gd name="T3" fmla="*/ 56 h 979"/>
                <a:gd name="T4" fmla="*/ 2400 w 2439"/>
                <a:gd name="T5" fmla="*/ 0 h 979"/>
                <a:gd name="T6" fmla="*/ 0 w 2439"/>
                <a:gd name="T7" fmla="*/ 866 h 979"/>
                <a:gd name="T8" fmla="*/ 19 w 2439"/>
                <a:gd name="T9" fmla="*/ 922 h 979"/>
                <a:gd name="T10" fmla="*/ 38 w 2439"/>
                <a:gd name="T11" fmla="*/ 979 h 979"/>
                <a:gd name="T12" fmla="*/ 2439 w 2439"/>
                <a:gd name="T13" fmla="*/ 113 h 979"/>
                <a:gd name="T14" fmla="*/ 0 60000 65536"/>
                <a:gd name="T15" fmla="*/ 0 60000 65536"/>
                <a:gd name="T16" fmla="*/ 0 60000 65536"/>
                <a:gd name="T17" fmla="*/ 0 60000 65536"/>
                <a:gd name="T18" fmla="*/ 0 60000 65536"/>
                <a:gd name="T19" fmla="*/ 0 60000 65536"/>
                <a:gd name="T20" fmla="*/ 0 60000 65536"/>
                <a:gd name="T21" fmla="*/ 0 w 2439"/>
                <a:gd name="T22" fmla="*/ 0 h 979"/>
                <a:gd name="T23" fmla="*/ 2439 w 2439"/>
                <a:gd name="T24" fmla="*/ 979 h 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9" h="979">
                  <a:moveTo>
                    <a:pt x="2439" y="113"/>
                  </a:moveTo>
                  <a:lnTo>
                    <a:pt x="2419" y="56"/>
                  </a:lnTo>
                  <a:lnTo>
                    <a:pt x="2400" y="0"/>
                  </a:lnTo>
                  <a:lnTo>
                    <a:pt x="0" y="866"/>
                  </a:lnTo>
                  <a:lnTo>
                    <a:pt x="19" y="922"/>
                  </a:lnTo>
                  <a:lnTo>
                    <a:pt x="38" y="979"/>
                  </a:lnTo>
                  <a:lnTo>
                    <a:pt x="243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85" name="Freeform 392"/>
            <p:cNvSpPr>
              <a:spLocks/>
            </p:cNvSpPr>
            <p:nvPr/>
          </p:nvSpPr>
          <p:spPr bwMode="auto">
            <a:xfrm>
              <a:off x="1563" y="2140"/>
              <a:ext cx="471" cy="190"/>
            </a:xfrm>
            <a:custGeom>
              <a:avLst/>
              <a:gdLst>
                <a:gd name="T0" fmla="*/ 2439 w 2439"/>
                <a:gd name="T1" fmla="*/ 113 h 979"/>
                <a:gd name="T2" fmla="*/ 2419 w 2439"/>
                <a:gd name="T3" fmla="*/ 56 h 979"/>
                <a:gd name="T4" fmla="*/ 2400 w 2439"/>
                <a:gd name="T5" fmla="*/ 0 h 979"/>
                <a:gd name="T6" fmla="*/ 0 w 2439"/>
                <a:gd name="T7" fmla="*/ 866 h 979"/>
                <a:gd name="T8" fmla="*/ 19 w 2439"/>
                <a:gd name="T9" fmla="*/ 922 h 979"/>
                <a:gd name="T10" fmla="*/ 38 w 2439"/>
                <a:gd name="T11" fmla="*/ 979 h 979"/>
                <a:gd name="T12" fmla="*/ 2439 w 2439"/>
                <a:gd name="T13" fmla="*/ 113 h 979"/>
                <a:gd name="T14" fmla="*/ 0 60000 65536"/>
                <a:gd name="T15" fmla="*/ 0 60000 65536"/>
                <a:gd name="T16" fmla="*/ 0 60000 65536"/>
                <a:gd name="T17" fmla="*/ 0 60000 65536"/>
                <a:gd name="T18" fmla="*/ 0 60000 65536"/>
                <a:gd name="T19" fmla="*/ 0 60000 65536"/>
                <a:gd name="T20" fmla="*/ 0 60000 65536"/>
                <a:gd name="T21" fmla="*/ 0 w 2439"/>
                <a:gd name="T22" fmla="*/ 0 h 979"/>
                <a:gd name="T23" fmla="*/ 2439 w 2439"/>
                <a:gd name="T24" fmla="*/ 979 h 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9" h="979">
                  <a:moveTo>
                    <a:pt x="2439" y="113"/>
                  </a:moveTo>
                  <a:lnTo>
                    <a:pt x="2419" y="56"/>
                  </a:lnTo>
                  <a:lnTo>
                    <a:pt x="2400" y="0"/>
                  </a:lnTo>
                  <a:lnTo>
                    <a:pt x="0" y="866"/>
                  </a:lnTo>
                  <a:lnTo>
                    <a:pt x="19" y="922"/>
                  </a:lnTo>
                  <a:lnTo>
                    <a:pt x="38" y="979"/>
                  </a:lnTo>
                  <a:lnTo>
                    <a:pt x="2439"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86" name="Freeform 393"/>
            <p:cNvSpPr>
              <a:spLocks/>
            </p:cNvSpPr>
            <p:nvPr/>
          </p:nvSpPr>
          <p:spPr bwMode="auto">
            <a:xfrm>
              <a:off x="1556" y="2308"/>
              <a:ext cx="15" cy="23"/>
            </a:xfrm>
            <a:custGeom>
              <a:avLst/>
              <a:gdLst>
                <a:gd name="T0" fmla="*/ 58 w 77"/>
                <a:gd name="T1" fmla="*/ 56 h 116"/>
                <a:gd name="T2" fmla="*/ 77 w 77"/>
                <a:gd name="T3" fmla="*/ 113 h 116"/>
                <a:gd name="T4" fmla="*/ 66 w 77"/>
                <a:gd name="T5" fmla="*/ 115 h 116"/>
                <a:gd name="T6" fmla="*/ 54 w 77"/>
                <a:gd name="T7" fmla="*/ 116 h 116"/>
                <a:gd name="T8" fmla="*/ 42 w 77"/>
                <a:gd name="T9" fmla="*/ 114 h 116"/>
                <a:gd name="T10" fmla="*/ 30 w 77"/>
                <a:gd name="T11" fmla="*/ 108 h 116"/>
                <a:gd name="T12" fmla="*/ 20 w 77"/>
                <a:gd name="T13" fmla="*/ 101 h 116"/>
                <a:gd name="T14" fmla="*/ 12 w 77"/>
                <a:gd name="T15" fmla="*/ 92 h 116"/>
                <a:gd name="T16" fmla="*/ 6 w 77"/>
                <a:gd name="T17" fmla="*/ 82 h 116"/>
                <a:gd name="T18" fmla="*/ 2 w 77"/>
                <a:gd name="T19" fmla="*/ 71 h 116"/>
                <a:gd name="T20" fmla="*/ 0 w 77"/>
                <a:gd name="T21" fmla="*/ 58 h 116"/>
                <a:gd name="T22" fmla="*/ 1 w 77"/>
                <a:gd name="T23" fmla="*/ 46 h 116"/>
                <a:gd name="T24" fmla="*/ 4 w 77"/>
                <a:gd name="T25" fmla="*/ 34 h 116"/>
                <a:gd name="T26" fmla="*/ 10 w 77"/>
                <a:gd name="T27" fmla="*/ 23 h 116"/>
                <a:gd name="T28" fmla="*/ 18 w 77"/>
                <a:gd name="T29" fmla="*/ 13 h 116"/>
                <a:gd name="T30" fmla="*/ 28 w 77"/>
                <a:gd name="T31" fmla="*/ 6 h 116"/>
                <a:gd name="T32" fmla="*/ 39 w 77"/>
                <a:gd name="T33" fmla="*/ 0 h 116"/>
                <a:gd name="T34" fmla="*/ 58 w 77"/>
                <a:gd name="T35" fmla="*/ 56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16"/>
                <a:gd name="T56" fmla="*/ 77 w 77"/>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16">
                  <a:moveTo>
                    <a:pt x="58" y="56"/>
                  </a:moveTo>
                  <a:lnTo>
                    <a:pt x="77" y="113"/>
                  </a:lnTo>
                  <a:lnTo>
                    <a:pt x="66" y="115"/>
                  </a:lnTo>
                  <a:lnTo>
                    <a:pt x="54" y="116"/>
                  </a:lnTo>
                  <a:lnTo>
                    <a:pt x="42" y="114"/>
                  </a:lnTo>
                  <a:lnTo>
                    <a:pt x="30" y="108"/>
                  </a:lnTo>
                  <a:lnTo>
                    <a:pt x="20" y="101"/>
                  </a:lnTo>
                  <a:lnTo>
                    <a:pt x="12" y="92"/>
                  </a:lnTo>
                  <a:lnTo>
                    <a:pt x="6" y="82"/>
                  </a:lnTo>
                  <a:lnTo>
                    <a:pt x="2" y="71"/>
                  </a:lnTo>
                  <a:lnTo>
                    <a:pt x="0" y="58"/>
                  </a:lnTo>
                  <a:lnTo>
                    <a:pt x="1" y="46"/>
                  </a:lnTo>
                  <a:lnTo>
                    <a:pt x="4" y="34"/>
                  </a:lnTo>
                  <a:lnTo>
                    <a:pt x="10" y="23"/>
                  </a:lnTo>
                  <a:lnTo>
                    <a:pt x="18" y="13"/>
                  </a:lnTo>
                  <a:lnTo>
                    <a:pt x="28" y="6"/>
                  </a:lnTo>
                  <a:lnTo>
                    <a:pt x="39" y="0"/>
                  </a:lnTo>
                  <a:lnTo>
                    <a:pt x="5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87" name="Freeform 394"/>
            <p:cNvSpPr>
              <a:spLocks/>
            </p:cNvSpPr>
            <p:nvPr/>
          </p:nvSpPr>
          <p:spPr bwMode="auto">
            <a:xfrm>
              <a:off x="1556" y="2308"/>
              <a:ext cx="15" cy="23"/>
            </a:xfrm>
            <a:custGeom>
              <a:avLst/>
              <a:gdLst>
                <a:gd name="T0" fmla="*/ 77 w 77"/>
                <a:gd name="T1" fmla="*/ 113 h 116"/>
                <a:gd name="T2" fmla="*/ 66 w 77"/>
                <a:gd name="T3" fmla="*/ 115 h 116"/>
                <a:gd name="T4" fmla="*/ 54 w 77"/>
                <a:gd name="T5" fmla="*/ 116 h 116"/>
                <a:gd name="T6" fmla="*/ 42 w 77"/>
                <a:gd name="T7" fmla="*/ 114 h 116"/>
                <a:gd name="T8" fmla="*/ 30 w 77"/>
                <a:gd name="T9" fmla="*/ 108 h 116"/>
                <a:gd name="T10" fmla="*/ 20 w 77"/>
                <a:gd name="T11" fmla="*/ 101 h 116"/>
                <a:gd name="T12" fmla="*/ 12 w 77"/>
                <a:gd name="T13" fmla="*/ 92 h 116"/>
                <a:gd name="T14" fmla="*/ 6 w 77"/>
                <a:gd name="T15" fmla="*/ 82 h 116"/>
                <a:gd name="T16" fmla="*/ 2 w 77"/>
                <a:gd name="T17" fmla="*/ 71 h 116"/>
                <a:gd name="T18" fmla="*/ 0 w 77"/>
                <a:gd name="T19" fmla="*/ 58 h 116"/>
                <a:gd name="T20" fmla="*/ 1 w 77"/>
                <a:gd name="T21" fmla="*/ 46 h 116"/>
                <a:gd name="T22" fmla="*/ 4 w 77"/>
                <a:gd name="T23" fmla="*/ 34 h 116"/>
                <a:gd name="T24" fmla="*/ 10 w 77"/>
                <a:gd name="T25" fmla="*/ 23 h 116"/>
                <a:gd name="T26" fmla="*/ 18 w 77"/>
                <a:gd name="T27" fmla="*/ 13 h 116"/>
                <a:gd name="T28" fmla="*/ 28 w 77"/>
                <a:gd name="T29" fmla="*/ 6 h 116"/>
                <a:gd name="T30" fmla="*/ 39 w 77"/>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6"/>
                <a:gd name="T50" fmla="*/ 77 w 77"/>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6">
                  <a:moveTo>
                    <a:pt x="77" y="113"/>
                  </a:moveTo>
                  <a:lnTo>
                    <a:pt x="66" y="115"/>
                  </a:lnTo>
                  <a:lnTo>
                    <a:pt x="54" y="116"/>
                  </a:lnTo>
                  <a:lnTo>
                    <a:pt x="42" y="114"/>
                  </a:lnTo>
                  <a:lnTo>
                    <a:pt x="30" y="108"/>
                  </a:lnTo>
                  <a:lnTo>
                    <a:pt x="20" y="101"/>
                  </a:lnTo>
                  <a:lnTo>
                    <a:pt x="12" y="92"/>
                  </a:lnTo>
                  <a:lnTo>
                    <a:pt x="6" y="82"/>
                  </a:lnTo>
                  <a:lnTo>
                    <a:pt x="2" y="71"/>
                  </a:lnTo>
                  <a:lnTo>
                    <a:pt x="0" y="58"/>
                  </a:lnTo>
                  <a:lnTo>
                    <a:pt x="1" y="46"/>
                  </a:lnTo>
                  <a:lnTo>
                    <a:pt x="4" y="34"/>
                  </a:lnTo>
                  <a:lnTo>
                    <a:pt x="10" y="23"/>
                  </a:lnTo>
                  <a:lnTo>
                    <a:pt x="18" y="13"/>
                  </a:lnTo>
                  <a:lnTo>
                    <a:pt x="28" y="6"/>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88" name="Freeform 395"/>
            <p:cNvSpPr>
              <a:spLocks/>
            </p:cNvSpPr>
            <p:nvPr/>
          </p:nvSpPr>
          <p:spPr bwMode="auto">
            <a:xfrm>
              <a:off x="412" y="2308"/>
              <a:ext cx="13" cy="23"/>
            </a:xfrm>
            <a:custGeom>
              <a:avLst/>
              <a:gdLst>
                <a:gd name="T0" fmla="*/ 59 w 69"/>
                <a:gd name="T1" fmla="*/ 59 h 118"/>
                <a:gd name="T2" fmla="*/ 49 w 69"/>
                <a:gd name="T3" fmla="*/ 118 h 118"/>
                <a:gd name="T4" fmla="*/ 36 w 69"/>
                <a:gd name="T5" fmla="*/ 115 h 118"/>
                <a:gd name="T6" fmla="*/ 26 w 69"/>
                <a:gd name="T7" fmla="*/ 108 h 118"/>
                <a:gd name="T8" fmla="*/ 16 w 69"/>
                <a:gd name="T9" fmla="*/ 100 h 118"/>
                <a:gd name="T10" fmla="*/ 9 w 69"/>
                <a:gd name="T11" fmla="*/ 91 h 118"/>
                <a:gd name="T12" fmla="*/ 4 w 69"/>
                <a:gd name="T13" fmla="*/ 80 h 118"/>
                <a:gd name="T14" fmla="*/ 1 w 69"/>
                <a:gd name="T15" fmla="*/ 67 h 118"/>
                <a:gd name="T16" fmla="*/ 0 w 69"/>
                <a:gd name="T17" fmla="*/ 55 h 118"/>
                <a:gd name="T18" fmla="*/ 2 w 69"/>
                <a:gd name="T19" fmla="*/ 43 h 118"/>
                <a:gd name="T20" fmla="*/ 7 w 69"/>
                <a:gd name="T21" fmla="*/ 32 h 118"/>
                <a:gd name="T22" fmla="*/ 13 w 69"/>
                <a:gd name="T23" fmla="*/ 21 h 118"/>
                <a:gd name="T24" fmla="*/ 22 w 69"/>
                <a:gd name="T25" fmla="*/ 12 h 118"/>
                <a:gd name="T26" fmla="*/ 32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6" y="115"/>
                  </a:lnTo>
                  <a:lnTo>
                    <a:pt x="26" y="108"/>
                  </a:lnTo>
                  <a:lnTo>
                    <a:pt x="16" y="100"/>
                  </a:lnTo>
                  <a:lnTo>
                    <a:pt x="9" y="91"/>
                  </a:lnTo>
                  <a:lnTo>
                    <a:pt x="4" y="80"/>
                  </a:lnTo>
                  <a:lnTo>
                    <a:pt x="1" y="67"/>
                  </a:lnTo>
                  <a:lnTo>
                    <a:pt x="0" y="55"/>
                  </a:lnTo>
                  <a:lnTo>
                    <a:pt x="2" y="43"/>
                  </a:lnTo>
                  <a:lnTo>
                    <a:pt x="7" y="32"/>
                  </a:lnTo>
                  <a:lnTo>
                    <a:pt x="13" y="21"/>
                  </a:lnTo>
                  <a:lnTo>
                    <a:pt x="22" y="12"/>
                  </a:lnTo>
                  <a:lnTo>
                    <a:pt x="32"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89" name="Freeform 396"/>
            <p:cNvSpPr>
              <a:spLocks/>
            </p:cNvSpPr>
            <p:nvPr/>
          </p:nvSpPr>
          <p:spPr bwMode="auto">
            <a:xfrm>
              <a:off x="412" y="2308"/>
              <a:ext cx="13" cy="23"/>
            </a:xfrm>
            <a:custGeom>
              <a:avLst/>
              <a:gdLst>
                <a:gd name="T0" fmla="*/ 49 w 69"/>
                <a:gd name="T1" fmla="*/ 118 h 118"/>
                <a:gd name="T2" fmla="*/ 36 w 69"/>
                <a:gd name="T3" fmla="*/ 115 h 118"/>
                <a:gd name="T4" fmla="*/ 26 w 69"/>
                <a:gd name="T5" fmla="*/ 108 h 118"/>
                <a:gd name="T6" fmla="*/ 16 w 69"/>
                <a:gd name="T7" fmla="*/ 100 h 118"/>
                <a:gd name="T8" fmla="*/ 9 w 69"/>
                <a:gd name="T9" fmla="*/ 91 h 118"/>
                <a:gd name="T10" fmla="*/ 4 w 69"/>
                <a:gd name="T11" fmla="*/ 80 h 118"/>
                <a:gd name="T12" fmla="*/ 1 w 69"/>
                <a:gd name="T13" fmla="*/ 67 h 118"/>
                <a:gd name="T14" fmla="*/ 0 w 69"/>
                <a:gd name="T15" fmla="*/ 55 h 118"/>
                <a:gd name="T16" fmla="*/ 2 w 69"/>
                <a:gd name="T17" fmla="*/ 43 h 118"/>
                <a:gd name="T18" fmla="*/ 7 w 69"/>
                <a:gd name="T19" fmla="*/ 32 h 118"/>
                <a:gd name="T20" fmla="*/ 13 w 69"/>
                <a:gd name="T21" fmla="*/ 21 h 118"/>
                <a:gd name="T22" fmla="*/ 22 w 69"/>
                <a:gd name="T23" fmla="*/ 12 h 118"/>
                <a:gd name="T24" fmla="*/ 32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6" y="115"/>
                  </a:lnTo>
                  <a:lnTo>
                    <a:pt x="26" y="108"/>
                  </a:lnTo>
                  <a:lnTo>
                    <a:pt x="16" y="100"/>
                  </a:lnTo>
                  <a:lnTo>
                    <a:pt x="9" y="91"/>
                  </a:lnTo>
                  <a:lnTo>
                    <a:pt x="4" y="80"/>
                  </a:lnTo>
                  <a:lnTo>
                    <a:pt x="1" y="67"/>
                  </a:lnTo>
                  <a:lnTo>
                    <a:pt x="0" y="55"/>
                  </a:lnTo>
                  <a:lnTo>
                    <a:pt x="2" y="43"/>
                  </a:lnTo>
                  <a:lnTo>
                    <a:pt x="7" y="32"/>
                  </a:lnTo>
                  <a:lnTo>
                    <a:pt x="13" y="21"/>
                  </a:lnTo>
                  <a:lnTo>
                    <a:pt x="22" y="12"/>
                  </a:lnTo>
                  <a:lnTo>
                    <a:pt x="32"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90" name="Freeform 397"/>
            <p:cNvSpPr>
              <a:spLocks/>
            </p:cNvSpPr>
            <p:nvPr/>
          </p:nvSpPr>
          <p:spPr bwMode="auto">
            <a:xfrm>
              <a:off x="421" y="2308"/>
              <a:ext cx="106" cy="41"/>
            </a:xfrm>
            <a:custGeom>
              <a:avLst/>
              <a:gdLst>
                <a:gd name="T0" fmla="*/ 20 w 546"/>
                <a:gd name="T1" fmla="*/ 0 h 209"/>
                <a:gd name="T2" fmla="*/ 10 w 546"/>
                <a:gd name="T3" fmla="*/ 58 h 209"/>
                <a:gd name="T4" fmla="*/ 0 w 546"/>
                <a:gd name="T5" fmla="*/ 117 h 209"/>
                <a:gd name="T6" fmla="*/ 526 w 546"/>
                <a:gd name="T7" fmla="*/ 209 h 209"/>
                <a:gd name="T8" fmla="*/ 536 w 546"/>
                <a:gd name="T9" fmla="*/ 150 h 209"/>
                <a:gd name="T10" fmla="*/ 546 w 546"/>
                <a:gd name="T11" fmla="*/ 92 h 209"/>
                <a:gd name="T12" fmla="*/ 20 w 546"/>
                <a:gd name="T13" fmla="*/ 0 h 209"/>
                <a:gd name="T14" fmla="*/ 0 60000 65536"/>
                <a:gd name="T15" fmla="*/ 0 60000 65536"/>
                <a:gd name="T16" fmla="*/ 0 60000 65536"/>
                <a:gd name="T17" fmla="*/ 0 60000 65536"/>
                <a:gd name="T18" fmla="*/ 0 60000 65536"/>
                <a:gd name="T19" fmla="*/ 0 60000 65536"/>
                <a:gd name="T20" fmla="*/ 0 60000 65536"/>
                <a:gd name="T21" fmla="*/ 0 w 546"/>
                <a:gd name="T22" fmla="*/ 0 h 209"/>
                <a:gd name="T23" fmla="*/ 546 w 546"/>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209">
                  <a:moveTo>
                    <a:pt x="20" y="0"/>
                  </a:moveTo>
                  <a:lnTo>
                    <a:pt x="10" y="58"/>
                  </a:lnTo>
                  <a:lnTo>
                    <a:pt x="0" y="117"/>
                  </a:lnTo>
                  <a:lnTo>
                    <a:pt x="526" y="209"/>
                  </a:lnTo>
                  <a:lnTo>
                    <a:pt x="536" y="150"/>
                  </a:lnTo>
                  <a:lnTo>
                    <a:pt x="546" y="9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91" name="Freeform 398"/>
            <p:cNvSpPr>
              <a:spLocks/>
            </p:cNvSpPr>
            <p:nvPr/>
          </p:nvSpPr>
          <p:spPr bwMode="auto">
            <a:xfrm>
              <a:off x="421" y="2308"/>
              <a:ext cx="106" cy="41"/>
            </a:xfrm>
            <a:custGeom>
              <a:avLst/>
              <a:gdLst>
                <a:gd name="T0" fmla="*/ 20 w 546"/>
                <a:gd name="T1" fmla="*/ 0 h 209"/>
                <a:gd name="T2" fmla="*/ 10 w 546"/>
                <a:gd name="T3" fmla="*/ 58 h 209"/>
                <a:gd name="T4" fmla="*/ 0 w 546"/>
                <a:gd name="T5" fmla="*/ 117 h 209"/>
                <a:gd name="T6" fmla="*/ 526 w 546"/>
                <a:gd name="T7" fmla="*/ 209 h 209"/>
                <a:gd name="T8" fmla="*/ 536 w 546"/>
                <a:gd name="T9" fmla="*/ 150 h 209"/>
                <a:gd name="T10" fmla="*/ 546 w 546"/>
                <a:gd name="T11" fmla="*/ 92 h 209"/>
                <a:gd name="T12" fmla="*/ 20 w 546"/>
                <a:gd name="T13" fmla="*/ 0 h 209"/>
                <a:gd name="T14" fmla="*/ 0 60000 65536"/>
                <a:gd name="T15" fmla="*/ 0 60000 65536"/>
                <a:gd name="T16" fmla="*/ 0 60000 65536"/>
                <a:gd name="T17" fmla="*/ 0 60000 65536"/>
                <a:gd name="T18" fmla="*/ 0 60000 65536"/>
                <a:gd name="T19" fmla="*/ 0 60000 65536"/>
                <a:gd name="T20" fmla="*/ 0 60000 65536"/>
                <a:gd name="T21" fmla="*/ 0 w 546"/>
                <a:gd name="T22" fmla="*/ 0 h 209"/>
                <a:gd name="T23" fmla="*/ 546 w 546"/>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209">
                  <a:moveTo>
                    <a:pt x="20" y="0"/>
                  </a:moveTo>
                  <a:lnTo>
                    <a:pt x="10" y="58"/>
                  </a:lnTo>
                  <a:lnTo>
                    <a:pt x="0" y="117"/>
                  </a:lnTo>
                  <a:lnTo>
                    <a:pt x="526" y="209"/>
                  </a:lnTo>
                  <a:lnTo>
                    <a:pt x="536" y="150"/>
                  </a:lnTo>
                  <a:lnTo>
                    <a:pt x="546" y="9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92" name="Freeform 399"/>
            <p:cNvSpPr>
              <a:spLocks/>
            </p:cNvSpPr>
            <p:nvPr/>
          </p:nvSpPr>
          <p:spPr bwMode="auto">
            <a:xfrm>
              <a:off x="523" y="2326"/>
              <a:ext cx="13" cy="23"/>
            </a:xfrm>
            <a:custGeom>
              <a:avLst/>
              <a:gdLst>
                <a:gd name="T0" fmla="*/ 10 w 69"/>
                <a:gd name="T1" fmla="*/ 58 h 118"/>
                <a:gd name="T2" fmla="*/ 20 w 69"/>
                <a:gd name="T3" fmla="*/ 0 h 118"/>
                <a:gd name="T4" fmla="*/ 33 w 69"/>
                <a:gd name="T5" fmla="*/ 3 h 118"/>
                <a:gd name="T6" fmla="*/ 43 w 69"/>
                <a:gd name="T7" fmla="*/ 9 h 118"/>
                <a:gd name="T8" fmla="*/ 53 w 69"/>
                <a:gd name="T9" fmla="*/ 17 h 118"/>
                <a:gd name="T10" fmla="*/ 60 w 69"/>
                <a:gd name="T11" fmla="*/ 27 h 118"/>
                <a:gd name="T12" fmla="*/ 65 w 69"/>
                <a:gd name="T13" fmla="*/ 38 h 118"/>
                <a:gd name="T14" fmla="*/ 68 w 69"/>
                <a:gd name="T15" fmla="*/ 50 h 118"/>
                <a:gd name="T16" fmla="*/ 69 w 69"/>
                <a:gd name="T17" fmla="*/ 62 h 118"/>
                <a:gd name="T18" fmla="*/ 67 w 69"/>
                <a:gd name="T19" fmla="*/ 75 h 118"/>
                <a:gd name="T20" fmla="*/ 62 w 69"/>
                <a:gd name="T21" fmla="*/ 86 h 118"/>
                <a:gd name="T22" fmla="*/ 56 w 69"/>
                <a:gd name="T23" fmla="*/ 96 h 118"/>
                <a:gd name="T24" fmla="*/ 47 w 69"/>
                <a:gd name="T25" fmla="*/ 105 h 118"/>
                <a:gd name="T26" fmla="*/ 37 w 69"/>
                <a:gd name="T27" fmla="*/ 111 h 118"/>
                <a:gd name="T28" fmla="*/ 24 w 69"/>
                <a:gd name="T29" fmla="*/ 116 h 118"/>
                <a:gd name="T30" fmla="*/ 12 w 69"/>
                <a:gd name="T31" fmla="*/ 118 h 118"/>
                <a:gd name="T32" fmla="*/ 0 w 69"/>
                <a:gd name="T33" fmla="*/ 117 h 118"/>
                <a:gd name="T34" fmla="*/ 10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0" y="58"/>
                  </a:moveTo>
                  <a:lnTo>
                    <a:pt x="20" y="0"/>
                  </a:lnTo>
                  <a:lnTo>
                    <a:pt x="33" y="3"/>
                  </a:lnTo>
                  <a:lnTo>
                    <a:pt x="43" y="9"/>
                  </a:lnTo>
                  <a:lnTo>
                    <a:pt x="53" y="17"/>
                  </a:lnTo>
                  <a:lnTo>
                    <a:pt x="60" y="27"/>
                  </a:lnTo>
                  <a:lnTo>
                    <a:pt x="65" y="38"/>
                  </a:lnTo>
                  <a:lnTo>
                    <a:pt x="68" y="50"/>
                  </a:lnTo>
                  <a:lnTo>
                    <a:pt x="69" y="62"/>
                  </a:lnTo>
                  <a:lnTo>
                    <a:pt x="67" y="75"/>
                  </a:lnTo>
                  <a:lnTo>
                    <a:pt x="62" y="86"/>
                  </a:lnTo>
                  <a:lnTo>
                    <a:pt x="56" y="96"/>
                  </a:lnTo>
                  <a:lnTo>
                    <a:pt x="47" y="105"/>
                  </a:lnTo>
                  <a:lnTo>
                    <a:pt x="37" y="111"/>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93" name="Freeform 400"/>
            <p:cNvSpPr>
              <a:spLocks/>
            </p:cNvSpPr>
            <p:nvPr/>
          </p:nvSpPr>
          <p:spPr bwMode="auto">
            <a:xfrm>
              <a:off x="523" y="2326"/>
              <a:ext cx="13" cy="23"/>
            </a:xfrm>
            <a:custGeom>
              <a:avLst/>
              <a:gdLst>
                <a:gd name="T0" fmla="*/ 20 w 69"/>
                <a:gd name="T1" fmla="*/ 0 h 118"/>
                <a:gd name="T2" fmla="*/ 33 w 69"/>
                <a:gd name="T3" fmla="*/ 3 h 118"/>
                <a:gd name="T4" fmla="*/ 43 w 69"/>
                <a:gd name="T5" fmla="*/ 9 h 118"/>
                <a:gd name="T6" fmla="*/ 53 w 69"/>
                <a:gd name="T7" fmla="*/ 17 h 118"/>
                <a:gd name="T8" fmla="*/ 60 w 69"/>
                <a:gd name="T9" fmla="*/ 27 h 118"/>
                <a:gd name="T10" fmla="*/ 65 w 69"/>
                <a:gd name="T11" fmla="*/ 38 h 118"/>
                <a:gd name="T12" fmla="*/ 68 w 69"/>
                <a:gd name="T13" fmla="*/ 50 h 118"/>
                <a:gd name="T14" fmla="*/ 69 w 69"/>
                <a:gd name="T15" fmla="*/ 62 h 118"/>
                <a:gd name="T16" fmla="*/ 67 w 69"/>
                <a:gd name="T17" fmla="*/ 75 h 118"/>
                <a:gd name="T18" fmla="*/ 62 w 69"/>
                <a:gd name="T19" fmla="*/ 86 h 118"/>
                <a:gd name="T20" fmla="*/ 56 w 69"/>
                <a:gd name="T21" fmla="*/ 96 h 118"/>
                <a:gd name="T22" fmla="*/ 47 w 69"/>
                <a:gd name="T23" fmla="*/ 105 h 118"/>
                <a:gd name="T24" fmla="*/ 37 w 69"/>
                <a:gd name="T25" fmla="*/ 111 h 118"/>
                <a:gd name="T26" fmla="*/ 24 w 69"/>
                <a:gd name="T27" fmla="*/ 116 h 118"/>
                <a:gd name="T28" fmla="*/ 12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0" y="0"/>
                  </a:moveTo>
                  <a:lnTo>
                    <a:pt x="33" y="3"/>
                  </a:lnTo>
                  <a:lnTo>
                    <a:pt x="43" y="9"/>
                  </a:lnTo>
                  <a:lnTo>
                    <a:pt x="53" y="17"/>
                  </a:lnTo>
                  <a:lnTo>
                    <a:pt x="60" y="27"/>
                  </a:lnTo>
                  <a:lnTo>
                    <a:pt x="65" y="38"/>
                  </a:lnTo>
                  <a:lnTo>
                    <a:pt x="68" y="50"/>
                  </a:lnTo>
                  <a:lnTo>
                    <a:pt x="69" y="62"/>
                  </a:lnTo>
                  <a:lnTo>
                    <a:pt x="67" y="75"/>
                  </a:lnTo>
                  <a:lnTo>
                    <a:pt x="62" y="86"/>
                  </a:lnTo>
                  <a:lnTo>
                    <a:pt x="56" y="96"/>
                  </a:lnTo>
                  <a:lnTo>
                    <a:pt x="47" y="105"/>
                  </a:lnTo>
                  <a:lnTo>
                    <a:pt x="37" y="111"/>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94" name="Freeform 401"/>
            <p:cNvSpPr>
              <a:spLocks/>
            </p:cNvSpPr>
            <p:nvPr/>
          </p:nvSpPr>
          <p:spPr bwMode="auto">
            <a:xfrm>
              <a:off x="542" y="2331"/>
              <a:ext cx="13" cy="22"/>
            </a:xfrm>
            <a:custGeom>
              <a:avLst/>
              <a:gdLst>
                <a:gd name="T0" fmla="*/ 59 w 69"/>
                <a:gd name="T1" fmla="*/ 59 h 117"/>
                <a:gd name="T2" fmla="*/ 49 w 69"/>
                <a:gd name="T3" fmla="*/ 117 h 117"/>
                <a:gd name="T4" fmla="*/ 36 w 69"/>
                <a:gd name="T5" fmla="*/ 114 h 117"/>
                <a:gd name="T6" fmla="*/ 26 w 69"/>
                <a:gd name="T7" fmla="*/ 108 h 117"/>
                <a:gd name="T8" fmla="*/ 16 w 69"/>
                <a:gd name="T9" fmla="*/ 100 h 117"/>
                <a:gd name="T10" fmla="*/ 9 w 69"/>
                <a:gd name="T11" fmla="*/ 91 h 117"/>
                <a:gd name="T12" fmla="*/ 4 w 69"/>
                <a:gd name="T13" fmla="*/ 79 h 117"/>
                <a:gd name="T14" fmla="*/ 1 w 69"/>
                <a:gd name="T15" fmla="*/ 67 h 117"/>
                <a:gd name="T16" fmla="*/ 0 w 69"/>
                <a:gd name="T17" fmla="*/ 55 h 117"/>
                <a:gd name="T18" fmla="*/ 2 w 69"/>
                <a:gd name="T19" fmla="*/ 43 h 117"/>
                <a:gd name="T20" fmla="*/ 7 w 69"/>
                <a:gd name="T21" fmla="*/ 31 h 117"/>
                <a:gd name="T22" fmla="*/ 13 w 69"/>
                <a:gd name="T23" fmla="*/ 21 h 117"/>
                <a:gd name="T24" fmla="*/ 22 w 69"/>
                <a:gd name="T25" fmla="*/ 12 h 117"/>
                <a:gd name="T26" fmla="*/ 32 w 69"/>
                <a:gd name="T27" fmla="*/ 6 h 117"/>
                <a:gd name="T28" fmla="*/ 45 w 69"/>
                <a:gd name="T29" fmla="*/ 2 h 117"/>
                <a:gd name="T30" fmla="*/ 57 w 69"/>
                <a:gd name="T31" fmla="*/ 0 h 117"/>
                <a:gd name="T32" fmla="*/ 69 w 69"/>
                <a:gd name="T33" fmla="*/ 1 h 117"/>
                <a:gd name="T34" fmla="*/ 59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9" y="59"/>
                  </a:moveTo>
                  <a:lnTo>
                    <a:pt x="49" y="117"/>
                  </a:ln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95" name="Freeform 402"/>
            <p:cNvSpPr>
              <a:spLocks/>
            </p:cNvSpPr>
            <p:nvPr/>
          </p:nvSpPr>
          <p:spPr bwMode="auto">
            <a:xfrm>
              <a:off x="542" y="2331"/>
              <a:ext cx="13" cy="22"/>
            </a:xfrm>
            <a:custGeom>
              <a:avLst/>
              <a:gdLst>
                <a:gd name="T0" fmla="*/ 49 w 69"/>
                <a:gd name="T1" fmla="*/ 117 h 117"/>
                <a:gd name="T2" fmla="*/ 36 w 69"/>
                <a:gd name="T3" fmla="*/ 114 h 117"/>
                <a:gd name="T4" fmla="*/ 26 w 69"/>
                <a:gd name="T5" fmla="*/ 108 h 117"/>
                <a:gd name="T6" fmla="*/ 16 w 69"/>
                <a:gd name="T7" fmla="*/ 100 h 117"/>
                <a:gd name="T8" fmla="*/ 9 w 69"/>
                <a:gd name="T9" fmla="*/ 91 h 117"/>
                <a:gd name="T10" fmla="*/ 4 w 69"/>
                <a:gd name="T11" fmla="*/ 79 h 117"/>
                <a:gd name="T12" fmla="*/ 1 w 69"/>
                <a:gd name="T13" fmla="*/ 67 h 117"/>
                <a:gd name="T14" fmla="*/ 0 w 69"/>
                <a:gd name="T15" fmla="*/ 55 h 117"/>
                <a:gd name="T16" fmla="*/ 2 w 69"/>
                <a:gd name="T17" fmla="*/ 43 h 117"/>
                <a:gd name="T18" fmla="*/ 7 w 69"/>
                <a:gd name="T19" fmla="*/ 31 h 117"/>
                <a:gd name="T20" fmla="*/ 13 w 69"/>
                <a:gd name="T21" fmla="*/ 21 h 117"/>
                <a:gd name="T22" fmla="*/ 22 w 69"/>
                <a:gd name="T23" fmla="*/ 12 h 117"/>
                <a:gd name="T24" fmla="*/ 32 w 69"/>
                <a:gd name="T25" fmla="*/ 6 h 117"/>
                <a:gd name="T26" fmla="*/ 45 w 69"/>
                <a:gd name="T27" fmla="*/ 2 h 117"/>
                <a:gd name="T28" fmla="*/ 57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9" y="117"/>
                  </a:move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96" name="Freeform 403"/>
            <p:cNvSpPr>
              <a:spLocks/>
            </p:cNvSpPr>
            <p:nvPr/>
          </p:nvSpPr>
          <p:spPr bwMode="auto">
            <a:xfrm>
              <a:off x="551" y="2331"/>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97" name="Freeform 404"/>
            <p:cNvSpPr>
              <a:spLocks/>
            </p:cNvSpPr>
            <p:nvPr/>
          </p:nvSpPr>
          <p:spPr bwMode="auto">
            <a:xfrm>
              <a:off x="551" y="2331"/>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98" name="Freeform 405"/>
            <p:cNvSpPr>
              <a:spLocks/>
            </p:cNvSpPr>
            <p:nvPr/>
          </p:nvSpPr>
          <p:spPr bwMode="auto">
            <a:xfrm>
              <a:off x="664" y="2351"/>
              <a:ext cx="13" cy="23"/>
            </a:xfrm>
            <a:custGeom>
              <a:avLst/>
              <a:gdLst>
                <a:gd name="T0" fmla="*/ 10 w 68"/>
                <a:gd name="T1" fmla="*/ 58 h 117"/>
                <a:gd name="T2" fmla="*/ 20 w 68"/>
                <a:gd name="T3" fmla="*/ 0 h 117"/>
                <a:gd name="T4" fmla="*/ 32 w 68"/>
                <a:gd name="T5" fmla="*/ 3 h 117"/>
                <a:gd name="T6" fmla="*/ 42 w 68"/>
                <a:gd name="T7" fmla="*/ 9 h 117"/>
                <a:gd name="T8" fmla="*/ 52 w 68"/>
                <a:gd name="T9" fmla="*/ 17 h 117"/>
                <a:gd name="T10" fmla="*/ 59 w 68"/>
                <a:gd name="T11" fmla="*/ 26 h 117"/>
                <a:gd name="T12" fmla="*/ 64 w 68"/>
                <a:gd name="T13" fmla="*/ 38 h 117"/>
                <a:gd name="T14" fmla="*/ 67 w 68"/>
                <a:gd name="T15" fmla="*/ 50 h 117"/>
                <a:gd name="T16" fmla="*/ 68 w 68"/>
                <a:gd name="T17" fmla="*/ 62 h 117"/>
                <a:gd name="T18" fmla="*/ 66 w 68"/>
                <a:gd name="T19" fmla="*/ 74 h 117"/>
                <a:gd name="T20" fmla="*/ 61 w 68"/>
                <a:gd name="T21" fmla="*/ 86 h 117"/>
                <a:gd name="T22" fmla="*/ 55 w 68"/>
                <a:gd name="T23" fmla="*/ 96 h 117"/>
                <a:gd name="T24" fmla="*/ 46 w 68"/>
                <a:gd name="T25" fmla="*/ 105 h 117"/>
                <a:gd name="T26" fmla="*/ 36 w 68"/>
                <a:gd name="T27" fmla="*/ 111 h 117"/>
                <a:gd name="T28" fmla="*/ 24 w 68"/>
                <a:gd name="T29" fmla="*/ 115 h 117"/>
                <a:gd name="T30" fmla="*/ 12 w 68"/>
                <a:gd name="T31" fmla="*/ 117 h 117"/>
                <a:gd name="T32" fmla="*/ 0 w 68"/>
                <a:gd name="T33" fmla="*/ 116 h 117"/>
                <a:gd name="T34" fmla="*/ 10 w 68"/>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7"/>
                <a:gd name="T56" fmla="*/ 68 w 6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7">
                  <a:moveTo>
                    <a:pt x="10" y="58"/>
                  </a:moveTo>
                  <a:lnTo>
                    <a:pt x="20" y="0"/>
                  </a:lnTo>
                  <a:lnTo>
                    <a:pt x="32" y="3"/>
                  </a:lnTo>
                  <a:lnTo>
                    <a:pt x="42" y="9"/>
                  </a:lnTo>
                  <a:lnTo>
                    <a:pt x="52" y="17"/>
                  </a:lnTo>
                  <a:lnTo>
                    <a:pt x="59" y="26"/>
                  </a:lnTo>
                  <a:lnTo>
                    <a:pt x="64" y="38"/>
                  </a:lnTo>
                  <a:lnTo>
                    <a:pt x="67" y="50"/>
                  </a:lnTo>
                  <a:lnTo>
                    <a:pt x="68" y="62"/>
                  </a:lnTo>
                  <a:lnTo>
                    <a:pt x="66" y="74"/>
                  </a:lnTo>
                  <a:lnTo>
                    <a:pt x="61" y="86"/>
                  </a:lnTo>
                  <a:lnTo>
                    <a:pt x="55" y="96"/>
                  </a:lnTo>
                  <a:lnTo>
                    <a:pt x="46"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99" name="Freeform 406"/>
            <p:cNvSpPr>
              <a:spLocks/>
            </p:cNvSpPr>
            <p:nvPr/>
          </p:nvSpPr>
          <p:spPr bwMode="auto">
            <a:xfrm>
              <a:off x="664" y="2351"/>
              <a:ext cx="13" cy="23"/>
            </a:xfrm>
            <a:custGeom>
              <a:avLst/>
              <a:gdLst>
                <a:gd name="T0" fmla="*/ 20 w 68"/>
                <a:gd name="T1" fmla="*/ 0 h 117"/>
                <a:gd name="T2" fmla="*/ 32 w 68"/>
                <a:gd name="T3" fmla="*/ 3 h 117"/>
                <a:gd name="T4" fmla="*/ 42 w 68"/>
                <a:gd name="T5" fmla="*/ 9 h 117"/>
                <a:gd name="T6" fmla="*/ 52 w 68"/>
                <a:gd name="T7" fmla="*/ 17 h 117"/>
                <a:gd name="T8" fmla="*/ 59 w 68"/>
                <a:gd name="T9" fmla="*/ 26 h 117"/>
                <a:gd name="T10" fmla="*/ 64 w 68"/>
                <a:gd name="T11" fmla="*/ 38 h 117"/>
                <a:gd name="T12" fmla="*/ 67 w 68"/>
                <a:gd name="T13" fmla="*/ 50 h 117"/>
                <a:gd name="T14" fmla="*/ 68 w 68"/>
                <a:gd name="T15" fmla="*/ 62 h 117"/>
                <a:gd name="T16" fmla="*/ 66 w 68"/>
                <a:gd name="T17" fmla="*/ 74 h 117"/>
                <a:gd name="T18" fmla="*/ 61 w 68"/>
                <a:gd name="T19" fmla="*/ 86 h 117"/>
                <a:gd name="T20" fmla="*/ 55 w 68"/>
                <a:gd name="T21" fmla="*/ 96 h 117"/>
                <a:gd name="T22" fmla="*/ 46 w 68"/>
                <a:gd name="T23" fmla="*/ 105 h 117"/>
                <a:gd name="T24" fmla="*/ 36 w 68"/>
                <a:gd name="T25" fmla="*/ 111 h 117"/>
                <a:gd name="T26" fmla="*/ 24 w 68"/>
                <a:gd name="T27" fmla="*/ 115 h 117"/>
                <a:gd name="T28" fmla="*/ 12 w 68"/>
                <a:gd name="T29" fmla="*/ 117 h 117"/>
                <a:gd name="T30" fmla="*/ 0 w 68"/>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7"/>
                <a:gd name="T50" fmla="*/ 68 w 68"/>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7">
                  <a:moveTo>
                    <a:pt x="20" y="0"/>
                  </a:moveTo>
                  <a:lnTo>
                    <a:pt x="32" y="3"/>
                  </a:lnTo>
                  <a:lnTo>
                    <a:pt x="42" y="9"/>
                  </a:lnTo>
                  <a:lnTo>
                    <a:pt x="52" y="17"/>
                  </a:lnTo>
                  <a:lnTo>
                    <a:pt x="59" y="26"/>
                  </a:lnTo>
                  <a:lnTo>
                    <a:pt x="64" y="38"/>
                  </a:lnTo>
                  <a:lnTo>
                    <a:pt x="67" y="50"/>
                  </a:lnTo>
                  <a:lnTo>
                    <a:pt x="68" y="62"/>
                  </a:lnTo>
                  <a:lnTo>
                    <a:pt x="66" y="74"/>
                  </a:lnTo>
                  <a:lnTo>
                    <a:pt x="61" y="86"/>
                  </a:lnTo>
                  <a:lnTo>
                    <a:pt x="55" y="96"/>
                  </a:lnTo>
                  <a:lnTo>
                    <a:pt x="46" y="105"/>
                  </a:lnTo>
                  <a:lnTo>
                    <a:pt x="36" y="111"/>
                  </a:lnTo>
                  <a:lnTo>
                    <a:pt x="24" y="115"/>
                  </a:lnTo>
                  <a:lnTo>
                    <a:pt x="12"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00" name="Freeform 407"/>
            <p:cNvSpPr>
              <a:spLocks/>
            </p:cNvSpPr>
            <p:nvPr/>
          </p:nvSpPr>
          <p:spPr bwMode="auto">
            <a:xfrm>
              <a:off x="682" y="2356"/>
              <a:ext cx="14" cy="22"/>
            </a:xfrm>
            <a:custGeom>
              <a:avLst/>
              <a:gdLst>
                <a:gd name="T0" fmla="*/ 58 w 68"/>
                <a:gd name="T1" fmla="*/ 60 h 118"/>
                <a:gd name="T2" fmla="*/ 48 w 68"/>
                <a:gd name="T3" fmla="*/ 118 h 118"/>
                <a:gd name="T4" fmla="*/ 36 w 68"/>
                <a:gd name="T5" fmla="*/ 115 h 118"/>
                <a:gd name="T6" fmla="*/ 26 w 68"/>
                <a:gd name="T7" fmla="*/ 109 h 118"/>
                <a:gd name="T8" fmla="*/ 16 w 68"/>
                <a:gd name="T9" fmla="*/ 101 h 118"/>
                <a:gd name="T10" fmla="*/ 9 w 68"/>
                <a:gd name="T11" fmla="*/ 91 h 118"/>
                <a:gd name="T12" fmla="*/ 4 w 68"/>
                <a:gd name="T13" fmla="*/ 80 h 118"/>
                <a:gd name="T14" fmla="*/ 1 w 68"/>
                <a:gd name="T15" fmla="*/ 68 h 118"/>
                <a:gd name="T16" fmla="*/ 0 w 68"/>
                <a:gd name="T17" fmla="*/ 56 h 118"/>
                <a:gd name="T18" fmla="*/ 2 w 68"/>
                <a:gd name="T19" fmla="*/ 43 h 118"/>
                <a:gd name="T20" fmla="*/ 7 w 68"/>
                <a:gd name="T21" fmla="*/ 32 h 118"/>
                <a:gd name="T22" fmla="*/ 13 w 68"/>
                <a:gd name="T23" fmla="*/ 22 h 118"/>
                <a:gd name="T24" fmla="*/ 22 w 68"/>
                <a:gd name="T25" fmla="*/ 13 h 118"/>
                <a:gd name="T26" fmla="*/ 32 w 68"/>
                <a:gd name="T27" fmla="*/ 7 h 118"/>
                <a:gd name="T28" fmla="*/ 44 w 68"/>
                <a:gd name="T29" fmla="*/ 2 h 118"/>
                <a:gd name="T30" fmla="*/ 56 w 68"/>
                <a:gd name="T31" fmla="*/ 0 h 118"/>
                <a:gd name="T32" fmla="*/ 68 w 68"/>
                <a:gd name="T33" fmla="*/ 1 h 118"/>
                <a:gd name="T34" fmla="*/ 58 w 68"/>
                <a:gd name="T35" fmla="*/ 6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58" y="60"/>
                  </a:moveTo>
                  <a:lnTo>
                    <a:pt x="48" y="118"/>
                  </a:lnTo>
                  <a:lnTo>
                    <a:pt x="36" y="115"/>
                  </a:lnTo>
                  <a:lnTo>
                    <a:pt x="26" y="109"/>
                  </a:lnTo>
                  <a:lnTo>
                    <a:pt x="16" y="101"/>
                  </a:lnTo>
                  <a:lnTo>
                    <a:pt x="9" y="91"/>
                  </a:lnTo>
                  <a:lnTo>
                    <a:pt x="4" y="80"/>
                  </a:lnTo>
                  <a:lnTo>
                    <a:pt x="1" y="68"/>
                  </a:lnTo>
                  <a:lnTo>
                    <a:pt x="0" y="56"/>
                  </a:lnTo>
                  <a:lnTo>
                    <a:pt x="2" y="43"/>
                  </a:lnTo>
                  <a:lnTo>
                    <a:pt x="7" y="32"/>
                  </a:lnTo>
                  <a:lnTo>
                    <a:pt x="13" y="22"/>
                  </a:lnTo>
                  <a:lnTo>
                    <a:pt x="22" y="13"/>
                  </a:lnTo>
                  <a:lnTo>
                    <a:pt x="32" y="7"/>
                  </a:lnTo>
                  <a:lnTo>
                    <a:pt x="44" y="2"/>
                  </a:lnTo>
                  <a:lnTo>
                    <a:pt x="56" y="0"/>
                  </a:lnTo>
                  <a:lnTo>
                    <a:pt x="68" y="1"/>
                  </a:lnTo>
                  <a:lnTo>
                    <a:pt x="5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1" name="Freeform 408"/>
            <p:cNvSpPr>
              <a:spLocks/>
            </p:cNvSpPr>
            <p:nvPr/>
          </p:nvSpPr>
          <p:spPr bwMode="auto">
            <a:xfrm>
              <a:off x="682" y="2356"/>
              <a:ext cx="14" cy="22"/>
            </a:xfrm>
            <a:custGeom>
              <a:avLst/>
              <a:gdLst>
                <a:gd name="T0" fmla="*/ 48 w 68"/>
                <a:gd name="T1" fmla="*/ 118 h 118"/>
                <a:gd name="T2" fmla="*/ 36 w 68"/>
                <a:gd name="T3" fmla="*/ 115 h 118"/>
                <a:gd name="T4" fmla="*/ 26 w 68"/>
                <a:gd name="T5" fmla="*/ 109 h 118"/>
                <a:gd name="T6" fmla="*/ 16 w 68"/>
                <a:gd name="T7" fmla="*/ 101 h 118"/>
                <a:gd name="T8" fmla="*/ 9 w 68"/>
                <a:gd name="T9" fmla="*/ 91 h 118"/>
                <a:gd name="T10" fmla="*/ 4 w 68"/>
                <a:gd name="T11" fmla="*/ 80 h 118"/>
                <a:gd name="T12" fmla="*/ 1 w 68"/>
                <a:gd name="T13" fmla="*/ 68 h 118"/>
                <a:gd name="T14" fmla="*/ 0 w 68"/>
                <a:gd name="T15" fmla="*/ 56 h 118"/>
                <a:gd name="T16" fmla="*/ 2 w 68"/>
                <a:gd name="T17" fmla="*/ 43 h 118"/>
                <a:gd name="T18" fmla="*/ 7 w 68"/>
                <a:gd name="T19" fmla="*/ 32 h 118"/>
                <a:gd name="T20" fmla="*/ 13 w 68"/>
                <a:gd name="T21" fmla="*/ 22 h 118"/>
                <a:gd name="T22" fmla="*/ 22 w 68"/>
                <a:gd name="T23" fmla="*/ 13 h 118"/>
                <a:gd name="T24" fmla="*/ 32 w 68"/>
                <a:gd name="T25" fmla="*/ 7 h 118"/>
                <a:gd name="T26" fmla="*/ 44 w 68"/>
                <a:gd name="T27" fmla="*/ 2 h 118"/>
                <a:gd name="T28" fmla="*/ 56 w 68"/>
                <a:gd name="T29" fmla="*/ 0 h 118"/>
                <a:gd name="T30" fmla="*/ 68 w 68"/>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48" y="118"/>
                  </a:moveTo>
                  <a:lnTo>
                    <a:pt x="36" y="115"/>
                  </a:lnTo>
                  <a:lnTo>
                    <a:pt x="26" y="109"/>
                  </a:lnTo>
                  <a:lnTo>
                    <a:pt x="16" y="101"/>
                  </a:lnTo>
                  <a:lnTo>
                    <a:pt x="9" y="91"/>
                  </a:lnTo>
                  <a:lnTo>
                    <a:pt x="4" y="80"/>
                  </a:lnTo>
                  <a:lnTo>
                    <a:pt x="1" y="68"/>
                  </a:lnTo>
                  <a:lnTo>
                    <a:pt x="0" y="56"/>
                  </a:lnTo>
                  <a:lnTo>
                    <a:pt x="2" y="43"/>
                  </a:lnTo>
                  <a:lnTo>
                    <a:pt x="7" y="32"/>
                  </a:lnTo>
                  <a:lnTo>
                    <a:pt x="13" y="22"/>
                  </a:lnTo>
                  <a:lnTo>
                    <a:pt x="22" y="13"/>
                  </a:lnTo>
                  <a:lnTo>
                    <a:pt x="32" y="7"/>
                  </a:lnTo>
                  <a:lnTo>
                    <a:pt x="44" y="2"/>
                  </a:lnTo>
                  <a:lnTo>
                    <a:pt x="56" y="0"/>
                  </a:lnTo>
                  <a:lnTo>
                    <a:pt x="68"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02" name="Freeform 409"/>
            <p:cNvSpPr>
              <a:spLocks/>
            </p:cNvSpPr>
            <p:nvPr/>
          </p:nvSpPr>
          <p:spPr bwMode="auto">
            <a:xfrm>
              <a:off x="692" y="2356"/>
              <a:ext cx="116" cy="42"/>
            </a:xfrm>
            <a:custGeom>
              <a:avLst/>
              <a:gdLst>
                <a:gd name="T0" fmla="*/ 20 w 603"/>
                <a:gd name="T1" fmla="*/ 0 h 219"/>
                <a:gd name="T2" fmla="*/ 10 w 603"/>
                <a:gd name="T3" fmla="*/ 59 h 219"/>
                <a:gd name="T4" fmla="*/ 0 w 603"/>
                <a:gd name="T5" fmla="*/ 117 h 219"/>
                <a:gd name="T6" fmla="*/ 583 w 603"/>
                <a:gd name="T7" fmla="*/ 219 h 219"/>
                <a:gd name="T8" fmla="*/ 593 w 603"/>
                <a:gd name="T9" fmla="*/ 161 h 219"/>
                <a:gd name="T10" fmla="*/ 603 w 603"/>
                <a:gd name="T11" fmla="*/ 103 h 219"/>
                <a:gd name="T12" fmla="*/ 20 w 603"/>
                <a:gd name="T13" fmla="*/ 0 h 219"/>
                <a:gd name="T14" fmla="*/ 0 60000 65536"/>
                <a:gd name="T15" fmla="*/ 0 60000 65536"/>
                <a:gd name="T16" fmla="*/ 0 60000 65536"/>
                <a:gd name="T17" fmla="*/ 0 60000 65536"/>
                <a:gd name="T18" fmla="*/ 0 60000 65536"/>
                <a:gd name="T19" fmla="*/ 0 60000 65536"/>
                <a:gd name="T20" fmla="*/ 0 60000 65536"/>
                <a:gd name="T21" fmla="*/ 0 w 603"/>
                <a:gd name="T22" fmla="*/ 0 h 219"/>
                <a:gd name="T23" fmla="*/ 603 w 60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9">
                  <a:moveTo>
                    <a:pt x="20" y="0"/>
                  </a:moveTo>
                  <a:lnTo>
                    <a:pt x="10" y="59"/>
                  </a:lnTo>
                  <a:lnTo>
                    <a:pt x="0" y="117"/>
                  </a:lnTo>
                  <a:lnTo>
                    <a:pt x="583" y="219"/>
                  </a:lnTo>
                  <a:lnTo>
                    <a:pt x="593" y="161"/>
                  </a:lnTo>
                  <a:lnTo>
                    <a:pt x="603" y="10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3" name="Freeform 410"/>
            <p:cNvSpPr>
              <a:spLocks/>
            </p:cNvSpPr>
            <p:nvPr/>
          </p:nvSpPr>
          <p:spPr bwMode="auto">
            <a:xfrm>
              <a:off x="692" y="2356"/>
              <a:ext cx="116" cy="42"/>
            </a:xfrm>
            <a:custGeom>
              <a:avLst/>
              <a:gdLst>
                <a:gd name="T0" fmla="*/ 20 w 603"/>
                <a:gd name="T1" fmla="*/ 0 h 219"/>
                <a:gd name="T2" fmla="*/ 10 w 603"/>
                <a:gd name="T3" fmla="*/ 59 h 219"/>
                <a:gd name="T4" fmla="*/ 0 w 603"/>
                <a:gd name="T5" fmla="*/ 117 h 219"/>
                <a:gd name="T6" fmla="*/ 583 w 603"/>
                <a:gd name="T7" fmla="*/ 219 h 219"/>
                <a:gd name="T8" fmla="*/ 593 w 603"/>
                <a:gd name="T9" fmla="*/ 161 h 219"/>
                <a:gd name="T10" fmla="*/ 603 w 603"/>
                <a:gd name="T11" fmla="*/ 103 h 219"/>
                <a:gd name="T12" fmla="*/ 20 w 603"/>
                <a:gd name="T13" fmla="*/ 0 h 219"/>
                <a:gd name="T14" fmla="*/ 0 60000 65536"/>
                <a:gd name="T15" fmla="*/ 0 60000 65536"/>
                <a:gd name="T16" fmla="*/ 0 60000 65536"/>
                <a:gd name="T17" fmla="*/ 0 60000 65536"/>
                <a:gd name="T18" fmla="*/ 0 60000 65536"/>
                <a:gd name="T19" fmla="*/ 0 60000 65536"/>
                <a:gd name="T20" fmla="*/ 0 60000 65536"/>
                <a:gd name="T21" fmla="*/ 0 w 603"/>
                <a:gd name="T22" fmla="*/ 0 h 219"/>
                <a:gd name="T23" fmla="*/ 603 w 60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9">
                  <a:moveTo>
                    <a:pt x="20" y="0"/>
                  </a:moveTo>
                  <a:lnTo>
                    <a:pt x="10" y="59"/>
                  </a:lnTo>
                  <a:lnTo>
                    <a:pt x="0" y="117"/>
                  </a:lnTo>
                  <a:lnTo>
                    <a:pt x="583" y="219"/>
                  </a:lnTo>
                  <a:lnTo>
                    <a:pt x="593" y="161"/>
                  </a:lnTo>
                  <a:lnTo>
                    <a:pt x="603" y="10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04" name="Freeform 411"/>
            <p:cNvSpPr>
              <a:spLocks/>
            </p:cNvSpPr>
            <p:nvPr/>
          </p:nvSpPr>
          <p:spPr bwMode="auto">
            <a:xfrm>
              <a:off x="805" y="2376"/>
              <a:ext cx="13" cy="22"/>
            </a:xfrm>
            <a:custGeom>
              <a:avLst/>
              <a:gdLst>
                <a:gd name="T0" fmla="*/ 10 w 69"/>
                <a:gd name="T1" fmla="*/ 58 h 117"/>
                <a:gd name="T2" fmla="*/ 20 w 69"/>
                <a:gd name="T3" fmla="*/ 0 h 117"/>
                <a:gd name="T4" fmla="*/ 32 w 69"/>
                <a:gd name="T5" fmla="*/ 3 h 117"/>
                <a:gd name="T6" fmla="*/ 43 w 69"/>
                <a:gd name="T7" fmla="*/ 9 h 117"/>
                <a:gd name="T8" fmla="*/ 53 w 69"/>
                <a:gd name="T9" fmla="*/ 17 h 117"/>
                <a:gd name="T10" fmla="*/ 60 w 69"/>
                <a:gd name="T11" fmla="*/ 26 h 117"/>
                <a:gd name="T12" fmla="*/ 65 w 69"/>
                <a:gd name="T13" fmla="*/ 37 h 117"/>
                <a:gd name="T14" fmla="*/ 68 w 69"/>
                <a:gd name="T15" fmla="*/ 50 h 117"/>
                <a:gd name="T16" fmla="*/ 69 w 69"/>
                <a:gd name="T17" fmla="*/ 62 h 117"/>
                <a:gd name="T18" fmla="*/ 67 w 69"/>
                <a:gd name="T19" fmla="*/ 74 h 117"/>
                <a:gd name="T20" fmla="*/ 62 w 69"/>
                <a:gd name="T21" fmla="*/ 86 h 117"/>
                <a:gd name="T22" fmla="*/ 56 w 69"/>
                <a:gd name="T23" fmla="*/ 96 h 117"/>
                <a:gd name="T24" fmla="*/ 47 w 69"/>
                <a:gd name="T25" fmla="*/ 105 h 117"/>
                <a:gd name="T26" fmla="*/ 36 w 69"/>
                <a:gd name="T27" fmla="*/ 111 h 117"/>
                <a:gd name="T28" fmla="*/ 24 w 69"/>
                <a:gd name="T29" fmla="*/ 115 h 117"/>
                <a:gd name="T30" fmla="*/ 12 w 69"/>
                <a:gd name="T31" fmla="*/ 117 h 117"/>
                <a:gd name="T32" fmla="*/ 0 w 69"/>
                <a:gd name="T33" fmla="*/ 116 h 117"/>
                <a:gd name="T34" fmla="*/ 10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0" y="58"/>
                  </a:moveTo>
                  <a:lnTo>
                    <a:pt x="20" y="0"/>
                  </a:lnTo>
                  <a:lnTo>
                    <a:pt x="32" y="3"/>
                  </a:lnTo>
                  <a:lnTo>
                    <a:pt x="43" y="9"/>
                  </a:lnTo>
                  <a:lnTo>
                    <a:pt x="53" y="17"/>
                  </a:lnTo>
                  <a:lnTo>
                    <a:pt x="60" y="26"/>
                  </a:lnTo>
                  <a:lnTo>
                    <a:pt x="65" y="37"/>
                  </a:lnTo>
                  <a:lnTo>
                    <a:pt x="68" y="50"/>
                  </a:lnTo>
                  <a:lnTo>
                    <a:pt x="69" y="62"/>
                  </a:lnTo>
                  <a:lnTo>
                    <a:pt x="67" y="74"/>
                  </a:lnTo>
                  <a:lnTo>
                    <a:pt x="62" y="86"/>
                  </a:lnTo>
                  <a:lnTo>
                    <a:pt x="56" y="96"/>
                  </a:lnTo>
                  <a:lnTo>
                    <a:pt x="47"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5" name="Freeform 412"/>
            <p:cNvSpPr>
              <a:spLocks/>
            </p:cNvSpPr>
            <p:nvPr/>
          </p:nvSpPr>
          <p:spPr bwMode="auto">
            <a:xfrm>
              <a:off x="833" y="2381"/>
              <a:ext cx="117" cy="42"/>
            </a:xfrm>
            <a:custGeom>
              <a:avLst/>
              <a:gdLst>
                <a:gd name="T0" fmla="*/ 21 w 604"/>
                <a:gd name="T1" fmla="*/ 0 h 219"/>
                <a:gd name="T2" fmla="*/ 11 w 604"/>
                <a:gd name="T3" fmla="*/ 58 h 219"/>
                <a:gd name="T4" fmla="*/ 0 w 604"/>
                <a:gd name="T5" fmla="*/ 117 h 219"/>
                <a:gd name="T6" fmla="*/ 584 w 604"/>
                <a:gd name="T7" fmla="*/ 219 h 219"/>
                <a:gd name="T8" fmla="*/ 594 w 604"/>
                <a:gd name="T9" fmla="*/ 161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1" y="58"/>
                  </a:lnTo>
                  <a:lnTo>
                    <a:pt x="0" y="117"/>
                  </a:lnTo>
                  <a:lnTo>
                    <a:pt x="584" y="219"/>
                  </a:lnTo>
                  <a:lnTo>
                    <a:pt x="594" y="161"/>
                  </a:lnTo>
                  <a:lnTo>
                    <a:pt x="604" y="10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6" name="Freeform 413"/>
            <p:cNvSpPr>
              <a:spLocks/>
            </p:cNvSpPr>
            <p:nvPr/>
          </p:nvSpPr>
          <p:spPr bwMode="auto">
            <a:xfrm>
              <a:off x="946" y="2401"/>
              <a:ext cx="13" cy="22"/>
            </a:xfrm>
            <a:custGeom>
              <a:avLst/>
              <a:gdLst>
                <a:gd name="T0" fmla="*/ 10 w 68"/>
                <a:gd name="T1" fmla="*/ 59 h 118"/>
                <a:gd name="T2" fmla="*/ 20 w 68"/>
                <a:gd name="T3" fmla="*/ 0 h 118"/>
                <a:gd name="T4" fmla="*/ 32 w 68"/>
                <a:gd name="T5" fmla="*/ 3 h 118"/>
                <a:gd name="T6" fmla="*/ 42 w 68"/>
                <a:gd name="T7" fmla="*/ 10 h 118"/>
                <a:gd name="T8" fmla="*/ 52 w 68"/>
                <a:gd name="T9" fmla="*/ 18 h 118"/>
                <a:gd name="T10" fmla="*/ 59 w 68"/>
                <a:gd name="T11" fmla="*/ 27 h 118"/>
                <a:gd name="T12" fmla="*/ 64 w 68"/>
                <a:gd name="T13" fmla="*/ 38 h 118"/>
                <a:gd name="T14" fmla="*/ 67 w 68"/>
                <a:gd name="T15" fmla="*/ 51 h 118"/>
                <a:gd name="T16" fmla="*/ 68 w 68"/>
                <a:gd name="T17" fmla="*/ 63 h 118"/>
                <a:gd name="T18" fmla="*/ 66 w 68"/>
                <a:gd name="T19" fmla="*/ 75 h 118"/>
                <a:gd name="T20" fmla="*/ 61 w 68"/>
                <a:gd name="T21" fmla="*/ 86 h 118"/>
                <a:gd name="T22" fmla="*/ 55 w 68"/>
                <a:gd name="T23" fmla="*/ 97 h 118"/>
                <a:gd name="T24" fmla="*/ 46 w 68"/>
                <a:gd name="T25" fmla="*/ 106 h 118"/>
                <a:gd name="T26" fmla="*/ 36 w 68"/>
                <a:gd name="T27" fmla="*/ 112 h 118"/>
                <a:gd name="T28" fmla="*/ 24 w 68"/>
                <a:gd name="T29" fmla="*/ 116 h 118"/>
                <a:gd name="T30" fmla="*/ 12 w 68"/>
                <a:gd name="T31" fmla="*/ 118 h 118"/>
                <a:gd name="T32" fmla="*/ 0 w 68"/>
                <a:gd name="T33" fmla="*/ 117 h 118"/>
                <a:gd name="T34" fmla="*/ 10 w 6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10" y="59"/>
                  </a:moveTo>
                  <a:lnTo>
                    <a:pt x="20" y="0"/>
                  </a:lnTo>
                  <a:lnTo>
                    <a:pt x="32" y="3"/>
                  </a:lnTo>
                  <a:lnTo>
                    <a:pt x="42" y="10"/>
                  </a:lnTo>
                  <a:lnTo>
                    <a:pt x="52" y="18"/>
                  </a:lnTo>
                  <a:lnTo>
                    <a:pt x="59" y="27"/>
                  </a:lnTo>
                  <a:lnTo>
                    <a:pt x="64" y="38"/>
                  </a:lnTo>
                  <a:lnTo>
                    <a:pt x="67" y="51"/>
                  </a:lnTo>
                  <a:lnTo>
                    <a:pt x="68" y="63"/>
                  </a:lnTo>
                  <a:lnTo>
                    <a:pt x="66" y="75"/>
                  </a:lnTo>
                  <a:lnTo>
                    <a:pt x="61" y="86"/>
                  </a:lnTo>
                  <a:lnTo>
                    <a:pt x="55" y="97"/>
                  </a:lnTo>
                  <a:lnTo>
                    <a:pt x="46" y="106"/>
                  </a:lnTo>
                  <a:lnTo>
                    <a:pt x="36" y="112"/>
                  </a:lnTo>
                  <a:lnTo>
                    <a:pt x="24" y="116"/>
                  </a:lnTo>
                  <a:lnTo>
                    <a:pt x="12" y="118"/>
                  </a:lnTo>
                  <a:lnTo>
                    <a:pt x="0" y="117"/>
                  </a:lnTo>
                  <a:lnTo>
                    <a:pt x="1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7" name="Freeform 414"/>
            <p:cNvSpPr>
              <a:spLocks/>
            </p:cNvSpPr>
            <p:nvPr/>
          </p:nvSpPr>
          <p:spPr bwMode="auto">
            <a:xfrm>
              <a:off x="946" y="2401"/>
              <a:ext cx="13" cy="22"/>
            </a:xfrm>
            <a:custGeom>
              <a:avLst/>
              <a:gdLst>
                <a:gd name="T0" fmla="*/ 20 w 68"/>
                <a:gd name="T1" fmla="*/ 0 h 118"/>
                <a:gd name="T2" fmla="*/ 32 w 68"/>
                <a:gd name="T3" fmla="*/ 3 h 118"/>
                <a:gd name="T4" fmla="*/ 42 w 68"/>
                <a:gd name="T5" fmla="*/ 10 h 118"/>
                <a:gd name="T6" fmla="*/ 52 w 68"/>
                <a:gd name="T7" fmla="*/ 18 h 118"/>
                <a:gd name="T8" fmla="*/ 59 w 68"/>
                <a:gd name="T9" fmla="*/ 27 h 118"/>
                <a:gd name="T10" fmla="*/ 64 w 68"/>
                <a:gd name="T11" fmla="*/ 38 h 118"/>
                <a:gd name="T12" fmla="*/ 67 w 68"/>
                <a:gd name="T13" fmla="*/ 51 h 118"/>
                <a:gd name="T14" fmla="*/ 68 w 68"/>
                <a:gd name="T15" fmla="*/ 63 h 118"/>
                <a:gd name="T16" fmla="*/ 66 w 68"/>
                <a:gd name="T17" fmla="*/ 75 h 118"/>
                <a:gd name="T18" fmla="*/ 61 w 68"/>
                <a:gd name="T19" fmla="*/ 86 h 118"/>
                <a:gd name="T20" fmla="*/ 55 w 68"/>
                <a:gd name="T21" fmla="*/ 97 h 118"/>
                <a:gd name="T22" fmla="*/ 46 w 68"/>
                <a:gd name="T23" fmla="*/ 106 h 118"/>
                <a:gd name="T24" fmla="*/ 36 w 68"/>
                <a:gd name="T25" fmla="*/ 112 h 118"/>
                <a:gd name="T26" fmla="*/ 24 w 68"/>
                <a:gd name="T27" fmla="*/ 116 h 118"/>
                <a:gd name="T28" fmla="*/ 12 w 68"/>
                <a:gd name="T29" fmla="*/ 118 h 118"/>
                <a:gd name="T30" fmla="*/ 0 w 68"/>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20" y="0"/>
                  </a:moveTo>
                  <a:lnTo>
                    <a:pt x="32" y="3"/>
                  </a:lnTo>
                  <a:lnTo>
                    <a:pt x="42" y="10"/>
                  </a:lnTo>
                  <a:lnTo>
                    <a:pt x="52" y="18"/>
                  </a:lnTo>
                  <a:lnTo>
                    <a:pt x="59" y="27"/>
                  </a:lnTo>
                  <a:lnTo>
                    <a:pt x="64" y="38"/>
                  </a:lnTo>
                  <a:lnTo>
                    <a:pt x="67" y="51"/>
                  </a:lnTo>
                  <a:lnTo>
                    <a:pt x="68" y="63"/>
                  </a:lnTo>
                  <a:lnTo>
                    <a:pt x="66" y="75"/>
                  </a:lnTo>
                  <a:lnTo>
                    <a:pt x="61" y="86"/>
                  </a:lnTo>
                  <a:lnTo>
                    <a:pt x="55" y="97"/>
                  </a:lnTo>
                  <a:lnTo>
                    <a:pt x="46" y="106"/>
                  </a:lnTo>
                  <a:lnTo>
                    <a:pt x="36" y="112"/>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08" name="Freeform 415"/>
            <p:cNvSpPr>
              <a:spLocks/>
            </p:cNvSpPr>
            <p:nvPr/>
          </p:nvSpPr>
          <p:spPr bwMode="auto">
            <a:xfrm>
              <a:off x="964" y="2405"/>
              <a:ext cx="13" cy="23"/>
            </a:xfrm>
            <a:custGeom>
              <a:avLst/>
              <a:gdLst>
                <a:gd name="T0" fmla="*/ 59 w 69"/>
                <a:gd name="T1" fmla="*/ 59 h 118"/>
                <a:gd name="T2" fmla="*/ 49 w 69"/>
                <a:gd name="T3" fmla="*/ 118 h 118"/>
                <a:gd name="T4" fmla="*/ 37 w 69"/>
                <a:gd name="T5" fmla="*/ 114 h 118"/>
                <a:gd name="T6" fmla="*/ 27 w 69"/>
                <a:gd name="T7" fmla="*/ 108 h 118"/>
                <a:gd name="T8" fmla="*/ 17 w 69"/>
                <a:gd name="T9" fmla="*/ 100 h 118"/>
                <a:gd name="T10" fmla="*/ 10 w 69"/>
                <a:gd name="T11" fmla="*/ 91 h 118"/>
                <a:gd name="T12" fmla="*/ 5 w 69"/>
                <a:gd name="T13" fmla="*/ 80 h 118"/>
                <a:gd name="T14" fmla="*/ 2 w 69"/>
                <a:gd name="T15" fmla="*/ 67 h 118"/>
                <a:gd name="T16" fmla="*/ 0 w 69"/>
                <a:gd name="T17" fmla="*/ 55 h 118"/>
                <a:gd name="T18" fmla="*/ 3 w 69"/>
                <a:gd name="T19" fmla="*/ 43 h 118"/>
                <a:gd name="T20" fmla="*/ 8 w 69"/>
                <a:gd name="T21" fmla="*/ 32 h 118"/>
                <a:gd name="T22" fmla="*/ 14 w 69"/>
                <a:gd name="T23" fmla="*/ 21 h 118"/>
                <a:gd name="T24" fmla="*/ 23 w 69"/>
                <a:gd name="T25" fmla="*/ 12 h 118"/>
                <a:gd name="T26" fmla="*/ 33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7" y="114"/>
                  </a:lnTo>
                  <a:lnTo>
                    <a:pt x="27" y="108"/>
                  </a:lnTo>
                  <a:lnTo>
                    <a:pt x="17" y="100"/>
                  </a:lnTo>
                  <a:lnTo>
                    <a:pt x="10" y="91"/>
                  </a:lnTo>
                  <a:lnTo>
                    <a:pt x="5" y="80"/>
                  </a:lnTo>
                  <a:lnTo>
                    <a:pt x="2" y="67"/>
                  </a:lnTo>
                  <a:lnTo>
                    <a:pt x="0" y="55"/>
                  </a:lnTo>
                  <a:lnTo>
                    <a:pt x="3" y="43"/>
                  </a:lnTo>
                  <a:lnTo>
                    <a:pt x="8" y="32"/>
                  </a:lnTo>
                  <a:lnTo>
                    <a:pt x="14" y="21"/>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9" name="Freeform 416"/>
            <p:cNvSpPr>
              <a:spLocks/>
            </p:cNvSpPr>
            <p:nvPr/>
          </p:nvSpPr>
          <p:spPr bwMode="auto">
            <a:xfrm>
              <a:off x="964" y="2405"/>
              <a:ext cx="13" cy="23"/>
            </a:xfrm>
            <a:custGeom>
              <a:avLst/>
              <a:gdLst>
                <a:gd name="T0" fmla="*/ 49 w 69"/>
                <a:gd name="T1" fmla="*/ 118 h 118"/>
                <a:gd name="T2" fmla="*/ 37 w 69"/>
                <a:gd name="T3" fmla="*/ 114 h 118"/>
                <a:gd name="T4" fmla="*/ 27 w 69"/>
                <a:gd name="T5" fmla="*/ 108 h 118"/>
                <a:gd name="T6" fmla="*/ 17 w 69"/>
                <a:gd name="T7" fmla="*/ 100 h 118"/>
                <a:gd name="T8" fmla="*/ 10 w 69"/>
                <a:gd name="T9" fmla="*/ 91 h 118"/>
                <a:gd name="T10" fmla="*/ 5 w 69"/>
                <a:gd name="T11" fmla="*/ 80 h 118"/>
                <a:gd name="T12" fmla="*/ 2 w 69"/>
                <a:gd name="T13" fmla="*/ 67 h 118"/>
                <a:gd name="T14" fmla="*/ 0 w 69"/>
                <a:gd name="T15" fmla="*/ 55 h 118"/>
                <a:gd name="T16" fmla="*/ 3 w 69"/>
                <a:gd name="T17" fmla="*/ 43 h 118"/>
                <a:gd name="T18" fmla="*/ 8 w 69"/>
                <a:gd name="T19" fmla="*/ 32 h 118"/>
                <a:gd name="T20" fmla="*/ 14 w 69"/>
                <a:gd name="T21" fmla="*/ 21 h 118"/>
                <a:gd name="T22" fmla="*/ 23 w 69"/>
                <a:gd name="T23" fmla="*/ 12 h 118"/>
                <a:gd name="T24" fmla="*/ 33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7" y="114"/>
                  </a:lnTo>
                  <a:lnTo>
                    <a:pt x="27" y="108"/>
                  </a:lnTo>
                  <a:lnTo>
                    <a:pt x="17" y="100"/>
                  </a:lnTo>
                  <a:lnTo>
                    <a:pt x="10" y="91"/>
                  </a:lnTo>
                  <a:lnTo>
                    <a:pt x="5" y="80"/>
                  </a:lnTo>
                  <a:lnTo>
                    <a:pt x="2" y="67"/>
                  </a:lnTo>
                  <a:lnTo>
                    <a:pt x="0" y="55"/>
                  </a:lnTo>
                  <a:lnTo>
                    <a:pt x="3" y="43"/>
                  </a:lnTo>
                  <a:lnTo>
                    <a:pt x="8" y="32"/>
                  </a:lnTo>
                  <a:lnTo>
                    <a:pt x="14" y="21"/>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10" name="Freeform 417"/>
            <p:cNvSpPr>
              <a:spLocks/>
            </p:cNvSpPr>
            <p:nvPr/>
          </p:nvSpPr>
          <p:spPr bwMode="auto">
            <a:xfrm>
              <a:off x="973" y="2405"/>
              <a:ext cx="117" cy="43"/>
            </a:xfrm>
            <a:custGeom>
              <a:avLst/>
              <a:gdLst>
                <a:gd name="T0" fmla="*/ 20 w 604"/>
                <a:gd name="T1" fmla="*/ 0 h 219"/>
                <a:gd name="T2" fmla="*/ 10 w 604"/>
                <a:gd name="T3" fmla="*/ 58 h 219"/>
                <a:gd name="T4" fmla="*/ 0 w 604"/>
                <a:gd name="T5" fmla="*/ 117 h 219"/>
                <a:gd name="T6" fmla="*/ 584 w 604"/>
                <a:gd name="T7" fmla="*/ 219 h 219"/>
                <a:gd name="T8" fmla="*/ 594 w 604"/>
                <a:gd name="T9" fmla="*/ 160 h 219"/>
                <a:gd name="T10" fmla="*/ 604 w 604"/>
                <a:gd name="T11" fmla="*/ 102 h 219"/>
                <a:gd name="T12" fmla="*/ 20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0" y="0"/>
                  </a:moveTo>
                  <a:lnTo>
                    <a:pt x="10" y="58"/>
                  </a:lnTo>
                  <a:lnTo>
                    <a:pt x="0" y="117"/>
                  </a:lnTo>
                  <a:lnTo>
                    <a:pt x="584" y="219"/>
                  </a:lnTo>
                  <a:lnTo>
                    <a:pt x="594" y="160"/>
                  </a:lnTo>
                  <a:lnTo>
                    <a:pt x="604"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11" name="Freeform 418"/>
            <p:cNvSpPr>
              <a:spLocks/>
            </p:cNvSpPr>
            <p:nvPr/>
          </p:nvSpPr>
          <p:spPr bwMode="auto">
            <a:xfrm>
              <a:off x="973" y="2405"/>
              <a:ext cx="117" cy="43"/>
            </a:xfrm>
            <a:custGeom>
              <a:avLst/>
              <a:gdLst>
                <a:gd name="T0" fmla="*/ 20 w 604"/>
                <a:gd name="T1" fmla="*/ 0 h 219"/>
                <a:gd name="T2" fmla="*/ 10 w 604"/>
                <a:gd name="T3" fmla="*/ 58 h 219"/>
                <a:gd name="T4" fmla="*/ 0 w 604"/>
                <a:gd name="T5" fmla="*/ 117 h 219"/>
                <a:gd name="T6" fmla="*/ 584 w 604"/>
                <a:gd name="T7" fmla="*/ 219 h 219"/>
                <a:gd name="T8" fmla="*/ 594 w 604"/>
                <a:gd name="T9" fmla="*/ 160 h 219"/>
                <a:gd name="T10" fmla="*/ 604 w 604"/>
                <a:gd name="T11" fmla="*/ 102 h 219"/>
                <a:gd name="T12" fmla="*/ 20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0" y="0"/>
                  </a:moveTo>
                  <a:lnTo>
                    <a:pt x="10" y="58"/>
                  </a:lnTo>
                  <a:lnTo>
                    <a:pt x="0" y="117"/>
                  </a:lnTo>
                  <a:lnTo>
                    <a:pt x="584" y="219"/>
                  </a:lnTo>
                  <a:lnTo>
                    <a:pt x="594" y="160"/>
                  </a:lnTo>
                  <a:lnTo>
                    <a:pt x="604"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12" name="Freeform 419"/>
            <p:cNvSpPr>
              <a:spLocks/>
            </p:cNvSpPr>
            <p:nvPr/>
          </p:nvSpPr>
          <p:spPr bwMode="auto">
            <a:xfrm>
              <a:off x="1086" y="2426"/>
              <a:ext cx="14" cy="22"/>
            </a:xfrm>
            <a:custGeom>
              <a:avLst/>
              <a:gdLst>
                <a:gd name="T0" fmla="*/ 10 w 69"/>
                <a:gd name="T1" fmla="*/ 58 h 118"/>
                <a:gd name="T2" fmla="*/ 20 w 69"/>
                <a:gd name="T3" fmla="*/ 0 h 118"/>
                <a:gd name="T4" fmla="*/ 32 w 69"/>
                <a:gd name="T5" fmla="*/ 3 h 118"/>
                <a:gd name="T6" fmla="*/ 42 w 69"/>
                <a:gd name="T7" fmla="*/ 9 h 118"/>
                <a:gd name="T8" fmla="*/ 53 w 69"/>
                <a:gd name="T9" fmla="*/ 18 h 118"/>
                <a:gd name="T10" fmla="*/ 60 w 69"/>
                <a:gd name="T11" fmla="*/ 27 h 118"/>
                <a:gd name="T12" fmla="*/ 65 w 69"/>
                <a:gd name="T13" fmla="*/ 38 h 118"/>
                <a:gd name="T14" fmla="*/ 68 w 69"/>
                <a:gd name="T15" fmla="*/ 50 h 118"/>
                <a:gd name="T16" fmla="*/ 69 w 69"/>
                <a:gd name="T17" fmla="*/ 63 h 118"/>
                <a:gd name="T18" fmla="*/ 67 w 69"/>
                <a:gd name="T19" fmla="*/ 75 h 118"/>
                <a:gd name="T20" fmla="*/ 62 w 69"/>
                <a:gd name="T21" fmla="*/ 86 h 118"/>
                <a:gd name="T22" fmla="*/ 56 w 69"/>
                <a:gd name="T23" fmla="*/ 96 h 118"/>
                <a:gd name="T24" fmla="*/ 47 w 69"/>
                <a:gd name="T25" fmla="*/ 106 h 118"/>
                <a:gd name="T26" fmla="*/ 36 w 69"/>
                <a:gd name="T27" fmla="*/ 112 h 118"/>
                <a:gd name="T28" fmla="*/ 24 w 69"/>
                <a:gd name="T29" fmla="*/ 116 h 118"/>
                <a:gd name="T30" fmla="*/ 12 w 69"/>
                <a:gd name="T31" fmla="*/ 118 h 118"/>
                <a:gd name="T32" fmla="*/ 0 w 69"/>
                <a:gd name="T33" fmla="*/ 117 h 118"/>
                <a:gd name="T34" fmla="*/ 10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0" y="58"/>
                  </a:moveTo>
                  <a:lnTo>
                    <a:pt x="20" y="0"/>
                  </a:lnTo>
                  <a:lnTo>
                    <a:pt x="32" y="3"/>
                  </a:lnTo>
                  <a:lnTo>
                    <a:pt x="42" y="9"/>
                  </a:lnTo>
                  <a:lnTo>
                    <a:pt x="53" y="18"/>
                  </a:lnTo>
                  <a:lnTo>
                    <a:pt x="60" y="27"/>
                  </a:lnTo>
                  <a:lnTo>
                    <a:pt x="65" y="38"/>
                  </a:lnTo>
                  <a:lnTo>
                    <a:pt x="68" y="50"/>
                  </a:lnTo>
                  <a:lnTo>
                    <a:pt x="69" y="63"/>
                  </a:lnTo>
                  <a:lnTo>
                    <a:pt x="67" y="75"/>
                  </a:lnTo>
                  <a:lnTo>
                    <a:pt x="62" y="86"/>
                  </a:lnTo>
                  <a:lnTo>
                    <a:pt x="56" y="96"/>
                  </a:lnTo>
                  <a:lnTo>
                    <a:pt x="47" y="106"/>
                  </a:lnTo>
                  <a:lnTo>
                    <a:pt x="36" y="112"/>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13" name="Freeform 420"/>
            <p:cNvSpPr>
              <a:spLocks/>
            </p:cNvSpPr>
            <p:nvPr/>
          </p:nvSpPr>
          <p:spPr bwMode="auto">
            <a:xfrm>
              <a:off x="1086" y="2426"/>
              <a:ext cx="14" cy="22"/>
            </a:xfrm>
            <a:custGeom>
              <a:avLst/>
              <a:gdLst>
                <a:gd name="T0" fmla="*/ 20 w 69"/>
                <a:gd name="T1" fmla="*/ 0 h 118"/>
                <a:gd name="T2" fmla="*/ 32 w 69"/>
                <a:gd name="T3" fmla="*/ 3 h 118"/>
                <a:gd name="T4" fmla="*/ 42 w 69"/>
                <a:gd name="T5" fmla="*/ 9 h 118"/>
                <a:gd name="T6" fmla="*/ 53 w 69"/>
                <a:gd name="T7" fmla="*/ 18 h 118"/>
                <a:gd name="T8" fmla="*/ 60 w 69"/>
                <a:gd name="T9" fmla="*/ 27 h 118"/>
                <a:gd name="T10" fmla="*/ 65 w 69"/>
                <a:gd name="T11" fmla="*/ 38 h 118"/>
                <a:gd name="T12" fmla="*/ 68 w 69"/>
                <a:gd name="T13" fmla="*/ 50 h 118"/>
                <a:gd name="T14" fmla="*/ 69 w 69"/>
                <a:gd name="T15" fmla="*/ 63 h 118"/>
                <a:gd name="T16" fmla="*/ 67 w 69"/>
                <a:gd name="T17" fmla="*/ 75 h 118"/>
                <a:gd name="T18" fmla="*/ 62 w 69"/>
                <a:gd name="T19" fmla="*/ 86 h 118"/>
                <a:gd name="T20" fmla="*/ 56 w 69"/>
                <a:gd name="T21" fmla="*/ 96 h 118"/>
                <a:gd name="T22" fmla="*/ 47 w 69"/>
                <a:gd name="T23" fmla="*/ 106 h 118"/>
                <a:gd name="T24" fmla="*/ 36 w 69"/>
                <a:gd name="T25" fmla="*/ 112 h 118"/>
                <a:gd name="T26" fmla="*/ 24 w 69"/>
                <a:gd name="T27" fmla="*/ 116 h 118"/>
                <a:gd name="T28" fmla="*/ 12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0" y="0"/>
                  </a:moveTo>
                  <a:lnTo>
                    <a:pt x="32" y="3"/>
                  </a:lnTo>
                  <a:lnTo>
                    <a:pt x="42" y="9"/>
                  </a:lnTo>
                  <a:lnTo>
                    <a:pt x="53" y="18"/>
                  </a:lnTo>
                  <a:lnTo>
                    <a:pt x="60" y="27"/>
                  </a:lnTo>
                  <a:lnTo>
                    <a:pt x="65" y="38"/>
                  </a:lnTo>
                  <a:lnTo>
                    <a:pt x="68" y="50"/>
                  </a:lnTo>
                  <a:lnTo>
                    <a:pt x="69" y="63"/>
                  </a:lnTo>
                  <a:lnTo>
                    <a:pt x="67" y="75"/>
                  </a:lnTo>
                  <a:lnTo>
                    <a:pt x="62" y="86"/>
                  </a:lnTo>
                  <a:lnTo>
                    <a:pt x="56" y="96"/>
                  </a:lnTo>
                  <a:lnTo>
                    <a:pt x="47" y="106"/>
                  </a:lnTo>
                  <a:lnTo>
                    <a:pt x="36" y="112"/>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14" name="Freeform 421"/>
            <p:cNvSpPr>
              <a:spLocks/>
            </p:cNvSpPr>
            <p:nvPr/>
          </p:nvSpPr>
          <p:spPr bwMode="auto">
            <a:xfrm>
              <a:off x="1105" y="2430"/>
              <a:ext cx="13" cy="23"/>
            </a:xfrm>
            <a:custGeom>
              <a:avLst/>
              <a:gdLst>
                <a:gd name="T0" fmla="*/ 58 w 69"/>
                <a:gd name="T1" fmla="*/ 59 h 117"/>
                <a:gd name="T2" fmla="*/ 48 w 69"/>
                <a:gd name="T3" fmla="*/ 117 h 117"/>
                <a:gd name="T4" fmla="*/ 36 w 69"/>
                <a:gd name="T5" fmla="*/ 114 h 117"/>
                <a:gd name="T6" fmla="*/ 26 w 69"/>
                <a:gd name="T7" fmla="*/ 108 h 117"/>
                <a:gd name="T8" fmla="*/ 16 w 69"/>
                <a:gd name="T9" fmla="*/ 100 h 117"/>
                <a:gd name="T10" fmla="*/ 9 w 69"/>
                <a:gd name="T11" fmla="*/ 91 h 117"/>
                <a:gd name="T12" fmla="*/ 4 w 69"/>
                <a:gd name="T13" fmla="*/ 79 h 117"/>
                <a:gd name="T14" fmla="*/ 1 w 69"/>
                <a:gd name="T15" fmla="*/ 67 h 117"/>
                <a:gd name="T16" fmla="*/ 0 w 69"/>
                <a:gd name="T17" fmla="*/ 55 h 117"/>
                <a:gd name="T18" fmla="*/ 2 w 69"/>
                <a:gd name="T19" fmla="*/ 43 h 117"/>
                <a:gd name="T20" fmla="*/ 7 w 69"/>
                <a:gd name="T21" fmla="*/ 31 h 117"/>
                <a:gd name="T22" fmla="*/ 13 w 69"/>
                <a:gd name="T23" fmla="*/ 21 h 117"/>
                <a:gd name="T24" fmla="*/ 22 w 69"/>
                <a:gd name="T25" fmla="*/ 12 h 117"/>
                <a:gd name="T26" fmla="*/ 32 w 69"/>
                <a:gd name="T27" fmla="*/ 6 h 117"/>
                <a:gd name="T28" fmla="*/ 44 w 69"/>
                <a:gd name="T29" fmla="*/ 2 h 117"/>
                <a:gd name="T30" fmla="*/ 56 w 69"/>
                <a:gd name="T31" fmla="*/ 0 h 117"/>
                <a:gd name="T32" fmla="*/ 69 w 69"/>
                <a:gd name="T33" fmla="*/ 1 h 117"/>
                <a:gd name="T34" fmla="*/ 58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8" y="59"/>
                  </a:moveTo>
                  <a:lnTo>
                    <a:pt x="48" y="117"/>
                  </a:ln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4" y="2"/>
                  </a:lnTo>
                  <a:lnTo>
                    <a:pt x="56" y="0"/>
                  </a:lnTo>
                  <a:lnTo>
                    <a:pt x="69" y="1"/>
                  </a:lnTo>
                  <a:lnTo>
                    <a:pt x="5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15" name="Freeform 422"/>
            <p:cNvSpPr>
              <a:spLocks/>
            </p:cNvSpPr>
            <p:nvPr/>
          </p:nvSpPr>
          <p:spPr bwMode="auto">
            <a:xfrm>
              <a:off x="1105" y="2430"/>
              <a:ext cx="13" cy="23"/>
            </a:xfrm>
            <a:custGeom>
              <a:avLst/>
              <a:gdLst>
                <a:gd name="T0" fmla="*/ 48 w 69"/>
                <a:gd name="T1" fmla="*/ 117 h 117"/>
                <a:gd name="T2" fmla="*/ 36 w 69"/>
                <a:gd name="T3" fmla="*/ 114 h 117"/>
                <a:gd name="T4" fmla="*/ 26 w 69"/>
                <a:gd name="T5" fmla="*/ 108 h 117"/>
                <a:gd name="T6" fmla="*/ 16 w 69"/>
                <a:gd name="T7" fmla="*/ 100 h 117"/>
                <a:gd name="T8" fmla="*/ 9 w 69"/>
                <a:gd name="T9" fmla="*/ 91 h 117"/>
                <a:gd name="T10" fmla="*/ 4 w 69"/>
                <a:gd name="T11" fmla="*/ 79 h 117"/>
                <a:gd name="T12" fmla="*/ 1 w 69"/>
                <a:gd name="T13" fmla="*/ 67 h 117"/>
                <a:gd name="T14" fmla="*/ 0 w 69"/>
                <a:gd name="T15" fmla="*/ 55 h 117"/>
                <a:gd name="T16" fmla="*/ 2 w 69"/>
                <a:gd name="T17" fmla="*/ 43 h 117"/>
                <a:gd name="T18" fmla="*/ 7 w 69"/>
                <a:gd name="T19" fmla="*/ 31 h 117"/>
                <a:gd name="T20" fmla="*/ 13 w 69"/>
                <a:gd name="T21" fmla="*/ 21 h 117"/>
                <a:gd name="T22" fmla="*/ 22 w 69"/>
                <a:gd name="T23" fmla="*/ 12 h 117"/>
                <a:gd name="T24" fmla="*/ 32 w 69"/>
                <a:gd name="T25" fmla="*/ 6 h 117"/>
                <a:gd name="T26" fmla="*/ 44 w 69"/>
                <a:gd name="T27" fmla="*/ 2 h 117"/>
                <a:gd name="T28" fmla="*/ 56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8" y="117"/>
                  </a:moveTo>
                  <a:lnTo>
                    <a:pt x="36" y="114"/>
                  </a:lnTo>
                  <a:lnTo>
                    <a:pt x="26" y="108"/>
                  </a:lnTo>
                  <a:lnTo>
                    <a:pt x="16" y="100"/>
                  </a:lnTo>
                  <a:lnTo>
                    <a:pt x="9" y="91"/>
                  </a:lnTo>
                  <a:lnTo>
                    <a:pt x="4" y="79"/>
                  </a:lnTo>
                  <a:lnTo>
                    <a:pt x="1" y="67"/>
                  </a:lnTo>
                  <a:lnTo>
                    <a:pt x="0" y="55"/>
                  </a:lnTo>
                  <a:lnTo>
                    <a:pt x="2" y="43"/>
                  </a:lnTo>
                  <a:lnTo>
                    <a:pt x="7" y="31"/>
                  </a:lnTo>
                  <a:lnTo>
                    <a:pt x="13" y="21"/>
                  </a:lnTo>
                  <a:lnTo>
                    <a:pt x="22" y="12"/>
                  </a:lnTo>
                  <a:lnTo>
                    <a:pt x="32" y="6"/>
                  </a:lnTo>
                  <a:lnTo>
                    <a:pt x="44" y="2"/>
                  </a:lnTo>
                  <a:lnTo>
                    <a:pt x="56"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16" name="Freeform 423"/>
            <p:cNvSpPr>
              <a:spLocks/>
            </p:cNvSpPr>
            <p:nvPr/>
          </p:nvSpPr>
          <p:spPr bwMode="auto">
            <a:xfrm>
              <a:off x="1114" y="2430"/>
              <a:ext cx="117" cy="43"/>
            </a:xfrm>
            <a:custGeom>
              <a:avLst/>
              <a:gdLst>
                <a:gd name="T0" fmla="*/ 21 w 604"/>
                <a:gd name="T1" fmla="*/ 0 h 219"/>
                <a:gd name="T2" fmla="*/ 10 w 604"/>
                <a:gd name="T3" fmla="*/ 58 h 219"/>
                <a:gd name="T4" fmla="*/ 0 w 604"/>
                <a:gd name="T5" fmla="*/ 116 h 219"/>
                <a:gd name="T6" fmla="*/ 584 w 604"/>
                <a:gd name="T7" fmla="*/ 219 h 219"/>
                <a:gd name="T8" fmla="*/ 594 w 604"/>
                <a:gd name="T9" fmla="*/ 160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0" y="58"/>
                  </a:lnTo>
                  <a:lnTo>
                    <a:pt x="0" y="116"/>
                  </a:lnTo>
                  <a:lnTo>
                    <a:pt x="584" y="219"/>
                  </a:lnTo>
                  <a:lnTo>
                    <a:pt x="594" y="160"/>
                  </a:lnTo>
                  <a:lnTo>
                    <a:pt x="604" y="10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17" name="Freeform 424"/>
            <p:cNvSpPr>
              <a:spLocks/>
            </p:cNvSpPr>
            <p:nvPr/>
          </p:nvSpPr>
          <p:spPr bwMode="auto">
            <a:xfrm>
              <a:off x="1114" y="2430"/>
              <a:ext cx="117" cy="43"/>
            </a:xfrm>
            <a:custGeom>
              <a:avLst/>
              <a:gdLst>
                <a:gd name="T0" fmla="*/ 21 w 604"/>
                <a:gd name="T1" fmla="*/ 0 h 219"/>
                <a:gd name="T2" fmla="*/ 10 w 604"/>
                <a:gd name="T3" fmla="*/ 58 h 219"/>
                <a:gd name="T4" fmla="*/ 0 w 604"/>
                <a:gd name="T5" fmla="*/ 116 h 219"/>
                <a:gd name="T6" fmla="*/ 584 w 604"/>
                <a:gd name="T7" fmla="*/ 219 h 219"/>
                <a:gd name="T8" fmla="*/ 594 w 604"/>
                <a:gd name="T9" fmla="*/ 160 h 219"/>
                <a:gd name="T10" fmla="*/ 604 w 604"/>
                <a:gd name="T11" fmla="*/ 102 h 219"/>
                <a:gd name="T12" fmla="*/ 21 w 604"/>
                <a:gd name="T13" fmla="*/ 0 h 219"/>
                <a:gd name="T14" fmla="*/ 0 60000 65536"/>
                <a:gd name="T15" fmla="*/ 0 60000 65536"/>
                <a:gd name="T16" fmla="*/ 0 60000 65536"/>
                <a:gd name="T17" fmla="*/ 0 60000 65536"/>
                <a:gd name="T18" fmla="*/ 0 60000 65536"/>
                <a:gd name="T19" fmla="*/ 0 60000 65536"/>
                <a:gd name="T20" fmla="*/ 0 60000 65536"/>
                <a:gd name="T21" fmla="*/ 0 w 604"/>
                <a:gd name="T22" fmla="*/ 0 h 219"/>
                <a:gd name="T23" fmla="*/ 604 w 60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219">
                  <a:moveTo>
                    <a:pt x="21" y="0"/>
                  </a:moveTo>
                  <a:lnTo>
                    <a:pt x="10" y="58"/>
                  </a:lnTo>
                  <a:lnTo>
                    <a:pt x="0" y="116"/>
                  </a:lnTo>
                  <a:lnTo>
                    <a:pt x="584" y="219"/>
                  </a:lnTo>
                  <a:lnTo>
                    <a:pt x="594" y="160"/>
                  </a:lnTo>
                  <a:lnTo>
                    <a:pt x="604" y="102"/>
                  </a:lnTo>
                  <a:lnTo>
                    <a:pt x="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18" name="Freeform 425"/>
            <p:cNvSpPr>
              <a:spLocks/>
            </p:cNvSpPr>
            <p:nvPr/>
          </p:nvSpPr>
          <p:spPr bwMode="auto">
            <a:xfrm>
              <a:off x="1227" y="2450"/>
              <a:ext cx="14" cy="23"/>
            </a:xfrm>
            <a:custGeom>
              <a:avLst/>
              <a:gdLst>
                <a:gd name="T0" fmla="*/ 10 w 68"/>
                <a:gd name="T1" fmla="*/ 58 h 118"/>
                <a:gd name="T2" fmla="*/ 20 w 68"/>
                <a:gd name="T3" fmla="*/ 0 h 118"/>
                <a:gd name="T4" fmla="*/ 32 w 68"/>
                <a:gd name="T5" fmla="*/ 3 h 118"/>
                <a:gd name="T6" fmla="*/ 42 w 68"/>
                <a:gd name="T7" fmla="*/ 9 h 118"/>
                <a:gd name="T8" fmla="*/ 52 w 68"/>
                <a:gd name="T9" fmla="*/ 17 h 118"/>
                <a:gd name="T10" fmla="*/ 59 w 68"/>
                <a:gd name="T11" fmla="*/ 27 h 118"/>
                <a:gd name="T12" fmla="*/ 64 w 68"/>
                <a:gd name="T13" fmla="*/ 38 h 118"/>
                <a:gd name="T14" fmla="*/ 67 w 68"/>
                <a:gd name="T15" fmla="*/ 50 h 118"/>
                <a:gd name="T16" fmla="*/ 68 w 68"/>
                <a:gd name="T17" fmla="*/ 62 h 118"/>
                <a:gd name="T18" fmla="*/ 66 w 68"/>
                <a:gd name="T19" fmla="*/ 75 h 118"/>
                <a:gd name="T20" fmla="*/ 61 w 68"/>
                <a:gd name="T21" fmla="*/ 86 h 118"/>
                <a:gd name="T22" fmla="*/ 55 w 68"/>
                <a:gd name="T23" fmla="*/ 96 h 118"/>
                <a:gd name="T24" fmla="*/ 46 w 68"/>
                <a:gd name="T25" fmla="*/ 105 h 118"/>
                <a:gd name="T26" fmla="*/ 36 w 68"/>
                <a:gd name="T27" fmla="*/ 111 h 118"/>
                <a:gd name="T28" fmla="*/ 24 w 68"/>
                <a:gd name="T29" fmla="*/ 116 h 118"/>
                <a:gd name="T30" fmla="*/ 12 w 68"/>
                <a:gd name="T31" fmla="*/ 118 h 118"/>
                <a:gd name="T32" fmla="*/ 0 w 68"/>
                <a:gd name="T33" fmla="*/ 117 h 118"/>
                <a:gd name="T34" fmla="*/ 10 w 68"/>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10" y="58"/>
                  </a:moveTo>
                  <a:lnTo>
                    <a:pt x="20" y="0"/>
                  </a:lnTo>
                  <a:lnTo>
                    <a:pt x="32" y="3"/>
                  </a:lnTo>
                  <a:lnTo>
                    <a:pt x="42" y="9"/>
                  </a:lnTo>
                  <a:lnTo>
                    <a:pt x="52" y="17"/>
                  </a:lnTo>
                  <a:lnTo>
                    <a:pt x="59" y="27"/>
                  </a:lnTo>
                  <a:lnTo>
                    <a:pt x="64" y="38"/>
                  </a:lnTo>
                  <a:lnTo>
                    <a:pt x="67" y="50"/>
                  </a:lnTo>
                  <a:lnTo>
                    <a:pt x="68" y="62"/>
                  </a:lnTo>
                  <a:lnTo>
                    <a:pt x="66" y="75"/>
                  </a:lnTo>
                  <a:lnTo>
                    <a:pt x="61" y="86"/>
                  </a:lnTo>
                  <a:lnTo>
                    <a:pt x="55" y="96"/>
                  </a:lnTo>
                  <a:lnTo>
                    <a:pt x="46" y="105"/>
                  </a:lnTo>
                  <a:lnTo>
                    <a:pt x="36" y="111"/>
                  </a:lnTo>
                  <a:lnTo>
                    <a:pt x="24" y="116"/>
                  </a:lnTo>
                  <a:lnTo>
                    <a:pt x="12" y="118"/>
                  </a:lnTo>
                  <a:lnTo>
                    <a:pt x="0" y="117"/>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19" name="Freeform 426"/>
            <p:cNvSpPr>
              <a:spLocks/>
            </p:cNvSpPr>
            <p:nvPr/>
          </p:nvSpPr>
          <p:spPr bwMode="auto">
            <a:xfrm>
              <a:off x="1227" y="2450"/>
              <a:ext cx="14" cy="23"/>
            </a:xfrm>
            <a:custGeom>
              <a:avLst/>
              <a:gdLst>
                <a:gd name="T0" fmla="*/ 20 w 68"/>
                <a:gd name="T1" fmla="*/ 0 h 118"/>
                <a:gd name="T2" fmla="*/ 32 w 68"/>
                <a:gd name="T3" fmla="*/ 3 h 118"/>
                <a:gd name="T4" fmla="*/ 42 w 68"/>
                <a:gd name="T5" fmla="*/ 9 h 118"/>
                <a:gd name="T6" fmla="*/ 52 w 68"/>
                <a:gd name="T7" fmla="*/ 17 h 118"/>
                <a:gd name="T8" fmla="*/ 59 w 68"/>
                <a:gd name="T9" fmla="*/ 27 h 118"/>
                <a:gd name="T10" fmla="*/ 64 w 68"/>
                <a:gd name="T11" fmla="*/ 38 h 118"/>
                <a:gd name="T12" fmla="*/ 67 w 68"/>
                <a:gd name="T13" fmla="*/ 50 h 118"/>
                <a:gd name="T14" fmla="*/ 68 w 68"/>
                <a:gd name="T15" fmla="*/ 62 h 118"/>
                <a:gd name="T16" fmla="*/ 66 w 68"/>
                <a:gd name="T17" fmla="*/ 75 h 118"/>
                <a:gd name="T18" fmla="*/ 61 w 68"/>
                <a:gd name="T19" fmla="*/ 86 h 118"/>
                <a:gd name="T20" fmla="*/ 55 w 68"/>
                <a:gd name="T21" fmla="*/ 96 h 118"/>
                <a:gd name="T22" fmla="*/ 46 w 68"/>
                <a:gd name="T23" fmla="*/ 105 h 118"/>
                <a:gd name="T24" fmla="*/ 36 w 68"/>
                <a:gd name="T25" fmla="*/ 111 h 118"/>
                <a:gd name="T26" fmla="*/ 24 w 68"/>
                <a:gd name="T27" fmla="*/ 116 h 118"/>
                <a:gd name="T28" fmla="*/ 12 w 68"/>
                <a:gd name="T29" fmla="*/ 118 h 118"/>
                <a:gd name="T30" fmla="*/ 0 w 68"/>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20" y="0"/>
                  </a:moveTo>
                  <a:lnTo>
                    <a:pt x="32" y="3"/>
                  </a:lnTo>
                  <a:lnTo>
                    <a:pt x="42" y="9"/>
                  </a:lnTo>
                  <a:lnTo>
                    <a:pt x="52" y="17"/>
                  </a:lnTo>
                  <a:lnTo>
                    <a:pt x="59" y="27"/>
                  </a:lnTo>
                  <a:lnTo>
                    <a:pt x="64" y="38"/>
                  </a:lnTo>
                  <a:lnTo>
                    <a:pt x="67" y="50"/>
                  </a:lnTo>
                  <a:lnTo>
                    <a:pt x="68" y="62"/>
                  </a:lnTo>
                  <a:lnTo>
                    <a:pt x="66" y="75"/>
                  </a:lnTo>
                  <a:lnTo>
                    <a:pt x="61" y="86"/>
                  </a:lnTo>
                  <a:lnTo>
                    <a:pt x="55" y="96"/>
                  </a:lnTo>
                  <a:lnTo>
                    <a:pt x="46" y="105"/>
                  </a:lnTo>
                  <a:lnTo>
                    <a:pt x="36" y="111"/>
                  </a:lnTo>
                  <a:lnTo>
                    <a:pt x="24" y="116"/>
                  </a:lnTo>
                  <a:lnTo>
                    <a:pt x="12"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20" name="Freeform 427"/>
            <p:cNvSpPr>
              <a:spLocks/>
            </p:cNvSpPr>
            <p:nvPr/>
          </p:nvSpPr>
          <p:spPr bwMode="auto">
            <a:xfrm>
              <a:off x="1246" y="2455"/>
              <a:ext cx="13" cy="23"/>
            </a:xfrm>
            <a:custGeom>
              <a:avLst/>
              <a:gdLst>
                <a:gd name="T0" fmla="*/ 59 w 69"/>
                <a:gd name="T1" fmla="*/ 59 h 117"/>
                <a:gd name="T2" fmla="*/ 49 w 69"/>
                <a:gd name="T3" fmla="*/ 117 h 117"/>
                <a:gd name="T4" fmla="*/ 37 w 69"/>
                <a:gd name="T5" fmla="*/ 114 h 117"/>
                <a:gd name="T6" fmla="*/ 27 w 69"/>
                <a:gd name="T7" fmla="*/ 108 h 117"/>
                <a:gd name="T8" fmla="*/ 17 w 69"/>
                <a:gd name="T9" fmla="*/ 100 h 117"/>
                <a:gd name="T10" fmla="*/ 9 w 69"/>
                <a:gd name="T11" fmla="*/ 91 h 117"/>
                <a:gd name="T12" fmla="*/ 4 w 69"/>
                <a:gd name="T13" fmla="*/ 79 h 117"/>
                <a:gd name="T14" fmla="*/ 1 w 69"/>
                <a:gd name="T15" fmla="*/ 67 h 117"/>
                <a:gd name="T16" fmla="*/ 0 w 69"/>
                <a:gd name="T17" fmla="*/ 55 h 117"/>
                <a:gd name="T18" fmla="*/ 2 w 69"/>
                <a:gd name="T19" fmla="*/ 42 h 117"/>
                <a:gd name="T20" fmla="*/ 7 w 69"/>
                <a:gd name="T21" fmla="*/ 31 h 117"/>
                <a:gd name="T22" fmla="*/ 14 w 69"/>
                <a:gd name="T23" fmla="*/ 21 h 117"/>
                <a:gd name="T24" fmla="*/ 23 w 69"/>
                <a:gd name="T25" fmla="*/ 12 h 117"/>
                <a:gd name="T26" fmla="*/ 33 w 69"/>
                <a:gd name="T27" fmla="*/ 6 h 117"/>
                <a:gd name="T28" fmla="*/ 45 w 69"/>
                <a:gd name="T29" fmla="*/ 2 h 117"/>
                <a:gd name="T30" fmla="*/ 57 w 69"/>
                <a:gd name="T31" fmla="*/ 0 h 117"/>
                <a:gd name="T32" fmla="*/ 69 w 69"/>
                <a:gd name="T33" fmla="*/ 1 h 117"/>
                <a:gd name="T34" fmla="*/ 59 w 69"/>
                <a:gd name="T35" fmla="*/ 59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59" y="59"/>
                  </a:moveTo>
                  <a:lnTo>
                    <a:pt x="49" y="117"/>
                  </a:lnTo>
                  <a:lnTo>
                    <a:pt x="37" y="114"/>
                  </a:lnTo>
                  <a:lnTo>
                    <a:pt x="27" y="108"/>
                  </a:lnTo>
                  <a:lnTo>
                    <a:pt x="17" y="100"/>
                  </a:lnTo>
                  <a:lnTo>
                    <a:pt x="9" y="91"/>
                  </a:lnTo>
                  <a:lnTo>
                    <a:pt x="4" y="79"/>
                  </a:lnTo>
                  <a:lnTo>
                    <a:pt x="1" y="67"/>
                  </a:lnTo>
                  <a:lnTo>
                    <a:pt x="0" y="55"/>
                  </a:lnTo>
                  <a:lnTo>
                    <a:pt x="2" y="42"/>
                  </a:lnTo>
                  <a:lnTo>
                    <a:pt x="7" y="31"/>
                  </a:lnTo>
                  <a:lnTo>
                    <a:pt x="14" y="21"/>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21" name="Freeform 428"/>
            <p:cNvSpPr>
              <a:spLocks/>
            </p:cNvSpPr>
            <p:nvPr/>
          </p:nvSpPr>
          <p:spPr bwMode="auto">
            <a:xfrm>
              <a:off x="1246" y="2455"/>
              <a:ext cx="13" cy="23"/>
            </a:xfrm>
            <a:custGeom>
              <a:avLst/>
              <a:gdLst>
                <a:gd name="T0" fmla="*/ 49 w 69"/>
                <a:gd name="T1" fmla="*/ 117 h 117"/>
                <a:gd name="T2" fmla="*/ 37 w 69"/>
                <a:gd name="T3" fmla="*/ 114 h 117"/>
                <a:gd name="T4" fmla="*/ 27 w 69"/>
                <a:gd name="T5" fmla="*/ 108 h 117"/>
                <a:gd name="T6" fmla="*/ 17 w 69"/>
                <a:gd name="T7" fmla="*/ 100 h 117"/>
                <a:gd name="T8" fmla="*/ 9 w 69"/>
                <a:gd name="T9" fmla="*/ 91 h 117"/>
                <a:gd name="T10" fmla="*/ 4 w 69"/>
                <a:gd name="T11" fmla="*/ 79 h 117"/>
                <a:gd name="T12" fmla="*/ 1 w 69"/>
                <a:gd name="T13" fmla="*/ 67 h 117"/>
                <a:gd name="T14" fmla="*/ 0 w 69"/>
                <a:gd name="T15" fmla="*/ 55 h 117"/>
                <a:gd name="T16" fmla="*/ 2 w 69"/>
                <a:gd name="T17" fmla="*/ 42 h 117"/>
                <a:gd name="T18" fmla="*/ 7 w 69"/>
                <a:gd name="T19" fmla="*/ 31 h 117"/>
                <a:gd name="T20" fmla="*/ 14 w 69"/>
                <a:gd name="T21" fmla="*/ 21 h 117"/>
                <a:gd name="T22" fmla="*/ 23 w 69"/>
                <a:gd name="T23" fmla="*/ 12 h 117"/>
                <a:gd name="T24" fmla="*/ 33 w 69"/>
                <a:gd name="T25" fmla="*/ 6 h 117"/>
                <a:gd name="T26" fmla="*/ 45 w 69"/>
                <a:gd name="T27" fmla="*/ 2 h 117"/>
                <a:gd name="T28" fmla="*/ 57 w 69"/>
                <a:gd name="T29" fmla="*/ 0 h 117"/>
                <a:gd name="T30" fmla="*/ 69 w 69"/>
                <a:gd name="T31" fmla="*/ 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49" y="117"/>
                  </a:moveTo>
                  <a:lnTo>
                    <a:pt x="37" y="114"/>
                  </a:lnTo>
                  <a:lnTo>
                    <a:pt x="27" y="108"/>
                  </a:lnTo>
                  <a:lnTo>
                    <a:pt x="17" y="100"/>
                  </a:lnTo>
                  <a:lnTo>
                    <a:pt x="9" y="91"/>
                  </a:lnTo>
                  <a:lnTo>
                    <a:pt x="4" y="79"/>
                  </a:lnTo>
                  <a:lnTo>
                    <a:pt x="1" y="67"/>
                  </a:lnTo>
                  <a:lnTo>
                    <a:pt x="0" y="55"/>
                  </a:lnTo>
                  <a:lnTo>
                    <a:pt x="2" y="42"/>
                  </a:lnTo>
                  <a:lnTo>
                    <a:pt x="7" y="31"/>
                  </a:lnTo>
                  <a:lnTo>
                    <a:pt x="14" y="21"/>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22" name="Freeform 429"/>
            <p:cNvSpPr>
              <a:spLocks/>
            </p:cNvSpPr>
            <p:nvPr/>
          </p:nvSpPr>
          <p:spPr bwMode="auto">
            <a:xfrm>
              <a:off x="1256" y="2455"/>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23" name="Freeform 430"/>
            <p:cNvSpPr>
              <a:spLocks/>
            </p:cNvSpPr>
            <p:nvPr/>
          </p:nvSpPr>
          <p:spPr bwMode="auto">
            <a:xfrm>
              <a:off x="1256" y="2455"/>
              <a:ext cx="116" cy="43"/>
            </a:xfrm>
            <a:custGeom>
              <a:avLst/>
              <a:gdLst>
                <a:gd name="T0" fmla="*/ 20 w 603"/>
                <a:gd name="T1" fmla="*/ 0 h 218"/>
                <a:gd name="T2" fmla="*/ 10 w 603"/>
                <a:gd name="T3" fmla="*/ 58 h 218"/>
                <a:gd name="T4" fmla="*/ 0 w 603"/>
                <a:gd name="T5" fmla="*/ 116 h 218"/>
                <a:gd name="T6" fmla="*/ 583 w 603"/>
                <a:gd name="T7" fmla="*/ 218 h 218"/>
                <a:gd name="T8" fmla="*/ 593 w 603"/>
                <a:gd name="T9" fmla="*/ 160 h 218"/>
                <a:gd name="T10" fmla="*/ 603 w 603"/>
                <a:gd name="T11" fmla="*/ 102 h 218"/>
                <a:gd name="T12" fmla="*/ 20 w 603"/>
                <a:gd name="T13" fmla="*/ 0 h 218"/>
                <a:gd name="T14" fmla="*/ 0 60000 65536"/>
                <a:gd name="T15" fmla="*/ 0 60000 65536"/>
                <a:gd name="T16" fmla="*/ 0 60000 65536"/>
                <a:gd name="T17" fmla="*/ 0 60000 65536"/>
                <a:gd name="T18" fmla="*/ 0 60000 65536"/>
                <a:gd name="T19" fmla="*/ 0 60000 65536"/>
                <a:gd name="T20" fmla="*/ 0 60000 65536"/>
                <a:gd name="T21" fmla="*/ 0 w 603"/>
                <a:gd name="T22" fmla="*/ 0 h 218"/>
                <a:gd name="T23" fmla="*/ 603 w 603"/>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218">
                  <a:moveTo>
                    <a:pt x="20" y="0"/>
                  </a:moveTo>
                  <a:lnTo>
                    <a:pt x="10" y="58"/>
                  </a:lnTo>
                  <a:lnTo>
                    <a:pt x="0" y="116"/>
                  </a:lnTo>
                  <a:lnTo>
                    <a:pt x="583" y="218"/>
                  </a:lnTo>
                  <a:lnTo>
                    <a:pt x="593" y="160"/>
                  </a:lnTo>
                  <a:lnTo>
                    <a:pt x="603" y="102"/>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24" name="Freeform 431"/>
            <p:cNvSpPr>
              <a:spLocks/>
            </p:cNvSpPr>
            <p:nvPr/>
          </p:nvSpPr>
          <p:spPr bwMode="auto">
            <a:xfrm>
              <a:off x="1368" y="2475"/>
              <a:ext cx="13" cy="23"/>
            </a:xfrm>
            <a:custGeom>
              <a:avLst/>
              <a:gdLst>
                <a:gd name="T0" fmla="*/ 10 w 69"/>
                <a:gd name="T1" fmla="*/ 58 h 117"/>
                <a:gd name="T2" fmla="*/ 20 w 69"/>
                <a:gd name="T3" fmla="*/ 0 h 117"/>
                <a:gd name="T4" fmla="*/ 32 w 69"/>
                <a:gd name="T5" fmla="*/ 3 h 117"/>
                <a:gd name="T6" fmla="*/ 42 w 69"/>
                <a:gd name="T7" fmla="*/ 9 h 117"/>
                <a:gd name="T8" fmla="*/ 52 w 69"/>
                <a:gd name="T9" fmla="*/ 17 h 117"/>
                <a:gd name="T10" fmla="*/ 60 w 69"/>
                <a:gd name="T11" fmla="*/ 26 h 117"/>
                <a:gd name="T12" fmla="*/ 65 w 69"/>
                <a:gd name="T13" fmla="*/ 38 h 117"/>
                <a:gd name="T14" fmla="*/ 68 w 69"/>
                <a:gd name="T15" fmla="*/ 50 h 117"/>
                <a:gd name="T16" fmla="*/ 69 w 69"/>
                <a:gd name="T17" fmla="*/ 62 h 117"/>
                <a:gd name="T18" fmla="*/ 67 w 69"/>
                <a:gd name="T19" fmla="*/ 74 h 117"/>
                <a:gd name="T20" fmla="*/ 62 w 69"/>
                <a:gd name="T21" fmla="*/ 86 h 117"/>
                <a:gd name="T22" fmla="*/ 56 w 69"/>
                <a:gd name="T23" fmla="*/ 96 h 117"/>
                <a:gd name="T24" fmla="*/ 46 w 69"/>
                <a:gd name="T25" fmla="*/ 105 h 117"/>
                <a:gd name="T26" fmla="*/ 36 w 69"/>
                <a:gd name="T27" fmla="*/ 111 h 117"/>
                <a:gd name="T28" fmla="*/ 24 w 69"/>
                <a:gd name="T29" fmla="*/ 115 h 117"/>
                <a:gd name="T30" fmla="*/ 12 w 69"/>
                <a:gd name="T31" fmla="*/ 117 h 117"/>
                <a:gd name="T32" fmla="*/ 0 w 69"/>
                <a:gd name="T33" fmla="*/ 116 h 117"/>
                <a:gd name="T34" fmla="*/ 10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0" y="58"/>
                  </a:moveTo>
                  <a:lnTo>
                    <a:pt x="20" y="0"/>
                  </a:lnTo>
                  <a:lnTo>
                    <a:pt x="32" y="3"/>
                  </a:lnTo>
                  <a:lnTo>
                    <a:pt x="42" y="9"/>
                  </a:lnTo>
                  <a:lnTo>
                    <a:pt x="52" y="17"/>
                  </a:lnTo>
                  <a:lnTo>
                    <a:pt x="60" y="26"/>
                  </a:lnTo>
                  <a:lnTo>
                    <a:pt x="65" y="38"/>
                  </a:lnTo>
                  <a:lnTo>
                    <a:pt x="68" y="50"/>
                  </a:lnTo>
                  <a:lnTo>
                    <a:pt x="69" y="62"/>
                  </a:lnTo>
                  <a:lnTo>
                    <a:pt x="67" y="74"/>
                  </a:lnTo>
                  <a:lnTo>
                    <a:pt x="62" y="86"/>
                  </a:lnTo>
                  <a:lnTo>
                    <a:pt x="56" y="96"/>
                  </a:lnTo>
                  <a:lnTo>
                    <a:pt x="46" y="105"/>
                  </a:lnTo>
                  <a:lnTo>
                    <a:pt x="36" y="111"/>
                  </a:lnTo>
                  <a:lnTo>
                    <a:pt x="24" y="115"/>
                  </a:lnTo>
                  <a:lnTo>
                    <a:pt x="12" y="117"/>
                  </a:lnTo>
                  <a:lnTo>
                    <a:pt x="0" y="116"/>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25" name="Freeform 432"/>
            <p:cNvSpPr>
              <a:spLocks/>
            </p:cNvSpPr>
            <p:nvPr/>
          </p:nvSpPr>
          <p:spPr bwMode="auto">
            <a:xfrm>
              <a:off x="1368" y="2475"/>
              <a:ext cx="13" cy="23"/>
            </a:xfrm>
            <a:custGeom>
              <a:avLst/>
              <a:gdLst>
                <a:gd name="T0" fmla="*/ 20 w 69"/>
                <a:gd name="T1" fmla="*/ 0 h 117"/>
                <a:gd name="T2" fmla="*/ 32 w 69"/>
                <a:gd name="T3" fmla="*/ 3 h 117"/>
                <a:gd name="T4" fmla="*/ 42 w 69"/>
                <a:gd name="T5" fmla="*/ 9 h 117"/>
                <a:gd name="T6" fmla="*/ 52 w 69"/>
                <a:gd name="T7" fmla="*/ 17 h 117"/>
                <a:gd name="T8" fmla="*/ 60 w 69"/>
                <a:gd name="T9" fmla="*/ 26 h 117"/>
                <a:gd name="T10" fmla="*/ 65 w 69"/>
                <a:gd name="T11" fmla="*/ 38 h 117"/>
                <a:gd name="T12" fmla="*/ 68 w 69"/>
                <a:gd name="T13" fmla="*/ 50 h 117"/>
                <a:gd name="T14" fmla="*/ 69 w 69"/>
                <a:gd name="T15" fmla="*/ 62 h 117"/>
                <a:gd name="T16" fmla="*/ 67 w 69"/>
                <a:gd name="T17" fmla="*/ 74 h 117"/>
                <a:gd name="T18" fmla="*/ 62 w 69"/>
                <a:gd name="T19" fmla="*/ 86 h 117"/>
                <a:gd name="T20" fmla="*/ 56 w 69"/>
                <a:gd name="T21" fmla="*/ 96 h 117"/>
                <a:gd name="T22" fmla="*/ 46 w 69"/>
                <a:gd name="T23" fmla="*/ 105 h 117"/>
                <a:gd name="T24" fmla="*/ 36 w 69"/>
                <a:gd name="T25" fmla="*/ 111 h 117"/>
                <a:gd name="T26" fmla="*/ 24 w 69"/>
                <a:gd name="T27" fmla="*/ 115 h 117"/>
                <a:gd name="T28" fmla="*/ 12 w 69"/>
                <a:gd name="T29" fmla="*/ 117 h 117"/>
                <a:gd name="T30" fmla="*/ 0 w 69"/>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20" y="0"/>
                  </a:moveTo>
                  <a:lnTo>
                    <a:pt x="32" y="3"/>
                  </a:lnTo>
                  <a:lnTo>
                    <a:pt x="42" y="9"/>
                  </a:lnTo>
                  <a:lnTo>
                    <a:pt x="52" y="17"/>
                  </a:lnTo>
                  <a:lnTo>
                    <a:pt x="60" y="26"/>
                  </a:lnTo>
                  <a:lnTo>
                    <a:pt x="65" y="38"/>
                  </a:lnTo>
                  <a:lnTo>
                    <a:pt x="68" y="50"/>
                  </a:lnTo>
                  <a:lnTo>
                    <a:pt x="69" y="62"/>
                  </a:lnTo>
                  <a:lnTo>
                    <a:pt x="67" y="74"/>
                  </a:lnTo>
                  <a:lnTo>
                    <a:pt x="62" y="86"/>
                  </a:lnTo>
                  <a:lnTo>
                    <a:pt x="56" y="96"/>
                  </a:lnTo>
                  <a:lnTo>
                    <a:pt x="46" y="105"/>
                  </a:lnTo>
                  <a:lnTo>
                    <a:pt x="36" y="111"/>
                  </a:lnTo>
                  <a:lnTo>
                    <a:pt x="24" y="115"/>
                  </a:lnTo>
                  <a:lnTo>
                    <a:pt x="12"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26" name="Freeform 433"/>
            <p:cNvSpPr>
              <a:spLocks/>
            </p:cNvSpPr>
            <p:nvPr/>
          </p:nvSpPr>
          <p:spPr bwMode="auto">
            <a:xfrm>
              <a:off x="1387" y="2479"/>
              <a:ext cx="13" cy="24"/>
            </a:xfrm>
            <a:custGeom>
              <a:avLst/>
              <a:gdLst>
                <a:gd name="T0" fmla="*/ 58 w 68"/>
                <a:gd name="T1" fmla="*/ 60 h 118"/>
                <a:gd name="T2" fmla="*/ 48 w 68"/>
                <a:gd name="T3" fmla="*/ 118 h 118"/>
                <a:gd name="T4" fmla="*/ 36 w 68"/>
                <a:gd name="T5" fmla="*/ 115 h 118"/>
                <a:gd name="T6" fmla="*/ 26 w 68"/>
                <a:gd name="T7" fmla="*/ 109 h 118"/>
                <a:gd name="T8" fmla="*/ 16 w 68"/>
                <a:gd name="T9" fmla="*/ 100 h 118"/>
                <a:gd name="T10" fmla="*/ 9 w 68"/>
                <a:gd name="T11" fmla="*/ 91 h 118"/>
                <a:gd name="T12" fmla="*/ 4 w 68"/>
                <a:gd name="T13" fmla="*/ 80 h 118"/>
                <a:gd name="T14" fmla="*/ 1 w 68"/>
                <a:gd name="T15" fmla="*/ 68 h 118"/>
                <a:gd name="T16" fmla="*/ 0 w 68"/>
                <a:gd name="T17" fmla="*/ 56 h 118"/>
                <a:gd name="T18" fmla="*/ 2 w 68"/>
                <a:gd name="T19" fmla="*/ 43 h 118"/>
                <a:gd name="T20" fmla="*/ 7 w 68"/>
                <a:gd name="T21" fmla="*/ 32 h 118"/>
                <a:gd name="T22" fmla="*/ 13 w 68"/>
                <a:gd name="T23" fmla="*/ 22 h 118"/>
                <a:gd name="T24" fmla="*/ 22 w 68"/>
                <a:gd name="T25" fmla="*/ 13 h 118"/>
                <a:gd name="T26" fmla="*/ 32 w 68"/>
                <a:gd name="T27" fmla="*/ 6 h 118"/>
                <a:gd name="T28" fmla="*/ 44 w 68"/>
                <a:gd name="T29" fmla="*/ 2 h 118"/>
                <a:gd name="T30" fmla="*/ 56 w 68"/>
                <a:gd name="T31" fmla="*/ 0 h 118"/>
                <a:gd name="T32" fmla="*/ 68 w 68"/>
                <a:gd name="T33" fmla="*/ 1 h 118"/>
                <a:gd name="T34" fmla="*/ 58 w 68"/>
                <a:gd name="T35" fmla="*/ 6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18"/>
                <a:gd name="T56" fmla="*/ 68 w 6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18">
                  <a:moveTo>
                    <a:pt x="58" y="60"/>
                  </a:moveTo>
                  <a:lnTo>
                    <a:pt x="48" y="118"/>
                  </a:lnTo>
                  <a:lnTo>
                    <a:pt x="36" y="115"/>
                  </a:lnTo>
                  <a:lnTo>
                    <a:pt x="26" y="109"/>
                  </a:lnTo>
                  <a:lnTo>
                    <a:pt x="16" y="100"/>
                  </a:lnTo>
                  <a:lnTo>
                    <a:pt x="9" y="91"/>
                  </a:lnTo>
                  <a:lnTo>
                    <a:pt x="4" y="80"/>
                  </a:lnTo>
                  <a:lnTo>
                    <a:pt x="1" y="68"/>
                  </a:lnTo>
                  <a:lnTo>
                    <a:pt x="0" y="56"/>
                  </a:lnTo>
                  <a:lnTo>
                    <a:pt x="2" y="43"/>
                  </a:lnTo>
                  <a:lnTo>
                    <a:pt x="7" y="32"/>
                  </a:lnTo>
                  <a:lnTo>
                    <a:pt x="13" y="22"/>
                  </a:lnTo>
                  <a:lnTo>
                    <a:pt x="22" y="13"/>
                  </a:lnTo>
                  <a:lnTo>
                    <a:pt x="32" y="6"/>
                  </a:lnTo>
                  <a:lnTo>
                    <a:pt x="44" y="2"/>
                  </a:lnTo>
                  <a:lnTo>
                    <a:pt x="56" y="0"/>
                  </a:lnTo>
                  <a:lnTo>
                    <a:pt x="68" y="1"/>
                  </a:lnTo>
                  <a:lnTo>
                    <a:pt x="5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27" name="Freeform 434"/>
            <p:cNvSpPr>
              <a:spLocks/>
            </p:cNvSpPr>
            <p:nvPr/>
          </p:nvSpPr>
          <p:spPr bwMode="auto">
            <a:xfrm>
              <a:off x="1387" y="2479"/>
              <a:ext cx="13" cy="24"/>
            </a:xfrm>
            <a:custGeom>
              <a:avLst/>
              <a:gdLst>
                <a:gd name="T0" fmla="*/ 48 w 68"/>
                <a:gd name="T1" fmla="*/ 118 h 118"/>
                <a:gd name="T2" fmla="*/ 36 w 68"/>
                <a:gd name="T3" fmla="*/ 115 h 118"/>
                <a:gd name="T4" fmla="*/ 26 w 68"/>
                <a:gd name="T5" fmla="*/ 109 h 118"/>
                <a:gd name="T6" fmla="*/ 16 w 68"/>
                <a:gd name="T7" fmla="*/ 100 h 118"/>
                <a:gd name="T8" fmla="*/ 9 w 68"/>
                <a:gd name="T9" fmla="*/ 91 h 118"/>
                <a:gd name="T10" fmla="*/ 4 w 68"/>
                <a:gd name="T11" fmla="*/ 80 h 118"/>
                <a:gd name="T12" fmla="*/ 1 w 68"/>
                <a:gd name="T13" fmla="*/ 68 h 118"/>
                <a:gd name="T14" fmla="*/ 0 w 68"/>
                <a:gd name="T15" fmla="*/ 56 h 118"/>
                <a:gd name="T16" fmla="*/ 2 w 68"/>
                <a:gd name="T17" fmla="*/ 43 h 118"/>
                <a:gd name="T18" fmla="*/ 7 w 68"/>
                <a:gd name="T19" fmla="*/ 32 h 118"/>
                <a:gd name="T20" fmla="*/ 13 w 68"/>
                <a:gd name="T21" fmla="*/ 22 h 118"/>
                <a:gd name="T22" fmla="*/ 22 w 68"/>
                <a:gd name="T23" fmla="*/ 13 h 118"/>
                <a:gd name="T24" fmla="*/ 32 w 68"/>
                <a:gd name="T25" fmla="*/ 6 h 118"/>
                <a:gd name="T26" fmla="*/ 44 w 68"/>
                <a:gd name="T27" fmla="*/ 2 h 118"/>
                <a:gd name="T28" fmla="*/ 56 w 68"/>
                <a:gd name="T29" fmla="*/ 0 h 118"/>
                <a:gd name="T30" fmla="*/ 68 w 68"/>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8"/>
                <a:gd name="T50" fmla="*/ 68 w 6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8">
                  <a:moveTo>
                    <a:pt x="48" y="118"/>
                  </a:moveTo>
                  <a:lnTo>
                    <a:pt x="36" y="115"/>
                  </a:lnTo>
                  <a:lnTo>
                    <a:pt x="26" y="109"/>
                  </a:lnTo>
                  <a:lnTo>
                    <a:pt x="16" y="100"/>
                  </a:lnTo>
                  <a:lnTo>
                    <a:pt x="9" y="91"/>
                  </a:lnTo>
                  <a:lnTo>
                    <a:pt x="4" y="80"/>
                  </a:lnTo>
                  <a:lnTo>
                    <a:pt x="1" y="68"/>
                  </a:lnTo>
                  <a:lnTo>
                    <a:pt x="0" y="56"/>
                  </a:lnTo>
                  <a:lnTo>
                    <a:pt x="2" y="43"/>
                  </a:lnTo>
                  <a:lnTo>
                    <a:pt x="7" y="32"/>
                  </a:lnTo>
                  <a:lnTo>
                    <a:pt x="13" y="22"/>
                  </a:lnTo>
                  <a:lnTo>
                    <a:pt x="22" y="13"/>
                  </a:lnTo>
                  <a:lnTo>
                    <a:pt x="32" y="6"/>
                  </a:lnTo>
                  <a:lnTo>
                    <a:pt x="44" y="2"/>
                  </a:lnTo>
                  <a:lnTo>
                    <a:pt x="56" y="0"/>
                  </a:lnTo>
                  <a:lnTo>
                    <a:pt x="68"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28" name="Freeform 435"/>
            <p:cNvSpPr>
              <a:spLocks/>
            </p:cNvSpPr>
            <p:nvPr/>
          </p:nvSpPr>
          <p:spPr bwMode="auto">
            <a:xfrm>
              <a:off x="1396" y="2480"/>
              <a:ext cx="117" cy="42"/>
            </a:xfrm>
            <a:custGeom>
              <a:avLst/>
              <a:gdLst>
                <a:gd name="T0" fmla="*/ 20 w 605"/>
                <a:gd name="T1" fmla="*/ 0 h 219"/>
                <a:gd name="T2" fmla="*/ 10 w 605"/>
                <a:gd name="T3" fmla="*/ 59 h 219"/>
                <a:gd name="T4" fmla="*/ 0 w 605"/>
                <a:gd name="T5" fmla="*/ 117 h 219"/>
                <a:gd name="T6" fmla="*/ 584 w 605"/>
                <a:gd name="T7" fmla="*/ 219 h 219"/>
                <a:gd name="T8" fmla="*/ 595 w 605"/>
                <a:gd name="T9" fmla="*/ 161 h 219"/>
                <a:gd name="T10" fmla="*/ 605 w 605"/>
                <a:gd name="T11" fmla="*/ 103 h 219"/>
                <a:gd name="T12" fmla="*/ 20 w 605"/>
                <a:gd name="T13" fmla="*/ 0 h 219"/>
                <a:gd name="T14" fmla="*/ 0 60000 65536"/>
                <a:gd name="T15" fmla="*/ 0 60000 65536"/>
                <a:gd name="T16" fmla="*/ 0 60000 65536"/>
                <a:gd name="T17" fmla="*/ 0 60000 65536"/>
                <a:gd name="T18" fmla="*/ 0 60000 65536"/>
                <a:gd name="T19" fmla="*/ 0 60000 65536"/>
                <a:gd name="T20" fmla="*/ 0 60000 65536"/>
                <a:gd name="T21" fmla="*/ 0 w 605"/>
                <a:gd name="T22" fmla="*/ 0 h 219"/>
                <a:gd name="T23" fmla="*/ 605 w 605"/>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219">
                  <a:moveTo>
                    <a:pt x="20" y="0"/>
                  </a:moveTo>
                  <a:lnTo>
                    <a:pt x="10" y="59"/>
                  </a:lnTo>
                  <a:lnTo>
                    <a:pt x="0" y="117"/>
                  </a:lnTo>
                  <a:lnTo>
                    <a:pt x="584" y="219"/>
                  </a:lnTo>
                  <a:lnTo>
                    <a:pt x="595" y="161"/>
                  </a:lnTo>
                  <a:lnTo>
                    <a:pt x="605" y="10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29" name="Freeform 436"/>
            <p:cNvSpPr>
              <a:spLocks/>
            </p:cNvSpPr>
            <p:nvPr/>
          </p:nvSpPr>
          <p:spPr bwMode="auto">
            <a:xfrm>
              <a:off x="1396" y="2480"/>
              <a:ext cx="117" cy="42"/>
            </a:xfrm>
            <a:custGeom>
              <a:avLst/>
              <a:gdLst>
                <a:gd name="T0" fmla="*/ 20 w 605"/>
                <a:gd name="T1" fmla="*/ 0 h 219"/>
                <a:gd name="T2" fmla="*/ 10 w 605"/>
                <a:gd name="T3" fmla="*/ 59 h 219"/>
                <a:gd name="T4" fmla="*/ 0 w 605"/>
                <a:gd name="T5" fmla="*/ 117 h 219"/>
                <a:gd name="T6" fmla="*/ 584 w 605"/>
                <a:gd name="T7" fmla="*/ 219 h 219"/>
                <a:gd name="T8" fmla="*/ 595 w 605"/>
                <a:gd name="T9" fmla="*/ 161 h 219"/>
                <a:gd name="T10" fmla="*/ 605 w 605"/>
                <a:gd name="T11" fmla="*/ 103 h 219"/>
                <a:gd name="T12" fmla="*/ 20 w 605"/>
                <a:gd name="T13" fmla="*/ 0 h 219"/>
                <a:gd name="T14" fmla="*/ 0 60000 65536"/>
                <a:gd name="T15" fmla="*/ 0 60000 65536"/>
                <a:gd name="T16" fmla="*/ 0 60000 65536"/>
                <a:gd name="T17" fmla="*/ 0 60000 65536"/>
                <a:gd name="T18" fmla="*/ 0 60000 65536"/>
                <a:gd name="T19" fmla="*/ 0 60000 65536"/>
                <a:gd name="T20" fmla="*/ 0 60000 65536"/>
                <a:gd name="T21" fmla="*/ 0 w 605"/>
                <a:gd name="T22" fmla="*/ 0 h 219"/>
                <a:gd name="T23" fmla="*/ 605 w 605"/>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219">
                  <a:moveTo>
                    <a:pt x="20" y="0"/>
                  </a:moveTo>
                  <a:lnTo>
                    <a:pt x="10" y="59"/>
                  </a:lnTo>
                  <a:lnTo>
                    <a:pt x="0" y="117"/>
                  </a:lnTo>
                  <a:lnTo>
                    <a:pt x="584" y="219"/>
                  </a:lnTo>
                  <a:lnTo>
                    <a:pt x="595" y="161"/>
                  </a:lnTo>
                  <a:lnTo>
                    <a:pt x="605" y="10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30" name="Freeform 437"/>
            <p:cNvSpPr>
              <a:spLocks/>
            </p:cNvSpPr>
            <p:nvPr/>
          </p:nvSpPr>
          <p:spPr bwMode="auto">
            <a:xfrm>
              <a:off x="1509" y="2499"/>
              <a:ext cx="13" cy="24"/>
            </a:xfrm>
            <a:custGeom>
              <a:avLst/>
              <a:gdLst>
                <a:gd name="T0" fmla="*/ 11 w 69"/>
                <a:gd name="T1" fmla="*/ 58 h 117"/>
                <a:gd name="T2" fmla="*/ 21 w 69"/>
                <a:gd name="T3" fmla="*/ 0 h 117"/>
                <a:gd name="T4" fmla="*/ 33 w 69"/>
                <a:gd name="T5" fmla="*/ 3 h 117"/>
                <a:gd name="T6" fmla="*/ 43 w 69"/>
                <a:gd name="T7" fmla="*/ 9 h 117"/>
                <a:gd name="T8" fmla="*/ 53 w 69"/>
                <a:gd name="T9" fmla="*/ 17 h 117"/>
                <a:gd name="T10" fmla="*/ 60 w 69"/>
                <a:gd name="T11" fmla="*/ 26 h 117"/>
                <a:gd name="T12" fmla="*/ 65 w 69"/>
                <a:gd name="T13" fmla="*/ 37 h 117"/>
                <a:gd name="T14" fmla="*/ 68 w 69"/>
                <a:gd name="T15" fmla="*/ 50 h 117"/>
                <a:gd name="T16" fmla="*/ 69 w 69"/>
                <a:gd name="T17" fmla="*/ 62 h 117"/>
                <a:gd name="T18" fmla="*/ 67 w 69"/>
                <a:gd name="T19" fmla="*/ 74 h 117"/>
                <a:gd name="T20" fmla="*/ 62 w 69"/>
                <a:gd name="T21" fmla="*/ 85 h 117"/>
                <a:gd name="T22" fmla="*/ 56 w 69"/>
                <a:gd name="T23" fmla="*/ 96 h 117"/>
                <a:gd name="T24" fmla="*/ 47 w 69"/>
                <a:gd name="T25" fmla="*/ 105 h 117"/>
                <a:gd name="T26" fmla="*/ 37 w 69"/>
                <a:gd name="T27" fmla="*/ 111 h 117"/>
                <a:gd name="T28" fmla="*/ 25 w 69"/>
                <a:gd name="T29" fmla="*/ 115 h 117"/>
                <a:gd name="T30" fmla="*/ 13 w 69"/>
                <a:gd name="T31" fmla="*/ 117 h 117"/>
                <a:gd name="T32" fmla="*/ 0 w 69"/>
                <a:gd name="T33" fmla="*/ 116 h 117"/>
                <a:gd name="T34" fmla="*/ 11 w 69"/>
                <a:gd name="T35" fmla="*/ 58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7"/>
                <a:gd name="T56" fmla="*/ 69 w 6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7">
                  <a:moveTo>
                    <a:pt x="11" y="58"/>
                  </a:moveTo>
                  <a:lnTo>
                    <a:pt x="21" y="0"/>
                  </a:lnTo>
                  <a:lnTo>
                    <a:pt x="33" y="3"/>
                  </a:lnTo>
                  <a:lnTo>
                    <a:pt x="43" y="9"/>
                  </a:lnTo>
                  <a:lnTo>
                    <a:pt x="53" y="17"/>
                  </a:lnTo>
                  <a:lnTo>
                    <a:pt x="60" y="26"/>
                  </a:lnTo>
                  <a:lnTo>
                    <a:pt x="65" y="37"/>
                  </a:lnTo>
                  <a:lnTo>
                    <a:pt x="68" y="50"/>
                  </a:lnTo>
                  <a:lnTo>
                    <a:pt x="69" y="62"/>
                  </a:lnTo>
                  <a:lnTo>
                    <a:pt x="67" y="74"/>
                  </a:lnTo>
                  <a:lnTo>
                    <a:pt x="62" y="85"/>
                  </a:lnTo>
                  <a:lnTo>
                    <a:pt x="56" y="96"/>
                  </a:lnTo>
                  <a:lnTo>
                    <a:pt x="47" y="105"/>
                  </a:lnTo>
                  <a:lnTo>
                    <a:pt x="37" y="111"/>
                  </a:lnTo>
                  <a:lnTo>
                    <a:pt x="25" y="115"/>
                  </a:lnTo>
                  <a:lnTo>
                    <a:pt x="13" y="117"/>
                  </a:lnTo>
                  <a:lnTo>
                    <a:pt x="0" y="116"/>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31" name="Freeform 438"/>
            <p:cNvSpPr>
              <a:spLocks/>
            </p:cNvSpPr>
            <p:nvPr/>
          </p:nvSpPr>
          <p:spPr bwMode="auto">
            <a:xfrm>
              <a:off x="1509" y="2499"/>
              <a:ext cx="13" cy="24"/>
            </a:xfrm>
            <a:custGeom>
              <a:avLst/>
              <a:gdLst>
                <a:gd name="T0" fmla="*/ 21 w 69"/>
                <a:gd name="T1" fmla="*/ 0 h 117"/>
                <a:gd name="T2" fmla="*/ 33 w 69"/>
                <a:gd name="T3" fmla="*/ 3 h 117"/>
                <a:gd name="T4" fmla="*/ 43 w 69"/>
                <a:gd name="T5" fmla="*/ 9 h 117"/>
                <a:gd name="T6" fmla="*/ 53 w 69"/>
                <a:gd name="T7" fmla="*/ 17 h 117"/>
                <a:gd name="T8" fmla="*/ 60 w 69"/>
                <a:gd name="T9" fmla="*/ 26 h 117"/>
                <a:gd name="T10" fmla="*/ 65 w 69"/>
                <a:gd name="T11" fmla="*/ 37 h 117"/>
                <a:gd name="T12" fmla="*/ 68 w 69"/>
                <a:gd name="T13" fmla="*/ 50 h 117"/>
                <a:gd name="T14" fmla="*/ 69 w 69"/>
                <a:gd name="T15" fmla="*/ 62 h 117"/>
                <a:gd name="T16" fmla="*/ 67 w 69"/>
                <a:gd name="T17" fmla="*/ 74 h 117"/>
                <a:gd name="T18" fmla="*/ 62 w 69"/>
                <a:gd name="T19" fmla="*/ 85 h 117"/>
                <a:gd name="T20" fmla="*/ 56 w 69"/>
                <a:gd name="T21" fmla="*/ 96 h 117"/>
                <a:gd name="T22" fmla="*/ 47 w 69"/>
                <a:gd name="T23" fmla="*/ 105 h 117"/>
                <a:gd name="T24" fmla="*/ 37 w 69"/>
                <a:gd name="T25" fmla="*/ 111 h 117"/>
                <a:gd name="T26" fmla="*/ 25 w 69"/>
                <a:gd name="T27" fmla="*/ 115 h 117"/>
                <a:gd name="T28" fmla="*/ 13 w 69"/>
                <a:gd name="T29" fmla="*/ 117 h 117"/>
                <a:gd name="T30" fmla="*/ 0 w 69"/>
                <a:gd name="T31" fmla="*/ 116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7"/>
                <a:gd name="T50" fmla="*/ 69 w 6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7">
                  <a:moveTo>
                    <a:pt x="21" y="0"/>
                  </a:moveTo>
                  <a:lnTo>
                    <a:pt x="33" y="3"/>
                  </a:lnTo>
                  <a:lnTo>
                    <a:pt x="43" y="9"/>
                  </a:lnTo>
                  <a:lnTo>
                    <a:pt x="53" y="17"/>
                  </a:lnTo>
                  <a:lnTo>
                    <a:pt x="60" y="26"/>
                  </a:lnTo>
                  <a:lnTo>
                    <a:pt x="65" y="37"/>
                  </a:lnTo>
                  <a:lnTo>
                    <a:pt x="68" y="50"/>
                  </a:lnTo>
                  <a:lnTo>
                    <a:pt x="69" y="62"/>
                  </a:lnTo>
                  <a:lnTo>
                    <a:pt x="67" y="74"/>
                  </a:lnTo>
                  <a:lnTo>
                    <a:pt x="62" y="85"/>
                  </a:lnTo>
                  <a:lnTo>
                    <a:pt x="56" y="96"/>
                  </a:lnTo>
                  <a:lnTo>
                    <a:pt x="47" y="105"/>
                  </a:lnTo>
                  <a:lnTo>
                    <a:pt x="37" y="111"/>
                  </a:lnTo>
                  <a:lnTo>
                    <a:pt x="25" y="115"/>
                  </a:lnTo>
                  <a:lnTo>
                    <a:pt x="13" y="117"/>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32" name="Freeform 439"/>
            <p:cNvSpPr>
              <a:spLocks/>
            </p:cNvSpPr>
            <p:nvPr/>
          </p:nvSpPr>
          <p:spPr bwMode="auto">
            <a:xfrm>
              <a:off x="1527" y="2504"/>
              <a:ext cx="14" cy="23"/>
            </a:xfrm>
            <a:custGeom>
              <a:avLst/>
              <a:gdLst>
                <a:gd name="T0" fmla="*/ 59 w 69"/>
                <a:gd name="T1" fmla="*/ 59 h 118"/>
                <a:gd name="T2" fmla="*/ 49 w 69"/>
                <a:gd name="T3" fmla="*/ 118 h 118"/>
                <a:gd name="T4" fmla="*/ 37 w 69"/>
                <a:gd name="T5" fmla="*/ 115 h 118"/>
                <a:gd name="T6" fmla="*/ 27 w 69"/>
                <a:gd name="T7" fmla="*/ 108 h 118"/>
                <a:gd name="T8" fmla="*/ 16 w 69"/>
                <a:gd name="T9" fmla="*/ 100 h 118"/>
                <a:gd name="T10" fmla="*/ 9 w 69"/>
                <a:gd name="T11" fmla="*/ 91 h 118"/>
                <a:gd name="T12" fmla="*/ 4 w 69"/>
                <a:gd name="T13" fmla="*/ 80 h 118"/>
                <a:gd name="T14" fmla="*/ 1 w 69"/>
                <a:gd name="T15" fmla="*/ 68 h 118"/>
                <a:gd name="T16" fmla="*/ 0 w 69"/>
                <a:gd name="T17" fmla="*/ 55 h 118"/>
                <a:gd name="T18" fmla="*/ 2 w 69"/>
                <a:gd name="T19" fmla="*/ 43 h 118"/>
                <a:gd name="T20" fmla="*/ 7 w 69"/>
                <a:gd name="T21" fmla="*/ 32 h 118"/>
                <a:gd name="T22" fmla="*/ 13 w 69"/>
                <a:gd name="T23" fmla="*/ 22 h 118"/>
                <a:gd name="T24" fmla="*/ 23 w 69"/>
                <a:gd name="T25" fmla="*/ 12 h 118"/>
                <a:gd name="T26" fmla="*/ 33 w 69"/>
                <a:gd name="T27" fmla="*/ 6 h 118"/>
                <a:gd name="T28" fmla="*/ 45 w 69"/>
                <a:gd name="T29" fmla="*/ 2 h 118"/>
                <a:gd name="T30" fmla="*/ 57 w 69"/>
                <a:gd name="T31" fmla="*/ 0 h 118"/>
                <a:gd name="T32" fmla="*/ 69 w 69"/>
                <a:gd name="T33" fmla="*/ 1 h 118"/>
                <a:gd name="T34" fmla="*/ 59 w 6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59" y="59"/>
                  </a:moveTo>
                  <a:lnTo>
                    <a:pt x="49" y="118"/>
                  </a:lnTo>
                  <a:lnTo>
                    <a:pt x="37" y="115"/>
                  </a:lnTo>
                  <a:lnTo>
                    <a:pt x="27" y="108"/>
                  </a:lnTo>
                  <a:lnTo>
                    <a:pt x="16" y="100"/>
                  </a:lnTo>
                  <a:lnTo>
                    <a:pt x="9" y="91"/>
                  </a:lnTo>
                  <a:lnTo>
                    <a:pt x="4" y="80"/>
                  </a:lnTo>
                  <a:lnTo>
                    <a:pt x="1" y="68"/>
                  </a:lnTo>
                  <a:lnTo>
                    <a:pt x="0" y="55"/>
                  </a:lnTo>
                  <a:lnTo>
                    <a:pt x="2" y="43"/>
                  </a:lnTo>
                  <a:lnTo>
                    <a:pt x="7" y="32"/>
                  </a:lnTo>
                  <a:lnTo>
                    <a:pt x="13" y="22"/>
                  </a:lnTo>
                  <a:lnTo>
                    <a:pt x="23" y="12"/>
                  </a:lnTo>
                  <a:lnTo>
                    <a:pt x="33" y="6"/>
                  </a:lnTo>
                  <a:lnTo>
                    <a:pt x="45" y="2"/>
                  </a:lnTo>
                  <a:lnTo>
                    <a:pt x="57" y="0"/>
                  </a:lnTo>
                  <a:lnTo>
                    <a:pt x="69" y="1"/>
                  </a:lnTo>
                  <a:lnTo>
                    <a:pt x="5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33" name="Freeform 440"/>
            <p:cNvSpPr>
              <a:spLocks/>
            </p:cNvSpPr>
            <p:nvPr/>
          </p:nvSpPr>
          <p:spPr bwMode="auto">
            <a:xfrm>
              <a:off x="1527" y="2504"/>
              <a:ext cx="14" cy="23"/>
            </a:xfrm>
            <a:custGeom>
              <a:avLst/>
              <a:gdLst>
                <a:gd name="T0" fmla="*/ 49 w 69"/>
                <a:gd name="T1" fmla="*/ 118 h 118"/>
                <a:gd name="T2" fmla="*/ 37 w 69"/>
                <a:gd name="T3" fmla="*/ 115 h 118"/>
                <a:gd name="T4" fmla="*/ 27 w 69"/>
                <a:gd name="T5" fmla="*/ 108 h 118"/>
                <a:gd name="T6" fmla="*/ 16 w 69"/>
                <a:gd name="T7" fmla="*/ 100 h 118"/>
                <a:gd name="T8" fmla="*/ 9 w 69"/>
                <a:gd name="T9" fmla="*/ 91 h 118"/>
                <a:gd name="T10" fmla="*/ 4 w 69"/>
                <a:gd name="T11" fmla="*/ 80 h 118"/>
                <a:gd name="T12" fmla="*/ 1 w 69"/>
                <a:gd name="T13" fmla="*/ 68 h 118"/>
                <a:gd name="T14" fmla="*/ 0 w 69"/>
                <a:gd name="T15" fmla="*/ 55 h 118"/>
                <a:gd name="T16" fmla="*/ 2 w 69"/>
                <a:gd name="T17" fmla="*/ 43 h 118"/>
                <a:gd name="T18" fmla="*/ 7 w 69"/>
                <a:gd name="T19" fmla="*/ 32 h 118"/>
                <a:gd name="T20" fmla="*/ 13 w 69"/>
                <a:gd name="T21" fmla="*/ 22 h 118"/>
                <a:gd name="T22" fmla="*/ 23 w 69"/>
                <a:gd name="T23" fmla="*/ 12 h 118"/>
                <a:gd name="T24" fmla="*/ 33 w 69"/>
                <a:gd name="T25" fmla="*/ 6 h 118"/>
                <a:gd name="T26" fmla="*/ 45 w 69"/>
                <a:gd name="T27" fmla="*/ 2 h 118"/>
                <a:gd name="T28" fmla="*/ 57 w 69"/>
                <a:gd name="T29" fmla="*/ 0 h 118"/>
                <a:gd name="T30" fmla="*/ 69 w 69"/>
                <a:gd name="T31" fmla="*/ 1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49" y="118"/>
                  </a:moveTo>
                  <a:lnTo>
                    <a:pt x="37" y="115"/>
                  </a:lnTo>
                  <a:lnTo>
                    <a:pt x="27" y="108"/>
                  </a:lnTo>
                  <a:lnTo>
                    <a:pt x="16" y="100"/>
                  </a:lnTo>
                  <a:lnTo>
                    <a:pt x="9" y="91"/>
                  </a:lnTo>
                  <a:lnTo>
                    <a:pt x="4" y="80"/>
                  </a:lnTo>
                  <a:lnTo>
                    <a:pt x="1" y="68"/>
                  </a:lnTo>
                  <a:lnTo>
                    <a:pt x="0" y="55"/>
                  </a:lnTo>
                  <a:lnTo>
                    <a:pt x="2" y="43"/>
                  </a:lnTo>
                  <a:lnTo>
                    <a:pt x="7" y="32"/>
                  </a:lnTo>
                  <a:lnTo>
                    <a:pt x="13" y="22"/>
                  </a:lnTo>
                  <a:lnTo>
                    <a:pt x="23" y="12"/>
                  </a:lnTo>
                  <a:lnTo>
                    <a:pt x="33" y="6"/>
                  </a:lnTo>
                  <a:lnTo>
                    <a:pt x="45" y="2"/>
                  </a:lnTo>
                  <a:lnTo>
                    <a:pt x="57" y="0"/>
                  </a:lnTo>
                  <a:lnTo>
                    <a:pt x="6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34" name="Freeform 441"/>
            <p:cNvSpPr>
              <a:spLocks/>
            </p:cNvSpPr>
            <p:nvPr/>
          </p:nvSpPr>
          <p:spPr bwMode="auto">
            <a:xfrm>
              <a:off x="1537" y="2505"/>
              <a:ext cx="106" cy="40"/>
            </a:xfrm>
            <a:custGeom>
              <a:avLst/>
              <a:gdLst>
                <a:gd name="T0" fmla="*/ 20 w 547"/>
                <a:gd name="T1" fmla="*/ 0 h 210"/>
                <a:gd name="T2" fmla="*/ 10 w 547"/>
                <a:gd name="T3" fmla="*/ 58 h 210"/>
                <a:gd name="T4" fmla="*/ 0 w 547"/>
                <a:gd name="T5" fmla="*/ 117 h 210"/>
                <a:gd name="T6" fmla="*/ 526 w 547"/>
                <a:gd name="T7" fmla="*/ 210 h 210"/>
                <a:gd name="T8" fmla="*/ 537 w 547"/>
                <a:gd name="T9" fmla="*/ 151 h 210"/>
                <a:gd name="T10" fmla="*/ 547 w 547"/>
                <a:gd name="T11" fmla="*/ 93 h 210"/>
                <a:gd name="T12" fmla="*/ 20 w 547"/>
                <a:gd name="T13" fmla="*/ 0 h 210"/>
                <a:gd name="T14" fmla="*/ 0 60000 65536"/>
                <a:gd name="T15" fmla="*/ 0 60000 65536"/>
                <a:gd name="T16" fmla="*/ 0 60000 65536"/>
                <a:gd name="T17" fmla="*/ 0 60000 65536"/>
                <a:gd name="T18" fmla="*/ 0 60000 65536"/>
                <a:gd name="T19" fmla="*/ 0 60000 65536"/>
                <a:gd name="T20" fmla="*/ 0 60000 65536"/>
                <a:gd name="T21" fmla="*/ 0 w 547"/>
                <a:gd name="T22" fmla="*/ 0 h 210"/>
                <a:gd name="T23" fmla="*/ 547 w 547"/>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7" h="210">
                  <a:moveTo>
                    <a:pt x="20" y="0"/>
                  </a:moveTo>
                  <a:lnTo>
                    <a:pt x="10" y="58"/>
                  </a:lnTo>
                  <a:lnTo>
                    <a:pt x="0" y="117"/>
                  </a:lnTo>
                  <a:lnTo>
                    <a:pt x="526" y="210"/>
                  </a:lnTo>
                  <a:lnTo>
                    <a:pt x="537" y="151"/>
                  </a:lnTo>
                  <a:lnTo>
                    <a:pt x="547" y="9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35" name="Freeform 442"/>
            <p:cNvSpPr>
              <a:spLocks/>
            </p:cNvSpPr>
            <p:nvPr/>
          </p:nvSpPr>
          <p:spPr bwMode="auto">
            <a:xfrm>
              <a:off x="1537" y="2505"/>
              <a:ext cx="106" cy="40"/>
            </a:xfrm>
            <a:custGeom>
              <a:avLst/>
              <a:gdLst>
                <a:gd name="T0" fmla="*/ 20 w 547"/>
                <a:gd name="T1" fmla="*/ 0 h 210"/>
                <a:gd name="T2" fmla="*/ 10 w 547"/>
                <a:gd name="T3" fmla="*/ 58 h 210"/>
                <a:gd name="T4" fmla="*/ 0 w 547"/>
                <a:gd name="T5" fmla="*/ 117 h 210"/>
                <a:gd name="T6" fmla="*/ 526 w 547"/>
                <a:gd name="T7" fmla="*/ 210 h 210"/>
                <a:gd name="T8" fmla="*/ 537 w 547"/>
                <a:gd name="T9" fmla="*/ 151 h 210"/>
                <a:gd name="T10" fmla="*/ 547 w 547"/>
                <a:gd name="T11" fmla="*/ 93 h 210"/>
                <a:gd name="T12" fmla="*/ 20 w 547"/>
                <a:gd name="T13" fmla="*/ 0 h 210"/>
                <a:gd name="T14" fmla="*/ 0 60000 65536"/>
                <a:gd name="T15" fmla="*/ 0 60000 65536"/>
                <a:gd name="T16" fmla="*/ 0 60000 65536"/>
                <a:gd name="T17" fmla="*/ 0 60000 65536"/>
                <a:gd name="T18" fmla="*/ 0 60000 65536"/>
                <a:gd name="T19" fmla="*/ 0 60000 65536"/>
                <a:gd name="T20" fmla="*/ 0 60000 65536"/>
                <a:gd name="T21" fmla="*/ 0 w 547"/>
                <a:gd name="T22" fmla="*/ 0 h 210"/>
                <a:gd name="T23" fmla="*/ 547 w 547"/>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7" h="210">
                  <a:moveTo>
                    <a:pt x="20" y="0"/>
                  </a:moveTo>
                  <a:lnTo>
                    <a:pt x="10" y="58"/>
                  </a:lnTo>
                  <a:lnTo>
                    <a:pt x="0" y="117"/>
                  </a:lnTo>
                  <a:lnTo>
                    <a:pt x="526" y="210"/>
                  </a:lnTo>
                  <a:lnTo>
                    <a:pt x="537" y="151"/>
                  </a:lnTo>
                  <a:lnTo>
                    <a:pt x="547" y="93"/>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36" name="Freeform 443"/>
            <p:cNvSpPr>
              <a:spLocks/>
            </p:cNvSpPr>
            <p:nvPr/>
          </p:nvSpPr>
          <p:spPr bwMode="auto">
            <a:xfrm>
              <a:off x="1639" y="2523"/>
              <a:ext cx="13" cy="22"/>
            </a:xfrm>
            <a:custGeom>
              <a:avLst/>
              <a:gdLst>
                <a:gd name="T0" fmla="*/ 11 w 69"/>
                <a:gd name="T1" fmla="*/ 58 h 118"/>
                <a:gd name="T2" fmla="*/ 21 w 69"/>
                <a:gd name="T3" fmla="*/ 0 h 118"/>
                <a:gd name="T4" fmla="*/ 33 w 69"/>
                <a:gd name="T5" fmla="*/ 3 h 118"/>
                <a:gd name="T6" fmla="*/ 43 w 69"/>
                <a:gd name="T7" fmla="*/ 9 h 118"/>
                <a:gd name="T8" fmla="*/ 53 w 69"/>
                <a:gd name="T9" fmla="*/ 18 h 118"/>
                <a:gd name="T10" fmla="*/ 60 w 69"/>
                <a:gd name="T11" fmla="*/ 27 h 118"/>
                <a:gd name="T12" fmla="*/ 65 w 69"/>
                <a:gd name="T13" fmla="*/ 38 h 118"/>
                <a:gd name="T14" fmla="*/ 68 w 69"/>
                <a:gd name="T15" fmla="*/ 50 h 118"/>
                <a:gd name="T16" fmla="*/ 69 w 69"/>
                <a:gd name="T17" fmla="*/ 63 h 118"/>
                <a:gd name="T18" fmla="*/ 67 w 69"/>
                <a:gd name="T19" fmla="*/ 75 h 118"/>
                <a:gd name="T20" fmla="*/ 62 w 69"/>
                <a:gd name="T21" fmla="*/ 86 h 118"/>
                <a:gd name="T22" fmla="*/ 56 w 69"/>
                <a:gd name="T23" fmla="*/ 96 h 118"/>
                <a:gd name="T24" fmla="*/ 47 w 69"/>
                <a:gd name="T25" fmla="*/ 105 h 118"/>
                <a:gd name="T26" fmla="*/ 37 w 69"/>
                <a:gd name="T27" fmla="*/ 112 h 118"/>
                <a:gd name="T28" fmla="*/ 25 w 69"/>
                <a:gd name="T29" fmla="*/ 116 h 118"/>
                <a:gd name="T30" fmla="*/ 13 w 69"/>
                <a:gd name="T31" fmla="*/ 118 h 118"/>
                <a:gd name="T32" fmla="*/ 0 w 69"/>
                <a:gd name="T33" fmla="*/ 117 h 118"/>
                <a:gd name="T34" fmla="*/ 11 w 69"/>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8"/>
                <a:gd name="T56" fmla="*/ 69 w 6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8">
                  <a:moveTo>
                    <a:pt x="11" y="58"/>
                  </a:moveTo>
                  <a:lnTo>
                    <a:pt x="21" y="0"/>
                  </a:lnTo>
                  <a:lnTo>
                    <a:pt x="33" y="3"/>
                  </a:lnTo>
                  <a:lnTo>
                    <a:pt x="43" y="9"/>
                  </a:lnTo>
                  <a:lnTo>
                    <a:pt x="53" y="18"/>
                  </a:lnTo>
                  <a:lnTo>
                    <a:pt x="60" y="27"/>
                  </a:lnTo>
                  <a:lnTo>
                    <a:pt x="65" y="38"/>
                  </a:lnTo>
                  <a:lnTo>
                    <a:pt x="68" y="50"/>
                  </a:lnTo>
                  <a:lnTo>
                    <a:pt x="69" y="63"/>
                  </a:lnTo>
                  <a:lnTo>
                    <a:pt x="67" y="75"/>
                  </a:lnTo>
                  <a:lnTo>
                    <a:pt x="62" y="86"/>
                  </a:lnTo>
                  <a:lnTo>
                    <a:pt x="56" y="96"/>
                  </a:lnTo>
                  <a:lnTo>
                    <a:pt x="47" y="105"/>
                  </a:lnTo>
                  <a:lnTo>
                    <a:pt x="37" y="112"/>
                  </a:lnTo>
                  <a:lnTo>
                    <a:pt x="25" y="116"/>
                  </a:lnTo>
                  <a:lnTo>
                    <a:pt x="13" y="118"/>
                  </a:lnTo>
                  <a:lnTo>
                    <a:pt x="0" y="117"/>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37" name="Freeform 444"/>
            <p:cNvSpPr>
              <a:spLocks/>
            </p:cNvSpPr>
            <p:nvPr/>
          </p:nvSpPr>
          <p:spPr bwMode="auto">
            <a:xfrm>
              <a:off x="1639" y="2523"/>
              <a:ext cx="13" cy="22"/>
            </a:xfrm>
            <a:custGeom>
              <a:avLst/>
              <a:gdLst>
                <a:gd name="T0" fmla="*/ 21 w 69"/>
                <a:gd name="T1" fmla="*/ 0 h 118"/>
                <a:gd name="T2" fmla="*/ 33 w 69"/>
                <a:gd name="T3" fmla="*/ 3 h 118"/>
                <a:gd name="T4" fmla="*/ 43 w 69"/>
                <a:gd name="T5" fmla="*/ 9 h 118"/>
                <a:gd name="T6" fmla="*/ 53 w 69"/>
                <a:gd name="T7" fmla="*/ 18 h 118"/>
                <a:gd name="T8" fmla="*/ 60 w 69"/>
                <a:gd name="T9" fmla="*/ 27 h 118"/>
                <a:gd name="T10" fmla="*/ 65 w 69"/>
                <a:gd name="T11" fmla="*/ 38 h 118"/>
                <a:gd name="T12" fmla="*/ 68 w 69"/>
                <a:gd name="T13" fmla="*/ 50 h 118"/>
                <a:gd name="T14" fmla="*/ 69 w 69"/>
                <a:gd name="T15" fmla="*/ 63 h 118"/>
                <a:gd name="T16" fmla="*/ 67 w 69"/>
                <a:gd name="T17" fmla="*/ 75 h 118"/>
                <a:gd name="T18" fmla="*/ 62 w 69"/>
                <a:gd name="T19" fmla="*/ 86 h 118"/>
                <a:gd name="T20" fmla="*/ 56 w 69"/>
                <a:gd name="T21" fmla="*/ 96 h 118"/>
                <a:gd name="T22" fmla="*/ 47 w 69"/>
                <a:gd name="T23" fmla="*/ 105 h 118"/>
                <a:gd name="T24" fmla="*/ 37 w 69"/>
                <a:gd name="T25" fmla="*/ 112 h 118"/>
                <a:gd name="T26" fmla="*/ 25 w 69"/>
                <a:gd name="T27" fmla="*/ 116 h 118"/>
                <a:gd name="T28" fmla="*/ 13 w 69"/>
                <a:gd name="T29" fmla="*/ 118 h 118"/>
                <a:gd name="T30" fmla="*/ 0 w 69"/>
                <a:gd name="T31" fmla="*/ 117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8"/>
                <a:gd name="T50" fmla="*/ 69 w 6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8">
                  <a:moveTo>
                    <a:pt x="21" y="0"/>
                  </a:moveTo>
                  <a:lnTo>
                    <a:pt x="33" y="3"/>
                  </a:lnTo>
                  <a:lnTo>
                    <a:pt x="43" y="9"/>
                  </a:lnTo>
                  <a:lnTo>
                    <a:pt x="53" y="18"/>
                  </a:lnTo>
                  <a:lnTo>
                    <a:pt x="60" y="27"/>
                  </a:lnTo>
                  <a:lnTo>
                    <a:pt x="65" y="38"/>
                  </a:lnTo>
                  <a:lnTo>
                    <a:pt x="68" y="50"/>
                  </a:lnTo>
                  <a:lnTo>
                    <a:pt x="69" y="63"/>
                  </a:lnTo>
                  <a:lnTo>
                    <a:pt x="67" y="75"/>
                  </a:lnTo>
                  <a:lnTo>
                    <a:pt x="62" y="86"/>
                  </a:lnTo>
                  <a:lnTo>
                    <a:pt x="56" y="96"/>
                  </a:lnTo>
                  <a:lnTo>
                    <a:pt x="47" y="105"/>
                  </a:lnTo>
                  <a:lnTo>
                    <a:pt x="37" y="112"/>
                  </a:lnTo>
                  <a:lnTo>
                    <a:pt x="25" y="116"/>
                  </a:lnTo>
                  <a:lnTo>
                    <a:pt x="13" y="118"/>
                  </a:lnTo>
                  <a:lnTo>
                    <a:pt x="0"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38" name="Freeform 445"/>
            <p:cNvSpPr>
              <a:spLocks/>
            </p:cNvSpPr>
            <p:nvPr/>
          </p:nvSpPr>
          <p:spPr bwMode="auto">
            <a:xfrm>
              <a:off x="1629" y="2526"/>
              <a:ext cx="20" cy="19"/>
            </a:xfrm>
            <a:custGeom>
              <a:avLst/>
              <a:gdLst>
                <a:gd name="T0" fmla="*/ 59 w 99"/>
                <a:gd name="T1" fmla="*/ 43 h 103"/>
                <a:gd name="T2" fmla="*/ 99 w 99"/>
                <a:gd name="T3" fmla="*/ 86 h 103"/>
                <a:gd name="T4" fmla="*/ 90 w 99"/>
                <a:gd name="T5" fmla="*/ 94 h 103"/>
                <a:gd name="T6" fmla="*/ 79 w 99"/>
                <a:gd name="T7" fmla="*/ 100 h 103"/>
                <a:gd name="T8" fmla="*/ 67 w 99"/>
                <a:gd name="T9" fmla="*/ 102 h 103"/>
                <a:gd name="T10" fmla="*/ 54 w 99"/>
                <a:gd name="T11" fmla="*/ 103 h 103"/>
                <a:gd name="T12" fmla="*/ 42 w 99"/>
                <a:gd name="T13" fmla="*/ 101 h 103"/>
                <a:gd name="T14" fmla="*/ 31 w 99"/>
                <a:gd name="T15" fmla="*/ 96 h 103"/>
                <a:gd name="T16" fmla="*/ 21 w 99"/>
                <a:gd name="T17" fmla="*/ 88 h 103"/>
                <a:gd name="T18" fmla="*/ 12 w 99"/>
                <a:gd name="T19" fmla="*/ 80 h 103"/>
                <a:gd name="T20" fmla="*/ 6 w 99"/>
                <a:gd name="T21" fmla="*/ 69 h 103"/>
                <a:gd name="T22" fmla="*/ 2 w 99"/>
                <a:gd name="T23" fmla="*/ 58 h 103"/>
                <a:gd name="T24" fmla="*/ 0 w 99"/>
                <a:gd name="T25" fmla="*/ 45 h 103"/>
                <a:gd name="T26" fmla="*/ 1 w 99"/>
                <a:gd name="T27" fmla="*/ 33 h 103"/>
                <a:gd name="T28" fmla="*/ 4 w 99"/>
                <a:gd name="T29" fmla="*/ 21 h 103"/>
                <a:gd name="T30" fmla="*/ 10 w 99"/>
                <a:gd name="T31" fmla="*/ 10 h 103"/>
                <a:gd name="T32" fmla="*/ 18 w 99"/>
                <a:gd name="T33" fmla="*/ 0 h 103"/>
                <a:gd name="T34" fmla="*/ 59 w 99"/>
                <a:gd name="T35" fmla="*/ 43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3"/>
                <a:gd name="T56" fmla="*/ 99 w 99"/>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3">
                  <a:moveTo>
                    <a:pt x="59" y="43"/>
                  </a:moveTo>
                  <a:lnTo>
                    <a:pt x="99" y="86"/>
                  </a:lnTo>
                  <a:lnTo>
                    <a:pt x="90" y="94"/>
                  </a:lnTo>
                  <a:lnTo>
                    <a:pt x="79" y="100"/>
                  </a:lnTo>
                  <a:lnTo>
                    <a:pt x="67" y="102"/>
                  </a:lnTo>
                  <a:lnTo>
                    <a:pt x="54" y="103"/>
                  </a:lnTo>
                  <a:lnTo>
                    <a:pt x="42" y="101"/>
                  </a:lnTo>
                  <a:lnTo>
                    <a:pt x="31" y="96"/>
                  </a:lnTo>
                  <a:lnTo>
                    <a:pt x="21" y="88"/>
                  </a:lnTo>
                  <a:lnTo>
                    <a:pt x="12" y="80"/>
                  </a:lnTo>
                  <a:lnTo>
                    <a:pt x="6" y="69"/>
                  </a:lnTo>
                  <a:lnTo>
                    <a:pt x="2" y="58"/>
                  </a:lnTo>
                  <a:lnTo>
                    <a:pt x="0" y="45"/>
                  </a:lnTo>
                  <a:lnTo>
                    <a:pt x="1" y="33"/>
                  </a:lnTo>
                  <a:lnTo>
                    <a:pt x="4" y="21"/>
                  </a:lnTo>
                  <a:lnTo>
                    <a:pt x="10" y="10"/>
                  </a:lnTo>
                  <a:lnTo>
                    <a:pt x="18" y="0"/>
                  </a:lnTo>
                  <a:lnTo>
                    <a:pt x="5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39" name="Freeform 446"/>
            <p:cNvSpPr>
              <a:spLocks/>
            </p:cNvSpPr>
            <p:nvPr/>
          </p:nvSpPr>
          <p:spPr bwMode="auto">
            <a:xfrm>
              <a:off x="1629" y="2526"/>
              <a:ext cx="20" cy="19"/>
            </a:xfrm>
            <a:custGeom>
              <a:avLst/>
              <a:gdLst>
                <a:gd name="T0" fmla="*/ 99 w 99"/>
                <a:gd name="T1" fmla="*/ 86 h 103"/>
                <a:gd name="T2" fmla="*/ 90 w 99"/>
                <a:gd name="T3" fmla="*/ 94 h 103"/>
                <a:gd name="T4" fmla="*/ 79 w 99"/>
                <a:gd name="T5" fmla="*/ 100 h 103"/>
                <a:gd name="T6" fmla="*/ 67 w 99"/>
                <a:gd name="T7" fmla="*/ 102 h 103"/>
                <a:gd name="T8" fmla="*/ 54 w 99"/>
                <a:gd name="T9" fmla="*/ 103 h 103"/>
                <a:gd name="T10" fmla="*/ 42 w 99"/>
                <a:gd name="T11" fmla="*/ 101 h 103"/>
                <a:gd name="T12" fmla="*/ 31 w 99"/>
                <a:gd name="T13" fmla="*/ 96 h 103"/>
                <a:gd name="T14" fmla="*/ 21 w 99"/>
                <a:gd name="T15" fmla="*/ 88 h 103"/>
                <a:gd name="T16" fmla="*/ 12 w 99"/>
                <a:gd name="T17" fmla="*/ 80 h 103"/>
                <a:gd name="T18" fmla="*/ 6 w 99"/>
                <a:gd name="T19" fmla="*/ 69 h 103"/>
                <a:gd name="T20" fmla="*/ 2 w 99"/>
                <a:gd name="T21" fmla="*/ 58 h 103"/>
                <a:gd name="T22" fmla="*/ 0 w 99"/>
                <a:gd name="T23" fmla="*/ 45 h 103"/>
                <a:gd name="T24" fmla="*/ 1 w 99"/>
                <a:gd name="T25" fmla="*/ 33 h 103"/>
                <a:gd name="T26" fmla="*/ 4 w 99"/>
                <a:gd name="T27" fmla="*/ 21 h 103"/>
                <a:gd name="T28" fmla="*/ 10 w 99"/>
                <a:gd name="T29" fmla="*/ 10 h 103"/>
                <a:gd name="T30" fmla="*/ 18 w 99"/>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3"/>
                <a:gd name="T50" fmla="*/ 99 w 99"/>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3">
                  <a:moveTo>
                    <a:pt x="99" y="86"/>
                  </a:moveTo>
                  <a:lnTo>
                    <a:pt x="90" y="94"/>
                  </a:lnTo>
                  <a:lnTo>
                    <a:pt x="79" y="100"/>
                  </a:lnTo>
                  <a:lnTo>
                    <a:pt x="67" y="102"/>
                  </a:lnTo>
                  <a:lnTo>
                    <a:pt x="54" y="103"/>
                  </a:lnTo>
                  <a:lnTo>
                    <a:pt x="42" y="101"/>
                  </a:lnTo>
                  <a:lnTo>
                    <a:pt x="31" y="96"/>
                  </a:lnTo>
                  <a:lnTo>
                    <a:pt x="21" y="88"/>
                  </a:lnTo>
                  <a:lnTo>
                    <a:pt x="12" y="80"/>
                  </a:lnTo>
                  <a:lnTo>
                    <a:pt x="6" y="69"/>
                  </a:lnTo>
                  <a:lnTo>
                    <a:pt x="2" y="58"/>
                  </a:lnTo>
                  <a:lnTo>
                    <a:pt x="0" y="45"/>
                  </a:lnTo>
                  <a:lnTo>
                    <a:pt x="1" y="33"/>
                  </a:lnTo>
                  <a:lnTo>
                    <a:pt x="4" y="21"/>
                  </a:lnTo>
                  <a:lnTo>
                    <a:pt x="10" y="10"/>
                  </a:lnTo>
                  <a:lnTo>
                    <a:pt x="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40" name="Freeform 447"/>
            <p:cNvSpPr>
              <a:spLocks/>
            </p:cNvSpPr>
            <p:nvPr/>
          </p:nvSpPr>
          <p:spPr bwMode="auto">
            <a:xfrm>
              <a:off x="1633" y="2143"/>
              <a:ext cx="406" cy="399"/>
            </a:xfrm>
            <a:custGeom>
              <a:avLst/>
              <a:gdLst>
                <a:gd name="T0" fmla="*/ 0 w 2101"/>
                <a:gd name="T1" fmla="*/ 1970 h 2056"/>
                <a:gd name="T2" fmla="*/ 41 w 2101"/>
                <a:gd name="T3" fmla="*/ 2013 h 2056"/>
                <a:gd name="T4" fmla="*/ 81 w 2101"/>
                <a:gd name="T5" fmla="*/ 2056 h 2056"/>
                <a:gd name="T6" fmla="*/ 2101 w 2101"/>
                <a:gd name="T7" fmla="*/ 86 h 2056"/>
                <a:gd name="T8" fmla="*/ 2060 w 2101"/>
                <a:gd name="T9" fmla="*/ 43 h 2056"/>
                <a:gd name="T10" fmla="*/ 2020 w 2101"/>
                <a:gd name="T11" fmla="*/ 0 h 2056"/>
                <a:gd name="T12" fmla="*/ 0 w 2101"/>
                <a:gd name="T13" fmla="*/ 1970 h 2056"/>
                <a:gd name="T14" fmla="*/ 0 60000 65536"/>
                <a:gd name="T15" fmla="*/ 0 60000 65536"/>
                <a:gd name="T16" fmla="*/ 0 60000 65536"/>
                <a:gd name="T17" fmla="*/ 0 60000 65536"/>
                <a:gd name="T18" fmla="*/ 0 60000 65536"/>
                <a:gd name="T19" fmla="*/ 0 60000 65536"/>
                <a:gd name="T20" fmla="*/ 0 60000 65536"/>
                <a:gd name="T21" fmla="*/ 0 w 2101"/>
                <a:gd name="T22" fmla="*/ 0 h 2056"/>
                <a:gd name="T23" fmla="*/ 2101 w 2101"/>
                <a:gd name="T24" fmla="*/ 2056 h 2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1" h="2056">
                  <a:moveTo>
                    <a:pt x="0" y="1970"/>
                  </a:moveTo>
                  <a:lnTo>
                    <a:pt x="41" y="2013"/>
                  </a:lnTo>
                  <a:lnTo>
                    <a:pt x="81" y="2056"/>
                  </a:lnTo>
                  <a:lnTo>
                    <a:pt x="2101" y="86"/>
                  </a:lnTo>
                  <a:lnTo>
                    <a:pt x="2060" y="43"/>
                  </a:lnTo>
                  <a:lnTo>
                    <a:pt x="2020" y="0"/>
                  </a:lnTo>
                  <a:lnTo>
                    <a:pt x="0" y="1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41" name="Freeform 448"/>
            <p:cNvSpPr>
              <a:spLocks/>
            </p:cNvSpPr>
            <p:nvPr/>
          </p:nvSpPr>
          <p:spPr bwMode="auto">
            <a:xfrm>
              <a:off x="1633" y="2143"/>
              <a:ext cx="406" cy="399"/>
            </a:xfrm>
            <a:custGeom>
              <a:avLst/>
              <a:gdLst>
                <a:gd name="T0" fmla="*/ 0 w 2101"/>
                <a:gd name="T1" fmla="*/ 1970 h 2056"/>
                <a:gd name="T2" fmla="*/ 41 w 2101"/>
                <a:gd name="T3" fmla="*/ 2013 h 2056"/>
                <a:gd name="T4" fmla="*/ 81 w 2101"/>
                <a:gd name="T5" fmla="*/ 2056 h 2056"/>
                <a:gd name="T6" fmla="*/ 2101 w 2101"/>
                <a:gd name="T7" fmla="*/ 86 h 2056"/>
                <a:gd name="T8" fmla="*/ 2060 w 2101"/>
                <a:gd name="T9" fmla="*/ 43 h 2056"/>
                <a:gd name="T10" fmla="*/ 2020 w 2101"/>
                <a:gd name="T11" fmla="*/ 0 h 2056"/>
                <a:gd name="T12" fmla="*/ 0 w 2101"/>
                <a:gd name="T13" fmla="*/ 1970 h 2056"/>
                <a:gd name="T14" fmla="*/ 0 60000 65536"/>
                <a:gd name="T15" fmla="*/ 0 60000 65536"/>
                <a:gd name="T16" fmla="*/ 0 60000 65536"/>
                <a:gd name="T17" fmla="*/ 0 60000 65536"/>
                <a:gd name="T18" fmla="*/ 0 60000 65536"/>
                <a:gd name="T19" fmla="*/ 0 60000 65536"/>
                <a:gd name="T20" fmla="*/ 0 60000 65536"/>
                <a:gd name="T21" fmla="*/ 0 w 2101"/>
                <a:gd name="T22" fmla="*/ 0 h 2056"/>
                <a:gd name="T23" fmla="*/ 2101 w 2101"/>
                <a:gd name="T24" fmla="*/ 2056 h 2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1" h="2056">
                  <a:moveTo>
                    <a:pt x="0" y="1970"/>
                  </a:moveTo>
                  <a:lnTo>
                    <a:pt x="41" y="2013"/>
                  </a:lnTo>
                  <a:lnTo>
                    <a:pt x="81" y="2056"/>
                  </a:lnTo>
                  <a:lnTo>
                    <a:pt x="2101" y="86"/>
                  </a:lnTo>
                  <a:lnTo>
                    <a:pt x="2060" y="43"/>
                  </a:lnTo>
                  <a:lnTo>
                    <a:pt x="2020" y="0"/>
                  </a:lnTo>
                  <a:lnTo>
                    <a:pt x="0" y="19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42" name="Freeform 449"/>
            <p:cNvSpPr>
              <a:spLocks/>
            </p:cNvSpPr>
            <p:nvPr/>
          </p:nvSpPr>
          <p:spPr bwMode="auto">
            <a:xfrm>
              <a:off x="2023" y="2140"/>
              <a:ext cx="19" cy="20"/>
            </a:xfrm>
            <a:custGeom>
              <a:avLst/>
              <a:gdLst>
                <a:gd name="T0" fmla="*/ 40 w 99"/>
                <a:gd name="T1" fmla="*/ 59 h 102"/>
                <a:gd name="T2" fmla="*/ 0 w 99"/>
                <a:gd name="T3" fmla="*/ 16 h 102"/>
                <a:gd name="T4" fmla="*/ 9 w 99"/>
                <a:gd name="T5" fmla="*/ 9 h 102"/>
                <a:gd name="T6" fmla="*/ 20 w 99"/>
                <a:gd name="T7" fmla="*/ 3 h 102"/>
                <a:gd name="T8" fmla="*/ 32 w 99"/>
                <a:gd name="T9" fmla="*/ 1 h 102"/>
                <a:gd name="T10" fmla="*/ 44 w 99"/>
                <a:gd name="T11" fmla="*/ 0 h 102"/>
                <a:gd name="T12" fmla="*/ 57 w 99"/>
                <a:gd name="T13" fmla="*/ 2 h 102"/>
                <a:gd name="T14" fmla="*/ 68 w 99"/>
                <a:gd name="T15" fmla="*/ 7 h 102"/>
                <a:gd name="T16" fmla="*/ 78 w 99"/>
                <a:gd name="T17" fmla="*/ 14 h 102"/>
                <a:gd name="T18" fmla="*/ 87 w 99"/>
                <a:gd name="T19" fmla="*/ 23 h 102"/>
                <a:gd name="T20" fmla="*/ 93 w 99"/>
                <a:gd name="T21" fmla="*/ 34 h 102"/>
                <a:gd name="T22" fmla="*/ 97 w 99"/>
                <a:gd name="T23" fmla="*/ 45 h 102"/>
                <a:gd name="T24" fmla="*/ 99 w 99"/>
                <a:gd name="T25" fmla="*/ 57 h 102"/>
                <a:gd name="T26" fmla="*/ 98 w 99"/>
                <a:gd name="T27" fmla="*/ 70 h 102"/>
                <a:gd name="T28" fmla="*/ 95 w 99"/>
                <a:gd name="T29" fmla="*/ 82 h 102"/>
                <a:gd name="T30" fmla="*/ 89 w 99"/>
                <a:gd name="T31" fmla="*/ 93 h 102"/>
                <a:gd name="T32" fmla="*/ 81 w 99"/>
                <a:gd name="T33" fmla="*/ 102 h 102"/>
                <a:gd name="T34" fmla="*/ 40 w 99"/>
                <a:gd name="T35" fmla="*/ 59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02"/>
                <a:gd name="T56" fmla="*/ 99 w 99"/>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02">
                  <a:moveTo>
                    <a:pt x="40" y="59"/>
                  </a:moveTo>
                  <a:lnTo>
                    <a:pt x="0" y="16"/>
                  </a:lnTo>
                  <a:lnTo>
                    <a:pt x="9" y="9"/>
                  </a:lnTo>
                  <a:lnTo>
                    <a:pt x="20" y="3"/>
                  </a:lnTo>
                  <a:lnTo>
                    <a:pt x="32" y="1"/>
                  </a:lnTo>
                  <a:lnTo>
                    <a:pt x="44" y="0"/>
                  </a:lnTo>
                  <a:lnTo>
                    <a:pt x="57" y="2"/>
                  </a:lnTo>
                  <a:lnTo>
                    <a:pt x="68" y="7"/>
                  </a:lnTo>
                  <a:lnTo>
                    <a:pt x="78" y="14"/>
                  </a:lnTo>
                  <a:lnTo>
                    <a:pt x="87" y="23"/>
                  </a:lnTo>
                  <a:lnTo>
                    <a:pt x="93" y="34"/>
                  </a:lnTo>
                  <a:lnTo>
                    <a:pt x="97" y="45"/>
                  </a:lnTo>
                  <a:lnTo>
                    <a:pt x="99" y="57"/>
                  </a:lnTo>
                  <a:lnTo>
                    <a:pt x="98" y="70"/>
                  </a:lnTo>
                  <a:lnTo>
                    <a:pt x="95" y="82"/>
                  </a:lnTo>
                  <a:lnTo>
                    <a:pt x="89" y="93"/>
                  </a:lnTo>
                  <a:lnTo>
                    <a:pt x="81" y="102"/>
                  </a:lnTo>
                  <a:lnTo>
                    <a:pt x="4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43" name="Freeform 450"/>
            <p:cNvSpPr>
              <a:spLocks/>
            </p:cNvSpPr>
            <p:nvPr/>
          </p:nvSpPr>
          <p:spPr bwMode="auto">
            <a:xfrm>
              <a:off x="2023" y="2140"/>
              <a:ext cx="19" cy="20"/>
            </a:xfrm>
            <a:custGeom>
              <a:avLst/>
              <a:gdLst>
                <a:gd name="T0" fmla="*/ 0 w 99"/>
                <a:gd name="T1" fmla="*/ 16 h 102"/>
                <a:gd name="T2" fmla="*/ 9 w 99"/>
                <a:gd name="T3" fmla="*/ 9 h 102"/>
                <a:gd name="T4" fmla="*/ 20 w 99"/>
                <a:gd name="T5" fmla="*/ 3 h 102"/>
                <a:gd name="T6" fmla="*/ 32 w 99"/>
                <a:gd name="T7" fmla="*/ 1 h 102"/>
                <a:gd name="T8" fmla="*/ 44 w 99"/>
                <a:gd name="T9" fmla="*/ 0 h 102"/>
                <a:gd name="T10" fmla="*/ 57 w 99"/>
                <a:gd name="T11" fmla="*/ 2 h 102"/>
                <a:gd name="T12" fmla="*/ 68 w 99"/>
                <a:gd name="T13" fmla="*/ 7 h 102"/>
                <a:gd name="T14" fmla="*/ 78 w 99"/>
                <a:gd name="T15" fmla="*/ 14 h 102"/>
                <a:gd name="T16" fmla="*/ 87 w 99"/>
                <a:gd name="T17" fmla="*/ 23 h 102"/>
                <a:gd name="T18" fmla="*/ 93 w 99"/>
                <a:gd name="T19" fmla="*/ 34 h 102"/>
                <a:gd name="T20" fmla="*/ 97 w 99"/>
                <a:gd name="T21" fmla="*/ 45 h 102"/>
                <a:gd name="T22" fmla="*/ 99 w 99"/>
                <a:gd name="T23" fmla="*/ 57 h 102"/>
                <a:gd name="T24" fmla="*/ 98 w 99"/>
                <a:gd name="T25" fmla="*/ 70 h 102"/>
                <a:gd name="T26" fmla="*/ 95 w 99"/>
                <a:gd name="T27" fmla="*/ 82 h 102"/>
                <a:gd name="T28" fmla="*/ 89 w 99"/>
                <a:gd name="T29" fmla="*/ 93 h 102"/>
                <a:gd name="T30" fmla="*/ 81 w 99"/>
                <a:gd name="T31" fmla="*/ 102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2"/>
                <a:gd name="T50" fmla="*/ 99 w 99"/>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2">
                  <a:moveTo>
                    <a:pt x="0" y="16"/>
                  </a:moveTo>
                  <a:lnTo>
                    <a:pt x="9" y="9"/>
                  </a:lnTo>
                  <a:lnTo>
                    <a:pt x="20" y="3"/>
                  </a:lnTo>
                  <a:lnTo>
                    <a:pt x="32" y="1"/>
                  </a:lnTo>
                  <a:lnTo>
                    <a:pt x="44" y="0"/>
                  </a:lnTo>
                  <a:lnTo>
                    <a:pt x="57" y="2"/>
                  </a:lnTo>
                  <a:lnTo>
                    <a:pt x="68" y="7"/>
                  </a:lnTo>
                  <a:lnTo>
                    <a:pt x="78" y="14"/>
                  </a:lnTo>
                  <a:lnTo>
                    <a:pt x="87" y="23"/>
                  </a:lnTo>
                  <a:lnTo>
                    <a:pt x="93" y="34"/>
                  </a:lnTo>
                  <a:lnTo>
                    <a:pt x="97" y="45"/>
                  </a:lnTo>
                  <a:lnTo>
                    <a:pt x="99" y="57"/>
                  </a:lnTo>
                  <a:lnTo>
                    <a:pt x="98" y="70"/>
                  </a:lnTo>
                  <a:lnTo>
                    <a:pt x="95" y="82"/>
                  </a:lnTo>
                  <a:lnTo>
                    <a:pt x="89" y="93"/>
                  </a:lnTo>
                  <a:lnTo>
                    <a:pt x="81"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44" name="Freeform 451"/>
            <p:cNvSpPr>
              <a:spLocks/>
            </p:cNvSpPr>
            <p:nvPr/>
          </p:nvSpPr>
          <p:spPr bwMode="auto">
            <a:xfrm>
              <a:off x="1749" y="2241"/>
              <a:ext cx="12"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45" name="Freeform 452"/>
            <p:cNvSpPr>
              <a:spLocks/>
            </p:cNvSpPr>
            <p:nvPr/>
          </p:nvSpPr>
          <p:spPr bwMode="auto">
            <a:xfrm>
              <a:off x="1749" y="2241"/>
              <a:ext cx="12"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46" name="Freeform 453"/>
            <p:cNvSpPr>
              <a:spLocks/>
            </p:cNvSpPr>
            <p:nvPr/>
          </p:nvSpPr>
          <p:spPr bwMode="auto">
            <a:xfrm>
              <a:off x="1692" y="2241"/>
              <a:ext cx="57"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47" name="Freeform 454"/>
            <p:cNvSpPr>
              <a:spLocks/>
            </p:cNvSpPr>
            <p:nvPr/>
          </p:nvSpPr>
          <p:spPr bwMode="auto">
            <a:xfrm>
              <a:off x="1692" y="2241"/>
              <a:ext cx="57"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48" name="Freeform 455"/>
            <p:cNvSpPr>
              <a:spLocks/>
            </p:cNvSpPr>
            <p:nvPr/>
          </p:nvSpPr>
          <p:spPr bwMode="auto">
            <a:xfrm>
              <a:off x="1680" y="2241"/>
              <a:ext cx="12" cy="24"/>
            </a:xfrm>
            <a:custGeom>
              <a:avLst/>
              <a:gdLst>
                <a:gd name="T0" fmla="*/ 59 w 59"/>
                <a:gd name="T1" fmla="*/ 59 h 118"/>
                <a:gd name="T2" fmla="*/ 59 w 59"/>
                <a:gd name="T3" fmla="*/ 118 h 118"/>
                <a:gd name="T4" fmla="*/ 47 w 59"/>
                <a:gd name="T5" fmla="*/ 117 h 118"/>
                <a:gd name="T6" fmla="*/ 35 w 59"/>
                <a:gd name="T7" fmla="*/ 113 h 118"/>
                <a:gd name="T8" fmla="*/ 25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5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5" y="107"/>
                  </a:lnTo>
                  <a:lnTo>
                    <a:pt x="15" y="99"/>
                  </a:lnTo>
                  <a:lnTo>
                    <a:pt x="8" y="89"/>
                  </a:lnTo>
                  <a:lnTo>
                    <a:pt x="3" y="77"/>
                  </a:lnTo>
                  <a:lnTo>
                    <a:pt x="0" y="65"/>
                  </a:lnTo>
                  <a:lnTo>
                    <a:pt x="0" y="53"/>
                  </a:lnTo>
                  <a:lnTo>
                    <a:pt x="3" y="40"/>
                  </a:lnTo>
                  <a:lnTo>
                    <a:pt x="8" y="29"/>
                  </a:lnTo>
                  <a:lnTo>
                    <a:pt x="15" y="19"/>
                  </a:lnTo>
                  <a:lnTo>
                    <a:pt x="25"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49" name="Freeform 456"/>
            <p:cNvSpPr>
              <a:spLocks/>
            </p:cNvSpPr>
            <p:nvPr/>
          </p:nvSpPr>
          <p:spPr bwMode="auto">
            <a:xfrm>
              <a:off x="1680" y="2241"/>
              <a:ext cx="12" cy="24"/>
            </a:xfrm>
            <a:custGeom>
              <a:avLst/>
              <a:gdLst>
                <a:gd name="T0" fmla="*/ 59 w 59"/>
                <a:gd name="T1" fmla="*/ 118 h 118"/>
                <a:gd name="T2" fmla="*/ 47 w 59"/>
                <a:gd name="T3" fmla="*/ 117 h 118"/>
                <a:gd name="T4" fmla="*/ 35 w 59"/>
                <a:gd name="T5" fmla="*/ 113 h 118"/>
                <a:gd name="T6" fmla="*/ 25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5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5" y="107"/>
                  </a:lnTo>
                  <a:lnTo>
                    <a:pt x="15" y="99"/>
                  </a:lnTo>
                  <a:lnTo>
                    <a:pt x="8" y="89"/>
                  </a:lnTo>
                  <a:lnTo>
                    <a:pt x="3" y="77"/>
                  </a:lnTo>
                  <a:lnTo>
                    <a:pt x="0" y="65"/>
                  </a:lnTo>
                  <a:lnTo>
                    <a:pt x="0" y="53"/>
                  </a:lnTo>
                  <a:lnTo>
                    <a:pt x="3" y="40"/>
                  </a:lnTo>
                  <a:lnTo>
                    <a:pt x="8" y="29"/>
                  </a:lnTo>
                  <a:lnTo>
                    <a:pt x="15" y="19"/>
                  </a:lnTo>
                  <a:lnTo>
                    <a:pt x="25"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50" name="Freeform 457"/>
            <p:cNvSpPr>
              <a:spLocks/>
            </p:cNvSpPr>
            <p:nvPr/>
          </p:nvSpPr>
          <p:spPr bwMode="auto">
            <a:xfrm>
              <a:off x="1664"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51" name="Freeform 458"/>
            <p:cNvSpPr>
              <a:spLocks/>
            </p:cNvSpPr>
            <p:nvPr/>
          </p:nvSpPr>
          <p:spPr bwMode="auto">
            <a:xfrm>
              <a:off x="1664"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52" name="Freeform 459"/>
            <p:cNvSpPr>
              <a:spLocks/>
            </p:cNvSpPr>
            <p:nvPr/>
          </p:nvSpPr>
          <p:spPr bwMode="auto">
            <a:xfrm>
              <a:off x="1549"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53" name="Freeform 460"/>
            <p:cNvSpPr>
              <a:spLocks/>
            </p:cNvSpPr>
            <p:nvPr/>
          </p:nvSpPr>
          <p:spPr bwMode="auto">
            <a:xfrm>
              <a:off x="1549"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54" name="Freeform 461"/>
            <p:cNvSpPr>
              <a:spLocks/>
            </p:cNvSpPr>
            <p:nvPr/>
          </p:nvSpPr>
          <p:spPr bwMode="auto">
            <a:xfrm>
              <a:off x="1538"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55" name="Freeform 462"/>
            <p:cNvSpPr>
              <a:spLocks/>
            </p:cNvSpPr>
            <p:nvPr/>
          </p:nvSpPr>
          <p:spPr bwMode="auto">
            <a:xfrm>
              <a:off x="1538"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56" name="Freeform 463"/>
            <p:cNvSpPr>
              <a:spLocks/>
            </p:cNvSpPr>
            <p:nvPr/>
          </p:nvSpPr>
          <p:spPr bwMode="auto">
            <a:xfrm>
              <a:off x="1520" y="2241"/>
              <a:ext cx="12" cy="24"/>
            </a:xfrm>
            <a:custGeom>
              <a:avLst/>
              <a:gdLst>
                <a:gd name="T0" fmla="*/ 0 w 59"/>
                <a:gd name="T1" fmla="*/ 59 h 118"/>
                <a:gd name="T2" fmla="*/ 0 w 59"/>
                <a:gd name="T3" fmla="*/ 0 h 118"/>
                <a:gd name="T4" fmla="*/ 12 w 59"/>
                <a:gd name="T5" fmla="*/ 1 h 118"/>
                <a:gd name="T6" fmla="*/ 24 w 59"/>
                <a:gd name="T7" fmla="*/ 5 h 118"/>
                <a:gd name="T8" fmla="*/ 34 w 59"/>
                <a:gd name="T9" fmla="*/ 11 h 118"/>
                <a:gd name="T10" fmla="*/ 43 w 59"/>
                <a:gd name="T11" fmla="*/ 19 h 118"/>
                <a:gd name="T12" fmla="*/ 50 w 59"/>
                <a:gd name="T13" fmla="*/ 29 h 118"/>
                <a:gd name="T14" fmla="*/ 55 w 59"/>
                <a:gd name="T15" fmla="*/ 40 h 118"/>
                <a:gd name="T16" fmla="*/ 59 w 59"/>
                <a:gd name="T17" fmla="*/ 53 h 118"/>
                <a:gd name="T18" fmla="*/ 59 w 59"/>
                <a:gd name="T19" fmla="*/ 65 h 118"/>
                <a:gd name="T20" fmla="*/ 55 w 59"/>
                <a:gd name="T21" fmla="*/ 77 h 118"/>
                <a:gd name="T22" fmla="*/ 50 w 59"/>
                <a:gd name="T23" fmla="*/ 89 h 118"/>
                <a:gd name="T24" fmla="*/ 43 w 59"/>
                <a:gd name="T25" fmla="*/ 99 h 118"/>
                <a:gd name="T26" fmla="*/ 34 w 59"/>
                <a:gd name="T27" fmla="*/ 107 h 118"/>
                <a:gd name="T28" fmla="*/ 24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4" y="5"/>
                  </a:lnTo>
                  <a:lnTo>
                    <a:pt x="34" y="11"/>
                  </a:lnTo>
                  <a:lnTo>
                    <a:pt x="43" y="19"/>
                  </a:lnTo>
                  <a:lnTo>
                    <a:pt x="50" y="29"/>
                  </a:lnTo>
                  <a:lnTo>
                    <a:pt x="55" y="40"/>
                  </a:lnTo>
                  <a:lnTo>
                    <a:pt x="59" y="53"/>
                  </a:lnTo>
                  <a:lnTo>
                    <a:pt x="59"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57" name="Freeform 464"/>
            <p:cNvSpPr>
              <a:spLocks/>
            </p:cNvSpPr>
            <p:nvPr/>
          </p:nvSpPr>
          <p:spPr bwMode="auto">
            <a:xfrm>
              <a:off x="1520" y="2241"/>
              <a:ext cx="12" cy="24"/>
            </a:xfrm>
            <a:custGeom>
              <a:avLst/>
              <a:gdLst>
                <a:gd name="T0" fmla="*/ 0 w 59"/>
                <a:gd name="T1" fmla="*/ 0 h 118"/>
                <a:gd name="T2" fmla="*/ 12 w 59"/>
                <a:gd name="T3" fmla="*/ 1 h 118"/>
                <a:gd name="T4" fmla="*/ 24 w 59"/>
                <a:gd name="T5" fmla="*/ 5 h 118"/>
                <a:gd name="T6" fmla="*/ 34 w 59"/>
                <a:gd name="T7" fmla="*/ 11 h 118"/>
                <a:gd name="T8" fmla="*/ 43 w 59"/>
                <a:gd name="T9" fmla="*/ 19 h 118"/>
                <a:gd name="T10" fmla="*/ 50 w 59"/>
                <a:gd name="T11" fmla="*/ 29 h 118"/>
                <a:gd name="T12" fmla="*/ 55 w 59"/>
                <a:gd name="T13" fmla="*/ 40 h 118"/>
                <a:gd name="T14" fmla="*/ 59 w 59"/>
                <a:gd name="T15" fmla="*/ 53 h 118"/>
                <a:gd name="T16" fmla="*/ 59 w 59"/>
                <a:gd name="T17" fmla="*/ 65 h 118"/>
                <a:gd name="T18" fmla="*/ 55 w 59"/>
                <a:gd name="T19" fmla="*/ 77 h 118"/>
                <a:gd name="T20" fmla="*/ 50 w 59"/>
                <a:gd name="T21" fmla="*/ 89 h 118"/>
                <a:gd name="T22" fmla="*/ 43 w 59"/>
                <a:gd name="T23" fmla="*/ 99 h 118"/>
                <a:gd name="T24" fmla="*/ 34 w 59"/>
                <a:gd name="T25" fmla="*/ 107 h 118"/>
                <a:gd name="T26" fmla="*/ 24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4" y="5"/>
                  </a:lnTo>
                  <a:lnTo>
                    <a:pt x="34" y="11"/>
                  </a:lnTo>
                  <a:lnTo>
                    <a:pt x="43" y="19"/>
                  </a:lnTo>
                  <a:lnTo>
                    <a:pt x="50" y="29"/>
                  </a:lnTo>
                  <a:lnTo>
                    <a:pt x="55" y="40"/>
                  </a:lnTo>
                  <a:lnTo>
                    <a:pt x="59" y="53"/>
                  </a:lnTo>
                  <a:lnTo>
                    <a:pt x="59"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58" name="Freeform 465"/>
            <p:cNvSpPr>
              <a:spLocks/>
            </p:cNvSpPr>
            <p:nvPr/>
          </p:nvSpPr>
          <p:spPr bwMode="auto">
            <a:xfrm>
              <a:off x="1406"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59" name="Freeform 466"/>
            <p:cNvSpPr>
              <a:spLocks/>
            </p:cNvSpPr>
            <p:nvPr/>
          </p:nvSpPr>
          <p:spPr bwMode="auto">
            <a:xfrm>
              <a:off x="1406"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60" name="Freeform 467"/>
            <p:cNvSpPr>
              <a:spLocks/>
            </p:cNvSpPr>
            <p:nvPr/>
          </p:nvSpPr>
          <p:spPr bwMode="auto">
            <a:xfrm>
              <a:off x="1395" y="2241"/>
              <a:ext cx="11" cy="24"/>
            </a:xfrm>
            <a:custGeom>
              <a:avLst/>
              <a:gdLst>
                <a:gd name="T0" fmla="*/ 59 w 59"/>
                <a:gd name="T1" fmla="*/ 59 h 118"/>
                <a:gd name="T2" fmla="*/ 59 w 59"/>
                <a:gd name="T3" fmla="*/ 118 h 118"/>
                <a:gd name="T4" fmla="*/ 47 w 59"/>
                <a:gd name="T5" fmla="*/ 117 h 118"/>
                <a:gd name="T6" fmla="*/ 35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4" y="107"/>
                  </a:lnTo>
                  <a:lnTo>
                    <a:pt x="15" y="99"/>
                  </a:lnTo>
                  <a:lnTo>
                    <a:pt x="8" y="89"/>
                  </a:lnTo>
                  <a:lnTo>
                    <a:pt x="3" y="77"/>
                  </a:lnTo>
                  <a:lnTo>
                    <a:pt x="0" y="65"/>
                  </a:lnTo>
                  <a:lnTo>
                    <a:pt x="0" y="53"/>
                  </a:lnTo>
                  <a:lnTo>
                    <a:pt x="3" y="40"/>
                  </a:lnTo>
                  <a:lnTo>
                    <a:pt x="8" y="29"/>
                  </a:lnTo>
                  <a:lnTo>
                    <a:pt x="15" y="19"/>
                  </a:lnTo>
                  <a:lnTo>
                    <a:pt x="24"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61" name="Freeform 468"/>
            <p:cNvSpPr>
              <a:spLocks/>
            </p:cNvSpPr>
            <p:nvPr/>
          </p:nvSpPr>
          <p:spPr bwMode="auto">
            <a:xfrm>
              <a:off x="1395" y="2241"/>
              <a:ext cx="11" cy="24"/>
            </a:xfrm>
            <a:custGeom>
              <a:avLst/>
              <a:gdLst>
                <a:gd name="T0" fmla="*/ 59 w 59"/>
                <a:gd name="T1" fmla="*/ 118 h 118"/>
                <a:gd name="T2" fmla="*/ 47 w 59"/>
                <a:gd name="T3" fmla="*/ 117 h 118"/>
                <a:gd name="T4" fmla="*/ 35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4" y="107"/>
                  </a:lnTo>
                  <a:lnTo>
                    <a:pt x="15" y="99"/>
                  </a:lnTo>
                  <a:lnTo>
                    <a:pt x="8" y="89"/>
                  </a:lnTo>
                  <a:lnTo>
                    <a:pt x="3" y="77"/>
                  </a:lnTo>
                  <a:lnTo>
                    <a:pt x="0" y="65"/>
                  </a:lnTo>
                  <a:lnTo>
                    <a:pt x="0" y="53"/>
                  </a:lnTo>
                  <a:lnTo>
                    <a:pt x="3" y="40"/>
                  </a:lnTo>
                  <a:lnTo>
                    <a:pt x="8" y="29"/>
                  </a:lnTo>
                  <a:lnTo>
                    <a:pt x="15" y="19"/>
                  </a:lnTo>
                  <a:lnTo>
                    <a:pt x="24"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62" name="Freeform 469"/>
            <p:cNvSpPr>
              <a:spLocks/>
            </p:cNvSpPr>
            <p:nvPr/>
          </p:nvSpPr>
          <p:spPr bwMode="auto">
            <a:xfrm>
              <a:off x="1377" y="2241"/>
              <a:ext cx="12" cy="24"/>
            </a:xfrm>
            <a:custGeom>
              <a:avLst/>
              <a:gdLst>
                <a:gd name="T0" fmla="*/ 0 w 59"/>
                <a:gd name="T1" fmla="*/ 59 h 118"/>
                <a:gd name="T2" fmla="*/ 0 w 59"/>
                <a:gd name="T3" fmla="*/ 0 h 118"/>
                <a:gd name="T4" fmla="*/ 13 w 59"/>
                <a:gd name="T5" fmla="*/ 1 h 118"/>
                <a:gd name="T6" fmla="*/ 25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5 w 59"/>
                <a:gd name="T29" fmla="*/ 113 h 118"/>
                <a:gd name="T30" fmla="*/ 13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3"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3"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63" name="Freeform 470"/>
            <p:cNvSpPr>
              <a:spLocks/>
            </p:cNvSpPr>
            <p:nvPr/>
          </p:nvSpPr>
          <p:spPr bwMode="auto">
            <a:xfrm>
              <a:off x="1377" y="2241"/>
              <a:ext cx="12" cy="24"/>
            </a:xfrm>
            <a:custGeom>
              <a:avLst/>
              <a:gdLst>
                <a:gd name="T0" fmla="*/ 0 w 59"/>
                <a:gd name="T1" fmla="*/ 0 h 118"/>
                <a:gd name="T2" fmla="*/ 13 w 59"/>
                <a:gd name="T3" fmla="*/ 1 h 118"/>
                <a:gd name="T4" fmla="*/ 25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5 w 59"/>
                <a:gd name="T27" fmla="*/ 113 h 118"/>
                <a:gd name="T28" fmla="*/ 13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3"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3"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64" name="Freeform 471"/>
            <p:cNvSpPr>
              <a:spLocks/>
            </p:cNvSpPr>
            <p:nvPr/>
          </p:nvSpPr>
          <p:spPr bwMode="auto">
            <a:xfrm>
              <a:off x="1263"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65" name="Freeform 472"/>
            <p:cNvSpPr>
              <a:spLocks/>
            </p:cNvSpPr>
            <p:nvPr/>
          </p:nvSpPr>
          <p:spPr bwMode="auto">
            <a:xfrm>
              <a:off x="1263" y="2241"/>
              <a:ext cx="114"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66" name="Freeform 473"/>
            <p:cNvSpPr>
              <a:spLocks/>
            </p:cNvSpPr>
            <p:nvPr/>
          </p:nvSpPr>
          <p:spPr bwMode="auto">
            <a:xfrm>
              <a:off x="1252"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67" name="Freeform 474"/>
            <p:cNvSpPr>
              <a:spLocks/>
            </p:cNvSpPr>
            <p:nvPr/>
          </p:nvSpPr>
          <p:spPr bwMode="auto">
            <a:xfrm>
              <a:off x="1252"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68" name="Freeform 475"/>
            <p:cNvSpPr>
              <a:spLocks/>
            </p:cNvSpPr>
            <p:nvPr/>
          </p:nvSpPr>
          <p:spPr bwMode="auto">
            <a:xfrm>
              <a:off x="1235"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69" name="Freeform 476"/>
            <p:cNvSpPr>
              <a:spLocks/>
            </p:cNvSpPr>
            <p:nvPr/>
          </p:nvSpPr>
          <p:spPr bwMode="auto">
            <a:xfrm>
              <a:off x="1235"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70" name="Freeform 477"/>
            <p:cNvSpPr>
              <a:spLocks/>
            </p:cNvSpPr>
            <p:nvPr/>
          </p:nvSpPr>
          <p:spPr bwMode="auto">
            <a:xfrm>
              <a:off x="1120"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71" name="Freeform 478"/>
            <p:cNvSpPr>
              <a:spLocks/>
            </p:cNvSpPr>
            <p:nvPr/>
          </p:nvSpPr>
          <p:spPr bwMode="auto">
            <a:xfrm>
              <a:off x="1120"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72" name="Freeform 479"/>
            <p:cNvSpPr>
              <a:spLocks/>
            </p:cNvSpPr>
            <p:nvPr/>
          </p:nvSpPr>
          <p:spPr bwMode="auto">
            <a:xfrm>
              <a:off x="1109" y="2241"/>
              <a:ext cx="11" cy="24"/>
            </a:xfrm>
            <a:custGeom>
              <a:avLst/>
              <a:gdLst>
                <a:gd name="T0" fmla="*/ 59 w 59"/>
                <a:gd name="T1" fmla="*/ 59 h 118"/>
                <a:gd name="T2" fmla="*/ 59 w 59"/>
                <a:gd name="T3" fmla="*/ 118 h 118"/>
                <a:gd name="T4" fmla="*/ 47 w 59"/>
                <a:gd name="T5" fmla="*/ 117 h 118"/>
                <a:gd name="T6" fmla="*/ 34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4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73" name="Freeform 480"/>
            <p:cNvSpPr>
              <a:spLocks/>
            </p:cNvSpPr>
            <p:nvPr/>
          </p:nvSpPr>
          <p:spPr bwMode="auto">
            <a:xfrm>
              <a:off x="1109" y="2241"/>
              <a:ext cx="11" cy="24"/>
            </a:xfrm>
            <a:custGeom>
              <a:avLst/>
              <a:gdLst>
                <a:gd name="T0" fmla="*/ 59 w 59"/>
                <a:gd name="T1" fmla="*/ 118 h 118"/>
                <a:gd name="T2" fmla="*/ 47 w 59"/>
                <a:gd name="T3" fmla="*/ 117 h 118"/>
                <a:gd name="T4" fmla="*/ 34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4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74" name="Freeform 481"/>
            <p:cNvSpPr>
              <a:spLocks/>
            </p:cNvSpPr>
            <p:nvPr/>
          </p:nvSpPr>
          <p:spPr bwMode="auto">
            <a:xfrm>
              <a:off x="1092" y="2241"/>
              <a:ext cx="11" cy="24"/>
            </a:xfrm>
            <a:custGeom>
              <a:avLst/>
              <a:gdLst>
                <a:gd name="T0" fmla="*/ 0 w 59"/>
                <a:gd name="T1" fmla="*/ 59 h 118"/>
                <a:gd name="T2" fmla="*/ 0 w 59"/>
                <a:gd name="T3" fmla="*/ 0 h 118"/>
                <a:gd name="T4" fmla="*/ 12 w 59"/>
                <a:gd name="T5" fmla="*/ 1 h 118"/>
                <a:gd name="T6" fmla="*/ 25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5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75" name="Freeform 482"/>
            <p:cNvSpPr>
              <a:spLocks/>
            </p:cNvSpPr>
            <p:nvPr/>
          </p:nvSpPr>
          <p:spPr bwMode="auto">
            <a:xfrm>
              <a:off x="1092" y="2241"/>
              <a:ext cx="11" cy="24"/>
            </a:xfrm>
            <a:custGeom>
              <a:avLst/>
              <a:gdLst>
                <a:gd name="T0" fmla="*/ 0 w 59"/>
                <a:gd name="T1" fmla="*/ 0 h 118"/>
                <a:gd name="T2" fmla="*/ 12 w 59"/>
                <a:gd name="T3" fmla="*/ 1 h 118"/>
                <a:gd name="T4" fmla="*/ 25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5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5" y="5"/>
                  </a:lnTo>
                  <a:lnTo>
                    <a:pt x="35" y="11"/>
                  </a:lnTo>
                  <a:lnTo>
                    <a:pt x="44" y="19"/>
                  </a:lnTo>
                  <a:lnTo>
                    <a:pt x="51" y="29"/>
                  </a:lnTo>
                  <a:lnTo>
                    <a:pt x="56" y="40"/>
                  </a:lnTo>
                  <a:lnTo>
                    <a:pt x="59" y="53"/>
                  </a:lnTo>
                  <a:lnTo>
                    <a:pt x="59" y="65"/>
                  </a:lnTo>
                  <a:lnTo>
                    <a:pt x="56" y="77"/>
                  </a:lnTo>
                  <a:lnTo>
                    <a:pt x="51" y="89"/>
                  </a:lnTo>
                  <a:lnTo>
                    <a:pt x="44" y="99"/>
                  </a:lnTo>
                  <a:lnTo>
                    <a:pt x="35" y="107"/>
                  </a:lnTo>
                  <a:lnTo>
                    <a:pt x="25"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76" name="Freeform 483"/>
            <p:cNvSpPr>
              <a:spLocks/>
            </p:cNvSpPr>
            <p:nvPr/>
          </p:nvSpPr>
          <p:spPr bwMode="auto">
            <a:xfrm>
              <a:off x="977"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77" name="Freeform 484"/>
            <p:cNvSpPr>
              <a:spLocks/>
            </p:cNvSpPr>
            <p:nvPr/>
          </p:nvSpPr>
          <p:spPr bwMode="auto">
            <a:xfrm>
              <a:off x="977"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78" name="Freeform 485"/>
            <p:cNvSpPr>
              <a:spLocks/>
            </p:cNvSpPr>
            <p:nvPr/>
          </p:nvSpPr>
          <p:spPr bwMode="auto">
            <a:xfrm>
              <a:off x="966"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79" name="Freeform 486"/>
            <p:cNvSpPr>
              <a:spLocks/>
            </p:cNvSpPr>
            <p:nvPr/>
          </p:nvSpPr>
          <p:spPr bwMode="auto">
            <a:xfrm>
              <a:off x="966"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80" name="Freeform 487"/>
            <p:cNvSpPr>
              <a:spLocks/>
            </p:cNvSpPr>
            <p:nvPr/>
          </p:nvSpPr>
          <p:spPr bwMode="auto">
            <a:xfrm>
              <a:off x="948" y="2241"/>
              <a:ext cx="12"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81" name="Freeform 488"/>
            <p:cNvSpPr>
              <a:spLocks/>
            </p:cNvSpPr>
            <p:nvPr/>
          </p:nvSpPr>
          <p:spPr bwMode="auto">
            <a:xfrm>
              <a:off x="948" y="2241"/>
              <a:ext cx="12"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82" name="Freeform 489"/>
            <p:cNvSpPr>
              <a:spLocks/>
            </p:cNvSpPr>
            <p:nvPr/>
          </p:nvSpPr>
          <p:spPr bwMode="auto">
            <a:xfrm>
              <a:off x="834" y="2241"/>
              <a:ext cx="114" cy="24"/>
            </a:xfrm>
            <a:custGeom>
              <a:avLst/>
              <a:gdLst>
                <a:gd name="T0" fmla="*/ 591 w 591"/>
                <a:gd name="T1" fmla="*/ 118 h 118"/>
                <a:gd name="T2" fmla="*/ 591 w 591"/>
                <a:gd name="T3" fmla="*/ 59 h 118"/>
                <a:gd name="T4" fmla="*/ 591 w 591"/>
                <a:gd name="T5" fmla="*/ 0 h 118"/>
                <a:gd name="T6" fmla="*/ 0 w 591"/>
                <a:gd name="T7" fmla="*/ 0 h 118"/>
                <a:gd name="T8" fmla="*/ 0 w 591"/>
                <a:gd name="T9" fmla="*/ 59 h 118"/>
                <a:gd name="T10" fmla="*/ 0 w 591"/>
                <a:gd name="T11" fmla="*/ 118 h 118"/>
                <a:gd name="T12" fmla="*/ 591 w 591"/>
                <a:gd name="T13" fmla="*/ 118 h 118"/>
                <a:gd name="T14" fmla="*/ 0 60000 65536"/>
                <a:gd name="T15" fmla="*/ 0 60000 65536"/>
                <a:gd name="T16" fmla="*/ 0 60000 65536"/>
                <a:gd name="T17" fmla="*/ 0 60000 65536"/>
                <a:gd name="T18" fmla="*/ 0 60000 65536"/>
                <a:gd name="T19" fmla="*/ 0 60000 65536"/>
                <a:gd name="T20" fmla="*/ 0 60000 65536"/>
                <a:gd name="T21" fmla="*/ 0 w 591"/>
                <a:gd name="T22" fmla="*/ 0 h 118"/>
                <a:gd name="T23" fmla="*/ 591 w 591"/>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1" h="118">
                  <a:moveTo>
                    <a:pt x="591" y="118"/>
                  </a:moveTo>
                  <a:lnTo>
                    <a:pt x="591" y="59"/>
                  </a:lnTo>
                  <a:lnTo>
                    <a:pt x="591" y="0"/>
                  </a:lnTo>
                  <a:lnTo>
                    <a:pt x="0" y="0"/>
                  </a:lnTo>
                  <a:lnTo>
                    <a:pt x="0" y="59"/>
                  </a:lnTo>
                  <a:lnTo>
                    <a:pt x="0" y="118"/>
                  </a:lnTo>
                  <a:lnTo>
                    <a:pt x="591"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83" name="Freeform 490"/>
            <p:cNvSpPr>
              <a:spLocks/>
            </p:cNvSpPr>
            <p:nvPr/>
          </p:nvSpPr>
          <p:spPr bwMode="auto">
            <a:xfrm>
              <a:off x="834" y="2241"/>
              <a:ext cx="114" cy="24"/>
            </a:xfrm>
            <a:custGeom>
              <a:avLst/>
              <a:gdLst>
                <a:gd name="T0" fmla="*/ 591 w 591"/>
                <a:gd name="T1" fmla="*/ 118 h 118"/>
                <a:gd name="T2" fmla="*/ 591 w 591"/>
                <a:gd name="T3" fmla="*/ 59 h 118"/>
                <a:gd name="T4" fmla="*/ 591 w 591"/>
                <a:gd name="T5" fmla="*/ 0 h 118"/>
                <a:gd name="T6" fmla="*/ 0 w 591"/>
                <a:gd name="T7" fmla="*/ 0 h 118"/>
                <a:gd name="T8" fmla="*/ 0 w 591"/>
                <a:gd name="T9" fmla="*/ 59 h 118"/>
                <a:gd name="T10" fmla="*/ 0 w 591"/>
                <a:gd name="T11" fmla="*/ 118 h 118"/>
                <a:gd name="T12" fmla="*/ 591 w 591"/>
                <a:gd name="T13" fmla="*/ 118 h 118"/>
                <a:gd name="T14" fmla="*/ 0 60000 65536"/>
                <a:gd name="T15" fmla="*/ 0 60000 65536"/>
                <a:gd name="T16" fmla="*/ 0 60000 65536"/>
                <a:gd name="T17" fmla="*/ 0 60000 65536"/>
                <a:gd name="T18" fmla="*/ 0 60000 65536"/>
                <a:gd name="T19" fmla="*/ 0 60000 65536"/>
                <a:gd name="T20" fmla="*/ 0 60000 65536"/>
                <a:gd name="T21" fmla="*/ 0 w 591"/>
                <a:gd name="T22" fmla="*/ 0 h 118"/>
                <a:gd name="T23" fmla="*/ 591 w 591"/>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1" h="118">
                  <a:moveTo>
                    <a:pt x="591" y="118"/>
                  </a:moveTo>
                  <a:lnTo>
                    <a:pt x="591" y="59"/>
                  </a:lnTo>
                  <a:lnTo>
                    <a:pt x="591" y="0"/>
                  </a:lnTo>
                  <a:lnTo>
                    <a:pt x="0" y="0"/>
                  </a:lnTo>
                  <a:lnTo>
                    <a:pt x="0" y="59"/>
                  </a:lnTo>
                  <a:lnTo>
                    <a:pt x="0" y="118"/>
                  </a:lnTo>
                  <a:lnTo>
                    <a:pt x="591"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84" name="Freeform 491"/>
            <p:cNvSpPr>
              <a:spLocks/>
            </p:cNvSpPr>
            <p:nvPr/>
          </p:nvSpPr>
          <p:spPr bwMode="auto">
            <a:xfrm>
              <a:off x="823" y="2241"/>
              <a:ext cx="11" cy="24"/>
            </a:xfrm>
            <a:custGeom>
              <a:avLst/>
              <a:gdLst>
                <a:gd name="T0" fmla="*/ 59 w 59"/>
                <a:gd name="T1" fmla="*/ 59 h 118"/>
                <a:gd name="T2" fmla="*/ 59 w 59"/>
                <a:gd name="T3" fmla="*/ 118 h 118"/>
                <a:gd name="T4" fmla="*/ 46 w 59"/>
                <a:gd name="T5" fmla="*/ 117 h 118"/>
                <a:gd name="T6" fmla="*/ 34 w 59"/>
                <a:gd name="T7" fmla="*/ 113 h 118"/>
                <a:gd name="T8" fmla="*/ 24 w 59"/>
                <a:gd name="T9" fmla="*/ 107 h 118"/>
                <a:gd name="T10" fmla="*/ 15 w 59"/>
                <a:gd name="T11" fmla="*/ 99 h 118"/>
                <a:gd name="T12" fmla="*/ 8 w 59"/>
                <a:gd name="T13" fmla="*/ 89 h 118"/>
                <a:gd name="T14" fmla="*/ 3 w 59"/>
                <a:gd name="T15" fmla="*/ 77 h 118"/>
                <a:gd name="T16" fmla="*/ 0 w 59"/>
                <a:gd name="T17" fmla="*/ 65 h 118"/>
                <a:gd name="T18" fmla="*/ 0 w 59"/>
                <a:gd name="T19" fmla="*/ 53 h 118"/>
                <a:gd name="T20" fmla="*/ 3 w 59"/>
                <a:gd name="T21" fmla="*/ 40 h 118"/>
                <a:gd name="T22" fmla="*/ 8 w 59"/>
                <a:gd name="T23" fmla="*/ 29 h 118"/>
                <a:gd name="T24" fmla="*/ 15 w 59"/>
                <a:gd name="T25" fmla="*/ 19 h 118"/>
                <a:gd name="T26" fmla="*/ 24 w 59"/>
                <a:gd name="T27" fmla="*/ 11 h 118"/>
                <a:gd name="T28" fmla="*/ 34 w 59"/>
                <a:gd name="T29" fmla="*/ 5 h 118"/>
                <a:gd name="T30" fmla="*/ 46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85" name="Freeform 492"/>
            <p:cNvSpPr>
              <a:spLocks/>
            </p:cNvSpPr>
            <p:nvPr/>
          </p:nvSpPr>
          <p:spPr bwMode="auto">
            <a:xfrm>
              <a:off x="823" y="2241"/>
              <a:ext cx="11" cy="24"/>
            </a:xfrm>
            <a:custGeom>
              <a:avLst/>
              <a:gdLst>
                <a:gd name="T0" fmla="*/ 59 w 59"/>
                <a:gd name="T1" fmla="*/ 118 h 118"/>
                <a:gd name="T2" fmla="*/ 46 w 59"/>
                <a:gd name="T3" fmla="*/ 117 h 118"/>
                <a:gd name="T4" fmla="*/ 34 w 59"/>
                <a:gd name="T5" fmla="*/ 113 h 118"/>
                <a:gd name="T6" fmla="*/ 24 w 59"/>
                <a:gd name="T7" fmla="*/ 107 h 118"/>
                <a:gd name="T8" fmla="*/ 15 w 59"/>
                <a:gd name="T9" fmla="*/ 99 h 118"/>
                <a:gd name="T10" fmla="*/ 8 w 59"/>
                <a:gd name="T11" fmla="*/ 89 h 118"/>
                <a:gd name="T12" fmla="*/ 3 w 59"/>
                <a:gd name="T13" fmla="*/ 77 h 118"/>
                <a:gd name="T14" fmla="*/ 0 w 59"/>
                <a:gd name="T15" fmla="*/ 65 h 118"/>
                <a:gd name="T16" fmla="*/ 0 w 59"/>
                <a:gd name="T17" fmla="*/ 53 h 118"/>
                <a:gd name="T18" fmla="*/ 3 w 59"/>
                <a:gd name="T19" fmla="*/ 40 h 118"/>
                <a:gd name="T20" fmla="*/ 8 w 59"/>
                <a:gd name="T21" fmla="*/ 29 h 118"/>
                <a:gd name="T22" fmla="*/ 15 w 59"/>
                <a:gd name="T23" fmla="*/ 19 h 118"/>
                <a:gd name="T24" fmla="*/ 24 w 59"/>
                <a:gd name="T25" fmla="*/ 11 h 118"/>
                <a:gd name="T26" fmla="*/ 34 w 59"/>
                <a:gd name="T27" fmla="*/ 5 h 118"/>
                <a:gd name="T28" fmla="*/ 46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86" name="Freeform 493"/>
            <p:cNvSpPr>
              <a:spLocks/>
            </p:cNvSpPr>
            <p:nvPr/>
          </p:nvSpPr>
          <p:spPr bwMode="auto">
            <a:xfrm>
              <a:off x="806" y="2241"/>
              <a:ext cx="11" cy="24"/>
            </a:xfrm>
            <a:custGeom>
              <a:avLst/>
              <a:gdLst>
                <a:gd name="T0" fmla="*/ 0 w 59"/>
                <a:gd name="T1" fmla="*/ 59 h 118"/>
                <a:gd name="T2" fmla="*/ 0 w 59"/>
                <a:gd name="T3" fmla="*/ 0 h 118"/>
                <a:gd name="T4" fmla="*/ 12 w 59"/>
                <a:gd name="T5" fmla="*/ 1 h 118"/>
                <a:gd name="T6" fmla="*/ 24 w 59"/>
                <a:gd name="T7" fmla="*/ 5 h 118"/>
                <a:gd name="T8" fmla="*/ 35 w 59"/>
                <a:gd name="T9" fmla="*/ 11 h 118"/>
                <a:gd name="T10" fmla="*/ 44 w 59"/>
                <a:gd name="T11" fmla="*/ 19 h 118"/>
                <a:gd name="T12" fmla="*/ 51 w 59"/>
                <a:gd name="T13" fmla="*/ 29 h 118"/>
                <a:gd name="T14" fmla="*/ 56 w 59"/>
                <a:gd name="T15" fmla="*/ 40 h 118"/>
                <a:gd name="T16" fmla="*/ 59 w 59"/>
                <a:gd name="T17" fmla="*/ 53 h 118"/>
                <a:gd name="T18" fmla="*/ 59 w 59"/>
                <a:gd name="T19" fmla="*/ 65 h 118"/>
                <a:gd name="T20" fmla="*/ 56 w 59"/>
                <a:gd name="T21" fmla="*/ 77 h 118"/>
                <a:gd name="T22" fmla="*/ 51 w 59"/>
                <a:gd name="T23" fmla="*/ 89 h 118"/>
                <a:gd name="T24" fmla="*/ 44 w 59"/>
                <a:gd name="T25" fmla="*/ 99 h 118"/>
                <a:gd name="T26" fmla="*/ 35 w 59"/>
                <a:gd name="T27" fmla="*/ 107 h 118"/>
                <a:gd name="T28" fmla="*/ 24 w 59"/>
                <a:gd name="T29" fmla="*/ 113 h 118"/>
                <a:gd name="T30" fmla="*/ 12 w 59"/>
                <a:gd name="T31" fmla="*/ 117 h 118"/>
                <a:gd name="T32" fmla="*/ 0 w 59"/>
                <a:gd name="T33" fmla="*/ 118 h 118"/>
                <a:gd name="T34" fmla="*/ 0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0" y="59"/>
                  </a:moveTo>
                  <a:lnTo>
                    <a:pt x="0" y="0"/>
                  </a:lnTo>
                  <a:lnTo>
                    <a:pt x="12" y="1"/>
                  </a:lnTo>
                  <a:lnTo>
                    <a:pt x="24" y="5"/>
                  </a:lnTo>
                  <a:lnTo>
                    <a:pt x="35" y="11"/>
                  </a:lnTo>
                  <a:lnTo>
                    <a:pt x="44" y="19"/>
                  </a:lnTo>
                  <a:lnTo>
                    <a:pt x="51" y="29"/>
                  </a:lnTo>
                  <a:lnTo>
                    <a:pt x="56" y="40"/>
                  </a:lnTo>
                  <a:lnTo>
                    <a:pt x="59" y="53"/>
                  </a:lnTo>
                  <a:lnTo>
                    <a:pt x="59" y="65"/>
                  </a:lnTo>
                  <a:lnTo>
                    <a:pt x="56" y="77"/>
                  </a:lnTo>
                  <a:lnTo>
                    <a:pt x="51" y="89"/>
                  </a:lnTo>
                  <a:lnTo>
                    <a:pt x="44" y="99"/>
                  </a:lnTo>
                  <a:lnTo>
                    <a:pt x="35"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87" name="Freeform 494"/>
            <p:cNvSpPr>
              <a:spLocks/>
            </p:cNvSpPr>
            <p:nvPr/>
          </p:nvSpPr>
          <p:spPr bwMode="auto">
            <a:xfrm>
              <a:off x="806" y="2241"/>
              <a:ext cx="11" cy="24"/>
            </a:xfrm>
            <a:custGeom>
              <a:avLst/>
              <a:gdLst>
                <a:gd name="T0" fmla="*/ 0 w 59"/>
                <a:gd name="T1" fmla="*/ 0 h 118"/>
                <a:gd name="T2" fmla="*/ 12 w 59"/>
                <a:gd name="T3" fmla="*/ 1 h 118"/>
                <a:gd name="T4" fmla="*/ 24 w 59"/>
                <a:gd name="T5" fmla="*/ 5 h 118"/>
                <a:gd name="T6" fmla="*/ 35 w 59"/>
                <a:gd name="T7" fmla="*/ 11 h 118"/>
                <a:gd name="T8" fmla="*/ 44 w 59"/>
                <a:gd name="T9" fmla="*/ 19 h 118"/>
                <a:gd name="T10" fmla="*/ 51 w 59"/>
                <a:gd name="T11" fmla="*/ 29 h 118"/>
                <a:gd name="T12" fmla="*/ 56 w 59"/>
                <a:gd name="T13" fmla="*/ 40 h 118"/>
                <a:gd name="T14" fmla="*/ 59 w 59"/>
                <a:gd name="T15" fmla="*/ 53 h 118"/>
                <a:gd name="T16" fmla="*/ 59 w 59"/>
                <a:gd name="T17" fmla="*/ 65 h 118"/>
                <a:gd name="T18" fmla="*/ 56 w 59"/>
                <a:gd name="T19" fmla="*/ 77 h 118"/>
                <a:gd name="T20" fmla="*/ 51 w 59"/>
                <a:gd name="T21" fmla="*/ 89 h 118"/>
                <a:gd name="T22" fmla="*/ 44 w 59"/>
                <a:gd name="T23" fmla="*/ 99 h 118"/>
                <a:gd name="T24" fmla="*/ 35 w 59"/>
                <a:gd name="T25" fmla="*/ 107 h 118"/>
                <a:gd name="T26" fmla="*/ 24 w 59"/>
                <a:gd name="T27" fmla="*/ 113 h 118"/>
                <a:gd name="T28" fmla="*/ 12 w 59"/>
                <a:gd name="T29" fmla="*/ 117 h 118"/>
                <a:gd name="T30" fmla="*/ 0 w 59"/>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0" y="0"/>
                  </a:moveTo>
                  <a:lnTo>
                    <a:pt x="12" y="1"/>
                  </a:lnTo>
                  <a:lnTo>
                    <a:pt x="24" y="5"/>
                  </a:lnTo>
                  <a:lnTo>
                    <a:pt x="35" y="11"/>
                  </a:lnTo>
                  <a:lnTo>
                    <a:pt x="44" y="19"/>
                  </a:lnTo>
                  <a:lnTo>
                    <a:pt x="51" y="29"/>
                  </a:lnTo>
                  <a:lnTo>
                    <a:pt x="56" y="40"/>
                  </a:lnTo>
                  <a:lnTo>
                    <a:pt x="59" y="53"/>
                  </a:lnTo>
                  <a:lnTo>
                    <a:pt x="59" y="65"/>
                  </a:lnTo>
                  <a:lnTo>
                    <a:pt x="56" y="77"/>
                  </a:lnTo>
                  <a:lnTo>
                    <a:pt x="51" y="89"/>
                  </a:lnTo>
                  <a:lnTo>
                    <a:pt x="44" y="99"/>
                  </a:lnTo>
                  <a:lnTo>
                    <a:pt x="35"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88" name="Freeform 495"/>
            <p:cNvSpPr>
              <a:spLocks/>
            </p:cNvSpPr>
            <p:nvPr/>
          </p:nvSpPr>
          <p:spPr bwMode="auto">
            <a:xfrm>
              <a:off x="691"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89" name="Freeform 496"/>
            <p:cNvSpPr>
              <a:spLocks/>
            </p:cNvSpPr>
            <p:nvPr/>
          </p:nvSpPr>
          <p:spPr bwMode="auto">
            <a:xfrm>
              <a:off x="691" y="2241"/>
              <a:ext cx="115" cy="24"/>
            </a:xfrm>
            <a:custGeom>
              <a:avLst/>
              <a:gdLst>
                <a:gd name="T0" fmla="*/ 592 w 592"/>
                <a:gd name="T1" fmla="*/ 118 h 118"/>
                <a:gd name="T2" fmla="*/ 592 w 592"/>
                <a:gd name="T3" fmla="*/ 59 h 118"/>
                <a:gd name="T4" fmla="*/ 592 w 592"/>
                <a:gd name="T5" fmla="*/ 0 h 118"/>
                <a:gd name="T6" fmla="*/ 0 w 592"/>
                <a:gd name="T7" fmla="*/ 0 h 118"/>
                <a:gd name="T8" fmla="*/ 0 w 592"/>
                <a:gd name="T9" fmla="*/ 59 h 118"/>
                <a:gd name="T10" fmla="*/ 0 w 592"/>
                <a:gd name="T11" fmla="*/ 118 h 118"/>
                <a:gd name="T12" fmla="*/ 592 w 592"/>
                <a:gd name="T13" fmla="*/ 118 h 118"/>
                <a:gd name="T14" fmla="*/ 0 60000 65536"/>
                <a:gd name="T15" fmla="*/ 0 60000 65536"/>
                <a:gd name="T16" fmla="*/ 0 60000 65536"/>
                <a:gd name="T17" fmla="*/ 0 60000 65536"/>
                <a:gd name="T18" fmla="*/ 0 60000 65536"/>
                <a:gd name="T19" fmla="*/ 0 60000 65536"/>
                <a:gd name="T20" fmla="*/ 0 60000 65536"/>
                <a:gd name="T21" fmla="*/ 0 w 592"/>
                <a:gd name="T22" fmla="*/ 0 h 118"/>
                <a:gd name="T23" fmla="*/ 592 w 59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18">
                  <a:moveTo>
                    <a:pt x="592" y="118"/>
                  </a:moveTo>
                  <a:lnTo>
                    <a:pt x="592" y="59"/>
                  </a:lnTo>
                  <a:lnTo>
                    <a:pt x="592" y="0"/>
                  </a:lnTo>
                  <a:lnTo>
                    <a:pt x="0" y="0"/>
                  </a:lnTo>
                  <a:lnTo>
                    <a:pt x="0" y="59"/>
                  </a:lnTo>
                  <a:lnTo>
                    <a:pt x="0" y="118"/>
                  </a:lnTo>
                  <a:lnTo>
                    <a:pt x="592"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90" name="Freeform 497"/>
            <p:cNvSpPr>
              <a:spLocks/>
            </p:cNvSpPr>
            <p:nvPr/>
          </p:nvSpPr>
          <p:spPr bwMode="auto">
            <a:xfrm>
              <a:off x="680" y="2241"/>
              <a:ext cx="11" cy="24"/>
            </a:xfrm>
            <a:custGeom>
              <a:avLst/>
              <a:gdLst>
                <a:gd name="T0" fmla="*/ 59 w 59"/>
                <a:gd name="T1" fmla="*/ 59 h 118"/>
                <a:gd name="T2" fmla="*/ 59 w 59"/>
                <a:gd name="T3" fmla="*/ 118 h 118"/>
                <a:gd name="T4" fmla="*/ 47 w 59"/>
                <a:gd name="T5" fmla="*/ 117 h 118"/>
                <a:gd name="T6" fmla="*/ 35 w 59"/>
                <a:gd name="T7" fmla="*/ 113 h 118"/>
                <a:gd name="T8" fmla="*/ 25 w 59"/>
                <a:gd name="T9" fmla="*/ 107 h 118"/>
                <a:gd name="T10" fmla="*/ 16 w 59"/>
                <a:gd name="T11" fmla="*/ 99 h 118"/>
                <a:gd name="T12" fmla="*/ 9 w 59"/>
                <a:gd name="T13" fmla="*/ 89 h 118"/>
                <a:gd name="T14" fmla="*/ 3 w 59"/>
                <a:gd name="T15" fmla="*/ 77 h 118"/>
                <a:gd name="T16" fmla="*/ 0 w 59"/>
                <a:gd name="T17" fmla="*/ 65 h 118"/>
                <a:gd name="T18" fmla="*/ 0 w 59"/>
                <a:gd name="T19" fmla="*/ 53 h 118"/>
                <a:gd name="T20" fmla="*/ 3 w 59"/>
                <a:gd name="T21" fmla="*/ 40 h 118"/>
                <a:gd name="T22" fmla="*/ 9 w 59"/>
                <a:gd name="T23" fmla="*/ 29 h 118"/>
                <a:gd name="T24" fmla="*/ 16 w 59"/>
                <a:gd name="T25" fmla="*/ 19 h 118"/>
                <a:gd name="T26" fmla="*/ 25 w 59"/>
                <a:gd name="T27" fmla="*/ 11 h 118"/>
                <a:gd name="T28" fmla="*/ 35 w 59"/>
                <a:gd name="T29" fmla="*/ 5 h 118"/>
                <a:gd name="T30" fmla="*/ 47 w 59"/>
                <a:gd name="T31" fmla="*/ 1 h 118"/>
                <a:gd name="T32" fmla="*/ 59 w 59"/>
                <a:gd name="T33" fmla="*/ 0 h 118"/>
                <a:gd name="T34" fmla="*/ 59 w 59"/>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8"/>
                <a:gd name="T56" fmla="*/ 59 w 59"/>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8">
                  <a:moveTo>
                    <a:pt x="59" y="59"/>
                  </a:moveTo>
                  <a:lnTo>
                    <a:pt x="59" y="118"/>
                  </a:lnTo>
                  <a:lnTo>
                    <a:pt x="47" y="117"/>
                  </a:lnTo>
                  <a:lnTo>
                    <a:pt x="35" y="113"/>
                  </a:lnTo>
                  <a:lnTo>
                    <a:pt x="25" y="107"/>
                  </a:lnTo>
                  <a:lnTo>
                    <a:pt x="16" y="99"/>
                  </a:lnTo>
                  <a:lnTo>
                    <a:pt x="9" y="89"/>
                  </a:lnTo>
                  <a:lnTo>
                    <a:pt x="3" y="77"/>
                  </a:lnTo>
                  <a:lnTo>
                    <a:pt x="0" y="65"/>
                  </a:lnTo>
                  <a:lnTo>
                    <a:pt x="0" y="53"/>
                  </a:lnTo>
                  <a:lnTo>
                    <a:pt x="3" y="40"/>
                  </a:lnTo>
                  <a:lnTo>
                    <a:pt x="9" y="29"/>
                  </a:lnTo>
                  <a:lnTo>
                    <a:pt x="16" y="19"/>
                  </a:lnTo>
                  <a:lnTo>
                    <a:pt x="25" y="11"/>
                  </a:lnTo>
                  <a:lnTo>
                    <a:pt x="35" y="5"/>
                  </a:lnTo>
                  <a:lnTo>
                    <a:pt x="47" y="1"/>
                  </a:lnTo>
                  <a:lnTo>
                    <a:pt x="59"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91" name="Freeform 498"/>
            <p:cNvSpPr>
              <a:spLocks/>
            </p:cNvSpPr>
            <p:nvPr/>
          </p:nvSpPr>
          <p:spPr bwMode="auto">
            <a:xfrm>
              <a:off x="680" y="2241"/>
              <a:ext cx="11" cy="24"/>
            </a:xfrm>
            <a:custGeom>
              <a:avLst/>
              <a:gdLst>
                <a:gd name="T0" fmla="*/ 59 w 59"/>
                <a:gd name="T1" fmla="*/ 118 h 118"/>
                <a:gd name="T2" fmla="*/ 47 w 59"/>
                <a:gd name="T3" fmla="*/ 117 h 118"/>
                <a:gd name="T4" fmla="*/ 35 w 59"/>
                <a:gd name="T5" fmla="*/ 113 h 118"/>
                <a:gd name="T6" fmla="*/ 25 w 59"/>
                <a:gd name="T7" fmla="*/ 107 h 118"/>
                <a:gd name="T8" fmla="*/ 16 w 59"/>
                <a:gd name="T9" fmla="*/ 99 h 118"/>
                <a:gd name="T10" fmla="*/ 9 w 59"/>
                <a:gd name="T11" fmla="*/ 89 h 118"/>
                <a:gd name="T12" fmla="*/ 3 w 59"/>
                <a:gd name="T13" fmla="*/ 77 h 118"/>
                <a:gd name="T14" fmla="*/ 0 w 59"/>
                <a:gd name="T15" fmla="*/ 65 h 118"/>
                <a:gd name="T16" fmla="*/ 0 w 59"/>
                <a:gd name="T17" fmla="*/ 53 h 118"/>
                <a:gd name="T18" fmla="*/ 3 w 59"/>
                <a:gd name="T19" fmla="*/ 40 h 118"/>
                <a:gd name="T20" fmla="*/ 9 w 59"/>
                <a:gd name="T21" fmla="*/ 29 h 118"/>
                <a:gd name="T22" fmla="*/ 16 w 59"/>
                <a:gd name="T23" fmla="*/ 19 h 118"/>
                <a:gd name="T24" fmla="*/ 25 w 59"/>
                <a:gd name="T25" fmla="*/ 11 h 118"/>
                <a:gd name="T26" fmla="*/ 35 w 59"/>
                <a:gd name="T27" fmla="*/ 5 h 118"/>
                <a:gd name="T28" fmla="*/ 47 w 59"/>
                <a:gd name="T29" fmla="*/ 1 h 118"/>
                <a:gd name="T30" fmla="*/ 59 w 59"/>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18"/>
                <a:gd name="T50" fmla="*/ 59 w 59"/>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18">
                  <a:moveTo>
                    <a:pt x="59" y="118"/>
                  </a:moveTo>
                  <a:lnTo>
                    <a:pt x="47" y="117"/>
                  </a:lnTo>
                  <a:lnTo>
                    <a:pt x="35" y="113"/>
                  </a:lnTo>
                  <a:lnTo>
                    <a:pt x="25" y="107"/>
                  </a:lnTo>
                  <a:lnTo>
                    <a:pt x="16" y="99"/>
                  </a:lnTo>
                  <a:lnTo>
                    <a:pt x="9" y="89"/>
                  </a:lnTo>
                  <a:lnTo>
                    <a:pt x="3" y="77"/>
                  </a:lnTo>
                  <a:lnTo>
                    <a:pt x="0" y="65"/>
                  </a:lnTo>
                  <a:lnTo>
                    <a:pt x="0" y="53"/>
                  </a:lnTo>
                  <a:lnTo>
                    <a:pt x="3" y="40"/>
                  </a:lnTo>
                  <a:lnTo>
                    <a:pt x="9" y="29"/>
                  </a:lnTo>
                  <a:lnTo>
                    <a:pt x="16" y="19"/>
                  </a:lnTo>
                  <a:lnTo>
                    <a:pt x="25" y="11"/>
                  </a:lnTo>
                  <a:lnTo>
                    <a:pt x="35" y="5"/>
                  </a:lnTo>
                  <a:lnTo>
                    <a:pt x="47" y="1"/>
                  </a:ln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92" name="Freeform 499"/>
            <p:cNvSpPr>
              <a:spLocks/>
            </p:cNvSpPr>
            <p:nvPr/>
          </p:nvSpPr>
          <p:spPr bwMode="auto">
            <a:xfrm>
              <a:off x="663" y="2241"/>
              <a:ext cx="11" cy="24"/>
            </a:xfrm>
            <a:custGeom>
              <a:avLst/>
              <a:gdLst>
                <a:gd name="T0" fmla="*/ 0 w 58"/>
                <a:gd name="T1" fmla="*/ 59 h 118"/>
                <a:gd name="T2" fmla="*/ 0 w 58"/>
                <a:gd name="T3" fmla="*/ 0 h 118"/>
                <a:gd name="T4" fmla="*/ 12 w 58"/>
                <a:gd name="T5" fmla="*/ 1 h 118"/>
                <a:gd name="T6" fmla="*/ 24 w 58"/>
                <a:gd name="T7" fmla="*/ 5 h 118"/>
                <a:gd name="T8" fmla="*/ 34 w 58"/>
                <a:gd name="T9" fmla="*/ 11 h 118"/>
                <a:gd name="T10" fmla="*/ 43 w 58"/>
                <a:gd name="T11" fmla="*/ 19 h 118"/>
                <a:gd name="T12" fmla="*/ 50 w 58"/>
                <a:gd name="T13" fmla="*/ 29 h 118"/>
                <a:gd name="T14" fmla="*/ 55 w 58"/>
                <a:gd name="T15" fmla="*/ 40 h 118"/>
                <a:gd name="T16" fmla="*/ 58 w 58"/>
                <a:gd name="T17" fmla="*/ 53 h 118"/>
                <a:gd name="T18" fmla="*/ 58 w 58"/>
                <a:gd name="T19" fmla="*/ 65 h 118"/>
                <a:gd name="T20" fmla="*/ 55 w 58"/>
                <a:gd name="T21" fmla="*/ 77 h 118"/>
                <a:gd name="T22" fmla="*/ 50 w 58"/>
                <a:gd name="T23" fmla="*/ 89 h 118"/>
                <a:gd name="T24" fmla="*/ 43 w 58"/>
                <a:gd name="T25" fmla="*/ 99 h 118"/>
                <a:gd name="T26" fmla="*/ 34 w 58"/>
                <a:gd name="T27" fmla="*/ 107 h 118"/>
                <a:gd name="T28" fmla="*/ 24 w 58"/>
                <a:gd name="T29" fmla="*/ 113 h 118"/>
                <a:gd name="T30" fmla="*/ 12 w 58"/>
                <a:gd name="T31" fmla="*/ 117 h 118"/>
                <a:gd name="T32" fmla="*/ 0 w 58"/>
                <a:gd name="T33" fmla="*/ 118 h 118"/>
                <a:gd name="T34" fmla="*/ 0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0" y="59"/>
                  </a:moveTo>
                  <a:lnTo>
                    <a:pt x="0" y="0"/>
                  </a:ln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93" name="Freeform 500"/>
            <p:cNvSpPr>
              <a:spLocks/>
            </p:cNvSpPr>
            <p:nvPr/>
          </p:nvSpPr>
          <p:spPr bwMode="auto">
            <a:xfrm>
              <a:off x="663" y="2241"/>
              <a:ext cx="11" cy="24"/>
            </a:xfrm>
            <a:custGeom>
              <a:avLst/>
              <a:gdLst>
                <a:gd name="T0" fmla="*/ 0 w 58"/>
                <a:gd name="T1" fmla="*/ 0 h 118"/>
                <a:gd name="T2" fmla="*/ 12 w 58"/>
                <a:gd name="T3" fmla="*/ 1 h 118"/>
                <a:gd name="T4" fmla="*/ 24 w 58"/>
                <a:gd name="T5" fmla="*/ 5 h 118"/>
                <a:gd name="T6" fmla="*/ 34 w 58"/>
                <a:gd name="T7" fmla="*/ 11 h 118"/>
                <a:gd name="T8" fmla="*/ 43 w 58"/>
                <a:gd name="T9" fmla="*/ 19 h 118"/>
                <a:gd name="T10" fmla="*/ 50 w 58"/>
                <a:gd name="T11" fmla="*/ 29 h 118"/>
                <a:gd name="T12" fmla="*/ 55 w 58"/>
                <a:gd name="T13" fmla="*/ 40 h 118"/>
                <a:gd name="T14" fmla="*/ 58 w 58"/>
                <a:gd name="T15" fmla="*/ 53 h 118"/>
                <a:gd name="T16" fmla="*/ 58 w 58"/>
                <a:gd name="T17" fmla="*/ 65 h 118"/>
                <a:gd name="T18" fmla="*/ 55 w 58"/>
                <a:gd name="T19" fmla="*/ 77 h 118"/>
                <a:gd name="T20" fmla="*/ 50 w 58"/>
                <a:gd name="T21" fmla="*/ 89 h 118"/>
                <a:gd name="T22" fmla="*/ 43 w 58"/>
                <a:gd name="T23" fmla="*/ 99 h 118"/>
                <a:gd name="T24" fmla="*/ 34 w 58"/>
                <a:gd name="T25" fmla="*/ 107 h 118"/>
                <a:gd name="T26" fmla="*/ 24 w 58"/>
                <a:gd name="T27" fmla="*/ 113 h 118"/>
                <a:gd name="T28" fmla="*/ 12 w 58"/>
                <a:gd name="T29" fmla="*/ 117 h 118"/>
                <a:gd name="T30" fmla="*/ 0 w 58"/>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0" y="0"/>
                  </a:moveTo>
                  <a:lnTo>
                    <a:pt x="12" y="1"/>
                  </a:lnTo>
                  <a:lnTo>
                    <a:pt x="24" y="5"/>
                  </a:lnTo>
                  <a:lnTo>
                    <a:pt x="34" y="11"/>
                  </a:lnTo>
                  <a:lnTo>
                    <a:pt x="43" y="19"/>
                  </a:lnTo>
                  <a:lnTo>
                    <a:pt x="50" y="29"/>
                  </a:lnTo>
                  <a:lnTo>
                    <a:pt x="55" y="40"/>
                  </a:lnTo>
                  <a:lnTo>
                    <a:pt x="58" y="53"/>
                  </a:lnTo>
                  <a:lnTo>
                    <a:pt x="58" y="65"/>
                  </a:lnTo>
                  <a:lnTo>
                    <a:pt x="55" y="77"/>
                  </a:lnTo>
                  <a:lnTo>
                    <a:pt x="50" y="89"/>
                  </a:lnTo>
                  <a:lnTo>
                    <a:pt x="43" y="99"/>
                  </a:lnTo>
                  <a:lnTo>
                    <a:pt x="34" y="107"/>
                  </a:lnTo>
                  <a:lnTo>
                    <a:pt x="24" y="113"/>
                  </a:lnTo>
                  <a:lnTo>
                    <a:pt x="12" y="117"/>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94" name="Freeform 501"/>
            <p:cNvSpPr>
              <a:spLocks/>
            </p:cNvSpPr>
            <p:nvPr/>
          </p:nvSpPr>
          <p:spPr bwMode="auto">
            <a:xfrm>
              <a:off x="605" y="2241"/>
              <a:ext cx="58"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95" name="Freeform 502"/>
            <p:cNvSpPr>
              <a:spLocks/>
            </p:cNvSpPr>
            <p:nvPr/>
          </p:nvSpPr>
          <p:spPr bwMode="auto">
            <a:xfrm>
              <a:off x="605" y="2241"/>
              <a:ext cx="58" cy="24"/>
            </a:xfrm>
            <a:custGeom>
              <a:avLst/>
              <a:gdLst>
                <a:gd name="T0" fmla="*/ 298 w 298"/>
                <a:gd name="T1" fmla="*/ 118 h 118"/>
                <a:gd name="T2" fmla="*/ 298 w 298"/>
                <a:gd name="T3" fmla="*/ 59 h 118"/>
                <a:gd name="T4" fmla="*/ 298 w 298"/>
                <a:gd name="T5" fmla="*/ 0 h 118"/>
                <a:gd name="T6" fmla="*/ 0 w 298"/>
                <a:gd name="T7" fmla="*/ 0 h 118"/>
                <a:gd name="T8" fmla="*/ 0 w 298"/>
                <a:gd name="T9" fmla="*/ 59 h 118"/>
                <a:gd name="T10" fmla="*/ 0 w 298"/>
                <a:gd name="T11" fmla="*/ 118 h 118"/>
                <a:gd name="T12" fmla="*/ 298 w 298"/>
                <a:gd name="T13" fmla="*/ 118 h 118"/>
                <a:gd name="T14" fmla="*/ 0 60000 65536"/>
                <a:gd name="T15" fmla="*/ 0 60000 65536"/>
                <a:gd name="T16" fmla="*/ 0 60000 65536"/>
                <a:gd name="T17" fmla="*/ 0 60000 65536"/>
                <a:gd name="T18" fmla="*/ 0 60000 65536"/>
                <a:gd name="T19" fmla="*/ 0 60000 65536"/>
                <a:gd name="T20" fmla="*/ 0 60000 65536"/>
                <a:gd name="T21" fmla="*/ 0 w 298"/>
                <a:gd name="T22" fmla="*/ 0 h 118"/>
                <a:gd name="T23" fmla="*/ 298 w 29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18">
                  <a:moveTo>
                    <a:pt x="298" y="118"/>
                  </a:moveTo>
                  <a:lnTo>
                    <a:pt x="298" y="59"/>
                  </a:lnTo>
                  <a:lnTo>
                    <a:pt x="298" y="0"/>
                  </a:lnTo>
                  <a:lnTo>
                    <a:pt x="0" y="0"/>
                  </a:lnTo>
                  <a:lnTo>
                    <a:pt x="0" y="59"/>
                  </a:lnTo>
                  <a:lnTo>
                    <a:pt x="0" y="118"/>
                  </a:lnTo>
                  <a:lnTo>
                    <a:pt x="298"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96" name="Freeform 503"/>
            <p:cNvSpPr>
              <a:spLocks/>
            </p:cNvSpPr>
            <p:nvPr/>
          </p:nvSpPr>
          <p:spPr bwMode="auto">
            <a:xfrm>
              <a:off x="594" y="2241"/>
              <a:ext cx="11" cy="24"/>
            </a:xfrm>
            <a:custGeom>
              <a:avLst/>
              <a:gdLst>
                <a:gd name="T0" fmla="*/ 58 w 58"/>
                <a:gd name="T1" fmla="*/ 59 h 118"/>
                <a:gd name="T2" fmla="*/ 58 w 58"/>
                <a:gd name="T3" fmla="*/ 118 h 118"/>
                <a:gd name="T4" fmla="*/ 46 w 58"/>
                <a:gd name="T5" fmla="*/ 117 h 118"/>
                <a:gd name="T6" fmla="*/ 34 w 58"/>
                <a:gd name="T7" fmla="*/ 113 h 118"/>
                <a:gd name="T8" fmla="*/ 24 w 58"/>
                <a:gd name="T9" fmla="*/ 107 h 118"/>
                <a:gd name="T10" fmla="*/ 15 w 58"/>
                <a:gd name="T11" fmla="*/ 99 h 118"/>
                <a:gd name="T12" fmla="*/ 8 w 58"/>
                <a:gd name="T13" fmla="*/ 89 h 118"/>
                <a:gd name="T14" fmla="*/ 3 w 58"/>
                <a:gd name="T15" fmla="*/ 77 h 118"/>
                <a:gd name="T16" fmla="*/ 0 w 58"/>
                <a:gd name="T17" fmla="*/ 65 h 118"/>
                <a:gd name="T18" fmla="*/ 0 w 58"/>
                <a:gd name="T19" fmla="*/ 53 h 118"/>
                <a:gd name="T20" fmla="*/ 3 w 58"/>
                <a:gd name="T21" fmla="*/ 40 h 118"/>
                <a:gd name="T22" fmla="*/ 8 w 58"/>
                <a:gd name="T23" fmla="*/ 29 h 118"/>
                <a:gd name="T24" fmla="*/ 15 w 58"/>
                <a:gd name="T25" fmla="*/ 19 h 118"/>
                <a:gd name="T26" fmla="*/ 24 w 58"/>
                <a:gd name="T27" fmla="*/ 11 h 118"/>
                <a:gd name="T28" fmla="*/ 34 w 58"/>
                <a:gd name="T29" fmla="*/ 5 h 118"/>
                <a:gd name="T30" fmla="*/ 46 w 58"/>
                <a:gd name="T31" fmla="*/ 1 h 118"/>
                <a:gd name="T32" fmla="*/ 58 w 58"/>
                <a:gd name="T33" fmla="*/ 0 h 118"/>
                <a:gd name="T34" fmla="*/ 58 w 58"/>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18"/>
                <a:gd name="T56" fmla="*/ 58 w 58"/>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18">
                  <a:moveTo>
                    <a:pt x="58" y="59"/>
                  </a:moveTo>
                  <a:lnTo>
                    <a:pt x="58" y="118"/>
                  </a:ln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97" name="Freeform 504"/>
            <p:cNvSpPr>
              <a:spLocks/>
            </p:cNvSpPr>
            <p:nvPr/>
          </p:nvSpPr>
          <p:spPr bwMode="auto">
            <a:xfrm>
              <a:off x="594" y="2241"/>
              <a:ext cx="11" cy="24"/>
            </a:xfrm>
            <a:custGeom>
              <a:avLst/>
              <a:gdLst>
                <a:gd name="T0" fmla="*/ 58 w 58"/>
                <a:gd name="T1" fmla="*/ 118 h 118"/>
                <a:gd name="T2" fmla="*/ 46 w 58"/>
                <a:gd name="T3" fmla="*/ 117 h 118"/>
                <a:gd name="T4" fmla="*/ 34 w 58"/>
                <a:gd name="T5" fmla="*/ 113 h 118"/>
                <a:gd name="T6" fmla="*/ 24 w 58"/>
                <a:gd name="T7" fmla="*/ 107 h 118"/>
                <a:gd name="T8" fmla="*/ 15 w 58"/>
                <a:gd name="T9" fmla="*/ 99 h 118"/>
                <a:gd name="T10" fmla="*/ 8 w 58"/>
                <a:gd name="T11" fmla="*/ 89 h 118"/>
                <a:gd name="T12" fmla="*/ 3 w 58"/>
                <a:gd name="T13" fmla="*/ 77 h 118"/>
                <a:gd name="T14" fmla="*/ 0 w 58"/>
                <a:gd name="T15" fmla="*/ 65 h 118"/>
                <a:gd name="T16" fmla="*/ 0 w 58"/>
                <a:gd name="T17" fmla="*/ 53 h 118"/>
                <a:gd name="T18" fmla="*/ 3 w 58"/>
                <a:gd name="T19" fmla="*/ 40 h 118"/>
                <a:gd name="T20" fmla="*/ 8 w 58"/>
                <a:gd name="T21" fmla="*/ 29 h 118"/>
                <a:gd name="T22" fmla="*/ 15 w 58"/>
                <a:gd name="T23" fmla="*/ 19 h 118"/>
                <a:gd name="T24" fmla="*/ 24 w 58"/>
                <a:gd name="T25" fmla="*/ 11 h 118"/>
                <a:gd name="T26" fmla="*/ 34 w 58"/>
                <a:gd name="T27" fmla="*/ 5 h 118"/>
                <a:gd name="T28" fmla="*/ 46 w 58"/>
                <a:gd name="T29" fmla="*/ 1 h 118"/>
                <a:gd name="T30" fmla="*/ 58 w 58"/>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18"/>
                <a:gd name="T50" fmla="*/ 58 w 58"/>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18">
                  <a:moveTo>
                    <a:pt x="58" y="118"/>
                  </a:moveTo>
                  <a:lnTo>
                    <a:pt x="46" y="117"/>
                  </a:lnTo>
                  <a:lnTo>
                    <a:pt x="34" y="113"/>
                  </a:lnTo>
                  <a:lnTo>
                    <a:pt x="24" y="107"/>
                  </a:lnTo>
                  <a:lnTo>
                    <a:pt x="15" y="99"/>
                  </a:lnTo>
                  <a:lnTo>
                    <a:pt x="8" y="89"/>
                  </a:lnTo>
                  <a:lnTo>
                    <a:pt x="3" y="77"/>
                  </a:lnTo>
                  <a:lnTo>
                    <a:pt x="0" y="65"/>
                  </a:lnTo>
                  <a:lnTo>
                    <a:pt x="0" y="53"/>
                  </a:lnTo>
                  <a:lnTo>
                    <a:pt x="3" y="40"/>
                  </a:lnTo>
                  <a:lnTo>
                    <a:pt x="8" y="29"/>
                  </a:lnTo>
                  <a:lnTo>
                    <a:pt x="15" y="19"/>
                  </a:lnTo>
                  <a:lnTo>
                    <a:pt x="24" y="11"/>
                  </a:lnTo>
                  <a:lnTo>
                    <a:pt x="34" y="5"/>
                  </a:lnTo>
                  <a:lnTo>
                    <a:pt x="46" y="1"/>
                  </a:lnTo>
                  <a:lnTo>
                    <a:pt x="5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98" name="Freeform 505"/>
            <p:cNvSpPr>
              <a:spLocks/>
            </p:cNvSpPr>
            <p:nvPr/>
          </p:nvSpPr>
          <p:spPr bwMode="auto">
            <a:xfrm>
              <a:off x="1784" y="2381"/>
              <a:ext cx="13" cy="22"/>
            </a:xfrm>
            <a:custGeom>
              <a:avLst/>
              <a:gdLst>
                <a:gd name="T0" fmla="*/ 7 w 66"/>
                <a:gd name="T1" fmla="*/ 59 h 119"/>
                <a:gd name="T2" fmla="*/ 14 w 66"/>
                <a:gd name="T3" fmla="*/ 0 h 119"/>
                <a:gd name="T4" fmla="*/ 26 w 66"/>
                <a:gd name="T5" fmla="*/ 3 h 119"/>
                <a:gd name="T6" fmla="*/ 37 w 66"/>
                <a:gd name="T7" fmla="*/ 8 h 119"/>
                <a:gd name="T8" fmla="*/ 47 w 66"/>
                <a:gd name="T9" fmla="*/ 15 h 119"/>
                <a:gd name="T10" fmla="*/ 55 w 66"/>
                <a:gd name="T11" fmla="*/ 25 h 119"/>
                <a:gd name="T12" fmla="*/ 61 w 66"/>
                <a:gd name="T13" fmla="*/ 36 h 119"/>
                <a:gd name="T14" fmla="*/ 65 w 66"/>
                <a:gd name="T15" fmla="*/ 48 h 119"/>
                <a:gd name="T16" fmla="*/ 66 w 66"/>
                <a:gd name="T17" fmla="*/ 60 h 119"/>
                <a:gd name="T18" fmla="*/ 65 w 66"/>
                <a:gd name="T19" fmla="*/ 73 h 119"/>
                <a:gd name="T20" fmla="*/ 61 w 66"/>
                <a:gd name="T21" fmla="*/ 84 h 119"/>
                <a:gd name="T22" fmla="*/ 55 w 66"/>
                <a:gd name="T23" fmla="*/ 95 h 119"/>
                <a:gd name="T24" fmla="*/ 46 w 66"/>
                <a:gd name="T25" fmla="*/ 104 h 119"/>
                <a:gd name="T26" fmla="*/ 35 w 66"/>
                <a:gd name="T27" fmla="*/ 112 h 119"/>
                <a:gd name="T28" fmla="*/ 24 w 66"/>
                <a:gd name="T29" fmla="*/ 116 h 119"/>
                <a:gd name="T30" fmla="*/ 12 w 66"/>
                <a:gd name="T31" fmla="*/ 119 h 119"/>
                <a:gd name="T32" fmla="*/ 0 w 66"/>
                <a:gd name="T33" fmla="*/ 119 h 119"/>
                <a:gd name="T34" fmla="*/ 7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59"/>
                  </a:moveTo>
                  <a:lnTo>
                    <a:pt x="14" y="0"/>
                  </a:lnTo>
                  <a:lnTo>
                    <a:pt x="26" y="3"/>
                  </a:lnTo>
                  <a:lnTo>
                    <a:pt x="37" y="8"/>
                  </a:lnTo>
                  <a:lnTo>
                    <a:pt x="47" y="15"/>
                  </a:lnTo>
                  <a:lnTo>
                    <a:pt x="55" y="25"/>
                  </a:lnTo>
                  <a:lnTo>
                    <a:pt x="61" y="36"/>
                  </a:lnTo>
                  <a:lnTo>
                    <a:pt x="65" y="48"/>
                  </a:lnTo>
                  <a:lnTo>
                    <a:pt x="66" y="60"/>
                  </a:lnTo>
                  <a:lnTo>
                    <a:pt x="65" y="73"/>
                  </a:lnTo>
                  <a:lnTo>
                    <a:pt x="61" y="84"/>
                  </a:lnTo>
                  <a:lnTo>
                    <a:pt x="55" y="95"/>
                  </a:lnTo>
                  <a:lnTo>
                    <a:pt x="46" y="104"/>
                  </a:lnTo>
                  <a:lnTo>
                    <a:pt x="35" y="112"/>
                  </a:lnTo>
                  <a:lnTo>
                    <a:pt x="24" y="116"/>
                  </a:lnTo>
                  <a:lnTo>
                    <a:pt x="12"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99" name="Freeform 506"/>
            <p:cNvSpPr>
              <a:spLocks/>
            </p:cNvSpPr>
            <p:nvPr/>
          </p:nvSpPr>
          <p:spPr bwMode="auto">
            <a:xfrm>
              <a:off x="1784" y="2381"/>
              <a:ext cx="13" cy="22"/>
            </a:xfrm>
            <a:custGeom>
              <a:avLst/>
              <a:gdLst>
                <a:gd name="T0" fmla="*/ 14 w 66"/>
                <a:gd name="T1" fmla="*/ 0 h 119"/>
                <a:gd name="T2" fmla="*/ 26 w 66"/>
                <a:gd name="T3" fmla="*/ 3 h 119"/>
                <a:gd name="T4" fmla="*/ 37 w 66"/>
                <a:gd name="T5" fmla="*/ 8 h 119"/>
                <a:gd name="T6" fmla="*/ 47 w 66"/>
                <a:gd name="T7" fmla="*/ 15 h 119"/>
                <a:gd name="T8" fmla="*/ 55 w 66"/>
                <a:gd name="T9" fmla="*/ 25 h 119"/>
                <a:gd name="T10" fmla="*/ 61 w 66"/>
                <a:gd name="T11" fmla="*/ 36 h 119"/>
                <a:gd name="T12" fmla="*/ 65 w 66"/>
                <a:gd name="T13" fmla="*/ 48 h 119"/>
                <a:gd name="T14" fmla="*/ 66 w 66"/>
                <a:gd name="T15" fmla="*/ 60 h 119"/>
                <a:gd name="T16" fmla="*/ 65 w 66"/>
                <a:gd name="T17" fmla="*/ 73 h 119"/>
                <a:gd name="T18" fmla="*/ 61 w 66"/>
                <a:gd name="T19" fmla="*/ 84 h 119"/>
                <a:gd name="T20" fmla="*/ 55 w 66"/>
                <a:gd name="T21" fmla="*/ 95 h 119"/>
                <a:gd name="T22" fmla="*/ 46 w 66"/>
                <a:gd name="T23" fmla="*/ 104 h 119"/>
                <a:gd name="T24" fmla="*/ 35 w 66"/>
                <a:gd name="T25" fmla="*/ 112 h 119"/>
                <a:gd name="T26" fmla="*/ 24 w 66"/>
                <a:gd name="T27" fmla="*/ 116 h 119"/>
                <a:gd name="T28" fmla="*/ 12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6" y="3"/>
                  </a:lnTo>
                  <a:lnTo>
                    <a:pt x="37" y="8"/>
                  </a:lnTo>
                  <a:lnTo>
                    <a:pt x="47" y="15"/>
                  </a:lnTo>
                  <a:lnTo>
                    <a:pt x="55" y="25"/>
                  </a:lnTo>
                  <a:lnTo>
                    <a:pt x="61" y="36"/>
                  </a:lnTo>
                  <a:lnTo>
                    <a:pt x="65" y="48"/>
                  </a:lnTo>
                  <a:lnTo>
                    <a:pt x="66" y="60"/>
                  </a:lnTo>
                  <a:lnTo>
                    <a:pt x="65" y="73"/>
                  </a:lnTo>
                  <a:lnTo>
                    <a:pt x="61" y="84"/>
                  </a:lnTo>
                  <a:lnTo>
                    <a:pt x="55" y="95"/>
                  </a:lnTo>
                  <a:lnTo>
                    <a:pt x="46" y="104"/>
                  </a:lnTo>
                  <a:lnTo>
                    <a:pt x="35" y="112"/>
                  </a:lnTo>
                  <a:lnTo>
                    <a:pt x="24" y="116"/>
                  </a:lnTo>
                  <a:lnTo>
                    <a:pt x="12"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0" name="Freeform 507"/>
            <p:cNvSpPr>
              <a:spLocks/>
            </p:cNvSpPr>
            <p:nvPr/>
          </p:nvSpPr>
          <p:spPr bwMode="auto">
            <a:xfrm>
              <a:off x="1705" y="2371"/>
              <a:ext cx="82" cy="32"/>
            </a:xfrm>
            <a:custGeom>
              <a:avLst/>
              <a:gdLst>
                <a:gd name="T0" fmla="*/ 409 w 423"/>
                <a:gd name="T1" fmla="*/ 167 h 167"/>
                <a:gd name="T2" fmla="*/ 416 w 423"/>
                <a:gd name="T3" fmla="*/ 107 h 167"/>
                <a:gd name="T4" fmla="*/ 423 w 423"/>
                <a:gd name="T5" fmla="*/ 48 h 167"/>
                <a:gd name="T6" fmla="*/ 15 w 423"/>
                <a:gd name="T7" fmla="*/ 0 h 167"/>
                <a:gd name="T8" fmla="*/ 8 w 423"/>
                <a:gd name="T9" fmla="*/ 59 h 167"/>
                <a:gd name="T10" fmla="*/ 0 w 423"/>
                <a:gd name="T11" fmla="*/ 119 h 167"/>
                <a:gd name="T12" fmla="*/ 409 w 423"/>
                <a:gd name="T13" fmla="*/ 167 h 167"/>
                <a:gd name="T14" fmla="*/ 0 60000 65536"/>
                <a:gd name="T15" fmla="*/ 0 60000 65536"/>
                <a:gd name="T16" fmla="*/ 0 60000 65536"/>
                <a:gd name="T17" fmla="*/ 0 60000 65536"/>
                <a:gd name="T18" fmla="*/ 0 60000 65536"/>
                <a:gd name="T19" fmla="*/ 0 60000 65536"/>
                <a:gd name="T20" fmla="*/ 0 60000 65536"/>
                <a:gd name="T21" fmla="*/ 0 w 423"/>
                <a:gd name="T22" fmla="*/ 0 h 167"/>
                <a:gd name="T23" fmla="*/ 423 w 423"/>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7">
                  <a:moveTo>
                    <a:pt x="409" y="167"/>
                  </a:moveTo>
                  <a:lnTo>
                    <a:pt x="416" y="107"/>
                  </a:lnTo>
                  <a:lnTo>
                    <a:pt x="423" y="48"/>
                  </a:lnTo>
                  <a:lnTo>
                    <a:pt x="15" y="0"/>
                  </a:lnTo>
                  <a:lnTo>
                    <a:pt x="8" y="59"/>
                  </a:lnTo>
                  <a:lnTo>
                    <a:pt x="0" y="119"/>
                  </a:lnTo>
                  <a:lnTo>
                    <a:pt x="409" y="1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01" name="Freeform 508"/>
            <p:cNvSpPr>
              <a:spLocks/>
            </p:cNvSpPr>
            <p:nvPr/>
          </p:nvSpPr>
          <p:spPr bwMode="auto">
            <a:xfrm>
              <a:off x="1705" y="2371"/>
              <a:ext cx="82" cy="32"/>
            </a:xfrm>
            <a:custGeom>
              <a:avLst/>
              <a:gdLst>
                <a:gd name="T0" fmla="*/ 409 w 423"/>
                <a:gd name="T1" fmla="*/ 167 h 167"/>
                <a:gd name="T2" fmla="*/ 416 w 423"/>
                <a:gd name="T3" fmla="*/ 107 h 167"/>
                <a:gd name="T4" fmla="*/ 423 w 423"/>
                <a:gd name="T5" fmla="*/ 48 h 167"/>
                <a:gd name="T6" fmla="*/ 15 w 423"/>
                <a:gd name="T7" fmla="*/ 0 h 167"/>
                <a:gd name="T8" fmla="*/ 8 w 423"/>
                <a:gd name="T9" fmla="*/ 59 h 167"/>
                <a:gd name="T10" fmla="*/ 0 w 423"/>
                <a:gd name="T11" fmla="*/ 119 h 167"/>
                <a:gd name="T12" fmla="*/ 409 w 423"/>
                <a:gd name="T13" fmla="*/ 167 h 167"/>
                <a:gd name="T14" fmla="*/ 0 60000 65536"/>
                <a:gd name="T15" fmla="*/ 0 60000 65536"/>
                <a:gd name="T16" fmla="*/ 0 60000 65536"/>
                <a:gd name="T17" fmla="*/ 0 60000 65536"/>
                <a:gd name="T18" fmla="*/ 0 60000 65536"/>
                <a:gd name="T19" fmla="*/ 0 60000 65536"/>
                <a:gd name="T20" fmla="*/ 0 60000 65536"/>
                <a:gd name="T21" fmla="*/ 0 w 423"/>
                <a:gd name="T22" fmla="*/ 0 h 167"/>
                <a:gd name="T23" fmla="*/ 423 w 423"/>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7">
                  <a:moveTo>
                    <a:pt x="409" y="167"/>
                  </a:moveTo>
                  <a:lnTo>
                    <a:pt x="416" y="107"/>
                  </a:lnTo>
                  <a:lnTo>
                    <a:pt x="423" y="48"/>
                  </a:lnTo>
                  <a:lnTo>
                    <a:pt x="15" y="0"/>
                  </a:lnTo>
                  <a:lnTo>
                    <a:pt x="8" y="59"/>
                  </a:lnTo>
                  <a:lnTo>
                    <a:pt x="0" y="119"/>
                  </a:lnTo>
                  <a:lnTo>
                    <a:pt x="409" y="16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2" name="Freeform 509"/>
            <p:cNvSpPr>
              <a:spLocks/>
            </p:cNvSpPr>
            <p:nvPr/>
          </p:nvSpPr>
          <p:spPr bwMode="auto">
            <a:xfrm>
              <a:off x="1695" y="2371"/>
              <a:ext cx="13" cy="23"/>
            </a:xfrm>
            <a:custGeom>
              <a:avLst/>
              <a:gdLst>
                <a:gd name="T0" fmla="*/ 59 w 66"/>
                <a:gd name="T1" fmla="*/ 59 h 119"/>
                <a:gd name="T2" fmla="*/ 51 w 66"/>
                <a:gd name="T3" fmla="*/ 119 h 119"/>
                <a:gd name="T4" fmla="*/ 39 w 66"/>
                <a:gd name="T5" fmla="*/ 116 h 119"/>
                <a:gd name="T6" fmla="*/ 28 w 66"/>
                <a:gd name="T7" fmla="*/ 111 h 119"/>
                <a:gd name="T8" fmla="*/ 19 w 66"/>
                <a:gd name="T9" fmla="*/ 103 h 119"/>
                <a:gd name="T10" fmla="*/ 11 w 66"/>
                <a:gd name="T11" fmla="*/ 94 h 119"/>
                <a:gd name="T12" fmla="*/ 5 w 66"/>
                <a:gd name="T13" fmla="*/ 83 h 119"/>
                <a:gd name="T14" fmla="*/ 1 w 66"/>
                <a:gd name="T15" fmla="*/ 71 h 119"/>
                <a:gd name="T16" fmla="*/ 0 w 66"/>
                <a:gd name="T17" fmla="*/ 58 h 119"/>
                <a:gd name="T18" fmla="*/ 1 w 66"/>
                <a:gd name="T19" fmla="*/ 46 h 119"/>
                <a:gd name="T20" fmla="*/ 5 w 66"/>
                <a:gd name="T21" fmla="*/ 35 h 119"/>
                <a:gd name="T22" fmla="*/ 11 w 66"/>
                <a:gd name="T23" fmla="*/ 24 h 119"/>
                <a:gd name="T24" fmla="*/ 20 w 66"/>
                <a:gd name="T25" fmla="*/ 14 h 119"/>
                <a:gd name="T26" fmla="*/ 30 w 66"/>
                <a:gd name="T27" fmla="*/ 7 h 119"/>
                <a:gd name="T28" fmla="*/ 41 w 66"/>
                <a:gd name="T29" fmla="*/ 3 h 119"/>
                <a:gd name="T30" fmla="*/ 54 w 66"/>
                <a:gd name="T31" fmla="*/ 0 h 119"/>
                <a:gd name="T32" fmla="*/ 66 w 66"/>
                <a:gd name="T33" fmla="*/ 0 h 119"/>
                <a:gd name="T34" fmla="*/ 59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59"/>
                  </a:moveTo>
                  <a:lnTo>
                    <a:pt x="51" y="119"/>
                  </a:lnTo>
                  <a:lnTo>
                    <a:pt x="39" y="116"/>
                  </a:lnTo>
                  <a:lnTo>
                    <a:pt x="28" y="111"/>
                  </a:lnTo>
                  <a:lnTo>
                    <a:pt x="19" y="103"/>
                  </a:lnTo>
                  <a:lnTo>
                    <a:pt x="11" y="94"/>
                  </a:lnTo>
                  <a:lnTo>
                    <a:pt x="5" y="83"/>
                  </a:lnTo>
                  <a:lnTo>
                    <a:pt x="1" y="71"/>
                  </a:lnTo>
                  <a:lnTo>
                    <a:pt x="0" y="58"/>
                  </a:lnTo>
                  <a:lnTo>
                    <a:pt x="1" y="46"/>
                  </a:lnTo>
                  <a:lnTo>
                    <a:pt x="5" y="35"/>
                  </a:lnTo>
                  <a:lnTo>
                    <a:pt x="11" y="24"/>
                  </a:lnTo>
                  <a:lnTo>
                    <a:pt x="20" y="14"/>
                  </a:lnTo>
                  <a:lnTo>
                    <a:pt x="30" y="7"/>
                  </a:lnTo>
                  <a:lnTo>
                    <a:pt x="41" y="3"/>
                  </a:lnTo>
                  <a:lnTo>
                    <a:pt x="54"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03" name="Freeform 510"/>
            <p:cNvSpPr>
              <a:spLocks/>
            </p:cNvSpPr>
            <p:nvPr/>
          </p:nvSpPr>
          <p:spPr bwMode="auto">
            <a:xfrm>
              <a:off x="1695" y="2371"/>
              <a:ext cx="13" cy="23"/>
            </a:xfrm>
            <a:custGeom>
              <a:avLst/>
              <a:gdLst>
                <a:gd name="T0" fmla="*/ 51 w 66"/>
                <a:gd name="T1" fmla="*/ 119 h 119"/>
                <a:gd name="T2" fmla="*/ 39 w 66"/>
                <a:gd name="T3" fmla="*/ 116 h 119"/>
                <a:gd name="T4" fmla="*/ 28 w 66"/>
                <a:gd name="T5" fmla="*/ 111 h 119"/>
                <a:gd name="T6" fmla="*/ 19 w 66"/>
                <a:gd name="T7" fmla="*/ 103 h 119"/>
                <a:gd name="T8" fmla="*/ 11 w 66"/>
                <a:gd name="T9" fmla="*/ 94 h 119"/>
                <a:gd name="T10" fmla="*/ 5 w 66"/>
                <a:gd name="T11" fmla="*/ 83 h 119"/>
                <a:gd name="T12" fmla="*/ 1 w 66"/>
                <a:gd name="T13" fmla="*/ 71 h 119"/>
                <a:gd name="T14" fmla="*/ 0 w 66"/>
                <a:gd name="T15" fmla="*/ 58 h 119"/>
                <a:gd name="T16" fmla="*/ 1 w 66"/>
                <a:gd name="T17" fmla="*/ 46 h 119"/>
                <a:gd name="T18" fmla="*/ 5 w 66"/>
                <a:gd name="T19" fmla="*/ 35 h 119"/>
                <a:gd name="T20" fmla="*/ 11 w 66"/>
                <a:gd name="T21" fmla="*/ 24 h 119"/>
                <a:gd name="T22" fmla="*/ 20 w 66"/>
                <a:gd name="T23" fmla="*/ 14 h 119"/>
                <a:gd name="T24" fmla="*/ 30 w 66"/>
                <a:gd name="T25" fmla="*/ 7 h 119"/>
                <a:gd name="T26" fmla="*/ 41 w 66"/>
                <a:gd name="T27" fmla="*/ 3 h 119"/>
                <a:gd name="T28" fmla="*/ 54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1" y="119"/>
                  </a:moveTo>
                  <a:lnTo>
                    <a:pt x="39" y="116"/>
                  </a:lnTo>
                  <a:lnTo>
                    <a:pt x="28" y="111"/>
                  </a:lnTo>
                  <a:lnTo>
                    <a:pt x="19" y="103"/>
                  </a:lnTo>
                  <a:lnTo>
                    <a:pt x="11" y="94"/>
                  </a:lnTo>
                  <a:lnTo>
                    <a:pt x="5" y="83"/>
                  </a:lnTo>
                  <a:lnTo>
                    <a:pt x="1" y="71"/>
                  </a:lnTo>
                  <a:lnTo>
                    <a:pt x="0" y="58"/>
                  </a:lnTo>
                  <a:lnTo>
                    <a:pt x="1" y="46"/>
                  </a:lnTo>
                  <a:lnTo>
                    <a:pt x="5" y="35"/>
                  </a:lnTo>
                  <a:lnTo>
                    <a:pt x="11" y="24"/>
                  </a:lnTo>
                  <a:lnTo>
                    <a:pt x="20" y="14"/>
                  </a:lnTo>
                  <a:lnTo>
                    <a:pt x="30" y="7"/>
                  </a:lnTo>
                  <a:lnTo>
                    <a:pt x="41" y="3"/>
                  </a:lnTo>
                  <a:lnTo>
                    <a:pt x="54"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4" name="Freeform 511"/>
            <p:cNvSpPr>
              <a:spLocks/>
            </p:cNvSpPr>
            <p:nvPr/>
          </p:nvSpPr>
          <p:spPr bwMode="auto">
            <a:xfrm>
              <a:off x="1677" y="2367"/>
              <a:ext cx="13" cy="24"/>
            </a:xfrm>
            <a:custGeom>
              <a:avLst/>
              <a:gdLst>
                <a:gd name="T0" fmla="*/ 7 w 66"/>
                <a:gd name="T1" fmla="*/ 59 h 118"/>
                <a:gd name="T2" fmla="*/ 14 w 66"/>
                <a:gd name="T3" fmla="*/ 0 h 118"/>
                <a:gd name="T4" fmla="*/ 25 w 66"/>
                <a:gd name="T5" fmla="*/ 3 h 118"/>
                <a:gd name="T6" fmla="*/ 37 w 66"/>
                <a:gd name="T7" fmla="*/ 8 h 118"/>
                <a:gd name="T8" fmla="*/ 47 w 66"/>
                <a:gd name="T9" fmla="*/ 15 h 118"/>
                <a:gd name="T10" fmla="*/ 55 w 66"/>
                <a:gd name="T11" fmla="*/ 24 h 118"/>
                <a:gd name="T12" fmla="*/ 61 w 66"/>
                <a:gd name="T13" fmla="*/ 36 h 118"/>
                <a:gd name="T14" fmla="*/ 65 w 66"/>
                <a:gd name="T15" fmla="*/ 47 h 118"/>
                <a:gd name="T16" fmla="*/ 66 w 66"/>
                <a:gd name="T17" fmla="*/ 60 h 118"/>
                <a:gd name="T18" fmla="*/ 65 w 66"/>
                <a:gd name="T19" fmla="*/ 72 h 118"/>
                <a:gd name="T20" fmla="*/ 61 w 66"/>
                <a:gd name="T21" fmla="*/ 84 h 118"/>
                <a:gd name="T22" fmla="*/ 55 w 66"/>
                <a:gd name="T23" fmla="*/ 95 h 118"/>
                <a:gd name="T24" fmla="*/ 46 w 66"/>
                <a:gd name="T25" fmla="*/ 103 h 118"/>
                <a:gd name="T26" fmla="*/ 37 w 66"/>
                <a:gd name="T27" fmla="*/ 111 h 118"/>
                <a:gd name="T28" fmla="*/ 24 w 66"/>
                <a:gd name="T29" fmla="*/ 115 h 118"/>
                <a:gd name="T30" fmla="*/ 13 w 66"/>
                <a:gd name="T31" fmla="*/ 118 h 118"/>
                <a:gd name="T32" fmla="*/ 0 w 66"/>
                <a:gd name="T33" fmla="*/ 118 h 118"/>
                <a:gd name="T34" fmla="*/ 7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7" y="59"/>
                  </a:moveTo>
                  <a:lnTo>
                    <a:pt x="14" y="0"/>
                  </a:lnTo>
                  <a:lnTo>
                    <a:pt x="25" y="3"/>
                  </a:lnTo>
                  <a:lnTo>
                    <a:pt x="37" y="8"/>
                  </a:lnTo>
                  <a:lnTo>
                    <a:pt x="47" y="15"/>
                  </a:lnTo>
                  <a:lnTo>
                    <a:pt x="55" y="24"/>
                  </a:lnTo>
                  <a:lnTo>
                    <a:pt x="61" y="36"/>
                  </a:lnTo>
                  <a:lnTo>
                    <a:pt x="65" y="47"/>
                  </a:lnTo>
                  <a:lnTo>
                    <a:pt x="66" y="60"/>
                  </a:lnTo>
                  <a:lnTo>
                    <a:pt x="65" y="72"/>
                  </a:lnTo>
                  <a:lnTo>
                    <a:pt x="61" y="84"/>
                  </a:lnTo>
                  <a:lnTo>
                    <a:pt x="55" y="95"/>
                  </a:lnTo>
                  <a:lnTo>
                    <a:pt x="46" y="103"/>
                  </a:lnTo>
                  <a:lnTo>
                    <a:pt x="37" y="111"/>
                  </a:lnTo>
                  <a:lnTo>
                    <a:pt x="24" y="115"/>
                  </a:lnTo>
                  <a:lnTo>
                    <a:pt x="13"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05" name="Freeform 512"/>
            <p:cNvSpPr>
              <a:spLocks/>
            </p:cNvSpPr>
            <p:nvPr/>
          </p:nvSpPr>
          <p:spPr bwMode="auto">
            <a:xfrm>
              <a:off x="1677" y="2367"/>
              <a:ext cx="13" cy="24"/>
            </a:xfrm>
            <a:custGeom>
              <a:avLst/>
              <a:gdLst>
                <a:gd name="T0" fmla="*/ 14 w 66"/>
                <a:gd name="T1" fmla="*/ 0 h 118"/>
                <a:gd name="T2" fmla="*/ 25 w 66"/>
                <a:gd name="T3" fmla="*/ 3 h 118"/>
                <a:gd name="T4" fmla="*/ 37 w 66"/>
                <a:gd name="T5" fmla="*/ 8 h 118"/>
                <a:gd name="T6" fmla="*/ 47 w 66"/>
                <a:gd name="T7" fmla="*/ 15 h 118"/>
                <a:gd name="T8" fmla="*/ 55 w 66"/>
                <a:gd name="T9" fmla="*/ 24 h 118"/>
                <a:gd name="T10" fmla="*/ 61 w 66"/>
                <a:gd name="T11" fmla="*/ 36 h 118"/>
                <a:gd name="T12" fmla="*/ 65 w 66"/>
                <a:gd name="T13" fmla="*/ 47 h 118"/>
                <a:gd name="T14" fmla="*/ 66 w 66"/>
                <a:gd name="T15" fmla="*/ 60 h 118"/>
                <a:gd name="T16" fmla="*/ 65 w 66"/>
                <a:gd name="T17" fmla="*/ 72 h 118"/>
                <a:gd name="T18" fmla="*/ 61 w 66"/>
                <a:gd name="T19" fmla="*/ 84 h 118"/>
                <a:gd name="T20" fmla="*/ 55 w 66"/>
                <a:gd name="T21" fmla="*/ 95 h 118"/>
                <a:gd name="T22" fmla="*/ 46 w 66"/>
                <a:gd name="T23" fmla="*/ 103 h 118"/>
                <a:gd name="T24" fmla="*/ 37 w 66"/>
                <a:gd name="T25" fmla="*/ 111 h 118"/>
                <a:gd name="T26" fmla="*/ 24 w 66"/>
                <a:gd name="T27" fmla="*/ 115 h 118"/>
                <a:gd name="T28" fmla="*/ 13 w 66"/>
                <a:gd name="T29" fmla="*/ 118 h 118"/>
                <a:gd name="T30" fmla="*/ 0 w 66"/>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14" y="0"/>
                  </a:moveTo>
                  <a:lnTo>
                    <a:pt x="25" y="3"/>
                  </a:lnTo>
                  <a:lnTo>
                    <a:pt x="37" y="8"/>
                  </a:lnTo>
                  <a:lnTo>
                    <a:pt x="47" y="15"/>
                  </a:lnTo>
                  <a:lnTo>
                    <a:pt x="55" y="24"/>
                  </a:lnTo>
                  <a:lnTo>
                    <a:pt x="61" y="36"/>
                  </a:lnTo>
                  <a:lnTo>
                    <a:pt x="65" y="47"/>
                  </a:lnTo>
                  <a:lnTo>
                    <a:pt x="66" y="60"/>
                  </a:lnTo>
                  <a:lnTo>
                    <a:pt x="65" y="72"/>
                  </a:lnTo>
                  <a:lnTo>
                    <a:pt x="61" y="84"/>
                  </a:lnTo>
                  <a:lnTo>
                    <a:pt x="55" y="95"/>
                  </a:lnTo>
                  <a:lnTo>
                    <a:pt x="46" y="103"/>
                  </a:lnTo>
                  <a:lnTo>
                    <a:pt x="37" y="111"/>
                  </a:lnTo>
                  <a:lnTo>
                    <a:pt x="24" y="115"/>
                  </a:lnTo>
                  <a:lnTo>
                    <a:pt x="13"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6" name="Freeform 513"/>
            <p:cNvSpPr>
              <a:spLocks/>
            </p:cNvSpPr>
            <p:nvPr/>
          </p:nvSpPr>
          <p:spPr bwMode="auto">
            <a:xfrm>
              <a:off x="1563" y="2354"/>
              <a:ext cx="117" cy="37"/>
            </a:xfrm>
            <a:custGeom>
              <a:avLst/>
              <a:gdLst>
                <a:gd name="T0" fmla="*/ 588 w 602"/>
                <a:gd name="T1" fmla="*/ 187 h 187"/>
                <a:gd name="T2" fmla="*/ 595 w 602"/>
                <a:gd name="T3" fmla="*/ 128 h 187"/>
                <a:gd name="T4" fmla="*/ 602 w 602"/>
                <a:gd name="T5" fmla="*/ 69 h 187"/>
                <a:gd name="T6" fmla="*/ 14 w 602"/>
                <a:gd name="T7" fmla="*/ 0 h 187"/>
                <a:gd name="T8" fmla="*/ 7 w 602"/>
                <a:gd name="T9" fmla="*/ 60 h 187"/>
                <a:gd name="T10" fmla="*/ 0 w 602"/>
                <a:gd name="T11" fmla="*/ 119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9"/>
                  </a:lnTo>
                  <a:lnTo>
                    <a:pt x="14" y="0"/>
                  </a:lnTo>
                  <a:lnTo>
                    <a:pt x="7" y="60"/>
                  </a:lnTo>
                  <a:lnTo>
                    <a:pt x="0" y="119"/>
                  </a:lnTo>
                  <a:lnTo>
                    <a:pt x="588"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07" name="Freeform 514"/>
            <p:cNvSpPr>
              <a:spLocks/>
            </p:cNvSpPr>
            <p:nvPr/>
          </p:nvSpPr>
          <p:spPr bwMode="auto">
            <a:xfrm>
              <a:off x="1563" y="2354"/>
              <a:ext cx="117" cy="37"/>
            </a:xfrm>
            <a:custGeom>
              <a:avLst/>
              <a:gdLst>
                <a:gd name="T0" fmla="*/ 588 w 602"/>
                <a:gd name="T1" fmla="*/ 187 h 187"/>
                <a:gd name="T2" fmla="*/ 595 w 602"/>
                <a:gd name="T3" fmla="*/ 128 h 187"/>
                <a:gd name="T4" fmla="*/ 602 w 602"/>
                <a:gd name="T5" fmla="*/ 69 h 187"/>
                <a:gd name="T6" fmla="*/ 14 w 602"/>
                <a:gd name="T7" fmla="*/ 0 h 187"/>
                <a:gd name="T8" fmla="*/ 7 w 602"/>
                <a:gd name="T9" fmla="*/ 60 h 187"/>
                <a:gd name="T10" fmla="*/ 0 w 602"/>
                <a:gd name="T11" fmla="*/ 119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9"/>
                  </a:lnTo>
                  <a:lnTo>
                    <a:pt x="14" y="0"/>
                  </a:lnTo>
                  <a:lnTo>
                    <a:pt x="7" y="60"/>
                  </a:lnTo>
                  <a:lnTo>
                    <a:pt x="0" y="119"/>
                  </a:lnTo>
                  <a:lnTo>
                    <a:pt x="588"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8" name="Freeform 515"/>
            <p:cNvSpPr>
              <a:spLocks/>
            </p:cNvSpPr>
            <p:nvPr/>
          </p:nvSpPr>
          <p:spPr bwMode="auto">
            <a:xfrm>
              <a:off x="1553" y="2354"/>
              <a:ext cx="13" cy="23"/>
            </a:xfrm>
            <a:custGeom>
              <a:avLst/>
              <a:gdLst>
                <a:gd name="T0" fmla="*/ 58 w 65"/>
                <a:gd name="T1" fmla="*/ 60 h 119"/>
                <a:gd name="T2" fmla="*/ 51 w 65"/>
                <a:gd name="T3" fmla="*/ 119 h 119"/>
                <a:gd name="T4" fmla="*/ 40 w 65"/>
                <a:gd name="T5" fmla="*/ 116 h 119"/>
                <a:gd name="T6" fmla="*/ 29 w 65"/>
                <a:gd name="T7" fmla="*/ 111 h 119"/>
                <a:gd name="T8" fmla="*/ 19 w 65"/>
                <a:gd name="T9" fmla="*/ 103 h 119"/>
                <a:gd name="T10" fmla="*/ 11 w 65"/>
                <a:gd name="T11" fmla="*/ 94 h 119"/>
                <a:gd name="T12" fmla="*/ 5 w 65"/>
                <a:gd name="T13" fmla="*/ 83 h 119"/>
                <a:gd name="T14" fmla="*/ 1 w 65"/>
                <a:gd name="T15" fmla="*/ 72 h 119"/>
                <a:gd name="T16" fmla="*/ 0 w 65"/>
                <a:gd name="T17" fmla="*/ 59 h 119"/>
                <a:gd name="T18" fmla="*/ 1 w 65"/>
                <a:gd name="T19" fmla="*/ 46 h 119"/>
                <a:gd name="T20" fmla="*/ 5 w 65"/>
                <a:gd name="T21" fmla="*/ 35 h 119"/>
                <a:gd name="T22" fmla="*/ 11 w 65"/>
                <a:gd name="T23" fmla="*/ 24 h 119"/>
                <a:gd name="T24" fmla="*/ 20 w 65"/>
                <a:gd name="T25" fmla="*/ 16 h 119"/>
                <a:gd name="T26" fmla="*/ 29 w 65"/>
                <a:gd name="T27" fmla="*/ 7 h 119"/>
                <a:gd name="T28" fmla="*/ 41 w 65"/>
                <a:gd name="T29" fmla="*/ 3 h 119"/>
                <a:gd name="T30" fmla="*/ 52 w 65"/>
                <a:gd name="T31" fmla="*/ 0 h 119"/>
                <a:gd name="T32" fmla="*/ 65 w 65"/>
                <a:gd name="T33" fmla="*/ 0 h 119"/>
                <a:gd name="T34" fmla="*/ 58 w 65"/>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58" y="60"/>
                  </a:moveTo>
                  <a:lnTo>
                    <a:pt x="51" y="119"/>
                  </a:lnTo>
                  <a:lnTo>
                    <a:pt x="40" y="116"/>
                  </a:lnTo>
                  <a:lnTo>
                    <a:pt x="29" y="111"/>
                  </a:lnTo>
                  <a:lnTo>
                    <a:pt x="19" y="103"/>
                  </a:lnTo>
                  <a:lnTo>
                    <a:pt x="11" y="94"/>
                  </a:lnTo>
                  <a:lnTo>
                    <a:pt x="5" y="83"/>
                  </a:lnTo>
                  <a:lnTo>
                    <a:pt x="1" y="72"/>
                  </a:lnTo>
                  <a:lnTo>
                    <a:pt x="0" y="59"/>
                  </a:lnTo>
                  <a:lnTo>
                    <a:pt x="1" y="46"/>
                  </a:lnTo>
                  <a:lnTo>
                    <a:pt x="5" y="35"/>
                  </a:lnTo>
                  <a:lnTo>
                    <a:pt x="11" y="24"/>
                  </a:lnTo>
                  <a:lnTo>
                    <a:pt x="20" y="16"/>
                  </a:lnTo>
                  <a:lnTo>
                    <a:pt x="29" y="7"/>
                  </a:lnTo>
                  <a:lnTo>
                    <a:pt x="41" y="3"/>
                  </a:lnTo>
                  <a:lnTo>
                    <a:pt x="52" y="0"/>
                  </a:lnTo>
                  <a:lnTo>
                    <a:pt x="65" y="0"/>
                  </a:lnTo>
                  <a:lnTo>
                    <a:pt x="58"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09" name="Freeform 516"/>
            <p:cNvSpPr>
              <a:spLocks/>
            </p:cNvSpPr>
            <p:nvPr/>
          </p:nvSpPr>
          <p:spPr bwMode="auto">
            <a:xfrm>
              <a:off x="1553" y="2354"/>
              <a:ext cx="13" cy="23"/>
            </a:xfrm>
            <a:custGeom>
              <a:avLst/>
              <a:gdLst>
                <a:gd name="T0" fmla="*/ 51 w 65"/>
                <a:gd name="T1" fmla="*/ 119 h 119"/>
                <a:gd name="T2" fmla="*/ 40 w 65"/>
                <a:gd name="T3" fmla="*/ 116 h 119"/>
                <a:gd name="T4" fmla="*/ 29 w 65"/>
                <a:gd name="T5" fmla="*/ 111 h 119"/>
                <a:gd name="T6" fmla="*/ 19 w 65"/>
                <a:gd name="T7" fmla="*/ 103 h 119"/>
                <a:gd name="T8" fmla="*/ 11 w 65"/>
                <a:gd name="T9" fmla="*/ 94 h 119"/>
                <a:gd name="T10" fmla="*/ 5 w 65"/>
                <a:gd name="T11" fmla="*/ 83 h 119"/>
                <a:gd name="T12" fmla="*/ 1 w 65"/>
                <a:gd name="T13" fmla="*/ 72 h 119"/>
                <a:gd name="T14" fmla="*/ 0 w 65"/>
                <a:gd name="T15" fmla="*/ 59 h 119"/>
                <a:gd name="T16" fmla="*/ 1 w 65"/>
                <a:gd name="T17" fmla="*/ 46 h 119"/>
                <a:gd name="T18" fmla="*/ 5 w 65"/>
                <a:gd name="T19" fmla="*/ 35 h 119"/>
                <a:gd name="T20" fmla="*/ 11 w 65"/>
                <a:gd name="T21" fmla="*/ 24 h 119"/>
                <a:gd name="T22" fmla="*/ 20 w 65"/>
                <a:gd name="T23" fmla="*/ 16 h 119"/>
                <a:gd name="T24" fmla="*/ 29 w 65"/>
                <a:gd name="T25" fmla="*/ 7 h 119"/>
                <a:gd name="T26" fmla="*/ 41 w 65"/>
                <a:gd name="T27" fmla="*/ 3 h 119"/>
                <a:gd name="T28" fmla="*/ 52 w 65"/>
                <a:gd name="T29" fmla="*/ 0 h 119"/>
                <a:gd name="T30" fmla="*/ 65 w 65"/>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51" y="119"/>
                  </a:moveTo>
                  <a:lnTo>
                    <a:pt x="40" y="116"/>
                  </a:lnTo>
                  <a:lnTo>
                    <a:pt x="29" y="111"/>
                  </a:lnTo>
                  <a:lnTo>
                    <a:pt x="19" y="103"/>
                  </a:lnTo>
                  <a:lnTo>
                    <a:pt x="11" y="94"/>
                  </a:lnTo>
                  <a:lnTo>
                    <a:pt x="5" y="83"/>
                  </a:lnTo>
                  <a:lnTo>
                    <a:pt x="1" y="72"/>
                  </a:lnTo>
                  <a:lnTo>
                    <a:pt x="0" y="59"/>
                  </a:lnTo>
                  <a:lnTo>
                    <a:pt x="1" y="46"/>
                  </a:lnTo>
                  <a:lnTo>
                    <a:pt x="5" y="35"/>
                  </a:lnTo>
                  <a:lnTo>
                    <a:pt x="11" y="24"/>
                  </a:lnTo>
                  <a:lnTo>
                    <a:pt x="20" y="16"/>
                  </a:lnTo>
                  <a:lnTo>
                    <a:pt x="29" y="7"/>
                  </a:lnTo>
                  <a:lnTo>
                    <a:pt x="41" y="3"/>
                  </a:lnTo>
                  <a:lnTo>
                    <a:pt x="52" y="0"/>
                  </a:lnTo>
                  <a:lnTo>
                    <a:pt x="6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0" name="Freeform 517"/>
            <p:cNvSpPr>
              <a:spLocks/>
            </p:cNvSpPr>
            <p:nvPr/>
          </p:nvSpPr>
          <p:spPr bwMode="auto">
            <a:xfrm>
              <a:off x="1535" y="2351"/>
              <a:ext cx="13" cy="23"/>
            </a:xfrm>
            <a:custGeom>
              <a:avLst/>
              <a:gdLst>
                <a:gd name="T0" fmla="*/ 7 w 65"/>
                <a:gd name="T1" fmla="*/ 59 h 118"/>
                <a:gd name="T2" fmla="*/ 14 w 65"/>
                <a:gd name="T3" fmla="*/ 0 h 118"/>
                <a:gd name="T4" fmla="*/ 25 w 65"/>
                <a:gd name="T5" fmla="*/ 3 h 118"/>
                <a:gd name="T6" fmla="*/ 36 w 65"/>
                <a:gd name="T7" fmla="*/ 8 h 118"/>
                <a:gd name="T8" fmla="*/ 46 w 65"/>
                <a:gd name="T9" fmla="*/ 15 h 118"/>
                <a:gd name="T10" fmla="*/ 54 w 65"/>
                <a:gd name="T11" fmla="*/ 24 h 118"/>
                <a:gd name="T12" fmla="*/ 60 w 65"/>
                <a:gd name="T13" fmla="*/ 36 h 118"/>
                <a:gd name="T14" fmla="*/ 64 w 65"/>
                <a:gd name="T15" fmla="*/ 47 h 118"/>
                <a:gd name="T16" fmla="*/ 65 w 65"/>
                <a:gd name="T17" fmla="*/ 60 h 118"/>
                <a:gd name="T18" fmla="*/ 64 w 65"/>
                <a:gd name="T19" fmla="*/ 72 h 118"/>
                <a:gd name="T20" fmla="*/ 60 w 65"/>
                <a:gd name="T21" fmla="*/ 84 h 118"/>
                <a:gd name="T22" fmla="*/ 54 w 65"/>
                <a:gd name="T23" fmla="*/ 95 h 118"/>
                <a:gd name="T24" fmla="*/ 45 w 65"/>
                <a:gd name="T25" fmla="*/ 103 h 118"/>
                <a:gd name="T26" fmla="*/ 36 w 65"/>
                <a:gd name="T27" fmla="*/ 111 h 118"/>
                <a:gd name="T28" fmla="*/ 24 w 65"/>
                <a:gd name="T29" fmla="*/ 115 h 118"/>
                <a:gd name="T30" fmla="*/ 13 w 65"/>
                <a:gd name="T31" fmla="*/ 118 h 118"/>
                <a:gd name="T32" fmla="*/ 0 w 65"/>
                <a:gd name="T33" fmla="*/ 118 h 118"/>
                <a:gd name="T34" fmla="*/ 7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7" y="59"/>
                  </a:moveTo>
                  <a:lnTo>
                    <a:pt x="14" y="0"/>
                  </a:lnTo>
                  <a:lnTo>
                    <a:pt x="25" y="3"/>
                  </a:lnTo>
                  <a:lnTo>
                    <a:pt x="36" y="8"/>
                  </a:lnTo>
                  <a:lnTo>
                    <a:pt x="46" y="15"/>
                  </a:lnTo>
                  <a:lnTo>
                    <a:pt x="54" y="24"/>
                  </a:lnTo>
                  <a:lnTo>
                    <a:pt x="60" y="36"/>
                  </a:lnTo>
                  <a:lnTo>
                    <a:pt x="64" y="47"/>
                  </a:lnTo>
                  <a:lnTo>
                    <a:pt x="65" y="60"/>
                  </a:lnTo>
                  <a:lnTo>
                    <a:pt x="64" y="72"/>
                  </a:lnTo>
                  <a:lnTo>
                    <a:pt x="60" y="84"/>
                  </a:lnTo>
                  <a:lnTo>
                    <a:pt x="54" y="95"/>
                  </a:lnTo>
                  <a:lnTo>
                    <a:pt x="45" y="103"/>
                  </a:lnTo>
                  <a:lnTo>
                    <a:pt x="36" y="111"/>
                  </a:lnTo>
                  <a:lnTo>
                    <a:pt x="24" y="115"/>
                  </a:lnTo>
                  <a:lnTo>
                    <a:pt x="13"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11" name="Freeform 518"/>
            <p:cNvSpPr>
              <a:spLocks/>
            </p:cNvSpPr>
            <p:nvPr/>
          </p:nvSpPr>
          <p:spPr bwMode="auto">
            <a:xfrm>
              <a:off x="1535" y="2351"/>
              <a:ext cx="13" cy="23"/>
            </a:xfrm>
            <a:custGeom>
              <a:avLst/>
              <a:gdLst>
                <a:gd name="T0" fmla="*/ 14 w 65"/>
                <a:gd name="T1" fmla="*/ 0 h 118"/>
                <a:gd name="T2" fmla="*/ 25 w 65"/>
                <a:gd name="T3" fmla="*/ 3 h 118"/>
                <a:gd name="T4" fmla="*/ 36 w 65"/>
                <a:gd name="T5" fmla="*/ 8 h 118"/>
                <a:gd name="T6" fmla="*/ 46 w 65"/>
                <a:gd name="T7" fmla="*/ 15 h 118"/>
                <a:gd name="T8" fmla="*/ 54 w 65"/>
                <a:gd name="T9" fmla="*/ 24 h 118"/>
                <a:gd name="T10" fmla="*/ 60 w 65"/>
                <a:gd name="T11" fmla="*/ 36 h 118"/>
                <a:gd name="T12" fmla="*/ 64 w 65"/>
                <a:gd name="T13" fmla="*/ 47 h 118"/>
                <a:gd name="T14" fmla="*/ 65 w 65"/>
                <a:gd name="T15" fmla="*/ 60 h 118"/>
                <a:gd name="T16" fmla="*/ 64 w 65"/>
                <a:gd name="T17" fmla="*/ 72 h 118"/>
                <a:gd name="T18" fmla="*/ 60 w 65"/>
                <a:gd name="T19" fmla="*/ 84 h 118"/>
                <a:gd name="T20" fmla="*/ 54 w 65"/>
                <a:gd name="T21" fmla="*/ 95 h 118"/>
                <a:gd name="T22" fmla="*/ 45 w 65"/>
                <a:gd name="T23" fmla="*/ 103 h 118"/>
                <a:gd name="T24" fmla="*/ 36 w 65"/>
                <a:gd name="T25" fmla="*/ 111 h 118"/>
                <a:gd name="T26" fmla="*/ 24 w 65"/>
                <a:gd name="T27" fmla="*/ 115 h 118"/>
                <a:gd name="T28" fmla="*/ 13 w 65"/>
                <a:gd name="T29" fmla="*/ 118 h 118"/>
                <a:gd name="T30" fmla="*/ 0 w 65"/>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14" y="0"/>
                  </a:moveTo>
                  <a:lnTo>
                    <a:pt x="25" y="3"/>
                  </a:lnTo>
                  <a:lnTo>
                    <a:pt x="36" y="8"/>
                  </a:lnTo>
                  <a:lnTo>
                    <a:pt x="46" y="15"/>
                  </a:lnTo>
                  <a:lnTo>
                    <a:pt x="54" y="24"/>
                  </a:lnTo>
                  <a:lnTo>
                    <a:pt x="60" y="36"/>
                  </a:lnTo>
                  <a:lnTo>
                    <a:pt x="64" y="47"/>
                  </a:lnTo>
                  <a:lnTo>
                    <a:pt x="65" y="60"/>
                  </a:lnTo>
                  <a:lnTo>
                    <a:pt x="64" y="72"/>
                  </a:lnTo>
                  <a:lnTo>
                    <a:pt x="60" y="84"/>
                  </a:lnTo>
                  <a:lnTo>
                    <a:pt x="54" y="95"/>
                  </a:lnTo>
                  <a:lnTo>
                    <a:pt x="45" y="103"/>
                  </a:lnTo>
                  <a:lnTo>
                    <a:pt x="36" y="111"/>
                  </a:lnTo>
                  <a:lnTo>
                    <a:pt x="24" y="115"/>
                  </a:lnTo>
                  <a:lnTo>
                    <a:pt x="13"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2" name="Freeform 519"/>
            <p:cNvSpPr>
              <a:spLocks/>
            </p:cNvSpPr>
            <p:nvPr/>
          </p:nvSpPr>
          <p:spPr bwMode="auto">
            <a:xfrm>
              <a:off x="1421" y="2338"/>
              <a:ext cx="117" cy="36"/>
            </a:xfrm>
            <a:custGeom>
              <a:avLst/>
              <a:gdLst>
                <a:gd name="T0" fmla="*/ 589 w 603"/>
                <a:gd name="T1" fmla="*/ 187 h 187"/>
                <a:gd name="T2" fmla="*/ 596 w 603"/>
                <a:gd name="T3" fmla="*/ 128 h 187"/>
                <a:gd name="T4" fmla="*/ 603 w 603"/>
                <a:gd name="T5" fmla="*/ 69 h 187"/>
                <a:gd name="T6" fmla="*/ 15 w 603"/>
                <a:gd name="T7" fmla="*/ 0 h 187"/>
                <a:gd name="T8" fmla="*/ 8 w 603"/>
                <a:gd name="T9" fmla="*/ 60 h 187"/>
                <a:gd name="T10" fmla="*/ 0 w 603"/>
                <a:gd name="T11" fmla="*/ 119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9"/>
                  </a:lnTo>
                  <a:lnTo>
                    <a:pt x="15" y="0"/>
                  </a:lnTo>
                  <a:lnTo>
                    <a:pt x="8" y="60"/>
                  </a:lnTo>
                  <a:lnTo>
                    <a:pt x="0" y="119"/>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13" name="Freeform 520"/>
            <p:cNvSpPr>
              <a:spLocks/>
            </p:cNvSpPr>
            <p:nvPr/>
          </p:nvSpPr>
          <p:spPr bwMode="auto">
            <a:xfrm>
              <a:off x="1421" y="2338"/>
              <a:ext cx="117" cy="36"/>
            </a:xfrm>
            <a:custGeom>
              <a:avLst/>
              <a:gdLst>
                <a:gd name="T0" fmla="*/ 589 w 603"/>
                <a:gd name="T1" fmla="*/ 187 h 187"/>
                <a:gd name="T2" fmla="*/ 596 w 603"/>
                <a:gd name="T3" fmla="*/ 128 h 187"/>
                <a:gd name="T4" fmla="*/ 603 w 603"/>
                <a:gd name="T5" fmla="*/ 69 h 187"/>
                <a:gd name="T6" fmla="*/ 15 w 603"/>
                <a:gd name="T7" fmla="*/ 0 h 187"/>
                <a:gd name="T8" fmla="*/ 8 w 603"/>
                <a:gd name="T9" fmla="*/ 60 h 187"/>
                <a:gd name="T10" fmla="*/ 0 w 603"/>
                <a:gd name="T11" fmla="*/ 119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9"/>
                  </a:lnTo>
                  <a:lnTo>
                    <a:pt x="15" y="0"/>
                  </a:lnTo>
                  <a:lnTo>
                    <a:pt x="8" y="60"/>
                  </a:lnTo>
                  <a:lnTo>
                    <a:pt x="0" y="119"/>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4" name="Freeform 521"/>
            <p:cNvSpPr>
              <a:spLocks/>
            </p:cNvSpPr>
            <p:nvPr/>
          </p:nvSpPr>
          <p:spPr bwMode="auto">
            <a:xfrm>
              <a:off x="1411" y="2338"/>
              <a:ext cx="13" cy="22"/>
            </a:xfrm>
            <a:custGeom>
              <a:avLst/>
              <a:gdLst>
                <a:gd name="T0" fmla="*/ 59 w 66"/>
                <a:gd name="T1" fmla="*/ 60 h 119"/>
                <a:gd name="T2" fmla="*/ 51 w 66"/>
                <a:gd name="T3" fmla="*/ 119 h 119"/>
                <a:gd name="T4" fmla="*/ 40 w 66"/>
                <a:gd name="T5" fmla="*/ 116 h 119"/>
                <a:gd name="T6" fmla="*/ 29 w 66"/>
                <a:gd name="T7" fmla="*/ 111 h 119"/>
                <a:gd name="T8" fmla="*/ 19 w 66"/>
                <a:gd name="T9" fmla="*/ 104 h 119"/>
                <a:gd name="T10" fmla="*/ 11 w 66"/>
                <a:gd name="T11" fmla="*/ 94 h 119"/>
                <a:gd name="T12" fmla="*/ 5 w 66"/>
                <a:gd name="T13" fmla="*/ 83 h 119"/>
                <a:gd name="T14" fmla="*/ 1 w 66"/>
                <a:gd name="T15" fmla="*/ 72 h 119"/>
                <a:gd name="T16" fmla="*/ 0 w 66"/>
                <a:gd name="T17" fmla="*/ 59 h 119"/>
                <a:gd name="T18" fmla="*/ 1 w 66"/>
                <a:gd name="T19" fmla="*/ 46 h 119"/>
                <a:gd name="T20" fmla="*/ 5 w 66"/>
                <a:gd name="T21" fmla="*/ 35 h 119"/>
                <a:gd name="T22" fmla="*/ 11 w 66"/>
                <a:gd name="T23" fmla="*/ 24 h 119"/>
                <a:gd name="T24" fmla="*/ 20 w 66"/>
                <a:gd name="T25" fmla="*/ 16 h 119"/>
                <a:gd name="T26" fmla="*/ 29 w 66"/>
                <a:gd name="T27" fmla="*/ 8 h 119"/>
                <a:gd name="T28" fmla="*/ 41 w 66"/>
                <a:gd name="T29" fmla="*/ 3 h 119"/>
                <a:gd name="T30" fmla="*/ 52 w 66"/>
                <a:gd name="T31" fmla="*/ 0 h 119"/>
                <a:gd name="T32" fmla="*/ 66 w 66"/>
                <a:gd name="T33" fmla="*/ 0 h 119"/>
                <a:gd name="T34" fmla="*/ 59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60"/>
                  </a:moveTo>
                  <a:lnTo>
                    <a:pt x="51" y="119"/>
                  </a:lnTo>
                  <a:lnTo>
                    <a:pt x="40" y="116"/>
                  </a:lnTo>
                  <a:lnTo>
                    <a:pt x="29" y="111"/>
                  </a:lnTo>
                  <a:lnTo>
                    <a:pt x="19" y="104"/>
                  </a:lnTo>
                  <a:lnTo>
                    <a:pt x="11" y="94"/>
                  </a:lnTo>
                  <a:lnTo>
                    <a:pt x="5" y="83"/>
                  </a:lnTo>
                  <a:lnTo>
                    <a:pt x="1" y="72"/>
                  </a:lnTo>
                  <a:lnTo>
                    <a:pt x="0" y="59"/>
                  </a:lnTo>
                  <a:lnTo>
                    <a:pt x="1" y="46"/>
                  </a:lnTo>
                  <a:lnTo>
                    <a:pt x="5" y="35"/>
                  </a:lnTo>
                  <a:lnTo>
                    <a:pt x="11" y="24"/>
                  </a:lnTo>
                  <a:lnTo>
                    <a:pt x="20" y="16"/>
                  </a:lnTo>
                  <a:lnTo>
                    <a:pt x="29" y="8"/>
                  </a:lnTo>
                  <a:lnTo>
                    <a:pt x="41" y="3"/>
                  </a:lnTo>
                  <a:lnTo>
                    <a:pt x="52" y="0"/>
                  </a:lnTo>
                  <a:lnTo>
                    <a:pt x="66" y="0"/>
                  </a:lnTo>
                  <a:lnTo>
                    <a:pt x="59"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15" name="Freeform 522"/>
            <p:cNvSpPr>
              <a:spLocks/>
            </p:cNvSpPr>
            <p:nvPr/>
          </p:nvSpPr>
          <p:spPr bwMode="auto">
            <a:xfrm>
              <a:off x="1411" y="2338"/>
              <a:ext cx="13" cy="22"/>
            </a:xfrm>
            <a:custGeom>
              <a:avLst/>
              <a:gdLst>
                <a:gd name="T0" fmla="*/ 51 w 66"/>
                <a:gd name="T1" fmla="*/ 119 h 119"/>
                <a:gd name="T2" fmla="*/ 40 w 66"/>
                <a:gd name="T3" fmla="*/ 116 h 119"/>
                <a:gd name="T4" fmla="*/ 29 w 66"/>
                <a:gd name="T5" fmla="*/ 111 h 119"/>
                <a:gd name="T6" fmla="*/ 19 w 66"/>
                <a:gd name="T7" fmla="*/ 104 h 119"/>
                <a:gd name="T8" fmla="*/ 11 w 66"/>
                <a:gd name="T9" fmla="*/ 94 h 119"/>
                <a:gd name="T10" fmla="*/ 5 w 66"/>
                <a:gd name="T11" fmla="*/ 83 h 119"/>
                <a:gd name="T12" fmla="*/ 1 w 66"/>
                <a:gd name="T13" fmla="*/ 72 h 119"/>
                <a:gd name="T14" fmla="*/ 0 w 66"/>
                <a:gd name="T15" fmla="*/ 59 h 119"/>
                <a:gd name="T16" fmla="*/ 1 w 66"/>
                <a:gd name="T17" fmla="*/ 46 h 119"/>
                <a:gd name="T18" fmla="*/ 5 w 66"/>
                <a:gd name="T19" fmla="*/ 35 h 119"/>
                <a:gd name="T20" fmla="*/ 11 w 66"/>
                <a:gd name="T21" fmla="*/ 24 h 119"/>
                <a:gd name="T22" fmla="*/ 20 w 66"/>
                <a:gd name="T23" fmla="*/ 16 h 119"/>
                <a:gd name="T24" fmla="*/ 29 w 66"/>
                <a:gd name="T25" fmla="*/ 8 h 119"/>
                <a:gd name="T26" fmla="*/ 41 w 66"/>
                <a:gd name="T27" fmla="*/ 3 h 119"/>
                <a:gd name="T28" fmla="*/ 52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1" y="119"/>
                  </a:moveTo>
                  <a:lnTo>
                    <a:pt x="40" y="116"/>
                  </a:lnTo>
                  <a:lnTo>
                    <a:pt x="29" y="111"/>
                  </a:lnTo>
                  <a:lnTo>
                    <a:pt x="19" y="104"/>
                  </a:lnTo>
                  <a:lnTo>
                    <a:pt x="11" y="94"/>
                  </a:lnTo>
                  <a:lnTo>
                    <a:pt x="5" y="83"/>
                  </a:lnTo>
                  <a:lnTo>
                    <a:pt x="1" y="72"/>
                  </a:lnTo>
                  <a:lnTo>
                    <a:pt x="0" y="59"/>
                  </a:lnTo>
                  <a:lnTo>
                    <a:pt x="1" y="46"/>
                  </a:lnTo>
                  <a:lnTo>
                    <a:pt x="5" y="35"/>
                  </a:lnTo>
                  <a:lnTo>
                    <a:pt x="11" y="24"/>
                  </a:lnTo>
                  <a:lnTo>
                    <a:pt x="20" y="16"/>
                  </a:lnTo>
                  <a:lnTo>
                    <a:pt x="29" y="8"/>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6" name="Freeform 523"/>
            <p:cNvSpPr>
              <a:spLocks/>
            </p:cNvSpPr>
            <p:nvPr/>
          </p:nvSpPr>
          <p:spPr bwMode="auto">
            <a:xfrm>
              <a:off x="1393" y="2334"/>
              <a:ext cx="13" cy="23"/>
            </a:xfrm>
            <a:custGeom>
              <a:avLst/>
              <a:gdLst>
                <a:gd name="T0" fmla="*/ 7 w 66"/>
                <a:gd name="T1" fmla="*/ 59 h 119"/>
                <a:gd name="T2" fmla="*/ 14 w 66"/>
                <a:gd name="T3" fmla="*/ 0 h 119"/>
                <a:gd name="T4" fmla="*/ 25 w 66"/>
                <a:gd name="T5" fmla="*/ 3 h 119"/>
                <a:gd name="T6" fmla="*/ 36 w 66"/>
                <a:gd name="T7" fmla="*/ 8 h 119"/>
                <a:gd name="T8" fmla="*/ 47 w 66"/>
                <a:gd name="T9" fmla="*/ 15 h 119"/>
                <a:gd name="T10" fmla="*/ 55 w 66"/>
                <a:gd name="T11" fmla="*/ 25 h 119"/>
                <a:gd name="T12" fmla="*/ 61 w 66"/>
                <a:gd name="T13" fmla="*/ 36 h 119"/>
                <a:gd name="T14" fmla="*/ 65 w 66"/>
                <a:gd name="T15" fmla="*/ 47 h 119"/>
                <a:gd name="T16" fmla="*/ 66 w 66"/>
                <a:gd name="T17" fmla="*/ 60 h 119"/>
                <a:gd name="T18" fmla="*/ 65 w 66"/>
                <a:gd name="T19" fmla="*/ 73 h 119"/>
                <a:gd name="T20" fmla="*/ 61 w 66"/>
                <a:gd name="T21" fmla="*/ 84 h 119"/>
                <a:gd name="T22" fmla="*/ 55 w 66"/>
                <a:gd name="T23" fmla="*/ 95 h 119"/>
                <a:gd name="T24" fmla="*/ 46 w 66"/>
                <a:gd name="T25" fmla="*/ 103 h 119"/>
                <a:gd name="T26" fmla="*/ 36 w 66"/>
                <a:gd name="T27" fmla="*/ 111 h 119"/>
                <a:gd name="T28" fmla="*/ 24 w 66"/>
                <a:gd name="T29" fmla="*/ 116 h 119"/>
                <a:gd name="T30" fmla="*/ 13 w 66"/>
                <a:gd name="T31" fmla="*/ 119 h 119"/>
                <a:gd name="T32" fmla="*/ 0 w 66"/>
                <a:gd name="T33" fmla="*/ 119 h 119"/>
                <a:gd name="T34" fmla="*/ 7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59"/>
                  </a:moveTo>
                  <a:lnTo>
                    <a:pt x="14" y="0"/>
                  </a:lnTo>
                  <a:lnTo>
                    <a:pt x="25" y="3"/>
                  </a:lnTo>
                  <a:lnTo>
                    <a:pt x="36" y="8"/>
                  </a:lnTo>
                  <a:lnTo>
                    <a:pt x="47" y="15"/>
                  </a:lnTo>
                  <a:lnTo>
                    <a:pt x="55" y="25"/>
                  </a:lnTo>
                  <a:lnTo>
                    <a:pt x="61" y="36"/>
                  </a:lnTo>
                  <a:lnTo>
                    <a:pt x="65" y="47"/>
                  </a:lnTo>
                  <a:lnTo>
                    <a:pt x="66" y="60"/>
                  </a:lnTo>
                  <a:lnTo>
                    <a:pt x="65" y="73"/>
                  </a:lnTo>
                  <a:lnTo>
                    <a:pt x="61" y="84"/>
                  </a:lnTo>
                  <a:lnTo>
                    <a:pt x="55" y="95"/>
                  </a:lnTo>
                  <a:lnTo>
                    <a:pt x="46" y="103"/>
                  </a:lnTo>
                  <a:lnTo>
                    <a:pt x="36" y="111"/>
                  </a:lnTo>
                  <a:lnTo>
                    <a:pt x="24" y="116"/>
                  </a:lnTo>
                  <a:lnTo>
                    <a:pt x="13"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17" name="Freeform 524"/>
            <p:cNvSpPr>
              <a:spLocks/>
            </p:cNvSpPr>
            <p:nvPr/>
          </p:nvSpPr>
          <p:spPr bwMode="auto">
            <a:xfrm>
              <a:off x="1393" y="2334"/>
              <a:ext cx="13" cy="23"/>
            </a:xfrm>
            <a:custGeom>
              <a:avLst/>
              <a:gdLst>
                <a:gd name="T0" fmla="*/ 14 w 66"/>
                <a:gd name="T1" fmla="*/ 0 h 119"/>
                <a:gd name="T2" fmla="*/ 25 w 66"/>
                <a:gd name="T3" fmla="*/ 3 h 119"/>
                <a:gd name="T4" fmla="*/ 36 w 66"/>
                <a:gd name="T5" fmla="*/ 8 h 119"/>
                <a:gd name="T6" fmla="*/ 47 w 66"/>
                <a:gd name="T7" fmla="*/ 15 h 119"/>
                <a:gd name="T8" fmla="*/ 55 w 66"/>
                <a:gd name="T9" fmla="*/ 25 h 119"/>
                <a:gd name="T10" fmla="*/ 61 w 66"/>
                <a:gd name="T11" fmla="*/ 36 h 119"/>
                <a:gd name="T12" fmla="*/ 65 w 66"/>
                <a:gd name="T13" fmla="*/ 47 h 119"/>
                <a:gd name="T14" fmla="*/ 66 w 66"/>
                <a:gd name="T15" fmla="*/ 60 h 119"/>
                <a:gd name="T16" fmla="*/ 65 w 66"/>
                <a:gd name="T17" fmla="*/ 73 h 119"/>
                <a:gd name="T18" fmla="*/ 61 w 66"/>
                <a:gd name="T19" fmla="*/ 84 h 119"/>
                <a:gd name="T20" fmla="*/ 55 w 66"/>
                <a:gd name="T21" fmla="*/ 95 h 119"/>
                <a:gd name="T22" fmla="*/ 46 w 66"/>
                <a:gd name="T23" fmla="*/ 103 h 119"/>
                <a:gd name="T24" fmla="*/ 36 w 66"/>
                <a:gd name="T25" fmla="*/ 111 h 119"/>
                <a:gd name="T26" fmla="*/ 24 w 66"/>
                <a:gd name="T27" fmla="*/ 116 h 119"/>
                <a:gd name="T28" fmla="*/ 13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5" y="3"/>
                  </a:lnTo>
                  <a:lnTo>
                    <a:pt x="36" y="8"/>
                  </a:lnTo>
                  <a:lnTo>
                    <a:pt x="47" y="15"/>
                  </a:lnTo>
                  <a:lnTo>
                    <a:pt x="55" y="25"/>
                  </a:lnTo>
                  <a:lnTo>
                    <a:pt x="61" y="36"/>
                  </a:lnTo>
                  <a:lnTo>
                    <a:pt x="65" y="47"/>
                  </a:lnTo>
                  <a:lnTo>
                    <a:pt x="66" y="60"/>
                  </a:lnTo>
                  <a:lnTo>
                    <a:pt x="65" y="73"/>
                  </a:lnTo>
                  <a:lnTo>
                    <a:pt x="61" y="84"/>
                  </a:lnTo>
                  <a:lnTo>
                    <a:pt x="55" y="95"/>
                  </a:lnTo>
                  <a:lnTo>
                    <a:pt x="46" y="103"/>
                  </a:lnTo>
                  <a:lnTo>
                    <a:pt x="36" y="111"/>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8" name="Freeform 525"/>
            <p:cNvSpPr>
              <a:spLocks/>
            </p:cNvSpPr>
            <p:nvPr/>
          </p:nvSpPr>
          <p:spPr bwMode="auto">
            <a:xfrm>
              <a:off x="1279" y="2321"/>
              <a:ext cx="117" cy="36"/>
            </a:xfrm>
            <a:custGeom>
              <a:avLst/>
              <a:gdLst>
                <a:gd name="T0" fmla="*/ 588 w 602"/>
                <a:gd name="T1" fmla="*/ 188 h 188"/>
                <a:gd name="T2" fmla="*/ 595 w 602"/>
                <a:gd name="T3" fmla="*/ 128 h 188"/>
                <a:gd name="T4" fmla="*/ 602 w 602"/>
                <a:gd name="T5" fmla="*/ 69 h 188"/>
                <a:gd name="T6" fmla="*/ 14 w 602"/>
                <a:gd name="T7" fmla="*/ 0 h 188"/>
                <a:gd name="T8" fmla="*/ 7 w 602"/>
                <a:gd name="T9" fmla="*/ 60 h 188"/>
                <a:gd name="T10" fmla="*/ 0 w 602"/>
                <a:gd name="T11" fmla="*/ 119 h 188"/>
                <a:gd name="T12" fmla="*/ 588 w 602"/>
                <a:gd name="T13" fmla="*/ 188 h 188"/>
                <a:gd name="T14" fmla="*/ 0 60000 65536"/>
                <a:gd name="T15" fmla="*/ 0 60000 65536"/>
                <a:gd name="T16" fmla="*/ 0 60000 65536"/>
                <a:gd name="T17" fmla="*/ 0 60000 65536"/>
                <a:gd name="T18" fmla="*/ 0 60000 65536"/>
                <a:gd name="T19" fmla="*/ 0 60000 65536"/>
                <a:gd name="T20" fmla="*/ 0 60000 65536"/>
                <a:gd name="T21" fmla="*/ 0 w 602"/>
                <a:gd name="T22" fmla="*/ 0 h 188"/>
                <a:gd name="T23" fmla="*/ 602 w 6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8">
                  <a:moveTo>
                    <a:pt x="588" y="188"/>
                  </a:moveTo>
                  <a:lnTo>
                    <a:pt x="595" y="128"/>
                  </a:lnTo>
                  <a:lnTo>
                    <a:pt x="602" y="69"/>
                  </a:lnTo>
                  <a:lnTo>
                    <a:pt x="14" y="0"/>
                  </a:lnTo>
                  <a:lnTo>
                    <a:pt x="7" y="60"/>
                  </a:lnTo>
                  <a:lnTo>
                    <a:pt x="0" y="119"/>
                  </a:lnTo>
                  <a:lnTo>
                    <a:pt x="588" y="1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19" name="Freeform 526"/>
            <p:cNvSpPr>
              <a:spLocks/>
            </p:cNvSpPr>
            <p:nvPr/>
          </p:nvSpPr>
          <p:spPr bwMode="auto">
            <a:xfrm>
              <a:off x="1279" y="2321"/>
              <a:ext cx="117" cy="36"/>
            </a:xfrm>
            <a:custGeom>
              <a:avLst/>
              <a:gdLst>
                <a:gd name="T0" fmla="*/ 588 w 602"/>
                <a:gd name="T1" fmla="*/ 188 h 188"/>
                <a:gd name="T2" fmla="*/ 595 w 602"/>
                <a:gd name="T3" fmla="*/ 128 h 188"/>
                <a:gd name="T4" fmla="*/ 602 w 602"/>
                <a:gd name="T5" fmla="*/ 69 h 188"/>
                <a:gd name="T6" fmla="*/ 14 w 602"/>
                <a:gd name="T7" fmla="*/ 0 h 188"/>
                <a:gd name="T8" fmla="*/ 7 w 602"/>
                <a:gd name="T9" fmla="*/ 60 h 188"/>
                <a:gd name="T10" fmla="*/ 0 w 602"/>
                <a:gd name="T11" fmla="*/ 119 h 188"/>
                <a:gd name="T12" fmla="*/ 588 w 602"/>
                <a:gd name="T13" fmla="*/ 188 h 188"/>
                <a:gd name="T14" fmla="*/ 0 60000 65536"/>
                <a:gd name="T15" fmla="*/ 0 60000 65536"/>
                <a:gd name="T16" fmla="*/ 0 60000 65536"/>
                <a:gd name="T17" fmla="*/ 0 60000 65536"/>
                <a:gd name="T18" fmla="*/ 0 60000 65536"/>
                <a:gd name="T19" fmla="*/ 0 60000 65536"/>
                <a:gd name="T20" fmla="*/ 0 60000 65536"/>
                <a:gd name="T21" fmla="*/ 0 w 602"/>
                <a:gd name="T22" fmla="*/ 0 h 188"/>
                <a:gd name="T23" fmla="*/ 602 w 6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8">
                  <a:moveTo>
                    <a:pt x="588" y="188"/>
                  </a:moveTo>
                  <a:lnTo>
                    <a:pt x="595" y="128"/>
                  </a:lnTo>
                  <a:lnTo>
                    <a:pt x="602" y="69"/>
                  </a:lnTo>
                  <a:lnTo>
                    <a:pt x="14" y="0"/>
                  </a:lnTo>
                  <a:lnTo>
                    <a:pt x="7" y="60"/>
                  </a:lnTo>
                  <a:lnTo>
                    <a:pt x="0" y="119"/>
                  </a:lnTo>
                  <a:lnTo>
                    <a:pt x="588" y="18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20" name="Freeform 527"/>
            <p:cNvSpPr>
              <a:spLocks/>
            </p:cNvSpPr>
            <p:nvPr/>
          </p:nvSpPr>
          <p:spPr bwMode="auto">
            <a:xfrm>
              <a:off x="1270" y="2321"/>
              <a:ext cx="12" cy="23"/>
            </a:xfrm>
            <a:custGeom>
              <a:avLst/>
              <a:gdLst>
                <a:gd name="T0" fmla="*/ 59 w 66"/>
                <a:gd name="T1" fmla="*/ 60 h 119"/>
                <a:gd name="T2" fmla="*/ 52 w 66"/>
                <a:gd name="T3" fmla="*/ 119 h 119"/>
                <a:gd name="T4" fmla="*/ 41 w 66"/>
                <a:gd name="T5" fmla="*/ 116 h 119"/>
                <a:gd name="T6" fmla="*/ 30 w 66"/>
                <a:gd name="T7" fmla="*/ 111 h 119"/>
                <a:gd name="T8" fmla="*/ 20 w 66"/>
                <a:gd name="T9" fmla="*/ 104 h 119"/>
                <a:gd name="T10" fmla="*/ 12 w 66"/>
                <a:gd name="T11" fmla="*/ 95 h 119"/>
                <a:gd name="T12" fmla="*/ 6 w 66"/>
                <a:gd name="T13" fmla="*/ 83 h 119"/>
                <a:gd name="T14" fmla="*/ 2 w 66"/>
                <a:gd name="T15" fmla="*/ 72 h 119"/>
                <a:gd name="T16" fmla="*/ 0 w 66"/>
                <a:gd name="T17" fmla="*/ 59 h 119"/>
                <a:gd name="T18" fmla="*/ 2 w 66"/>
                <a:gd name="T19" fmla="*/ 46 h 119"/>
                <a:gd name="T20" fmla="*/ 6 w 66"/>
                <a:gd name="T21" fmla="*/ 35 h 119"/>
                <a:gd name="T22" fmla="*/ 12 w 66"/>
                <a:gd name="T23" fmla="*/ 24 h 119"/>
                <a:gd name="T24" fmla="*/ 21 w 66"/>
                <a:gd name="T25" fmla="*/ 16 h 119"/>
                <a:gd name="T26" fmla="*/ 30 w 66"/>
                <a:gd name="T27" fmla="*/ 8 h 119"/>
                <a:gd name="T28" fmla="*/ 42 w 66"/>
                <a:gd name="T29" fmla="*/ 4 h 119"/>
                <a:gd name="T30" fmla="*/ 53 w 66"/>
                <a:gd name="T31" fmla="*/ 0 h 119"/>
                <a:gd name="T32" fmla="*/ 66 w 66"/>
                <a:gd name="T33" fmla="*/ 0 h 119"/>
                <a:gd name="T34" fmla="*/ 59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60"/>
                  </a:moveTo>
                  <a:lnTo>
                    <a:pt x="52" y="119"/>
                  </a:lnTo>
                  <a:lnTo>
                    <a:pt x="41" y="116"/>
                  </a:lnTo>
                  <a:lnTo>
                    <a:pt x="30" y="111"/>
                  </a:lnTo>
                  <a:lnTo>
                    <a:pt x="20" y="104"/>
                  </a:lnTo>
                  <a:lnTo>
                    <a:pt x="12" y="95"/>
                  </a:lnTo>
                  <a:lnTo>
                    <a:pt x="6" y="83"/>
                  </a:lnTo>
                  <a:lnTo>
                    <a:pt x="2" y="72"/>
                  </a:lnTo>
                  <a:lnTo>
                    <a:pt x="0" y="59"/>
                  </a:lnTo>
                  <a:lnTo>
                    <a:pt x="2" y="46"/>
                  </a:lnTo>
                  <a:lnTo>
                    <a:pt x="6" y="35"/>
                  </a:lnTo>
                  <a:lnTo>
                    <a:pt x="12" y="24"/>
                  </a:lnTo>
                  <a:lnTo>
                    <a:pt x="21" y="16"/>
                  </a:lnTo>
                  <a:lnTo>
                    <a:pt x="30" y="8"/>
                  </a:lnTo>
                  <a:lnTo>
                    <a:pt x="42" y="4"/>
                  </a:lnTo>
                  <a:lnTo>
                    <a:pt x="53" y="0"/>
                  </a:lnTo>
                  <a:lnTo>
                    <a:pt x="66" y="0"/>
                  </a:lnTo>
                  <a:lnTo>
                    <a:pt x="59"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21" name="Freeform 528"/>
            <p:cNvSpPr>
              <a:spLocks/>
            </p:cNvSpPr>
            <p:nvPr/>
          </p:nvSpPr>
          <p:spPr bwMode="auto">
            <a:xfrm>
              <a:off x="1270" y="2321"/>
              <a:ext cx="12" cy="23"/>
            </a:xfrm>
            <a:custGeom>
              <a:avLst/>
              <a:gdLst>
                <a:gd name="T0" fmla="*/ 52 w 66"/>
                <a:gd name="T1" fmla="*/ 119 h 119"/>
                <a:gd name="T2" fmla="*/ 41 w 66"/>
                <a:gd name="T3" fmla="*/ 116 h 119"/>
                <a:gd name="T4" fmla="*/ 30 w 66"/>
                <a:gd name="T5" fmla="*/ 111 h 119"/>
                <a:gd name="T6" fmla="*/ 20 w 66"/>
                <a:gd name="T7" fmla="*/ 104 h 119"/>
                <a:gd name="T8" fmla="*/ 12 w 66"/>
                <a:gd name="T9" fmla="*/ 95 h 119"/>
                <a:gd name="T10" fmla="*/ 6 w 66"/>
                <a:gd name="T11" fmla="*/ 83 h 119"/>
                <a:gd name="T12" fmla="*/ 2 w 66"/>
                <a:gd name="T13" fmla="*/ 72 h 119"/>
                <a:gd name="T14" fmla="*/ 0 w 66"/>
                <a:gd name="T15" fmla="*/ 59 h 119"/>
                <a:gd name="T16" fmla="*/ 2 w 66"/>
                <a:gd name="T17" fmla="*/ 46 h 119"/>
                <a:gd name="T18" fmla="*/ 6 w 66"/>
                <a:gd name="T19" fmla="*/ 35 h 119"/>
                <a:gd name="T20" fmla="*/ 12 w 66"/>
                <a:gd name="T21" fmla="*/ 24 h 119"/>
                <a:gd name="T22" fmla="*/ 21 w 66"/>
                <a:gd name="T23" fmla="*/ 16 h 119"/>
                <a:gd name="T24" fmla="*/ 30 w 66"/>
                <a:gd name="T25" fmla="*/ 8 h 119"/>
                <a:gd name="T26" fmla="*/ 42 w 66"/>
                <a:gd name="T27" fmla="*/ 4 h 119"/>
                <a:gd name="T28" fmla="*/ 53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2" y="119"/>
                  </a:moveTo>
                  <a:lnTo>
                    <a:pt x="41" y="116"/>
                  </a:lnTo>
                  <a:lnTo>
                    <a:pt x="30" y="111"/>
                  </a:lnTo>
                  <a:lnTo>
                    <a:pt x="20" y="104"/>
                  </a:lnTo>
                  <a:lnTo>
                    <a:pt x="12" y="95"/>
                  </a:lnTo>
                  <a:lnTo>
                    <a:pt x="6" y="83"/>
                  </a:lnTo>
                  <a:lnTo>
                    <a:pt x="2" y="72"/>
                  </a:lnTo>
                  <a:lnTo>
                    <a:pt x="0" y="59"/>
                  </a:lnTo>
                  <a:lnTo>
                    <a:pt x="2" y="46"/>
                  </a:lnTo>
                  <a:lnTo>
                    <a:pt x="6" y="35"/>
                  </a:lnTo>
                  <a:lnTo>
                    <a:pt x="12" y="24"/>
                  </a:lnTo>
                  <a:lnTo>
                    <a:pt x="21" y="16"/>
                  </a:lnTo>
                  <a:lnTo>
                    <a:pt x="30" y="8"/>
                  </a:lnTo>
                  <a:lnTo>
                    <a:pt x="42" y="4"/>
                  </a:lnTo>
                  <a:lnTo>
                    <a:pt x="53"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22" name="Freeform 529"/>
            <p:cNvSpPr>
              <a:spLocks/>
            </p:cNvSpPr>
            <p:nvPr/>
          </p:nvSpPr>
          <p:spPr bwMode="auto">
            <a:xfrm>
              <a:off x="1251" y="2318"/>
              <a:ext cx="13" cy="23"/>
            </a:xfrm>
            <a:custGeom>
              <a:avLst/>
              <a:gdLst>
                <a:gd name="T0" fmla="*/ 7 w 65"/>
                <a:gd name="T1" fmla="*/ 59 h 119"/>
                <a:gd name="T2" fmla="*/ 14 w 65"/>
                <a:gd name="T3" fmla="*/ 0 h 119"/>
                <a:gd name="T4" fmla="*/ 25 w 65"/>
                <a:gd name="T5" fmla="*/ 3 h 119"/>
                <a:gd name="T6" fmla="*/ 36 w 65"/>
                <a:gd name="T7" fmla="*/ 8 h 119"/>
                <a:gd name="T8" fmla="*/ 46 w 65"/>
                <a:gd name="T9" fmla="*/ 15 h 119"/>
                <a:gd name="T10" fmla="*/ 54 w 65"/>
                <a:gd name="T11" fmla="*/ 25 h 119"/>
                <a:gd name="T12" fmla="*/ 60 w 65"/>
                <a:gd name="T13" fmla="*/ 36 h 119"/>
                <a:gd name="T14" fmla="*/ 64 w 65"/>
                <a:gd name="T15" fmla="*/ 47 h 119"/>
                <a:gd name="T16" fmla="*/ 65 w 65"/>
                <a:gd name="T17" fmla="*/ 60 h 119"/>
                <a:gd name="T18" fmla="*/ 64 w 65"/>
                <a:gd name="T19" fmla="*/ 73 h 119"/>
                <a:gd name="T20" fmla="*/ 60 w 65"/>
                <a:gd name="T21" fmla="*/ 84 h 119"/>
                <a:gd name="T22" fmla="*/ 54 w 65"/>
                <a:gd name="T23" fmla="*/ 95 h 119"/>
                <a:gd name="T24" fmla="*/ 45 w 65"/>
                <a:gd name="T25" fmla="*/ 103 h 119"/>
                <a:gd name="T26" fmla="*/ 36 w 65"/>
                <a:gd name="T27" fmla="*/ 112 h 119"/>
                <a:gd name="T28" fmla="*/ 24 w 65"/>
                <a:gd name="T29" fmla="*/ 116 h 119"/>
                <a:gd name="T30" fmla="*/ 13 w 65"/>
                <a:gd name="T31" fmla="*/ 119 h 119"/>
                <a:gd name="T32" fmla="*/ 0 w 65"/>
                <a:gd name="T33" fmla="*/ 119 h 119"/>
                <a:gd name="T34" fmla="*/ 7 w 65"/>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7" y="59"/>
                  </a:moveTo>
                  <a:lnTo>
                    <a:pt x="14" y="0"/>
                  </a:lnTo>
                  <a:lnTo>
                    <a:pt x="25" y="3"/>
                  </a:lnTo>
                  <a:lnTo>
                    <a:pt x="36" y="8"/>
                  </a:lnTo>
                  <a:lnTo>
                    <a:pt x="46" y="15"/>
                  </a:lnTo>
                  <a:lnTo>
                    <a:pt x="54" y="25"/>
                  </a:lnTo>
                  <a:lnTo>
                    <a:pt x="60" y="36"/>
                  </a:lnTo>
                  <a:lnTo>
                    <a:pt x="64" y="47"/>
                  </a:lnTo>
                  <a:lnTo>
                    <a:pt x="65" y="60"/>
                  </a:lnTo>
                  <a:lnTo>
                    <a:pt x="64" y="73"/>
                  </a:lnTo>
                  <a:lnTo>
                    <a:pt x="60" y="84"/>
                  </a:lnTo>
                  <a:lnTo>
                    <a:pt x="54" y="95"/>
                  </a:lnTo>
                  <a:lnTo>
                    <a:pt x="45" y="103"/>
                  </a:lnTo>
                  <a:lnTo>
                    <a:pt x="36" y="112"/>
                  </a:lnTo>
                  <a:lnTo>
                    <a:pt x="24" y="116"/>
                  </a:lnTo>
                  <a:lnTo>
                    <a:pt x="13" y="119"/>
                  </a:lnTo>
                  <a:lnTo>
                    <a:pt x="0" y="119"/>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23" name="Freeform 530"/>
            <p:cNvSpPr>
              <a:spLocks/>
            </p:cNvSpPr>
            <p:nvPr/>
          </p:nvSpPr>
          <p:spPr bwMode="auto">
            <a:xfrm>
              <a:off x="1251" y="2318"/>
              <a:ext cx="13" cy="23"/>
            </a:xfrm>
            <a:custGeom>
              <a:avLst/>
              <a:gdLst>
                <a:gd name="T0" fmla="*/ 14 w 65"/>
                <a:gd name="T1" fmla="*/ 0 h 119"/>
                <a:gd name="T2" fmla="*/ 25 w 65"/>
                <a:gd name="T3" fmla="*/ 3 h 119"/>
                <a:gd name="T4" fmla="*/ 36 w 65"/>
                <a:gd name="T5" fmla="*/ 8 h 119"/>
                <a:gd name="T6" fmla="*/ 46 w 65"/>
                <a:gd name="T7" fmla="*/ 15 h 119"/>
                <a:gd name="T8" fmla="*/ 54 w 65"/>
                <a:gd name="T9" fmla="*/ 25 h 119"/>
                <a:gd name="T10" fmla="*/ 60 w 65"/>
                <a:gd name="T11" fmla="*/ 36 h 119"/>
                <a:gd name="T12" fmla="*/ 64 w 65"/>
                <a:gd name="T13" fmla="*/ 47 h 119"/>
                <a:gd name="T14" fmla="*/ 65 w 65"/>
                <a:gd name="T15" fmla="*/ 60 h 119"/>
                <a:gd name="T16" fmla="*/ 64 w 65"/>
                <a:gd name="T17" fmla="*/ 73 h 119"/>
                <a:gd name="T18" fmla="*/ 60 w 65"/>
                <a:gd name="T19" fmla="*/ 84 h 119"/>
                <a:gd name="T20" fmla="*/ 54 w 65"/>
                <a:gd name="T21" fmla="*/ 95 h 119"/>
                <a:gd name="T22" fmla="*/ 45 w 65"/>
                <a:gd name="T23" fmla="*/ 103 h 119"/>
                <a:gd name="T24" fmla="*/ 36 w 65"/>
                <a:gd name="T25" fmla="*/ 112 h 119"/>
                <a:gd name="T26" fmla="*/ 24 w 65"/>
                <a:gd name="T27" fmla="*/ 116 h 119"/>
                <a:gd name="T28" fmla="*/ 13 w 65"/>
                <a:gd name="T29" fmla="*/ 119 h 119"/>
                <a:gd name="T30" fmla="*/ 0 w 65"/>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14" y="0"/>
                  </a:moveTo>
                  <a:lnTo>
                    <a:pt x="25" y="3"/>
                  </a:lnTo>
                  <a:lnTo>
                    <a:pt x="36" y="8"/>
                  </a:lnTo>
                  <a:lnTo>
                    <a:pt x="46" y="15"/>
                  </a:lnTo>
                  <a:lnTo>
                    <a:pt x="54" y="25"/>
                  </a:lnTo>
                  <a:lnTo>
                    <a:pt x="60" y="36"/>
                  </a:lnTo>
                  <a:lnTo>
                    <a:pt x="64" y="47"/>
                  </a:lnTo>
                  <a:lnTo>
                    <a:pt x="65" y="60"/>
                  </a:lnTo>
                  <a:lnTo>
                    <a:pt x="64" y="73"/>
                  </a:lnTo>
                  <a:lnTo>
                    <a:pt x="60" y="84"/>
                  </a:lnTo>
                  <a:lnTo>
                    <a:pt x="54" y="95"/>
                  </a:lnTo>
                  <a:lnTo>
                    <a:pt x="45" y="103"/>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24" name="Freeform 531"/>
            <p:cNvSpPr>
              <a:spLocks/>
            </p:cNvSpPr>
            <p:nvPr/>
          </p:nvSpPr>
          <p:spPr bwMode="auto">
            <a:xfrm>
              <a:off x="1137" y="2304"/>
              <a:ext cx="117" cy="37"/>
            </a:xfrm>
            <a:custGeom>
              <a:avLst/>
              <a:gdLst>
                <a:gd name="T0" fmla="*/ 589 w 603"/>
                <a:gd name="T1" fmla="*/ 187 h 187"/>
                <a:gd name="T2" fmla="*/ 596 w 603"/>
                <a:gd name="T3" fmla="*/ 127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7"/>
                  </a:lnTo>
                  <a:lnTo>
                    <a:pt x="603" y="68"/>
                  </a:lnTo>
                  <a:lnTo>
                    <a:pt x="15" y="0"/>
                  </a:lnTo>
                  <a:lnTo>
                    <a:pt x="7" y="59"/>
                  </a:lnTo>
                  <a:lnTo>
                    <a:pt x="0" y="118"/>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25" name="Freeform 532"/>
            <p:cNvSpPr>
              <a:spLocks/>
            </p:cNvSpPr>
            <p:nvPr/>
          </p:nvSpPr>
          <p:spPr bwMode="auto">
            <a:xfrm>
              <a:off x="1137" y="2304"/>
              <a:ext cx="117" cy="37"/>
            </a:xfrm>
            <a:custGeom>
              <a:avLst/>
              <a:gdLst>
                <a:gd name="T0" fmla="*/ 589 w 603"/>
                <a:gd name="T1" fmla="*/ 187 h 187"/>
                <a:gd name="T2" fmla="*/ 596 w 603"/>
                <a:gd name="T3" fmla="*/ 127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7"/>
                  </a:lnTo>
                  <a:lnTo>
                    <a:pt x="603" y="68"/>
                  </a:lnTo>
                  <a:lnTo>
                    <a:pt x="15" y="0"/>
                  </a:lnTo>
                  <a:lnTo>
                    <a:pt x="7" y="59"/>
                  </a:lnTo>
                  <a:lnTo>
                    <a:pt x="0" y="118"/>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26" name="Freeform 533"/>
            <p:cNvSpPr>
              <a:spLocks/>
            </p:cNvSpPr>
            <p:nvPr/>
          </p:nvSpPr>
          <p:spPr bwMode="auto">
            <a:xfrm>
              <a:off x="1128" y="2304"/>
              <a:ext cx="12" cy="24"/>
            </a:xfrm>
            <a:custGeom>
              <a:avLst/>
              <a:gdLst>
                <a:gd name="T0" fmla="*/ 58 w 66"/>
                <a:gd name="T1" fmla="*/ 59 h 118"/>
                <a:gd name="T2" fmla="*/ 51 w 66"/>
                <a:gd name="T3" fmla="*/ 118 h 118"/>
                <a:gd name="T4" fmla="*/ 40 w 66"/>
                <a:gd name="T5" fmla="*/ 115 h 118"/>
                <a:gd name="T6" fmla="*/ 29 w 66"/>
                <a:gd name="T7" fmla="*/ 110 h 118"/>
                <a:gd name="T8" fmla="*/ 19 w 66"/>
                <a:gd name="T9" fmla="*/ 103 h 118"/>
                <a:gd name="T10" fmla="*/ 11 w 66"/>
                <a:gd name="T11" fmla="*/ 94 h 118"/>
                <a:gd name="T12" fmla="*/ 5 w 66"/>
                <a:gd name="T13" fmla="*/ 82 h 118"/>
                <a:gd name="T14" fmla="*/ 1 w 66"/>
                <a:gd name="T15" fmla="*/ 71 h 118"/>
                <a:gd name="T16" fmla="*/ 0 w 66"/>
                <a:gd name="T17" fmla="*/ 58 h 118"/>
                <a:gd name="T18" fmla="*/ 1 w 66"/>
                <a:gd name="T19" fmla="*/ 46 h 118"/>
                <a:gd name="T20" fmla="*/ 5 w 66"/>
                <a:gd name="T21" fmla="*/ 34 h 118"/>
                <a:gd name="T22" fmla="*/ 11 w 66"/>
                <a:gd name="T23" fmla="*/ 23 h 118"/>
                <a:gd name="T24" fmla="*/ 20 w 66"/>
                <a:gd name="T25" fmla="*/ 15 h 118"/>
                <a:gd name="T26" fmla="*/ 29 w 66"/>
                <a:gd name="T27" fmla="*/ 7 h 118"/>
                <a:gd name="T28" fmla="*/ 41 w 66"/>
                <a:gd name="T29" fmla="*/ 3 h 118"/>
                <a:gd name="T30" fmla="*/ 52 w 66"/>
                <a:gd name="T31" fmla="*/ 0 h 118"/>
                <a:gd name="T32" fmla="*/ 66 w 66"/>
                <a:gd name="T33" fmla="*/ 0 h 118"/>
                <a:gd name="T34" fmla="*/ 58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8" y="59"/>
                  </a:moveTo>
                  <a:lnTo>
                    <a:pt x="51" y="118"/>
                  </a:lnTo>
                  <a:lnTo>
                    <a:pt x="40" y="115"/>
                  </a:lnTo>
                  <a:lnTo>
                    <a:pt x="29" y="110"/>
                  </a:lnTo>
                  <a:lnTo>
                    <a:pt x="19" y="103"/>
                  </a:lnTo>
                  <a:lnTo>
                    <a:pt x="11" y="94"/>
                  </a:lnTo>
                  <a:lnTo>
                    <a:pt x="5" y="82"/>
                  </a:lnTo>
                  <a:lnTo>
                    <a:pt x="1" y="71"/>
                  </a:lnTo>
                  <a:lnTo>
                    <a:pt x="0" y="58"/>
                  </a:lnTo>
                  <a:lnTo>
                    <a:pt x="1" y="46"/>
                  </a:lnTo>
                  <a:lnTo>
                    <a:pt x="5" y="34"/>
                  </a:lnTo>
                  <a:lnTo>
                    <a:pt x="11" y="23"/>
                  </a:lnTo>
                  <a:lnTo>
                    <a:pt x="20" y="15"/>
                  </a:lnTo>
                  <a:lnTo>
                    <a:pt x="29" y="7"/>
                  </a:lnTo>
                  <a:lnTo>
                    <a:pt x="41" y="3"/>
                  </a:lnTo>
                  <a:lnTo>
                    <a:pt x="52" y="0"/>
                  </a:lnTo>
                  <a:lnTo>
                    <a:pt x="66"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27" name="Freeform 534"/>
            <p:cNvSpPr>
              <a:spLocks/>
            </p:cNvSpPr>
            <p:nvPr/>
          </p:nvSpPr>
          <p:spPr bwMode="auto">
            <a:xfrm>
              <a:off x="1128" y="2304"/>
              <a:ext cx="12" cy="24"/>
            </a:xfrm>
            <a:custGeom>
              <a:avLst/>
              <a:gdLst>
                <a:gd name="T0" fmla="*/ 51 w 66"/>
                <a:gd name="T1" fmla="*/ 118 h 118"/>
                <a:gd name="T2" fmla="*/ 40 w 66"/>
                <a:gd name="T3" fmla="*/ 115 h 118"/>
                <a:gd name="T4" fmla="*/ 29 w 66"/>
                <a:gd name="T5" fmla="*/ 110 h 118"/>
                <a:gd name="T6" fmla="*/ 19 w 66"/>
                <a:gd name="T7" fmla="*/ 103 h 118"/>
                <a:gd name="T8" fmla="*/ 11 w 66"/>
                <a:gd name="T9" fmla="*/ 94 h 118"/>
                <a:gd name="T10" fmla="*/ 5 w 66"/>
                <a:gd name="T11" fmla="*/ 82 h 118"/>
                <a:gd name="T12" fmla="*/ 1 w 66"/>
                <a:gd name="T13" fmla="*/ 71 h 118"/>
                <a:gd name="T14" fmla="*/ 0 w 66"/>
                <a:gd name="T15" fmla="*/ 58 h 118"/>
                <a:gd name="T16" fmla="*/ 1 w 66"/>
                <a:gd name="T17" fmla="*/ 46 h 118"/>
                <a:gd name="T18" fmla="*/ 5 w 66"/>
                <a:gd name="T19" fmla="*/ 34 h 118"/>
                <a:gd name="T20" fmla="*/ 11 w 66"/>
                <a:gd name="T21" fmla="*/ 23 h 118"/>
                <a:gd name="T22" fmla="*/ 20 w 66"/>
                <a:gd name="T23" fmla="*/ 15 h 118"/>
                <a:gd name="T24" fmla="*/ 29 w 66"/>
                <a:gd name="T25" fmla="*/ 7 h 118"/>
                <a:gd name="T26" fmla="*/ 41 w 66"/>
                <a:gd name="T27" fmla="*/ 3 h 118"/>
                <a:gd name="T28" fmla="*/ 52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1" y="118"/>
                  </a:moveTo>
                  <a:lnTo>
                    <a:pt x="40" y="115"/>
                  </a:lnTo>
                  <a:lnTo>
                    <a:pt x="29" y="110"/>
                  </a:lnTo>
                  <a:lnTo>
                    <a:pt x="19" y="103"/>
                  </a:lnTo>
                  <a:lnTo>
                    <a:pt x="11" y="94"/>
                  </a:lnTo>
                  <a:lnTo>
                    <a:pt x="5" y="82"/>
                  </a:lnTo>
                  <a:lnTo>
                    <a:pt x="1" y="71"/>
                  </a:lnTo>
                  <a:lnTo>
                    <a:pt x="0" y="58"/>
                  </a:lnTo>
                  <a:lnTo>
                    <a:pt x="1" y="46"/>
                  </a:lnTo>
                  <a:lnTo>
                    <a:pt x="5" y="34"/>
                  </a:lnTo>
                  <a:lnTo>
                    <a:pt x="11" y="23"/>
                  </a:lnTo>
                  <a:lnTo>
                    <a:pt x="20" y="15"/>
                  </a:lnTo>
                  <a:lnTo>
                    <a:pt x="29" y="7"/>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28" name="Freeform 535"/>
            <p:cNvSpPr>
              <a:spLocks/>
            </p:cNvSpPr>
            <p:nvPr/>
          </p:nvSpPr>
          <p:spPr bwMode="auto">
            <a:xfrm>
              <a:off x="1109" y="2301"/>
              <a:ext cx="13" cy="23"/>
            </a:xfrm>
            <a:custGeom>
              <a:avLst/>
              <a:gdLst>
                <a:gd name="T0" fmla="*/ 7 w 66"/>
                <a:gd name="T1" fmla="*/ 60 h 119"/>
                <a:gd name="T2" fmla="*/ 14 w 66"/>
                <a:gd name="T3" fmla="*/ 0 h 119"/>
                <a:gd name="T4" fmla="*/ 25 w 66"/>
                <a:gd name="T5" fmla="*/ 3 h 119"/>
                <a:gd name="T6" fmla="*/ 36 w 66"/>
                <a:gd name="T7" fmla="*/ 8 h 119"/>
                <a:gd name="T8" fmla="*/ 47 w 66"/>
                <a:gd name="T9" fmla="*/ 16 h 119"/>
                <a:gd name="T10" fmla="*/ 55 w 66"/>
                <a:gd name="T11" fmla="*/ 25 h 119"/>
                <a:gd name="T12" fmla="*/ 61 w 66"/>
                <a:gd name="T13" fmla="*/ 36 h 119"/>
                <a:gd name="T14" fmla="*/ 65 w 66"/>
                <a:gd name="T15" fmla="*/ 47 h 119"/>
                <a:gd name="T16" fmla="*/ 66 w 66"/>
                <a:gd name="T17" fmla="*/ 61 h 119"/>
                <a:gd name="T18" fmla="*/ 65 w 66"/>
                <a:gd name="T19" fmla="*/ 73 h 119"/>
                <a:gd name="T20" fmla="*/ 61 w 66"/>
                <a:gd name="T21" fmla="*/ 84 h 119"/>
                <a:gd name="T22" fmla="*/ 55 w 66"/>
                <a:gd name="T23" fmla="*/ 95 h 119"/>
                <a:gd name="T24" fmla="*/ 46 w 66"/>
                <a:gd name="T25" fmla="*/ 103 h 119"/>
                <a:gd name="T26" fmla="*/ 36 w 66"/>
                <a:gd name="T27" fmla="*/ 112 h 119"/>
                <a:gd name="T28" fmla="*/ 24 w 66"/>
                <a:gd name="T29" fmla="*/ 116 h 119"/>
                <a:gd name="T30" fmla="*/ 13 w 66"/>
                <a:gd name="T31" fmla="*/ 119 h 119"/>
                <a:gd name="T32" fmla="*/ 0 w 66"/>
                <a:gd name="T33" fmla="*/ 119 h 119"/>
                <a:gd name="T34" fmla="*/ 7 w 66"/>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7" y="60"/>
                  </a:moveTo>
                  <a:lnTo>
                    <a:pt x="14" y="0"/>
                  </a:lnTo>
                  <a:lnTo>
                    <a:pt x="25" y="3"/>
                  </a:lnTo>
                  <a:lnTo>
                    <a:pt x="36" y="8"/>
                  </a:lnTo>
                  <a:lnTo>
                    <a:pt x="47" y="16"/>
                  </a:lnTo>
                  <a:lnTo>
                    <a:pt x="55" y="25"/>
                  </a:lnTo>
                  <a:lnTo>
                    <a:pt x="61" y="36"/>
                  </a:lnTo>
                  <a:lnTo>
                    <a:pt x="65" y="47"/>
                  </a:lnTo>
                  <a:lnTo>
                    <a:pt x="66" y="61"/>
                  </a:lnTo>
                  <a:lnTo>
                    <a:pt x="65" y="73"/>
                  </a:lnTo>
                  <a:lnTo>
                    <a:pt x="61" y="84"/>
                  </a:lnTo>
                  <a:lnTo>
                    <a:pt x="55" y="95"/>
                  </a:lnTo>
                  <a:lnTo>
                    <a:pt x="46" y="103"/>
                  </a:lnTo>
                  <a:lnTo>
                    <a:pt x="36" y="112"/>
                  </a:lnTo>
                  <a:lnTo>
                    <a:pt x="24" y="116"/>
                  </a:lnTo>
                  <a:lnTo>
                    <a:pt x="13" y="119"/>
                  </a:lnTo>
                  <a:lnTo>
                    <a:pt x="0" y="119"/>
                  </a:lnTo>
                  <a:lnTo>
                    <a:pt x="7"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29" name="Freeform 536"/>
            <p:cNvSpPr>
              <a:spLocks/>
            </p:cNvSpPr>
            <p:nvPr/>
          </p:nvSpPr>
          <p:spPr bwMode="auto">
            <a:xfrm>
              <a:off x="1109" y="2301"/>
              <a:ext cx="13" cy="23"/>
            </a:xfrm>
            <a:custGeom>
              <a:avLst/>
              <a:gdLst>
                <a:gd name="T0" fmla="*/ 14 w 66"/>
                <a:gd name="T1" fmla="*/ 0 h 119"/>
                <a:gd name="T2" fmla="*/ 25 w 66"/>
                <a:gd name="T3" fmla="*/ 3 h 119"/>
                <a:gd name="T4" fmla="*/ 36 w 66"/>
                <a:gd name="T5" fmla="*/ 8 h 119"/>
                <a:gd name="T6" fmla="*/ 47 w 66"/>
                <a:gd name="T7" fmla="*/ 16 h 119"/>
                <a:gd name="T8" fmla="*/ 55 w 66"/>
                <a:gd name="T9" fmla="*/ 25 h 119"/>
                <a:gd name="T10" fmla="*/ 61 w 66"/>
                <a:gd name="T11" fmla="*/ 36 h 119"/>
                <a:gd name="T12" fmla="*/ 65 w 66"/>
                <a:gd name="T13" fmla="*/ 47 h 119"/>
                <a:gd name="T14" fmla="*/ 66 w 66"/>
                <a:gd name="T15" fmla="*/ 61 h 119"/>
                <a:gd name="T16" fmla="*/ 65 w 66"/>
                <a:gd name="T17" fmla="*/ 73 h 119"/>
                <a:gd name="T18" fmla="*/ 61 w 66"/>
                <a:gd name="T19" fmla="*/ 84 h 119"/>
                <a:gd name="T20" fmla="*/ 55 w 66"/>
                <a:gd name="T21" fmla="*/ 95 h 119"/>
                <a:gd name="T22" fmla="*/ 46 w 66"/>
                <a:gd name="T23" fmla="*/ 103 h 119"/>
                <a:gd name="T24" fmla="*/ 36 w 66"/>
                <a:gd name="T25" fmla="*/ 112 h 119"/>
                <a:gd name="T26" fmla="*/ 24 w 66"/>
                <a:gd name="T27" fmla="*/ 116 h 119"/>
                <a:gd name="T28" fmla="*/ 13 w 66"/>
                <a:gd name="T29" fmla="*/ 119 h 119"/>
                <a:gd name="T30" fmla="*/ 0 w 66"/>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14" y="0"/>
                  </a:moveTo>
                  <a:lnTo>
                    <a:pt x="25" y="3"/>
                  </a:lnTo>
                  <a:lnTo>
                    <a:pt x="36" y="8"/>
                  </a:lnTo>
                  <a:lnTo>
                    <a:pt x="47" y="16"/>
                  </a:lnTo>
                  <a:lnTo>
                    <a:pt x="55" y="25"/>
                  </a:lnTo>
                  <a:lnTo>
                    <a:pt x="61" y="36"/>
                  </a:lnTo>
                  <a:lnTo>
                    <a:pt x="65" y="47"/>
                  </a:lnTo>
                  <a:lnTo>
                    <a:pt x="66" y="61"/>
                  </a:lnTo>
                  <a:lnTo>
                    <a:pt x="65" y="73"/>
                  </a:lnTo>
                  <a:lnTo>
                    <a:pt x="61" y="84"/>
                  </a:lnTo>
                  <a:lnTo>
                    <a:pt x="55" y="95"/>
                  </a:lnTo>
                  <a:lnTo>
                    <a:pt x="46" y="103"/>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30" name="Freeform 537"/>
            <p:cNvSpPr>
              <a:spLocks/>
            </p:cNvSpPr>
            <p:nvPr/>
          </p:nvSpPr>
          <p:spPr bwMode="auto">
            <a:xfrm>
              <a:off x="995" y="2287"/>
              <a:ext cx="117" cy="37"/>
            </a:xfrm>
            <a:custGeom>
              <a:avLst/>
              <a:gdLst>
                <a:gd name="T0" fmla="*/ 588 w 602"/>
                <a:gd name="T1" fmla="*/ 187 h 187"/>
                <a:gd name="T2" fmla="*/ 595 w 602"/>
                <a:gd name="T3" fmla="*/ 128 h 187"/>
                <a:gd name="T4" fmla="*/ 602 w 602"/>
                <a:gd name="T5" fmla="*/ 68 h 187"/>
                <a:gd name="T6" fmla="*/ 14 w 602"/>
                <a:gd name="T7" fmla="*/ 0 h 187"/>
                <a:gd name="T8" fmla="*/ 7 w 602"/>
                <a:gd name="T9" fmla="*/ 59 h 187"/>
                <a:gd name="T10" fmla="*/ 0 w 602"/>
                <a:gd name="T11" fmla="*/ 118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8"/>
                  </a:lnTo>
                  <a:lnTo>
                    <a:pt x="14" y="0"/>
                  </a:lnTo>
                  <a:lnTo>
                    <a:pt x="7" y="59"/>
                  </a:lnTo>
                  <a:lnTo>
                    <a:pt x="0" y="118"/>
                  </a:lnTo>
                  <a:lnTo>
                    <a:pt x="588"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31" name="Freeform 538"/>
            <p:cNvSpPr>
              <a:spLocks/>
            </p:cNvSpPr>
            <p:nvPr/>
          </p:nvSpPr>
          <p:spPr bwMode="auto">
            <a:xfrm>
              <a:off x="995" y="2287"/>
              <a:ext cx="117" cy="37"/>
            </a:xfrm>
            <a:custGeom>
              <a:avLst/>
              <a:gdLst>
                <a:gd name="T0" fmla="*/ 588 w 602"/>
                <a:gd name="T1" fmla="*/ 187 h 187"/>
                <a:gd name="T2" fmla="*/ 595 w 602"/>
                <a:gd name="T3" fmla="*/ 128 h 187"/>
                <a:gd name="T4" fmla="*/ 602 w 602"/>
                <a:gd name="T5" fmla="*/ 68 h 187"/>
                <a:gd name="T6" fmla="*/ 14 w 602"/>
                <a:gd name="T7" fmla="*/ 0 h 187"/>
                <a:gd name="T8" fmla="*/ 7 w 602"/>
                <a:gd name="T9" fmla="*/ 59 h 187"/>
                <a:gd name="T10" fmla="*/ 0 w 602"/>
                <a:gd name="T11" fmla="*/ 118 h 187"/>
                <a:gd name="T12" fmla="*/ 588 w 602"/>
                <a:gd name="T13" fmla="*/ 187 h 187"/>
                <a:gd name="T14" fmla="*/ 0 60000 65536"/>
                <a:gd name="T15" fmla="*/ 0 60000 65536"/>
                <a:gd name="T16" fmla="*/ 0 60000 65536"/>
                <a:gd name="T17" fmla="*/ 0 60000 65536"/>
                <a:gd name="T18" fmla="*/ 0 60000 65536"/>
                <a:gd name="T19" fmla="*/ 0 60000 65536"/>
                <a:gd name="T20" fmla="*/ 0 60000 65536"/>
                <a:gd name="T21" fmla="*/ 0 w 602"/>
                <a:gd name="T22" fmla="*/ 0 h 187"/>
                <a:gd name="T23" fmla="*/ 602 w 602"/>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187">
                  <a:moveTo>
                    <a:pt x="588" y="187"/>
                  </a:moveTo>
                  <a:lnTo>
                    <a:pt x="595" y="128"/>
                  </a:lnTo>
                  <a:lnTo>
                    <a:pt x="602" y="68"/>
                  </a:lnTo>
                  <a:lnTo>
                    <a:pt x="14" y="0"/>
                  </a:lnTo>
                  <a:lnTo>
                    <a:pt x="7" y="59"/>
                  </a:lnTo>
                  <a:lnTo>
                    <a:pt x="0" y="118"/>
                  </a:lnTo>
                  <a:lnTo>
                    <a:pt x="588"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32" name="Freeform 539"/>
            <p:cNvSpPr>
              <a:spLocks/>
            </p:cNvSpPr>
            <p:nvPr/>
          </p:nvSpPr>
          <p:spPr bwMode="auto">
            <a:xfrm>
              <a:off x="986" y="2287"/>
              <a:ext cx="12" cy="24"/>
            </a:xfrm>
            <a:custGeom>
              <a:avLst/>
              <a:gdLst>
                <a:gd name="T0" fmla="*/ 59 w 66"/>
                <a:gd name="T1" fmla="*/ 59 h 118"/>
                <a:gd name="T2" fmla="*/ 52 w 66"/>
                <a:gd name="T3" fmla="*/ 118 h 118"/>
                <a:gd name="T4" fmla="*/ 41 w 66"/>
                <a:gd name="T5" fmla="*/ 115 h 118"/>
                <a:gd name="T6" fmla="*/ 30 w 66"/>
                <a:gd name="T7" fmla="*/ 110 h 118"/>
                <a:gd name="T8" fmla="*/ 20 w 66"/>
                <a:gd name="T9" fmla="*/ 103 h 118"/>
                <a:gd name="T10" fmla="*/ 12 w 66"/>
                <a:gd name="T11" fmla="*/ 94 h 118"/>
                <a:gd name="T12" fmla="*/ 6 w 66"/>
                <a:gd name="T13" fmla="*/ 83 h 118"/>
                <a:gd name="T14" fmla="*/ 1 w 66"/>
                <a:gd name="T15" fmla="*/ 71 h 118"/>
                <a:gd name="T16" fmla="*/ 0 w 66"/>
                <a:gd name="T17" fmla="*/ 58 h 118"/>
                <a:gd name="T18" fmla="*/ 1 w 66"/>
                <a:gd name="T19" fmla="*/ 46 h 118"/>
                <a:gd name="T20" fmla="*/ 6 w 66"/>
                <a:gd name="T21" fmla="*/ 34 h 118"/>
                <a:gd name="T22" fmla="*/ 12 w 66"/>
                <a:gd name="T23" fmla="*/ 23 h 118"/>
                <a:gd name="T24" fmla="*/ 21 w 66"/>
                <a:gd name="T25" fmla="*/ 15 h 118"/>
                <a:gd name="T26" fmla="*/ 30 w 66"/>
                <a:gd name="T27" fmla="*/ 7 h 118"/>
                <a:gd name="T28" fmla="*/ 42 w 66"/>
                <a:gd name="T29" fmla="*/ 3 h 118"/>
                <a:gd name="T30" fmla="*/ 53 w 66"/>
                <a:gd name="T31" fmla="*/ 0 h 118"/>
                <a:gd name="T32" fmla="*/ 66 w 66"/>
                <a:gd name="T33" fmla="*/ 0 h 118"/>
                <a:gd name="T34" fmla="*/ 59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9" y="59"/>
                  </a:moveTo>
                  <a:lnTo>
                    <a:pt x="52" y="118"/>
                  </a:lnTo>
                  <a:lnTo>
                    <a:pt x="41" y="115"/>
                  </a:lnTo>
                  <a:lnTo>
                    <a:pt x="30" y="110"/>
                  </a:lnTo>
                  <a:lnTo>
                    <a:pt x="20" y="103"/>
                  </a:lnTo>
                  <a:lnTo>
                    <a:pt x="12" y="94"/>
                  </a:lnTo>
                  <a:lnTo>
                    <a:pt x="6" y="83"/>
                  </a:lnTo>
                  <a:lnTo>
                    <a:pt x="1" y="71"/>
                  </a:lnTo>
                  <a:lnTo>
                    <a:pt x="0" y="58"/>
                  </a:lnTo>
                  <a:lnTo>
                    <a:pt x="1" y="46"/>
                  </a:lnTo>
                  <a:lnTo>
                    <a:pt x="6" y="34"/>
                  </a:lnTo>
                  <a:lnTo>
                    <a:pt x="12" y="23"/>
                  </a:lnTo>
                  <a:lnTo>
                    <a:pt x="21" y="15"/>
                  </a:lnTo>
                  <a:lnTo>
                    <a:pt x="30" y="7"/>
                  </a:lnTo>
                  <a:lnTo>
                    <a:pt x="42" y="3"/>
                  </a:lnTo>
                  <a:lnTo>
                    <a:pt x="53"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33" name="Freeform 540"/>
            <p:cNvSpPr>
              <a:spLocks/>
            </p:cNvSpPr>
            <p:nvPr/>
          </p:nvSpPr>
          <p:spPr bwMode="auto">
            <a:xfrm>
              <a:off x="986" y="2287"/>
              <a:ext cx="12" cy="24"/>
            </a:xfrm>
            <a:custGeom>
              <a:avLst/>
              <a:gdLst>
                <a:gd name="T0" fmla="*/ 52 w 66"/>
                <a:gd name="T1" fmla="*/ 118 h 118"/>
                <a:gd name="T2" fmla="*/ 41 w 66"/>
                <a:gd name="T3" fmla="*/ 115 h 118"/>
                <a:gd name="T4" fmla="*/ 30 w 66"/>
                <a:gd name="T5" fmla="*/ 110 h 118"/>
                <a:gd name="T6" fmla="*/ 20 w 66"/>
                <a:gd name="T7" fmla="*/ 103 h 118"/>
                <a:gd name="T8" fmla="*/ 12 w 66"/>
                <a:gd name="T9" fmla="*/ 94 h 118"/>
                <a:gd name="T10" fmla="*/ 6 w 66"/>
                <a:gd name="T11" fmla="*/ 83 h 118"/>
                <a:gd name="T12" fmla="*/ 1 w 66"/>
                <a:gd name="T13" fmla="*/ 71 h 118"/>
                <a:gd name="T14" fmla="*/ 0 w 66"/>
                <a:gd name="T15" fmla="*/ 58 h 118"/>
                <a:gd name="T16" fmla="*/ 1 w 66"/>
                <a:gd name="T17" fmla="*/ 46 h 118"/>
                <a:gd name="T18" fmla="*/ 6 w 66"/>
                <a:gd name="T19" fmla="*/ 34 h 118"/>
                <a:gd name="T20" fmla="*/ 12 w 66"/>
                <a:gd name="T21" fmla="*/ 23 h 118"/>
                <a:gd name="T22" fmla="*/ 21 w 66"/>
                <a:gd name="T23" fmla="*/ 15 h 118"/>
                <a:gd name="T24" fmla="*/ 30 w 66"/>
                <a:gd name="T25" fmla="*/ 7 h 118"/>
                <a:gd name="T26" fmla="*/ 42 w 66"/>
                <a:gd name="T27" fmla="*/ 3 h 118"/>
                <a:gd name="T28" fmla="*/ 53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2" y="118"/>
                  </a:moveTo>
                  <a:lnTo>
                    <a:pt x="41" y="115"/>
                  </a:lnTo>
                  <a:lnTo>
                    <a:pt x="30" y="110"/>
                  </a:lnTo>
                  <a:lnTo>
                    <a:pt x="20" y="103"/>
                  </a:lnTo>
                  <a:lnTo>
                    <a:pt x="12" y="94"/>
                  </a:lnTo>
                  <a:lnTo>
                    <a:pt x="6" y="83"/>
                  </a:lnTo>
                  <a:lnTo>
                    <a:pt x="1" y="71"/>
                  </a:lnTo>
                  <a:lnTo>
                    <a:pt x="0" y="58"/>
                  </a:lnTo>
                  <a:lnTo>
                    <a:pt x="1" y="46"/>
                  </a:lnTo>
                  <a:lnTo>
                    <a:pt x="6" y="34"/>
                  </a:lnTo>
                  <a:lnTo>
                    <a:pt x="12" y="23"/>
                  </a:lnTo>
                  <a:lnTo>
                    <a:pt x="21" y="15"/>
                  </a:lnTo>
                  <a:lnTo>
                    <a:pt x="30" y="7"/>
                  </a:lnTo>
                  <a:lnTo>
                    <a:pt x="42" y="3"/>
                  </a:lnTo>
                  <a:lnTo>
                    <a:pt x="53"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34" name="Freeform 541"/>
            <p:cNvSpPr>
              <a:spLocks/>
            </p:cNvSpPr>
            <p:nvPr/>
          </p:nvSpPr>
          <p:spPr bwMode="auto">
            <a:xfrm>
              <a:off x="967" y="2284"/>
              <a:ext cx="13" cy="23"/>
            </a:xfrm>
            <a:custGeom>
              <a:avLst/>
              <a:gdLst>
                <a:gd name="T0" fmla="*/ 7 w 65"/>
                <a:gd name="T1" fmla="*/ 60 h 119"/>
                <a:gd name="T2" fmla="*/ 14 w 65"/>
                <a:gd name="T3" fmla="*/ 0 h 119"/>
                <a:gd name="T4" fmla="*/ 25 w 65"/>
                <a:gd name="T5" fmla="*/ 3 h 119"/>
                <a:gd name="T6" fmla="*/ 36 w 65"/>
                <a:gd name="T7" fmla="*/ 9 h 119"/>
                <a:gd name="T8" fmla="*/ 46 w 65"/>
                <a:gd name="T9" fmla="*/ 16 h 119"/>
                <a:gd name="T10" fmla="*/ 54 w 65"/>
                <a:gd name="T11" fmla="*/ 25 h 119"/>
                <a:gd name="T12" fmla="*/ 60 w 65"/>
                <a:gd name="T13" fmla="*/ 36 h 119"/>
                <a:gd name="T14" fmla="*/ 64 w 65"/>
                <a:gd name="T15" fmla="*/ 47 h 119"/>
                <a:gd name="T16" fmla="*/ 65 w 65"/>
                <a:gd name="T17" fmla="*/ 61 h 119"/>
                <a:gd name="T18" fmla="*/ 64 w 65"/>
                <a:gd name="T19" fmla="*/ 73 h 119"/>
                <a:gd name="T20" fmla="*/ 60 w 65"/>
                <a:gd name="T21" fmla="*/ 84 h 119"/>
                <a:gd name="T22" fmla="*/ 54 w 65"/>
                <a:gd name="T23" fmla="*/ 95 h 119"/>
                <a:gd name="T24" fmla="*/ 45 w 65"/>
                <a:gd name="T25" fmla="*/ 104 h 119"/>
                <a:gd name="T26" fmla="*/ 36 w 65"/>
                <a:gd name="T27" fmla="*/ 112 h 119"/>
                <a:gd name="T28" fmla="*/ 24 w 65"/>
                <a:gd name="T29" fmla="*/ 116 h 119"/>
                <a:gd name="T30" fmla="*/ 13 w 65"/>
                <a:gd name="T31" fmla="*/ 119 h 119"/>
                <a:gd name="T32" fmla="*/ 0 w 65"/>
                <a:gd name="T33" fmla="*/ 119 h 119"/>
                <a:gd name="T34" fmla="*/ 7 w 65"/>
                <a:gd name="T35" fmla="*/ 6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9"/>
                <a:gd name="T56" fmla="*/ 65 w 65"/>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9">
                  <a:moveTo>
                    <a:pt x="7" y="60"/>
                  </a:moveTo>
                  <a:lnTo>
                    <a:pt x="14" y="0"/>
                  </a:lnTo>
                  <a:lnTo>
                    <a:pt x="25" y="3"/>
                  </a:lnTo>
                  <a:lnTo>
                    <a:pt x="36" y="9"/>
                  </a:lnTo>
                  <a:lnTo>
                    <a:pt x="46" y="16"/>
                  </a:lnTo>
                  <a:lnTo>
                    <a:pt x="54" y="25"/>
                  </a:lnTo>
                  <a:lnTo>
                    <a:pt x="60" y="36"/>
                  </a:lnTo>
                  <a:lnTo>
                    <a:pt x="64" y="47"/>
                  </a:lnTo>
                  <a:lnTo>
                    <a:pt x="65" y="61"/>
                  </a:lnTo>
                  <a:lnTo>
                    <a:pt x="64" y="73"/>
                  </a:lnTo>
                  <a:lnTo>
                    <a:pt x="60" y="84"/>
                  </a:lnTo>
                  <a:lnTo>
                    <a:pt x="54" y="95"/>
                  </a:lnTo>
                  <a:lnTo>
                    <a:pt x="45" y="104"/>
                  </a:lnTo>
                  <a:lnTo>
                    <a:pt x="36" y="112"/>
                  </a:lnTo>
                  <a:lnTo>
                    <a:pt x="24" y="116"/>
                  </a:lnTo>
                  <a:lnTo>
                    <a:pt x="13" y="119"/>
                  </a:lnTo>
                  <a:lnTo>
                    <a:pt x="0" y="119"/>
                  </a:lnTo>
                  <a:lnTo>
                    <a:pt x="7"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35" name="Freeform 542"/>
            <p:cNvSpPr>
              <a:spLocks/>
            </p:cNvSpPr>
            <p:nvPr/>
          </p:nvSpPr>
          <p:spPr bwMode="auto">
            <a:xfrm>
              <a:off x="967" y="2284"/>
              <a:ext cx="13" cy="23"/>
            </a:xfrm>
            <a:custGeom>
              <a:avLst/>
              <a:gdLst>
                <a:gd name="T0" fmla="*/ 14 w 65"/>
                <a:gd name="T1" fmla="*/ 0 h 119"/>
                <a:gd name="T2" fmla="*/ 25 w 65"/>
                <a:gd name="T3" fmla="*/ 3 h 119"/>
                <a:gd name="T4" fmla="*/ 36 w 65"/>
                <a:gd name="T5" fmla="*/ 9 h 119"/>
                <a:gd name="T6" fmla="*/ 46 w 65"/>
                <a:gd name="T7" fmla="*/ 16 h 119"/>
                <a:gd name="T8" fmla="*/ 54 w 65"/>
                <a:gd name="T9" fmla="*/ 25 h 119"/>
                <a:gd name="T10" fmla="*/ 60 w 65"/>
                <a:gd name="T11" fmla="*/ 36 h 119"/>
                <a:gd name="T12" fmla="*/ 64 w 65"/>
                <a:gd name="T13" fmla="*/ 47 h 119"/>
                <a:gd name="T14" fmla="*/ 65 w 65"/>
                <a:gd name="T15" fmla="*/ 61 h 119"/>
                <a:gd name="T16" fmla="*/ 64 w 65"/>
                <a:gd name="T17" fmla="*/ 73 h 119"/>
                <a:gd name="T18" fmla="*/ 60 w 65"/>
                <a:gd name="T19" fmla="*/ 84 h 119"/>
                <a:gd name="T20" fmla="*/ 54 w 65"/>
                <a:gd name="T21" fmla="*/ 95 h 119"/>
                <a:gd name="T22" fmla="*/ 45 w 65"/>
                <a:gd name="T23" fmla="*/ 104 h 119"/>
                <a:gd name="T24" fmla="*/ 36 w 65"/>
                <a:gd name="T25" fmla="*/ 112 h 119"/>
                <a:gd name="T26" fmla="*/ 24 w 65"/>
                <a:gd name="T27" fmla="*/ 116 h 119"/>
                <a:gd name="T28" fmla="*/ 13 w 65"/>
                <a:gd name="T29" fmla="*/ 119 h 119"/>
                <a:gd name="T30" fmla="*/ 0 w 65"/>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9"/>
                <a:gd name="T50" fmla="*/ 65 w 65"/>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9">
                  <a:moveTo>
                    <a:pt x="14" y="0"/>
                  </a:moveTo>
                  <a:lnTo>
                    <a:pt x="25" y="3"/>
                  </a:lnTo>
                  <a:lnTo>
                    <a:pt x="36" y="9"/>
                  </a:lnTo>
                  <a:lnTo>
                    <a:pt x="46" y="16"/>
                  </a:lnTo>
                  <a:lnTo>
                    <a:pt x="54" y="25"/>
                  </a:lnTo>
                  <a:lnTo>
                    <a:pt x="60" y="36"/>
                  </a:lnTo>
                  <a:lnTo>
                    <a:pt x="64" y="47"/>
                  </a:lnTo>
                  <a:lnTo>
                    <a:pt x="65" y="61"/>
                  </a:lnTo>
                  <a:lnTo>
                    <a:pt x="64" y="73"/>
                  </a:lnTo>
                  <a:lnTo>
                    <a:pt x="60" y="84"/>
                  </a:lnTo>
                  <a:lnTo>
                    <a:pt x="54" y="95"/>
                  </a:lnTo>
                  <a:lnTo>
                    <a:pt x="45" y="104"/>
                  </a:lnTo>
                  <a:lnTo>
                    <a:pt x="36" y="112"/>
                  </a:lnTo>
                  <a:lnTo>
                    <a:pt x="24" y="116"/>
                  </a:lnTo>
                  <a:lnTo>
                    <a:pt x="13" y="119"/>
                  </a:lnTo>
                  <a:lnTo>
                    <a:pt x="0" y="1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36" name="Freeform 543"/>
            <p:cNvSpPr>
              <a:spLocks/>
            </p:cNvSpPr>
            <p:nvPr/>
          </p:nvSpPr>
          <p:spPr bwMode="auto">
            <a:xfrm>
              <a:off x="853" y="2271"/>
              <a:ext cx="117" cy="36"/>
            </a:xfrm>
            <a:custGeom>
              <a:avLst/>
              <a:gdLst>
                <a:gd name="T0" fmla="*/ 589 w 603"/>
                <a:gd name="T1" fmla="*/ 187 h 187"/>
                <a:gd name="T2" fmla="*/ 596 w 603"/>
                <a:gd name="T3" fmla="*/ 128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8"/>
                  </a:lnTo>
                  <a:lnTo>
                    <a:pt x="15" y="0"/>
                  </a:lnTo>
                  <a:lnTo>
                    <a:pt x="7" y="59"/>
                  </a:lnTo>
                  <a:lnTo>
                    <a:pt x="0" y="118"/>
                  </a:lnTo>
                  <a:lnTo>
                    <a:pt x="589"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37" name="Freeform 544"/>
            <p:cNvSpPr>
              <a:spLocks/>
            </p:cNvSpPr>
            <p:nvPr/>
          </p:nvSpPr>
          <p:spPr bwMode="auto">
            <a:xfrm>
              <a:off x="853" y="2271"/>
              <a:ext cx="117" cy="36"/>
            </a:xfrm>
            <a:custGeom>
              <a:avLst/>
              <a:gdLst>
                <a:gd name="T0" fmla="*/ 589 w 603"/>
                <a:gd name="T1" fmla="*/ 187 h 187"/>
                <a:gd name="T2" fmla="*/ 596 w 603"/>
                <a:gd name="T3" fmla="*/ 128 h 187"/>
                <a:gd name="T4" fmla="*/ 603 w 603"/>
                <a:gd name="T5" fmla="*/ 68 h 187"/>
                <a:gd name="T6" fmla="*/ 15 w 603"/>
                <a:gd name="T7" fmla="*/ 0 h 187"/>
                <a:gd name="T8" fmla="*/ 7 w 603"/>
                <a:gd name="T9" fmla="*/ 59 h 187"/>
                <a:gd name="T10" fmla="*/ 0 w 603"/>
                <a:gd name="T11" fmla="*/ 118 h 187"/>
                <a:gd name="T12" fmla="*/ 589 w 603"/>
                <a:gd name="T13" fmla="*/ 187 h 187"/>
                <a:gd name="T14" fmla="*/ 0 60000 65536"/>
                <a:gd name="T15" fmla="*/ 0 60000 65536"/>
                <a:gd name="T16" fmla="*/ 0 60000 65536"/>
                <a:gd name="T17" fmla="*/ 0 60000 65536"/>
                <a:gd name="T18" fmla="*/ 0 60000 65536"/>
                <a:gd name="T19" fmla="*/ 0 60000 65536"/>
                <a:gd name="T20" fmla="*/ 0 60000 65536"/>
                <a:gd name="T21" fmla="*/ 0 w 603"/>
                <a:gd name="T22" fmla="*/ 0 h 187"/>
                <a:gd name="T23" fmla="*/ 603 w 6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187">
                  <a:moveTo>
                    <a:pt x="589" y="187"/>
                  </a:moveTo>
                  <a:lnTo>
                    <a:pt x="596" y="128"/>
                  </a:lnTo>
                  <a:lnTo>
                    <a:pt x="603" y="68"/>
                  </a:lnTo>
                  <a:lnTo>
                    <a:pt x="15" y="0"/>
                  </a:lnTo>
                  <a:lnTo>
                    <a:pt x="7" y="59"/>
                  </a:lnTo>
                  <a:lnTo>
                    <a:pt x="0" y="118"/>
                  </a:lnTo>
                  <a:lnTo>
                    <a:pt x="589"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38" name="Freeform 545"/>
            <p:cNvSpPr>
              <a:spLocks/>
            </p:cNvSpPr>
            <p:nvPr/>
          </p:nvSpPr>
          <p:spPr bwMode="auto">
            <a:xfrm>
              <a:off x="844" y="2271"/>
              <a:ext cx="12" cy="23"/>
            </a:xfrm>
            <a:custGeom>
              <a:avLst/>
              <a:gdLst>
                <a:gd name="T0" fmla="*/ 58 w 66"/>
                <a:gd name="T1" fmla="*/ 59 h 118"/>
                <a:gd name="T2" fmla="*/ 51 w 66"/>
                <a:gd name="T3" fmla="*/ 118 h 118"/>
                <a:gd name="T4" fmla="*/ 40 w 66"/>
                <a:gd name="T5" fmla="*/ 115 h 118"/>
                <a:gd name="T6" fmla="*/ 29 w 66"/>
                <a:gd name="T7" fmla="*/ 110 h 118"/>
                <a:gd name="T8" fmla="*/ 19 w 66"/>
                <a:gd name="T9" fmla="*/ 103 h 118"/>
                <a:gd name="T10" fmla="*/ 11 w 66"/>
                <a:gd name="T11" fmla="*/ 94 h 118"/>
                <a:gd name="T12" fmla="*/ 5 w 66"/>
                <a:gd name="T13" fmla="*/ 83 h 118"/>
                <a:gd name="T14" fmla="*/ 1 w 66"/>
                <a:gd name="T15" fmla="*/ 71 h 118"/>
                <a:gd name="T16" fmla="*/ 0 w 66"/>
                <a:gd name="T17" fmla="*/ 58 h 118"/>
                <a:gd name="T18" fmla="*/ 1 w 66"/>
                <a:gd name="T19" fmla="*/ 46 h 118"/>
                <a:gd name="T20" fmla="*/ 5 w 66"/>
                <a:gd name="T21" fmla="*/ 35 h 118"/>
                <a:gd name="T22" fmla="*/ 11 w 66"/>
                <a:gd name="T23" fmla="*/ 23 h 118"/>
                <a:gd name="T24" fmla="*/ 20 w 66"/>
                <a:gd name="T25" fmla="*/ 15 h 118"/>
                <a:gd name="T26" fmla="*/ 29 w 66"/>
                <a:gd name="T27" fmla="*/ 7 h 118"/>
                <a:gd name="T28" fmla="*/ 41 w 66"/>
                <a:gd name="T29" fmla="*/ 3 h 118"/>
                <a:gd name="T30" fmla="*/ 52 w 66"/>
                <a:gd name="T31" fmla="*/ 0 h 118"/>
                <a:gd name="T32" fmla="*/ 66 w 66"/>
                <a:gd name="T33" fmla="*/ 0 h 118"/>
                <a:gd name="T34" fmla="*/ 58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58" y="59"/>
                  </a:moveTo>
                  <a:lnTo>
                    <a:pt x="51" y="118"/>
                  </a:lnTo>
                  <a:lnTo>
                    <a:pt x="40" y="115"/>
                  </a:lnTo>
                  <a:lnTo>
                    <a:pt x="29" y="110"/>
                  </a:lnTo>
                  <a:lnTo>
                    <a:pt x="19" y="103"/>
                  </a:lnTo>
                  <a:lnTo>
                    <a:pt x="11" y="94"/>
                  </a:lnTo>
                  <a:lnTo>
                    <a:pt x="5" y="83"/>
                  </a:lnTo>
                  <a:lnTo>
                    <a:pt x="1" y="71"/>
                  </a:lnTo>
                  <a:lnTo>
                    <a:pt x="0" y="58"/>
                  </a:lnTo>
                  <a:lnTo>
                    <a:pt x="1" y="46"/>
                  </a:lnTo>
                  <a:lnTo>
                    <a:pt x="5" y="35"/>
                  </a:lnTo>
                  <a:lnTo>
                    <a:pt x="11" y="23"/>
                  </a:lnTo>
                  <a:lnTo>
                    <a:pt x="20" y="15"/>
                  </a:lnTo>
                  <a:lnTo>
                    <a:pt x="29" y="7"/>
                  </a:lnTo>
                  <a:lnTo>
                    <a:pt x="41" y="3"/>
                  </a:lnTo>
                  <a:lnTo>
                    <a:pt x="52" y="0"/>
                  </a:lnTo>
                  <a:lnTo>
                    <a:pt x="66"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39" name="Freeform 546"/>
            <p:cNvSpPr>
              <a:spLocks/>
            </p:cNvSpPr>
            <p:nvPr/>
          </p:nvSpPr>
          <p:spPr bwMode="auto">
            <a:xfrm>
              <a:off x="844" y="2271"/>
              <a:ext cx="12" cy="23"/>
            </a:xfrm>
            <a:custGeom>
              <a:avLst/>
              <a:gdLst>
                <a:gd name="T0" fmla="*/ 51 w 66"/>
                <a:gd name="T1" fmla="*/ 118 h 118"/>
                <a:gd name="T2" fmla="*/ 40 w 66"/>
                <a:gd name="T3" fmla="*/ 115 h 118"/>
                <a:gd name="T4" fmla="*/ 29 w 66"/>
                <a:gd name="T5" fmla="*/ 110 h 118"/>
                <a:gd name="T6" fmla="*/ 19 w 66"/>
                <a:gd name="T7" fmla="*/ 103 h 118"/>
                <a:gd name="T8" fmla="*/ 11 w 66"/>
                <a:gd name="T9" fmla="*/ 94 h 118"/>
                <a:gd name="T10" fmla="*/ 5 w 66"/>
                <a:gd name="T11" fmla="*/ 83 h 118"/>
                <a:gd name="T12" fmla="*/ 1 w 66"/>
                <a:gd name="T13" fmla="*/ 71 h 118"/>
                <a:gd name="T14" fmla="*/ 0 w 66"/>
                <a:gd name="T15" fmla="*/ 58 h 118"/>
                <a:gd name="T16" fmla="*/ 1 w 66"/>
                <a:gd name="T17" fmla="*/ 46 h 118"/>
                <a:gd name="T18" fmla="*/ 5 w 66"/>
                <a:gd name="T19" fmla="*/ 35 h 118"/>
                <a:gd name="T20" fmla="*/ 11 w 66"/>
                <a:gd name="T21" fmla="*/ 23 h 118"/>
                <a:gd name="T22" fmla="*/ 20 w 66"/>
                <a:gd name="T23" fmla="*/ 15 h 118"/>
                <a:gd name="T24" fmla="*/ 29 w 66"/>
                <a:gd name="T25" fmla="*/ 7 h 118"/>
                <a:gd name="T26" fmla="*/ 41 w 66"/>
                <a:gd name="T27" fmla="*/ 3 h 118"/>
                <a:gd name="T28" fmla="*/ 52 w 66"/>
                <a:gd name="T29" fmla="*/ 0 h 118"/>
                <a:gd name="T30" fmla="*/ 66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51" y="118"/>
                  </a:moveTo>
                  <a:lnTo>
                    <a:pt x="40" y="115"/>
                  </a:lnTo>
                  <a:lnTo>
                    <a:pt x="29" y="110"/>
                  </a:lnTo>
                  <a:lnTo>
                    <a:pt x="19" y="103"/>
                  </a:lnTo>
                  <a:lnTo>
                    <a:pt x="11" y="94"/>
                  </a:lnTo>
                  <a:lnTo>
                    <a:pt x="5" y="83"/>
                  </a:lnTo>
                  <a:lnTo>
                    <a:pt x="1" y="71"/>
                  </a:lnTo>
                  <a:lnTo>
                    <a:pt x="0" y="58"/>
                  </a:lnTo>
                  <a:lnTo>
                    <a:pt x="1" y="46"/>
                  </a:lnTo>
                  <a:lnTo>
                    <a:pt x="5" y="35"/>
                  </a:lnTo>
                  <a:lnTo>
                    <a:pt x="11" y="23"/>
                  </a:lnTo>
                  <a:lnTo>
                    <a:pt x="20" y="15"/>
                  </a:lnTo>
                  <a:lnTo>
                    <a:pt x="29" y="7"/>
                  </a:lnTo>
                  <a:lnTo>
                    <a:pt x="41" y="3"/>
                  </a:lnTo>
                  <a:lnTo>
                    <a:pt x="52"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40" name="Freeform 547"/>
            <p:cNvSpPr>
              <a:spLocks/>
            </p:cNvSpPr>
            <p:nvPr/>
          </p:nvSpPr>
          <p:spPr bwMode="auto">
            <a:xfrm>
              <a:off x="825" y="2268"/>
              <a:ext cx="13" cy="23"/>
            </a:xfrm>
            <a:custGeom>
              <a:avLst/>
              <a:gdLst>
                <a:gd name="T0" fmla="*/ 7 w 66"/>
                <a:gd name="T1" fmla="*/ 59 h 118"/>
                <a:gd name="T2" fmla="*/ 14 w 66"/>
                <a:gd name="T3" fmla="*/ 0 h 118"/>
                <a:gd name="T4" fmla="*/ 25 w 66"/>
                <a:gd name="T5" fmla="*/ 3 h 118"/>
                <a:gd name="T6" fmla="*/ 36 w 66"/>
                <a:gd name="T7" fmla="*/ 8 h 118"/>
                <a:gd name="T8" fmla="*/ 47 w 66"/>
                <a:gd name="T9" fmla="*/ 15 h 118"/>
                <a:gd name="T10" fmla="*/ 55 w 66"/>
                <a:gd name="T11" fmla="*/ 24 h 118"/>
                <a:gd name="T12" fmla="*/ 61 w 66"/>
                <a:gd name="T13" fmla="*/ 35 h 118"/>
                <a:gd name="T14" fmla="*/ 65 w 66"/>
                <a:gd name="T15" fmla="*/ 48 h 118"/>
                <a:gd name="T16" fmla="*/ 66 w 66"/>
                <a:gd name="T17" fmla="*/ 60 h 118"/>
                <a:gd name="T18" fmla="*/ 65 w 66"/>
                <a:gd name="T19" fmla="*/ 72 h 118"/>
                <a:gd name="T20" fmla="*/ 61 w 66"/>
                <a:gd name="T21" fmla="*/ 83 h 118"/>
                <a:gd name="T22" fmla="*/ 55 w 66"/>
                <a:gd name="T23" fmla="*/ 95 h 118"/>
                <a:gd name="T24" fmla="*/ 46 w 66"/>
                <a:gd name="T25" fmla="*/ 103 h 118"/>
                <a:gd name="T26" fmla="*/ 36 w 66"/>
                <a:gd name="T27" fmla="*/ 111 h 118"/>
                <a:gd name="T28" fmla="*/ 24 w 66"/>
                <a:gd name="T29" fmla="*/ 115 h 118"/>
                <a:gd name="T30" fmla="*/ 12 w 66"/>
                <a:gd name="T31" fmla="*/ 118 h 118"/>
                <a:gd name="T32" fmla="*/ 0 w 66"/>
                <a:gd name="T33" fmla="*/ 118 h 118"/>
                <a:gd name="T34" fmla="*/ 7 w 66"/>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8"/>
                <a:gd name="T56" fmla="*/ 66 w 66"/>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8">
                  <a:moveTo>
                    <a:pt x="7" y="59"/>
                  </a:moveTo>
                  <a:lnTo>
                    <a:pt x="14" y="0"/>
                  </a:lnTo>
                  <a:lnTo>
                    <a:pt x="25" y="3"/>
                  </a:lnTo>
                  <a:lnTo>
                    <a:pt x="36" y="8"/>
                  </a:lnTo>
                  <a:lnTo>
                    <a:pt x="47" y="15"/>
                  </a:lnTo>
                  <a:lnTo>
                    <a:pt x="55" y="24"/>
                  </a:lnTo>
                  <a:lnTo>
                    <a:pt x="61" y="35"/>
                  </a:lnTo>
                  <a:lnTo>
                    <a:pt x="65" y="48"/>
                  </a:lnTo>
                  <a:lnTo>
                    <a:pt x="66" y="60"/>
                  </a:lnTo>
                  <a:lnTo>
                    <a:pt x="65" y="72"/>
                  </a:lnTo>
                  <a:lnTo>
                    <a:pt x="61" y="83"/>
                  </a:lnTo>
                  <a:lnTo>
                    <a:pt x="55" y="95"/>
                  </a:lnTo>
                  <a:lnTo>
                    <a:pt x="46" y="103"/>
                  </a:lnTo>
                  <a:lnTo>
                    <a:pt x="36" y="111"/>
                  </a:lnTo>
                  <a:lnTo>
                    <a:pt x="24" y="115"/>
                  </a:lnTo>
                  <a:lnTo>
                    <a:pt x="12"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41" name="Freeform 548"/>
            <p:cNvSpPr>
              <a:spLocks/>
            </p:cNvSpPr>
            <p:nvPr/>
          </p:nvSpPr>
          <p:spPr bwMode="auto">
            <a:xfrm>
              <a:off x="825" y="2268"/>
              <a:ext cx="13" cy="23"/>
            </a:xfrm>
            <a:custGeom>
              <a:avLst/>
              <a:gdLst>
                <a:gd name="T0" fmla="*/ 14 w 66"/>
                <a:gd name="T1" fmla="*/ 0 h 118"/>
                <a:gd name="T2" fmla="*/ 25 w 66"/>
                <a:gd name="T3" fmla="*/ 3 h 118"/>
                <a:gd name="T4" fmla="*/ 36 w 66"/>
                <a:gd name="T5" fmla="*/ 8 h 118"/>
                <a:gd name="T6" fmla="*/ 47 w 66"/>
                <a:gd name="T7" fmla="*/ 15 h 118"/>
                <a:gd name="T8" fmla="*/ 55 w 66"/>
                <a:gd name="T9" fmla="*/ 24 h 118"/>
                <a:gd name="T10" fmla="*/ 61 w 66"/>
                <a:gd name="T11" fmla="*/ 35 h 118"/>
                <a:gd name="T12" fmla="*/ 65 w 66"/>
                <a:gd name="T13" fmla="*/ 48 h 118"/>
                <a:gd name="T14" fmla="*/ 66 w 66"/>
                <a:gd name="T15" fmla="*/ 60 h 118"/>
                <a:gd name="T16" fmla="*/ 65 w 66"/>
                <a:gd name="T17" fmla="*/ 72 h 118"/>
                <a:gd name="T18" fmla="*/ 61 w 66"/>
                <a:gd name="T19" fmla="*/ 83 h 118"/>
                <a:gd name="T20" fmla="*/ 55 w 66"/>
                <a:gd name="T21" fmla="*/ 95 h 118"/>
                <a:gd name="T22" fmla="*/ 46 w 66"/>
                <a:gd name="T23" fmla="*/ 103 h 118"/>
                <a:gd name="T24" fmla="*/ 36 w 66"/>
                <a:gd name="T25" fmla="*/ 111 h 118"/>
                <a:gd name="T26" fmla="*/ 24 w 66"/>
                <a:gd name="T27" fmla="*/ 115 h 118"/>
                <a:gd name="T28" fmla="*/ 12 w 66"/>
                <a:gd name="T29" fmla="*/ 118 h 118"/>
                <a:gd name="T30" fmla="*/ 0 w 66"/>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14" y="0"/>
                  </a:moveTo>
                  <a:lnTo>
                    <a:pt x="25" y="3"/>
                  </a:lnTo>
                  <a:lnTo>
                    <a:pt x="36" y="8"/>
                  </a:lnTo>
                  <a:lnTo>
                    <a:pt x="47" y="15"/>
                  </a:lnTo>
                  <a:lnTo>
                    <a:pt x="55" y="24"/>
                  </a:lnTo>
                  <a:lnTo>
                    <a:pt x="61" y="35"/>
                  </a:lnTo>
                  <a:lnTo>
                    <a:pt x="65" y="48"/>
                  </a:lnTo>
                  <a:lnTo>
                    <a:pt x="66" y="60"/>
                  </a:lnTo>
                  <a:lnTo>
                    <a:pt x="65" y="72"/>
                  </a:lnTo>
                  <a:lnTo>
                    <a:pt x="61" y="83"/>
                  </a:lnTo>
                  <a:lnTo>
                    <a:pt x="55" y="95"/>
                  </a:lnTo>
                  <a:lnTo>
                    <a:pt x="46" y="103"/>
                  </a:lnTo>
                  <a:lnTo>
                    <a:pt x="36" y="111"/>
                  </a:lnTo>
                  <a:lnTo>
                    <a:pt x="24" y="115"/>
                  </a:lnTo>
                  <a:lnTo>
                    <a:pt x="12"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42" name="Freeform 549"/>
            <p:cNvSpPr>
              <a:spLocks/>
            </p:cNvSpPr>
            <p:nvPr/>
          </p:nvSpPr>
          <p:spPr bwMode="auto">
            <a:xfrm>
              <a:off x="711" y="2255"/>
              <a:ext cx="116" cy="36"/>
            </a:xfrm>
            <a:custGeom>
              <a:avLst/>
              <a:gdLst>
                <a:gd name="T0" fmla="*/ 587 w 601"/>
                <a:gd name="T1" fmla="*/ 187 h 187"/>
                <a:gd name="T2" fmla="*/ 594 w 601"/>
                <a:gd name="T3" fmla="*/ 128 h 187"/>
                <a:gd name="T4" fmla="*/ 601 w 601"/>
                <a:gd name="T5" fmla="*/ 69 h 187"/>
                <a:gd name="T6" fmla="*/ 14 w 601"/>
                <a:gd name="T7" fmla="*/ 0 h 187"/>
                <a:gd name="T8" fmla="*/ 7 w 601"/>
                <a:gd name="T9" fmla="*/ 59 h 187"/>
                <a:gd name="T10" fmla="*/ 0 w 601"/>
                <a:gd name="T11" fmla="*/ 119 h 187"/>
                <a:gd name="T12" fmla="*/ 587 w 601"/>
                <a:gd name="T13" fmla="*/ 187 h 187"/>
                <a:gd name="T14" fmla="*/ 0 60000 65536"/>
                <a:gd name="T15" fmla="*/ 0 60000 65536"/>
                <a:gd name="T16" fmla="*/ 0 60000 65536"/>
                <a:gd name="T17" fmla="*/ 0 60000 65536"/>
                <a:gd name="T18" fmla="*/ 0 60000 65536"/>
                <a:gd name="T19" fmla="*/ 0 60000 65536"/>
                <a:gd name="T20" fmla="*/ 0 60000 65536"/>
                <a:gd name="T21" fmla="*/ 0 w 601"/>
                <a:gd name="T22" fmla="*/ 0 h 187"/>
                <a:gd name="T23" fmla="*/ 601 w 601"/>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1" h="187">
                  <a:moveTo>
                    <a:pt x="587" y="187"/>
                  </a:moveTo>
                  <a:lnTo>
                    <a:pt x="594" y="128"/>
                  </a:lnTo>
                  <a:lnTo>
                    <a:pt x="601" y="69"/>
                  </a:lnTo>
                  <a:lnTo>
                    <a:pt x="14" y="0"/>
                  </a:lnTo>
                  <a:lnTo>
                    <a:pt x="7" y="59"/>
                  </a:lnTo>
                  <a:lnTo>
                    <a:pt x="0" y="119"/>
                  </a:lnTo>
                  <a:lnTo>
                    <a:pt x="587" y="1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43" name="Freeform 550"/>
            <p:cNvSpPr>
              <a:spLocks/>
            </p:cNvSpPr>
            <p:nvPr/>
          </p:nvSpPr>
          <p:spPr bwMode="auto">
            <a:xfrm>
              <a:off x="711" y="2255"/>
              <a:ext cx="116" cy="36"/>
            </a:xfrm>
            <a:custGeom>
              <a:avLst/>
              <a:gdLst>
                <a:gd name="T0" fmla="*/ 587 w 601"/>
                <a:gd name="T1" fmla="*/ 187 h 187"/>
                <a:gd name="T2" fmla="*/ 594 w 601"/>
                <a:gd name="T3" fmla="*/ 128 h 187"/>
                <a:gd name="T4" fmla="*/ 601 w 601"/>
                <a:gd name="T5" fmla="*/ 69 h 187"/>
                <a:gd name="T6" fmla="*/ 14 w 601"/>
                <a:gd name="T7" fmla="*/ 0 h 187"/>
                <a:gd name="T8" fmla="*/ 7 w 601"/>
                <a:gd name="T9" fmla="*/ 59 h 187"/>
                <a:gd name="T10" fmla="*/ 0 w 601"/>
                <a:gd name="T11" fmla="*/ 119 h 187"/>
                <a:gd name="T12" fmla="*/ 587 w 601"/>
                <a:gd name="T13" fmla="*/ 187 h 187"/>
                <a:gd name="T14" fmla="*/ 0 60000 65536"/>
                <a:gd name="T15" fmla="*/ 0 60000 65536"/>
                <a:gd name="T16" fmla="*/ 0 60000 65536"/>
                <a:gd name="T17" fmla="*/ 0 60000 65536"/>
                <a:gd name="T18" fmla="*/ 0 60000 65536"/>
                <a:gd name="T19" fmla="*/ 0 60000 65536"/>
                <a:gd name="T20" fmla="*/ 0 60000 65536"/>
                <a:gd name="T21" fmla="*/ 0 w 601"/>
                <a:gd name="T22" fmla="*/ 0 h 187"/>
                <a:gd name="T23" fmla="*/ 601 w 601"/>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1" h="187">
                  <a:moveTo>
                    <a:pt x="587" y="187"/>
                  </a:moveTo>
                  <a:lnTo>
                    <a:pt x="594" y="128"/>
                  </a:lnTo>
                  <a:lnTo>
                    <a:pt x="601" y="69"/>
                  </a:lnTo>
                  <a:lnTo>
                    <a:pt x="14" y="0"/>
                  </a:lnTo>
                  <a:lnTo>
                    <a:pt x="7" y="59"/>
                  </a:lnTo>
                  <a:lnTo>
                    <a:pt x="0" y="119"/>
                  </a:lnTo>
                  <a:lnTo>
                    <a:pt x="587" y="18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44" name="Freeform 551"/>
            <p:cNvSpPr>
              <a:spLocks/>
            </p:cNvSpPr>
            <p:nvPr/>
          </p:nvSpPr>
          <p:spPr bwMode="auto">
            <a:xfrm>
              <a:off x="702" y="2255"/>
              <a:ext cx="12" cy="22"/>
            </a:xfrm>
            <a:custGeom>
              <a:avLst/>
              <a:gdLst>
                <a:gd name="T0" fmla="*/ 59 w 66"/>
                <a:gd name="T1" fmla="*/ 59 h 119"/>
                <a:gd name="T2" fmla="*/ 52 w 66"/>
                <a:gd name="T3" fmla="*/ 119 h 119"/>
                <a:gd name="T4" fmla="*/ 41 w 66"/>
                <a:gd name="T5" fmla="*/ 116 h 119"/>
                <a:gd name="T6" fmla="*/ 30 w 66"/>
                <a:gd name="T7" fmla="*/ 110 h 119"/>
                <a:gd name="T8" fmla="*/ 20 w 66"/>
                <a:gd name="T9" fmla="*/ 103 h 119"/>
                <a:gd name="T10" fmla="*/ 12 w 66"/>
                <a:gd name="T11" fmla="*/ 94 h 119"/>
                <a:gd name="T12" fmla="*/ 5 w 66"/>
                <a:gd name="T13" fmla="*/ 83 h 119"/>
                <a:gd name="T14" fmla="*/ 1 w 66"/>
                <a:gd name="T15" fmla="*/ 71 h 119"/>
                <a:gd name="T16" fmla="*/ 0 w 66"/>
                <a:gd name="T17" fmla="*/ 58 h 119"/>
                <a:gd name="T18" fmla="*/ 1 w 66"/>
                <a:gd name="T19" fmla="*/ 46 h 119"/>
                <a:gd name="T20" fmla="*/ 5 w 66"/>
                <a:gd name="T21" fmla="*/ 35 h 119"/>
                <a:gd name="T22" fmla="*/ 12 w 66"/>
                <a:gd name="T23" fmla="*/ 24 h 119"/>
                <a:gd name="T24" fmla="*/ 21 w 66"/>
                <a:gd name="T25" fmla="*/ 15 h 119"/>
                <a:gd name="T26" fmla="*/ 30 w 66"/>
                <a:gd name="T27" fmla="*/ 7 h 119"/>
                <a:gd name="T28" fmla="*/ 42 w 66"/>
                <a:gd name="T29" fmla="*/ 3 h 119"/>
                <a:gd name="T30" fmla="*/ 54 w 66"/>
                <a:gd name="T31" fmla="*/ 0 h 119"/>
                <a:gd name="T32" fmla="*/ 66 w 66"/>
                <a:gd name="T33" fmla="*/ 0 h 119"/>
                <a:gd name="T34" fmla="*/ 59 w 66"/>
                <a:gd name="T35" fmla="*/ 59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9"/>
                <a:gd name="T56" fmla="*/ 66 w 66"/>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9">
                  <a:moveTo>
                    <a:pt x="59" y="59"/>
                  </a:moveTo>
                  <a:lnTo>
                    <a:pt x="52" y="119"/>
                  </a:lnTo>
                  <a:lnTo>
                    <a:pt x="41" y="116"/>
                  </a:lnTo>
                  <a:lnTo>
                    <a:pt x="30" y="110"/>
                  </a:lnTo>
                  <a:lnTo>
                    <a:pt x="20" y="103"/>
                  </a:lnTo>
                  <a:lnTo>
                    <a:pt x="12" y="94"/>
                  </a:lnTo>
                  <a:lnTo>
                    <a:pt x="5" y="83"/>
                  </a:lnTo>
                  <a:lnTo>
                    <a:pt x="1" y="71"/>
                  </a:lnTo>
                  <a:lnTo>
                    <a:pt x="0" y="58"/>
                  </a:lnTo>
                  <a:lnTo>
                    <a:pt x="1" y="46"/>
                  </a:lnTo>
                  <a:lnTo>
                    <a:pt x="5" y="35"/>
                  </a:lnTo>
                  <a:lnTo>
                    <a:pt x="12" y="24"/>
                  </a:lnTo>
                  <a:lnTo>
                    <a:pt x="21" y="15"/>
                  </a:lnTo>
                  <a:lnTo>
                    <a:pt x="30" y="7"/>
                  </a:lnTo>
                  <a:lnTo>
                    <a:pt x="42" y="3"/>
                  </a:lnTo>
                  <a:lnTo>
                    <a:pt x="54" y="0"/>
                  </a:lnTo>
                  <a:lnTo>
                    <a:pt x="66" y="0"/>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45" name="Freeform 552"/>
            <p:cNvSpPr>
              <a:spLocks/>
            </p:cNvSpPr>
            <p:nvPr/>
          </p:nvSpPr>
          <p:spPr bwMode="auto">
            <a:xfrm>
              <a:off x="702" y="2255"/>
              <a:ext cx="12" cy="22"/>
            </a:xfrm>
            <a:custGeom>
              <a:avLst/>
              <a:gdLst>
                <a:gd name="T0" fmla="*/ 52 w 66"/>
                <a:gd name="T1" fmla="*/ 119 h 119"/>
                <a:gd name="T2" fmla="*/ 41 w 66"/>
                <a:gd name="T3" fmla="*/ 116 h 119"/>
                <a:gd name="T4" fmla="*/ 30 w 66"/>
                <a:gd name="T5" fmla="*/ 110 h 119"/>
                <a:gd name="T6" fmla="*/ 20 w 66"/>
                <a:gd name="T7" fmla="*/ 103 h 119"/>
                <a:gd name="T8" fmla="*/ 12 w 66"/>
                <a:gd name="T9" fmla="*/ 94 h 119"/>
                <a:gd name="T10" fmla="*/ 5 w 66"/>
                <a:gd name="T11" fmla="*/ 83 h 119"/>
                <a:gd name="T12" fmla="*/ 1 w 66"/>
                <a:gd name="T13" fmla="*/ 71 h 119"/>
                <a:gd name="T14" fmla="*/ 0 w 66"/>
                <a:gd name="T15" fmla="*/ 58 h 119"/>
                <a:gd name="T16" fmla="*/ 1 w 66"/>
                <a:gd name="T17" fmla="*/ 46 h 119"/>
                <a:gd name="T18" fmla="*/ 5 w 66"/>
                <a:gd name="T19" fmla="*/ 35 h 119"/>
                <a:gd name="T20" fmla="*/ 12 w 66"/>
                <a:gd name="T21" fmla="*/ 24 h 119"/>
                <a:gd name="T22" fmla="*/ 21 w 66"/>
                <a:gd name="T23" fmla="*/ 15 h 119"/>
                <a:gd name="T24" fmla="*/ 30 w 66"/>
                <a:gd name="T25" fmla="*/ 7 h 119"/>
                <a:gd name="T26" fmla="*/ 42 w 66"/>
                <a:gd name="T27" fmla="*/ 3 h 119"/>
                <a:gd name="T28" fmla="*/ 54 w 66"/>
                <a:gd name="T29" fmla="*/ 0 h 119"/>
                <a:gd name="T30" fmla="*/ 66 w 66"/>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9"/>
                <a:gd name="T50" fmla="*/ 66 w 66"/>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9">
                  <a:moveTo>
                    <a:pt x="52" y="119"/>
                  </a:moveTo>
                  <a:lnTo>
                    <a:pt x="41" y="116"/>
                  </a:lnTo>
                  <a:lnTo>
                    <a:pt x="30" y="110"/>
                  </a:lnTo>
                  <a:lnTo>
                    <a:pt x="20" y="103"/>
                  </a:lnTo>
                  <a:lnTo>
                    <a:pt x="12" y="94"/>
                  </a:lnTo>
                  <a:lnTo>
                    <a:pt x="5" y="83"/>
                  </a:lnTo>
                  <a:lnTo>
                    <a:pt x="1" y="71"/>
                  </a:lnTo>
                  <a:lnTo>
                    <a:pt x="0" y="58"/>
                  </a:lnTo>
                  <a:lnTo>
                    <a:pt x="1" y="46"/>
                  </a:lnTo>
                  <a:lnTo>
                    <a:pt x="5" y="35"/>
                  </a:lnTo>
                  <a:lnTo>
                    <a:pt x="12" y="24"/>
                  </a:lnTo>
                  <a:lnTo>
                    <a:pt x="21" y="15"/>
                  </a:lnTo>
                  <a:lnTo>
                    <a:pt x="30" y="7"/>
                  </a:lnTo>
                  <a:lnTo>
                    <a:pt x="42" y="3"/>
                  </a:lnTo>
                  <a:lnTo>
                    <a:pt x="54" y="0"/>
                  </a:lnTo>
                  <a:lnTo>
                    <a:pt x="6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46" name="Freeform 553"/>
            <p:cNvSpPr>
              <a:spLocks/>
            </p:cNvSpPr>
            <p:nvPr/>
          </p:nvSpPr>
          <p:spPr bwMode="auto">
            <a:xfrm>
              <a:off x="683" y="2251"/>
              <a:ext cx="13" cy="23"/>
            </a:xfrm>
            <a:custGeom>
              <a:avLst/>
              <a:gdLst>
                <a:gd name="T0" fmla="*/ 7 w 65"/>
                <a:gd name="T1" fmla="*/ 59 h 118"/>
                <a:gd name="T2" fmla="*/ 14 w 65"/>
                <a:gd name="T3" fmla="*/ 0 h 118"/>
                <a:gd name="T4" fmla="*/ 26 w 65"/>
                <a:gd name="T5" fmla="*/ 3 h 118"/>
                <a:gd name="T6" fmla="*/ 37 w 65"/>
                <a:gd name="T7" fmla="*/ 8 h 118"/>
                <a:gd name="T8" fmla="*/ 46 w 65"/>
                <a:gd name="T9" fmla="*/ 15 h 118"/>
                <a:gd name="T10" fmla="*/ 54 w 65"/>
                <a:gd name="T11" fmla="*/ 24 h 118"/>
                <a:gd name="T12" fmla="*/ 60 w 65"/>
                <a:gd name="T13" fmla="*/ 35 h 118"/>
                <a:gd name="T14" fmla="*/ 64 w 65"/>
                <a:gd name="T15" fmla="*/ 48 h 118"/>
                <a:gd name="T16" fmla="*/ 65 w 65"/>
                <a:gd name="T17" fmla="*/ 60 h 118"/>
                <a:gd name="T18" fmla="*/ 64 w 65"/>
                <a:gd name="T19" fmla="*/ 72 h 118"/>
                <a:gd name="T20" fmla="*/ 60 w 65"/>
                <a:gd name="T21" fmla="*/ 83 h 118"/>
                <a:gd name="T22" fmla="*/ 54 w 65"/>
                <a:gd name="T23" fmla="*/ 95 h 118"/>
                <a:gd name="T24" fmla="*/ 45 w 65"/>
                <a:gd name="T25" fmla="*/ 104 h 118"/>
                <a:gd name="T26" fmla="*/ 35 w 65"/>
                <a:gd name="T27" fmla="*/ 111 h 118"/>
                <a:gd name="T28" fmla="*/ 24 w 65"/>
                <a:gd name="T29" fmla="*/ 115 h 118"/>
                <a:gd name="T30" fmla="*/ 12 w 65"/>
                <a:gd name="T31" fmla="*/ 118 h 118"/>
                <a:gd name="T32" fmla="*/ 0 w 65"/>
                <a:gd name="T33" fmla="*/ 118 h 118"/>
                <a:gd name="T34" fmla="*/ 7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7" y="59"/>
                  </a:moveTo>
                  <a:lnTo>
                    <a:pt x="14" y="0"/>
                  </a:lnTo>
                  <a:lnTo>
                    <a:pt x="26" y="3"/>
                  </a:lnTo>
                  <a:lnTo>
                    <a:pt x="37" y="8"/>
                  </a:lnTo>
                  <a:lnTo>
                    <a:pt x="46" y="15"/>
                  </a:lnTo>
                  <a:lnTo>
                    <a:pt x="54" y="24"/>
                  </a:lnTo>
                  <a:lnTo>
                    <a:pt x="60" y="35"/>
                  </a:lnTo>
                  <a:lnTo>
                    <a:pt x="64" y="48"/>
                  </a:lnTo>
                  <a:lnTo>
                    <a:pt x="65" y="60"/>
                  </a:lnTo>
                  <a:lnTo>
                    <a:pt x="64" y="72"/>
                  </a:lnTo>
                  <a:lnTo>
                    <a:pt x="60" y="83"/>
                  </a:lnTo>
                  <a:lnTo>
                    <a:pt x="54" y="95"/>
                  </a:lnTo>
                  <a:lnTo>
                    <a:pt x="45" y="104"/>
                  </a:lnTo>
                  <a:lnTo>
                    <a:pt x="35" y="111"/>
                  </a:lnTo>
                  <a:lnTo>
                    <a:pt x="24" y="115"/>
                  </a:lnTo>
                  <a:lnTo>
                    <a:pt x="12" y="118"/>
                  </a:lnTo>
                  <a:lnTo>
                    <a:pt x="0" y="118"/>
                  </a:lnTo>
                  <a:lnTo>
                    <a:pt x="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47" name="Freeform 554"/>
            <p:cNvSpPr>
              <a:spLocks/>
            </p:cNvSpPr>
            <p:nvPr/>
          </p:nvSpPr>
          <p:spPr bwMode="auto">
            <a:xfrm>
              <a:off x="683" y="2251"/>
              <a:ext cx="13" cy="23"/>
            </a:xfrm>
            <a:custGeom>
              <a:avLst/>
              <a:gdLst>
                <a:gd name="T0" fmla="*/ 14 w 65"/>
                <a:gd name="T1" fmla="*/ 0 h 118"/>
                <a:gd name="T2" fmla="*/ 26 w 65"/>
                <a:gd name="T3" fmla="*/ 3 h 118"/>
                <a:gd name="T4" fmla="*/ 37 w 65"/>
                <a:gd name="T5" fmla="*/ 8 h 118"/>
                <a:gd name="T6" fmla="*/ 46 w 65"/>
                <a:gd name="T7" fmla="*/ 15 h 118"/>
                <a:gd name="T8" fmla="*/ 54 w 65"/>
                <a:gd name="T9" fmla="*/ 24 h 118"/>
                <a:gd name="T10" fmla="*/ 60 w 65"/>
                <a:gd name="T11" fmla="*/ 35 h 118"/>
                <a:gd name="T12" fmla="*/ 64 w 65"/>
                <a:gd name="T13" fmla="*/ 48 h 118"/>
                <a:gd name="T14" fmla="*/ 65 w 65"/>
                <a:gd name="T15" fmla="*/ 60 h 118"/>
                <a:gd name="T16" fmla="*/ 64 w 65"/>
                <a:gd name="T17" fmla="*/ 72 h 118"/>
                <a:gd name="T18" fmla="*/ 60 w 65"/>
                <a:gd name="T19" fmla="*/ 83 h 118"/>
                <a:gd name="T20" fmla="*/ 54 w 65"/>
                <a:gd name="T21" fmla="*/ 95 h 118"/>
                <a:gd name="T22" fmla="*/ 45 w 65"/>
                <a:gd name="T23" fmla="*/ 104 h 118"/>
                <a:gd name="T24" fmla="*/ 35 w 65"/>
                <a:gd name="T25" fmla="*/ 111 h 118"/>
                <a:gd name="T26" fmla="*/ 24 w 65"/>
                <a:gd name="T27" fmla="*/ 115 h 118"/>
                <a:gd name="T28" fmla="*/ 12 w 65"/>
                <a:gd name="T29" fmla="*/ 118 h 118"/>
                <a:gd name="T30" fmla="*/ 0 w 65"/>
                <a:gd name="T31" fmla="*/ 118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14" y="0"/>
                  </a:moveTo>
                  <a:lnTo>
                    <a:pt x="26" y="3"/>
                  </a:lnTo>
                  <a:lnTo>
                    <a:pt x="37" y="8"/>
                  </a:lnTo>
                  <a:lnTo>
                    <a:pt x="46" y="15"/>
                  </a:lnTo>
                  <a:lnTo>
                    <a:pt x="54" y="24"/>
                  </a:lnTo>
                  <a:lnTo>
                    <a:pt x="60" y="35"/>
                  </a:lnTo>
                  <a:lnTo>
                    <a:pt x="64" y="48"/>
                  </a:lnTo>
                  <a:lnTo>
                    <a:pt x="65" y="60"/>
                  </a:lnTo>
                  <a:lnTo>
                    <a:pt x="64" y="72"/>
                  </a:lnTo>
                  <a:lnTo>
                    <a:pt x="60" y="83"/>
                  </a:lnTo>
                  <a:lnTo>
                    <a:pt x="54" y="95"/>
                  </a:lnTo>
                  <a:lnTo>
                    <a:pt x="45" y="104"/>
                  </a:lnTo>
                  <a:lnTo>
                    <a:pt x="35" y="111"/>
                  </a:lnTo>
                  <a:lnTo>
                    <a:pt x="24" y="115"/>
                  </a:lnTo>
                  <a:lnTo>
                    <a:pt x="12" y="118"/>
                  </a:lnTo>
                  <a:lnTo>
                    <a:pt x="0" y="11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48" name="Freeform 555"/>
            <p:cNvSpPr>
              <a:spLocks/>
            </p:cNvSpPr>
            <p:nvPr/>
          </p:nvSpPr>
          <p:spPr bwMode="auto">
            <a:xfrm>
              <a:off x="604" y="2241"/>
              <a:ext cx="82" cy="33"/>
            </a:xfrm>
            <a:custGeom>
              <a:avLst/>
              <a:gdLst>
                <a:gd name="T0" fmla="*/ 409 w 423"/>
                <a:gd name="T1" fmla="*/ 166 h 166"/>
                <a:gd name="T2" fmla="*/ 416 w 423"/>
                <a:gd name="T3" fmla="*/ 107 h 166"/>
                <a:gd name="T4" fmla="*/ 423 w 423"/>
                <a:gd name="T5" fmla="*/ 48 h 166"/>
                <a:gd name="T6" fmla="*/ 14 w 423"/>
                <a:gd name="T7" fmla="*/ 0 h 166"/>
                <a:gd name="T8" fmla="*/ 7 w 423"/>
                <a:gd name="T9" fmla="*/ 59 h 166"/>
                <a:gd name="T10" fmla="*/ 0 w 423"/>
                <a:gd name="T11" fmla="*/ 118 h 166"/>
                <a:gd name="T12" fmla="*/ 409 w 423"/>
                <a:gd name="T13" fmla="*/ 166 h 166"/>
                <a:gd name="T14" fmla="*/ 0 60000 65536"/>
                <a:gd name="T15" fmla="*/ 0 60000 65536"/>
                <a:gd name="T16" fmla="*/ 0 60000 65536"/>
                <a:gd name="T17" fmla="*/ 0 60000 65536"/>
                <a:gd name="T18" fmla="*/ 0 60000 65536"/>
                <a:gd name="T19" fmla="*/ 0 60000 65536"/>
                <a:gd name="T20" fmla="*/ 0 60000 65536"/>
                <a:gd name="T21" fmla="*/ 0 w 423"/>
                <a:gd name="T22" fmla="*/ 0 h 166"/>
                <a:gd name="T23" fmla="*/ 423 w 42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6">
                  <a:moveTo>
                    <a:pt x="409" y="166"/>
                  </a:moveTo>
                  <a:lnTo>
                    <a:pt x="416" y="107"/>
                  </a:lnTo>
                  <a:lnTo>
                    <a:pt x="423" y="48"/>
                  </a:lnTo>
                  <a:lnTo>
                    <a:pt x="14" y="0"/>
                  </a:lnTo>
                  <a:lnTo>
                    <a:pt x="7" y="59"/>
                  </a:lnTo>
                  <a:lnTo>
                    <a:pt x="0" y="118"/>
                  </a:lnTo>
                  <a:lnTo>
                    <a:pt x="409" y="1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49" name="Freeform 556"/>
            <p:cNvSpPr>
              <a:spLocks/>
            </p:cNvSpPr>
            <p:nvPr/>
          </p:nvSpPr>
          <p:spPr bwMode="auto">
            <a:xfrm>
              <a:off x="604" y="2241"/>
              <a:ext cx="82" cy="33"/>
            </a:xfrm>
            <a:custGeom>
              <a:avLst/>
              <a:gdLst>
                <a:gd name="T0" fmla="*/ 409 w 423"/>
                <a:gd name="T1" fmla="*/ 166 h 166"/>
                <a:gd name="T2" fmla="*/ 416 w 423"/>
                <a:gd name="T3" fmla="*/ 107 h 166"/>
                <a:gd name="T4" fmla="*/ 423 w 423"/>
                <a:gd name="T5" fmla="*/ 48 h 166"/>
                <a:gd name="T6" fmla="*/ 14 w 423"/>
                <a:gd name="T7" fmla="*/ 0 h 166"/>
                <a:gd name="T8" fmla="*/ 7 w 423"/>
                <a:gd name="T9" fmla="*/ 59 h 166"/>
                <a:gd name="T10" fmla="*/ 0 w 423"/>
                <a:gd name="T11" fmla="*/ 118 h 166"/>
                <a:gd name="T12" fmla="*/ 409 w 423"/>
                <a:gd name="T13" fmla="*/ 166 h 166"/>
                <a:gd name="T14" fmla="*/ 0 60000 65536"/>
                <a:gd name="T15" fmla="*/ 0 60000 65536"/>
                <a:gd name="T16" fmla="*/ 0 60000 65536"/>
                <a:gd name="T17" fmla="*/ 0 60000 65536"/>
                <a:gd name="T18" fmla="*/ 0 60000 65536"/>
                <a:gd name="T19" fmla="*/ 0 60000 65536"/>
                <a:gd name="T20" fmla="*/ 0 60000 65536"/>
                <a:gd name="T21" fmla="*/ 0 w 423"/>
                <a:gd name="T22" fmla="*/ 0 h 166"/>
                <a:gd name="T23" fmla="*/ 423 w 42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166">
                  <a:moveTo>
                    <a:pt x="409" y="166"/>
                  </a:moveTo>
                  <a:lnTo>
                    <a:pt x="416" y="107"/>
                  </a:lnTo>
                  <a:lnTo>
                    <a:pt x="423" y="48"/>
                  </a:lnTo>
                  <a:lnTo>
                    <a:pt x="14" y="0"/>
                  </a:lnTo>
                  <a:lnTo>
                    <a:pt x="7" y="59"/>
                  </a:lnTo>
                  <a:lnTo>
                    <a:pt x="0" y="118"/>
                  </a:lnTo>
                  <a:lnTo>
                    <a:pt x="409" y="16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50" name="Freeform 557"/>
            <p:cNvSpPr>
              <a:spLocks/>
            </p:cNvSpPr>
            <p:nvPr/>
          </p:nvSpPr>
          <p:spPr bwMode="auto">
            <a:xfrm>
              <a:off x="594" y="2241"/>
              <a:ext cx="13" cy="24"/>
            </a:xfrm>
            <a:custGeom>
              <a:avLst/>
              <a:gdLst>
                <a:gd name="T0" fmla="*/ 58 w 65"/>
                <a:gd name="T1" fmla="*/ 59 h 118"/>
                <a:gd name="T2" fmla="*/ 51 w 65"/>
                <a:gd name="T3" fmla="*/ 118 h 118"/>
                <a:gd name="T4" fmla="*/ 39 w 65"/>
                <a:gd name="T5" fmla="*/ 115 h 118"/>
                <a:gd name="T6" fmla="*/ 28 w 65"/>
                <a:gd name="T7" fmla="*/ 110 h 118"/>
                <a:gd name="T8" fmla="*/ 19 w 65"/>
                <a:gd name="T9" fmla="*/ 103 h 118"/>
                <a:gd name="T10" fmla="*/ 11 w 65"/>
                <a:gd name="T11" fmla="*/ 94 h 118"/>
                <a:gd name="T12" fmla="*/ 5 w 65"/>
                <a:gd name="T13" fmla="*/ 82 h 118"/>
                <a:gd name="T14" fmla="*/ 1 w 65"/>
                <a:gd name="T15" fmla="*/ 70 h 118"/>
                <a:gd name="T16" fmla="*/ 0 w 65"/>
                <a:gd name="T17" fmla="*/ 58 h 118"/>
                <a:gd name="T18" fmla="*/ 1 w 65"/>
                <a:gd name="T19" fmla="*/ 46 h 118"/>
                <a:gd name="T20" fmla="*/ 5 w 65"/>
                <a:gd name="T21" fmla="*/ 34 h 118"/>
                <a:gd name="T22" fmla="*/ 11 w 65"/>
                <a:gd name="T23" fmla="*/ 23 h 118"/>
                <a:gd name="T24" fmla="*/ 20 w 65"/>
                <a:gd name="T25" fmla="*/ 14 h 118"/>
                <a:gd name="T26" fmla="*/ 30 w 65"/>
                <a:gd name="T27" fmla="*/ 7 h 118"/>
                <a:gd name="T28" fmla="*/ 41 w 65"/>
                <a:gd name="T29" fmla="*/ 3 h 118"/>
                <a:gd name="T30" fmla="*/ 53 w 65"/>
                <a:gd name="T31" fmla="*/ 0 h 118"/>
                <a:gd name="T32" fmla="*/ 65 w 65"/>
                <a:gd name="T33" fmla="*/ 0 h 118"/>
                <a:gd name="T34" fmla="*/ 58 w 65"/>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8"/>
                <a:gd name="T56" fmla="*/ 65 w 65"/>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8">
                  <a:moveTo>
                    <a:pt x="58" y="59"/>
                  </a:moveTo>
                  <a:lnTo>
                    <a:pt x="51" y="118"/>
                  </a:lnTo>
                  <a:lnTo>
                    <a:pt x="39" y="115"/>
                  </a:lnTo>
                  <a:lnTo>
                    <a:pt x="28" y="110"/>
                  </a:lnTo>
                  <a:lnTo>
                    <a:pt x="19" y="103"/>
                  </a:lnTo>
                  <a:lnTo>
                    <a:pt x="11" y="94"/>
                  </a:lnTo>
                  <a:lnTo>
                    <a:pt x="5" y="82"/>
                  </a:lnTo>
                  <a:lnTo>
                    <a:pt x="1" y="70"/>
                  </a:lnTo>
                  <a:lnTo>
                    <a:pt x="0" y="58"/>
                  </a:lnTo>
                  <a:lnTo>
                    <a:pt x="1" y="46"/>
                  </a:lnTo>
                  <a:lnTo>
                    <a:pt x="5" y="34"/>
                  </a:lnTo>
                  <a:lnTo>
                    <a:pt x="11" y="23"/>
                  </a:lnTo>
                  <a:lnTo>
                    <a:pt x="20" y="14"/>
                  </a:lnTo>
                  <a:lnTo>
                    <a:pt x="30" y="7"/>
                  </a:lnTo>
                  <a:lnTo>
                    <a:pt x="41" y="3"/>
                  </a:lnTo>
                  <a:lnTo>
                    <a:pt x="53" y="0"/>
                  </a:lnTo>
                  <a:lnTo>
                    <a:pt x="65" y="0"/>
                  </a:lnTo>
                  <a:lnTo>
                    <a:pt x="58"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51" name="Freeform 558"/>
            <p:cNvSpPr>
              <a:spLocks/>
            </p:cNvSpPr>
            <p:nvPr/>
          </p:nvSpPr>
          <p:spPr bwMode="auto">
            <a:xfrm>
              <a:off x="594" y="2241"/>
              <a:ext cx="13" cy="24"/>
            </a:xfrm>
            <a:custGeom>
              <a:avLst/>
              <a:gdLst>
                <a:gd name="T0" fmla="*/ 51 w 65"/>
                <a:gd name="T1" fmla="*/ 118 h 118"/>
                <a:gd name="T2" fmla="*/ 39 w 65"/>
                <a:gd name="T3" fmla="*/ 115 h 118"/>
                <a:gd name="T4" fmla="*/ 28 w 65"/>
                <a:gd name="T5" fmla="*/ 110 h 118"/>
                <a:gd name="T6" fmla="*/ 19 w 65"/>
                <a:gd name="T7" fmla="*/ 103 h 118"/>
                <a:gd name="T8" fmla="*/ 11 w 65"/>
                <a:gd name="T9" fmla="*/ 94 h 118"/>
                <a:gd name="T10" fmla="*/ 5 w 65"/>
                <a:gd name="T11" fmla="*/ 82 h 118"/>
                <a:gd name="T12" fmla="*/ 1 w 65"/>
                <a:gd name="T13" fmla="*/ 70 h 118"/>
                <a:gd name="T14" fmla="*/ 0 w 65"/>
                <a:gd name="T15" fmla="*/ 58 h 118"/>
                <a:gd name="T16" fmla="*/ 1 w 65"/>
                <a:gd name="T17" fmla="*/ 46 h 118"/>
                <a:gd name="T18" fmla="*/ 5 w 65"/>
                <a:gd name="T19" fmla="*/ 34 h 118"/>
                <a:gd name="T20" fmla="*/ 11 w 65"/>
                <a:gd name="T21" fmla="*/ 23 h 118"/>
                <a:gd name="T22" fmla="*/ 20 w 65"/>
                <a:gd name="T23" fmla="*/ 14 h 118"/>
                <a:gd name="T24" fmla="*/ 30 w 65"/>
                <a:gd name="T25" fmla="*/ 7 h 118"/>
                <a:gd name="T26" fmla="*/ 41 w 65"/>
                <a:gd name="T27" fmla="*/ 3 h 118"/>
                <a:gd name="T28" fmla="*/ 53 w 65"/>
                <a:gd name="T29" fmla="*/ 0 h 118"/>
                <a:gd name="T30" fmla="*/ 65 w 6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18"/>
                <a:gd name="T50" fmla="*/ 65 w 6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18">
                  <a:moveTo>
                    <a:pt x="51" y="118"/>
                  </a:moveTo>
                  <a:lnTo>
                    <a:pt x="39" y="115"/>
                  </a:lnTo>
                  <a:lnTo>
                    <a:pt x="28" y="110"/>
                  </a:lnTo>
                  <a:lnTo>
                    <a:pt x="19" y="103"/>
                  </a:lnTo>
                  <a:lnTo>
                    <a:pt x="11" y="94"/>
                  </a:lnTo>
                  <a:lnTo>
                    <a:pt x="5" y="82"/>
                  </a:lnTo>
                  <a:lnTo>
                    <a:pt x="1" y="70"/>
                  </a:lnTo>
                  <a:lnTo>
                    <a:pt x="0" y="58"/>
                  </a:lnTo>
                  <a:lnTo>
                    <a:pt x="1" y="46"/>
                  </a:lnTo>
                  <a:lnTo>
                    <a:pt x="5" y="34"/>
                  </a:lnTo>
                  <a:lnTo>
                    <a:pt x="11" y="23"/>
                  </a:lnTo>
                  <a:lnTo>
                    <a:pt x="20" y="14"/>
                  </a:lnTo>
                  <a:lnTo>
                    <a:pt x="30" y="7"/>
                  </a:lnTo>
                  <a:lnTo>
                    <a:pt x="41" y="3"/>
                  </a:lnTo>
                  <a:lnTo>
                    <a:pt x="53" y="0"/>
                  </a:lnTo>
                  <a:lnTo>
                    <a:pt x="6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52" name="Line 559"/>
            <p:cNvSpPr>
              <a:spLocks noChangeShapeType="1"/>
            </p:cNvSpPr>
            <p:nvPr/>
          </p:nvSpPr>
          <p:spPr bwMode="auto">
            <a:xfrm flipH="1">
              <a:off x="195" y="2151"/>
              <a:ext cx="282" cy="103"/>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53" name="Line 560"/>
            <p:cNvSpPr>
              <a:spLocks noChangeShapeType="1"/>
            </p:cNvSpPr>
            <p:nvPr/>
          </p:nvSpPr>
          <p:spPr bwMode="auto">
            <a:xfrm flipH="1">
              <a:off x="158" y="2253"/>
              <a:ext cx="447"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54" name="Freeform 561"/>
            <p:cNvSpPr>
              <a:spLocks/>
            </p:cNvSpPr>
            <p:nvPr/>
          </p:nvSpPr>
          <p:spPr bwMode="auto">
            <a:xfrm>
              <a:off x="195" y="2217"/>
              <a:ext cx="71" cy="37"/>
            </a:xfrm>
            <a:custGeom>
              <a:avLst/>
              <a:gdLst>
                <a:gd name="T0" fmla="*/ 368 w 368"/>
                <a:gd name="T1" fmla="*/ 117 h 190"/>
                <a:gd name="T2" fmla="*/ 326 w 368"/>
                <a:gd name="T3" fmla="*/ 0 h 190"/>
                <a:gd name="T4" fmla="*/ 0 w 368"/>
                <a:gd name="T5" fmla="*/ 190 h 190"/>
                <a:gd name="T6" fmla="*/ 368 w 368"/>
                <a:gd name="T7" fmla="*/ 117 h 190"/>
                <a:gd name="T8" fmla="*/ 0 60000 65536"/>
                <a:gd name="T9" fmla="*/ 0 60000 65536"/>
                <a:gd name="T10" fmla="*/ 0 60000 65536"/>
                <a:gd name="T11" fmla="*/ 0 60000 65536"/>
                <a:gd name="T12" fmla="*/ 0 w 368"/>
                <a:gd name="T13" fmla="*/ 0 h 190"/>
                <a:gd name="T14" fmla="*/ 368 w 368"/>
                <a:gd name="T15" fmla="*/ 190 h 190"/>
              </a:gdLst>
              <a:ahLst/>
              <a:cxnLst>
                <a:cxn ang="T8">
                  <a:pos x="T0" y="T1"/>
                </a:cxn>
                <a:cxn ang="T9">
                  <a:pos x="T2" y="T3"/>
                </a:cxn>
                <a:cxn ang="T10">
                  <a:pos x="T4" y="T5"/>
                </a:cxn>
                <a:cxn ang="T11">
                  <a:pos x="T6" y="T7"/>
                </a:cxn>
              </a:cxnLst>
              <a:rect l="T12" t="T13" r="T14" b="T15"/>
              <a:pathLst>
                <a:path w="368" h="190">
                  <a:moveTo>
                    <a:pt x="368" y="117"/>
                  </a:moveTo>
                  <a:lnTo>
                    <a:pt x="326" y="0"/>
                  </a:lnTo>
                  <a:lnTo>
                    <a:pt x="0" y="190"/>
                  </a:lnTo>
                  <a:lnTo>
                    <a:pt x="368" y="1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55" name="Freeform 562"/>
            <p:cNvSpPr>
              <a:spLocks/>
            </p:cNvSpPr>
            <p:nvPr/>
          </p:nvSpPr>
          <p:spPr bwMode="auto">
            <a:xfrm>
              <a:off x="195" y="2217"/>
              <a:ext cx="71" cy="37"/>
            </a:xfrm>
            <a:custGeom>
              <a:avLst/>
              <a:gdLst>
                <a:gd name="T0" fmla="*/ 368 w 368"/>
                <a:gd name="T1" fmla="*/ 117 h 190"/>
                <a:gd name="T2" fmla="*/ 326 w 368"/>
                <a:gd name="T3" fmla="*/ 0 h 190"/>
                <a:gd name="T4" fmla="*/ 0 w 368"/>
                <a:gd name="T5" fmla="*/ 190 h 190"/>
                <a:gd name="T6" fmla="*/ 368 w 368"/>
                <a:gd name="T7" fmla="*/ 117 h 190"/>
                <a:gd name="T8" fmla="*/ 0 60000 65536"/>
                <a:gd name="T9" fmla="*/ 0 60000 65536"/>
                <a:gd name="T10" fmla="*/ 0 60000 65536"/>
                <a:gd name="T11" fmla="*/ 0 60000 65536"/>
                <a:gd name="T12" fmla="*/ 0 w 368"/>
                <a:gd name="T13" fmla="*/ 0 h 190"/>
                <a:gd name="T14" fmla="*/ 368 w 368"/>
                <a:gd name="T15" fmla="*/ 190 h 190"/>
              </a:gdLst>
              <a:ahLst/>
              <a:cxnLst>
                <a:cxn ang="T8">
                  <a:pos x="T0" y="T1"/>
                </a:cxn>
                <a:cxn ang="T9">
                  <a:pos x="T2" y="T3"/>
                </a:cxn>
                <a:cxn ang="T10">
                  <a:pos x="T4" y="T5"/>
                </a:cxn>
                <a:cxn ang="T11">
                  <a:pos x="T6" y="T7"/>
                </a:cxn>
              </a:cxnLst>
              <a:rect l="T12" t="T13" r="T14" b="T15"/>
              <a:pathLst>
                <a:path w="368" h="190">
                  <a:moveTo>
                    <a:pt x="368" y="117"/>
                  </a:moveTo>
                  <a:lnTo>
                    <a:pt x="326" y="0"/>
                  </a:lnTo>
                  <a:lnTo>
                    <a:pt x="0" y="190"/>
                  </a:lnTo>
                  <a:lnTo>
                    <a:pt x="368" y="11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56" name="Freeform 563"/>
            <p:cNvSpPr>
              <a:spLocks/>
            </p:cNvSpPr>
            <p:nvPr/>
          </p:nvSpPr>
          <p:spPr bwMode="auto">
            <a:xfrm>
              <a:off x="407" y="2151"/>
              <a:ext cx="71" cy="35"/>
            </a:xfrm>
            <a:custGeom>
              <a:avLst/>
              <a:gdLst>
                <a:gd name="T0" fmla="*/ 0 w 370"/>
                <a:gd name="T1" fmla="*/ 62 h 180"/>
                <a:gd name="T2" fmla="*/ 40 w 370"/>
                <a:gd name="T3" fmla="*/ 180 h 180"/>
                <a:gd name="T4" fmla="*/ 370 w 370"/>
                <a:gd name="T5" fmla="*/ 0 h 180"/>
                <a:gd name="T6" fmla="*/ 0 w 370"/>
                <a:gd name="T7" fmla="*/ 62 h 180"/>
                <a:gd name="T8" fmla="*/ 0 60000 65536"/>
                <a:gd name="T9" fmla="*/ 0 60000 65536"/>
                <a:gd name="T10" fmla="*/ 0 60000 65536"/>
                <a:gd name="T11" fmla="*/ 0 60000 65536"/>
                <a:gd name="T12" fmla="*/ 0 w 370"/>
                <a:gd name="T13" fmla="*/ 0 h 180"/>
                <a:gd name="T14" fmla="*/ 370 w 370"/>
                <a:gd name="T15" fmla="*/ 180 h 180"/>
              </a:gdLst>
              <a:ahLst/>
              <a:cxnLst>
                <a:cxn ang="T8">
                  <a:pos x="T0" y="T1"/>
                </a:cxn>
                <a:cxn ang="T9">
                  <a:pos x="T2" y="T3"/>
                </a:cxn>
                <a:cxn ang="T10">
                  <a:pos x="T4" y="T5"/>
                </a:cxn>
                <a:cxn ang="T11">
                  <a:pos x="T6" y="T7"/>
                </a:cxn>
              </a:cxnLst>
              <a:rect l="T12" t="T13" r="T14" b="T15"/>
              <a:pathLst>
                <a:path w="370" h="180">
                  <a:moveTo>
                    <a:pt x="0" y="62"/>
                  </a:moveTo>
                  <a:lnTo>
                    <a:pt x="40" y="180"/>
                  </a:lnTo>
                  <a:lnTo>
                    <a:pt x="370" y="0"/>
                  </a:lnTo>
                  <a:lnTo>
                    <a:pt x="0" y="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57" name="Freeform 564"/>
            <p:cNvSpPr>
              <a:spLocks/>
            </p:cNvSpPr>
            <p:nvPr/>
          </p:nvSpPr>
          <p:spPr bwMode="auto">
            <a:xfrm>
              <a:off x="407" y="2151"/>
              <a:ext cx="71" cy="35"/>
            </a:xfrm>
            <a:custGeom>
              <a:avLst/>
              <a:gdLst>
                <a:gd name="T0" fmla="*/ 0 w 370"/>
                <a:gd name="T1" fmla="*/ 62 h 180"/>
                <a:gd name="T2" fmla="*/ 40 w 370"/>
                <a:gd name="T3" fmla="*/ 180 h 180"/>
                <a:gd name="T4" fmla="*/ 370 w 370"/>
                <a:gd name="T5" fmla="*/ 0 h 180"/>
                <a:gd name="T6" fmla="*/ 0 w 370"/>
                <a:gd name="T7" fmla="*/ 62 h 180"/>
                <a:gd name="T8" fmla="*/ 0 60000 65536"/>
                <a:gd name="T9" fmla="*/ 0 60000 65536"/>
                <a:gd name="T10" fmla="*/ 0 60000 65536"/>
                <a:gd name="T11" fmla="*/ 0 60000 65536"/>
                <a:gd name="T12" fmla="*/ 0 w 370"/>
                <a:gd name="T13" fmla="*/ 0 h 180"/>
                <a:gd name="T14" fmla="*/ 370 w 370"/>
                <a:gd name="T15" fmla="*/ 180 h 180"/>
              </a:gdLst>
              <a:ahLst/>
              <a:cxnLst>
                <a:cxn ang="T8">
                  <a:pos x="T0" y="T1"/>
                </a:cxn>
                <a:cxn ang="T9">
                  <a:pos x="T2" y="T3"/>
                </a:cxn>
                <a:cxn ang="T10">
                  <a:pos x="T4" y="T5"/>
                </a:cxn>
                <a:cxn ang="T11">
                  <a:pos x="T6" y="T7"/>
                </a:cxn>
              </a:cxnLst>
              <a:rect l="T12" t="T13" r="T14" b="T15"/>
              <a:pathLst>
                <a:path w="370" h="180">
                  <a:moveTo>
                    <a:pt x="0" y="62"/>
                  </a:moveTo>
                  <a:lnTo>
                    <a:pt x="40" y="180"/>
                  </a:lnTo>
                  <a:lnTo>
                    <a:pt x="370" y="0"/>
                  </a:lnTo>
                  <a:lnTo>
                    <a:pt x="0" y="6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58" name="Rectangle 565"/>
            <p:cNvSpPr>
              <a:spLocks noChangeArrowheads="1"/>
            </p:cNvSpPr>
            <p:nvPr/>
          </p:nvSpPr>
          <p:spPr bwMode="auto">
            <a:xfrm>
              <a:off x="2027" y="1933"/>
              <a:ext cx="3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O</a:t>
              </a:r>
              <a:r>
                <a:rPr lang="en-US" altLang="zh-CN" sz="2000" b="0" baseline="-25000">
                  <a:solidFill>
                    <a:srgbClr val="000000"/>
                  </a:solidFill>
                </a:rPr>
                <a:t>2</a:t>
              </a:r>
              <a:endParaRPr lang="en-US" altLang="zh-CN" sz="2000"/>
            </a:p>
          </p:txBody>
        </p:sp>
        <p:sp>
          <p:nvSpPr>
            <p:cNvPr id="8759" name="Line 566"/>
            <p:cNvSpPr>
              <a:spLocks noChangeShapeType="1"/>
            </p:cNvSpPr>
            <p:nvPr/>
          </p:nvSpPr>
          <p:spPr bwMode="auto">
            <a:xfrm flipH="1">
              <a:off x="1770" y="2014"/>
              <a:ext cx="37" cy="11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0" name="Line 567"/>
            <p:cNvSpPr>
              <a:spLocks noChangeShapeType="1"/>
            </p:cNvSpPr>
            <p:nvPr/>
          </p:nvSpPr>
          <p:spPr bwMode="auto">
            <a:xfrm>
              <a:off x="1938" y="2401"/>
              <a:ext cx="113" cy="16"/>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1" name="Line 568"/>
            <p:cNvSpPr>
              <a:spLocks noChangeShapeType="1"/>
            </p:cNvSpPr>
            <p:nvPr/>
          </p:nvSpPr>
          <p:spPr bwMode="auto">
            <a:xfrm>
              <a:off x="1784" y="2241"/>
              <a:ext cx="58" cy="9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2" name="Freeform 569"/>
            <p:cNvSpPr>
              <a:spLocks/>
            </p:cNvSpPr>
            <p:nvPr/>
          </p:nvSpPr>
          <p:spPr bwMode="auto">
            <a:xfrm>
              <a:off x="1752" y="2123"/>
              <a:ext cx="37" cy="118"/>
            </a:xfrm>
            <a:custGeom>
              <a:avLst/>
              <a:gdLst>
                <a:gd name="T0" fmla="*/ 195 w 195"/>
                <a:gd name="T1" fmla="*/ 0 h 608"/>
                <a:gd name="T2" fmla="*/ 0 w 195"/>
                <a:gd name="T3" fmla="*/ 25 h 608"/>
                <a:gd name="T4" fmla="*/ 169 w 195"/>
                <a:gd name="T5" fmla="*/ 608 h 608"/>
                <a:gd name="T6" fmla="*/ 195 w 195"/>
                <a:gd name="T7" fmla="*/ 0 h 608"/>
                <a:gd name="T8" fmla="*/ 0 60000 65536"/>
                <a:gd name="T9" fmla="*/ 0 60000 65536"/>
                <a:gd name="T10" fmla="*/ 0 60000 65536"/>
                <a:gd name="T11" fmla="*/ 0 60000 65536"/>
                <a:gd name="T12" fmla="*/ 0 w 195"/>
                <a:gd name="T13" fmla="*/ 0 h 608"/>
                <a:gd name="T14" fmla="*/ 195 w 195"/>
                <a:gd name="T15" fmla="*/ 608 h 608"/>
              </a:gdLst>
              <a:ahLst/>
              <a:cxnLst>
                <a:cxn ang="T8">
                  <a:pos x="T0" y="T1"/>
                </a:cxn>
                <a:cxn ang="T9">
                  <a:pos x="T2" y="T3"/>
                </a:cxn>
                <a:cxn ang="T10">
                  <a:pos x="T4" y="T5"/>
                </a:cxn>
                <a:cxn ang="T11">
                  <a:pos x="T6" y="T7"/>
                </a:cxn>
              </a:cxnLst>
              <a:rect l="T12" t="T13" r="T14" b="T15"/>
              <a:pathLst>
                <a:path w="195" h="608">
                  <a:moveTo>
                    <a:pt x="195" y="0"/>
                  </a:moveTo>
                  <a:lnTo>
                    <a:pt x="0" y="25"/>
                  </a:lnTo>
                  <a:lnTo>
                    <a:pt x="169" y="608"/>
                  </a:lnTo>
                  <a:lnTo>
                    <a:pt x="19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63" name="Freeform 570"/>
            <p:cNvSpPr>
              <a:spLocks/>
            </p:cNvSpPr>
            <p:nvPr/>
          </p:nvSpPr>
          <p:spPr bwMode="auto">
            <a:xfrm>
              <a:off x="1752" y="2123"/>
              <a:ext cx="37" cy="118"/>
            </a:xfrm>
            <a:custGeom>
              <a:avLst/>
              <a:gdLst>
                <a:gd name="T0" fmla="*/ 195 w 195"/>
                <a:gd name="T1" fmla="*/ 0 h 608"/>
                <a:gd name="T2" fmla="*/ 0 w 195"/>
                <a:gd name="T3" fmla="*/ 25 h 608"/>
                <a:gd name="T4" fmla="*/ 169 w 195"/>
                <a:gd name="T5" fmla="*/ 608 h 608"/>
                <a:gd name="T6" fmla="*/ 195 w 195"/>
                <a:gd name="T7" fmla="*/ 0 h 608"/>
                <a:gd name="T8" fmla="*/ 0 60000 65536"/>
                <a:gd name="T9" fmla="*/ 0 60000 65536"/>
                <a:gd name="T10" fmla="*/ 0 60000 65536"/>
                <a:gd name="T11" fmla="*/ 0 60000 65536"/>
                <a:gd name="T12" fmla="*/ 0 w 195"/>
                <a:gd name="T13" fmla="*/ 0 h 608"/>
                <a:gd name="T14" fmla="*/ 195 w 195"/>
                <a:gd name="T15" fmla="*/ 608 h 608"/>
              </a:gdLst>
              <a:ahLst/>
              <a:cxnLst>
                <a:cxn ang="T8">
                  <a:pos x="T0" y="T1"/>
                </a:cxn>
                <a:cxn ang="T9">
                  <a:pos x="T2" y="T3"/>
                </a:cxn>
                <a:cxn ang="T10">
                  <a:pos x="T4" y="T5"/>
                </a:cxn>
                <a:cxn ang="T11">
                  <a:pos x="T6" y="T7"/>
                </a:cxn>
              </a:cxnLst>
              <a:rect l="T12" t="T13" r="T14" b="T15"/>
              <a:pathLst>
                <a:path w="195" h="608">
                  <a:moveTo>
                    <a:pt x="195" y="0"/>
                  </a:moveTo>
                  <a:lnTo>
                    <a:pt x="0" y="25"/>
                  </a:lnTo>
                  <a:lnTo>
                    <a:pt x="169" y="608"/>
                  </a:lnTo>
                  <a:lnTo>
                    <a:pt x="19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64" name="Freeform 571"/>
            <p:cNvSpPr>
              <a:spLocks/>
            </p:cNvSpPr>
            <p:nvPr/>
          </p:nvSpPr>
          <p:spPr bwMode="auto">
            <a:xfrm>
              <a:off x="1842" y="2336"/>
              <a:ext cx="106" cy="81"/>
            </a:xfrm>
            <a:custGeom>
              <a:avLst/>
              <a:gdLst>
                <a:gd name="T0" fmla="*/ 439 w 548"/>
                <a:gd name="T1" fmla="*/ 415 h 415"/>
                <a:gd name="T2" fmla="*/ 548 w 548"/>
                <a:gd name="T3" fmla="*/ 249 h 415"/>
                <a:gd name="T4" fmla="*/ 0 w 548"/>
                <a:gd name="T5" fmla="*/ 0 h 415"/>
                <a:gd name="T6" fmla="*/ 439 w 548"/>
                <a:gd name="T7" fmla="*/ 415 h 415"/>
                <a:gd name="T8" fmla="*/ 0 60000 65536"/>
                <a:gd name="T9" fmla="*/ 0 60000 65536"/>
                <a:gd name="T10" fmla="*/ 0 60000 65536"/>
                <a:gd name="T11" fmla="*/ 0 60000 65536"/>
                <a:gd name="T12" fmla="*/ 0 w 548"/>
                <a:gd name="T13" fmla="*/ 0 h 415"/>
                <a:gd name="T14" fmla="*/ 548 w 548"/>
                <a:gd name="T15" fmla="*/ 415 h 415"/>
              </a:gdLst>
              <a:ahLst/>
              <a:cxnLst>
                <a:cxn ang="T8">
                  <a:pos x="T0" y="T1"/>
                </a:cxn>
                <a:cxn ang="T9">
                  <a:pos x="T2" y="T3"/>
                </a:cxn>
                <a:cxn ang="T10">
                  <a:pos x="T4" y="T5"/>
                </a:cxn>
                <a:cxn ang="T11">
                  <a:pos x="T6" y="T7"/>
                </a:cxn>
              </a:cxnLst>
              <a:rect l="T12" t="T13" r="T14" b="T15"/>
              <a:pathLst>
                <a:path w="548" h="415">
                  <a:moveTo>
                    <a:pt x="439" y="415"/>
                  </a:moveTo>
                  <a:lnTo>
                    <a:pt x="548" y="249"/>
                  </a:lnTo>
                  <a:lnTo>
                    <a:pt x="0" y="0"/>
                  </a:lnTo>
                  <a:lnTo>
                    <a:pt x="439" y="4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65" name="Freeform 572"/>
            <p:cNvSpPr>
              <a:spLocks/>
            </p:cNvSpPr>
            <p:nvPr/>
          </p:nvSpPr>
          <p:spPr bwMode="auto">
            <a:xfrm>
              <a:off x="1842" y="2336"/>
              <a:ext cx="106" cy="81"/>
            </a:xfrm>
            <a:custGeom>
              <a:avLst/>
              <a:gdLst>
                <a:gd name="T0" fmla="*/ 439 w 548"/>
                <a:gd name="T1" fmla="*/ 415 h 415"/>
                <a:gd name="T2" fmla="*/ 548 w 548"/>
                <a:gd name="T3" fmla="*/ 249 h 415"/>
                <a:gd name="T4" fmla="*/ 0 w 548"/>
                <a:gd name="T5" fmla="*/ 0 h 415"/>
                <a:gd name="T6" fmla="*/ 439 w 548"/>
                <a:gd name="T7" fmla="*/ 415 h 415"/>
                <a:gd name="T8" fmla="*/ 0 60000 65536"/>
                <a:gd name="T9" fmla="*/ 0 60000 65536"/>
                <a:gd name="T10" fmla="*/ 0 60000 65536"/>
                <a:gd name="T11" fmla="*/ 0 60000 65536"/>
                <a:gd name="T12" fmla="*/ 0 w 548"/>
                <a:gd name="T13" fmla="*/ 0 h 415"/>
                <a:gd name="T14" fmla="*/ 548 w 548"/>
                <a:gd name="T15" fmla="*/ 415 h 415"/>
              </a:gdLst>
              <a:ahLst/>
              <a:cxnLst>
                <a:cxn ang="T8">
                  <a:pos x="T0" y="T1"/>
                </a:cxn>
                <a:cxn ang="T9">
                  <a:pos x="T2" y="T3"/>
                </a:cxn>
                <a:cxn ang="T10">
                  <a:pos x="T4" y="T5"/>
                </a:cxn>
                <a:cxn ang="T11">
                  <a:pos x="T6" y="T7"/>
                </a:cxn>
              </a:cxnLst>
              <a:rect l="T12" t="T13" r="T14" b="T15"/>
              <a:pathLst>
                <a:path w="548" h="415">
                  <a:moveTo>
                    <a:pt x="439" y="415"/>
                  </a:moveTo>
                  <a:lnTo>
                    <a:pt x="548" y="249"/>
                  </a:lnTo>
                  <a:lnTo>
                    <a:pt x="0" y="0"/>
                  </a:lnTo>
                  <a:lnTo>
                    <a:pt x="439" y="41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66" name="Line 573"/>
            <p:cNvSpPr>
              <a:spLocks noChangeShapeType="1"/>
            </p:cNvSpPr>
            <p:nvPr/>
          </p:nvSpPr>
          <p:spPr bwMode="auto">
            <a:xfrm>
              <a:off x="1799" y="2275"/>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7" name="Line 574"/>
            <p:cNvSpPr>
              <a:spLocks noChangeShapeType="1"/>
            </p:cNvSpPr>
            <p:nvPr/>
          </p:nvSpPr>
          <p:spPr bwMode="auto">
            <a:xfrm>
              <a:off x="2031" y="2151"/>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8" name="Line 575"/>
            <p:cNvSpPr>
              <a:spLocks noChangeShapeType="1"/>
            </p:cNvSpPr>
            <p:nvPr/>
          </p:nvSpPr>
          <p:spPr bwMode="auto">
            <a:xfrm>
              <a:off x="1641" y="2534"/>
              <a:ext cx="1"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9" name="Line 576"/>
            <p:cNvSpPr>
              <a:spLocks noChangeShapeType="1"/>
            </p:cNvSpPr>
            <p:nvPr/>
          </p:nvSpPr>
          <p:spPr bwMode="auto">
            <a:xfrm>
              <a:off x="2031" y="2151"/>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0" name="Line 577"/>
            <p:cNvSpPr>
              <a:spLocks noChangeShapeType="1"/>
            </p:cNvSpPr>
            <p:nvPr/>
          </p:nvSpPr>
          <p:spPr bwMode="auto">
            <a:xfrm>
              <a:off x="1567"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1" name="Rectangle 578"/>
            <p:cNvSpPr>
              <a:spLocks noChangeArrowheads="1"/>
            </p:cNvSpPr>
            <p:nvPr/>
          </p:nvSpPr>
          <p:spPr bwMode="auto">
            <a:xfrm>
              <a:off x="1966" y="2195"/>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latin typeface="Symbol" panose="05050102010706020507" pitchFamily="18" charset="2"/>
                </a:rPr>
                <a:t>j</a:t>
              </a:r>
              <a:r>
                <a:rPr lang="en-US" altLang="zh-CN" sz="2000" b="0">
                  <a:solidFill>
                    <a:srgbClr val="0000FF"/>
                  </a:solidFill>
                </a:rPr>
                <a:t> </a:t>
              </a:r>
              <a:endParaRPr lang="en-US" altLang="zh-CN" sz="2000"/>
            </a:p>
          </p:txBody>
        </p:sp>
        <p:sp>
          <p:nvSpPr>
            <p:cNvPr id="8772" name="Rectangle 579"/>
            <p:cNvSpPr>
              <a:spLocks noChangeArrowheads="1"/>
            </p:cNvSpPr>
            <p:nvPr/>
          </p:nvSpPr>
          <p:spPr bwMode="auto">
            <a:xfrm>
              <a:off x="1610" y="205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8773" name="Rectangle 580"/>
            <p:cNvSpPr>
              <a:spLocks noChangeArrowheads="1"/>
            </p:cNvSpPr>
            <p:nvPr/>
          </p:nvSpPr>
          <p:spPr bwMode="auto">
            <a:xfrm>
              <a:off x="1772" y="2384"/>
              <a:ext cx="2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G'</a:t>
              </a:r>
              <a:endParaRPr lang="en-US" altLang="zh-CN" sz="2000"/>
            </a:p>
          </p:txBody>
        </p:sp>
        <p:sp>
          <p:nvSpPr>
            <p:cNvPr id="8774" name="Rectangle 581"/>
            <p:cNvSpPr>
              <a:spLocks noChangeArrowheads="1"/>
            </p:cNvSpPr>
            <p:nvPr/>
          </p:nvSpPr>
          <p:spPr bwMode="auto">
            <a:xfrm>
              <a:off x="1438" y="2302"/>
              <a:ext cx="2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8775" name="Rectangle 582"/>
            <p:cNvSpPr>
              <a:spLocks noChangeArrowheads="1"/>
            </p:cNvSpPr>
            <p:nvPr/>
          </p:nvSpPr>
          <p:spPr bwMode="auto">
            <a:xfrm>
              <a:off x="1474" y="2523"/>
              <a:ext cx="2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D'</a:t>
              </a:r>
              <a:endParaRPr lang="en-US" altLang="zh-CN" sz="2000"/>
            </a:p>
          </p:txBody>
        </p:sp>
        <p:sp>
          <p:nvSpPr>
            <p:cNvPr id="8776" name="Line 583"/>
            <p:cNvSpPr>
              <a:spLocks noChangeShapeType="1"/>
            </p:cNvSpPr>
            <p:nvPr/>
          </p:nvSpPr>
          <p:spPr bwMode="auto">
            <a:xfrm flipV="1">
              <a:off x="802" y="2319"/>
              <a:ext cx="6" cy="6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7" name="Line 584"/>
            <p:cNvSpPr>
              <a:spLocks noChangeShapeType="1"/>
            </p:cNvSpPr>
            <p:nvPr/>
          </p:nvSpPr>
          <p:spPr bwMode="auto">
            <a:xfrm>
              <a:off x="805" y="236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8" name="Line 585"/>
            <p:cNvSpPr>
              <a:spLocks noChangeShapeType="1"/>
            </p:cNvSpPr>
            <p:nvPr/>
          </p:nvSpPr>
          <p:spPr bwMode="auto">
            <a:xfrm>
              <a:off x="423"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9" name="Line 586"/>
            <p:cNvSpPr>
              <a:spLocks noChangeShapeType="1"/>
            </p:cNvSpPr>
            <p:nvPr/>
          </p:nvSpPr>
          <p:spPr bwMode="auto">
            <a:xfrm>
              <a:off x="423"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0" name="Line 587"/>
            <p:cNvSpPr>
              <a:spLocks noChangeShapeType="1"/>
            </p:cNvSpPr>
            <p:nvPr/>
          </p:nvSpPr>
          <p:spPr bwMode="auto">
            <a:xfrm>
              <a:off x="1641" y="2534"/>
              <a:ext cx="1"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1" name="Line 588"/>
            <p:cNvSpPr>
              <a:spLocks noChangeShapeType="1"/>
            </p:cNvSpPr>
            <p:nvPr/>
          </p:nvSpPr>
          <p:spPr bwMode="auto">
            <a:xfrm>
              <a:off x="1567" y="23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2" name="Line 589"/>
            <p:cNvSpPr>
              <a:spLocks noChangeShapeType="1"/>
            </p:cNvSpPr>
            <p:nvPr/>
          </p:nvSpPr>
          <p:spPr bwMode="auto">
            <a:xfrm flipV="1">
              <a:off x="1072" y="2253"/>
              <a:ext cx="3" cy="5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3" name="Line 590"/>
            <p:cNvSpPr>
              <a:spLocks noChangeShapeType="1"/>
            </p:cNvSpPr>
            <p:nvPr/>
          </p:nvSpPr>
          <p:spPr bwMode="auto">
            <a:xfrm>
              <a:off x="1074" y="2290"/>
              <a:ext cx="0" cy="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4" name="Line 591"/>
            <p:cNvSpPr>
              <a:spLocks noChangeShapeType="1"/>
            </p:cNvSpPr>
            <p:nvPr/>
          </p:nvSpPr>
          <p:spPr bwMode="auto">
            <a:xfrm>
              <a:off x="1749"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5" name="Line 592"/>
            <p:cNvSpPr>
              <a:spLocks noChangeShapeType="1"/>
            </p:cNvSpPr>
            <p:nvPr/>
          </p:nvSpPr>
          <p:spPr bwMode="auto">
            <a:xfrm>
              <a:off x="1786" y="2391"/>
              <a:ext cx="0"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6" name="Line 593"/>
            <p:cNvSpPr>
              <a:spLocks noChangeShapeType="1"/>
            </p:cNvSpPr>
            <p:nvPr/>
          </p:nvSpPr>
          <p:spPr bwMode="auto">
            <a:xfrm>
              <a:off x="605"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7" name="Line 594"/>
            <p:cNvSpPr>
              <a:spLocks noChangeShapeType="1"/>
            </p:cNvSpPr>
            <p:nvPr/>
          </p:nvSpPr>
          <p:spPr bwMode="auto">
            <a:xfrm>
              <a:off x="605" y="2253"/>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8" name="Freeform 595"/>
            <p:cNvSpPr>
              <a:spLocks/>
            </p:cNvSpPr>
            <p:nvPr/>
          </p:nvSpPr>
          <p:spPr bwMode="auto">
            <a:xfrm>
              <a:off x="1103" y="2321"/>
              <a:ext cx="8" cy="8"/>
            </a:xfrm>
            <a:custGeom>
              <a:avLst/>
              <a:gdLst>
                <a:gd name="T0" fmla="*/ 17 w 41"/>
                <a:gd name="T1" fmla="*/ 0 h 44"/>
                <a:gd name="T2" fmla="*/ 2 w 41"/>
                <a:gd name="T3" fmla="*/ 35 h 44"/>
                <a:gd name="T4" fmla="*/ 0 w 41"/>
                <a:gd name="T5" fmla="*/ 44 h 44"/>
                <a:gd name="T6" fmla="*/ 8 w 41"/>
                <a:gd name="T7" fmla="*/ 44 h 44"/>
                <a:gd name="T8" fmla="*/ 24 w 41"/>
                <a:gd name="T9" fmla="*/ 17 h 44"/>
                <a:gd name="T10" fmla="*/ 41 w 41"/>
                <a:gd name="T11" fmla="*/ 11 h 44"/>
                <a:gd name="T12" fmla="*/ 17 w 41"/>
                <a:gd name="T13" fmla="*/ 0 h 44"/>
                <a:gd name="T14" fmla="*/ 0 60000 65536"/>
                <a:gd name="T15" fmla="*/ 0 60000 65536"/>
                <a:gd name="T16" fmla="*/ 0 60000 65536"/>
                <a:gd name="T17" fmla="*/ 0 60000 65536"/>
                <a:gd name="T18" fmla="*/ 0 60000 65536"/>
                <a:gd name="T19" fmla="*/ 0 60000 65536"/>
                <a:gd name="T20" fmla="*/ 0 60000 65536"/>
                <a:gd name="T21" fmla="*/ 0 w 41"/>
                <a:gd name="T22" fmla="*/ 0 h 44"/>
                <a:gd name="T23" fmla="*/ 41 w 4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4">
                  <a:moveTo>
                    <a:pt x="17" y="0"/>
                  </a:moveTo>
                  <a:lnTo>
                    <a:pt x="2" y="35"/>
                  </a:lnTo>
                  <a:lnTo>
                    <a:pt x="0" y="44"/>
                  </a:lnTo>
                  <a:lnTo>
                    <a:pt x="8" y="44"/>
                  </a:lnTo>
                  <a:lnTo>
                    <a:pt x="24" y="17"/>
                  </a:lnTo>
                  <a:lnTo>
                    <a:pt x="41" y="11"/>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89" name="Rectangle 596"/>
            <p:cNvSpPr>
              <a:spLocks noChangeArrowheads="1"/>
            </p:cNvSpPr>
            <p:nvPr/>
          </p:nvSpPr>
          <p:spPr bwMode="auto">
            <a:xfrm>
              <a:off x="807" y="130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8790" name="Rectangle 597"/>
            <p:cNvSpPr>
              <a:spLocks noChangeArrowheads="1"/>
            </p:cNvSpPr>
            <p:nvPr/>
          </p:nvSpPr>
          <p:spPr bwMode="auto">
            <a:xfrm>
              <a:off x="793" y="280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8791" name="Rectangle 598"/>
            <p:cNvSpPr>
              <a:spLocks noChangeArrowheads="1"/>
            </p:cNvSpPr>
            <p:nvPr/>
          </p:nvSpPr>
          <p:spPr bwMode="auto">
            <a:xfrm>
              <a:off x="1338" y="2795"/>
              <a:ext cx="2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a:solidFill>
                    <a:srgbClr val="0000FF"/>
                  </a:solidFill>
                </a:rPr>
                <a:t>d</a:t>
              </a:r>
              <a:r>
                <a:rPr lang="en-US" altLang="zh-CN" sz="2000" b="0" i="1">
                  <a:solidFill>
                    <a:srgbClr val="0000FF"/>
                  </a:solidFill>
                </a:rPr>
                <a:t>x</a:t>
              </a:r>
              <a:endParaRPr lang="en-US" altLang="zh-CN" sz="2000"/>
            </a:p>
          </p:txBody>
        </p:sp>
        <p:sp>
          <p:nvSpPr>
            <p:cNvPr id="8792" name="Line 599"/>
            <p:cNvSpPr>
              <a:spLocks noChangeShapeType="1"/>
            </p:cNvSpPr>
            <p:nvPr/>
          </p:nvSpPr>
          <p:spPr bwMode="auto">
            <a:xfrm>
              <a:off x="887" y="2844"/>
              <a:ext cx="1" cy="17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93" name="Line 600"/>
            <p:cNvSpPr>
              <a:spLocks noChangeShapeType="1"/>
            </p:cNvSpPr>
            <p:nvPr/>
          </p:nvSpPr>
          <p:spPr bwMode="auto">
            <a:xfrm>
              <a:off x="2031" y="2838"/>
              <a:ext cx="1" cy="17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94" name="Line 601"/>
            <p:cNvSpPr>
              <a:spLocks noChangeShapeType="1"/>
            </p:cNvSpPr>
            <p:nvPr/>
          </p:nvSpPr>
          <p:spPr bwMode="auto">
            <a:xfrm>
              <a:off x="1059" y="2986"/>
              <a:ext cx="800"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95" name="Freeform 602"/>
            <p:cNvSpPr>
              <a:spLocks/>
            </p:cNvSpPr>
            <p:nvPr/>
          </p:nvSpPr>
          <p:spPr bwMode="auto">
            <a:xfrm>
              <a:off x="887" y="2957"/>
              <a:ext cx="172" cy="58"/>
            </a:xfrm>
            <a:custGeom>
              <a:avLst/>
              <a:gdLst>
                <a:gd name="T0" fmla="*/ 888 w 888"/>
                <a:gd name="T1" fmla="*/ 0 h 301"/>
                <a:gd name="T2" fmla="*/ 888 w 888"/>
                <a:gd name="T3" fmla="*/ 301 h 301"/>
                <a:gd name="T4" fmla="*/ 0 w 888"/>
                <a:gd name="T5" fmla="*/ 150 h 301"/>
                <a:gd name="T6" fmla="*/ 888 w 888"/>
                <a:gd name="T7" fmla="*/ 0 h 301"/>
                <a:gd name="T8" fmla="*/ 0 60000 65536"/>
                <a:gd name="T9" fmla="*/ 0 60000 65536"/>
                <a:gd name="T10" fmla="*/ 0 60000 65536"/>
                <a:gd name="T11" fmla="*/ 0 60000 65536"/>
                <a:gd name="T12" fmla="*/ 0 w 888"/>
                <a:gd name="T13" fmla="*/ 0 h 301"/>
                <a:gd name="T14" fmla="*/ 888 w 888"/>
                <a:gd name="T15" fmla="*/ 301 h 301"/>
              </a:gdLst>
              <a:ahLst/>
              <a:cxnLst>
                <a:cxn ang="T8">
                  <a:pos x="T0" y="T1"/>
                </a:cxn>
                <a:cxn ang="T9">
                  <a:pos x="T2" y="T3"/>
                </a:cxn>
                <a:cxn ang="T10">
                  <a:pos x="T4" y="T5"/>
                </a:cxn>
                <a:cxn ang="T11">
                  <a:pos x="T6" y="T7"/>
                </a:cxn>
              </a:cxnLst>
              <a:rect l="T12" t="T13" r="T14" b="T15"/>
              <a:pathLst>
                <a:path w="888" h="301">
                  <a:moveTo>
                    <a:pt x="888" y="0"/>
                  </a:moveTo>
                  <a:lnTo>
                    <a:pt x="888" y="301"/>
                  </a:lnTo>
                  <a:lnTo>
                    <a:pt x="0" y="150"/>
                  </a:lnTo>
                  <a:lnTo>
                    <a:pt x="88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96" name="Freeform 603"/>
            <p:cNvSpPr>
              <a:spLocks/>
            </p:cNvSpPr>
            <p:nvPr/>
          </p:nvSpPr>
          <p:spPr bwMode="auto">
            <a:xfrm>
              <a:off x="887" y="2957"/>
              <a:ext cx="172" cy="58"/>
            </a:xfrm>
            <a:custGeom>
              <a:avLst/>
              <a:gdLst>
                <a:gd name="T0" fmla="*/ 888 w 888"/>
                <a:gd name="T1" fmla="*/ 0 h 301"/>
                <a:gd name="T2" fmla="*/ 888 w 888"/>
                <a:gd name="T3" fmla="*/ 301 h 301"/>
                <a:gd name="T4" fmla="*/ 0 w 888"/>
                <a:gd name="T5" fmla="*/ 150 h 301"/>
                <a:gd name="T6" fmla="*/ 888 w 888"/>
                <a:gd name="T7" fmla="*/ 0 h 301"/>
                <a:gd name="T8" fmla="*/ 0 60000 65536"/>
                <a:gd name="T9" fmla="*/ 0 60000 65536"/>
                <a:gd name="T10" fmla="*/ 0 60000 65536"/>
                <a:gd name="T11" fmla="*/ 0 60000 65536"/>
                <a:gd name="T12" fmla="*/ 0 w 888"/>
                <a:gd name="T13" fmla="*/ 0 h 301"/>
                <a:gd name="T14" fmla="*/ 888 w 888"/>
                <a:gd name="T15" fmla="*/ 301 h 301"/>
              </a:gdLst>
              <a:ahLst/>
              <a:cxnLst>
                <a:cxn ang="T8">
                  <a:pos x="T0" y="T1"/>
                </a:cxn>
                <a:cxn ang="T9">
                  <a:pos x="T2" y="T3"/>
                </a:cxn>
                <a:cxn ang="T10">
                  <a:pos x="T4" y="T5"/>
                </a:cxn>
                <a:cxn ang="T11">
                  <a:pos x="T6" y="T7"/>
                </a:cxn>
              </a:cxnLst>
              <a:rect l="T12" t="T13" r="T14" b="T15"/>
              <a:pathLst>
                <a:path w="888" h="301">
                  <a:moveTo>
                    <a:pt x="888" y="0"/>
                  </a:moveTo>
                  <a:lnTo>
                    <a:pt x="888" y="301"/>
                  </a:lnTo>
                  <a:lnTo>
                    <a:pt x="0" y="150"/>
                  </a:lnTo>
                  <a:lnTo>
                    <a:pt x="888"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97" name="Freeform 604"/>
            <p:cNvSpPr>
              <a:spLocks/>
            </p:cNvSpPr>
            <p:nvPr/>
          </p:nvSpPr>
          <p:spPr bwMode="auto">
            <a:xfrm>
              <a:off x="1859" y="2957"/>
              <a:ext cx="172" cy="58"/>
            </a:xfrm>
            <a:custGeom>
              <a:avLst/>
              <a:gdLst>
                <a:gd name="T0" fmla="*/ 0 w 887"/>
                <a:gd name="T1" fmla="*/ 0 h 301"/>
                <a:gd name="T2" fmla="*/ 0 w 887"/>
                <a:gd name="T3" fmla="*/ 301 h 301"/>
                <a:gd name="T4" fmla="*/ 887 w 887"/>
                <a:gd name="T5" fmla="*/ 150 h 301"/>
                <a:gd name="T6" fmla="*/ 0 w 887"/>
                <a:gd name="T7" fmla="*/ 0 h 301"/>
                <a:gd name="T8" fmla="*/ 0 60000 65536"/>
                <a:gd name="T9" fmla="*/ 0 60000 65536"/>
                <a:gd name="T10" fmla="*/ 0 60000 65536"/>
                <a:gd name="T11" fmla="*/ 0 60000 65536"/>
                <a:gd name="T12" fmla="*/ 0 w 887"/>
                <a:gd name="T13" fmla="*/ 0 h 301"/>
                <a:gd name="T14" fmla="*/ 887 w 887"/>
                <a:gd name="T15" fmla="*/ 301 h 301"/>
              </a:gdLst>
              <a:ahLst/>
              <a:cxnLst>
                <a:cxn ang="T8">
                  <a:pos x="T0" y="T1"/>
                </a:cxn>
                <a:cxn ang="T9">
                  <a:pos x="T2" y="T3"/>
                </a:cxn>
                <a:cxn ang="T10">
                  <a:pos x="T4" y="T5"/>
                </a:cxn>
                <a:cxn ang="T11">
                  <a:pos x="T6" y="T7"/>
                </a:cxn>
              </a:cxnLst>
              <a:rect l="T12" t="T13" r="T14" b="T15"/>
              <a:pathLst>
                <a:path w="887" h="301">
                  <a:moveTo>
                    <a:pt x="0" y="0"/>
                  </a:moveTo>
                  <a:lnTo>
                    <a:pt x="0" y="301"/>
                  </a:lnTo>
                  <a:lnTo>
                    <a:pt x="887" y="15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98" name="Freeform 605"/>
            <p:cNvSpPr>
              <a:spLocks/>
            </p:cNvSpPr>
            <p:nvPr/>
          </p:nvSpPr>
          <p:spPr bwMode="auto">
            <a:xfrm>
              <a:off x="1859" y="2957"/>
              <a:ext cx="172" cy="58"/>
            </a:xfrm>
            <a:custGeom>
              <a:avLst/>
              <a:gdLst>
                <a:gd name="T0" fmla="*/ 0 w 887"/>
                <a:gd name="T1" fmla="*/ 0 h 301"/>
                <a:gd name="T2" fmla="*/ 0 w 887"/>
                <a:gd name="T3" fmla="*/ 301 h 301"/>
                <a:gd name="T4" fmla="*/ 887 w 887"/>
                <a:gd name="T5" fmla="*/ 150 h 301"/>
                <a:gd name="T6" fmla="*/ 0 w 887"/>
                <a:gd name="T7" fmla="*/ 0 h 301"/>
                <a:gd name="T8" fmla="*/ 0 60000 65536"/>
                <a:gd name="T9" fmla="*/ 0 60000 65536"/>
                <a:gd name="T10" fmla="*/ 0 60000 65536"/>
                <a:gd name="T11" fmla="*/ 0 60000 65536"/>
                <a:gd name="T12" fmla="*/ 0 w 887"/>
                <a:gd name="T13" fmla="*/ 0 h 301"/>
                <a:gd name="T14" fmla="*/ 887 w 887"/>
                <a:gd name="T15" fmla="*/ 301 h 301"/>
              </a:gdLst>
              <a:ahLst/>
              <a:cxnLst>
                <a:cxn ang="T8">
                  <a:pos x="T0" y="T1"/>
                </a:cxn>
                <a:cxn ang="T9">
                  <a:pos x="T2" y="T3"/>
                </a:cxn>
                <a:cxn ang="T10">
                  <a:pos x="T4" y="T5"/>
                </a:cxn>
                <a:cxn ang="T11">
                  <a:pos x="T6" y="T7"/>
                </a:cxn>
              </a:cxnLst>
              <a:rect l="T12" t="T13" r="T14" b="T15"/>
              <a:pathLst>
                <a:path w="887" h="301">
                  <a:moveTo>
                    <a:pt x="0" y="0"/>
                  </a:moveTo>
                  <a:lnTo>
                    <a:pt x="0" y="301"/>
                  </a:lnTo>
                  <a:lnTo>
                    <a:pt x="887" y="15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99" name="Line 606"/>
            <p:cNvSpPr>
              <a:spLocks noChangeShapeType="1"/>
            </p:cNvSpPr>
            <p:nvPr/>
          </p:nvSpPr>
          <p:spPr bwMode="auto">
            <a:xfrm>
              <a:off x="887" y="2824"/>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0" name="Line 607"/>
            <p:cNvSpPr>
              <a:spLocks noChangeShapeType="1"/>
            </p:cNvSpPr>
            <p:nvPr/>
          </p:nvSpPr>
          <p:spPr bwMode="auto">
            <a:xfrm>
              <a:off x="2031" y="2819"/>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1" name="Rectangle 608"/>
            <p:cNvSpPr>
              <a:spLocks noChangeArrowheads="1"/>
            </p:cNvSpPr>
            <p:nvPr/>
          </p:nvSpPr>
          <p:spPr bwMode="auto">
            <a:xfrm>
              <a:off x="295" y="2251"/>
              <a:ext cx="1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A</a:t>
              </a:r>
              <a:endParaRPr lang="en-US" altLang="zh-CN" sz="2000"/>
            </a:p>
          </p:txBody>
        </p:sp>
        <p:sp>
          <p:nvSpPr>
            <p:cNvPr id="8802" name="Rectangle 609"/>
            <p:cNvSpPr>
              <a:spLocks noChangeArrowheads="1"/>
            </p:cNvSpPr>
            <p:nvPr/>
          </p:nvSpPr>
          <p:spPr bwMode="auto">
            <a:xfrm>
              <a:off x="534" y="2079"/>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00"/>
                  </a:solidFill>
                </a:rPr>
                <a:t>E</a:t>
              </a:r>
              <a:endParaRPr lang="en-US" altLang="zh-CN" sz="2000"/>
            </a:p>
          </p:txBody>
        </p:sp>
        <p:sp>
          <p:nvSpPr>
            <p:cNvPr id="8803" name="Line 610"/>
            <p:cNvSpPr>
              <a:spLocks noChangeShapeType="1"/>
            </p:cNvSpPr>
            <p:nvPr/>
          </p:nvSpPr>
          <p:spPr bwMode="auto">
            <a:xfrm>
              <a:off x="2031" y="2986"/>
              <a:ext cx="1"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4" name="Freeform 611"/>
            <p:cNvSpPr>
              <a:spLocks/>
            </p:cNvSpPr>
            <p:nvPr/>
          </p:nvSpPr>
          <p:spPr bwMode="auto">
            <a:xfrm>
              <a:off x="1738" y="2241"/>
              <a:ext cx="22" cy="14"/>
            </a:xfrm>
            <a:custGeom>
              <a:avLst/>
              <a:gdLst>
                <a:gd name="T0" fmla="*/ 59 w 116"/>
                <a:gd name="T1" fmla="*/ 59 h 71"/>
                <a:gd name="T2" fmla="*/ 1 w 116"/>
                <a:gd name="T3" fmla="*/ 71 h 71"/>
                <a:gd name="T4" fmla="*/ 0 w 116"/>
                <a:gd name="T5" fmla="*/ 59 h 71"/>
                <a:gd name="T6" fmla="*/ 1 w 116"/>
                <a:gd name="T7" fmla="*/ 47 h 71"/>
                <a:gd name="T8" fmla="*/ 5 w 116"/>
                <a:gd name="T9" fmla="*/ 34 h 71"/>
                <a:gd name="T10" fmla="*/ 11 w 116"/>
                <a:gd name="T11" fmla="*/ 24 h 71"/>
                <a:gd name="T12" fmla="*/ 19 w 116"/>
                <a:gd name="T13" fmla="*/ 15 h 71"/>
                <a:gd name="T14" fmla="*/ 29 w 116"/>
                <a:gd name="T15" fmla="*/ 8 h 71"/>
                <a:gd name="T16" fmla="*/ 40 w 116"/>
                <a:gd name="T17" fmla="*/ 3 h 71"/>
                <a:gd name="T18" fmla="*/ 52 w 116"/>
                <a:gd name="T19" fmla="*/ 0 h 71"/>
                <a:gd name="T20" fmla="*/ 65 w 116"/>
                <a:gd name="T21" fmla="*/ 0 h 71"/>
                <a:gd name="T22" fmla="*/ 77 w 116"/>
                <a:gd name="T23" fmla="*/ 3 h 71"/>
                <a:gd name="T24" fmla="*/ 88 w 116"/>
                <a:gd name="T25" fmla="*/ 8 h 71"/>
                <a:gd name="T26" fmla="*/ 98 w 116"/>
                <a:gd name="T27" fmla="*/ 15 h 71"/>
                <a:gd name="T28" fmla="*/ 106 w 116"/>
                <a:gd name="T29" fmla="*/ 24 h 71"/>
                <a:gd name="T30" fmla="*/ 112 w 116"/>
                <a:gd name="T31" fmla="*/ 35 h 71"/>
                <a:gd name="T32" fmla="*/ 116 w 116"/>
                <a:gd name="T33" fmla="*/ 47 h 71"/>
                <a:gd name="T34" fmla="*/ 59 w 116"/>
                <a:gd name="T35" fmla="*/ 59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71"/>
                <a:gd name="T56" fmla="*/ 116 w 116"/>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71">
                  <a:moveTo>
                    <a:pt x="59" y="59"/>
                  </a:moveTo>
                  <a:lnTo>
                    <a:pt x="1" y="71"/>
                  </a:lnTo>
                  <a:lnTo>
                    <a:pt x="0" y="59"/>
                  </a:lnTo>
                  <a:lnTo>
                    <a:pt x="1" y="47"/>
                  </a:lnTo>
                  <a:lnTo>
                    <a:pt x="5" y="34"/>
                  </a:lnTo>
                  <a:lnTo>
                    <a:pt x="11" y="24"/>
                  </a:lnTo>
                  <a:lnTo>
                    <a:pt x="19" y="15"/>
                  </a:lnTo>
                  <a:lnTo>
                    <a:pt x="29" y="8"/>
                  </a:lnTo>
                  <a:lnTo>
                    <a:pt x="40" y="3"/>
                  </a:lnTo>
                  <a:lnTo>
                    <a:pt x="52" y="0"/>
                  </a:lnTo>
                  <a:lnTo>
                    <a:pt x="65" y="0"/>
                  </a:lnTo>
                  <a:lnTo>
                    <a:pt x="77" y="3"/>
                  </a:lnTo>
                  <a:lnTo>
                    <a:pt x="88" y="8"/>
                  </a:lnTo>
                  <a:lnTo>
                    <a:pt x="98" y="15"/>
                  </a:lnTo>
                  <a:lnTo>
                    <a:pt x="106" y="24"/>
                  </a:lnTo>
                  <a:lnTo>
                    <a:pt x="112" y="35"/>
                  </a:lnTo>
                  <a:lnTo>
                    <a:pt x="116" y="47"/>
                  </a:lnTo>
                  <a:lnTo>
                    <a:pt x="59"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05" name="Freeform 612"/>
            <p:cNvSpPr>
              <a:spLocks/>
            </p:cNvSpPr>
            <p:nvPr/>
          </p:nvSpPr>
          <p:spPr bwMode="auto">
            <a:xfrm>
              <a:off x="1738" y="2241"/>
              <a:ext cx="22" cy="14"/>
            </a:xfrm>
            <a:custGeom>
              <a:avLst/>
              <a:gdLst>
                <a:gd name="T0" fmla="*/ 1 w 116"/>
                <a:gd name="T1" fmla="*/ 71 h 71"/>
                <a:gd name="T2" fmla="*/ 0 w 116"/>
                <a:gd name="T3" fmla="*/ 59 h 71"/>
                <a:gd name="T4" fmla="*/ 1 w 116"/>
                <a:gd name="T5" fmla="*/ 47 h 71"/>
                <a:gd name="T6" fmla="*/ 5 w 116"/>
                <a:gd name="T7" fmla="*/ 34 h 71"/>
                <a:gd name="T8" fmla="*/ 11 w 116"/>
                <a:gd name="T9" fmla="*/ 24 h 71"/>
                <a:gd name="T10" fmla="*/ 19 w 116"/>
                <a:gd name="T11" fmla="*/ 15 h 71"/>
                <a:gd name="T12" fmla="*/ 29 w 116"/>
                <a:gd name="T13" fmla="*/ 8 h 71"/>
                <a:gd name="T14" fmla="*/ 40 w 116"/>
                <a:gd name="T15" fmla="*/ 3 h 71"/>
                <a:gd name="T16" fmla="*/ 52 w 116"/>
                <a:gd name="T17" fmla="*/ 0 h 71"/>
                <a:gd name="T18" fmla="*/ 65 w 116"/>
                <a:gd name="T19" fmla="*/ 0 h 71"/>
                <a:gd name="T20" fmla="*/ 77 w 116"/>
                <a:gd name="T21" fmla="*/ 3 h 71"/>
                <a:gd name="T22" fmla="*/ 88 w 116"/>
                <a:gd name="T23" fmla="*/ 8 h 71"/>
                <a:gd name="T24" fmla="*/ 98 w 116"/>
                <a:gd name="T25" fmla="*/ 15 h 71"/>
                <a:gd name="T26" fmla="*/ 106 w 116"/>
                <a:gd name="T27" fmla="*/ 24 h 71"/>
                <a:gd name="T28" fmla="*/ 112 w 116"/>
                <a:gd name="T29" fmla="*/ 35 h 71"/>
                <a:gd name="T30" fmla="*/ 116 w 116"/>
                <a:gd name="T31" fmla="*/ 47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71"/>
                <a:gd name="T50" fmla="*/ 116 w 116"/>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71">
                  <a:moveTo>
                    <a:pt x="1" y="71"/>
                  </a:moveTo>
                  <a:lnTo>
                    <a:pt x="0" y="59"/>
                  </a:lnTo>
                  <a:lnTo>
                    <a:pt x="1" y="47"/>
                  </a:lnTo>
                  <a:lnTo>
                    <a:pt x="5" y="34"/>
                  </a:lnTo>
                  <a:lnTo>
                    <a:pt x="11" y="24"/>
                  </a:lnTo>
                  <a:lnTo>
                    <a:pt x="19" y="15"/>
                  </a:lnTo>
                  <a:lnTo>
                    <a:pt x="29" y="8"/>
                  </a:lnTo>
                  <a:lnTo>
                    <a:pt x="40" y="3"/>
                  </a:lnTo>
                  <a:lnTo>
                    <a:pt x="52" y="0"/>
                  </a:lnTo>
                  <a:lnTo>
                    <a:pt x="65" y="0"/>
                  </a:lnTo>
                  <a:lnTo>
                    <a:pt x="77" y="3"/>
                  </a:lnTo>
                  <a:lnTo>
                    <a:pt x="88" y="8"/>
                  </a:lnTo>
                  <a:lnTo>
                    <a:pt x="98" y="15"/>
                  </a:lnTo>
                  <a:lnTo>
                    <a:pt x="106" y="24"/>
                  </a:lnTo>
                  <a:lnTo>
                    <a:pt x="112" y="35"/>
                  </a:lnTo>
                  <a:lnTo>
                    <a:pt x="116" y="4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06" name="Freeform 613"/>
            <p:cNvSpPr>
              <a:spLocks/>
            </p:cNvSpPr>
            <p:nvPr/>
          </p:nvSpPr>
          <p:spPr bwMode="auto">
            <a:xfrm>
              <a:off x="1738" y="2251"/>
              <a:ext cx="37" cy="76"/>
            </a:xfrm>
            <a:custGeom>
              <a:avLst/>
              <a:gdLst>
                <a:gd name="T0" fmla="*/ 115 w 190"/>
                <a:gd name="T1" fmla="*/ 0 h 392"/>
                <a:gd name="T2" fmla="*/ 58 w 190"/>
                <a:gd name="T3" fmla="*/ 12 h 392"/>
                <a:gd name="T4" fmla="*/ 0 w 190"/>
                <a:gd name="T5" fmla="*/ 24 h 392"/>
                <a:gd name="T6" fmla="*/ 75 w 190"/>
                <a:gd name="T7" fmla="*/ 392 h 392"/>
                <a:gd name="T8" fmla="*/ 132 w 190"/>
                <a:gd name="T9" fmla="*/ 380 h 392"/>
                <a:gd name="T10" fmla="*/ 190 w 190"/>
                <a:gd name="T11" fmla="*/ 368 h 392"/>
                <a:gd name="T12" fmla="*/ 115 w 190"/>
                <a:gd name="T13" fmla="*/ 0 h 392"/>
                <a:gd name="T14" fmla="*/ 0 60000 65536"/>
                <a:gd name="T15" fmla="*/ 0 60000 65536"/>
                <a:gd name="T16" fmla="*/ 0 60000 65536"/>
                <a:gd name="T17" fmla="*/ 0 60000 65536"/>
                <a:gd name="T18" fmla="*/ 0 60000 65536"/>
                <a:gd name="T19" fmla="*/ 0 60000 65536"/>
                <a:gd name="T20" fmla="*/ 0 60000 65536"/>
                <a:gd name="T21" fmla="*/ 0 w 190"/>
                <a:gd name="T22" fmla="*/ 0 h 392"/>
                <a:gd name="T23" fmla="*/ 190 w 190"/>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392">
                  <a:moveTo>
                    <a:pt x="115" y="0"/>
                  </a:moveTo>
                  <a:lnTo>
                    <a:pt x="58" y="12"/>
                  </a:lnTo>
                  <a:lnTo>
                    <a:pt x="0" y="24"/>
                  </a:lnTo>
                  <a:lnTo>
                    <a:pt x="75" y="392"/>
                  </a:lnTo>
                  <a:lnTo>
                    <a:pt x="132" y="380"/>
                  </a:lnTo>
                  <a:lnTo>
                    <a:pt x="190" y="368"/>
                  </a:lnTo>
                  <a:lnTo>
                    <a:pt x="1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07" name="Freeform 614"/>
            <p:cNvSpPr>
              <a:spLocks/>
            </p:cNvSpPr>
            <p:nvPr/>
          </p:nvSpPr>
          <p:spPr bwMode="auto">
            <a:xfrm>
              <a:off x="1738" y="2251"/>
              <a:ext cx="37" cy="76"/>
            </a:xfrm>
            <a:custGeom>
              <a:avLst/>
              <a:gdLst>
                <a:gd name="T0" fmla="*/ 115 w 190"/>
                <a:gd name="T1" fmla="*/ 0 h 392"/>
                <a:gd name="T2" fmla="*/ 58 w 190"/>
                <a:gd name="T3" fmla="*/ 12 h 392"/>
                <a:gd name="T4" fmla="*/ 0 w 190"/>
                <a:gd name="T5" fmla="*/ 24 h 392"/>
                <a:gd name="T6" fmla="*/ 75 w 190"/>
                <a:gd name="T7" fmla="*/ 392 h 392"/>
                <a:gd name="T8" fmla="*/ 132 w 190"/>
                <a:gd name="T9" fmla="*/ 380 h 392"/>
                <a:gd name="T10" fmla="*/ 190 w 190"/>
                <a:gd name="T11" fmla="*/ 368 h 392"/>
                <a:gd name="T12" fmla="*/ 115 w 190"/>
                <a:gd name="T13" fmla="*/ 0 h 392"/>
                <a:gd name="T14" fmla="*/ 0 60000 65536"/>
                <a:gd name="T15" fmla="*/ 0 60000 65536"/>
                <a:gd name="T16" fmla="*/ 0 60000 65536"/>
                <a:gd name="T17" fmla="*/ 0 60000 65536"/>
                <a:gd name="T18" fmla="*/ 0 60000 65536"/>
                <a:gd name="T19" fmla="*/ 0 60000 65536"/>
                <a:gd name="T20" fmla="*/ 0 60000 65536"/>
                <a:gd name="T21" fmla="*/ 0 w 190"/>
                <a:gd name="T22" fmla="*/ 0 h 392"/>
                <a:gd name="T23" fmla="*/ 190 w 190"/>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392">
                  <a:moveTo>
                    <a:pt x="115" y="0"/>
                  </a:moveTo>
                  <a:lnTo>
                    <a:pt x="58" y="12"/>
                  </a:lnTo>
                  <a:lnTo>
                    <a:pt x="0" y="24"/>
                  </a:lnTo>
                  <a:lnTo>
                    <a:pt x="75" y="392"/>
                  </a:lnTo>
                  <a:lnTo>
                    <a:pt x="132" y="380"/>
                  </a:lnTo>
                  <a:lnTo>
                    <a:pt x="190" y="368"/>
                  </a:lnTo>
                  <a:lnTo>
                    <a:pt x="11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08" name="Freeform 615"/>
            <p:cNvSpPr>
              <a:spLocks/>
            </p:cNvSpPr>
            <p:nvPr/>
          </p:nvSpPr>
          <p:spPr bwMode="auto">
            <a:xfrm>
              <a:off x="1753" y="2325"/>
              <a:ext cx="11" cy="3"/>
            </a:xfrm>
            <a:custGeom>
              <a:avLst/>
              <a:gdLst>
                <a:gd name="T0" fmla="*/ 57 w 57"/>
                <a:gd name="T1" fmla="*/ 0 h 18"/>
                <a:gd name="T2" fmla="*/ 0 w 57"/>
                <a:gd name="T3" fmla="*/ 12 h 18"/>
                <a:gd name="T4" fmla="*/ 2 w 57"/>
                <a:gd name="T5" fmla="*/ 18 h 18"/>
                <a:gd name="T6" fmla="*/ 57 w 57"/>
                <a:gd name="T7" fmla="*/ 0 h 18"/>
                <a:gd name="T8" fmla="*/ 0 60000 65536"/>
                <a:gd name="T9" fmla="*/ 0 60000 65536"/>
                <a:gd name="T10" fmla="*/ 0 60000 65536"/>
                <a:gd name="T11" fmla="*/ 0 60000 65536"/>
                <a:gd name="T12" fmla="*/ 0 w 57"/>
                <a:gd name="T13" fmla="*/ 0 h 18"/>
                <a:gd name="T14" fmla="*/ 57 w 57"/>
                <a:gd name="T15" fmla="*/ 18 h 18"/>
              </a:gdLst>
              <a:ahLst/>
              <a:cxnLst>
                <a:cxn ang="T8">
                  <a:pos x="T0" y="T1"/>
                </a:cxn>
                <a:cxn ang="T9">
                  <a:pos x="T2" y="T3"/>
                </a:cxn>
                <a:cxn ang="T10">
                  <a:pos x="T4" y="T5"/>
                </a:cxn>
                <a:cxn ang="T11">
                  <a:pos x="T6" y="T7"/>
                </a:cxn>
              </a:cxnLst>
              <a:rect l="T12" t="T13" r="T14" b="T15"/>
              <a:pathLst>
                <a:path w="57" h="18">
                  <a:moveTo>
                    <a:pt x="57" y="0"/>
                  </a:moveTo>
                  <a:lnTo>
                    <a:pt x="0" y="12"/>
                  </a:lnTo>
                  <a:lnTo>
                    <a:pt x="2" y="18"/>
                  </a:lnTo>
                  <a:lnTo>
                    <a:pt x="5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09" name="Line 616"/>
            <p:cNvSpPr>
              <a:spLocks noChangeShapeType="1"/>
            </p:cNvSpPr>
            <p:nvPr/>
          </p:nvSpPr>
          <p:spPr bwMode="auto">
            <a:xfrm>
              <a:off x="1753" y="2327"/>
              <a:ext cx="0"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0" name="Freeform 617"/>
            <p:cNvSpPr>
              <a:spLocks/>
            </p:cNvSpPr>
            <p:nvPr/>
          </p:nvSpPr>
          <p:spPr bwMode="auto">
            <a:xfrm>
              <a:off x="1753" y="2321"/>
              <a:ext cx="43" cy="74"/>
            </a:xfrm>
            <a:custGeom>
              <a:avLst/>
              <a:gdLst>
                <a:gd name="T0" fmla="*/ 111 w 224"/>
                <a:gd name="T1" fmla="*/ 0 h 381"/>
                <a:gd name="T2" fmla="*/ 55 w 224"/>
                <a:gd name="T3" fmla="*/ 18 h 381"/>
                <a:gd name="T4" fmla="*/ 0 w 224"/>
                <a:gd name="T5" fmla="*/ 36 h 381"/>
                <a:gd name="T6" fmla="*/ 113 w 224"/>
                <a:gd name="T7" fmla="*/ 381 h 381"/>
                <a:gd name="T8" fmla="*/ 168 w 224"/>
                <a:gd name="T9" fmla="*/ 362 h 381"/>
                <a:gd name="T10" fmla="*/ 224 w 224"/>
                <a:gd name="T11" fmla="*/ 344 h 381"/>
                <a:gd name="T12" fmla="*/ 111 w 224"/>
                <a:gd name="T13" fmla="*/ 0 h 381"/>
                <a:gd name="T14" fmla="*/ 0 60000 65536"/>
                <a:gd name="T15" fmla="*/ 0 60000 65536"/>
                <a:gd name="T16" fmla="*/ 0 60000 65536"/>
                <a:gd name="T17" fmla="*/ 0 60000 65536"/>
                <a:gd name="T18" fmla="*/ 0 60000 65536"/>
                <a:gd name="T19" fmla="*/ 0 60000 65536"/>
                <a:gd name="T20" fmla="*/ 0 60000 65536"/>
                <a:gd name="T21" fmla="*/ 0 w 224"/>
                <a:gd name="T22" fmla="*/ 0 h 381"/>
                <a:gd name="T23" fmla="*/ 224 w 224"/>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381">
                  <a:moveTo>
                    <a:pt x="111" y="0"/>
                  </a:moveTo>
                  <a:lnTo>
                    <a:pt x="55" y="18"/>
                  </a:lnTo>
                  <a:lnTo>
                    <a:pt x="0" y="36"/>
                  </a:lnTo>
                  <a:lnTo>
                    <a:pt x="113" y="381"/>
                  </a:lnTo>
                  <a:lnTo>
                    <a:pt x="168" y="362"/>
                  </a:lnTo>
                  <a:lnTo>
                    <a:pt x="224" y="344"/>
                  </a:lnTo>
                  <a:lnTo>
                    <a:pt x="1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11" name="Freeform 618"/>
            <p:cNvSpPr>
              <a:spLocks/>
            </p:cNvSpPr>
            <p:nvPr/>
          </p:nvSpPr>
          <p:spPr bwMode="auto">
            <a:xfrm>
              <a:off x="1753" y="2321"/>
              <a:ext cx="43" cy="74"/>
            </a:xfrm>
            <a:custGeom>
              <a:avLst/>
              <a:gdLst>
                <a:gd name="T0" fmla="*/ 111 w 224"/>
                <a:gd name="T1" fmla="*/ 0 h 381"/>
                <a:gd name="T2" fmla="*/ 55 w 224"/>
                <a:gd name="T3" fmla="*/ 18 h 381"/>
                <a:gd name="T4" fmla="*/ 0 w 224"/>
                <a:gd name="T5" fmla="*/ 36 h 381"/>
                <a:gd name="T6" fmla="*/ 113 w 224"/>
                <a:gd name="T7" fmla="*/ 381 h 381"/>
                <a:gd name="T8" fmla="*/ 168 w 224"/>
                <a:gd name="T9" fmla="*/ 362 h 381"/>
                <a:gd name="T10" fmla="*/ 224 w 224"/>
                <a:gd name="T11" fmla="*/ 344 h 381"/>
                <a:gd name="T12" fmla="*/ 111 w 224"/>
                <a:gd name="T13" fmla="*/ 0 h 381"/>
                <a:gd name="T14" fmla="*/ 0 60000 65536"/>
                <a:gd name="T15" fmla="*/ 0 60000 65536"/>
                <a:gd name="T16" fmla="*/ 0 60000 65536"/>
                <a:gd name="T17" fmla="*/ 0 60000 65536"/>
                <a:gd name="T18" fmla="*/ 0 60000 65536"/>
                <a:gd name="T19" fmla="*/ 0 60000 65536"/>
                <a:gd name="T20" fmla="*/ 0 60000 65536"/>
                <a:gd name="T21" fmla="*/ 0 w 224"/>
                <a:gd name="T22" fmla="*/ 0 h 381"/>
                <a:gd name="T23" fmla="*/ 224 w 224"/>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381">
                  <a:moveTo>
                    <a:pt x="111" y="0"/>
                  </a:moveTo>
                  <a:lnTo>
                    <a:pt x="55" y="18"/>
                  </a:lnTo>
                  <a:lnTo>
                    <a:pt x="0" y="36"/>
                  </a:lnTo>
                  <a:lnTo>
                    <a:pt x="113" y="381"/>
                  </a:lnTo>
                  <a:lnTo>
                    <a:pt x="168" y="362"/>
                  </a:lnTo>
                  <a:lnTo>
                    <a:pt x="224" y="344"/>
                  </a:lnTo>
                  <a:lnTo>
                    <a:pt x="1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2" name="Freeform 619"/>
            <p:cNvSpPr>
              <a:spLocks/>
            </p:cNvSpPr>
            <p:nvPr/>
          </p:nvSpPr>
          <p:spPr bwMode="auto">
            <a:xfrm>
              <a:off x="1775" y="2388"/>
              <a:ext cx="22" cy="15"/>
            </a:xfrm>
            <a:custGeom>
              <a:avLst/>
              <a:gdLst>
                <a:gd name="T0" fmla="*/ 55 w 114"/>
                <a:gd name="T1" fmla="*/ 18 h 78"/>
                <a:gd name="T2" fmla="*/ 111 w 114"/>
                <a:gd name="T3" fmla="*/ 0 h 78"/>
                <a:gd name="T4" fmla="*/ 114 w 114"/>
                <a:gd name="T5" fmla="*/ 12 h 78"/>
                <a:gd name="T6" fmla="*/ 114 w 114"/>
                <a:gd name="T7" fmla="*/ 25 h 78"/>
                <a:gd name="T8" fmla="*/ 111 w 114"/>
                <a:gd name="T9" fmla="*/ 37 h 78"/>
                <a:gd name="T10" fmla="*/ 106 w 114"/>
                <a:gd name="T11" fmla="*/ 48 h 78"/>
                <a:gd name="T12" fmla="*/ 99 w 114"/>
                <a:gd name="T13" fmla="*/ 58 h 78"/>
                <a:gd name="T14" fmla="*/ 89 w 114"/>
                <a:gd name="T15" fmla="*/ 66 h 78"/>
                <a:gd name="T16" fmla="*/ 79 w 114"/>
                <a:gd name="T17" fmla="*/ 73 h 78"/>
                <a:gd name="T18" fmla="*/ 67 w 114"/>
                <a:gd name="T19" fmla="*/ 77 h 78"/>
                <a:gd name="T20" fmla="*/ 55 w 114"/>
                <a:gd name="T21" fmla="*/ 78 h 78"/>
                <a:gd name="T22" fmla="*/ 43 w 114"/>
                <a:gd name="T23" fmla="*/ 77 h 78"/>
                <a:gd name="T24" fmla="*/ 32 w 114"/>
                <a:gd name="T25" fmla="*/ 73 h 78"/>
                <a:gd name="T26" fmla="*/ 21 w 114"/>
                <a:gd name="T27" fmla="*/ 66 h 78"/>
                <a:gd name="T28" fmla="*/ 12 w 114"/>
                <a:gd name="T29" fmla="*/ 58 h 78"/>
                <a:gd name="T30" fmla="*/ 5 w 114"/>
                <a:gd name="T31" fmla="*/ 48 h 78"/>
                <a:gd name="T32" fmla="*/ 0 w 114"/>
                <a:gd name="T33" fmla="*/ 37 h 78"/>
                <a:gd name="T34" fmla="*/ 55 w 114"/>
                <a:gd name="T35" fmla="*/ 18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78"/>
                <a:gd name="T56" fmla="*/ 114 w 11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78">
                  <a:moveTo>
                    <a:pt x="55" y="18"/>
                  </a:moveTo>
                  <a:lnTo>
                    <a:pt x="111" y="0"/>
                  </a:lnTo>
                  <a:lnTo>
                    <a:pt x="114" y="12"/>
                  </a:lnTo>
                  <a:lnTo>
                    <a:pt x="114" y="25"/>
                  </a:lnTo>
                  <a:lnTo>
                    <a:pt x="111" y="37"/>
                  </a:lnTo>
                  <a:lnTo>
                    <a:pt x="106" y="48"/>
                  </a:lnTo>
                  <a:lnTo>
                    <a:pt x="99" y="58"/>
                  </a:lnTo>
                  <a:lnTo>
                    <a:pt x="89" y="66"/>
                  </a:lnTo>
                  <a:lnTo>
                    <a:pt x="79" y="73"/>
                  </a:lnTo>
                  <a:lnTo>
                    <a:pt x="67" y="77"/>
                  </a:lnTo>
                  <a:lnTo>
                    <a:pt x="55" y="78"/>
                  </a:lnTo>
                  <a:lnTo>
                    <a:pt x="43" y="77"/>
                  </a:lnTo>
                  <a:lnTo>
                    <a:pt x="32" y="73"/>
                  </a:lnTo>
                  <a:lnTo>
                    <a:pt x="21" y="66"/>
                  </a:lnTo>
                  <a:lnTo>
                    <a:pt x="12" y="58"/>
                  </a:lnTo>
                  <a:lnTo>
                    <a:pt x="5" y="48"/>
                  </a:lnTo>
                  <a:lnTo>
                    <a:pt x="0" y="37"/>
                  </a:lnTo>
                  <a:lnTo>
                    <a:pt x="5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13" name="Freeform 620"/>
            <p:cNvSpPr>
              <a:spLocks/>
            </p:cNvSpPr>
            <p:nvPr/>
          </p:nvSpPr>
          <p:spPr bwMode="auto">
            <a:xfrm>
              <a:off x="1775" y="2388"/>
              <a:ext cx="22" cy="15"/>
            </a:xfrm>
            <a:custGeom>
              <a:avLst/>
              <a:gdLst>
                <a:gd name="T0" fmla="*/ 111 w 114"/>
                <a:gd name="T1" fmla="*/ 0 h 78"/>
                <a:gd name="T2" fmla="*/ 114 w 114"/>
                <a:gd name="T3" fmla="*/ 12 h 78"/>
                <a:gd name="T4" fmla="*/ 114 w 114"/>
                <a:gd name="T5" fmla="*/ 25 h 78"/>
                <a:gd name="T6" fmla="*/ 111 w 114"/>
                <a:gd name="T7" fmla="*/ 37 h 78"/>
                <a:gd name="T8" fmla="*/ 106 w 114"/>
                <a:gd name="T9" fmla="*/ 48 h 78"/>
                <a:gd name="T10" fmla="*/ 99 w 114"/>
                <a:gd name="T11" fmla="*/ 58 h 78"/>
                <a:gd name="T12" fmla="*/ 89 w 114"/>
                <a:gd name="T13" fmla="*/ 66 h 78"/>
                <a:gd name="T14" fmla="*/ 79 w 114"/>
                <a:gd name="T15" fmla="*/ 73 h 78"/>
                <a:gd name="T16" fmla="*/ 67 w 114"/>
                <a:gd name="T17" fmla="*/ 77 h 78"/>
                <a:gd name="T18" fmla="*/ 55 w 114"/>
                <a:gd name="T19" fmla="*/ 78 h 78"/>
                <a:gd name="T20" fmla="*/ 43 w 114"/>
                <a:gd name="T21" fmla="*/ 77 h 78"/>
                <a:gd name="T22" fmla="*/ 32 w 114"/>
                <a:gd name="T23" fmla="*/ 73 h 78"/>
                <a:gd name="T24" fmla="*/ 21 w 114"/>
                <a:gd name="T25" fmla="*/ 66 h 78"/>
                <a:gd name="T26" fmla="*/ 12 w 114"/>
                <a:gd name="T27" fmla="*/ 58 h 78"/>
                <a:gd name="T28" fmla="*/ 5 w 114"/>
                <a:gd name="T29" fmla="*/ 48 h 78"/>
                <a:gd name="T30" fmla="*/ 0 w 114"/>
                <a:gd name="T31" fmla="*/ 3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8"/>
                <a:gd name="T50" fmla="*/ 114 w 11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8">
                  <a:moveTo>
                    <a:pt x="111" y="0"/>
                  </a:moveTo>
                  <a:lnTo>
                    <a:pt x="114" y="12"/>
                  </a:lnTo>
                  <a:lnTo>
                    <a:pt x="114" y="25"/>
                  </a:lnTo>
                  <a:lnTo>
                    <a:pt x="111" y="37"/>
                  </a:lnTo>
                  <a:lnTo>
                    <a:pt x="106" y="48"/>
                  </a:lnTo>
                  <a:lnTo>
                    <a:pt x="99" y="58"/>
                  </a:lnTo>
                  <a:lnTo>
                    <a:pt x="89" y="66"/>
                  </a:lnTo>
                  <a:lnTo>
                    <a:pt x="79" y="73"/>
                  </a:lnTo>
                  <a:lnTo>
                    <a:pt x="67" y="77"/>
                  </a:lnTo>
                  <a:lnTo>
                    <a:pt x="55" y="78"/>
                  </a:lnTo>
                  <a:lnTo>
                    <a:pt x="43" y="77"/>
                  </a:lnTo>
                  <a:lnTo>
                    <a:pt x="32" y="73"/>
                  </a:lnTo>
                  <a:lnTo>
                    <a:pt x="21" y="66"/>
                  </a:lnTo>
                  <a:lnTo>
                    <a:pt x="12" y="58"/>
                  </a:lnTo>
                  <a:lnTo>
                    <a:pt x="5" y="48"/>
                  </a:lnTo>
                  <a:lnTo>
                    <a:pt x="0" y="3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4" name="Freeform 621"/>
            <p:cNvSpPr>
              <a:spLocks/>
            </p:cNvSpPr>
            <p:nvPr/>
          </p:nvSpPr>
          <p:spPr bwMode="auto">
            <a:xfrm rot="-7016255">
              <a:off x="778" y="1491"/>
              <a:ext cx="78" cy="110"/>
            </a:xfrm>
            <a:custGeom>
              <a:avLst/>
              <a:gdLst>
                <a:gd name="T0" fmla="*/ 300 w 300"/>
                <a:gd name="T1" fmla="*/ 61 h 758"/>
                <a:gd name="T2" fmla="*/ 61 w 300"/>
                <a:gd name="T3" fmla="*/ 0 h 758"/>
                <a:gd name="T4" fmla="*/ 0 w 300"/>
                <a:gd name="T5" fmla="*/ 758 h 758"/>
                <a:gd name="T6" fmla="*/ 300 w 300"/>
                <a:gd name="T7" fmla="*/ 61 h 758"/>
                <a:gd name="T8" fmla="*/ 0 60000 65536"/>
                <a:gd name="T9" fmla="*/ 0 60000 65536"/>
                <a:gd name="T10" fmla="*/ 0 60000 65536"/>
                <a:gd name="T11" fmla="*/ 0 60000 65536"/>
                <a:gd name="T12" fmla="*/ 0 w 300"/>
                <a:gd name="T13" fmla="*/ 0 h 758"/>
                <a:gd name="T14" fmla="*/ 300 w 300"/>
                <a:gd name="T15" fmla="*/ 758 h 758"/>
              </a:gdLst>
              <a:ahLst/>
              <a:cxnLst>
                <a:cxn ang="T8">
                  <a:pos x="T0" y="T1"/>
                </a:cxn>
                <a:cxn ang="T9">
                  <a:pos x="T2" y="T3"/>
                </a:cxn>
                <a:cxn ang="T10">
                  <a:pos x="T4" y="T5"/>
                </a:cxn>
                <a:cxn ang="T11">
                  <a:pos x="T6" y="T7"/>
                </a:cxn>
              </a:cxnLst>
              <a:rect l="T12" t="T13" r="T14" b="T15"/>
              <a:pathLst>
                <a:path w="300" h="758">
                  <a:moveTo>
                    <a:pt x="300" y="61"/>
                  </a:moveTo>
                  <a:lnTo>
                    <a:pt x="61" y="0"/>
                  </a:lnTo>
                  <a:lnTo>
                    <a:pt x="0" y="758"/>
                  </a:lnTo>
                  <a:lnTo>
                    <a:pt x="30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15" name="Text Box 622"/>
            <p:cNvSpPr txBox="1">
              <a:spLocks noChangeArrowheads="1"/>
            </p:cNvSpPr>
            <p:nvPr/>
          </p:nvSpPr>
          <p:spPr bwMode="auto">
            <a:xfrm>
              <a:off x="730" y="2317"/>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p>
          </p:txBody>
        </p:sp>
        <p:sp>
          <p:nvSpPr>
            <p:cNvPr id="8816" name="Text Box 623"/>
            <p:cNvSpPr txBox="1">
              <a:spLocks noChangeArrowheads="1"/>
            </p:cNvSpPr>
            <p:nvPr/>
          </p:nvSpPr>
          <p:spPr bwMode="auto">
            <a:xfrm>
              <a:off x="1066" y="2024"/>
              <a:ext cx="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g</a:t>
              </a:r>
              <a:r>
                <a:rPr lang="en-US" altLang="zh-CN" sz="2000" b="0" i="1" baseline="-25000">
                  <a:solidFill>
                    <a:srgbClr val="0000CC"/>
                  </a:solidFill>
                  <a:latin typeface="Symbol" panose="05050102010706020507" pitchFamily="18" charset="2"/>
                </a:rPr>
                <a:t>r</a:t>
              </a:r>
              <a:endParaRPr lang="en-US" altLang="zh-CN" sz="2000" b="0" i="1">
                <a:solidFill>
                  <a:srgbClr val="0000CC"/>
                </a:solidFill>
                <a:latin typeface="Symbol" panose="05050102010706020507" pitchFamily="18" charset="2"/>
              </a:endParaRPr>
            </a:p>
          </p:txBody>
        </p:sp>
        <p:sp>
          <p:nvSpPr>
            <p:cNvPr id="8817" name="Text Box 624"/>
            <p:cNvSpPr txBox="1">
              <a:spLocks noChangeArrowheads="1"/>
            </p:cNvSpPr>
            <p:nvPr/>
          </p:nvSpPr>
          <p:spPr bwMode="auto">
            <a:xfrm>
              <a:off x="204" y="1933"/>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000" b="0" i="1">
                  <a:solidFill>
                    <a:srgbClr val="0000CC"/>
                  </a:solidFill>
                  <a:latin typeface="Symbol" panose="05050102010706020507" pitchFamily="18" charset="2"/>
                </a:rPr>
                <a:t>r</a:t>
              </a:r>
            </a:p>
          </p:txBody>
        </p:sp>
      </p:grpSp>
      <p:sp>
        <p:nvSpPr>
          <p:cNvPr id="8199" name="Line 626"/>
          <p:cNvSpPr>
            <a:spLocks noChangeShapeType="1"/>
          </p:cNvSpPr>
          <p:nvPr/>
        </p:nvSpPr>
        <p:spPr bwMode="auto">
          <a:xfrm>
            <a:off x="9264651" y="5084763"/>
            <a:ext cx="1008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0" name="Line 627"/>
          <p:cNvSpPr>
            <a:spLocks noChangeShapeType="1"/>
          </p:cNvSpPr>
          <p:nvPr/>
        </p:nvSpPr>
        <p:spPr bwMode="auto">
          <a:xfrm>
            <a:off x="2135189" y="5734050"/>
            <a:ext cx="3455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353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8712"/>
                                        </p:tgtEl>
                                        <p:attrNameLst>
                                          <p:attrName>style.visibility</p:attrName>
                                        </p:attrNameLst>
                                      </p:cBhvr>
                                      <p:to>
                                        <p:strVal val="visible"/>
                                      </p:to>
                                    </p:set>
                                    <p:animEffect transition="in" filter="barn(inHorizontal)">
                                      <p:cBhvr>
                                        <p:cTn id="12" dur="500"/>
                                        <p:tgtEl>
                                          <p:spTgt spid="328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39" name="Object 15"/>
          <p:cNvGraphicFramePr>
            <a:graphicFrameLocks noChangeAspect="1"/>
          </p:cNvGraphicFramePr>
          <p:nvPr/>
        </p:nvGraphicFramePr>
        <p:xfrm>
          <a:off x="3216276" y="2349501"/>
          <a:ext cx="2403475" cy="784225"/>
        </p:xfrm>
        <a:graphic>
          <a:graphicData uri="http://schemas.openxmlformats.org/presentationml/2006/ole">
            <mc:AlternateContent xmlns:mc="http://schemas.openxmlformats.org/markup-compatibility/2006">
              <mc:Choice xmlns:v="urn:schemas-microsoft-com:vml" Requires="v">
                <p:oleObj spid="_x0000_s3076" name="公式" r:id="rId3" imgW="1206360" imgH="393480" progId="Equation.3">
                  <p:embed/>
                </p:oleObj>
              </mc:Choice>
              <mc:Fallback>
                <p:oleObj name="公式" r:id="rId3" imgW="1206360" imgH="393480" progId="Equation.3">
                  <p:embed/>
                  <p:pic>
                    <p:nvPicPr>
                      <p:cNvPr id="10343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6" y="2349501"/>
                        <a:ext cx="2403475" cy="7842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54" name="Text Box 30"/>
          <p:cNvSpPr txBox="1">
            <a:spLocks noChangeArrowheads="1"/>
          </p:cNvSpPr>
          <p:nvPr/>
        </p:nvSpPr>
        <p:spPr bwMode="auto">
          <a:xfrm>
            <a:off x="2640013" y="4762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en-US" altLang="zh-CN" sz="2400" b="0"/>
              <a:t>(2)  </a:t>
            </a:r>
            <a:r>
              <a:rPr lang="zh-CN" altLang="en-US" sz="2400" b="0"/>
              <a:t>物理方面</a:t>
            </a:r>
          </a:p>
        </p:txBody>
      </p:sp>
      <p:pic>
        <p:nvPicPr>
          <p:cNvPr id="103455" name="Picture 31" descr="未命名"/>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3104"/>
          <a:stretch>
            <a:fillRect/>
          </a:stretch>
        </p:blipFill>
        <p:spPr bwMode="auto">
          <a:xfrm>
            <a:off x="6959601" y="1052513"/>
            <a:ext cx="27352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6" name="Text Box 32"/>
          <p:cNvSpPr txBox="1">
            <a:spLocks noChangeArrowheads="1"/>
          </p:cNvSpPr>
          <p:nvPr/>
        </p:nvSpPr>
        <p:spPr bwMode="auto">
          <a:xfrm>
            <a:off x="2711450" y="1052513"/>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b="0" dirty="0">
                <a:latin typeface="黑体" panose="02010609060101010101" pitchFamily="49" charset="-122"/>
              </a:rPr>
              <a:t>由剪切胡克定律 </a:t>
            </a:r>
            <a:r>
              <a:rPr lang="en-US" altLang="zh-CN" sz="2400" b="0" i="1" dirty="0">
                <a:latin typeface="Symbol" panose="05050102010706020507" pitchFamily="18" charset="2"/>
              </a:rPr>
              <a:t>t </a:t>
            </a:r>
            <a:r>
              <a:rPr lang="en-US" altLang="zh-CN" sz="2400" b="0" dirty="0">
                <a:latin typeface="Symbol" panose="05050102010706020507" pitchFamily="18" charset="2"/>
              </a:rPr>
              <a:t>= </a:t>
            </a:r>
            <a:r>
              <a:rPr lang="en-US" altLang="zh-CN" sz="2400" b="0" i="1" dirty="0"/>
              <a:t>G</a:t>
            </a:r>
            <a:r>
              <a:rPr lang="en-US" altLang="zh-CN" sz="2400" b="0" i="1" dirty="0">
                <a:latin typeface="Symbol" panose="05050102010706020507" pitchFamily="18" charset="2"/>
              </a:rPr>
              <a:t>g</a:t>
            </a:r>
            <a:r>
              <a:rPr lang="en-US" altLang="zh-CN" sz="2400" b="0" i="1" dirty="0">
                <a:latin typeface="黑体" panose="02010609060101010101" pitchFamily="49" charset="-122"/>
              </a:rPr>
              <a:t> </a:t>
            </a:r>
            <a:r>
              <a:rPr lang="zh-CN" altLang="en-US" sz="2400" b="0" dirty="0">
                <a:latin typeface="黑体" panose="02010609060101010101" pitchFamily="49" charset="-122"/>
              </a:rPr>
              <a:t>知</a:t>
            </a:r>
          </a:p>
        </p:txBody>
      </p:sp>
      <p:sp>
        <p:nvSpPr>
          <p:cNvPr id="104290" name="Text Box 866"/>
          <p:cNvSpPr txBox="1">
            <a:spLocks noChangeArrowheads="1"/>
          </p:cNvSpPr>
          <p:nvPr/>
        </p:nvSpPr>
        <p:spPr bwMode="auto">
          <a:xfrm>
            <a:off x="2351088" y="4149726"/>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b="0">
                <a:solidFill>
                  <a:srgbClr val="0000CC"/>
                </a:solidFill>
                <a:latin typeface="黑体" panose="02010609060101010101" pitchFamily="49" charset="-122"/>
              </a:rPr>
              <a:t>    </a:t>
            </a:r>
            <a:r>
              <a:rPr lang="zh-CN" altLang="en-US" sz="2400" b="0">
                <a:solidFill>
                  <a:srgbClr val="0000CC"/>
                </a:solidFill>
                <a:latin typeface="黑体" panose="02010609060101010101" pitchFamily="49" charset="-122"/>
              </a:rPr>
              <a:t>可见，在横截面的同一半径 </a:t>
            </a:r>
            <a:r>
              <a:rPr lang="en-US" altLang="zh-CN" sz="2400" b="0" i="1">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的圆周上各点处的切应力</a:t>
            </a:r>
            <a:r>
              <a:rPr lang="en-US" altLang="zh-CN" sz="2400" b="0" i="1">
                <a:solidFill>
                  <a:srgbClr val="0000CC"/>
                </a:solidFill>
                <a:latin typeface="Symbol" panose="05050102010706020507" pitchFamily="18" charset="2"/>
              </a:rPr>
              <a:t>t</a:t>
            </a:r>
            <a:r>
              <a:rPr lang="en-US" altLang="zh-CN" sz="2400" b="0" i="1" baseline="-25000">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均相同，其值</a:t>
            </a:r>
            <a:r>
              <a:rPr lang="zh-CN" altLang="en-US" sz="2400" b="0" i="1" baseline="-25000">
                <a:solidFill>
                  <a:srgbClr val="0000CC"/>
                </a:solidFill>
                <a:latin typeface="Symbol" panose="05050102010706020507" pitchFamily="18" charset="2"/>
              </a:rPr>
              <a:t> </a:t>
            </a:r>
            <a:r>
              <a:rPr lang="zh-CN" altLang="en-US" sz="2400" b="0">
                <a:solidFill>
                  <a:srgbClr val="0000CC"/>
                </a:solidFill>
                <a:latin typeface="黑体" panose="02010609060101010101" pitchFamily="49" charset="-122"/>
              </a:rPr>
              <a:t>与</a:t>
            </a:r>
            <a:r>
              <a:rPr lang="en-US" altLang="zh-CN" sz="2400" b="0" i="1">
                <a:solidFill>
                  <a:srgbClr val="0000CC"/>
                </a:solidFill>
                <a:latin typeface="Symbol" panose="05050102010706020507" pitchFamily="18" charset="2"/>
              </a:rPr>
              <a:t>r </a:t>
            </a:r>
            <a:r>
              <a:rPr lang="zh-CN" altLang="en-US" sz="2400" b="0">
                <a:solidFill>
                  <a:srgbClr val="0000CC"/>
                </a:solidFill>
                <a:latin typeface="黑体" panose="02010609060101010101" pitchFamily="49" charset="-122"/>
              </a:rPr>
              <a:t>成正比，其方向</a:t>
            </a:r>
            <a:r>
              <a:rPr lang="zh-CN" altLang="en-US" sz="2400" b="0">
                <a:solidFill>
                  <a:srgbClr val="0000CC"/>
                </a:solidFill>
              </a:rPr>
              <a:t>垂直于</a:t>
            </a:r>
            <a:r>
              <a:rPr lang="zh-CN" altLang="en-US" sz="2400" b="0">
                <a:solidFill>
                  <a:srgbClr val="0000CC"/>
                </a:solidFill>
                <a:latin typeface="黑体" panose="02010609060101010101" pitchFamily="49" charset="-122"/>
              </a:rPr>
              <a:t>半径。</a:t>
            </a:r>
          </a:p>
        </p:txBody>
      </p:sp>
    </p:spTree>
    <p:extLst>
      <p:ext uri="{BB962C8B-B14F-4D97-AF65-F5344CB8AC3E}">
        <p14:creationId xmlns:p14="http://schemas.microsoft.com/office/powerpoint/2010/main" val="306532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454"/>
                                        </p:tgtEl>
                                        <p:attrNameLst>
                                          <p:attrName>style.visibility</p:attrName>
                                        </p:attrNameLst>
                                      </p:cBhvr>
                                      <p:to>
                                        <p:strVal val="visible"/>
                                      </p:to>
                                    </p:set>
                                    <p:animEffect transition="in" filter="wipe(down)">
                                      <p:cBhvr>
                                        <p:cTn id="7" dur="500"/>
                                        <p:tgtEl>
                                          <p:spTgt spid="103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3456"/>
                                        </p:tgtEl>
                                        <p:attrNameLst>
                                          <p:attrName>style.visibility</p:attrName>
                                        </p:attrNameLst>
                                      </p:cBhvr>
                                      <p:to>
                                        <p:strVal val="visible"/>
                                      </p:to>
                                    </p:set>
                                    <p:animEffect transition="in" filter="barn(inHorizontal)">
                                      <p:cBhvr>
                                        <p:cTn id="12" dur="500"/>
                                        <p:tgtEl>
                                          <p:spTgt spid="1034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03439"/>
                                        </p:tgtEl>
                                        <p:attrNameLst>
                                          <p:attrName>style.visibility</p:attrName>
                                        </p:attrNameLst>
                                      </p:cBhvr>
                                      <p:to>
                                        <p:strVal val="visible"/>
                                      </p:to>
                                    </p:set>
                                    <p:animEffect transition="in" filter="barn(inHorizontal)">
                                      <p:cBhvr>
                                        <p:cTn id="17" dur="500"/>
                                        <p:tgtEl>
                                          <p:spTgt spid="103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4290"/>
                                        </p:tgtEl>
                                        <p:attrNameLst>
                                          <p:attrName>style.visibility</p:attrName>
                                        </p:attrNameLst>
                                      </p:cBhvr>
                                      <p:to>
                                        <p:strVal val="visible"/>
                                      </p:to>
                                    </p:set>
                                    <p:animEffect transition="in" filter="barn(inHorizontal)">
                                      <p:cBhvr>
                                        <p:cTn id="22" dur="500"/>
                                        <p:tgtEl>
                                          <p:spTgt spid="1042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3455"/>
                                        </p:tgtEl>
                                        <p:attrNameLst>
                                          <p:attrName>style.visibility</p:attrName>
                                        </p:attrNameLst>
                                      </p:cBhvr>
                                      <p:to>
                                        <p:strVal val="visible"/>
                                      </p:to>
                                    </p:set>
                                    <p:animEffect transition="in" filter="dissolve">
                                      <p:cBhvr>
                                        <p:cTn id="27" dur="500"/>
                                        <p:tgtEl>
                                          <p:spTgt spid="103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4" grpId="0"/>
      <p:bldP spid="103456" grpId="0" autoUpdateAnimBg="0"/>
      <p:bldP spid="10429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63" name="Object 1043"/>
          <p:cNvGraphicFramePr>
            <a:graphicFrameLocks noChangeAspect="1"/>
          </p:cNvGraphicFramePr>
          <p:nvPr/>
        </p:nvGraphicFramePr>
        <p:xfrm>
          <a:off x="4643439" y="5516564"/>
          <a:ext cx="2598737" cy="1019175"/>
        </p:xfrm>
        <a:graphic>
          <a:graphicData uri="http://schemas.openxmlformats.org/presentationml/2006/ole">
            <mc:AlternateContent xmlns:mc="http://schemas.openxmlformats.org/markup-compatibility/2006">
              <mc:Choice xmlns:v="urn:schemas-microsoft-com:vml" Requires="v">
                <p:oleObj spid="_x0000_s4110" name="公式" r:id="rId3" imgW="1295280" imgH="507960" progId="Equation.3">
                  <p:embed/>
                </p:oleObj>
              </mc:Choice>
              <mc:Fallback>
                <p:oleObj name="公式" r:id="rId3" imgW="1295280" imgH="507960" progId="Equation.3">
                  <p:embed/>
                  <p:pic>
                    <p:nvPicPr>
                      <p:cNvPr id="159763" name="Object 10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9" y="5516564"/>
                        <a:ext cx="2598737" cy="10191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9764" name="Picture 1044"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1" y="765176"/>
            <a:ext cx="28797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65" name="Text Box 1045"/>
          <p:cNvSpPr txBox="1">
            <a:spLocks noChangeArrowheads="1"/>
          </p:cNvSpPr>
          <p:nvPr/>
        </p:nvSpPr>
        <p:spPr bwMode="auto">
          <a:xfrm>
            <a:off x="2566988" y="476251"/>
            <a:ext cx="321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en-US" altLang="zh-CN" sz="2400" b="0"/>
              <a:t>(3) </a:t>
            </a:r>
            <a:r>
              <a:rPr lang="zh-CN" altLang="en-US" sz="2400" b="0"/>
              <a:t>静力学方面</a:t>
            </a:r>
          </a:p>
        </p:txBody>
      </p:sp>
      <p:grpSp>
        <p:nvGrpSpPr>
          <p:cNvPr id="2" name="Group 1054"/>
          <p:cNvGrpSpPr>
            <a:grpSpLocks/>
          </p:cNvGrpSpPr>
          <p:nvPr/>
        </p:nvGrpSpPr>
        <p:grpSpPr bwMode="auto">
          <a:xfrm>
            <a:off x="2208214" y="2276475"/>
            <a:ext cx="5400675" cy="1200150"/>
            <a:chOff x="431" y="1606"/>
            <a:chExt cx="3402" cy="756"/>
          </a:xfrm>
        </p:grpSpPr>
        <p:sp>
          <p:nvSpPr>
            <p:cNvPr id="10257" name="Text Box 1046"/>
            <p:cNvSpPr txBox="1">
              <a:spLocks noChangeArrowheads="1"/>
            </p:cNvSpPr>
            <p:nvPr/>
          </p:nvSpPr>
          <p:spPr bwMode="auto">
            <a:xfrm>
              <a:off x="431" y="1606"/>
              <a:ext cx="340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zh-CN" altLang="en-US" sz="2400" b="0">
                  <a:latin typeface="Arial" panose="020B0604020202020204" pitchFamily="34" charset="0"/>
                </a:rPr>
                <a:t>其中             称为横截面的</a:t>
              </a:r>
              <a:r>
                <a:rPr lang="zh-CN" altLang="en-US" sz="2400" b="0">
                  <a:solidFill>
                    <a:srgbClr val="0000CC"/>
                  </a:solidFill>
                  <a:latin typeface="Arial" panose="020B0604020202020204" pitchFamily="34" charset="0"/>
                </a:rPr>
                <a:t>极惯性矩</a:t>
              </a:r>
              <a:r>
                <a:rPr lang="en-US" altLang="zh-CN" sz="2400" b="0" i="1">
                  <a:solidFill>
                    <a:srgbClr val="0000CC"/>
                  </a:solidFill>
                </a:rPr>
                <a:t>I</a:t>
              </a:r>
              <a:r>
                <a:rPr lang="en-US" altLang="zh-CN" sz="2400" b="0" baseline="-25000">
                  <a:solidFill>
                    <a:srgbClr val="0000CC"/>
                  </a:solidFill>
                </a:rPr>
                <a:t>p</a:t>
              </a:r>
              <a:r>
                <a:rPr lang="zh-CN" altLang="en-US" sz="2400" b="0">
                  <a:latin typeface="Arial" panose="020B0604020202020204" pitchFamily="34" charset="0"/>
                </a:rPr>
                <a:t>，它是横截面的几何性质。</a:t>
              </a:r>
            </a:p>
          </p:txBody>
        </p:sp>
        <p:graphicFrame>
          <p:nvGraphicFramePr>
            <p:cNvPr id="10247" name="Object 1047"/>
            <p:cNvGraphicFramePr>
              <a:graphicFrameLocks noChangeAspect="1"/>
            </p:cNvGraphicFramePr>
            <p:nvPr/>
          </p:nvGraphicFramePr>
          <p:xfrm>
            <a:off x="839" y="1685"/>
            <a:ext cx="664" cy="339"/>
          </p:xfrm>
          <a:graphic>
            <a:graphicData uri="http://schemas.openxmlformats.org/presentationml/2006/ole">
              <mc:AlternateContent xmlns:mc="http://schemas.openxmlformats.org/markup-compatibility/2006">
                <mc:Choice xmlns:v="urn:schemas-microsoft-com:vml" Requires="v">
                  <p:oleObj spid="_x0000_s4111" name="公式" r:id="rId6" imgW="571320" imgH="291960" progId="Equation.3">
                    <p:embed/>
                  </p:oleObj>
                </mc:Choice>
                <mc:Fallback>
                  <p:oleObj name="公式" r:id="rId6" imgW="571320" imgH="291960" progId="Equation.3">
                    <p:embed/>
                    <p:pic>
                      <p:nvPicPr>
                        <p:cNvPr id="10247" name="Object 10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 y="1685"/>
                          <a:ext cx="664" cy="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9769" name="Object 1049"/>
          <p:cNvGraphicFramePr>
            <a:graphicFrameLocks noChangeAspect="1"/>
          </p:cNvGraphicFramePr>
          <p:nvPr/>
        </p:nvGraphicFramePr>
        <p:xfrm>
          <a:off x="5303839" y="620713"/>
          <a:ext cx="1806575" cy="584200"/>
        </p:xfrm>
        <a:graphic>
          <a:graphicData uri="http://schemas.openxmlformats.org/presentationml/2006/ole">
            <mc:AlternateContent xmlns:mc="http://schemas.openxmlformats.org/markup-compatibility/2006">
              <mc:Choice xmlns:v="urn:schemas-microsoft-com:vml" Requires="v">
                <p:oleObj spid="_x0000_s4112" name="公式" r:id="rId8" imgW="901440" imgH="291960" progId="Equation.3">
                  <p:embed/>
                </p:oleObj>
              </mc:Choice>
              <mc:Fallback>
                <p:oleObj name="公式" r:id="rId8" imgW="901440" imgH="291960" progId="Equation.3">
                  <p:embed/>
                  <p:pic>
                    <p:nvPicPr>
                      <p:cNvPr id="159769" name="Object 10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9" y="620713"/>
                        <a:ext cx="18065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71" name="Text Box 1051"/>
          <p:cNvSpPr txBox="1">
            <a:spLocks noChangeArrowheads="1"/>
          </p:cNvSpPr>
          <p:nvPr/>
        </p:nvSpPr>
        <p:spPr bwMode="auto">
          <a:xfrm>
            <a:off x="2163763" y="4437064"/>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zh-CN" altLang="en-US" sz="2400" b="0">
                <a:latin typeface="黑体" panose="02010609060101010101" pitchFamily="49" charset="-122"/>
              </a:rPr>
              <a:t>从而得等直圆杆在线弹性范围内扭转时，横截面上任一点处切应力计算公式</a:t>
            </a:r>
          </a:p>
        </p:txBody>
      </p:sp>
      <p:graphicFrame>
        <p:nvGraphicFramePr>
          <p:cNvPr id="159770" name="Object 1050"/>
          <p:cNvGraphicFramePr>
            <a:graphicFrameLocks noChangeAspect="1"/>
          </p:cNvGraphicFramePr>
          <p:nvPr/>
        </p:nvGraphicFramePr>
        <p:xfrm>
          <a:off x="6743701" y="3509963"/>
          <a:ext cx="1317625" cy="887412"/>
        </p:xfrm>
        <a:graphic>
          <a:graphicData uri="http://schemas.openxmlformats.org/presentationml/2006/ole">
            <mc:AlternateContent xmlns:mc="http://schemas.openxmlformats.org/markup-compatibility/2006">
              <mc:Choice xmlns:v="urn:schemas-microsoft-com:vml" Requires="v">
                <p:oleObj spid="_x0000_s4113" name="公式" r:id="rId10" imgW="660240" imgH="444240" progId="Equation.3">
                  <p:embed/>
                </p:oleObj>
              </mc:Choice>
              <mc:Fallback>
                <p:oleObj name="公式" r:id="rId10" imgW="660240" imgH="444240" progId="Equation.3">
                  <p:embed/>
                  <p:pic>
                    <p:nvPicPr>
                      <p:cNvPr id="159770" name="Object 10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3701" y="3509963"/>
                        <a:ext cx="1317625" cy="88741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58"/>
          <p:cNvGrpSpPr>
            <a:grpSpLocks/>
          </p:cNvGrpSpPr>
          <p:nvPr/>
        </p:nvGrpSpPr>
        <p:grpSpPr bwMode="auto">
          <a:xfrm>
            <a:off x="2208213" y="3570288"/>
            <a:ext cx="4032250" cy="722312"/>
            <a:chOff x="431" y="2217"/>
            <a:chExt cx="2540" cy="455"/>
          </a:xfrm>
        </p:grpSpPr>
        <p:graphicFrame>
          <p:nvGraphicFramePr>
            <p:cNvPr id="10246" name="Object 1048"/>
            <p:cNvGraphicFramePr>
              <a:graphicFrameLocks noChangeAspect="1"/>
            </p:cNvGraphicFramePr>
            <p:nvPr/>
          </p:nvGraphicFramePr>
          <p:xfrm>
            <a:off x="657" y="2302"/>
            <a:ext cx="1079" cy="370"/>
          </p:xfrm>
          <a:graphic>
            <a:graphicData uri="http://schemas.openxmlformats.org/presentationml/2006/ole">
              <mc:AlternateContent xmlns:mc="http://schemas.openxmlformats.org/markup-compatibility/2006">
                <mc:Choice xmlns:v="urn:schemas-microsoft-com:vml" Requires="v">
                  <p:oleObj spid="_x0000_s4114" name="公式" r:id="rId12" imgW="850680" imgH="291960" progId="Equation.3">
                    <p:embed/>
                  </p:oleObj>
                </mc:Choice>
                <mc:Fallback>
                  <p:oleObj name="公式" r:id="rId12" imgW="850680" imgH="291960" progId="Equation.3">
                    <p:embed/>
                    <p:pic>
                      <p:nvPicPr>
                        <p:cNvPr id="10246" name="Object 10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 y="2302"/>
                          <a:ext cx="1079" cy="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Text Box 1052"/>
            <p:cNvSpPr txBox="1">
              <a:spLocks noChangeArrowheads="1"/>
            </p:cNvSpPr>
            <p:nvPr/>
          </p:nvSpPr>
          <p:spPr bwMode="auto">
            <a:xfrm>
              <a:off x="431" y="2217"/>
              <a:ext cx="254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zh-CN" altLang="en-US" sz="2400" b="0">
                  <a:latin typeface="黑体" panose="02010609060101010101" pitchFamily="49" charset="-122"/>
                </a:rPr>
                <a:t>以           代入上式得：</a:t>
              </a:r>
              <a:endParaRPr lang="zh-CN" altLang="en-US" sz="2400" b="0" i="1">
                <a:solidFill>
                  <a:srgbClr val="FF0000"/>
                </a:solidFill>
                <a:latin typeface="黑体" panose="02010609060101010101" pitchFamily="49" charset="-122"/>
              </a:endParaRPr>
            </a:p>
          </p:txBody>
        </p:sp>
      </p:grpSp>
      <p:graphicFrame>
        <p:nvGraphicFramePr>
          <p:cNvPr id="159777" name="Object 1057"/>
          <p:cNvGraphicFramePr>
            <a:graphicFrameLocks noChangeAspect="1"/>
          </p:cNvGraphicFramePr>
          <p:nvPr/>
        </p:nvGraphicFramePr>
        <p:xfrm>
          <a:off x="2279651" y="1412875"/>
          <a:ext cx="3840163" cy="787400"/>
        </p:xfrm>
        <a:graphic>
          <a:graphicData uri="http://schemas.openxmlformats.org/presentationml/2006/ole">
            <mc:AlternateContent xmlns:mc="http://schemas.openxmlformats.org/markup-compatibility/2006">
              <mc:Choice xmlns:v="urn:schemas-microsoft-com:vml" Requires="v">
                <p:oleObj spid="_x0000_s4115" name="公式" r:id="rId14" imgW="1917360" imgH="393480" progId="Equation.3">
                  <p:embed/>
                </p:oleObj>
              </mc:Choice>
              <mc:Fallback>
                <p:oleObj name="公式" r:id="rId14" imgW="1917360" imgH="393480" progId="Equation.3">
                  <p:embed/>
                  <p:pic>
                    <p:nvPicPr>
                      <p:cNvPr id="159777" name="Object 105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9651" y="1412875"/>
                        <a:ext cx="3840163"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7623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9764"/>
                                        </p:tgtEl>
                                        <p:attrNameLst>
                                          <p:attrName>style.visibility</p:attrName>
                                        </p:attrNameLst>
                                      </p:cBhvr>
                                      <p:to>
                                        <p:strVal val="visible"/>
                                      </p:to>
                                    </p:set>
                                    <p:animEffect transition="in" filter="box(in)">
                                      <p:cBhvr>
                                        <p:cTn id="7" dur="500"/>
                                        <p:tgtEl>
                                          <p:spTgt spid="159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65"/>
                                        </p:tgtEl>
                                        <p:attrNameLst>
                                          <p:attrName>style.visibility</p:attrName>
                                        </p:attrNameLst>
                                      </p:cBhvr>
                                      <p:to>
                                        <p:strVal val="visible"/>
                                      </p:to>
                                    </p:set>
                                    <p:animEffect transition="in" filter="blinds(horizontal)">
                                      <p:cBhvr>
                                        <p:cTn id="12" dur="500"/>
                                        <p:tgtEl>
                                          <p:spTgt spid="159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59769"/>
                                        </p:tgtEl>
                                        <p:attrNameLst>
                                          <p:attrName>style.visibility</p:attrName>
                                        </p:attrNameLst>
                                      </p:cBhvr>
                                      <p:to>
                                        <p:strVal val="visible"/>
                                      </p:to>
                                    </p:set>
                                    <p:anim calcmode="lin" valueType="num">
                                      <p:cBhvr>
                                        <p:cTn id="17" dur="1000" fill="hold"/>
                                        <p:tgtEl>
                                          <p:spTgt spid="159769"/>
                                        </p:tgtEl>
                                        <p:attrNameLst>
                                          <p:attrName>ppt_w</p:attrName>
                                        </p:attrNameLst>
                                      </p:cBhvr>
                                      <p:tavLst>
                                        <p:tav tm="0">
                                          <p:val>
                                            <p:fltVal val="0"/>
                                          </p:val>
                                        </p:tav>
                                        <p:tav tm="100000">
                                          <p:val>
                                            <p:strVal val="#ppt_w"/>
                                          </p:val>
                                        </p:tav>
                                      </p:tavLst>
                                    </p:anim>
                                    <p:anim calcmode="lin" valueType="num">
                                      <p:cBhvr>
                                        <p:cTn id="18" dur="1000" fill="hold"/>
                                        <p:tgtEl>
                                          <p:spTgt spid="159769"/>
                                        </p:tgtEl>
                                        <p:attrNameLst>
                                          <p:attrName>ppt_h</p:attrName>
                                        </p:attrNameLst>
                                      </p:cBhvr>
                                      <p:tavLst>
                                        <p:tav tm="0">
                                          <p:val>
                                            <p:fltVal val="0"/>
                                          </p:val>
                                        </p:tav>
                                        <p:tav tm="100000">
                                          <p:val>
                                            <p:strVal val="#ppt_h"/>
                                          </p:val>
                                        </p:tav>
                                      </p:tavLst>
                                    </p:anim>
                                    <p:anim calcmode="lin" valueType="num">
                                      <p:cBhvr>
                                        <p:cTn id="19" dur="1000" fill="hold"/>
                                        <p:tgtEl>
                                          <p:spTgt spid="15976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59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159777"/>
                                        </p:tgtEl>
                                        <p:attrNameLst>
                                          <p:attrName>style.visibility</p:attrName>
                                        </p:attrNameLst>
                                      </p:cBhvr>
                                      <p:to>
                                        <p:strVal val="visible"/>
                                      </p:to>
                                    </p:set>
                                    <p:anim calcmode="lin" valueType="num">
                                      <p:cBhvr>
                                        <p:cTn id="25" dur="1000" fill="hold"/>
                                        <p:tgtEl>
                                          <p:spTgt spid="159777"/>
                                        </p:tgtEl>
                                        <p:attrNameLst>
                                          <p:attrName>ppt_w</p:attrName>
                                        </p:attrNameLst>
                                      </p:cBhvr>
                                      <p:tavLst>
                                        <p:tav tm="0">
                                          <p:val>
                                            <p:fltVal val="0"/>
                                          </p:val>
                                        </p:tav>
                                        <p:tav tm="100000">
                                          <p:val>
                                            <p:strVal val="#ppt_w"/>
                                          </p:val>
                                        </p:tav>
                                      </p:tavLst>
                                    </p:anim>
                                    <p:anim calcmode="lin" valueType="num">
                                      <p:cBhvr>
                                        <p:cTn id="26" dur="1000" fill="hold"/>
                                        <p:tgtEl>
                                          <p:spTgt spid="159777"/>
                                        </p:tgtEl>
                                        <p:attrNameLst>
                                          <p:attrName>ppt_h</p:attrName>
                                        </p:attrNameLst>
                                      </p:cBhvr>
                                      <p:tavLst>
                                        <p:tav tm="0">
                                          <p:val>
                                            <p:fltVal val="0"/>
                                          </p:val>
                                        </p:tav>
                                        <p:tav tm="100000">
                                          <p:val>
                                            <p:strVal val="#ppt_h"/>
                                          </p:val>
                                        </p:tav>
                                      </p:tavLst>
                                    </p:anim>
                                    <p:anim calcmode="lin" valueType="num">
                                      <p:cBhvr>
                                        <p:cTn id="27" dur="1000" fill="hold"/>
                                        <p:tgtEl>
                                          <p:spTgt spid="15977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97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edg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in)">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nodeType="clickEffect">
                                  <p:stCondLst>
                                    <p:cond delay="0"/>
                                  </p:stCondLst>
                                  <p:childTnLst>
                                    <p:set>
                                      <p:cBhvr>
                                        <p:cTn id="42" dur="1" fill="hold">
                                          <p:stCondLst>
                                            <p:cond delay="0"/>
                                          </p:stCondLst>
                                        </p:cTn>
                                        <p:tgtEl>
                                          <p:spTgt spid="159770"/>
                                        </p:tgtEl>
                                        <p:attrNameLst>
                                          <p:attrName>style.visibility</p:attrName>
                                        </p:attrNameLst>
                                      </p:cBhvr>
                                      <p:to>
                                        <p:strVal val="visible"/>
                                      </p:to>
                                    </p:set>
                                    <p:animEffect transition="in" filter="wedge">
                                      <p:cBhvr>
                                        <p:cTn id="43" dur="2000"/>
                                        <p:tgtEl>
                                          <p:spTgt spid="1597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59771"/>
                                        </p:tgtEl>
                                        <p:attrNameLst>
                                          <p:attrName>style.visibility</p:attrName>
                                        </p:attrNameLst>
                                      </p:cBhvr>
                                      <p:to>
                                        <p:strVal val="visible"/>
                                      </p:to>
                                    </p:set>
                                    <p:animEffect transition="in" filter="checkerboard(across)">
                                      <p:cBhvr>
                                        <p:cTn id="48" dur="500"/>
                                        <p:tgtEl>
                                          <p:spTgt spid="15977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159763"/>
                                        </p:tgtEl>
                                        <p:attrNameLst>
                                          <p:attrName>style.visibility</p:attrName>
                                        </p:attrNameLst>
                                      </p:cBhvr>
                                      <p:to>
                                        <p:strVal val="visible"/>
                                      </p:to>
                                    </p:set>
                                    <p:animEffect transition="in" filter="randombar(horizontal)">
                                      <p:cBhvr>
                                        <p:cTn id="53" dur="500"/>
                                        <p:tgtEl>
                                          <p:spTgt spid="159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5" grpId="0" autoUpdateAnimBg="0"/>
      <p:bldP spid="15977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6" name="Object 8"/>
          <p:cNvGraphicFramePr>
            <a:graphicFrameLocks noChangeAspect="1"/>
          </p:cNvGraphicFramePr>
          <p:nvPr/>
        </p:nvGraphicFramePr>
        <p:xfrm>
          <a:off x="6465888" y="3068638"/>
          <a:ext cx="2868612" cy="1320800"/>
        </p:xfrm>
        <a:graphic>
          <a:graphicData uri="http://schemas.openxmlformats.org/presentationml/2006/ole">
            <mc:AlternateContent xmlns:mc="http://schemas.openxmlformats.org/markup-compatibility/2006">
              <mc:Choice xmlns:v="urn:schemas-microsoft-com:vml" Requires="v">
                <p:oleObj spid="_x0000_s5144" name="Equation" r:id="rId3" imgW="1434960" imgH="660240" progId="Equation.3">
                  <p:embed/>
                </p:oleObj>
              </mc:Choice>
              <mc:Fallback>
                <p:oleObj name="Equation" r:id="rId3" imgW="1434960" imgH="660240" progId="Equation.3">
                  <p:embed/>
                  <p:pic>
                    <p:nvPicPr>
                      <p:cNvPr id="10445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3068638"/>
                        <a:ext cx="2868612"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69"/>
          <p:cNvGraphicFramePr>
            <a:graphicFrameLocks noChangeAspect="1"/>
          </p:cNvGraphicFramePr>
          <p:nvPr/>
        </p:nvGraphicFramePr>
        <p:xfrm>
          <a:off x="7134225" y="684213"/>
          <a:ext cx="1092200" cy="889000"/>
        </p:xfrm>
        <a:graphic>
          <a:graphicData uri="http://schemas.openxmlformats.org/presentationml/2006/ole">
            <mc:AlternateContent xmlns:mc="http://schemas.openxmlformats.org/markup-compatibility/2006">
              <mc:Choice xmlns:v="urn:schemas-microsoft-com:vml" Requires="v">
                <p:oleObj spid="_x0000_s5145" name="公式" r:id="rId5" imgW="545760" imgH="444240" progId="Equation.3">
                  <p:embed/>
                </p:oleObj>
              </mc:Choice>
              <mc:Fallback>
                <p:oleObj name="公式" r:id="rId5" imgW="545760" imgH="444240" progId="Equation.3">
                  <p:embed/>
                  <p:pic>
                    <p:nvPicPr>
                      <p:cNvPr id="11267" name="Object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4225" y="684213"/>
                        <a:ext cx="1092200" cy="889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73"/>
          <p:cNvGrpSpPr>
            <a:grpSpLocks/>
          </p:cNvGrpSpPr>
          <p:nvPr/>
        </p:nvGrpSpPr>
        <p:grpSpPr bwMode="auto">
          <a:xfrm>
            <a:off x="1992313" y="765175"/>
            <a:ext cx="3048000" cy="2286000"/>
            <a:chOff x="96" y="576"/>
            <a:chExt cx="1920" cy="1440"/>
          </a:xfrm>
        </p:grpSpPr>
        <p:sp>
          <p:nvSpPr>
            <p:cNvPr id="11304" name="Oval 74"/>
            <p:cNvSpPr>
              <a:spLocks noChangeArrowheads="1"/>
            </p:cNvSpPr>
            <p:nvPr/>
          </p:nvSpPr>
          <p:spPr bwMode="auto">
            <a:xfrm>
              <a:off x="528" y="1016"/>
              <a:ext cx="164" cy="4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endParaRPr lang="zh-CN" altLang="en-US"/>
            </a:p>
          </p:txBody>
        </p:sp>
        <p:sp>
          <p:nvSpPr>
            <p:cNvPr id="11305" name="Line 75"/>
            <p:cNvSpPr>
              <a:spLocks noChangeShapeType="1"/>
            </p:cNvSpPr>
            <p:nvPr/>
          </p:nvSpPr>
          <p:spPr bwMode="auto">
            <a:xfrm>
              <a:off x="528" y="1248"/>
              <a:ext cx="1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6" name="Line 76"/>
            <p:cNvSpPr>
              <a:spLocks noChangeShapeType="1"/>
            </p:cNvSpPr>
            <p:nvPr/>
          </p:nvSpPr>
          <p:spPr bwMode="auto">
            <a:xfrm flipV="1">
              <a:off x="1536" y="816"/>
              <a:ext cx="0" cy="43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7" name="Line 77"/>
            <p:cNvSpPr>
              <a:spLocks noChangeShapeType="1"/>
            </p:cNvSpPr>
            <p:nvPr/>
          </p:nvSpPr>
          <p:spPr bwMode="auto">
            <a:xfrm>
              <a:off x="528" y="1248"/>
              <a:ext cx="0" cy="43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8" name="Line 78"/>
            <p:cNvSpPr>
              <a:spLocks noChangeShapeType="1"/>
            </p:cNvSpPr>
            <p:nvPr/>
          </p:nvSpPr>
          <p:spPr bwMode="auto">
            <a:xfrm flipV="1">
              <a:off x="528" y="816"/>
              <a:ext cx="1008" cy="8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9" name="Line 79"/>
            <p:cNvSpPr>
              <a:spLocks noChangeShapeType="1"/>
            </p:cNvSpPr>
            <p:nvPr/>
          </p:nvSpPr>
          <p:spPr bwMode="auto">
            <a:xfrm flipV="1">
              <a:off x="1392" y="912"/>
              <a:ext cx="0" cy="336"/>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0" name="Line 80"/>
            <p:cNvSpPr>
              <a:spLocks noChangeShapeType="1"/>
            </p:cNvSpPr>
            <p:nvPr/>
          </p:nvSpPr>
          <p:spPr bwMode="auto">
            <a:xfrm flipV="1">
              <a:off x="1248" y="1056"/>
              <a:ext cx="0" cy="19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1" name="Line 81"/>
            <p:cNvSpPr>
              <a:spLocks noChangeShapeType="1"/>
            </p:cNvSpPr>
            <p:nvPr/>
          </p:nvSpPr>
          <p:spPr bwMode="auto">
            <a:xfrm>
              <a:off x="816" y="1248"/>
              <a:ext cx="0" cy="19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2" name="Line 82"/>
            <p:cNvSpPr>
              <a:spLocks noChangeShapeType="1"/>
            </p:cNvSpPr>
            <p:nvPr/>
          </p:nvSpPr>
          <p:spPr bwMode="auto">
            <a:xfrm>
              <a:off x="672" y="1248"/>
              <a:ext cx="0" cy="336"/>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3" name="Freeform 83"/>
            <p:cNvSpPr>
              <a:spLocks/>
            </p:cNvSpPr>
            <p:nvPr/>
          </p:nvSpPr>
          <p:spPr bwMode="auto">
            <a:xfrm>
              <a:off x="660" y="704"/>
              <a:ext cx="720" cy="233"/>
            </a:xfrm>
            <a:custGeom>
              <a:avLst/>
              <a:gdLst>
                <a:gd name="T0" fmla="*/ 720 w 720"/>
                <a:gd name="T1" fmla="*/ 112 h 112"/>
                <a:gd name="T2" fmla="*/ 528 w 720"/>
                <a:gd name="T3" fmla="*/ 16 h 112"/>
                <a:gd name="T4" fmla="*/ 240 w 720"/>
                <a:gd name="T5" fmla="*/ 16 h 112"/>
                <a:gd name="T6" fmla="*/ 0 w 720"/>
                <a:gd name="T7" fmla="*/ 112 h 112"/>
                <a:gd name="T8" fmla="*/ 0 60000 65536"/>
                <a:gd name="T9" fmla="*/ 0 60000 65536"/>
                <a:gd name="T10" fmla="*/ 0 60000 65536"/>
                <a:gd name="T11" fmla="*/ 0 60000 65536"/>
                <a:gd name="T12" fmla="*/ 0 w 720"/>
                <a:gd name="T13" fmla="*/ 0 h 112"/>
                <a:gd name="T14" fmla="*/ 720 w 720"/>
                <a:gd name="T15" fmla="*/ 112 h 112"/>
              </a:gdLst>
              <a:ahLst/>
              <a:cxnLst>
                <a:cxn ang="T8">
                  <a:pos x="T0" y="T1"/>
                </a:cxn>
                <a:cxn ang="T9">
                  <a:pos x="T2" y="T3"/>
                </a:cxn>
                <a:cxn ang="T10">
                  <a:pos x="T4" y="T5"/>
                </a:cxn>
                <a:cxn ang="T11">
                  <a:pos x="T6" y="T7"/>
                </a:cxn>
              </a:cxnLst>
              <a:rect l="T12" t="T13" r="T14" b="T15"/>
              <a:pathLst>
                <a:path w="720" h="112">
                  <a:moveTo>
                    <a:pt x="720" y="112"/>
                  </a:moveTo>
                  <a:cubicBezTo>
                    <a:pt x="664" y="72"/>
                    <a:pt x="608" y="32"/>
                    <a:pt x="528" y="16"/>
                  </a:cubicBezTo>
                  <a:cubicBezTo>
                    <a:pt x="448" y="0"/>
                    <a:pt x="328" y="0"/>
                    <a:pt x="240" y="16"/>
                  </a:cubicBezTo>
                  <a:cubicBezTo>
                    <a:pt x="152" y="32"/>
                    <a:pt x="76" y="72"/>
                    <a:pt x="0" y="112"/>
                  </a:cubicBezTo>
                </a:path>
              </a:pathLst>
            </a:custGeom>
            <a:noFill/>
            <a:ln w="38100" cap="flat" cmpd="sng">
              <a:solidFill>
                <a:schemeClr val="tx1"/>
              </a:solidFill>
              <a:prstDash val="solid"/>
              <a:round/>
              <a:headEnd/>
              <a:tailEnd type="triangle" w="sm" len="lg"/>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graphicFrame>
          <p:nvGraphicFramePr>
            <p:cNvPr id="11273" name="Object 84"/>
            <p:cNvGraphicFramePr>
              <a:graphicFrameLocks noChangeAspect="1"/>
            </p:cNvGraphicFramePr>
            <p:nvPr/>
          </p:nvGraphicFramePr>
          <p:xfrm>
            <a:off x="462" y="576"/>
            <a:ext cx="162" cy="192"/>
          </p:xfrm>
          <a:graphic>
            <a:graphicData uri="http://schemas.openxmlformats.org/presentationml/2006/ole">
              <mc:AlternateContent xmlns:mc="http://schemas.openxmlformats.org/markup-compatibility/2006">
                <mc:Choice xmlns:v="urn:schemas-microsoft-com:vml" Requires="v">
                  <p:oleObj spid="_x0000_s5146" name="Equation" r:id="rId7" imgW="139680" imgH="164880" progId="Equation.3">
                    <p:embed/>
                  </p:oleObj>
                </mc:Choice>
                <mc:Fallback>
                  <p:oleObj name="Equation" r:id="rId7" imgW="139680" imgH="164880" progId="Equation.3">
                    <p:embed/>
                    <p:pic>
                      <p:nvPicPr>
                        <p:cNvPr id="11273" name="Object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 y="576"/>
                          <a:ext cx="16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85"/>
            <p:cNvGraphicFramePr>
              <a:graphicFrameLocks noChangeAspect="1"/>
            </p:cNvGraphicFramePr>
            <p:nvPr/>
          </p:nvGraphicFramePr>
          <p:xfrm>
            <a:off x="1632" y="624"/>
            <a:ext cx="384" cy="314"/>
          </p:xfrm>
          <a:graphic>
            <a:graphicData uri="http://schemas.openxmlformats.org/presentationml/2006/ole">
              <mc:AlternateContent xmlns:mc="http://schemas.openxmlformats.org/markup-compatibility/2006">
                <mc:Choice xmlns:v="urn:schemas-microsoft-com:vml" Requires="v">
                  <p:oleObj spid="_x0000_s5147" name="Equation" r:id="rId9" imgW="279360" imgH="228600" progId="Equation.3">
                    <p:embed/>
                  </p:oleObj>
                </mc:Choice>
                <mc:Fallback>
                  <p:oleObj name="Equation" r:id="rId9" imgW="279360" imgH="228600" progId="Equation.3">
                    <p:embed/>
                    <p:pic>
                      <p:nvPicPr>
                        <p:cNvPr id="11274" name="Object 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624"/>
                          <a:ext cx="384"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5" name="Object 86"/>
            <p:cNvGraphicFramePr>
              <a:graphicFrameLocks noChangeAspect="1"/>
            </p:cNvGraphicFramePr>
            <p:nvPr/>
          </p:nvGraphicFramePr>
          <p:xfrm>
            <a:off x="96" y="1510"/>
            <a:ext cx="384" cy="314"/>
          </p:xfrm>
          <a:graphic>
            <a:graphicData uri="http://schemas.openxmlformats.org/presentationml/2006/ole">
              <mc:AlternateContent xmlns:mc="http://schemas.openxmlformats.org/markup-compatibility/2006">
                <mc:Choice xmlns:v="urn:schemas-microsoft-com:vml" Requires="v">
                  <p:oleObj spid="_x0000_s5148" name="Equation" r:id="rId11" imgW="279360" imgH="228600" progId="Equation.3">
                    <p:embed/>
                  </p:oleObj>
                </mc:Choice>
                <mc:Fallback>
                  <p:oleObj name="Equation" r:id="rId11" imgW="279360" imgH="228600" progId="Equation.3">
                    <p:embed/>
                    <p:pic>
                      <p:nvPicPr>
                        <p:cNvPr id="11275"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 y="1510"/>
                          <a:ext cx="384"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14" name="Line 87"/>
            <p:cNvSpPr>
              <a:spLocks noChangeShapeType="1"/>
            </p:cNvSpPr>
            <p:nvPr/>
          </p:nvSpPr>
          <p:spPr bwMode="auto">
            <a:xfrm>
              <a:off x="528" y="187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5" name="Line 88"/>
            <p:cNvSpPr>
              <a:spLocks noChangeShapeType="1"/>
            </p:cNvSpPr>
            <p:nvPr/>
          </p:nvSpPr>
          <p:spPr bwMode="auto">
            <a:xfrm>
              <a:off x="1536" y="187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16" name="Line 89"/>
            <p:cNvSpPr>
              <a:spLocks noChangeShapeType="1"/>
            </p:cNvSpPr>
            <p:nvPr/>
          </p:nvSpPr>
          <p:spPr bwMode="auto">
            <a:xfrm>
              <a:off x="528" y="1968"/>
              <a:ext cx="1008" cy="0"/>
            </a:xfrm>
            <a:prstGeom prst="line">
              <a:avLst/>
            </a:prstGeom>
            <a:noFill/>
            <a:ln w="190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graphicFrame>
          <p:nvGraphicFramePr>
            <p:cNvPr id="11276" name="Object 90"/>
            <p:cNvGraphicFramePr>
              <a:graphicFrameLocks noChangeAspect="1"/>
            </p:cNvGraphicFramePr>
            <p:nvPr/>
          </p:nvGraphicFramePr>
          <p:xfrm>
            <a:off x="960" y="1776"/>
            <a:ext cx="157" cy="200"/>
          </p:xfrm>
          <a:graphic>
            <a:graphicData uri="http://schemas.openxmlformats.org/presentationml/2006/ole">
              <mc:AlternateContent xmlns:mc="http://schemas.openxmlformats.org/markup-compatibility/2006">
                <mc:Choice xmlns:v="urn:schemas-microsoft-com:vml" Requires="v">
                  <p:oleObj spid="_x0000_s5149" name="Equation" r:id="rId13" imgW="139680" imgH="177480" progId="Equation.3">
                    <p:embed/>
                  </p:oleObj>
                </mc:Choice>
                <mc:Fallback>
                  <p:oleObj name="Equation" r:id="rId13" imgW="139680" imgH="177480" progId="Equation.3">
                    <p:embed/>
                    <p:pic>
                      <p:nvPicPr>
                        <p:cNvPr id="11276" name="Object 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 y="1776"/>
                          <a:ext cx="157"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4562" name="Text Box 114"/>
          <p:cNvSpPr txBox="1">
            <a:spLocks noChangeArrowheads="1"/>
          </p:cNvSpPr>
          <p:nvPr/>
        </p:nvSpPr>
        <p:spPr bwMode="auto">
          <a:xfrm>
            <a:off x="5448300" y="4508501"/>
            <a:ext cx="467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zh-CN" altLang="en-US" sz="2400" b="0">
                <a:latin typeface="黑体" panose="02010609060101010101" pitchFamily="49" charset="-122"/>
              </a:rPr>
              <a:t>式中</a:t>
            </a:r>
            <a:r>
              <a:rPr lang="en-US" altLang="zh-CN" sz="2400" b="0" i="1"/>
              <a:t>W</a:t>
            </a:r>
            <a:r>
              <a:rPr lang="en-US" altLang="zh-CN" sz="2400" b="0" baseline="-25000"/>
              <a:t>p</a:t>
            </a:r>
            <a:r>
              <a:rPr lang="zh-CN" altLang="en-US" sz="2400" b="0">
                <a:latin typeface="黑体" panose="02010609060101010101" pitchFamily="49" charset="-122"/>
              </a:rPr>
              <a:t>称为</a:t>
            </a:r>
            <a:r>
              <a:rPr lang="zh-CN" altLang="en-US" sz="2400" b="0">
                <a:solidFill>
                  <a:srgbClr val="0000CC"/>
                </a:solidFill>
                <a:latin typeface="黑体" panose="02010609060101010101" pitchFamily="49" charset="-122"/>
              </a:rPr>
              <a:t>扭转截面系数</a:t>
            </a:r>
            <a:r>
              <a:rPr lang="zh-CN" altLang="en-US" sz="2400" b="0">
                <a:latin typeface="黑体" panose="02010609060101010101" pitchFamily="49" charset="-122"/>
              </a:rPr>
              <a:t>，其单位为 </a:t>
            </a:r>
            <a:r>
              <a:rPr lang="en-US" altLang="zh-CN" sz="2400" b="0"/>
              <a:t>m</a:t>
            </a:r>
            <a:r>
              <a:rPr lang="en-US" altLang="zh-CN" sz="2400" b="0" baseline="30000"/>
              <a:t>3</a:t>
            </a:r>
            <a:r>
              <a:rPr lang="zh-CN" altLang="en-US" sz="2400" b="0">
                <a:latin typeface="黑体" panose="02010609060101010101" pitchFamily="49" charset="-122"/>
              </a:rPr>
              <a:t>。</a:t>
            </a:r>
          </a:p>
        </p:txBody>
      </p:sp>
      <p:sp>
        <p:nvSpPr>
          <p:cNvPr id="104563" name="Text Box 115"/>
          <p:cNvSpPr txBox="1">
            <a:spLocks noChangeArrowheads="1"/>
          </p:cNvSpPr>
          <p:nvPr/>
        </p:nvSpPr>
        <p:spPr bwMode="auto">
          <a:xfrm>
            <a:off x="5448301" y="1700214"/>
            <a:ext cx="4824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lang="zh-CN" altLang="en-US" sz="2400" b="0">
                <a:latin typeface="黑体" panose="02010609060101010101" pitchFamily="49" charset="-122"/>
              </a:rPr>
              <a:t>横截面周边上各点处</a:t>
            </a:r>
            <a:r>
              <a:rPr lang="en-US" altLang="zh-CN" sz="2400" b="0">
                <a:latin typeface="Symbol" panose="05050102010706020507" pitchFamily="18" charset="2"/>
              </a:rPr>
              <a:t>(</a:t>
            </a:r>
            <a:r>
              <a:rPr lang="en-US" altLang="zh-CN" sz="2400" b="0" i="1">
                <a:latin typeface="Symbol" panose="05050102010706020507" pitchFamily="18" charset="2"/>
              </a:rPr>
              <a:t>r </a:t>
            </a:r>
            <a:r>
              <a:rPr lang="en-US" altLang="zh-CN" sz="2400" b="0">
                <a:latin typeface="Symbol" panose="05050102010706020507" pitchFamily="18" charset="2"/>
              </a:rPr>
              <a:t>= </a:t>
            </a:r>
            <a:r>
              <a:rPr lang="en-US" altLang="zh-CN" sz="2400" b="0" i="1"/>
              <a:t>r</a:t>
            </a:r>
            <a:r>
              <a:rPr lang="en-US" altLang="zh-CN" sz="2400" b="0">
                <a:latin typeface="黑体" panose="02010609060101010101" pitchFamily="49" charset="-122"/>
              </a:rPr>
              <a:t>)</a:t>
            </a:r>
            <a:r>
              <a:rPr lang="zh-CN" altLang="en-US" sz="2400" b="0">
                <a:latin typeface="黑体" panose="02010609060101010101" pitchFamily="49" charset="-122"/>
              </a:rPr>
              <a:t>的最大切应力为</a:t>
            </a:r>
          </a:p>
        </p:txBody>
      </p:sp>
      <p:grpSp>
        <p:nvGrpSpPr>
          <p:cNvPr id="3" name="Group 119"/>
          <p:cNvGrpSpPr>
            <a:grpSpLocks/>
          </p:cNvGrpSpPr>
          <p:nvPr/>
        </p:nvGrpSpPr>
        <p:grpSpPr bwMode="auto">
          <a:xfrm>
            <a:off x="2039938" y="3573463"/>
            <a:ext cx="3048000" cy="2514600"/>
            <a:chOff x="325" y="2251"/>
            <a:chExt cx="1920" cy="1584"/>
          </a:xfrm>
        </p:grpSpPr>
        <p:grpSp>
          <p:nvGrpSpPr>
            <p:cNvPr id="11284" name="Group 91"/>
            <p:cNvGrpSpPr>
              <a:grpSpLocks/>
            </p:cNvGrpSpPr>
            <p:nvPr/>
          </p:nvGrpSpPr>
          <p:grpSpPr bwMode="auto">
            <a:xfrm>
              <a:off x="325" y="2251"/>
              <a:ext cx="1920" cy="1584"/>
              <a:chOff x="144" y="2352"/>
              <a:chExt cx="1920" cy="1584"/>
            </a:xfrm>
          </p:grpSpPr>
          <p:sp>
            <p:nvSpPr>
              <p:cNvPr id="11287" name="Oval 92"/>
              <p:cNvSpPr>
                <a:spLocks noChangeArrowheads="1"/>
              </p:cNvSpPr>
              <p:nvPr/>
            </p:nvSpPr>
            <p:spPr bwMode="auto">
              <a:xfrm>
                <a:off x="528" y="2840"/>
                <a:ext cx="164" cy="4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endParaRPr lang="zh-CN" altLang="en-US"/>
              </a:p>
            </p:txBody>
          </p:sp>
          <p:sp>
            <p:nvSpPr>
              <p:cNvPr id="11288" name="Line 93"/>
              <p:cNvSpPr>
                <a:spLocks noChangeShapeType="1"/>
              </p:cNvSpPr>
              <p:nvPr/>
            </p:nvSpPr>
            <p:spPr bwMode="auto">
              <a:xfrm>
                <a:off x="528" y="3072"/>
                <a:ext cx="1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89" name="Line 94"/>
              <p:cNvSpPr>
                <a:spLocks noChangeShapeType="1"/>
              </p:cNvSpPr>
              <p:nvPr/>
            </p:nvSpPr>
            <p:spPr bwMode="auto">
              <a:xfrm flipV="1">
                <a:off x="1536" y="2640"/>
                <a:ext cx="0" cy="43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0" name="Line 95"/>
              <p:cNvSpPr>
                <a:spLocks noChangeShapeType="1"/>
              </p:cNvSpPr>
              <p:nvPr/>
            </p:nvSpPr>
            <p:spPr bwMode="auto">
              <a:xfrm>
                <a:off x="528" y="3072"/>
                <a:ext cx="0" cy="43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1" name="Line 96"/>
              <p:cNvSpPr>
                <a:spLocks noChangeShapeType="1"/>
              </p:cNvSpPr>
              <p:nvPr/>
            </p:nvSpPr>
            <p:spPr bwMode="auto">
              <a:xfrm flipV="1">
                <a:off x="528" y="2640"/>
                <a:ext cx="1008" cy="8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2" name="Line 97"/>
              <p:cNvSpPr>
                <a:spLocks noChangeShapeType="1"/>
              </p:cNvSpPr>
              <p:nvPr/>
            </p:nvSpPr>
            <p:spPr bwMode="auto">
              <a:xfrm flipV="1">
                <a:off x="1392" y="2736"/>
                <a:ext cx="0" cy="336"/>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3" name="Line 98"/>
              <p:cNvSpPr>
                <a:spLocks noChangeShapeType="1"/>
              </p:cNvSpPr>
              <p:nvPr/>
            </p:nvSpPr>
            <p:spPr bwMode="auto">
              <a:xfrm flipV="1">
                <a:off x="1248" y="2880"/>
                <a:ext cx="0" cy="19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4" name="Line 99"/>
              <p:cNvSpPr>
                <a:spLocks noChangeShapeType="1"/>
              </p:cNvSpPr>
              <p:nvPr/>
            </p:nvSpPr>
            <p:spPr bwMode="auto">
              <a:xfrm>
                <a:off x="816" y="3072"/>
                <a:ext cx="0" cy="192"/>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5" name="Line 100"/>
              <p:cNvSpPr>
                <a:spLocks noChangeShapeType="1"/>
              </p:cNvSpPr>
              <p:nvPr/>
            </p:nvSpPr>
            <p:spPr bwMode="auto">
              <a:xfrm>
                <a:off x="672" y="3072"/>
                <a:ext cx="0" cy="336"/>
              </a:xfrm>
              <a:prstGeom prst="line">
                <a:avLst/>
              </a:prstGeom>
              <a:noFill/>
              <a:ln w="19050">
                <a:solidFill>
                  <a:schemeClr val="tx1"/>
                </a:solidFill>
                <a:round/>
                <a:headEnd/>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6" name="Freeform 101"/>
              <p:cNvSpPr>
                <a:spLocks/>
              </p:cNvSpPr>
              <p:nvPr/>
            </p:nvSpPr>
            <p:spPr bwMode="auto">
              <a:xfrm>
                <a:off x="660" y="2528"/>
                <a:ext cx="720" cy="233"/>
              </a:xfrm>
              <a:custGeom>
                <a:avLst/>
                <a:gdLst>
                  <a:gd name="T0" fmla="*/ 720 w 720"/>
                  <a:gd name="T1" fmla="*/ 112 h 112"/>
                  <a:gd name="T2" fmla="*/ 528 w 720"/>
                  <a:gd name="T3" fmla="*/ 16 h 112"/>
                  <a:gd name="T4" fmla="*/ 240 w 720"/>
                  <a:gd name="T5" fmla="*/ 16 h 112"/>
                  <a:gd name="T6" fmla="*/ 0 w 720"/>
                  <a:gd name="T7" fmla="*/ 112 h 112"/>
                  <a:gd name="T8" fmla="*/ 0 60000 65536"/>
                  <a:gd name="T9" fmla="*/ 0 60000 65536"/>
                  <a:gd name="T10" fmla="*/ 0 60000 65536"/>
                  <a:gd name="T11" fmla="*/ 0 60000 65536"/>
                  <a:gd name="T12" fmla="*/ 0 w 720"/>
                  <a:gd name="T13" fmla="*/ 0 h 112"/>
                  <a:gd name="T14" fmla="*/ 720 w 720"/>
                  <a:gd name="T15" fmla="*/ 112 h 112"/>
                </a:gdLst>
                <a:ahLst/>
                <a:cxnLst>
                  <a:cxn ang="T8">
                    <a:pos x="T0" y="T1"/>
                  </a:cxn>
                  <a:cxn ang="T9">
                    <a:pos x="T2" y="T3"/>
                  </a:cxn>
                  <a:cxn ang="T10">
                    <a:pos x="T4" y="T5"/>
                  </a:cxn>
                  <a:cxn ang="T11">
                    <a:pos x="T6" y="T7"/>
                  </a:cxn>
                </a:cxnLst>
                <a:rect l="T12" t="T13" r="T14" b="T15"/>
                <a:pathLst>
                  <a:path w="720" h="112">
                    <a:moveTo>
                      <a:pt x="720" y="112"/>
                    </a:moveTo>
                    <a:cubicBezTo>
                      <a:pt x="664" y="72"/>
                      <a:pt x="608" y="32"/>
                      <a:pt x="528" y="16"/>
                    </a:cubicBezTo>
                    <a:cubicBezTo>
                      <a:pt x="448" y="0"/>
                      <a:pt x="328" y="0"/>
                      <a:pt x="240" y="16"/>
                    </a:cubicBezTo>
                    <a:cubicBezTo>
                      <a:pt x="152" y="32"/>
                      <a:pt x="76" y="72"/>
                      <a:pt x="0" y="112"/>
                    </a:cubicBezTo>
                  </a:path>
                </a:pathLst>
              </a:custGeom>
              <a:noFill/>
              <a:ln w="38100" cap="flat" cmpd="sng">
                <a:solidFill>
                  <a:schemeClr val="tx1"/>
                </a:solidFill>
                <a:prstDash val="solid"/>
                <a:round/>
                <a:headEnd/>
                <a:tailEnd type="triangle" w="sm" len="lg"/>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sp>
            <p:nvSpPr>
              <p:cNvPr id="11297" name="Oval 102"/>
              <p:cNvSpPr>
                <a:spLocks noChangeArrowheads="1"/>
              </p:cNvSpPr>
              <p:nvPr/>
            </p:nvSpPr>
            <p:spPr bwMode="auto">
              <a:xfrm>
                <a:off x="888" y="2840"/>
                <a:ext cx="288" cy="463"/>
              </a:xfrm>
              <a:prstGeom prst="ellipse">
                <a:avLst/>
              </a:prstGeom>
              <a:solidFill>
                <a:schemeClr val="bg1"/>
              </a:solidFill>
              <a:ln w="38100">
                <a:solidFill>
                  <a:schemeClr val="tx1"/>
                </a:solidFill>
                <a:round/>
                <a:headEnd/>
                <a:tailEnd/>
              </a:ln>
            </p:spPr>
            <p:txBody>
              <a:bodyPr anchor="ct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endParaRPr lang="zh-CN" altLang="en-US"/>
              </a:p>
            </p:txBody>
          </p:sp>
          <p:graphicFrame>
            <p:nvGraphicFramePr>
              <p:cNvPr id="11268" name="Object 103"/>
              <p:cNvGraphicFramePr>
                <a:graphicFrameLocks noChangeAspect="1"/>
              </p:cNvGraphicFramePr>
              <p:nvPr/>
            </p:nvGraphicFramePr>
            <p:xfrm>
              <a:off x="480" y="2352"/>
              <a:ext cx="162" cy="192"/>
            </p:xfrm>
            <a:graphic>
              <a:graphicData uri="http://schemas.openxmlformats.org/presentationml/2006/ole">
                <mc:AlternateContent xmlns:mc="http://schemas.openxmlformats.org/markup-compatibility/2006">
                  <mc:Choice xmlns:v="urn:schemas-microsoft-com:vml" Requires="v">
                    <p:oleObj spid="_x0000_s5150" name="Equation" r:id="rId15" imgW="139680" imgH="164880" progId="Equation.3">
                      <p:embed/>
                    </p:oleObj>
                  </mc:Choice>
                  <mc:Fallback>
                    <p:oleObj name="Equation" r:id="rId15" imgW="139680" imgH="164880" progId="Equation.3">
                      <p:embed/>
                      <p:pic>
                        <p:nvPicPr>
                          <p:cNvPr id="11268" name="Object 1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 y="2352"/>
                            <a:ext cx="16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104"/>
              <p:cNvGraphicFramePr>
                <a:graphicFrameLocks noChangeAspect="1"/>
              </p:cNvGraphicFramePr>
              <p:nvPr/>
            </p:nvGraphicFramePr>
            <p:xfrm>
              <a:off x="1632" y="2470"/>
              <a:ext cx="384" cy="314"/>
            </p:xfrm>
            <a:graphic>
              <a:graphicData uri="http://schemas.openxmlformats.org/presentationml/2006/ole">
                <mc:AlternateContent xmlns:mc="http://schemas.openxmlformats.org/markup-compatibility/2006">
                  <mc:Choice xmlns:v="urn:schemas-microsoft-com:vml" Requires="v">
                    <p:oleObj spid="_x0000_s5151" name="Equation" r:id="rId17" imgW="279360" imgH="228600" progId="Equation.3">
                      <p:embed/>
                    </p:oleObj>
                  </mc:Choice>
                  <mc:Fallback>
                    <p:oleObj name="Equation" r:id="rId17" imgW="279360" imgH="228600" progId="Equation.3">
                      <p:embed/>
                      <p:pic>
                        <p:nvPicPr>
                          <p:cNvPr id="11269" name="Object 1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2" y="2470"/>
                            <a:ext cx="384"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105"/>
              <p:cNvGraphicFramePr>
                <a:graphicFrameLocks noChangeAspect="1"/>
              </p:cNvGraphicFramePr>
              <p:nvPr/>
            </p:nvGraphicFramePr>
            <p:xfrm>
              <a:off x="144" y="3334"/>
              <a:ext cx="384" cy="314"/>
            </p:xfrm>
            <a:graphic>
              <a:graphicData uri="http://schemas.openxmlformats.org/presentationml/2006/ole">
                <mc:AlternateContent xmlns:mc="http://schemas.openxmlformats.org/markup-compatibility/2006">
                  <mc:Choice xmlns:v="urn:schemas-microsoft-com:vml" Requires="v">
                    <p:oleObj spid="_x0000_s5152" name="Equation" r:id="rId18" imgW="279360" imgH="228600" progId="Equation.3">
                      <p:embed/>
                    </p:oleObj>
                  </mc:Choice>
                  <mc:Fallback>
                    <p:oleObj name="Equation" r:id="rId18" imgW="279360" imgH="228600" progId="Equation.3">
                      <p:embed/>
                      <p:pic>
                        <p:nvPicPr>
                          <p:cNvPr id="11270" name="Object 1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 y="3334"/>
                            <a:ext cx="384"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8" name="Line 106"/>
              <p:cNvSpPr>
                <a:spLocks noChangeShapeType="1"/>
              </p:cNvSpPr>
              <p:nvPr/>
            </p:nvSpPr>
            <p:spPr bwMode="auto">
              <a:xfrm>
                <a:off x="1728" y="29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299" name="Line 107"/>
              <p:cNvSpPr>
                <a:spLocks noChangeShapeType="1"/>
              </p:cNvSpPr>
              <p:nvPr/>
            </p:nvSpPr>
            <p:spPr bwMode="auto">
              <a:xfrm>
                <a:off x="1728" y="3216"/>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0" name="Line 108"/>
              <p:cNvSpPr>
                <a:spLocks noChangeShapeType="1"/>
              </p:cNvSpPr>
              <p:nvPr/>
            </p:nvSpPr>
            <p:spPr bwMode="auto">
              <a:xfrm>
                <a:off x="1824" y="2928"/>
                <a:ext cx="0" cy="288"/>
              </a:xfrm>
              <a:prstGeom prst="line">
                <a:avLst/>
              </a:prstGeom>
              <a:noFill/>
              <a:ln w="190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graphicFrame>
            <p:nvGraphicFramePr>
              <p:cNvPr id="11271" name="Object 109"/>
              <p:cNvGraphicFramePr>
                <a:graphicFrameLocks noChangeAspect="1"/>
              </p:cNvGraphicFramePr>
              <p:nvPr/>
            </p:nvGraphicFramePr>
            <p:xfrm>
              <a:off x="1907" y="2976"/>
              <a:ext cx="157" cy="200"/>
            </p:xfrm>
            <a:graphic>
              <a:graphicData uri="http://schemas.openxmlformats.org/presentationml/2006/ole">
                <mc:AlternateContent xmlns:mc="http://schemas.openxmlformats.org/markup-compatibility/2006">
                  <mc:Choice xmlns:v="urn:schemas-microsoft-com:vml" Requires="v">
                    <p:oleObj spid="_x0000_s5153" name="公式" r:id="rId19" imgW="139680" imgH="177480" progId="Equation.3">
                      <p:embed/>
                    </p:oleObj>
                  </mc:Choice>
                  <mc:Fallback>
                    <p:oleObj name="公式" r:id="rId19" imgW="139680" imgH="177480" progId="Equation.3">
                      <p:embed/>
                      <p:pic>
                        <p:nvPicPr>
                          <p:cNvPr id="11271" name="Object 10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7" y="2976"/>
                            <a:ext cx="157"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01" name="Line 110"/>
              <p:cNvSpPr>
                <a:spLocks noChangeShapeType="1"/>
              </p:cNvSpPr>
              <p:nvPr/>
            </p:nvSpPr>
            <p:spPr bwMode="auto">
              <a:xfrm>
                <a:off x="528" y="379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2" name="Line 111"/>
              <p:cNvSpPr>
                <a:spLocks noChangeShapeType="1"/>
              </p:cNvSpPr>
              <p:nvPr/>
            </p:nvSpPr>
            <p:spPr bwMode="auto">
              <a:xfrm>
                <a:off x="1536" y="379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303" name="Line 112"/>
              <p:cNvSpPr>
                <a:spLocks noChangeShapeType="1"/>
              </p:cNvSpPr>
              <p:nvPr/>
            </p:nvSpPr>
            <p:spPr bwMode="auto">
              <a:xfrm>
                <a:off x="528" y="3888"/>
                <a:ext cx="1008" cy="0"/>
              </a:xfrm>
              <a:prstGeom prst="line">
                <a:avLst/>
              </a:prstGeom>
              <a:noFill/>
              <a:ln w="190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zh-CN" altLang="en-US"/>
              </a:p>
            </p:txBody>
          </p:sp>
          <p:graphicFrame>
            <p:nvGraphicFramePr>
              <p:cNvPr id="11272" name="Object 113"/>
              <p:cNvGraphicFramePr>
                <a:graphicFrameLocks noChangeAspect="1"/>
              </p:cNvGraphicFramePr>
              <p:nvPr/>
            </p:nvGraphicFramePr>
            <p:xfrm>
              <a:off x="946" y="3696"/>
              <a:ext cx="186" cy="185"/>
            </p:xfrm>
            <a:graphic>
              <a:graphicData uri="http://schemas.openxmlformats.org/presentationml/2006/ole">
                <mc:AlternateContent xmlns:mc="http://schemas.openxmlformats.org/markup-compatibility/2006">
                  <mc:Choice xmlns:v="urn:schemas-microsoft-com:vml" Requires="v">
                    <p:oleObj spid="_x0000_s5154" name="Equation" r:id="rId21" imgW="164880" imgH="164880" progId="Equation.3">
                      <p:embed/>
                    </p:oleObj>
                  </mc:Choice>
                  <mc:Fallback>
                    <p:oleObj name="Equation" r:id="rId21" imgW="164880" imgH="164880" progId="Equation.3">
                      <p:embed/>
                      <p:pic>
                        <p:nvPicPr>
                          <p:cNvPr id="11272" name="Object 1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6" y="3696"/>
                            <a:ext cx="186"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285" name="Line 117"/>
            <p:cNvSpPr>
              <a:spLocks noChangeShapeType="1"/>
            </p:cNvSpPr>
            <p:nvPr/>
          </p:nvSpPr>
          <p:spPr bwMode="auto">
            <a:xfrm flipV="1">
              <a:off x="1093" y="2886"/>
              <a:ext cx="227" cy="18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6" name="Line 118"/>
            <p:cNvSpPr>
              <a:spLocks noChangeShapeType="1"/>
            </p:cNvSpPr>
            <p:nvPr/>
          </p:nvSpPr>
          <p:spPr bwMode="auto">
            <a:xfrm>
              <a:off x="1066" y="2967"/>
              <a:ext cx="27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251978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4563"/>
                                        </p:tgtEl>
                                        <p:attrNameLst>
                                          <p:attrName>style.visibility</p:attrName>
                                        </p:attrNameLst>
                                      </p:cBhvr>
                                      <p:to>
                                        <p:strVal val="visible"/>
                                      </p:to>
                                    </p:set>
                                    <p:animEffect transition="in" filter="barn(inHorizontal)">
                                      <p:cBhvr>
                                        <p:cTn id="17" dur="500"/>
                                        <p:tgtEl>
                                          <p:spTgt spid="104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104456"/>
                                        </p:tgtEl>
                                        <p:attrNameLst>
                                          <p:attrName>style.visibility</p:attrName>
                                        </p:attrNameLst>
                                      </p:cBhvr>
                                      <p:to>
                                        <p:strVal val="visible"/>
                                      </p:to>
                                    </p:set>
                                    <p:animEffect transition="in" filter="barn(outHorizontal)">
                                      <p:cBhvr>
                                        <p:cTn id="22" dur="500"/>
                                        <p:tgtEl>
                                          <p:spTgt spid="1044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4562"/>
                                        </p:tgtEl>
                                        <p:attrNameLst>
                                          <p:attrName>style.visibility</p:attrName>
                                        </p:attrNameLst>
                                      </p:cBhvr>
                                      <p:to>
                                        <p:strVal val="visible"/>
                                      </p:to>
                                    </p:set>
                                    <p:animEffect transition="in" filter="wipe(up)">
                                      <p:cBhvr>
                                        <p:cTn id="27" dur="500"/>
                                        <p:tgtEl>
                                          <p:spTgt spid="10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62" grpId="0" autoUpdateAnimBg="0"/>
      <p:bldP spid="1045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5735639" y="1484313"/>
            <a:ext cx="242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b="0">
                <a:latin typeface="黑体" panose="02010609060101010101" pitchFamily="49" charset="-122"/>
              </a:rPr>
              <a:t>实心圆截面：</a:t>
            </a:r>
          </a:p>
        </p:txBody>
      </p:sp>
      <p:graphicFrame>
        <p:nvGraphicFramePr>
          <p:cNvPr id="105480" name="Object 8"/>
          <p:cNvGraphicFramePr>
            <a:graphicFrameLocks noChangeAspect="1"/>
          </p:cNvGraphicFramePr>
          <p:nvPr/>
        </p:nvGraphicFramePr>
        <p:xfrm>
          <a:off x="6240464" y="2924176"/>
          <a:ext cx="2674937" cy="866775"/>
        </p:xfrm>
        <a:graphic>
          <a:graphicData uri="http://schemas.openxmlformats.org/presentationml/2006/ole">
            <mc:AlternateContent xmlns:mc="http://schemas.openxmlformats.org/markup-compatibility/2006">
              <mc:Choice xmlns:v="urn:schemas-microsoft-com:vml" Requires="v">
                <p:oleObj spid="_x0000_s6152" name="公式" r:id="rId3" imgW="1295280" imgH="419040" progId="Equation.3">
                  <p:embed/>
                </p:oleObj>
              </mc:Choice>
              <mc:Fallback>
                <p:oleObj name="公式" r:id="rId3" imgW="1295280" imgH="419040" progId="Equation.3">
                  <p:embed/>
                  <p:pic>
                    <p:nvPicPr>
                      <p:cNvPr id="10548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2924176"/>
                        <a:ext cx="2674937"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93" name="Text Box 21"/>
          <p:cNvSpPr txBox="1">
            <a:spLocks noChangeArrowheads="1"/>
          </p:cNvSpPr>
          <p:nvPr/>
        </p:nvSpPr>
        <p:spPr bwMode="auto">
          <a:xfrm>
            <a:off x="2782888" y="765175"/>
            <a:ext cx="582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黑体" panose="02010609060101010101" pitchFamily="49" charset="-122"/>
              </a:defRPr>
            </a:lvl1pPr>
            <a:lvl2pPr marL="742950" indent="-285750" eaLnBrk="0" hangingPunct="0">
              <a:defRPr sz="2800" b="1">
                <a:solidFill>
                  <a:schemeClr val="tx1"/>
                </a:solidFill>
                <a:latin typeface="Times New Roman" panose="02020603050405020304" pitchFamily="18" charset="0"/>
                <a:ea typeface="黑体" panose="02010609060101010101" pitchFamily="49" charset="-122"/>
              </a:defRPr>
            </a:lvl2pPr>
            <a:lvl3pPr marL="1143000" indent="-228600" eaLnBrk="0" hangingPunct="0">
              <a:defRPr sz="2800" b="1">
                <a:solidFill>
                  <a:schemeClr val="tx1"/>
                </a:solidFill>
                <a:latin typeface="Times New Roman" panose="02020603050405020304" pitchFamily="18" charset="0"/>
                <a:ea typeface="黑体" panose="02010609060101010101" pitchFamily="49" charset="-122"/>
              </a:defRPr>
            </a:lvl3pPr>
            <a:lvl4pPr marL="1600200" indent="-228600" eaLnBrk="0" hangingPunct="0">
              <a:defRPr sz="2800" b="1">
                <a:solidFill>
                  <a:schemeClr val="tx1"/>
                </a:solidFill>
                <a:latin typeface="Times New Roman" panose="02020603050405020304" pitchFamily="18" charset="0"/>
                <a:ea typeface="黑体" panose="02010609060101010101" pitchFamily="49" charset="-122"/>
              </a:defRPr>
            </a:lvl4pPr>
            <a:lvl5pPr marL="2057400" indent="-228600" eaLnBrk="0" hangingPunct="0">
              <a:defRPr sz="2800" b="1">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5000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r>
              <a:rPr lang="zh-CN" altLang="en-US" sz="2400" b="0">
                <a:solidFill>
                  <a:srgbClr val="0000CC"/>
                </a:solidFill>
                <a:latin typeface="黑体" panose="02010609060101010101" pitchFamily="49" charset="-122"/>
              </a:rPr>
              <a:t>圆截面的极惯性矩</a:t>
            </a:r>
            <a:r>
              <a:rPr lang="en-US" altLang="zh-CN" sz="2400" b="0" i="1">
                <a:solidFill>
                  <a:srgbClr val="0000CC"/>
                </a:solidFill>
              </a:rPr>
              <a:t>I</a:t>
            </a:r>
            <a:r>
              <a:rPr lang="en-US" altLang="zh-CN" sz="2400" b="0" baseline="-25000">
                <a:solidFill>
                  <a:srgbClr val="0000CC"/>
                </a:solidFill>
              </a:rPr>
              <a:t>p</a:t>
            </a:r>
            <a:r>
              <a:rPr lang="zh-CN" altLang="en-US" sz="2400" b="0">
                <a:solidFill>
                  <a:srgbClr val="0000CC"/>
                </a:solidFill>
                <a:latin typeface="黑体" panose="02010609060101010101" pitchFamily="49" charset="-122"/>
              </a:rPr>
              <a:t>和扭转截面系数</a:t>
            </a:r>
            <a:r>
              <a:rPr lang="en-US" altLang="zh-CN" sz="2400" b="0" i="1">
                <a:solidFill>
                  <a:srgbClr val="0000CC"/>
                </a:solidFill>
              </a:rPr>
              <a:t>W</a:t>
            </a:r>
            <a:r>
              <a:rPr lang="en-US" altLang="zh-CN" sz="2400" b="0" baseline="-25000">
                <a:solidFill>
                  <a:srgbClr val="0000CC"/>
                </a:solidFill>
              </a:rPr>
              <a:t>p</a:t>
            </a:r>
          </a:p>
        </p:txBody>
      </p:sp>
      <p:pic>
        <p:nvPicPr>
          <p:cNvPr id="105494" name="Picture 22"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6264" y="1935164"/>
            <a:ext cx="28082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5496" name="Object 24"/>
          <p:cNvGraphicFramePr>
            <a:graphicFrameLocks noChangeAspect="1"/>
          </p:cNvGraphicFramePr>
          <p:nvPr/>
        </p:nvGraphicFramePr>
        <p:xfrm>
          <a:off x="5951538" y="4149726"/>
          <a:ext cx="2203450" cy="866775"/>
        </p:xfrm>
        <a:graphic>
          <a:graphicData uri="http://schemas.openxmlformats.org/presentationml/2006/ole">
            <mc:AlternateContent xmlns:mc="http://schemas.openxmlformats.org/markup-compatibility/2006">
              <mc:Choice xmlns:v="urn:schemas-microsoft-com:vml" Requires="v">
                <p:oleObj spid="_x0000_s6153" name="公式" r:id="rId6" imgW="1066680" imgH="419040" progId="Equation.3">
                  <p:embed/>
                </p:oleObj>
              </mc:Choice>
              <mc:Fallback>
                <p:oleObj name="公式" r:id="rId6" imgW="1066680" imgH="419040" progId="Equation.3">
                  <p:embed/>
                  <p:pic>
                    <p:nvPicPr>
                      <p:cNvPr id="10549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538" y="4149726"/>
                        <a:ext cx="22034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97" name="Object 25"/>
          <p:cNvGraphicFramePr>
            <a:graphicFrameLocks noChangeAspect="1"/>
          </p:cNvGraphicFramePr>
          <p:nvPr/>
        </p:nvGraphicFramePr>
        <p:xfrm>
          <a:off x="5880101" y="2060575"/>
          <a:ext cx="1757363" cy="603250"/>
        </p:xfrm>
        <a:graphic>
          <a:graphicData uri="http://schemas.openxmlformats.org/presentationml/2006/ole">
            <mc:AlternateContent xmlns:mc="http://schemas.openxmlformats.org/markup-compatibility/2006">
              <mc:Choice xmlns:v="urn:schemas-microsoft-com:vml" Requires="v">
                <p:oleObj spid="_x0000_s6154" name="公式" r:id="rId8" imgW="850680" imgH="291960" progId="Equation.3">
                  <p:embed/>
                </p:oleObj>
              </mc:Choice>
              <mc:Fallback>
                <p:oleObj name="公式" r:id="rId8" imgW="850680" imgH="291960" progId="Equation.3">
                  <p:embed/>
                  <p:pic>
                    <p:nvPicPr>
                      <p:cNvPr id="10549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0101" y="2060575"/>
                        <a:ext cx="175736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144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93"/>
                                        </p:tgtEl>
                                        <p:attrNameLst>
                                          <p:attrName>style.visibility</p:attrName>
                                        </p:attrNameLst>
                                      </p:cBhvr>
                                      <p:to>
                                        <p:strVal val="visible"/>
                                      </p:to>
                                    </p:set>
                                    <p:anim calcmode="lin" valueType="num">
                                      <p:cBhvr additive="base">
                                        <p:cTn id="7" dur="500" fill="hold"/>
                                        <p:tgtEl>
                                          <p:spTgt spid="105493"/>
                                        </p:tgtEl>
                                        <p:attrNameLst>
                                          <p:attrName>ppt_x</p:attrName>
                                        </p:attrNameLst>
                                      </p:cBhvr>
                                      <p:tavLst>
                                        <p:tav tm="0">
                                          <p:val>
                                            <p:strVal val="0-#ppt_w/2"/>
                                          </p:val>
                                        </p:tav>
                                        <p:tav tm="100000">
                                          <p:val>
                                            <p:strVal val="#ppt_x"/>
                                          </p:val>
                                        </p:tav>
                                      </p:tavLst>
                                    </p:anim>
                                    <p:anim calcmode="lin" valueType="num">
                                      <p:cBhvr additive="base">
                                        <p:cTn id="8" dur="500" fill="hold"/>
                                        <p:tgtEl>
                                          <p:spTgt spid="1054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105479"/>
                                        </p:tgtEl>
                                        <p:attrNameLst>
                                          <p:attrName>style.visibility</p:attrName>
                                        </p:attrNameLst>
                                      </p:cBhvr>
                                      <p:to>
                                        <p:strVal val="visible"/>
                                      </p:to>
                                    </p:set>
                                    <p:animEffect transition="in" filter="barn(outHorizontal)">
                                      <p:cBhvr>
                                        <p:cTn id="13" dur="500"/>
                                        <p:tgtEl>
                                          <p:spTgt spid="1054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105494"/>
                                        </p:tgtEl>
                                        <p:attrNameLst>
                                          <p:attrName>style.visibility</p:attrName>
                                        </p:attrNameLst>
                                      </p:cBhvr>
                                      <p:to>
                                        <p:strVal val="visible"/>
                                      </p:to>
                                    </p:set>
                                    <p:animEffect transition="in" filter="wedge">
                                      <p:cBhvr>
                                        <p:cTn id="18" dur="2000"/>
                                        <p:tgtEl>
                                          <p:spTgt spid="1054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5497"/>
                                        </p:tgtEl>
                                        <p:attrNameLst>
                                          <p:attrName>style.visibility</p:attrName>
                                        </p:attrNameLst>
                                      </p:cBhvr>
                                      <p:to>
                                        <p:strVal val="visible"/>
                                      </p:to>
                                    </p:set>
                                    <p:animEffect transition="in" filter="box(in)">
                                      <p:cBhvr>
                                        <p:cTn id="23" dur="500"/>
                                        <p:tgtEl>
                                          <p:spTgt spid="1054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05480"/>
                                        </p:tgtEl>
                                        <p:attrNameLst>
                                          <p:attrName>style.visibility</p:attrName>
                                        </p:attrNameLst>
                                      </p:cBhvr>
                                      <p:to>
                                        <p:strVal val="visible"/>
                                      </p:to>
                                    </p:set>
                                    <p:animEffect transition="in" filter="box(in)">
                                      <p:cBhvr>
                                        <p:cTn id="28" dur="500"/>
                                        <p:tgtEl>
                                          <p:spTgt spid="1054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05496"/>
                                        </p:tgtEl>
                                        <p:attrNameLst>
                                          <p:attrName>style.visibility</p:attrName>
                                        </p:attrNameLst>
                                      </p:cBhvr>
                                      <p:to>
                                        <p:strVal val="visible"/>
                                      </p:to>
                                    </p:set>
                                    <p:animEffect transition="in" filter="box(in)">
                                      <p:cBhvr>
                                        <p:cTn id="33" dur="500"/>
                                        <p:tgtEl>
                                          <p:spTgt spid="105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utoUpdateAnimBg="0"/>
      <p:bldP spid="105493" grpId="0" autoUpdateAnimBg="0"/>
    </p:bldLst>
  </p:timing>
</p:sld>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母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719</Words>
  <Application>Microsoft Office PowerPoint</Application>
  <PresentationFormat>宽屏</PresentationFormat>
  <Paragraphs>106</Paragraphs>
  <Slides>19</Slides>
  <Notes>0</Notes>
  <HiddenSlides>0</HiddenSlides>
  <MMClips>3</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19</vt:i4>
      </vt:variant>
    </vt:vector>
  </HeadingPairs>
  <TitlesOfParts>
    <vt:vector size="33" baseType="lpstr">
      <vt:lpstr>Arial Unicode MS</vt:lpstr>
      <vt:lpstr>等线</vt:lpstr>
      <vt:lpstr>等线 Light</vt:lpstr>
      <vt:lpstr>黑体</vt:lpstr>
      <vt:lpstr>宋体</vt:lpstr>
      <vt:lpstr>微软雅黑</vt:lpstr>
      <vt:lpstr>Arial</vt:lpstr>
      <vt:lpstr>Calibri</vt:lpstr>
      <vt:lpstr>Symbol</vt:lpstr>
      <vt:lpstr>Times New Roman</vt:lpstr>
      <vt:lpstr>Office 主题​​</vt:lpstr>
      <vt:lpstr>母版1</vt:lpstr>
      <vt:lpstr>公式</vt:lpstr>
      <vt:lpstr>Equation</vt:lpstr>
      <vt:lpstr>第四节 等直圆杆（实心）扭转时的应力·强度条件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低碳钢扭转试验开始</vt:lpstr>
      <vt:lpstr>低碳钢扭转破坏断口 </vt:lpstr>
      <vt:lpstr>铸铁扭转破坏试验过程</vt:lpstr>
      <vt:lpstr>PowerPoint 演示文稿</vt:lpstr>
      <vt:lpstr>PowerPoint 演示文稿</vt:lpstr>
      <vt:lpstr>PowerPoint 演示文稿</vt:lpstr>
      <vt:lpstr>PowerPoint 演示文稿</vt:lpstr>
      <vt:lpstr>PowerPoint 演示文稿</vt:lpstr>
      <vt:lpstr>PowerPoint 演示文稿</vt:lpstr>
    </vt:vector>
  </TitlesOfParts>
  <Company>DoubleOX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16</cp:revision>
  <dcterms:created xsi:type="dcterms:W3CDTF">2018-05-13T13:54:11Z</dcterms:created>
  <dcterms:modified xsi:type="dcterms:W3CDTF">2018-11-03T15:26:33Z</dcterms:modified>
</cp:coreProperties>
</file>